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handoutMasterIdLst>
    <p:handoutMasterId r:id="rId44"/>
  </p:handoutMasterIdLst>
  <p:sldIdLst>
    <p:sldId id="256" r:id="rId3"/>
    <p:sldId id="279"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8" r:id="rId26"/>
    <p:sldId id="261" r:id="rId27"/>
    <p:sldId id="262" r:id="rId28"/>
    <p:sldId id="263" r:id="rId29"/>
    <p:sldId id="309" r:id="rId30"/>
    <p:sldId id="264" r:id="rId31"/>
    <p:sldId id="265" r:id="rId32"/>
    <p:sldId id="306" r:id="rId33"/>
    <p:sldId id="266" r:id="rId34"/>
    <p:sldId id="267" r:id="rId35"/>
    <p:sldId id="268" r:id="rId36"/>
    <p:sldId id="270" r:id="rId37"/>
    <p:sldId id="271" r:id="rId38"/>
    <p:sldId id="274" r:id="rId39"/>
    <p:sldId id="273" r:id="rId40"/>
    <p:sldId id="276" r:id="rId41"/>
    <p:sldId id="27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242"/>
    <a:srgbClr val="F4740A"/>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4660"/>
  </p:normalViewPr>
  <p:slideViewPr>
    <p:cSldViewPr>
      <p:cViewPr varScale="1">
        <p:scale>
          <a:sx n="120" d="100"/>
          <a:sy n="120" d="100"/>
        </p:scale>
        <p:origin x="120"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2021/1/2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2021/1/2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51959" y="51196"/>
            <a:ext cx="1051487" cy="71350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9.bin"/><Relationship Id="rId4" Type="http://schemas.openxmlformats.org/officeDocument/2006/relationships/image" Target="../media/image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86">
            <a:extLst>
              <a:ext uri="{FF2B5EF4-FFF2-40B4-BE49-F238E27FC236}">
                <a16:creationId xmlns:a16="http://schemas.microsoft.com/office/drawing/2014/main" id="{04BABADF-DCCF-42DC-B8B7-83D8D56D596E}"/>
              </a:ext>
            </a:extLst>
          </p:cNvPr>
          <p:cNvSpPr/>
          <p:nvPr/>
        </p:nvSpPr>
        <p:spPr>
          <a:xfrm>
            <a:off x="2783632" y="3644322"/>
            <a:ext cx="6912768" cy="802827"/>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66" tIns="45732" rIns="91466" bIns="45732" rtlCol="0" anchor="ctr"/>
          <a:lstStyle/>
          <a:p>
            <a:pPr algn="ctr"/>
            <a:endParaRPr lang="zh-CN" altLang="en-US"/>
          </a:p>
        </p:txBody>
      </p:sp>
      <p:sp>
        <p:nvSpPr>
          <p:cNvPr id="10" name="TextBox 187">
            <a:extLst>
              <a:ext uri="{FF2B5EF4-FFF2-40B4-BE49-F238E27FC236}">
                <a16:creationId xmlns:a16="http://schemas.microsoft.com/office/drawing/2014/main" id="{85D59ABA-E80C-4841-A63E-5BD87C8AD314}"/>
              </a:ext>
            </a:extLst>
          </p:cNvPr>
          <p:cNvSpPr txBox="1"/>
          <p:nvPr/>
        </p:nvSpPr>
        <p:spPr>
          <a:xfrm>
            <a:off x="3287688" y="3737755"/>
            <a:ext cx="5961942" cy="646355"/>
          </a:xfrm>
          <a:prstGeom prst="rect">
            <a:avLst/>
          </a:prstGeom>
          <a:noFill/>
        </p:spPr>
        <p:txBody>
          <a:bodyPr wrap="none" lIns="91466" tIns="45732" rIns="91466" bIns="45732" rtlCol="0">
            <a:spAutoFit/>
          </a:bodyPr>
          <a:lstStyle/>
          <a:p>
            <a:pPr algn="ctr"/>
            <a:r>
              <a:rPr lang="zh-CN" altLang="en-US" sz="3600" b="1">
                <a:latin typeface="微软雅黑" pitchFamily="34" charset="-122"/>
                <a:ea typeface="微软雅黑" pitchFamily="34" charset="-122"/>
              </a:rPr>
              <a:t>第</a:t>
            </a:r>
            <a:r>
              <a:rPr lang="en-US" altLang="zh-CN" sz="3600" b="1">
                <a:latin typeface="微软雅黑" pitchFamily="34" charset="-122"/>
                <a:ea typeface="微软雅黑" pitchFamily="34" charset="-122"/>
              </a:rPr>
              <a:t>2</a:t>
            </a:r>
            <a:r>
              <a:rPr lang="zh-CN" altLang="en-US" sz="3600" b="1">
                <a:latin typeface="微软雅黑" pitchFamily="34" charset="-122"/>
                <a:ea typeface="微软雅黑" pitchFamily="34" charset="-122"/>
              </a:rPr>
              <a:t>章   数据信息的表示方法</a:t>
            </a:r>
            <a:endParaRPr lang="zh-CN" altLang="en-US" sz="3600" b="1" dirty="0">
              <a:latin typeface="微软雅黑" pitchFamily="34" charset="-122"/>
              <a:ea typeface="微软雅黑" pitchFamily="34" charset="-122"/>
            </a:endParaRPr>
          </a:p>
        </p:txBody>
      </p:sp>
      <p:grpSp>
        <p:nvGrpSpPr>
          <p:cNvPr id="12" name="组合 11">
            <a:extLst>
              <a:ext uri="{FF2B5EF4-FFF2-40B4-BE49-F238E27FC236}">
                <a16:creationId xmlns:a16="http://schemas.microsoft.com/office/drawing/2014/main" id="{F3265CE8-DBED-424D-B251-3FEE2E39F5A2}"/>
              </a:ext>
            </a:extLst>
          </p:cNvPr>
          <p:cNvGrpSpPr/>
          <p:nvPr/>
        </p:nvGrpSpPr>
        <p:grpSpPr>
          <a:xfrm>
            <a:off x="2710757" y="3644322"/>
            <a:ext cx="2960374" cy="3097047"/>
            <a:chOff x="1956944" y="3743727"/>
            <a:chExt cx="2960374" cy="3097047"/>
          </a:xfrm>
        </p:grpSpPr>
        <p:grpSp>
          <p:nvGrpSpPr>
            <p:cNvPr id="13" name="组合 12">
              <a:extLst>
                <a:ext uri="{FF2B5EF4-FFF2-40B4-BE49-F238E27FC236}">
                  <a16:creationId xmlns:a16="http://schemas.microsoft.com/office/drawing/2014/main" id="{C610D748-9C0D-43A3-B696-AB4DB538C90E}"/>
                </a:ext>
              </a:extLst>
            </p:cNvPr>
            <p:cNvGrpSpPr/>
            <p:nvPr/>
          </p:nvGrpSpPr>
          <p:grpSpPr>
            <a:xfrm>
              <a:off x="1979268" y="3743727"/>
              <a:ext cx="956825" cy="802827"/>
              <a:chOff x="899592" y="2191937"/>
              <a:chExt cx="956659" cy="802397"/>
            </a:xfrm>
            <a:effectLst>
              <a:outerShdw blurRad="50800" dist="38100" dir="2700000" algn="tl" rotWithShape="0">
                <a:prstClr val="black">
                  <a:alpha val="40000"/>
                </a:prstClr>
              </a:outerShdw>
            </a:effectLst>
          </p:grpSpPr>
          <p:sp>
            <p:nvSpPr>
              <p:cNvPr id="16" name="圆角矩形 189">
                <a:extLst>
                  <a:ext uri="{FF2B5EF4-FFF2-40B4-BE49-F238E27FC236}">
                    <a16:creationId xmlns:a16="http://schemas.microsoft.com/office/drawing/2014/main" id="{A5B92D39-0E1C-46DE-82AC-DAB27A64232C}"/>
                  </a:ext>
                </a:extLst>
              </p:cNvPr>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7" name="圆角矩形 190">
                <a:extLst>
                  <a:ext uri="{FF2B5EF4-FFF2-40B4-BE49-F238E27FC236}">
                    <a16:creationId xmlns:a16="http://schemas.microsoft.com/office/drawing/2014/main" id="{F9DB1BD4-2320-421C-A835-DEA13A61E5DB}"/>
                  </a:ext>
                </a:extLst>
              </p:cNvPr>
              <p:cNvSpPr/>
              <p:nvPr/>
            </p:nvSpPr>
            <p:spPr>
              <a:xfrm>
                <a:off x="899593" y="2191937"/>
                <a:ext cx="956658" cy="80239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5" name="Picture 2" descr="C:\Users\Administrator\Desktop\手.png">
              <a:extLst>
                <a:ext uri="{FF2B5EF4-FFF2-40B4-BE49-F238E27FC236}">
                  <a16:creationId xmlns:a16="http://schemas.microsoft.com/office/drawing/2014/main" id="{738A31A8-E2B7-45AC-A051-44AB6E88ADCD}"/>
                </a:ext>
              </a:extLst>
            </p:cNvPr>
            <p:cNvPicPr>
              <a:picLocks noChangeAspect="1" noChangeArrowheads="1"/>
            </p:cNvPicPr>
            <p:nvPr/>
          </p:nvPicPr>
          <p:blipFill>
            <a:blip r:embed="rId2"/>
            <a:srcRect/>
            <a:stretch>
              <a:fillRect/>
            </a:stretch>
          </p:blipFill>
          <p:spPr bwMode="auto">
            <a:xfrm flipH="1">
              <a:off x="1956944" y="3962916"/>
              <a:ext cx="2960374" cy="2877858"/>
            </a:xfrm>
            <a:prstGeom prst="rect">
              <a:avLst/>
            </a:prstGeom>
            <a:noFill/>
          </p:spPr>
        </p:pic>
      </p:grpSp>
      <p:grpSp>
        <p:nvGrpSpPr>
          <p:cNvPr id="11" name="组合 10">
            <a:extLst>
              <a:ext uri="{FF2B5EF4-FFF2-40B4-BE49-F238E27FC236}">
                <a16:creationId xmlns:a16="http://schemas.microsoft.com/office/drawing/2014/main" id="{0261D8E9-DBF9-4956-90CD-44D0940BF6A9}"/>
              </a:ext>
            </a:extLst>
          </p:cNvPr>
          <p:cNvGrpSpPr/>
          <p:nvPr/>
        </p:nvGrpSpPr>
        <p:grpSpPr>
          <a:xfrm>
            <a:off x="3797467" y="1628801"/>
            <a:ext cx="4597066" cy="775935"/>
            <a:chOff x="4304043" y="1286668"/>
            <a:chExt cx="3837944" cy="2757793"/>
          </a:xfrm>
          <a:effectLst>
            <a:outerShdw blurRad="381000" dist="254000" dir="8100000" algn="tr" rotWithShape="0">
              <a:prstClr val="black">
                <a:alpha val="40000"/>
              </a:prstClr>
            </a:outerShdw>
          </a:effectLst>
        </p:grpSpPr>
        <p:sp>
          <p:nvSpPr>
            <p:cNvPr id="14" name="圆角矩形 33">
              <a:extLst>
                <a:ext uri="{FF2B5EF4-FFF2-40B4-BE49-F238E27FC236}">
                  <a16:creationId xmlns:a16="http://schemas.microsoft.com/office/drawing/2014/main" id="{AE96E495-BE39-4C8B-BDCD-A2E68AF6E98F}"/>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solidFill>
                  <a:schemeClr val="tx1"/>
                </a:solidFill>
              </a:endParaRPr>
            </a:p>
          </p:txBody>
        </p:sp>
        <p:sp>
          <p:nvSpPr>
            <p:cNvPr id="18" name="圆角矩形 34">
              <a:extLst>
                <a:ext uri="{FF2B5EF4-FFF2-40B4-BE49-F238E27FC236}">
                  <a16:creationId xmlns:a16="http://schemas.microsoft.com/office/drawing/2014/main" id="{B61AC6ED-B9BD-40EC-949A-5FB9EF2F53D4}"/>
                </a:ext>
              </a:extLst>
            </p:cNvPr>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800" b="1">
                  <a:solidFill>
                    <a:srgbClr val="0000FF"/>
                  </a:solidFill>
                  <a:latin typeface="微软雅黑" panose="020B0503020204020204" pitchFamily="34" charset="-122"/>
                  <a:ea typeface="微软雅黑" panose="020B0503020204020204" pitchFamily="34" charset="-122"/>
                </a:rPr>
                <a:t>第一部分  计算机基础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5E-6 7.40741E-7 L 0.65816 -0.00347 " pathEditMode="relative" rAng="0" ptsTypes="AA">
                                      <p:cBhvr>
                                        <p:cTn id="6" dur="1000" fill="hold"/>
                                        <p:tgtEl>
                                          <p:spTgt spid="12"/>
                                        </p:tgtEl>
                                        <p:attrNameLst>
                                          <p:attrName>ppt_x</p:attrName>
                                          <p:attrName>ppt_y</p:attrName>
                                        </p:attrNameLst>
                                      </p:cBhvr>
                                      <p:rCtr x="32726" y="-532"/>
                                    </p:animMotion>
                                  </p:childTnLst>
                                </p:cTn>
                              </p:par>
                              <p:par>
                                <p:cTn id="7" presetID="22" presetClass="entr" presetSubtype="8" fill="hold" grpId="0" nodeType="withEffect">
                                  <p:stCondLst>
                                    <p:cond delay="25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1000"/>
                                        <p:tgtEl>
                                          <p:spTgt spid="9"/>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1250"/>
                            </p:stCondLst>
                            <p:childTnLst>
                              <p:par>
                                <p:cTn id="14" presetID="1" presetClass="exit" presetSubtype="0" fill="hold" nodeType="afterEffect">
                                  <p:stCondLst>
                                    <p:cond delay="0"/>
                                  </p:stCondLst>
                                  <p:childTnLst>
                                    <p:set>
                                      <p:cBhvr>
                                        <p:cTn id="15"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8E8CC2-1EE4-42B6-A865-272B180022C6}"/>
              </a:ext>
            </a:extLst>
          </p:cNvPr>
          <p:cNvSpPr/>
          <p:nvPr/>
        </p:nvSpPr>
        <p:spPr>
          <a:xfrm>
            <a:off x="1991545" y="969890"/>
            <a:ext cx="5413661" cy="523220"/>
          </a:xfrm>
          <a:prstGeom prst="rect">
            <a:avLst/>
          </a:prstGeom>
        </p:spPr>
        <p:txBody>
          <a:bodyPr wrap="none">
            <a:spAutoFit/>
          </a:bodyPr>
          <a:lstStyle/>
          <a:p>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、十进制</a:t>
            </a:r>
            <a:r>
              <a:rPr lang="zh-CN" altLang="en-US" sz="2800" b="1">
                <a:solidFill>
                  <a:srgbClr val="FF0000"/>
                </a:solidFill>
                <a:latin typeface="Times New Roman" panose="02020603050405020304" pitchFamily="18" charset="0"/>
                <a:cs typeface="Times New Roman" panose="02020603050405020304" pitchFamily="18" charset="0"/>
              </a:rPr>
              <a:t>整数</a:t>
            </a:r>
            <a:r>
              <a:rPr lang="zh-CN" altLang="en-US" sz="2800" b="1">
                <a:latin typeface="Times New Roman" panose="02020603050405020304" pitchFamily="18" charset="0"/>
                <a:cs typeface="Times New Roman" panose="02020603050405020304" pitchFamily="18" charset="0"/>
              </a:rPr>
              <a:t>转换为非十进制数</a:t>
            </a:r>
          </a:p>
        </p:txBody>
      </p:sp>
      <p:sp>
        <p:nvSpPr>
          <p:cNvPr id="4" name="矩形 3">
            <a:extLst>
              <a:ext uri="{FF2B5EF4-FFF2-40B4-BE49-F238E27FC236}">
                <a16:creationId xmlns:a16="http://schemas.microsoft.com/office/drawing/2014/main" id="{33EC2626-F070-4315-88F8-32DF8A8D9716}"/>
              </a:ext>
            </a:extLst>
          </p:cNvPr>
          <p:cNvSpPr/>
          <p:nvPr/>
        </p:nvSpPr>
        <p:spPr>
          <a:xfrm>
            <a:off x="2567608" y="1988840"/>
            <a:ext cx="2348720" cy="523220"/>
          </a:xfrm>
          <a:prstGeom prst="rect">
            <a:avLst/>
          </a:prstGeom>
        </p:spPr>
        <p:txBody>
          <a:bodyPr wrap="none">
            <a:spAutoFit/>
          </a:bodyPr>
          <a:lstStyle/>
          <a:p>
            <a:r>
              <a:rPr lang="zh-CN" altLang="en-US" sz="2800" b="1">
                <a:solidFill>
                  <a:srgbClr val="0000FF"/>
                </a:solidFill>
                <a:latin typeface="Times New Roman" panose="02020603050405020304" pitchFamily="18" charset="0"/>
                <a:cs typeface="Times New Roman" panose="02020603050405020304" pitchFamily="18" charset="0"/>
              </a:rPr>
              <a:t>除基取余法：</a:t>
            </a:r>
          </a:p>
        </p:txBody>
      </p:sp>
      <p:sp>
        <p:nvSpPr>
          <p:cNvPr id="5" name="矩形 4">
            <a:extLst>
              <a:ext uri="{FF2B5EF4-FFF2-40B4-BE49-F238E27FC236}">
                <a16:creationId xmlns:a16="http://schemas.microsoft.com/office/drawing/2014/main" id="{427C0CA9-41DF-4D99-AEF6-ED74476A801C}"/>
              </a:ext>
            </a:extLst>
          </p:cNvPr>
          <p:cNvSpPr/>
          <p:nvPr/>
        </p:nvSpPr>
        <p:spPr>
          <a:xfrm>
            <a:off x="2549277" y="3121804"/>
            <a:ext cx="6427043" cy="523220"/>
          </a:xfrm>
          <a:prstGeom prst="rect">
            <a:avLst/>
          </a:prstGeom>
        </p:spPr>
        <p:txBody>
          <a:bodyPr wrap="square">
            <a:spAutoFit/>
          </a:bodyPr>
          <a:lstStyle/>
          <a:p>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D</a:t>
            </a:r>
            <a:r>
              <a:rPr lang="en-US" altLang="zh-CN" sz="2800" b="1">
                <a:latin typeface="Times New Roman" panose="02020603050405020304" pitchFamily="18" charset="0"/>
                <a:cs typeface="Times New Roman" panose="02020603050405020304" pitchFamily="18" charset="0"/>
              </a:rPr>
              <a:t>)</a:t>
            </a:r>
            <a:r>
              <a:rPr lang="en-US" altLang="zh-CN" sz="2800" b="1" baseline="-25000">
                <a:latin typeface="Times New Roman" panose="02020603050405020304" pitchFamily="18" charset="0"/>
                <a:cs typeface="Times New Roman" panose="02020603050405020304" pitchFamily="18" charset="0"/>
              </a:rPr>
              <a:t>10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n-1</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n-1</a:t>
            </a:r>
            <a:r>
              <a:rPr lang="en-US" altLang="zh-CN" sz="2800" b="1">
                <a:latin typeface="Times New Roman" panose="02020603050405020304" pitchFamily="18" charset="0"/>
                <a:cs typeface="Times New Roman" panose="02020603050405020304" pitchFamily="18" charset="0"/>
              </a:rPr>
              <a:t>+</a:t>
            </a:r>
            <a:r>
              <a:rPr lang="en-US" altLang="zh-CN" sz="2800" b="1">
                <a:latin typeface="+mn-ea"/>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N</a:t>
            </a:r>
            <a:r>
              <a:rPr lang="en-US" altLang="zh-CN" sz="2800" b="1">
                <a:latin typeface="Times New Roman" panose="02020603050405020304" pitchFamily="18" charset="0"/>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r</a:t>
            </a:r>
            <a:endParaRPr lang="zh-CN" altLang="en-US" sz="2800"/>
          </a:p>
        </p:txBody>
      </p:sp>
      <p:sp>
        <p:nvSpPr>
          <p:cNvPr id="6" name="矩形 5">
            <a:extLst>
              <a:ext uri="{FF2B5EF4-FFF2-40B4-BE49-F238E27FC236}">
                <a16:creationId xmlns:a16="http://schemas.microsoft.com/office/drawing/2014/main" id="{4CB404EC-0805-40FE-8CD6-7BA57EEB28B3}"/>
              </a:ext>
            </a:extLst>
          </p:cNvPr>
          <p:cNvSpPr/>
          <p:nvPr/>
        </p:nvSpPr>
        <p:spPr>
          <a:xfrm>
            <a:off x="2567608" y="4057908"/>
            <a:ext cx="7272808" cy="523220"/>
          </a:xfrm>
          <a:prstGeom prst="rect">
            <a:avLst/>
          </a:prstGeom>
        </p:spPr>
        <p:txBody>
          <a:bodyPr wrap="square">
            <a:spAutoFit/>
          </a:bodyPr>
          <a:lstStyle/>
          <a:p>
            <a:r>
              <a:rPr lang="zh-CN" altLang="en-US"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D</a:t>
            </a:r>
            <a:r>
              <a:rPr lang="en-US" altLang="zh-CN" sz="2800" b="1">
                <a:latin typeface="Times New Roman" panose="02020603050405020304" pitchFamily="18" charset="0"/>
                <a:cs typeface="Times New Roman" panose="02020603050405020304" pitchFamily="18" charset="0"/>
              </a:rPr>
              <a:t>/r=(</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n-1</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n-2</a:t>
            </a:r>
            <a:r>
              <a:rPr lang="en-US" altLang="zh-CN" sz="2800" b="1">
                <a:latin typeface="Times New Roman" panose="02020603050405020304" pitchFamily="18" charset="0"/>
                <a:cs typeface="Times New Roman" panose="02020603050405020304" pitchFamily="18" charset="0"/>
              </a:rPr>
              <a:t>+</a:t>
            </a:r>
            <a:r>
              <a:rPr lang="en-US" altLang="zh-CN" sz="2800" b="1">
                <a:latin typeface="+mn-ea"/>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，余数为</a:t>
            </a:r>
            <a:r>
              <a:rPr lang="en-US" altLang="zh-CN" sz="2800" b="1" i="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a:t>
            </a:r>
            <a:endParaRPr lang="zh-CN" altLang="en-US" sz="2800"/>
          </a:p>
        </p:txBody>
      </p:sp>
      <p:sp>
        <p:nvSpPr>
          <p:cNvPr id="8" name="文本框 7">
            <a:extLst>
              <a:ext uri="{FF2B5EF4-FFF2-40B4-BE49-F238E27FC236}">
                <a16:creationId xmlns:a16="http://schemas.microsoft.com/office/drawing/2014/main" id="{C1B5F98A-485C-4589-8B18-8BE511904C5E}"/>
              </a:ext>
            </a:extLst>
          </p:cNvPr>
          <p:cNvSpPr txBox="1"/>
          <p:nvPr/>
        </p:nvSpPr>
        <p:spPr>
          <a:xfrm>
            <a:off x="5087888" y="4705980"/>
            <a:ext cx="304892"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5745AE6-6D3A-4D1C-A883-91D28E1D68ED}"/>
              </a:ext>
            </a:extLst>
          </p:cNvPr>
          <p:cNvSpPr/>
          <p:nvPr/>
        </p:nvSpPr>
        <p:spPr>
          <a:xfrm>
            <a:off x="2612072" y="5210036"/>
            <a:ext cx="5932200" cy="523220"/>
          </a:xfrm>
          <a:prstGeom prst="rect">
            <a:avLst/>
          </a:prstGeom>
        </p:spPr>
        <p:txBody>
          <a:bodyPr wrap="square">
            <a:spAutoFit/>
          </a:bodyPr>
          <a:lstStyle/>
          <a:p>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N</a:t>
            </a:r>
            <a:r>
              <a:rPr lang="en-US" altLang="zh-CN" sz="2800" b="1">
                <a:latin typeface="Times New Roman" panose="02020603050405020304" pitchFamily="18" charset="0"/>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r</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n-1</a:t>
            </a:r>
            <a:r>
              <a:rPr lang="en-US" altLang="zh-CN" sz="2800" b="1">
                <a:latin typeface="+mn-ea"/>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 a</a:t>
            </a:r>
            <a:r>
              <a:rPr lang="en-US" altLang="zh-CN" sz="2800" b="1" baseline="-30000">
                <a:latin typeface="Times New Roman" panose="02020603050405020304" pitchFamily="18" charset="0"/>
                <a:cs typeface="Times New Roman" panose="02020603050405020304" pitchFamily="18" charset="0"/>
              </a:rPr>
              <a:t>1</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a:t>
            </a:r>
            <a:r>
              <a:rPr lang="en-US" altLang="zh-CN" sz="2800" b="1" baseline="-25000">
                <a:latin typeface="Times New Roman" panose="02020603050405020304" pitchFamily="18" charset="0"/>
                <a:cs typeface="Times New Roman" panose="02020603050405020304" pitchFamily="18" charset="0"/>
              </a:rPr>
              <a:t>r</a:t>
            </a:r>
            <a:endParaRPr lang="zh-CN" altLang="en-US" sz="2800" baseline="-25000"/>
          </a:p>
        </p:txBody>
      </p:sp>
    </p:spTree>
    <p:extLst>
      <p:ext uri="{BB962C8B-B14F-4D97-AF65-F5344CB8AC3E}">
        <p14:creationId xmlns:p14="http://schemas.microsoft.com/office/powerpoint/2010/main" val="204073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A1D6A0-AC07-4237-BC93-D24E6C5BDD0E}"/>
              </a:ext>
            </a:extLst>
          </p:cNvPr>
          <p:cNvGrpSpPr/>
          <p:nvPr/>
        </p:nvGrpSpPr>
        <p:grpSpPr>
          <a:xfrm>
            <a:off x="3138736" y="836712"/>
            <a:ext cx="6125616" cy="5715000"/>
            <a:chOff x="881420" y="836712"/>
            <a:chExt cx="6125616" cy="5715000"/>
          </a:xfrm>
        </p:grpSpPr>
        <p:sp>
          <p:nvSpPr>
            <p:cNvPr id="3" name="Rectangle 7">
              <a:extLst>
                <a:ext uri="{FF2B5EF4-FFF2-40B4-BE49-F238E27FC236}">
                  <a16:creationId xmlns:a16="http://schemas.microsoft.com/office/drawing/2014/main" id="{468CB9F0-86C7-4BF6-813A-033CF2F1C1FB}"/>
                </a:ext>
              </a:extLst>
            </p:cNvPr>
            <p:cNvSpPr txBox="1">
              <a:spLocks noChangeArrowheads="1"/>
            </p:cNvSpPr>
            <p:nvPr/>
          </p:nvSpPr>
          <p:spPr>
            <a:xfrm>
              <a:off x="881420" y="836712"/>
              <a:ext cx="6125616" cy="5715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Tx/>
                <a:buNone/>
              </a:pPr>
              <a:r>
                <a:rPr lang="zh-CN" altLang="en-US" sz="2800" b="1">
                  <a:latin typeface="Times New Roman" panose="02020603050405020304" pitchFamily="18" charset="0"/>
                  <a:cs typeface="Times New Roman" panose="02020603050405020304" pitchFamily="18" charset="0"/>
                </a:rPr>
                <a:t>例如：  </a:t>
              </a:r>
              <a:r>
                <a:rPr lang="en-US" altLang="zh-CN" sz="2800" b="1">
                  <a:latin typeface="Times New Roman" panose="02020603050405020304" pitchFamily="18" charset="0"/>
                  <a:cs typeface="Times New Roman" panose="02020603050405020304" pitchFamily="18" charset="0"/>
                </a:rPr>
                <a:t>(215)</a:t>
              </a:r>
              <a:r>
                <a:rPr lang="en-US" altLang="zh-CN" sz="2800" b="1" baseline="-30000">
                  <a:latin typeface="Times New Roman" panose="02020603050405020304" pitchFamily="18" charset="0"/>
                  <a:cs typeface="Times New Roman" panose="02020603050405020304" pitchFamily="18" charset="0"/>
                </a:rPr>
                <a:t>10</a:t>
              </a:r>
              <a:r>
                <a:rPr lang="en-US" altLang="zh-CN" sz="2800" b="1">
                  <a:latin typeface="Times New Roman" panose="02020603050405020304" pitchFamily="18" charset="0"/>
                  <a:cs typeface="Times New Roman" panose="02020603050405020304" pitchFamily="18" charset="0"/>
                </a:rPr>
                <a:t>=(  ?  )</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a:t>
              </a:r>
              <a:endParaRPr lang="zh-CN" altLang="en-US" sz="2800" b="1">
                <a:latin typeface="Times New Roman" panose="02020603050405020304" pitchFamily="18" charset="0"/>
                <a:cs typeface="Times New Roman" panose="02020603050405020304" pitchFamily="18" charset="0"/>
              </a:endParaRPr>
            </a:p>
            <a:p>
              <a:pPr algn="just">
                <a:lnSpc>
                  <a:spcPct val="90000"/>
                </a:lnSpc>
                <a:buFontTx/>
                <a:buNone/>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2 215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2 107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         </a:t>
              </a:r>
              <a:r>
                <a:rPr lang="zh-CN" altLang="en-US" sz="2800" b="1">
                  <a:latin typeface="Times New Roman" panose="02020603050405020304" pitchFamily="18" charset="0"/>
                  <a:cs typeface="Times New Roman" panose="02020603050405020304" pitchFamily="18" charset="0"/>
                </a:rPr>
                <a:t>最低位</a:t>
              </a:r>
              <a:endParaRPr lang="en-US" altLang="zh-CN" sz="2800" b="1">
                <a:latin typeface="Times New Roman" panose="02020603050405020304" pitchFamily="18" charset="0"/>
                <a:cs typeface="Times New Roman" panose="02020603050405020304" pitchFamily="18" charset="0"/>
              </a:endParaRP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2  53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2  26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2  13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0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2  6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2  3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0</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2  1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0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         </a:t>
              </a:r>
              <a:r>
                <a:rPr lang="zh-CN" altLang="en-US" sz="2800" b="1">
                  <a:latin typeface="Times New Roman" panose="02020603050405020304" pitchFamily="18" charset="0"/>
                  <a:cs typeface="Times New Roman" panose="02020603050405020304" pitchFamily="18" charset="0"/>
                </a:rPr>
                <a:t>最高位</a:t>
              </a:r>
            </a:p>
            <a:p>
              <a:pPr>
                <a:lnSpc>
                  <a:spcPct val="90000"/>
                </a:lnSpc>
                <a:buFontTx/>
                <a:buNone/>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(215)</a:t>
              </a:r>
              <a:r>
                <a:rPr lang="en-US" altLang="zh-CN" sz="2800" b="1" baseline="-30000">
                  <a:latin typeface="Times New Roman" panose="02020603050405020304" pitchFamily="18" charset="0"/>
                  <a:cs typeface="Times New Roman" panose="02020603050405020304" pitchFamily="18" charset="0"/>
                </a:rPr>
                <a:t>10</a:t>
              </a:r>
              <a:r>
                <a:rPr lang="en-US" altLang="zh-CN" sz="2800" b="1">
                  <a:latin typeface="Times New Roman" panose="02020603050405020304" pitchFamily="18" charset="0"/>
                  <a:cs typeface="Times New Roman" panose="02020603050405020304" pitchFamily="18" charset="0"/>
                </a:rPr>
                <a:t>=(11010111)</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               </a:t>
              </a:r>
            </a:p>
          </p:txBody>
        </p:sp>
        <p:grpSp>
          <p:nvGrpSpPr>
            <p:cNvPr id="4" name="Group 8">
              <a:extLst>
                <a:ext uri="{FF2B5EF4-FFF2-40B4-BE49-F238E27FC236}">
                  <a16:creationId xmlns:a16="http://schemas.microsoft.com/office/drawing/2014/main" id="{0267FF3F-F43B-4085-B3A6-DACF04F85951}"/>
                </a:ext>
              </a:extLst>
            </p:cNvPr>
            <p:cNvGrpSpPr>
              <a:grpSpLocks/>
            </p:cNvGrpSpPr>
            <p:nvPr/>
          </p:nvGrpSpPr>
          <p:grpSpPr bwMode="auto">
            <a:xfrm>
              <a:off x="1813992" y="1751112"/>
              <a:ext cx="685800" cy="457200"/>
              <a:chOff x="1008" y="1248"/>
              <a:chExt cx="432" cy="192"/>
            </a:xfrm>
          </p:grpSpPr>
          <p:sp>
            <p:nvSpPr>
              <p:cNvPr id="5" name="Line 9">
                <a:extLst>
                  <a:ext uri="{FF2B5EF4-FFF2-40B4-BE49-F238E27FC236}">
                    <a16:creationId xmlns:a16="http://schemas.microsoft.com/office/drawing/2014/main" id="{243F2191-1746-4F2D-A6DD-02F1E3026B60}"/>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6" name="Line 10">
                <a:extLst>
                  <a:ext uri="{FF2B5EF4-FFF2-40B4-BE49-F238E27FC236}">
                    <a16:creationId xmlns:a16="http://schemas.microsoft.com/office/drawing/2014/main" id="{D28FC656-7CE5-4048-BD56-7FC481A602CC}"/>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7" name="Group 11">
              <a:extLst>
                <a:ext uri="{FF2B5EF4-FFF2-40B4-BE49-F238E27FC236}">
                  <a16:creationId xmlns:a16="http://schemas.microsoft.com/office/drawing/2014/main" id="{C7853DCA-EEFC-48E3-8739-AAA16999A2B9}"/>
                </a:ext>
              </a:extLst>
            </p:cNvPr>
            <p:cNvGrpSpPr>
              <a:grpSpLocks/>
            </p:cNvGrpSpPr>
            <p:nvPr/>
          </p:nvGrpSpPr>
          <p:grpSpPr bwMode="auto">
            <a:xfrm>
              <a:off x="1813992" y="2208312"/>
              <a:ext cx="685800" cy="457200"/>
              <a:chOff x="1008" y="1248"/>
              <a:chExt cx="432" cy="192"/>
            </a:xfrm>
          </p:grpSpPr>
          <p:sp>
            <p:nvSpPr>
              <p:cNvPr id="8" name="Line 12">
                <a:extLst>
                  <a:ext uri="{FF2B5EF4-FFF2-40B4-BE49-F238E27FC236}">
                    <a16:creationId xmlns:a16="http://schemas.microsoft.com/office/drawing/2014/main" id="{30B5CE16-8565-4198-AE32-4AF3E9946BF6}"/>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9" name="Line 13">
                <a:extLst>
                  <a:ext uri="{FF2B5EF4-FFF2-40B4-BE49-F238E27FC236}">
                    <a16:creationId xmlns:a16="http://schemas.microsoft.com/office/drawing/2014/main" id="{4E89E7C2-91E7-4DCF-A60C-B4AAD9EDB912}"/>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10" name="Group 14">
              <a:extLst>
                <a:ext uri="{FF2B5EF4-FFF2-40B4-BE49-F238E27FC236}">
                  <a16:creationId xmlns:a16="http://schemas.microsoft.com/office/drawing/2014/main" id="{5E2101B7-62E0-4108-B2AA-8C9A3AA63CF4}"/>
                </a:ext>
              </a:extLst>
            </p:cNvPr>
            <p:cNvGrpSpPr>
              <a:grpSpLocks/>
            </p:cNvGrpSpPr>
            <p:nvPr/>
          </p:nvGrpSpPr>
          <p:grpSpPr bwMode="auto">
            <a:xfrm>
              <a:off x="1966392" y="2665512"/>
              <a:ext cx="457200" cy="457200"/>
              <a:chOff x="1008" y="1248"/>
              <a:chExt cx="432" cy="192"/>
            </a:xfrm>
          </p:grpSpPr>
          <p:sp>
            <p:nvSpPr>
              <p:cNvPr id="11" name="Line 15">
                <a:extLst>
                  <a:ext uri="{FF2B5EF4-FFF2-40B4-BE49-F238E27FC236}">
                    <a16:creationId xmlns:a16="http://schemas.microsoft.com/office/drawing/2014/main" id="{8844E0AF-5DAA-4DA7-8E71-48DFD4D51F8A}"/>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12" name="Line 16">
                <a:extLst>
                  <a:ext uri="{FF2B5EF4-FFF2-40B4-BE49-F238E27FC236}">
                    <a16:creationId xmlns:a16="http://schemas.microsoft.com/office/drawing/2014/main" id="{D532050F-EAE2-45D0-94E2-3B273F43810A}"/>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13" name="Group 17">
              <a:extLst>
                <a:ext uri="{FF2B5EF4-FFF2-40B4-BE49-F238E27FC236}">
                  <a16:creationId xmlns:a16="http://schemas.microsoft.com/office/drawing/2014/main" id="{A4A64FF8-1783-4B17-AAF7-11B4B4D89CDD}"/>
                </a:ext>
              </a:extLst>
            </p:cNvPr>
            <p:cNvGrpSpPr>
              <a:grpSpLocks/>
            </p:cNvGrpSpPr>
            <p:nvPr/>
          </p:nvGrpSpPr>
          <p:grpSpPr bwMode="auto">
            <a:xfrm>
              <a:off x="1966392" y="3122712"/>
              <a:ext cx="457200" cy="457200"/>
              <a:chOff x="1008" y="1248"/>
              <a:chExt cx="432" cy="192"/>
            </a:xfrm>
          </p:grpSpPr>
          <p:sp>
            <p:nvSpPr>
              <p:cNvPr id="14" name="Line 18">
                <a:extLst>
                  <a:ext uri="{FF2B5EF4-FFF2-40B4-BE49-F238E27FC236}">
                    <a16:creationId xmlns:a16="http://schemas.microsoft.com/office/drawing/2014/main" id="{89A017AB-1C0C-4C29-A3A7-7980C9F6B03E}"/>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15" name="Line 19">
                <a:extLst>
                  <a:ext uri="{FF2B5EF4-FFF2-40B4-BE49-F238E27FC236}">
                    <a16:creationId xmlns:a16="http://schemas.microsoft.com/office/drawing/2014/main" id="{EDBCDFC1-85A2-4D79-AB56-903AB59929FA}"/>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16" name="Group 20">
              <a:extLst>
                <a:ext uri="{FF2B5EF4-FFF2-40B4-BE49-F238E27FC236}">
                  <a16:creationId xmlns:a16="http://schemas.microsoft.com/office/drawing/2014/main" id="{C612986A-3302-4851-A7CE-7C30E800765B}"/>
                </a:ext>
              </a:extLst>
            </p:cNvPr>
            <p:cNvGrpSpPr>
              <a:grpSpLocks/>
            </p:cNvGrpSpPr>
            <p:nvPr/>
          </p:nvGrpSpPr>
          <p:grpSpPr bwMode="auto">
            <a:xfrm>
              <a:off x="2004492" y="3589437"/>
              <a:ext cx="457200" cy="457200"/>
              <a:chOff x="1008" y="1248"/>
              <a:chExt cx="432" cy="192"/>
            </a:xfrm>
          </p:grpSpPr>
          <p:sp>
            <p:nvSpPr>
              <p:cNvPr id="17" name="Line 21">
                <a:extLst>
                  <a:ext uri="{FF2B5EF4-FFF2-40B4-BE49-F238E27FC236}">
                    <a16:creationId xmlns:a16="http://schemas.microsoft.com/office/drawing/2014/main" id="{B4A3B61F-8B2F-43FE-AEF3-DF4081F145DA}"/>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18" name="Line 22">
                <a:extLst>
                  <a:ext uri="{FF2B5EF4-FFF2-40B4-BE49-F238E27FC236}">
                    <a16:creationId xmlns:a16="http://schemas.microsoft.com/office/drawing/2014/main" id="{4EB5230F-E33E-4FB0-BF50-510012D3D7B8}"/>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19" name="Group 23">
              <a:extLst>
                <a:ext uri="{FF2B5EF4-FFF2-40B4-BE49-F238E27FC236}">
                  <a16:creationId xmlns:a16="http://schemas.microsoft.com/office/drawing/2014/main" id="{D5C5F02C-2E10-4CE4-A9F9-D693DB36F390}"/>
                </a:ext>
              </a:extLst>
            </p:cNvPr>
            <p:cNvGrpSpPr>
              <a:grpSpLocks/>
            </p:cNvGrpSpPr>
            <p:nvPr/>
          </p:nvGrpSpPr>
          <p:grpSpPr bwMode="auto">
            <a:xfrm>
              <a:off x="2118792" y="4046637"/>
              <a:ext cx="284163" cy="457200"/>
              <a:chOff x="1008" y="1248"/>
              <a:chExt cx="432" cy="192"/>
            </a:xfrm>
          </p:grpSpPr>
          <p:sp>
            <p:nvSpPr>
              <p:cNvPr id="20" name="Line 24">
                <a:extLst>
                  <a:ext uri="{FF2B5EF4-FFF2-40B4-BE49-F238E27FC236}">
                    <a16:creationId xmlns:a16="http://schemas.microsoft.com/office/drawing/2014/main" id="{5DBC0C35-F35E-474F-BE3E-2D455CF8C26D}"/>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1" name="Line 25">
                <a:extLst>
                  <a:ext uri="{FF2B5EF4-FFF2-40B4-BE49-F238E27FC236}">
                    <a16:creationId xmlns:a16="http://schemas.microsoft.com/office/drawing/2014/main" id="{F72A7B28-B491-43D3-8BBA-E73F6C118C52}"/>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22" name="Group 26">
              <a:extLst>
                <a:ext uri="{FF2B5EF4-FFF2-40B4-BE49-F238E27FC236}">
                  <a16:creationId xmlns:a16="http://schemas.microsoft.com/office/drawing/2014/main" id="{7F3527DF-9D5D-40B5-A284-1F2285C57FEC}"/>
                </a:ext>
              </a:extLst>
            </p:cNvPr>
            <p:cNvGrpSpPr>
              <a:grpSpLocks/>
            </p:cNvGrpSpPr>
            <p:nvPr/>
          </p:nvGrpSpPr>
          <p:grpSpPr bwMode="auto">
            <a:xfrm>
              <a:off x="2156892" y="4513362"/>
              <a:ext cx="284163" cy="457200"/>
              <a:chOff x="1008" y="1248"/>
              <a:chExt cx="432" cy="192"/>
            </a:xfrm>
          </p:grpSpPr>
          <p:sp>
            <p:nvSpPr>
              <p:cNvPr id="23" name="Line 27">
                <a:extLst>
                  <a:ext uri="{FF2B5EF4-FFF2-40B4-BE49-F238E27FC236}">
                    <a16:creationId xmlns:a16="http://schemas.microsoft.com/office/drawing/2014/main" id="{85174C12-9E8F-4A14-A1FA-380FC92CFA33}"/>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4" name="Line 28">
                <a:extLst>
                  <a:ext uri="{FF2B5EF4-FFF2-40B4-BE49-F238E27FC236}">
                    <a16:creationId xmlns:a16="http://schemas.microsoft.com/office/drawing/2014/main" id="{D880352B-BBD6-4197-A559-81F84E1CE6B3}"/>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25" name="Group 29">
              <a:extLst>
                <a:ext uri="{FF2B5EF4-FFF2-40B4-BE49-F238E27FC236}">
                  <a16:creationId xmlns:a16="http://schemas.microsoft.com/office/drawing/2014/main" id="{EEFA8C95-4123-4994-B164-BC3250838034}"/>
                </a:ext>
              </a:extLst>
            </p:cNvPr>
            <p:cNvGrpSpPr>
              <a:grpSpLocks/>
            </p:cNvGrpSpPr>
            <p:nvPr/>
          </p:nvGrpSpPr>
          <p:grpSpPr bwMode="auto">
            <a:xfrm>
              <a:off x="2156892" y="4999137"/>
              <a:ext cx="284163" cy="457200"/>
              <a:chOff x="1008" y="1248"/>
              <a:chExt cx="432" cy="192"/>
            </a:xfrm>
          </p:grpSpPr>
          <p:sp>
            <p:nvSpPr>
              <p:cNvPr id="26" name="Line 30">
                <a:extLst>
                  <a:ext uri="{FF2B5EF4-FFF2-40B4-BE49-F238E27FC236}">
                    <a16:creationId xmlns:a16="http://schemas.microsoft.com/office/drawing/2014/main" id="{6D361F0B-6093-4E65-B032-6C91AF8078D4}"/>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7" name="Line 31">
                <a:extLst>
                  <a:ext uri="{FF2B5EF4-FFF2-40B4-BE49-F238E27FC236}">
                    <a16:creationId xmlns:a16="http://schemas.microsoft.com/office/drawing/2014/main" id="{9835F162-B7DA-439F-9579-8831E7B2AE69}"/>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sp>
          <p:nvSpPr>
            <p:cNvPr id="28" name="Line 32">
              <a:extLst>
                <a:ext uri="{FF2B5EF4-FFF2-40B4-BE49-F238E27FC236}">
                  <a16:creationId xmlns:a16="http://schemas.microsoft.com/office/drawing/2014/main" id="{1ED77A36-7570-4768-BF3E-115C1AACE066}"/>
                </a:ext>
              </a:extLst>
            </p:cNvPr>
            <p:cNvSpPr>
              <a:spLocks noChangeShapeType="1"/>
            </p:cNvSpPr>
            <p:nvPr/>
          </p:nvSpPr>
          <p:spPr bwMode="auto">
            <a:xfrm flipV="1">
              <a:off x="4773092" y="2692444"/>
              <a:ext cx="0" cy="275278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533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EF1237-14DA-490F-B19C-CF2F8EE06ED6}"/>
              </a:ext>
            </a:extLst>
          </p:cNvPr>
          <p:cNvSpPr/>
          <p:nvPr/>
        </p:nvSpPr>
        <p:spPr>
          <a:xfrm>
            <a:off x="1775520" y="969890"/>
            <a:ext cx="5774338" cy="523220"/>
          </a:xfrm>
          <a:prstGeom prst="rect">
            <a:avLst/>
          </a:prstGeom>
        </p:spPr>
        <p:txBody>
          <a:bodyPr wrap="none">
            <a:spAutoFit/>
          </a:bodyPr>
          <a:lstStyle/>
          <a:p>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、十进制</a:t>
            </a:r>
            <a:r>
              <a:rPr lang="zh-CN" altLang="en-US" sz="2800" b="1">
                <a:solidFill>
                  <a:srgbClr val="FF0000"/>
                </a:solidFill>
                <a:latin typeface="Times New Roman" panose="02020603050405020304" pitchFamily="18" charset="0"/>
                <a:cs typeface="Times New Roman" panose="02020603050405020304" pitchFamily="18" charset="0"/>
              </a:rPr>
              <a:t>纯小数</a:t>
            </a:r>
            <a:r>
              <a:rPr lang="zh-CN" altLang="en-US" sz="2800" b="1">
                <a:latin typeface="Times New Roman" panose="02020603050405020304" pitchFamily="18" charset="0"/>
                <a:cs typeface="Times New Roman" panose="02020603050405020304" pitchFamily="18" charset="0"/>
              </a:rPr>
              <a:t>转换为非十进制数</a:t>
            </a:r>
          </a:p>
        </p:txBody>
      </p:sp>
      <p:sp>
        <p:nvSpPr>
          <p:cNvPr id="3" name="矩形 2">
            <a:extLst>
              <a:ext uri="{FF2B5EF4-FFF2-40B4-BE49-F238E27FC236}">
                <a16:creationId xmlns:a16="http://schemas.microsoft.com/office/drawing/2014/main" id="{0BE1F2F7-5816-42C8-A0B0-14D0D0CFF2E6}"/>
              </a:ext>
            </a:extLst>
          </p:cNvPr>
          <p:cNvSpPr/>
          <p:nvPr/>
        </p:nvSpPr>
        <p:spPr>
          <a:xfrm>
            <a:off x="2351584" y="1700808"/>
            <a:ext cx="2348720" cy="523220"/>
          </a:xfrm>
          <a:prstGeom prst="rect">
            <a:avLst/>
          </a:prstGeom>
        </p:spPr>
        <p:txBody>
          <a:bodyPr wrap="none">
            <a:spAutoFit/>
          </a:bodyPr>
          <a:lstStyle/>
          <a:p>
            <a:r>
              <a:rPr lang="zh-CN" altLang="en-US" sz="2800" b="1">
                <a:solidFill>
                  <a:srgbClr val="0000FF"/>
                </a:solidFill>
                <a:latin typeface="Times New Roman" panose="02020603050405020304" pitchFamily="18" charset="0"/>
                <a:cs typeface="Times New Roman" panose="02020603050405020304" pitchFamily="18" charset="0"/>
              </a:rPr>
              <a:t>乘基取整法：</a:t>
            </a:r>
          </a:p>
        </p:txBody>
      </p:sp>
      <p:sp>
        <p:nvSpPr>
          <p:cNvPr id="4" name="矩形 3">
            <a:extLst>
              <a:ext uri="{FF2B5EF4-FFF2-40B4-BE49-F238E27FC236}">
                <a16:creationId xmlns:a16="http://schemas.microsoft.com/office/drawing/2014/main" id="{A6CCA837-59BF-4D0F-9B48-FA07A991A4AF}"/>
              </a:ext>
            </a:extLst>
          </p:cNvPr>
          <p:cNvSpPr/>
          <p:nvPr/>
        </p:nvSpPr>
        <p:spPr>
          <a:xfrm>
            <a:off x="2333253" y="2492896"/>
            <a:ext cx="5932200" cy="523220"/>
          </a:xfrm>
          <a:prstGeom prst="rect">
            <a:avLst/>
          </a:prstGeom>
        </p:spPr>
        <p:txBody>
          <a:bodyPr wrap="square">
            <a:spAutoFit/>
          </a:bodyPr>
          <a:lstStyle/>
          <a:p>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D</a:t>
            </a:r>
            <a:r>
              <a:rPr lang="en-US" altLang="zh-CN" sz="2800" b="1">
                <a:latin typeface="Times New Roman" panose="02020603050405020304" pitchFamily="18" charset="0"/>
                <a:cs typeface="Times New Roman" panose="02020603050405020304" pitchFamily="18" charset="0"/>
              </a:rPr>
              <a:t>)</a:t>
            </a:r>
            <a:r>
              <a:rPr lang="en-US" altLang="zh-CN" sz="2800" b="1" baseline="-25000">
                <a:latin typeface="Times New Roman" panose="02020603050405020304" pitchFamily="18" charset="0"/>
                <a:cs typeface="Times New Roman" panose="02020603050405020304" pitchFamily="18" charset="0"/>
              </a:rPr>
              <a:t>10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r</a:t>
            </a:r>
            <a:endParaRPr lang="zh-CN" altLang="en-US" sz="2800" baseline="-25000"/>
          </a:p>
        </p:txBody>
      </p:sp>
      <p:sp>
        <p:nvSpPr>
          <p:cNvPr id="5" name="矩形 4">
            <a:extLst>
              <a:ext uri="{FF2B5EF4-FFF2-40B4-BE49-F238E27FC236}">
                <a16:creationId xmlns:a16="http://schemas.microsoft.com/office/drawing/2014/main" id="{0E0CFB9D-CB47-42C2-97CA-5807BD057437}"/>
              </a:ext>
            </a:extLst>
          </p:cNvPr>
          <p:cNvSpPr/>
          <p:nvPr/>
        </p:nvSpPr>
        <p:spPr>
          <a:xfrm>
            <a:off x="2279576" y="3356992"/>
            <a:ext cx="5400600" cy="523220"/>
          </a:xfrm>
          <a:prstGeom prst="rect">
            <a:avLst/>
          </a:prstGeom>
        </p:spPr>
        <p:txBody>
          <a:bodyPr wrap="square">
            <a:spAutoFit/>
          </a:bodyPr>
          <a:lstStyle/>
          <a:p>
            <a:r>
              <a:rPr lang="zh-CN" altLang="en-US" sz="2800" b="1">
                <a:latin typeface="Times New Roman" panose="02020603050405020304" pitchFamily="18" charset="0"/>
                <a:cs typeface="Times New Roman" panose="02020603050405020304" pitchFamily="18" charset="0"/>
              </a:rPr>
              <a:t> ∴   </a:t>
            </a:r>
            <a:r>
              <a:rPr lang="en-US" altLang="zh-CN" sz="2800" b="1" i="1">
                <a:latin typeface="Times New Roman" panose="02020603050405020304" pitchFamily="18" charset="0"/>
                <a:cs typeface="Times New Roman" panose="02020603050405020304" pitchFamily="18" charset="0"/>
              </a:rPr>
              <a:t>D</a:t>
            </a:r>
            <a:r>
              <a:rPr lang="en-US" altLang="zh-CN" sz="2800" b="1">
                <a:latin typeface="Times New Roman" panose="02020603050405020304" pitchFamily="18" charset="0"/>
                <a:cs typeface="Times New Roman" panose="02020603050405020304" pitchFamily="18" charset="0"/>
              </a:rPr>
              <a:t>r =(</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)r </a:t>
            </a:r>
            <a:endParaRPr lang="zh-CN" altLang="en-US" sz="2800"/>
          </a:p>
        </p:txBody>
      </p:sp>
      <p:sp>
        <p:nvSpPr>
          <p:cNvPr id="6" name="文本框 5">
            <a:extLst>
              <a:ext uri="{FF2B5EF4-FFF2-40B4-BE49-F238E27FC236}">
                <a16:creationId xmlns:a16="http://schemas.microsoft.com/office/drawing/2014/main" id="{4DB5E71F-64D9-4592-8E85-E1C95BE324DE}"/>
              </a:ext>
            </a:extLst>
          </p:cNvPr>
          <p:cNvSpPr txBox="1"/>
          <p:nvPr/>
        </p:nvSpPr>
        <p:spPr>
          <a:xfrm>
            <a:off x="4871864" y="5282044"/>
            <a:ext cx="304892"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69B4CC0E-AB9B-41F7-8507-6C28879D20B2}"/>
              </a:ext>
            </a:extLst>
          </p:cNvPr>
          <p:cNvSpPr/>
          <p:nvPr/>
        </p:nvSpPr>
        <p:spPr>
          <a:xfrm>
            <a:off x="2495600" y="5733256"/>
            <a:ext cx="5932200" cy="523220"/>
          </a:xfrm>
          <a:prstGeom prst="rect">
            <a:avLst/>
          </a:prstGeom>
        </p:spPr>
        <p:txBody>
          <a:bodyPr wrap="square">
            <a:spAutoFit/>
          </a:bodyPr>
          <a:lstStyle/>
          <a:p>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r</a:t>
            </a:r>
            <a:r>
              <a:rPr lang="en-US" altLang="zh-CN" sz="2800" b="1">
                <a:latin typeface="Times New Roman" panose="02020603050405020304" pitchFamily="18" charset="0"/>
                <a:cs typeface="Times New Roman" panose="02020603050405020304" pitchFamily="18" charset="0"/>
              </a:rPr>
              <a:t>=(0. </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a:t>
            </a:r>
            <a:r>
              <a:rPr lang="en-US" altLang="zh-CN" sz="2800" b="1" baseline="-25000">
                <a:latin typeface="Times New Roman" panose="02020603050405020304" pitchFamily="18" charset="0"/>
                <a:cs typeface="Times New Roman" panose="02020603050405020304" pitchFamily="18" charset="0"/>
              </a:rPr>
              <a:t>r</a:t>
            </a:r>
            <a:endParaRPr lang="zh-CN" altLang="en-US" sz="2800" baseline="-25000"/>
          </a:p>
        </p:txBody>
      </p:sp>
      <p:sp>
        <p:nvSpPr>
          <p:cNvPr id="8" name="矩形 7">
            <a:extLst>
              <a:ext uri="{FF2B5EF4-FFF2-40B4-BE49-F238E27FC236}">
                <a16:creationId xmlns:a16="http://schemas.microsoft.com/office/drawing/2014/main" id="{FCA921FD-387E-4877-ACD7-D2845947C22D}"/>
              </a:ext>
            </a:extLst>
          </p:cNvPr>
          <p:cNvSpPr/>
          <p:nvPr/>
        </p:nvSpPr>
        <p:spPr>
          <a:xfrm>
            <a:off x="3359696" y="3959478"/>
            <a:ext cx="7092280" cy="523220"/>
          </a:xfrm>
          <a:prstGeom prst="rect">
            <a:avLst/>
          </a:prstGeom>
        </p:spPr>
        <p:txBody>
          <a:bodyPr wrap="square">
            <a:spAutoFit/>
          </a:bodyPr>
          <a:lstStyle/>
          <a:p>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 a</a:t>
            </a:r>
            <a:r>
              <a:rPr lang="en-US" altLang="zh-CN" sz="2800" b="1" baseline="-30000">
                <a:latin typeface="Times New Roman" panose="02020603050405020304" pitchFamily="18" charset="0"/>
                <a:cs typeface="Times New Roman" panose="02020603050405020304" pitchFamily="18" charset="0"/>
              </a:rPr>
              <a:t>-1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m+1</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，取出整数</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endParaRPr lang="zh-CN" altLang="en-US" sz="2800"/>
          </a:p>
        </p:txBody>
      </p:sp>
      <p:sp>
        <p:nvSpPr>
          <p:cNvPr id="9" name="矩形 8">
            <a:extLst>
              <a:ext uri="{FF2B5EF4-FFF2-40B4-BE49-F238E27FC236}">
                <a16:creationId xmlns:a16="http://schemas.microsoft.com/office/drawing/2014/main" id="{34C201FA-6F32-44AC-ACD9-8AE139BD353C}"/>
              </a:ext>
            </a:extLst>
          </p:cNvPr>
          <p:cNvSpPr/>
          <p:nvPr/>
        </p:nvSpPr>
        <p:spPr>
          <a:xfrm>
            <a:off x="3003437" y="4633972"/>
            <a:ext cx="4453463" cy="523220"/>
          </a:xfrm>
          <a:prstGeom prst="rect">
            <a:avLst/>
          </a:prstGeom>
        </p:spPr>
        <p:txBody>
          <a:bodyPr wrap="none">
            <a:spAutoFit/>
          </a:bodyPr>
          <a:lstStyle/>
          <a:p>
            <a:r>
              <a:rPr lang="en-US" altLang="zh-CN" sz="2800" b="1" i="1">
                <a:latin typeface="Times New Roman" panose="02020603050405020304" pitchFamily="18" charset="0"/>
                <a:cs typeface="Times New Roman" panose="02020603050405020304" pitchFamily="18" charset="0"/>
              </a:rPr>
              <a:t>D</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mn-ea"/>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m+1</a:t>
            </a:r>
            <a:r>
              <a:rPr lang="en-US" altLang="zh-CN" sz="2800" b="1">
                <a:latin typeface="Times New Roman" panose="02020603050405020304" pitchFamily="18" charset="0"/>
                <a:cs typeface="Times New Roman" panose="02020603050405020304" pitchFamily="18" charset="0"/>
              </a:rPr>
              <a:t>)</a:t>
            </a:r>
            <a:endParaRPr lang="zh-CN" altLang="en-US" sz="2800"/>
          </a:p>
        </p:txBody>
      </p:sp>
    </p:spTree>
    <p:extLst>
      <p:ext uri="{BB962C8B-B14F-4D97-AF65-F5344CB8AC3E}">
        <p14:creationId xmlns:p14="http://schemas.microsoft.com/office/powerpoint/2010/main" val="17867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867D8706-9883-4489-BEEA-8F4AA85FEA98}"/>
              </a:ext>
            </a:extLst>
          </p:cNvPr>
          <p:cNvGrpSpPr/>
          <p:nvPr/>
        </p:nvGrpSpPr>
        <p:grpSpPr>
          <a:xfrm>
            <a:off x="1775520" y="1196752"/>
            <a:ext cx="8172450" cy="4876800"/>
            <a:chOff x="251520" y="1196752"/>
            <a:chExt cx="8172450" cy="4876800"/>
          </a:xfrm>
        </p:grpSpPr>
        <p:sp>
          <p:nvSpPr>
            <p:cNvPr id="2" name="Text Box 10">
              <a:extLst>
                <a:ext uri="{FF2B5EF4-FFF2-40B4-BE49-F238E27FC236}">
                  <a16:creationId xmlns:a16="http://schemas.microsoft.com/office/drawing/2014/main" id="{AFC9E1FC-9617-4AF0-8571-1AF93E80E97E}"/>
                </a:ext>
              </a:extLst>
            </p:cNvPr>
            <p:cNvSpPr txBox="1">
              <a:spLocks noChangeArrowheads="1"/>
            </p:cNvSpPr>
            <p:nvPr/>
          </p:nvSpPr>
          <p:spPr bwMode="auto">
            <a:xfrm>
              <a:off x="251520" y="1196752"/>
              <a:ext cx="81724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gn="just" eaLnBrk="1" hangingPunct="1"/>
              <a:r>
                <a:rPr lang="en-US" altLang="zh-CN" sz="2000" b="1">
                  <a:cs typeface="Times New Roman" panose="02020603050405020304" pitchFamily="18" charset="0"/>
                </a:rPr>
                <a:t>     0.6875                                                  0.6531</a:t>
              </a:r>
            </a:p>
            <a:p>
              <a:pPr lvl="2" algn="just" eaLnBrk="1" hangingPunct="1"/>
              <a:r>
                <a:rPr lang="en-US" altLang="zh-CN" sz="2000" b="1">
                  <a:cs typeface="Times New Roman" panose="02020603050405020304" pitchFamily="18" charset="0"/>
                </a:rPr>
                <a:t>    ×   2                           </a:t>
              </a:r>
              <a:r>
                <a:rPr lang="zh-CN" altLang="en-US" sz="2000" b="1">
                  <a:cs typeface="Times New Roman" panose="02020603050405020304" pitchFamily="18" charset="0"/>
                </a:rPr>
                <a:t>最高位               </a:t>
              </a:r>
              <a:r>
                <a:rPr lang="en-US" altLang="zh-CN" sz="2000" b="1">
                  <a:cs typeface="Times New Roman" panose="02020603050405020304" pitchFamily="18" charset="0"/>
                </a:rPr>
                <a:t>×   2  </a:t>
              </a:r>
            </a:p>
            <a:p>
              <a:pPr lvl="2" algn="just" eaLnBrk="1" hangingPunct="1"/>
              <a:r>
                <a:rPr lang="en-US" altLang="zh-CN" sz="2000" b="1">
                  <a:cs typeface="Times New Roman" panose="02020603050405020304" pitchFamily="18" charset="0"/>
                </a:rPr>
                <a:t>    </a:t>
              </a:r>
              <a:r>
                <a:rPr lang="en-US" altLang="zh-CN" sz="2000" b="1">
                  <a:solidFill>
                    <a:srgbClr val="FF0000"/>
                  </a:solidFill>
                  <a:cs typeface="Times New Roman" panose="02020603050405020304" pitchFamily="18" charset="0"/>
                </a:rPr>
                <a:t>1</a:t>
              </a:r>
              <a:r>
                <a:rPr lang="en-US" altLang="zh-CN" sz="2000" b="1">
                  <a:cs typeface="Times New Roman" panose="02020603050405020304" pitchFamily="18" charset="0"/>
                </a:rPr>
                <a:t>.3750        </a:t>
              </a:r>
              <a:r>
                <a:rPr lang="zh-CN" altLang="en-US" sz="2000" b="1">
                  <a:cs typeface="Times New Roman" panose="02020603050405020304" pitchFamily="18" charset="0"/>
                </a:rPr>
                <a:t>取整数</a:t>
              </a:r>
              <a:r>
                <a:rPr lang="en-US" altLang="zh-CN" sz="2000" b="1">
                  <a:cs typeface="Times New Roman" panose="02020603050405020304" pitchFamily="18" charset="0"/>
                </a:rPr>
                <a:t>1                              </a:t>
              </a:r>
              <a:r>
                <a:rPr lang="en-US" altLang="zh-CN" sz="2000" b="1">
                  <a:solidFill>
                    <a:srgbClr val="FF0000"/>
                  </a:solidFill>
                  <a:cs typeface="Times New Roman" panose="02020603050405020304" pitchFamily="18" charset="0"/>
                </a:rPr>
                <a:t>1</a:t>
              </a:r>
              <a:r>
                <a:rPr lang="en-US" altLang="zh-CN" sz="2000" b="1">
                  <a:cs typeface="Times New Roman" panose="02020603050405020304" pitchFamily="18" charset="0"/>
                </a:rPr>
                <a:t>.3062        </a:t>
              </a:r>
              <a:r>
                <a:rPr lang="zh-CN" altLang="en-US" sz="2000" b="1">
                  <a:cs typeface="Times New Roman" panose="02020603050405020304" pitchFamily="18" charset="0"/>
                </a:rPr>
                <a:t>取整数</a:t>
              </a:r>
              <a:r>
                <a:rPr lang="en-US" altLang="zh-CN" sz="2000" b="1">
                  <a:cs typeface="Times New Roman" panose="02020603050405020304" pitchFamily="18" charset="0"/>
                </a:rPr>
                <a:t>1</a:t>
              </a:r>
            </a:p>
            <a:p>
              <a:pPr lvl="2" algn="just" eaLnBrk="1" hangingPunct="1"/>
              <a:r>
                <a:rPr lang="en-US" altLang="zh-CN" sz="2000" b="1">
                  <a:cs typeface="Times New Roman" panose="02020603050405020304" pitchFamily="18" charset="0"/>
                </a:rPr>
                <a:t>    ×   2                                                      ×   2  </a:t>
              </a:r>
            </a:p>
            <a:p>
              <a:pPr algn="just" eaLnBrk="1" hangingPunct="1"/>
              <a:r>
                <a:rPr lang="en-US" altLang="zh-CN" sz="2000" b="1">
                  <a:cs typeface="Times New Roman" panose="02020603050405020304" pitchFamily="18" charset="0"/>
                </a:rPr>
                <a:t>                     </a:t>
              </a:r>
              <a:r>
                <a:rPr lang="en-US" altLang="zh-CN" sz="2000" b="1">
                  <a:solidFill>
                    <a:srgbClr val="FF0000"/>
                  </a:solidFill>
                  <a:cs typeface="Times New Roman" panose="02020603050405020304" pitchFamily="18" charset="0"/>
                </a:rPr>
                <a:t>0</a:t>
              </a:r>
              <a:r>
                <a:rPr lang="en-US" altLang="zh-CN" sz="2000" b="1">
                  <a:cs typeface="Times New Roman" panose="02020603050405020304" pitchFamily="18" charset="0"/>
                </a:rPr>
                <a:t>.750       </a:t>
              </a:r>
              <a:r>
                <a:rPr lang="zh-CN" altLang="en-US" sz="2000" b="1">
                  <a:cs typeface="Times New Roman" panose="02020603050405020304" pitchFamily="18" charset="0"/>
                </a:rPr>
                <a:t>取整数</a:t>
              </a:r>
              <a:r>
                <a:rPr lang="en-US" altLang="zh-CN" sz="2000" b="1">
                  <a:cs typeface="Times New Roman" panose="02020603050405020304" pitchFamily="18" charset="0"/>
                </a:rPr>
                <a:t>0                               </a:t>
              </a:r>
              <a:r>
                <a:rPr lang="en-US" altLang="zh-CN" sz="2000" b="1">
                  <a:solidFill>
                    <a:srgbClr val="FF0000"/>
                  </a:solidFill>
                  <a:cs typeface="Times New Roman" panose="02020603050405020304" pitchFamily="18" charset="0"/>
                </a:rPr>
                <a:t>0</a:t>
              </a:r>
              <a:r>
                <a:rPr lang="en-US" altLang="zh-CN" sz="2000" b="1">
                  <a:cs typeface="Times New Roman" panose="02020603050405020304" pitchFamily="18" charset="0"/>
                </a:rPr>
                <a:t>.6124       </a:t>
              </a:r>
              <a:r>
                <a:rPr lang="zh-CN" altLang="en-US" sz="2000" b="1">
                  <a:cs typeface="Times New Roman" panose="02020603050405020304" pitchFamily="18" charset="0"/>
                </a:rPr>
                <a:t>取整数</a:t>
              </a:r>
              <a:r>
                <a:rPr lang="en-US" altLang="zh-CN" sz="2000" b="1">
                  <a:cs typeface="Times New Roman" panose="02020603050405020304" pitchFamily="18" charset="0"/>
                </a:rPr>
                <a:t>0</a:t>
              </a:r>
            </a:p>
            <a:p>
              <a:pPr lvl="2" algn="just" eaLnBrk="1" hangingPunct="1"/>
              <a:r>
                <a:rPr lang="en-US" altLang="zh-CN" sz="2000" b="1">
                  <a:cs typeface="Times New Roman" panose="02020603050405020304" pitchFamily="18" charset="0"/>
                </a:rPr>
                <a:t>    ×   2                                                      ×   2  </a:t>
              </a:r>
            </a:p>
            <a:p>
              <a:pPr lvl="2" algn="just" eaLnBrk="1" hangingPunct="1"/>
              <a:r>
                <a:rPr lang="en-US" altLang="zh-CN" sz="2000" b="1">
                  <a:cs typeface="Times New Roman" panose="02020603050405020304" pitchFamily="18" charset="0"/>
                </a:rPr>
                <a:t>        </a:t>
              </a:r>
              <a:r>
                <a:rPr lang="en-US" altLang="zh-CN" sz="2000" b="1">
                  <a:solidFill>
                    <a:srgbClr val="FF0000"/>
                  </a:solidFill>
                  <a:cs typeface="Times New Roman" panose="02020603050405020304" pitchFamily="18" charset="0"/>
                </a:rPr>
                <a:t>1</a:t>
              </a:r>
              <a:r>
                <a:rPr lang="en-US" altLang="zh-CN" sz="2000" b="1">
                  <a:cs typeface="Times New Roman" panose="02020603050405020304" pitchFamily="18" charset="0"/>
                </a:rPr>
                <a:t>.50        </a:t>
              </a:r>
              <a:r>
                <a:rPr lang="zh-CN" altLang="en-US" sz="2000" b="1">
                  <a:cs typeface="Times New Roman" panose="02020603050405020304" pitchFamily="18" charset="0"/>
                </a:rPr>
                <a:t>取整数</a:t>
              </a:r>
              <a:r>
                <a:rPr lang="en-US" altLang="zh-CN" sz="2000" b="1">
                  <a:cs typeface="Times New Roman" panose="02020603050405020304" pitchFamily="18" charset="0"/>
                </a:rPr>
                <a:t>1                               </a:t>
              </a:r>
              <a:r>
                <a:rPr lang="en-US" altLang="zh-CN" sz="2000" b="1">
                  <a:solidFill>
                    <a:srgbClr val="FF0000"/>
                  </a:solidFill>
                  <a:cs typeface="Times New Roman" panose="02020603050405020304" pitchFamily="18" charset="0"/>
                </a:rPr>
                <a:t>1</a:t>
              </a:r>
              <a:r>
                <a:rPr lang="en-US" altLang="zh-CN" sz="2000" b="1">
                  <a:cs typeface="Times New Roman" panose="02020603050405020304" pitchFamily="18" charset="0"/>
                </a:rPr>
                <a:t>.2248       </a:t>
              </a:r>
              <a:r>
                <a:rPr lang="zh-CN" altLang="en-US" sz="2000" b="1">
                  <a:cs typeface="Times New Roman" panose="02020603050405020304" pitchFamily="18" charset="0"/>
                </a:rPr>
                <a:t>取整数</a:t>
              </a:r>
              <a:r>
                <a:rPr lang="en-US" altLang="zh-CN" sz="2000" b="1">
                  <a:cs typeface="Times New Roman" panose="02020603050405020304" pitchFamily="18" charset="0"/>
                </a:rPr>
                <a:t>1</a:t>
              </a:r>
            </a:p>
            <a:p>
              <a:pPr lvl="2" algn="just" eaLnBrk="1" hangingPunct="1"/>
              <a:r>
                <a:rPr lang="en-US" altLang="zh-CN" sz="2000" b="1">
                  <a:cs typeface="Times New Roman" panose="02020603050405020304" pitchFamily="18" charset="0"/>
                </a:rPr>
                <a:t>    ×   2                                                       ×   2  </a:t>
              </a:r>
            </a:p>
            <a:p>
              <a:pPr lvl="2" algn="just" eaLnBrk="1" hangingPunct="1"/>
              <a:r>
                <a:rPr lang="en-US" altLang="zh-CN" sz="2000" b="1">
                  <a:cs typeface="Times New Roman" panose="02020603050405020304" pitchFamily="18" charset="0"/>
                </a:rPr>
                <a:t>         </a:t>
              </a:r>
              <a:r>
                <a:rPr lang="en-US" altLang="zh-CN" sz="2000" b="1">
                  <a:solidFill>
                    <a:srgbClr val="FF0000"/>
                  </a:solidFill>
                  <a:cs typeface="Times New Roman" panose="02020603050405020304" pitchFamily="18" charset="0"/>
                </a:rPr>
                <a:t> 1</a:t>
              </a:r>
              <a:r>
                <a:rPr lang="en-US" altLang="zh-CN" sz="2000" b="1">
                  <a:cs typeface="Times New Roman" panose="02020603050405020304" pitchFamily="18" charset="0"/>
                </a:rPr>
                <a:t>.0        </a:t>
              </a:r>
              <a:r>
                <a:rPr lang="zh-CN" altLang="en-US" sz="2000" b="1">
                  <a:cs typeface="Times New Roman" panose="02020603050405020304" pitchFamily="18" charset="0"/>
                </a:rPr>
                <a:t>取整数</a:t>
              </a:r>
              <a:r>
                <a:rPr lang="en-US" altLang="zh-CN" sz="2000" b="1">
                  <a:cs typeface="Times New Roman" panose="02020603050405020304" pitchFamily="18" charset="0"/>
                </a:rPr>
                <a:t>1                              </a:t>
              </a:r>
              <a:r>
                <a:rPr lang="en-US" altLang="zh-CN" sz="2000" b="1">
                  <a:solidFill>
                    <a:srgbClr val="FF0000"/>
                  </a:solidFill>
                  <a:cs typeface="Times New Roman" panose="02020603050405020304" pitchFamily="18" charset="0"/>
                </a:rPr>
                <a:t> 0</a:t>
              </a:r>
              <a:r>
                <a:rPr lang="en-US" altLang="zh-CN" sz="2000" b="1">
                  <a:cs typeface="Times New Roman" panose="02020603050405020304" pitchFamily="18" charset="0"/>
                </a:rPr>
                <a:t>.4496       </a:t>
              </a:r>
              <a:r>
                <a:rPr lang="zh-CN" altLang="en-US" sz="2000" b="1">
                  <a:cs typeface="Times New Roman" panose="02020603050405020304" pitchFamily="18" charset="0"/>
                </a:rPr>
                <a:t>取整数</a:t>
              </a:r>
              <a:r>
                <a:rPr lang="en-US" altLang="zh-CN" sz="2000" b="1">
                  <a:cs typeface="Times New Roman" panose="02020603050405020304" pitchFamily="18" charset="0"/>
                </a:rPr>
                <a:t>0</a:t>
              </a:r>
            </a:p>
            <a:p>
              <a:pPr lvl="2" algn="just" eaLnBrk="1" hangingPunct="1"/>
              <a:r>
                <a:rPr lang="en-US" altLang="zh-CN" sz="2000" b="1">
                  <a:cs typeface="Times New Roman" panose="02020603050405020304" pitchFamily="18" charset="0"/>
                </a:rPr>
                <a:t>                                         </a:t>
              </a:r>
              <a:r>
                <a:rPr lang="zh-CN" altLang="en-US" sz="2000" b="1">
                  <a:cs typeface="Times New Roman" panose="02020603050405020304" pitchFamily="18" charset="0"/>
                </a:rPr>
                <a:t>最低位               </a:t>
              </a:r>
              <a:r>
                <a:rPr lang="en-US" altLang="zh-CN" sz="2000" b="1">
                  <a:cs typeface="Times New Roman" panose="02020603050405020304" pitchFamily="18" charset="0"/>
                </a:rPr>
                <a:t>×   2</a:t>
              </a:r>
            </a:p>
            <a:p>
              <a:pPr lvl="2" algn="just" eaLnBrk="1" hangingPunct="1"/>
              <a:r>
                <a:rPr lang="en-US" altLang="zh-CN" sz="2000" b="1">
                  <a:cs typeface="Times New Roman" panose="02020603050405020304" pitchFamily="18" charset="0"/>
                </a:rPr>
                <a:t>                                                                   </a:t>
              </a:r>
              <a:r>
                <a:rPr lang="en-US" altLang="zh-CN" sz="2000" b="1">
                  <a:solidFill>
                    <a:srgbClr val="FF0000"/>
                  </a:solidFill>
                  <a:cs typeface="Times New Roman" panose="02020603050405020304" pitchFamily="18" charset="0"/>
                </a:rPr>
                <a:t> 0</a:t>
              </a:r>
              <a:r>
                <a:rPr lang="en-US" altLang="zh-CN" sz="2000" b="1">
                  <a:cs typeface="Times New Roman" panose="02020603050405020304" pitchFamily="18" charset="0"/>
                </a:rPr>
                <a:t>.8992       </a:t>
              </a:r>
              <a:r>
                <a:rPr lang="zh-CN" altLang="en-US" sz="2000" b="1">
                  <a:cs typeface="Times New Roman" panose="02020603050405020304" pitchFamily="18" charset="0"/>
                </a:rPr>
                <a:t>取整数</a:t>
              </a:r>
              <a:r>
                <a:rPr lang="en-US" altLang="zh-CN" sz="2000" b="1">
                  <a:cs typeface="Times New Roman" panose="02020603050405020304" pitchFamily="18" charset="0"/>
                </a:rPr>
                <a:t>0</a:t>
              </a:r>
            </a:p>
            <a:p>
              <a:pPr lvl="2" algn="just" eaLnBrk="1" hangingPunct="1"/>
              <a:r>
                <a:rPr lang="en-US" altLang="zh-CN" sz="2000" b="1">
                  <a:cs typeface="Times New Roman" panose="02020603050405020304" pitchFamily="18" charset="0"/>
                </a:rPr>
                <a:t>                                                                    ×   2</a:t>
              </a:r>
            </a:p>
            <a:p>
              <a:pPr lvl="2" algn="just" eaLnBrk="1" hangingPunct="1"/>
              <a:r>
                <a:rPr lang="en-US" altLang="zh-CN" sz="2000" b="1">
                  <a:cs typeface="Times New Roman" panose="02020603050405020304" pitchFamily="18" charset="0"/>
                </a:rPr>
                <a:t>                                                                    </a:t>
              </a:r>
              <a:r>
                <a:rPr lang="en-US" altLang="zh-CN" sz="2000" b="1">
                  <a:solidFill>
                    <a:srgbClr val="FF0000"/>
                  </a:solidFill>
                  <a:cs typeface="Times New Roman" panose="02020603050405020304" pitchFamily="18" charset="0"/>
                </a:rPr>
                <a:t>1</a:t>
              </a:r>
              <a:r>
                <a:rPr lang="en-US" altLang="zh-CN" sz="2000" b="1">
                  <a:cs typeface="Times New Roman" panose="02020603050405020304" pitchFamily="18" charset="0"/>
                </a:rPr>
                <a:t>.7984       </a:t>
              </a:r>
              <a:r>
                <a:rPr lang="zh-CN" altLang="en-US" sz="2000" b="1">
                  <a:cs typeface="Times New Roman" panose="02020603050405020304" pitchFamily="18" charset="0"/>
                </a:rPr>
                <a:t>取整数</a:t>
              </a:r>
              <a:r>
                <a:rPr lang="en-US" altLang="zh-CN" sz="2000" b="1">
                  <a:cs typeface="Times New Roman" panose="02020603050405020304" pitchFamily="18" charset="0"/>
                </a:rPr>
                <a:t>1</a:t>
              </a:r>
            </a:p>
            <a:p>
              <a:pPr lvl="2" algn="just" eaLnBrk="1" hangingPunct="1"/>
              <a:r>
                <a:rPr lang="en-US" altLang="zh-CN" sz="2000" b="1">
                  <a:cs typeface="Times New Roman" panose="02020603050405020304" pitchFamily="18" charset="0"/>
                </a:rPr>
                <a:t>                                                                            ……</a:t>
              </a:r>
            </a:p>
            <a:p>
              <a:pPr lvl="2" algn="just" eaLnBrk="1" hangingPunct="1">
                <a:spcBef>
                  <a:spcPts val="1200"/>
                </a:spcBef>
              </a:pPr>
              <a:r>
                <a:rPr lang="en-US" altLang="zh-CN" sz="2000" b="1">
                  <a:cs typeface="Times New Roman" panose="02020603050405020304" pitchFamily="18" charset="0"/>
                </a:rPr>
                <a:t>∴(0.6875)</a:t>
              </a:r>
              <a:r>
                <a:rPr lang="en-US" altLang="zh-CN" sz="2000" b="1" baseline="-25000">
                  <a:cs typeface="Times New Roman" panose="02020603050405020304" pitchFamily="18" charset="0"/>
                </a:rPr>
                <a:t>10</a:t>
              </a:r>
              <a:r>
                <a:rPr lang="en-US" altLang="zh-CN" sz="2000" b="1">
                  <a:cs typeface="Times New Roman" panose="02020603050405020304" pitchFamily="18" charset="0"/>
                </a:rPr>
                <a:t>=(0.1011)</a:t>
              </a:r>
              <a:r>
                <a:rPr lang="en-US" altLang="zh-CN" sz="2000" b="1" baseline="-25000">
                  <a:cs typeface="Times New Roman" panose="02020603050405020304" pitchFamily="18" charset="0"/>
                </a:rPr>
                <a:t>2</a:t>
              </a:r>
              <a:r>
                <a:rPr lang="en-US" altLang="zh-CN" sz="2000" b="1">
                  <a:cs typeface="Times New Roman" panose="02020603050405020304" pitchFamily="18" charset="0"/>
                </a:rPr>
                <a:t>          (0.6531)</a:t>
              </a:r>
              <a:r>
                <a:rPr lang="en-US" altLang="zh-CN" sz="2000" b="1" baseline="-25000">
                  <a:cs typeface="Times New Roman" panose="02020603050405020304" pitchFamily="18" charset="0"/>
                </a:rPr>
                <a:t>10</a:t>
              </a:r>
              <a:r>
                <a:rPr lang="en-US" altLang="zh-CN" sz="2000" b="1">
                  <a:cs typeface="Times New Roman" panose="02020603050405020304" pitchFamily="18" charset="0"/>
                </a:rPr>
                <a:t>≈(0.101001)</a:t>
              </a:r>
              <a:r>
                <a:rPr lang="en-US" altLang="zh-CN" sz="2000" b="1" baseline="-25000">
                  <a:cs typeface="Times New Roman" panose="02020603050405020304" pitchFamily="18" charset="0"/>
                </a:rPr>
                <a:t>2</a:t>
              </a:r>
              <a:endParaRPr lang="en-US" altLang="zh-CN" sz="2000" b="1">
                <a:cs typeface="Times New Roman" panose="02020603050405020304" pitchFamily="18" charset="0"/>
              </a:endParaRPr>
            </a:p>
          </p:txBody>
        </p:sp>
        <p:sp>
          <p:nvSpPr>
            <p:cNvPr id="3" name="Line 11">
              <a:extLst>
                <a:ext uri="{FF2B5EF4-FFF2-40B4-BE49-F238E27FC236}">
                  <a16:creationId xmlns:a16="http://schemas.microsoft.com/office/drawing/2014/main" id="{D71DE035-E9CB-4E02-BBE7-15DE22844E1F}"/>
                </a:ext>
              </a:extLst>
            </p:cNvPr>
            <p:cNvSpPr>
              <a:spLocks noChangeShapeType="1"/>
            </p:cNvSpPr>
            <p:nvPr/>
          </p:nvSpPr>
          <p:spPr bwMode="auto">
            <a:xfrm>
              <a:off x="4185345" y="1882552"/>
              <a:ext cx="0" cy="21145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4" name="Line 12">
              <a:extLst>
                <a:ext uri="{FF2B5EF4-FFF2-40B4-BE49-F238E27FC236}">
                  <a16:creationId xmlns:a16="http://schemas.microsoft.com/office/drawing/2014/main" id="{992EDD41-A95A-4B25-B02C-5AF4675D6845}"/>
                </a:ext>
              </a:extLst>
            </p:cNvPr>
            <p:cNvSpPr>
              <a:spLocks noChangeShapeType="1"/>
            </p:cNvSpPr>
            <p:nvPr/>
          </p:nvSpPr>
          <p:spPr bwMode="auto">
            <a:xfrm flipH="1">
              <a:off x="1442145" y="1844824"/>
              <a:ext cx="800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5" name="Line 13">
              <a:extLst>
                <a:ext uri="{FF2B5EF4-FFF2-40B4-BE49-F238E27FC236}">
                  <a16:creationId xmlns:a16="http://schemas.microsoft.com/office/drawing/2014/main" id="{2EC7E1A8-8323-451C-B76C-F802BDDBF6D9}"/>
                </a:ext>
              </a:extLst>
            </p:cNvPr>
            <p:cNvSpPr>
              <a:spLocks noChangeShapeType="1"/>
            </p:cNvSpPr>
            <p:nvPr/>
          </p:nvSpPr>
          <p:spPr bwMode="auto">
            <a:xfrm flipH="1">
              <a:off x="1423095" y="2471630"/>
              <a:ext cx="781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6" name="Line 14">
              <a:extLst>
                <a:ext uri="{FF2B5EF4-FFF2-40B4-BE49-F238E27FC236}">
                  <a16:creationId xmlns:a16="http://schemas.microsoft.com/office/drawing/2014/main" id="{8BECE1E8-33CF-49D5-AD38-93D80CC72A81}"/>
                </a:ext>
              </a:extLst>
            </p:cNvPr>
            <p:cNvSpPr>
              <a:spLocks noChangeShapeType="1"/>
            </p:cNvSpPr>
            <p:nvPr/>
          </p:nvSpPr>
          <p:spPr bwMode="auto">
            <a:xfrm flipH="1">
              <a:off x="1442145" y="3088903"/>
              <a:ext cx="704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7" name="Line 15">
              <a:extLst>
                <a:ext uri="{FF2B5EF4-FFF2-40B4-BE49-F238E27FC236}">
                  <a16:creationId xmlns:a16="http://schemas.microsoft.com/office/drawing/2014/main" id="{EFCF724D-B597-4228-B47D-992537261871}"/>
                </a:ext>
              </a:extLst>
            </p:cNvPr>
            <p:cNvSpPr>
              <a:spLocks noChangeShapeType="1"/>
            </p:cNvSpPr>
            <p:nvPr/>
          </p:nvSpPr>
          <p:spPr bwMode="auto">
            <a:xfrm flipH="1">
              <a:off x="1384995" y="370692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8" name="Line 16">
              <a:extLst>
                <a:ext uri="{FF2B5EF4-FFF2-40B4-BE49-F238E27FC236}">
                  <a16:creationId xmlns:a16="http://schemas.microsoft.com/office/drawing/2014/main" id="{0D8681EB-8D66-40E2-9A79-E6407BED43FA}"/>
                </a:ext>
              </a:extLst>
            </p:cNvPr>
            <p:cNvSpPr>
              <a:spLocks noChangeShapeType="1"/>
            </p:cNvSpPr>
            <p:nvPr/>
          </p:nvSpPr>
          <p:spPr bwMode="auto">
            <a:xfrm flipH="1">
              <a:off x="5423595" y="1869703"/>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9" name="Line 17">
              <a:extLst>
                <a:ext uri="{FF2B5EF4-FFF2-40B4-BE49-F238E27FC236}">
                  <a16:creationId xmlns:a16="http://schemas.microsoft.com/office/drawing/2014/main" id="{65B6F927-B19B-46E9-A8D2-274B3EA2D2D9}"/>
                </a:ext>
              </a:extLst>
            </p:cNvPr>
            <p:cNvSpPr>
              <a:spLocks noChangeShapeType="1"/>
            </p:cNvSpPr>
            <p:nvPr/>
          </p:nvSpPr>
          <p:spPr bwMode="auto">
            <a:xfrm flipH="1">
              <a:off x="5423595" y="2492152"/>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10" name="Line 18">
              <a:extLst>
                <a:ext uri="{FF2B5EF4-FFF2-40B4-BE49-F238E27FC236}">
                  <a16:creationId xmlns:a16="http://schemas.microsoft.com/office/drawing/2014/main" id="{B9A3D6DD-A93C-4F56-9283-34395F52B4EC}"/>
                </a:ext>
              </a:extLst>
            </p:cNvPr>
            <p:cNvSpPr>
              <a:spLocks noChangeShapeType="1"/>
            </p:cNvSpPr>
            <p:nvPr/>
          </p:nvSpPr>
          <p:spPr bwMode="auto">
            <a:xfrm flipH="1">
              <a:off x="5442645" y="3105737"/>
              <a:ext cx="81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11" name="Line 19">
              <a:extLst>
                <a:ext uri="{FF2B5EF4-FFF2-40B4-BE49-F238E27FC236}">
                  <a16:creationId xmlns:a16="http://schemas.microsoft.com/office/drawing/2014/main" id="{2E6368F8-1DD7-47D3-A2F3-BC23959A080F}"/>
                </a:ext>
              </a:extLst>
            </p:cNvPr>
            <p:cNvSpPr>
              <a:spLocks noChangeShapeType="1"/>
            </p:cNvSpPr>
            <p:nvPr/>
          </p:nvSpPr>
          <p:spPr bwMode="auto">
            <a:xfrm flipH="1">
              <a:off x="5480745" y="3711352"/>
              <a:ext cx="781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12" name="Line 20">
              <a:extLst>
                <a:ext uri="{FF2B5EF4-FFF2-40B4-BE49-F238E27FC236}">
                  <a16:creationId xmlns:a16="http://schemas.microsoft.com/office/drawing/2014/main" id="{9DACDF83-0C50-44D5-B77B-468189E5CDF9}"/>
                </a:ext>
              </a:extLst>
            </p:cNvPr>
            <p:cNvSpPr>
              <a:spLocks noChangeShapeType="1"/>
            </p:cNvSpPr>
            <p:nvPr/>
          </p:nvSpPr>
          <p:spPr bwMode="auto">
            <a:xfrm flipH="1">
              <a:off x="5556945" y="4286837"/>
              <a:ext cx="781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sp>
          <p:nvSpPr>
            <p:cNvPr id="13" name="Line 21">
              <a:extLst>
                <a:ext uri="{FF2B5EF4-FFF2-40B4-BE49-F238E27FC236}">
                  <a16:creationId xmlns:a16="http://schemas.microsoft.com/office/drawing/2014/main" id="{3BF1E128-0BC1-4E16-B9A7-74D5455AE008}"/>
                </a:ext>
              </a:extLst>
            </p:cNvPr>
            <p:cNvSpPr>
              <a:spLocks noChangeShapeType="1"/>
            </p:cNvSpPr>
            <p:nvPr/>
          </p:nvSpPr>
          <p:spPr bwMode="auto">
            <a:xfrm flipH="1">
              <a:off x="5633145" y="4885804"/>
              <a:ext cx="742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9858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5BFFCB15-D266-46F8-9736-0BA16BBAD95C}"/>
              </a:ext>
            </a:extLst>
          </p:cNvPr>
          <p:cNvSpPr txBox="1">
            <a:spLocks noChangeArrowheads="1"/>
          </p:cNvSpPr>
          <p:nvPr/>
        </p:nvSpPr>
        <p:spPr bwMode="auto">
          <a:xfrm>
            <a:off x="1847528" y="836712"/>
            <a:ext cx="8172450" cy="476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600"/>
              </a:spcBef>
            </a:pPr>
            <a:r>
              <a:rPr lang="zh-CN" altLang="en-US" sz="2800" b="1">
                <a:cs typeface="Times New Roman" panose="02020603050405020304" pitchFamily="18" charset="0"/>
              </a:rPr>
              <a:t>说明：</a:t>
            </a:r>
          </a:p>
          <a:p>
            <a:pPr algn="just" eaLnBrk="1" hangingPunct="1">
              <a:lnSpc>
                <a:spcPct val="150000"/>
              </a:lnSpc>
              <a:spcBef>
                <a:spcPts val="600"/>
              </a:spcBef>
            </a:pPr>
            <a:r>
              <a:rPr lang="zh-CN" altLang="en-US" sz="2800" b="1">
                <a:cs typeface="Times New Roman" panose="02020603050405020304" pitchFamily="18" charset="0"/>
              </a:rPr>
              <a:t>（</a:t>
            </a:r>
            <a:r>
              <a:rPr lang="en-US" altLang="zh-CN" sz="2800" b="1">
                <a:cs typeface="Times New Roman" panose="02020603050405020304" pitchFamily="18" charset="0"/>
              </a:rPr>
              <a:t>1</a:t>
            </a:r>
            <a:r>
              <a:rPr lang="zh-CN" altLang="en-US" sz="2800" b="1">
                <a:cs typeface="Times New Roman" panose="02020603050405020304" pitchFamily="18" charset="0"/>
              </a:rPr>
              <a:t>）有些十进制的小数，不能用有限位的二进制小数表示时，可根据需要，表示到一定位数。</a:t>
            </a:r>
          </a:p>
          <a:p>
            <a:pPr algn="just" eaLnBrk="1" hangingPunct="1">
              <a:lnSpc>
                <a:spcPct val="150000"/>
              </a:lnSpc>
              <a:spcBef>
                <a:spcPts val="600"/>
              </a:spcBef>
            </a:pPr>
            <a:r>
              <a:rPr lang="zh-CN" altLang="en-US" sz="2800" b="1">
                <a:cs typeface="Times New Roman" panose="02020603050405020304" pitchFamily="18" charset="0"/>
              </a:rPr>
              <a:t>（</a:t>
            </a:r>
            <a:r>
              <a:rPr lang="en-US" altLang="zh-CN" sz="2800" b="1">
                <a:cs typeface="Times New Roman" panose="02020603050405020304" pitchFamily="18" charset="0"/>
              </a:rPr>
              <a:t>2</a:t>
            </a:r>
            <a:r>
              <a:rPr lang="zh-CN" altLang="en-US" sz="2800" b="1">
                <a:cs typeface="Times New Roman" panose="02020603050405020304" pitchFamily="18" charset="0"/>
              </a:rPr>
              <a:t>）对于具有小数和整数两个部分的十进制数，可以把整数和小数分别换算成二进制数的表示形式，然后相加起来即可。</a:t>
            </a:r>
          </a:p>
          <a:p>
            <a:pPr algn="just" eaLnBrk="1" hangingPunct="1">
              <a:lnSpc>
                <a:spcPct val="150000"/>
              </a:lnSpc>
              <a:spcBef>
                <a:spcPts val="600"/>
              </a:spcBef>
            </a:pPr>
            <a:r>
              <a:rPr lang="zh-CN" altLang="en-US" sz="2800" b="1">
                <a:cs typeface="Times New Roman" panose="02020603050405020304" pitchFamily="18" charset="0"/>
              </a:rPr>
              <a:t>      例：</a:t>
            </a:r>
            <a:r>
              <a:rPr lang="en-US" altLang="zh-CN" sz="2800" b="1">
                <a:cs typeface="Times New Roman" panose="02020603050405020304" pitchFamily="18" charset="0"/>
              </a:rPr>
              <a:t>(215.6531)</a:t>
            </a:r>
            <a:r>
              <a:rPr lang="en-US" altLang="zh-CN" sz="2800" b="1" baseline="-25000">
                <a:cs typeface="Times New Roman" panose="02020603050405020304" pitchFamily="18" charset="0"/>
              </a:rPr>
              <a:t>10</a:t>
            </a:r>
            <a:r>
              <a:rPr lang="en-US" altLang="zh-CN" sz="2800" b="1">
                <a:cs typeface="Times New Roman" panose="02020603050405020304" pitchFamily="18" charset="0"/>
              </a:rPr>
              <a:t>≈(11010111.101001)</a:t>
            </a:r>
            <a:r>
              <a:rPr lang="en-US" altLang="zh-CN" sz="2800" b="1" baseline="-25000">
                <a:cs typeface="Times New Roman" panose="02020603050405020304" pitchFamily="18" charset="0"/>
              </a:rPr>
              <a:t>2</a:t>
            </a:r>
          </a:p>
        </p:txBody>
      </p:sp>
    </p:spTree>
    <p:extLst>
      <p:ext uri="{BB962C8B-B14F-4D97-AF65-F5344CB8AC3E}">
        <p14:creationId xmlns:p14="http://schemas.microsoft.com/office/powerpoint/2010/main" val="412486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7F79676E-3554-4E90-9357-CF5A8B97FCB1}"/>
              </a:ext>
            </a:extLst>
          </p:cNvPr>
          <p:cNvGrpSpPr/>
          <p:nvPr/>
        </p:nvGrpSpPr>
        <p:grpSpPr>
          <a:xfrm>
            <a:off x="3503712" y="1988841"/>
            <a:ext cx="5616624" cy="3089275"/>
            <a:chOff x="685800" y="2028825"/>
            <a:chExt cx="5616624" cy="3089275"/>
          </a:xfrm>
        </p:grpSpPr>
        <p:sp>
          <p:nvSpPr>
            <p:cNvPr id="3" name="Rectangle 7">
              <a:extLst>
                <a:ext uri="{FF2B5EF4-FFF2-40B4-BE49-F238E27FC236}">
                  <a16:creationId xmlns:a16="http://schemas.microsoft.com/office/drawing/2014/main" id="{99CE92F9-2A0F-4969-B4E1-2F512BEEDE95}"/>
                </a:ext>
              </a:extLst>
            </p:cNvPr>
            <p:cNvSpPr txBox="1">
              <a:spLocks noChangeArrowheads="1"/>
            </p:cNvSpPr>
            <p:nvPr/>
          </p:nvSpPr>
          <p:spPr>
            <a:xfrm>
              <a:off x="685800" y="2028825"/>
              <a:ext cx="5616624" cy="3089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Tx/>
                <a:buNone/>
              </a:pPr>
              <a:r>
                <a:rPr lang="zh-CN" altLang="en-US" sz="2800" b="1">
                  <a:latin typeface="Times New Roman" panose="02020603050405020304" pitchFamily="18" charset="0"/>
                  <a:cs typeface="Times New Roman" panose="02020603050405020304" pitchFamily="18" charset="0"/>
                </a:rPr>
                <a:t>例如：  </a:t>
              </a:r>
              <a:r>
                <a:rPr lang="en-US" altLang="zh-CN" sz="2800" b="1">
                  <a:latin typeface="Times New Roman" panose="02020603050405020304" pitchFamily="18" charset="0"/>
                  <a:cs typeface="Times New Roman" panose="02020603050405020304" pitchFamily="18" charset="0"/>
                </a:rPr>
                <a:t>(75.5)</a:t>
              </a:r>
              <a:r>
                <a:rPr lang="en-US" altLang="zh-CN" sz="2800" b="1" baseline="-30000">
                  <a:latin typeface="Times New Roman" panose="02020603050405020304" pitchFamily="18" charset="0"/>
                  <a:cs typeface="Times New Roman" panose="02020603050405020304" pitchFamily="18" charset="0"/>
                </a:rPr>
                <a:t>10</a:t>
              </a:r>
              <a:r>
                <a:rPr lang="en-US" altLang="zh-CN" sz="2800" b="1">
                  <a:latin typeface="Times New Roman" panose="02020603050405020304" pitchFamily="18" charset="0"/>
                  <a:cs typeface="Times New Roman" panose="02020603050405020304" pitchFamily="18" charset="0"/>
                </a:rPr>
                <a:t>=(          )</a:t>
              </a:r>
              <a:r>
                <a:rPr lang="en-US" altLang="zh-CN" sz="2800" b="1" baseline="-30000">
                  <a:latin typeface="Times New Roman" panose="02020603050405020304" pitchFamily="18" charset="0"/>
                  <a:cs typeface="Times New Roman" panose="02020603050405020304" pitchFamily="18" charset="0"/>
                </a:rPr>
                <a:t>8</a:t>
              </a:r>
              <a:r>
                <a:rPr lang="en-US" altLang="zh-CN" sz="2800" b="1">
                  <a:latin typeface="Times New Roman" panose="02020603050405020304" pitchFamily="18" charset="0"/>
                  <a:cs typeface="Times New Roman" panose="02020603050405020304" pitchFamily="18" charset="0"/>
                </a:rPr>
                <a:t>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8 75                         0.5</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8   9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3           ×8</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8   1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            </a:t>
              </a:r>
              <a:r>
                <a:rPr lang="en-US" altLang="zh-CN" sz="2800" b="1">
                  <a:solidFill>
                    <a:srgbClr val="FF0000"/>
                  </a:solidFill>
                  <a:latin typeface="Times New Roman" panose="02020603050405020304" pitchFamily="18" charset="0"/>
                  <a:cs typeface="Times New Roman" panose="02020603050405020304" pitchFamily="18" charset="0"/>
                </a:rPr>
                <a:t>4</a:t>
              </a:r>
              <a:r>
                <a:rPr lang="en-US" altLang="zh-CN" sz="2800" b="1">
                  <a:latin typeface="Times New Roman" panose="02020603050405020304" pitchFamily="18" charset="0"/>
                  <a:cs typeface="Times New Roman" panose="02020603050405020304" pitchFamily="18" charset="0"/>
                </a:rPr>
                <a:t>.0      </a:t>
              </a:r>
              <a:r>
                <a:rPr lang="zh-CN" altLang="en-US" sz="2800" b="1">
                  <a:latin typeface="Times New Roman" panose="02020603050405020304" pitchFamily="18" charset="0"/>
                  <a:cs typeface="Times New Roman" panose="02020603050405020304" pitchFamily="18" charset="0"/>
                </a:rPr>
                <a:t>取</a:t>
              </a:r>
              <a:r>
                <a:rPr lang="en-US" altLang="zh-CN" sz="2800" b="1">
                  <a:latin typeface="Times New Roman" panose="02020603050405020304" pitchFamily="18" charset="0"/>
                  <a:cs typeface="Times New Roman" panose="02020603050405020304" pitchFamily="18" charset="0"/>
                </a:rPr>
                <a:t>4</a:t>
              </a:r>
            </a:p>
            <a:p>
              <a:pPr algn="just">
                <a:lnSpc>
                  <a:spcPct val="90000"/>
                </a:lnSpc>
                <a:buFontTx/>
                <a:buNone/>
              </a:pPr>
              <a:r>
                <a:rPr lang="en-US" altLang="zh-CN" sz="2800" b="1">
                  <a:latin typeface="Times New Roman" panose="02020603050405020304" pitchFamily="18" charset="0"/>
                  <a:cs typeface="Times New Roman" panose="02020603050405020304" pitchFamily="18" charset="0"/>
                </a:rPr>
                <a:t>            0       </a:t>
              </a:r>
              <a:r>
                <a:rPr lang="zh-CN" altLang="en-US" sz="2800" b="1">
                  <a:latin typeface="Times New Roman" panose="02020603050405020304" pitchFamily="18" charset="0"/>
                  <a:cs typeface="Times New Roman" panose="02020603050405020304" pitchFamily="18" charset="0"/>
                </a:rPr>
                <a:t>余</a:t>
              </a:r>
              <a:r>
                <a:rPr lang="en-US" altLang="zh-CN" sz="2800" b="1">
                  <a:latin typeface="Times New Roman" panose="02020603050405020304" pitchFamily="18" charset="0"/>
                  <a:cs typeface="Times New Roman" panose="02020603050405020304" pitchFamily="18" charset="0"/>
                </a:rPr>
                <a:t>1         </a:t>
              </a:r>
            </a:p>
            <a:p>
              <a:pPr algn="just">
                <a:lnSpc>
                  <a:spcPct val="90000"/>
                </a:lnSpc>
                <a:buFontTx/>
                <a:buNone/>
              </a:pPr>
              <a:endParaRPr lang="en-US" altLang="zh-CN" sz="2800" b="1">
                <a:latin typeface="Times New Roman" panose="02020603050405020304" pitchFamily="18" charset="0"/>
                <a:cs typeface="Times New Roman" panose="02020603050405020304" pitchFamily="18" charset="0"/>
              </a:endParaRPr>
            </a:p>
          </p:txBody>
        </p:sp>
        <p:grpSp>
          <p:nvGrpSpPr>
            <p:cNvPr id="4" name="Group 8">
              <a:extLst>
                <a:ext uri="{FF2B5EF4-FFF2-40B4-BE49-F238E27FC236}">
                  <a16:creationId xmlns:a16="http://schemas.microsoft.com/office/drawing/2014/main" id="{0E99A69B-21BA-4916-8A3A-2AB5075B1884}"/>
                </a:ext>
              </a:extLst>
            </p:cNvPr>
            <p:cNvGrpSpPr>
              <a:grpSpLocks/>
            </p:cNvGrpSpPr>
            <p:nvPr/>
          </p:nvGrpSpPr>
          <p:grpSpPr bwMode="auto">
            <a:xfrm>
              <a:off x="1600200" y="2943225"/>
              <a:ext cx="685800" cy="457200"/>
              <a:chOff x="1008" y="1248"/>
              <a:chExt cx="432" cy="192"/>
            </a:xfrm>
          </p:grpSpPr>
          <p:sp>
            <p:nvSpPr>
              <p:cNvPr id="5" name="Line 9">
                <a:extLst>
                  <a:ext uri="{FF2B5EF4-FFF2-40B4-BE49-F238E27FC236}">
                    <a16:creationId xmlns:a16="http://schemas.microsoft.com/office/drawing/2014/main" id="{CBD5A3F5-47B3-406B-8651-33F22A1DC106}"/>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6" name="Line 10">
                <a:extLst>
                  <a:ext uri="{FF2B5EF4-FFF2-40B4-BE49-F238E27FC236}">
                    <a16:creationId xmlns:a16="http://schemas.microsoft.com/office/drawing/2014/main" id="{209E2AC5-5A62-4F5B-B8A8-B05E9662C886}"/>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7" name="Group 11">
              <a:extLst>
                <a:ext uri="{FF2B5EF4-FFF2-40B4-BE49-F238E27FC236}">
                  <a16:creationId xmlns:a16="http://schemas.microsoft.com/office/drawing/2014/main" id="{53A06BAB-659B-4F33-9E45-E1DA66DFC1D8}"/>
                </a:ext>
              </a:extLst>
            </p:cNvPr>
            <p:cNvGrpSpPr>
              <a:grpSpLocks/>
            </p:cNvGrpSpPr>
            <p:nvPr/>
          </p:nvGrpSpPr>
          <p:grpSpPr bwMode="auto">
            <a:xfrm>
              <a:off x="1600200" y="3400425"/>
              <a:ext cx="685800" cy="457200"/>
              <a:chOff x="1008" y="1248"/>
              <a:chExt cx="432" cy="192"/>
            </a:xfrm>
          </p:grpSpPr>
          <p:sp>
            <p:nvSpPr>
              <p:cNvPr id="8" name="Line 12">
                <a:extLst>
                  <a:ext uri="{FF2B5EF4-FFF2-40B4-BE49-F238E27FC236}">
                    <a16:creationId xmlns:a16="http://schemas.microsoft.com/office/drawing/2014/main" id="{6DFA7307-1B56-43C2-9F34-0398352A25B6}"/>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9" name="Line 13">
                <a:extLst>
                  <a:ext uri="{FF2B5EF4-FFF2-40B4-BE49-F238E27FC236}">
                    <a16:creationId xmlns:a16="http://schemas.microsoft.com/office/drawing/2014/main" id="{F05DE7EE-6962-46E5-A7B4-593603343899}"/>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nvGrpSpPr>
            <p:cNvPr id="10" name="Group 14">
              <a:extLst>
                <a:ext uri="{FF2B5EF4-FFF2-40B4-BE49-F238E27FC236}">
                  <a16:creationId xmlns:a16="http://schemas.microsoft.com/office/drawing/2014/main" id="{2C5C6A90-1944-4D31-9630-103536A0A973}"/>
                </a:ext>
              </a:extLst>
            </p:cNvPr>
            <p:cNvGrpSpPr>
              <a:grpSpLocks/>
            </p:cNvGrpSpPr>
            <p:nvPr/>
          </p:nvGrpSpPr>
          <p:grpSpPr bwMode="auto">
            <a:xfrm>
              <a:off x="1752600" y="3857625"/>
              <a:ext cx="457200" cy="457200"/>
              <a:chOff x="1008" y="1248"/>
              <a:chExt cx="432" cy="192"/>
            </a:xfrm>
          </p:grpSpPr>
          <p:sp>
            <p:nvSpPr>
              <p:cNvPr id="11" name="Line 15">
                <a:extLst>
                  <a:ext uri="{FF2B5EF4-FFF2-40B4-BE49-F238E27FC236}">
                    <a16:creationId xmlns:a16="http://schemas.microsoft.com/office/drawing/2014/main" id="{C0FC99E8-76E5-4A1C-9B61-18FD12239FF9}"/>
                  </a:ext>
                </a:extLst>
              </p:cNvPr>
              <p:cNvSpPr>
                <a:spLocks noChangeShapeType="1"/>
              </p:cNvSpPr>
              <p:nvPr/>
            </p:nvSpPr>
            <p:spPr bwMode="auto">
              <a:xfrm>
                <a:off x="1008" y="12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12" name="Line 16">
                <a:extLst>
                  <a:ext uri="{FF2B5EF4-FFF2-40B4-BE49-F238E27FC236}">
                    <a16:creationId xmlns:a16="http://schemas.microsoft.com/office/drawing/2014/main" id="{27A8B4BC-7267-42DF-A9BB-E396C3EDC153}"/>
                  </a:ext>
                </a:extLst>
              </p:cNvPr>
              <p:cNvSpPr>
                <a:spLocks noChangeShapeType="1"/>
              </p:cNvSpPr>
              <p:nvPr/>
            </p:nvSpPr>
            <p:spPr bwMode="auto">
              <a:xfrm>
                <a:off x="1008" y="144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sp>
          <p:nvSpPr>
            <p:cNvPr id="13" name="Line 34">
              <a:extLst>
                <a:ext uri="{FF2B5EF4-FFF2-40B4-BE49-F238E27FC236}">
                  <a16:creationId xmlns:a16="http://schemas.microsoft.com/office/drawing/2014/main" id="{5074B3E7-9337-48CF-A575-BAA34D1CB45E}"/>
                </a:ext>
              </a:extLst>
            </p:cNvPr>
            <p:cNvSpPr>
              <a:spLocks noChangeShapeType="1"/>
            </p:cNvSpPr>
            <p:nvPr/>
          </p:nvSpPr>
          <p:spPr bwMode="auto">
            <a:xfrm flipH="1">
              <a:off x="4011613" y="3895725"/>
              <a:ext cx="63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b="1">
                <a:latin typeface="Times New Roman" panose="02020603050405020304" pitchFamily="18" charset="0"/>
                <a:cs typeface="Times New Roman" panose="02020603050405020304" pitchFamily="18" charset="0"/>
              </a:endParaRPr>
            </a:p>
          </p:txBody>
        </p:sp>
      </p:grpSp>
      <p:sp>
        <p:nvSpPr>
          <p:cNvPr id="14" name="Text Box 35">
            <a:extLst>
              <a:ext uri="{FF2B5EF4-FFF2-40B4-BE49-F238E27FC236}">
                <a16:creationId xmlns:a16="http://schemas.microsoft.com/office/drawing/2014/main" id="{17E0E299-671A-4457-9FC8-AF29BD6FDC90}"/>
              </a:ext>
            </a:extLst>
          </p:cNvPr>
          <p:cNvSpPr txBox="1">
            <a:spLocks noChangeArrowheads="1"/>
          </p:cNvSpPr>
          <p:nvPr/>
        </p:nvSpPr>
        <p:spPr bwMode="auto">
          <a:xfrm>
            <a:off x="6237785" y="1988840"/>
            <a:ext cx="15403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t>113.4</a:t>
            </a:r>
          </a:p>
        </p:txBody>
      </p:sp>
    </p:spTree>
    <p:extLst>
      <p:ext uri="{BB962C8B-B14F-4D97-AF65-F5344CB8AC3E}">
        <p14:creationId xmlns:p14="http://schemas.microsoft.com/office/powerpoint/2010/main" val="125652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id="{C8C32B74-1C82-4506-8245-2B680DB8FDF1}"/>
              </a:ext>
            </a:extLst>
          </p:cNvPr>
          <p:cNvSpPr>
            <a:spLocks noChangeArrowheads="1"/>
          </p:cNvSpPr>
          <p:nvPr/>
        </p:nvSpPr>
        <p:spPr bwMode="auto">
          <a:xfrm>
            <a:off x="2509043" y="72814"/>
            <a:ext cx="34305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2800" b="1">
                <a:cs typeface="Times New Roman" panose="02020603050405020304" pitchFamily="18" charset="0"/>
              </a:rPr>
              <a:t>4</a:t>
            </a:r>
            <a:r>
              <a:rPr lang="zh-CN" altLang="en-US" sz="2800" b="1">
                <a:cs typeface="Times New Roman" panose="02020603050405020304" pitchFamily="18" charset="0"/>
              </a:rPr>
              <a:t>、二</a:t>
            </a:r>
            <a:r>
              <a:rPr lang="en-US" altLang="zh-CN" sz="2800" b="1">
                <a:cs typeface="Times New Roman" panose="02020603050405020304" pitchFamily="18" charset="0"/>
              </a:rPr>
              <a:t>——</a:t>
            </a:r>
            <a:r>
              <a:rPr lang="zh-CN" altLang="en-US" sz="2800" b="1">
                <a:cs typeface="Times New Roman" panose="02020603050405020304" pitchFamily="18" charset="0"/>
              </a:rPr>
              <a:t>八转换	</a:t>
            </a:r>
          </a:p>
        </p:txBody>
      </p:sp>
      <p:sp>
        <p:nvSpPr>
          <p:cNvPr id="4" name="Text Box 18">
            <a:extLst>
              <a:ext uri="{FF2B5EF4-FFF2-40B4-BE49-F238E27FC236}">
                <a16:creationId xmlns:a16="http://schemas.microsoft.com/office/drawing/2014/main" id="{1100ED67-FD79-4DC4-9792-0D05C287ADE7}"/>
              </a:ext>
            </a:extLst>
          </p:cNvPr>
          <p:cNvSpPr txBox="1">
            <a:spLocks noChangeArrowheads="1"/>
          </p:cNvSpPr>
          <p:nvPr/>
        </p:nvSpPr>
        <p:spPr bwMode="auto">
          <a:xfrm>
            <a:off x="1703512" y="808710"/>
            <a:ext cx="5616624" cy="453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b="1">
                <a:cs typeface="Times New Roman" panose="02020603050405020304" pitchFamily="18" charset="0"/>
              </a:rPr>
              <a:t>    </a:t>
            </a:r>
            <a:r>
              <a:rPr lang="zh-CN" altLang="en-US" sz="2800" b="1">
                <a:cs typeface="Times New Roman" panose="02020603050405020304" pitchFamily="18" charset="0"/>
              </a:rPr>
              <a:t>将二进制数的整数部分由小数点向左，每三位分成一组。最后不足三位的，前面补零。小数部分的由小数点向右，每三位分为一组。最后不足三位的，后面补零。然后，把每三位二进制数，用对应的八进制数码代替即可。</a:t>
            </a:r>
          </a:p>
        </p:txBody>
      </p:sp>
      <p:sp>
        <p:nvSpPr>
          <p:cNvPr id="6" name="Text Box 24">
            <a:extLst>
              <a:ext uri="{FF2B5EF4-FFF2-40B4-BE49-F238E27FC236}">
                <a16:creationId xmlns:a16="http://schemas.microsoft.com/office/drawing/2014/main" id="{9224EB87-6189-4105-BCFC-CA386AA92252}"/>
              </a:ext>
            </a:extLst>
          </p:cNvPr>
          <p:cNvSpPr txBox="1">
            <a:spLocks noChangeArrowheads="1"/>
          </p:cNvSpPr>
          <p:nvPr/>
        </p:nvSpPr>
        <p:spPr bwMode="auto">
          <a:xfrm>
            <a:off x="2063552" y="5517233"/>
            <a:ext cx="784887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a:cs typeface="Times New Roman" panose="02020603050405020304" pitchFamily="18" charset="0"/>
              </a:rPr>
              <a:t>例：</a:t>
            </a:r>
            <a:r>
              <a:rPr lang="en-US" altLang="zh-CN" sz="2800" b="1">
                <a:cs typeface="Times New Roman" panose="02020603050405020304" pitchFamily="18" charset="0"/>
              </a:rPr>
              <a:t>(010 110 101. 001 111 010)</a:t>
            </a:r>
            <a:r>
              <a:rPr lang="en-US" altLang="zh-CN" sz="2800" b="1" baseline="-25000">
                <a:cs typeface="Times New Roman" panose="02020603050405020304" pitchFamily="18" charset="0"/>
              </a:rPr>
              <a:t>2</a:t>
            </a:r>
            <a:r>
              <a:rPr lang="en-US" altLang="zh-CN" sz="2800" b="1">
                <a:cs typeface="Times New Roman" panose="02020603050405020304" pitchFamily="18" charset="0"/>
              </a:rPr>
              <a:t>=(                  )</a:t>
            </a:r>
            <a:r>
              <a:rPr lang="en-US" altLang="zh-CN" sz="2800" b="1" baseline="-25000">
                <a:cs typeface="Times New Roman" panose="02020603050405020304" pitchFamily="18" charset="0"/>
              </a:rPr>
              <a:t>8</a:t>
            </a:r>
            <a:endParaRPr lang="en-US" altLang="zh-CN" sz="2800" b="1">
              <a:cs typeface="Times New Roman" panose="02020603050405020304" pitchFamily="18" charset="0"/>
            </a:endParaRPr>
          </a:p>
          <a:p>
            <a:pPr algn="just" eaLnBrk="1" hangingPunct="1"/>
            <a:r>
              <a:rPr lang="en-US" altLang="zh-CN" sz="2800" b="1">
                <a:cs typeface="Times New Roman" panose="02020603050405020304" pitchFamily="18" charset="0"/>
              </a:rPr>
              <a:t>           2      6    5      1     7      2</a:t>
            </a:r>
          </a:p>
        </p:txBody>
      </p:sp>
      <p:sp>
        <p:nvSpPr>
          <p:cNvPr id="7" name="Text Box 25">
            <a:extLst>
              <a:ext uri="{FF2B5EF4-FFF2-40B4-BE49-F238E27FC236}">
                <a16:creationId xmlns:a16="http://schemas.microsoft.com/office/drawing/2014/main" id="{CA290AC7-E847-48CB-8725-22481869B775}"/>
              </a:ext>
            </a:extLst>
          </p:cNvPr>
          <p:cNvSpPr txBox="1">
            <a:spLocks noChangeArrowheads="1"/>
          </p:cNvSpPr>
          <p:nvPr/>
        </p:nvSpPr>
        <p:spPr bwMode="auto">
          <a:xfrm>
            <a:off x="7320136" y="5570076"/>
            <a:ext cx="1497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a:cs typeface="Times New Roman" panose="02020603050405020304" pitchFamily="18" charset="0"/>
              </a:rPr>
              <a:t>265.172</a:t>
            </a:r>
          </a:p>
        </p:txBody>
      </p:sp>
      <p:graphicFrame>
        <p:nvGraphicFramePr>
          <p:cNvPr id="2" name="表格 1">
            <a:extLst>
              <a:ext uri="{FF2B5EF4-FFF2-40B4-BE49-F238E27FC236}">
                <a16:creationId xmlns:a16="http://schemas.microsoft.com/office/drawing/2014/main" id="{D48556E9-F384-4F66-8B4D-224A8C9D770C}"/>
              </a:ext>
            </a:extLst>
          </p:cNvPr>
          <p:cNvGraphicFramePr>
            <a:graphicFrameLocks noGrp="1"/>
          </p:cNvGraphicFramePr>
          <p:nvPr>
            <p:extLst>
              <p:ext uri="{D42A27DB-BD31-4B8C-83A1-F6EECF244321}">
                <p14:modId xmlns:p14="http://schemas.microsoft.com/office/powerpoint/2010/main" val="3232279864"/>
              </p:ext>
            </p:extLst>
          </p:nvPr>
        </p:nvGraphicFramePr>
        <p:xfrm>
          <a:off x="7701928" y="1340768"/>
          <a:ext cx="2232248" cy="3169920"/>
        </p:xfrm>
        <a:graphic>
          <a:graphicData uri="http://schemas.openxmlformats.org/drawingml/2006/table">
            <a:tbl>
              <a:tblPr firstRow="1" bandRow="1">
                <a:tableStyleId>{5C22544A-7EE6-4342-B048-85BDC9FD1C3A}</a:tableStyleId>
              </a:tblPr>
              <a:tblGrid>
                <a:gridCol w="1468584">
                  <a:extLst>
                    <a:ext uri="{9D8B030D-6E8A-4147-A177-3AD203B41FA5}">
                      <a16:colId xmlns:a16="http://schemas.microsoft.com/office/drawing/2014/main" val="834210140"/>
                    </a:ext>
                  </a:extLst>
                </a:gridCol>
                <a:gridCol w="763664">
                  <a:extLst>
                    <a:ext uri="{9D8B030D-6E8A-4147-A177-3AD203B41FA5}">
                      <a16:colId xmlns:a16="http://schemas.microsoft.com/office/drawing/2014/main" val="731076106"/>
                    </a:ext>
                  </a:extLst>
                </a:gridCol>
              </a:tblGrid>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000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8276647"/>
                  </a:ext>
                </a:extLst>
              </a:tr>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001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113029"/>
                  </a:ext>
                </a:extLst>
              </a:tr>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010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2</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0090263"/>
                  </a:ext>
                </a:extLst>
              </a:tr>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011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3</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2565529"/>
                  </a:ext>
                </a:extLst>
              </a:tr>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100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4</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6449263"/>
                  </a:ext>
                </a:extLst>
              </a:tr>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101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5</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5934908"/>
                  </a:ext>
                </a:extLst>
              </a:tr>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110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6</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9209506"/>
                  </a:ext>
                </a:extLst>
              </a:tr>
              <a:tr h="362484">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111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7</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744214"/>
                  </a:ext>
                </a:extLst>
              </a:tr>
            </a:tbl>
          </a:graphicData>
        </a:graphic>
      </p:graphicFrame>
    </p:spTree>
    <p:extLst>
      <p:ext uri="{BB962C8B-B14F-4D97-AF65-F5344CB8AC3E}">
        <p14:creationId xmlns:p14="http://schemas.microsoft.com/office/powerpoint/2010/main" val="41250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uiExpand="1" build="p" autoUpdateAnimBg="0"/>
      <p:bldP spid="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9853722-A6DC-49FD-ABE8-32FD68F17597}"/>
              </a:ext>
            </a:extLst>
          </p:cNvPr>
          <p:cNvSpPr>
            <a:spLocks noChangeArrowheads="1"/>
          </p:cNvSpPr>
          <p:nvPr/>
        </p:nvSpPr>
        <p:spPr bwMode="auto">
          <a:xfrm>
            <a:off x="2423592" y="146846"/>
            <a:ext cx="3430588"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2800" b="1">
                <a:ea typeface="+mn-ea"/>
                <a:cs typeface="Times New Roman" panose="02020603050405020304" pitchFamily="18" charset="0"/>
              </a:rPr>
              <a:t>5</a:t>
            </a:r>
            <a:r>
              <a:rPr lang="zh-CN" altLang="en-US" sz="2800" b="1">
                <a:ea typeface="+mn-ea"/>
                <a:cs typeface="Times New Roman" panose="02020603050405020304" pitchFamily="18" charset="0"/>
              </a:rPr>
              <a:t>、二</a:t>
            </a:r>
            <a:r>
              <a:rPr lang="en-US" altLang="zh-CN" sz="2800" b="1">
                <a:ea typeface="+mn-ea"/>
                <a:cs typeface="Times New Roman" panose="02020603050405020304" pitchFamily="18" charset="0"/>
              </a:rPr>
              <a:t>——</a:t>
            </a:r>
            <a:r>
              <a:rPr lang="zh-CN" altLang="en-US" sz="2800" b="1">
                <a:ea typeface="+mn-ea"/>
                <a:cs typeface="Times New Roman" panose="02020603050405020304" pitchFamily="18" charset="0"/>
              </a:rPr>
              <a:t>十六转换</a:t>
            </a:r>
          </a:p>
        </p:txBody>
      </p:sp>
      <p:sp>
        <p:nvSpPr>
          <p:cNvPr id="4" name="Text Box 7">
            <a:extLst>
              <a:ext uri="{FF2B5EF4-FFF2-40B4-BE49-F238E27FC236}">
                <a16:creationId xmlns:a16="http://schemas.microsoft.com/office/drawing/2014/main" id="{ECCDDC02-4B5D-42E5-8651-A8F0F426873B}"/>
              </a:ext>
            </a:extLst>
          </p:cNvPr>
          <p:cNvSpPr txBox="1">
            <a:spLocks noChangeArrowheads="1"/>
          </p:cNvSpPr>
          <p:nvPr/>
        </p:nvSpPr>
        <p:spPr bwMode="auto">
          <a:xfrm>
            <a:off x="2927649" y="865983"/>
            <a:ext cx="7566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mn-ea"/>
                <a:cs typeface="Times New Roman" panose="02020603050405020304" pitchFamily="18" charset="0"/>
              </a:rPr>
              <a:t>与二</a:t>
            </a:r>
            <a:r>
              <a:rPr lang="en-US" altLang="zh-CN" sz="2800" b="1">
                <a:ea typeface="+mn-ea"/>
                <a:cs typeface="Times New Roman" panose="02020603050405020304" pitchFamily="18" charset="0"/>
              </a:rPr>
              <a:t>——</a:t>
            </a:r>
            <a:r>
              <a:rPr lang="zh-CN" altLang="en-US" sz="2800" b="1">
                <a:ea typeface="+mn-ea"/>
                <a:cs typeface="Times New Roman" panose="02020603050405020304" pitchFamily="18" charset="0"/>
              </a:rPr>
              <a:t>八转换相仿。但要四位分为一组</a:t>
            </a:r>
          </a:p>
        </p:txBody>
      </p:sp>
      <p:sp>
        <p:nvSpPr>
          <p:cNvPr id="5" name="Text Box 9">
            <a:extLst>
              <a:ext uri="{FF2B5EF4-FFF2-40B4-BE49-F238E27FC236}">
                <a16:creationId xmlns:a16="http://schemas.microsoft.com/office/drawing/2014/main" id="{387142D4-237C-4F58-947B-3AE9F7A1E1EB}"/>
              </a:ext>
            </a:extLst>
          </p:cNvPr>
          <p:cNvSpPr txBox="1">
            <a:spLocks noChangeArrowheads="1"/>
          </p:cNvSpPr>
          <p:nvPr/>
        </p:nvSpPr>
        <p:spPr bwMode="auto">
          <a:xfrm>
            <a:off x="2668216" y="5157193"/>
            <a:ext cx="73882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a:ea typeface="+mn-ea"/>
                <a:cs typeface="Times New Roman" panose="02020603050405020304" pitchFamily="18" charset="0"/>
              </a:rPr>
              <a:t>例：</a:t>
            </a:r>
            <a:r>
              <a:rPr lang="en-US" altLang="zh-CN" sz="2800" b="1">
                <a:ea typeface="+mn-ea"/>
                <a:cs typeface="Times New Roman" panose="02020603050405020304" pitchFamily="18" charset="0"/>
              </a:rPr>
              <a:t>(0101 1110. 1011 0010)</a:t>
            </a:r>
            <a:r>
              <a:rPr lang="en-US" altLang="zh-CN" sz="2800" b="1" baseline="-25000">
                <a:ea typeface="+mn-ea"/>
                <a:cs typeface="Times New Roman" panose="02020603050405020304" pitchFamily="18" charset="0"/>
              </a:rPr>
              <a:t>2</a:t>
            </a:r>
            <a:r>
              <a:rPr lang="en-US" altLang="zh-CN" sz="2800" b="1">
                <a:ea typeface="+mn-ea"/>
                <a:cs typeface="Times New Roman" panose="02020603050405020304" pitchFamily="18" charset="0"/>
              </a:rPr>
              <a:t>=(                 )</a:t>
            </a:r>
            <a:r>
              <a:rPr lang="en-US" altLang="zh-CN" sz="2800" b="1" baseline="-25000">
                <a:ea typeface="+mn-ea"/>
                <a:cs typeface="Times New Roman" panose="02020603050405020304" pitchFamily="18" charset="0"/>
              </a:rPr>
              <a:t>16</a:t>
            </a:r>
          </a:p>
          <a:p>
            <a:pPr algn="just" eaLnBrk="1" hangingPunct="1"/>
            <a:r>
              <a:rPr lang="en-US" altLang="zh-CN" sz="2800" b="1">
                <a:ea typeface="+mn-ea"/>
                <a:cs typeface="Times New Roman" panose="02020603050405020304" pitchFamily="18" charset="0"/>
              </a:rPr>
              <a:t>            5        E       B      2</a:t>
            </a:r>
          </a:p>
        </p:txBody>
      </p:sp>
      <p:sp>
        <p:nvSpPr>
          <p:cNvPr id="6" name="Text Box 10">
            <a:extLst>
              <a:ext uri="{FF2B5EF4-FFF2-40B4-BE49-F238E27FC236}">
                <a16:creationId xmlns:a16="http://schemas.microsoft.com/office/drawing/2014/main" id="{BDAD4516-02B7-43A8-8458-097F69C58D10}"/>
              </a:ext>
            </a:extLst>
          </p:cNvPr>
          <p:cNvSpPr txBox="1">
            <a:spLocks noChangeArrowheads="1"/>
          </p:cNvSpPr>
          <p:nvPr/>
        </p:nvSpPr>
        <p:spPr bwMode="auto">
          <a:xfrm>
            <a:off x="7489169" y="5204348"/>
            <a:ext cx="1327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a:ea typeface="+mn-ea"/>
                <a:cs typeface="Times New Roman" panose="02020603050405020304" pitchFamily="18" charset="0"/>
              </a:rPr>
              <a:t>5E.B2</a:t>
            </a:r>
          </a:p>
        </p:txBody>
      </p:sp>
      <p:graphicFrame>
        <p:nvGraphicFramePr>
          <p:cNvPr id="2" name="表格 1">
            <a:extLst>
              <a:ext uri="{FF2B5EF4-FFF2-40B4-BE49-F238E27FC236}">
                <a16:creationId xmlns:a16="http://schemas.microsoft.com/office/drawing/2014/main" id="{24478A6A-1F76-487C-A175-7DBD9B040360}"/>
              </a:ext>
            </a:extLst>
          </p:cNvPr>
          <p:cNvGraphicFramePr>
            <a:graphicFrameLocks noGrp="1"/>
          </p:cNvGraphicFramePr>
          <p:nvPr>
            <p:extLst>
              <p:ext uri="{D42A27DB-BD31-4B8C-83A1-F6EECF244321}">
                <p14:modId xmlns:p14="http://schemas.microsoft.com/office/powerpoint/2010/main" val="291315396"/>
              </p:ext>
            </p:extLst>
          </p:nvPr>
        </p:nvGraphicFramePr>
        <p:xfrm>
          <a:off x="3594660" y="1628799"/>
          <a:ext cx="4877605" cy="3191816"/>
        </p:xfrm>
        <a:graphic>
          <a:graphicData uri="http://schemas.openxmlformats.org/drawingml/2006/table">
            <a:tbl>
              <a:tblPr firstRow="1" bandRow="1">
                <a:tableStyleId>{5C22544A-7EE6-4342-B048-85BDC9FD1C3A}</a:tableStyleId>
              </a:tblPr>
              <a:tblGrid>
                <a:gridCol w="1606767">
                  <a:extLst>
                    <a:ext uri="{9D8B030D-6E8A-4147-A177-3AD203B41FA5}">
                      <a16:colId xmlns:a16="http://schemas.microsoft.com/office/drawing/2014/main" val="2023928079"/>
                    </a:ext>
                  </a:extLst>
                </a:gridCol>
                <a:gridCol w="750558">
                  <a:extLst>
                    <a:ext uri="{9D8B030D-6E8A-4147-A177-3AD203B41FA5}">
                      <a16:colId xmlns:a16="http://schemas.microsoft.com/office/drawing/2014/main" val="3998495828"/>
                    </a:ext>
                  </a:extLst>
                </a:gridCol>
                <a:gridCol w="216024">
                  <a:extLst>
                    <a:ext uri="{9D8B030D-6E8A-4147-A177-3AD203B41FA5}">
                      <a16:colId xmlns:a16="http://schemas.microsoft.com/office/drawing/2014/main" val="430515515"/>
                    </a:ext>
                  </a:extLst>
                </a:gridCol>
                <a:gridCol w="1553698">
                  <a:extLst>
                    <a:ext uri="{9D8B030D-6E8A-4147-A177-3AD203B41FA5}">
                      <a16:colId xmlns:a16="http://schemas.microsoft.com/office/drawing/2014/main" val="3577659458"/>
                    </a:ext>
                  </a:extLst>
                </a:gridCol>
                <a:gridCol w="750558">
                  <a:extLst>
                    <a:ext uri="{9D8B030D-6E8A-4147-A177-3AD203B41FA5}">
                      <a16:colId xmlns:a16="http://schemas.microsoft.com/office/drawing/2014/main" val="4105725769"/>
                    </a:ext>
                  </a:extLst>
                </a:gridCol>
              </a:tblGrid>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0000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8">
                  <a:txBody>
                    <a:bodyPr/>
                    <a:lstStyle/>
                    <a:p>
                      <a:pPr algn="ct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1000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8</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299340"/>
                  </a:ext>
                </a:extLst>
              </a:tr>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0001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1001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9</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8772476"/>
                  </a:ext>
                </a:extLst>
              </a:tr>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0010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2</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1010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A</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2251422"/>
                  </a:ext>
                </a:extLst>
              </a:tr>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0011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3</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1011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B</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7311809"/>
                  </a:ext>
                </a:extLst>
              </a:tr>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0100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4</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1100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C</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9886721"/>
                  </a:ext>
                </a:extLst>
              </a:tr>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0101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5</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1101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D</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8032642"/>
                  </a:ext>
                </a:extLst>
              </a:tr>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0110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6</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1110</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E</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7274343"/>
                  </a:ext>
                </a:extLst>
              </a:tr>
              <a:tr h="398977">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0111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7</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1111</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000" b="1">
                          <a:solidFill>
                            <a:schemeClr val="tx1"/>
                          </a:solidFill>
                          <a:latin typeface="Times New Roman" panose="02020603050405020304" pitchFamily="18" charset="0"/>
                          <a:cs typeface="Times New Roman" panose="02020603050405020304" pitchFamily="18" charset="0"/>
                        </a:rPr>
                        <a:t>F</a:t>
                      </a:r>
                      <a:endParaRPr lang="zh-CN" altLang="en-US" sz="2000" b="1">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2924017"/>
                  </a:ext>
                </a:extLst>
              </a:tr>
            </a:tbl>
          </a:graphicData>
        </a:graphic>
      </p:graphicFrame>
    </p:spTree>
    <p:extLst>
      <p:ext uri="{BB962C8B-B14F-4D97-AF65-F5344CB8AC3E}">
        <p14:creationId xmlns:p14="http://schemas.microsoft.com/office/powerpoint/2010/main" val="22171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left)">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uiExpand="1" build="p" autoUpdateAnimBg="0"/>
      <p:bldP spid="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8AE85A1-6163-4004-BB32-61329B2FCDEE}"/>
              </a:ext>
            </a:extLst>
          </p:cNvPr>
          <p:cNvSpPr>
            <a:spLocks noChangeArrowheads="1"/>
          </p:cNvSpPr>
          <p:nvPr/>
        </p:nvSpPr>
        <p:spPr bwMode="auto">
          <a:xfrm>
            <a:off x="2554288" y="160338"/>
            <a:ext cx="7991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2800" b="1"/>
              <a:t>6</a:t>
            </a:r>
            <a:r>
              <a:rPr lang="zh-CN" altLang="en-US" sz="2800" b="1"/>
              <a:t>、八</a:t>
            </a:r>
            <a:r>
              <a:rPr lang="en-US" altLang="zh-CN" sz="2800" b="1"/>
              <a:t>——</a:t>
            </a:r>
            <a:r>
              <a:rPr lang="zh-CN" altLang="en-US" sz="2800" b="1"/>
              <a:t>二转换和十六</a:t>
            </a:r>
            <a:r>
              <a:rPr lang="en-US" altLang="zh-CN" sz="2800" b="1"/>
              <a:t>——</a:t>
            </a:r>
            <a:r>
              <a:rPr lang="zh-CN" altLang="en-US" sz="2800" b="1"/>
              <a:t>二转换</a:t>
            </a:r>
            <a:endParaRPr lang="zh-CN" altLang="en-US" sz="3200" b="1"/>
          </a:p>
        </p:txBody>
      </p:sp>
      <p:sp>
        <p:nvSpPr>
          <p:cNvPr id="4" name="Text Box 7">
            <a:extLst>
              <a:ext uri="{FF2B5EF4-FFF2-40B4-BE49-F238E27FC236}">
                <a16:creationId xmlns:a16="http://schemas.microsoft.com/office/drawing/2014/main" id="{DE32909D-476F-4FD0-ACCA-D29B11DB4B82}"/>
              </a:ext>
            </a:extLst>
          </p:cNvPr>
          <p:cNvSpPr txBox="1">
            <a:spLocks noChangeArrowheads="1"/>
          </p:cNvSpPr>
          <p:nvPr/>
        </p:nvSpPr>
        <p:spPr bwMode="auto">
          <a:xfrm>
            <a:off x="3122786" y="836712"/>
            <a:ext cx="68616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cs typeface="Times New Roman" panose="02020603050405020304" pitchFamily="18" charset="0"/>
              </a:rPr>
              <a:t>与二</a:t>
            </a:r>
            <a:r>
              <a:rPr lang="en-US" altLang="zh-CN" sz="2800" b="1">
                <a:cs typeface="Times New Roman" panose="02020603050405020304" pitchFamily="18" charset="0"/>
              </a:rPr>
              <a:t>——</a:t>
            </a:r>
            <a:r>
              <a:rPr lang="zh-CN" altLang="en-US" sz="2800" b="1">
                <a:cs typeface="Times New Roman" panose="02020603050405020304" pitchFamily="18" charset="0"/>
              </a:rPr>
              <a:t>八转换和二</a:t>
            </a:r>
            <a:r>
              <a:rPr lang="en-US" altLang="zh-CN" sz="2800" b="1">
                <a:cs typeface="Times New Roman" panose="02020603050405020304" pitchFamily="18" charset="0"/>
              </a:rPr>
              <a:t>——</a:t>
            </a:r>
            <a:r>
              <a:rPr lang="zh-CN" altLang="en-US" sz="2800" b="1">
                <a:cs typeface="Times New Roman" panose="02020603050405020304" pitchFamily="18" charset="0"/>
              </a:rPr>
              <a:t>十六转换相反。</a:t>
            </a:r>
          </a:p>
        </p:txBody>
      </p:sp>
      <p:sp>
        <p:nvSpPr>
          <p:cNvPr id="5" name="Text Box 8">
            <a:extLst>
              <a:ext uri="{FF2B5EF4-FFF2-40B4-BE49-F238E27FC236}">
                <a16:creationId xmlns:a16="http://schemas.microsoft.com/office/drawing/2014/main" id="{53071189-B09D-4E8F-882E-D0341A06D308}"/>
              </a:ext>
            </a:extLst>
          </p:cNvPr>
          <p:cNvSpPr txBox="1">
            <a:spLocks noChangeArrowheads="1"/>
          </p:cNvSpPr>
          <p:nvPr/>
        </p:nvSpPr>
        <p:spPr bwMode="auto">
          <a:xfrm>
            <a:off x="2964530" y="1689988"/>
            <a:ext cx="6262940" cy="210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a:cs typeface="Times New Roman" panose="02020603050405020304" pitchFamily="18" charset="0"/>
              </a:rPr>
              <a:t>例：</a:t>
            </a:r>
            <a:endParaRPr lang="en-US" altLang="zh-CN" sz="2800" b="1">
              <a:cs typeface="Times New Roman" panose="02020603050405020304" pitchFamily="18" charset="0"/>
            </a:endParaRPr>
          </a:p>
          <a:p>
            <a:pPr algn="just" eaLnBrk="1" hangingPunct="1"/>
            <a:r>
              <a:rPr lang="en-US" altLang="zh-CN" sz="2800" b="1">
                <a:cs typeface="Times New Roman" panose="02020603050405020304" pitchFamily="18" charset="0"/>
              </a:rPr>
              <a:t>      (   5     1     2.    3     0     4 )</a:t>
            </a:r>
            <a:r>
              <a:rPr lang="en-US" altLang="zh-CN" sz="2800" b="1" baseline="-25000">
                <a:cs typeface="Times New Roman" panose="02020603050405020304" pitchFamily="18" charset="0"/>
              </a:rPr>
              <a:t>8</a:t>
            </a:r>
          </a:p>
          <a:p>
            <a:pPr algn="just" eaLnBrk="1" hangingPunct="1"/>
            <a:r>
              <a:rPr lang="en-US" altLang="zh-CN" sz="2800" b="1">
                <a:cs typeface="Times New Roman" panose="02020603050405020304" pitchFamily="18" charset="0"/>
              </a:rPr>
              <a:t>        </a:t>
            </a:r>
            <a:endParaRPr lang="en-US" altLang="zh-CN" sz="2800" b="1" baseline="-25000">
              <a:cs typeface="Times New Roman" panose="02020603050405020304" pitchFamily="18" charset="0"/>
            </a:endParaRPr>
          </a:p>
          <a:p>
            <a:pPr algn="just" eaLnBrk="1" hangingPunct="1"/>
            <a:endParaRPr lang="en-US" altLang="zh-CN" sz="2800" b="1" baseline="-25000">
              <a:cs typeface="Times New Roman" panose="02020603050405020304" pitchFamily="18" charset="0"/>
            </a:endParaRPr>
          </a:p>
          <a:p>
            <a:pPr algn="just" eaLnBrk="1" hangingPunct="1"/>
            <a:r>
              <a:rPr lang="en-US" altLang="zh-CN" sz="2800" b="1">
                <a:cs typeface="Times New Roman" panose="02020603050405020304" pitchFamily="18" charset="0"/>
              </a:rPr>
              <a:t>       =(                                        )</a:t>
            </a:r>
            <a:r>
              <a:rPr lang="en-US" altLang="zh-CN" sz="2800" b="1" baseline="-25000">
                <a:cs typeface="Times New Roman" panose="02020603050405020304" pitchFamily="18" charset="0"/>
              </a:rPr>
              <a:t>2</a:t>
            </a:r>
            <a:r>
              <a:rPr lang="en-US" altLang="zh-CN" sz="2800" b="1">
                <a:cs typeface="Times New Roman" panose="02020603050405020304" pitchFamily="18" charset="0"/>
              </a:rPr>
              <a:t>      </a:t>
            </a:r>
          </a:p>
        </p:txBody>
      </p:sp>
      <p:sp>
        <p:nvSpPr>
          <p:cNvPr id="6" name="Text Box 9">
            <a:extLst>
              <a:ext uri="{FF2B5EF4-FFF2-40B4-BE49-F238E27FC236}">
                <a16:creationId xmlns:a16="http://schemas.microsoft.com/office/drawing/2014/main" id="{711AF0CD-483D-4956-A4B8-3F975CD6610B}"/>
              </a:ext>
            </a:extLst>
          </p:cNvPr>
          <p:cNvSpPr txBox="1">
            <a:spLocks noChangeArrowheads="1"/>
          </p:cNvSpPr>
          <p:nvPr/>
        </p:nvSpPr>
        <p:spPr bwMode="auto">
          <a:xfrm>
            <a:off x="4197796" y="3265820"/>
            <a:ext cx="3194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a:solidFill>
                  <a:srgbClr val="0000FF"/>
                </a:solidFill>
                <a:cs typeface="Times New Roman" panose="02020603050405020304" pitchFamily="18" charset="0"/>
              </a:rPr>
              <a:t>101001010.0110001</a:t>
            </a:r>
          </a:p>
        </p:txBody>
      </p:sp>
      <p:sp>
        <p:nvSpPr>
          <p:cNvPr id="7" name="Text Box 11">
            <a:extLst>
              <a:ext uri="{FF2B5EF4-FFF2-40B4-BE49-F238E27FC236}">
                <a16:creationId xmlns:a16="http://schemas.microsoft.com/office/drawing/2014/main" id="{05AA8224-2E27-4B62-9030-5694054B3C99}"/>
              </a:ext>
            </a:extLst>
          </p:cNvPr>
          <p:cNvSpPr txBox="1">
            <a:spLocks noChangeArrowheads="1"/>
          </p:cNvSpPr>
          <p:nvPr/>
        </p:nvSpPr>
        <p:spPr bwMode="auto">
          <a:xfrm>
            <a:off x="2999657" y="3933056"/>
            <a:ext cx="5361955" cy="210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a:cs typeface="Times New Roman" panose="02020603050405020304" pitchFamily="18" charset="0"/>
              </a:rPr>
              <a:t>例：</a:t>
            </a:r>
            <a:endParaRPr lang="en-US" altLang="zh-CN" sz="2800" b="1">
              <a:cs typeface="Times New Roman" panose="02020603050405020304" pitchFamily="18" charset="0"/>
            </a:endParaRPr>
          </a:p>
          <a:p>
            <a:pPr algn="just" eaLnBrk="1" hangingPunct="1"/>
            <a:r>
              <a:rPr lang="en-US" altLang="zh-CN" sz="2800" b="1">
                <a:cs typeface="Times New Roman" panose="02020603050405020304" pitchFamily="18" charset="0"/>
              </a:rPr>
              <a:t> (   8      F       A  .    C      6  )</a:t>
            </a:r>
            <a:r>
              <a:rPr lang="en-US" altLang="zh-CN" sz="2800" b="1" baseline="-25000">
                <a:cs typeface="Times New Roman" panose="02020603050405020304" pitchFamily="18" charset="0"/>
              </a:rPr>
              <a:t>16</a:t>
            </a:r>
          </a:p>
          <a:p>
            <a:pPr algn="just" eaLnBrk="1" hangingPunct="1"/>
            <a:r>
              <a:rPr lang="en-US" altLang="zh-CN" sz="2800" b="1">
                <a:cs typeface="Times New Roman" panose="02020603050405020304" pitchFamily="18" charset="0"/>
              </a:rPr>
              <a:t>   </a:t>
            </a:r>
            <a:endParaRPr lang="en-US" altLang="zh-CN" sz="2800" b="1" baseline="-25000">
              <a:cs typeface="Times New Roman" panose="02020603050405020304" pitchFamily="18" charset="0"/>
            </a:endParaRPr>
          </a:p>
          <a:p>
            <a:pPr algn="just" eaLnBrk="1" hangingPunct="1"/>
            <a:endParaRPr lang="en-US" altLang="zh-CN" sz="2800" b="1" baseline="-25000">
              <a:cs typeface="Times New Roman" panose="02020603050405020304" pitchFamily="18" charset="0"/>
            </a:endParaRPr>
          </a:p>
          <a:p>
            <a:pPr algn="just" eaLnBrk="1" hangingPunct="1"/>
            <a:r>
              <a:rPr lang="en-US" altLang="zh-CN" sz="2800" b="1">
                <a:cs typeface="Times New Roman" panose="02020603050405020304" pitchFamily="18" charset="0"/>
              </a:rPr>
              <a:t>     =(                                         )</a:t>
            </a:r>
            <a:r>
              <a:rPr lang="en-US" altLang="zh-CN" sz="2800" b="1" baseline="-25000">
                <a:cs typeface="Times New Roman" panose="02020603050405020304" pitchFamily="18" charset="0"/>
              </a:rPr>
              <a:t>2</a:t>
            </a:r>
            <a:endParaRPr lang="en-US" altLang="zh-CN" sz="2800" b="1">
              <a:cs typeface="Times New Roman" panose="02020603050405020304" pitchFamily="18" charset="0"/>
            </a:endParaRPr>
          </a:p>
        </p:txBody>
      </p:sp>
      <p:sp>
        <p:nvSpPr>
          <p:cNvPr id="8" name="Text Box 12">
            <a:extLst>
              <a:ext uri="{FF2B5EF4-FFF2-40B4-BE49-F238E27FC236}">
                <a16:creationId xmlns:a16="http://schemas.microsoft.com/office/drawing/2014/main" id="{C4EAA7E4-F4EC-4A8D-80AB-297EA736CB41}"/>
              </a:ext>
            </a:extLst>
          </p:cNvPr>
          <p:cNvSpPr txBox="1">
            <a:spLocks noChangeArrowheads="1"/>
          </p:cNvSpPr>
          <p:nvPr/>
        </p:nvSpPr>
        <p:spPr bwMode="auto">
          <a:xfrm>
            <a:off x="3935760" y="5517232"/>
            <a:ext cx="36369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800" b="1">
                <a:solidFill>
                  <a:srgbClr val="0000FF"/>
                </a:solidFill>
                <a:cs typeface="Times New Roman" panose="02020603050405020304" pitchFamily="18" charset="0"/>
              </a:rPr>
              <a:t>100011111010.1100011</a:t>
            </a:r>
          </a:p>
        </p:txBody>
      </p:sp>
      <p:sp>
        <p:nvSpPr>
          <p:cNvPr id="2" name="矩形 1">
            <a:extLst>
              <a:ext uri="{FF2B5EF4-FFF2-40B4-BE49-F238E27FC236}">
                <a16:creationId xmlns:a16="http://schemas.microsoft.com/office/drawing/2014/main" id="{50C84C48-7E54-43AE-A75D-3EC7DE03C456}"/>
              </a:ext>
            </a:extLst>
          </p:cNvPr>
          <p:cNvSpPr/>
          <p:nvPr/>
        </p:nvSpPr>
        <p:spPr>
          <a:xfrm>
            <a:off x="3690812" y="2611190"/>
            <a:ext cx="3845348" cy="523220"/>
          </a:xfrm>
          <a:prstGeom prst="rect">
            <a:avLst/>
          </a:prstGeom>
        </p:spPr>
        <p:txBody>
          <a:bodyPr wrap="none">
            <a:spAutoFit/>
          </a:bodyPr>
          <a:lstStyle/>
          <a:p>
            <a:r>
              <a:rPr lang="en-US" altLang="zh-CN" sz="2800" b="1">
                <a:latin typeface="Times New Roman" panose="02020603050405020304" pitchFamily="18" charset="0"/>
                <a:cs typeface="Times New Roman" panose="02020603050405020304" pitchFamily="18" charset="0"/>
              </a:rPr>
              <a:t>101 001 010 011 000 100</a:t>
            </a:r>
            <a:endParaRPr lang="zh-CN" altLang="en-US" sz="280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1DAB123B-7FF6-4F40-8091-522BD1948746}"/>
              </a:ext>
            </a:extLst>
          </p:cNvPr>
          <p:cNvSpPr/>
          <p:nvPr/>
        </p:nvSpPr>
        <p:spPr>
          <a:xfrm>
            <a:off x="3287688" y="4923606"/>
            <a:ext cx="4125168" cy="523220"/>
          </a:xfrm>
          <a:prstGeom prst="rect">
            <a:avLst/>
          </a:prstGeom>
        </p:spPr>
        <p:txBody>
          <a:bodyPr wrap="none">
            <a:spAutoFit/>
          </a:bodyPr>
          <a:lstStyle/>
          <a:p>
            <a:r>
              <a:rPr lang="en-US" altLang="zh-CN" sz="2800" b="1">
                <a:latin typeface="Times New Roman" panose="02020603050405020304" pitchFamily="18" charset="0"/>
                <a:cs typeface="Times New Roman" panose="02020603050405020304" pitchFamily="18" charset="0"/>
              </a:rPr>
              <a:t>1000 1111 1010  1100 0110</a:t>
            </a:r>
            <a:endParaRPr lang="zh-CN"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79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2"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F1309AF-0AA2-470D-8D96-BB141D2B333B}"/>
              </a:ext>
            </a:extLst>
          </p:cNvPr>
          <p:cNvGrpSpPr/>
          <p:nvPr/>
        </p:nvGrpSpPr>
        <p:grpSpPr>
          <a:xfrm>
            <a:off x="2351584" y="1"/>
            <a:ext cx="6408712" cy="839639"/>
            <a:chOff x="827584" y="0"/>
            <a:chExt cx="6408712" cy="839639"/>
          </a:xfrm>
        </p:grpSpPr>
        <p:sp>
          <p:nvSpPr>
            <p:cNvPr id="6" name="六边形 5">
              <a:extLst>
                <a:ext uri="{FF2B5EF4-FFF2-40B4-BE49-F238E27FC236}">
                  <a16:creationId xmlns:a16="http://schemas.microsoft.com/office/drawing/2014/main" id="{FE0826B8-E92A-43F0-843C-4BCB70A2C7FB}"/>
                </a:ext>
              </a:extLst>
            </p:cNvPr>
            <p:cNvSpPr/>
            <p:nvPr/>
          </p:nvSpPr>
          <p:spPr>
            <a:xfrm>
              <a:off x="1126901" y="93956"/>
              <a:ext cx="6109395"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FF"/>
                  </a:solidFill>
                  <a:latin typeface="微软雅黑" panose="020B0503020204020204" pitchFamily="34" charset="-122"/>
                  <a:ea typeface="微软雅黑" panose="020B0503020204020204" pitchFamily="34" charset="-122"/>
                </a:rPr>
                <a:t>2.1.2  </a:t>
              </a:r>
              <a:r>
                <a:rPr lang="zh-CN" altLang="en-US" sz="2800" b="1">
                  <a:solidFill>
                    <a:srgbClr val="0000FF"/>
                  </a:solidFill>
                  <a:latin typeface="微软雅黑" panose="020B0503020204020204" pitchFamily="34" charset="-122"/>
                  <a:ea typeface="微软雅黑" panose="020B0503020204020204" pitchFamily="34" charset="-122"/>
                </a:rPr>
                <a:t>十进制数的二进制编码</a:t>
              </a:r>
              <a:r>
                <a:rPr lang="en-US" altLang="zh-CN" sz="2800" b="1">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D2624B33-9403-4DD6-BD54-62537E124182}"/>
                </a:ext>
              </a:extLst>
            </p:cNvPr>
            <p:cNvGrpSpPr/>
            <p:nvPr/>
          </p:nvGrpSpPr>
          <p:grpSpPr>
            <a:xfrm>
              <a:off x="827584" y="0"/>
              <a:ext cx="884918" cy="839639"/>
              <a:chOff x="304800" y="673100"/>
              <a:chExt cx="4000500" cy="4000500"/>
            </a:xfrm>
            <a:effectLst>
              <a:outerShdw blurRad="444500" dist="254000" dir="6840000" algn="tr" rotWithShape="0">
                <a:prstClr val="black">
                  <a:alpha val="50000"/>
                </a:prstClr>
              </a:outerShdw>
            </a:effectLst>
          </p:grpSpPr>
          <p:sp>
            <p:nvSpPr>
              <p:cNvPr id="12" name="同心圆 215">
                <a:extLst>
                  <a:ext uri="{FF2B5EF4-FFF2-40B4-BE49-F238E27FC236}">
                    <a16:creationId xmlns:a16="http://schemas.microsoft.com/office/drawing/2014/main" id="{97D21D58-7C7E-4828-BE4C-DA935B73F71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3" name="椭圆 12">
                <a:extLst>
                  <a:ext uri="{FF2B5EF4-FFF2-40B4-BE49-F238E27FC236}">
                    <a16:creationId xmlns:a16="http://schemas.microsoft.com/office/drawing/2014/main" id="{E5BCCD65-E9A1-4529-AC94-215C7C61819B}"/>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9" name="组合 8">
              <a:extLst>
                <a:ext uri="{FF2B5EF4-FFF2-40B4-BE49-F238E27FC236}">
                  <a16:creationId xmlns:a16="http://schemas.microsoft.com/office/drawing/2014/main" id="{D1ACC620-0215-412E-84BE-BC4939EC0A41}"/>
                </a:ext>
              </a:extLst>
            </p:cNvPr>
            <p:cNvGrpSpPr/>
            <p:nvPr/>
          </p:nvGrpSpPr>
          <p:grpSpPr>
            <a:xfrm>
              <a:off x="1048812" y="174509"/>
              <a:ext cx="460133" cy="473563"/>
              <a:chOff x="304800" y="673100"/>
              <a:chExt cx="4000500" cy="4000500"/>
            </a:xfrm>
            <a:effectLst>
              <a:outerShdw blurRad="444500" dist="254000" dir="6840000" algn="tr" rotWithShape="0">
                <a:prstClr val="black">
                  <a:alpha val="50000"/>
                </a:prstClr>
              </a:outerShdw>
            </a:effectLst>
          </p:grpSpPr>
          <p:sp>
            <p:nvSpPr>
              <p:cNvPr id="10" name="同心圆 220">
                <a:extLst>
                  <a:ext uri="{FF2B5EF4-FFF2-40B4-BE49-F238E27FC236}">
                    <a16:creationId xmlns:a16="http://schemas.microsoft.com/office/drawing/2014/main" id="{63AD70B6-2A95-4964-91CE-98CE11FC23B2}"/>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1" name="椭圆 10">
                <a:extLst>
                  <a:ext uri="{FF2B5EF4-FFF2-40B4-BE49-F238E27FC236}">
                    <a16:creationId xmlns:a16="http://schemas.microsoft.com/office/drawing/2014/main" id="{37D353A7-D3B7-4F62-A487-0344A7F53006}"/>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14" name="文本框 13">
            <a:extLst>
              <a:ext uri="{FF2B5EF4-FFF2-40B4-BE49-F238E27FC236}">
                <a16:creationId xmlns:a16="http://schemas.microsoft.com/office/drawing/2014/main" id="{72BC11B7-AD59-48D9-99C0-E175E841CEC6}"/>
              </a:ext>
            </a:extLst>
          </p:cNvPr>
          <p:cNvSpPr txBox="1"/>
          <p:nvPr/>
        </p:nvSpPr>
        <p:spPr>
          <a:xfrm>
            <a:off x="1811524" y="1340769"/>
            <a:ext cx="8568952" cy="5189177"/>
          </a:xfrm>
          <a:prstGeom prst="rect">
            <a:avLst/>
          </a:prstGeom>
          <a:noFill/>
        </p:spPr>
        <p:txBody>
          <a:bodyPr wrap="square" rtlCol="0">
            <a:spAutoFit/>
          </a:bodyPr>
          <a:lstStyle/>
          <a:p>
            <a:pPr>
              <a:lnSpc>
                <a:spcPct val="150000"/>
              </a:lnSpc>
            </a:pPr>
            <a:r>
              <a:rPr lang="zh-CN" altLang="en-US" sz="2800" b="1"/>
              <a:t>     计算机能够直接识别和处理的只有二进制数，但人类本身更习惯于十进制数，除了前面讲述的数制之间的转换外，还可以将十进制数的各位数码单独转换为二进制代码的形式。</a:t>
            </a:r>
            <a:endParaRPr lang="en-US" altLang="zh-CN" sz="2800" b="1"/>
          </a:p>
          <a:p>
            <a:pPr>
              <a:lnSpc>
                <a:spcPct val="150000"/>
              </a:lnSpc>
            </a:pPr>
            <a:r>
              <a:rPr lang="en-US" altLang="zh-CN" sz="2800" b="1"/>
              <a:t>     </a:t>
            </a:r>
            <a:r>
              <a:rPr lang="zh-CN" altLang="en-US" sz="2800" b="1"/>
              <a:t>除了数值型数据外，计算机还需要处理如字符和符号等非数值型数据。</a:t>
            </a:r>
            <a:endParaRPr lang="en-US" altLang="zh-CN" sz="2800" b="1"/>
          </a:p>
          <a:p>
            <a:pPr>
              <a:lnSpc>
                <a:spcPct val="150000"/>
              </a:lnSpc>
            </a:pPr>
            <a:r>
              <a:rPr lang="zh-CN" altLang="en-US" sz="2800" b="1"/>
              <a:t>    将字符和十进制数中各数位上的数码等信息转换成二进制代码来表示的方法称为二进制编码。</a:t>
            </a:r>
          </a:p>
        </p:txBody>
      </p:sp>
    </p:spTree>
    <p:extLst>
      <p:ext uri="{BB962C8B-B14F-4D97-AF65-F5344CB8AC3E}">
        <p14:creationId xmlns:p14="http://schemas.microsoft.com/office/powerpoint/2010/main" val="20290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AB296DD-5F56-4FC4-9FB6-023E8E1CC185}"/>
              </a:ext>
            </a:extLst>
          </p:cNvPr>
          <p:cNvGrpSpPr/>
          <p:nvPr/>
        </p:nvGrpSpPr>
        <p:grpSpPr>
          <a:xfrm>
            <a:off x="2351584" y="1"/>
            <a:ext cx="6120680" cy="839639"/>
            <a:chOff x="1044403" y="189434"/>
            <a:chExt cx="5976664" cy="839639"/>
          </a:xfrm>
        </p:grpSpPr>
        <p:sp>
          <p:nvSpPr>
            <p:cNvPr id="3" name="六边形 2">
              <a:extLst>
                <a:ext uri="{FF2B5EF4-FFF2-40B4-BE49-F238E27FC236}">
                  <a16:creationId xmlns:a16="http://schemas.microsoft.com/office/drawing/2014/main" id="{A48C0564-826B-4811-933D-360B5AD56DD9}"/>
                </a:ext>
              </a:extLst>
            </p:cNvPr>
            <p:cNvSpPr/>
            <p:nvPr/>
          </p:nvSpPr>
          <p:spPr>
            <a:xfrm>
              <a:off x="1336677" y="283390"/>
              <a:ext cx="568439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9396754A-28A0-4163-B3AE-B08558274D2B}"/>
                </a:ext>
              </a:extLst>
            </p:cNvPr>
            <p:cNvGrpSpPr/>
            <p:nvPr/>
          </p:nvGrpSpPr>
          <p:grpSpPr>
            <a:xfrm>
              <a:off x="1044403" y="189434"/>
              <a:ext cx="864096" cy="839639"/>
              <a:chOff x="304800" y="673100"/>
              <a:chExt cx="4000500" cy="4000500"/>
            </a:xfrm>
            <a:effectLst>
              <a:outerShdw blurRad="444500" dist="254000" dir="6840000" algn="tr" rotWithShape="0">
                <a:prstClr val="black">
                  <a:alpha val="50000"/>
                </a:prstClr>
              </a:outerShdw>
            </a:effectLst>
          </p:grpSpPr>
          <p:sp>
            <p:nvSpPr>
              <p:cNvPr id="9" name="同心圆 215">
                <a:extLst>
                  <a:ext uri="{FF2B5EF4-FFF2-40B4-BE49-F238E27FC236}">
                    <a16:creationId xmlns:a16="http://schemas.microsoft.com/office/drawing/2014/main" id="{BD21B149-B50C-4182-9B84-E126AAE9717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0" name="椭圆 9">
                <a:extLst>
                  <a:ext uri="{FF2B5EF4-FFF2-40B4-BE49-F238E27FC236}">
                    <a16:creationId xmlns:a16="http://schemas.microsoft.com/office/drawing/2014/main" id="{F30288B2-0139-4E96-8468-1E7E2F71BACC}"/>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5" name="矩形 4">
              <a:extLst>
                <a:ext uri="{FF2B5EF4-FFF2-40B4-BE49-F238E27FC236}">
                  <a16:creationId xmlns:a16="http://schemas.microsoft.com/office/drawing/2014/main" id="{13DDC7E0-F920-43B4-9746-C297DC930765}"/>
                </a:ext>
              </a:extLst>
            </p:cNvPr>
            <p:cNvSpPr/>
            <p:nvPr/>
          </p:nvSpPr>
          <p:spPr>
            <a:xfrm>
              <a:off x="2064503" y="352699"/>
              <a:ext cx="4534682" cy="523244"/>
            </a:xfrm>
            <a:prstGeom prst="rect">
              <a:avLst/>
            </a:prstGeom>
          </p:spPr>
          <p:txBody>
            <a:bodyPr wrap="square" lIns="91466" tIns="45732" rIns="91466" bIns="45732">
              <a:spAutoFit/>
            </a:bodyPr>
            <a:lstStyle/>
            <a:p>
              <a:r>
                <a:rPr lang="en-US" altLang="zh-CN" sz="2800" b="1">
                  <a:solidFill>
                    <a:srgbClr val="0000FF"/>
                  </a:solidFill>
                  <a:latin typeface="微软雅黑" panose="020B0503020204020204" pitchFamily="34" charset="-122"/>
                  <a:ea typeface="微软雅黑" panose="020B0503020204020204" pitchFamily="34" charset="-122"/>
                </a:rPr>
                <a:t>2.1  </a:t>
              </a:r>
              <a:r>
                <a:rPr lang="zh-CN" altLang="en-US" sz="2800" b="1">
                  <a:solidFill>
                    <a:srgbClr val="0000FF"/>
                  </a:solidFill>
                  <a:latin typeface="微软雅黑" panose="020B0503020204020204" pitchFamily="34" charset="-122"/>
                  <a:ea typeface="微软雅黑" panose="020B0503020204020204" pitchFamily="34" charset="-122"/>
                </a:rPr>
                <a:t>数值型数据的表示方法</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D4C86FC9-7517-44B0-BAC3-4EFD62CE29B0}"/>
                </a:ext>
              </a:extLst>
            </p:cNvPr>
            <p:cNvGrpSpPr/>
            <p:nvPr/>
          </p:nvGrpSpPr>
          <p:grpSpPr>
            <a:xfrm>
              <a:off x="1260426" y="363943"/>
              <a:ext cx="449306" cy="473563"/>
              <a:chOff x="304800" y="673100"/>
              <a:chExt cx="4000500" cy="4000500"/>
            </a:xfrm>
            <a:effectLst>
              <a:outerShdw blurRad="444500" dist="254000" dir="6840000" algn="tr" rotWithShape="0">
                <a:prstClr val="black">
                  <a:alpha val="50000"/>
                </a:prstClr>
              </a:outerShdw>
            </a:effectLst>
          </p:grpSpPr>
          <p:sp>
            <p:nvSpPr>
              <p:cNvPr id="7" name="同心圆 220">
                <a:extLst>
                  <a:ext uri="{FF2B5EF4-FFF2-40B4-BE49-F238E27FC236}">
                    <a16:creationId xmlns:a16="http://schemas.microsoft.com/office/drawing/2014/main" id="{B80EFD9E-1594-4A20-BB38-C7526C2FFF1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8" name="椭圆 7">
                <a:extLst>
                  <a:ext uri="{FF2B5EF4-FFF2-40B4-BE49-F238E27FC236}">
                    <a16:creationId xmlns:a16="http://schemas.microsoft.com/office/drawing/2014/main" id="{4CD60B6D-D300-4B6D-B454-97243FF27FA3}"/>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11" name="Rectangle 2">
            <a:extLst>
              <a:ext uri="{FF2B5EF4-FFF2-40B4-BE49-F238E27FC236}">
                <a16:creationId xmlns:a16="http://schemas.microsoft.com/office/drawing/2014/main" id="{D2C26045-5F95-44C6-A407-2975EFD9F2B5}"/>
              </a:ext>
            </a:extLst>
          </p:cNvPr>
          <p:cNvSpPr txBox="1">
            <a:spLocks noChangeArrowheads="1"/>
          </p:cNvSpPr>
          <p:nvPr/>
        </p:nvSpPr>
        <p:spPr>
          <a:xfrm>
            <a:off x="2650901" y="1484784"/>
            <a:ext cx="7467600" cy="609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a:latin typeface="+mn-ea"/>
                <a:ea typeface="+mn-ea"/>
              </a:rPr>
              <a:t>计算机中要表示一个数要解决三个问题：</a:t>
            </a:r>
          </a:p>
        </p:txBody>
      </p:sp>
      <p:grpSp>
        <p:nvGrpSpPr>
          <p:cNvPr id="19" name="组合 18">
            <a:extLst>
              <a:ext uri="{FF2B5EF4-FFF2-40B4-BE49-F238E27FC236}">
                <a16:creationId xmlns:a16="http://schemas.microsoft.com/office/drawing/2014/main" id="{9C6E62B8-68BA-4885-897E-C493D0CAB557}"/>
              </a:ext>
            </a:extLst>
          </p:cNvPr>
          <p:cNvGrpSpPr/>
          <p:nvPr/>
        </p:nvGrpSpPr>
        <p:grpSpPr>
          <a:xfrm>
            <a:off x="1947774" y="2563251"/>
            <a:ext cx="4837592" cy="523220"/>
            <a:chOff x="423774" y="2563251"/>
            <a:chExt cx="4837592" cy="523220"/>
          </a:xfrm>
        </p:grpSpPr>
        <p:sp>
          <p:nvSpPr>
            <p:cNvPr id="13" name="矩形 12">
              <a:extLst>
                <a:ext uri="{FF2B5EF4-FFF2-40B4-BE49-F238E27FC236}">
                  <a16:creationId xmlns:a16="http://schemas.microsoft.com/office/drawing/2014/main" id="{7F1109E6-9BF0-4BB1-9770-D1365210C952}"/>
                </a:ext>
              </a:extLst>
            </p:cNvPr>
            <p:cNvSpPr/>
            <p:nvPr/>
          </p:nvSpPr>
          <p:spPr>
            <a:xfrm>
              <a:off x="1126901" y="2563251"/>
              <a:ext cx="4134465" cy="523220"/>
            </a:xfrm>
            <a:prstGeom prst="rect">
              <a:avLst/>
            </a:prstGeom>
          </p:spPr>
          <p:txBody>
            <a:bodyPr wrap="none">
              <a:spAutoFit/>
            </a:bodyPr>
            <a:lstStyle/>
            <a:p>
              <a:r>
                <a:rPr lang="zh-CN" altLang="en-US" sz="2800" b="1">
                  <a:latin typeface="+mn-ea"/>
                </a:rPr>
                <a:t>数的组合规则</a:t>
              </a:r>
              <a:r>
                <a:rPr lang="en-US" altLang="zh-CN" sz="2800" b="1">
                  <a:latin typeface="+mn-ea"/>
                </a:rPr>
                <a:t>——</a:t>
              </a:r>
              <a:r>
                <a:rPr lang="zh-CN" altLang="en-US" sz="2800" b="1">
                  <a:latin typeface="+mn-ea"/>
                </a:rPr>
                <a:t>计数制</a:t>
              </a:r>
            </a:p>
          </p:txBody>
        </p:sp>
        <p:pic>
          <p:nvPicPr>
            <p:cNvPr id="16" name="Picture 4" descr="C:\Users\Administrator\Desktop\微立体创业计划\004.png">
              <a:extLst>
                <a:ext uri="{FF2B5EF4-FFF2-40B4-BE49-F238E27FC236}">
                  <a16:creationId xmlns:a16="http://schemas.microsoft.com/office/drawing/2014/main" id="{C5F96E41-966D-4C83-8B6E-EBFD18A9B6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774" y="2596191"/>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nvGrpSpPr>
          <p:cNvPr id="20" name="组合 19">
            <a:extLst>
              <a:ext uri="{FF2B5EF4-FFF2-40B4-BE49-F238E27FC236}">
                <a16:creationId xmlns:a16="http://schemas.microsoft.com/office/drawing/2014/main" id="{0D488BF7-22C0-41E4-83B5-4BFDFE666F74}"/>
              </a:ext>
            </a:extLst>
          </p:cNvPr>
          <p:cNvGrpSpPr/>
          <p:nvPr/>
        </p:nvGrpSpPr>
        <p:grpSpPr>
          <a:xfrm>
            <a:off x="1947774" y="3524074"/>
            <a:ext cx="8321714" cy="523220"/>
            <a:chOff x="423774" y="3524074"/>
            <a:chExt cx="8321714" cy="523220"/>
          </a:xfrm>
        </p:grpSpPr>
        <p:sp>
          <p:nvSpPr>
            <p:cNvPr id="14" name="矩形 13">
              <a:extLst>
                <a:ext uri="{FF2B5EF4-FFF2-40B4-BE49-F238E27FC236}">
                  <a16:creationId xmlns:a16="http://schemas.microsoft.com/office/drawing/2014/main" id="{34B4D355-CDEF-4987-B8FE-E5DA3F4CFA7D}"/>
                </a:ext>
              </a:extLst>
            </p:cNvPr>
            <p:cNvSpPr/>
            <p:nvPr/>
          </p:nvSpPr>
          <p:spPr>
            <a:xfrm>
              <a:off x="1048812" y="3524074"/>
              <a:ext cx="7696676" cy="523220"/>
            </a:xfrm>
            <a:prstGeom prst="rect">
              <a:avLst/>
            </a:prstGeom>
          </p:spPr>
          <p:txBody>
            <a:bodyPr wrap="square">
              <a:spAutoFit/>
            </a:bodyPr>
            <a:lstStyle/>
            <a:p>
              <a:r>
                <a:rPr lang="zh-CN" altLang="en-US" sz="2800" b="1">
                  <a:latin typeface="+mn-ea"/>
                </a:rPr>
                <a:t>小数点位置的确定</a:t>
              </a:r>
              <a:r>
                <a:rPr lang="en-US" altLang="zh-CN" sz="2800" b="1">
                  <a:latin typeface="+mn-ea"/>
                </a:rPr>
                <a:t>——</a:t>
              </a:r>
              <a:r>
                <a:rPr lang="zh-CN" altLang="en-US" sz="2800" b="1">
                  <a:latin typeface="+mn-ea"/>
                </a:rPr>
                <a:t>数的定点表示和浮点表示</a:t>
              </a:r>
            </a:p>
          </p:txBody>
        </p:sp>
        <p:pic>
          <p:nvPicPr>
            <p:cNvPr id="17" name="Picture 4" descr="C:\Users\Administrator\Desktop\微立体创业计划\004.png">
              <a:extLst>
                <a:ext uri="{FF2B5EF4-FFF2-40B4-BE49-F238E27FC236}">
                  <a16:creationId xmlns:a16="http://schemas.microsoft.com/office/drawing/2014/main" id="{AEB91CF4-C113-4315-A385-D7CD02A283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774" y="3547724"/>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nvGrpSpPr>
          <p:cNvPr id="21" name="组合 20">
            <a:extLst>
              <a:ext uri="{FF2B5EF4-FFF2-40B4-BE49-F238E27FC236}">
                <a16:creationId xmlns:a16="http://schemas.microsoft.com/office/drawing/2014/main" id="{DFF19494-45DE-43F5-B654-340B07F96E95}"/>
              </a:ext>
            </a:extLst>
          </p:cNvPr>
          <p:cNvGrpSpPr/>
          <p:nvPr/>
        </p:nvGrpSpPr>
        <p:grpSpPr>
          <a:xfrm>
            <a:off x="1938503" y="4506849"/>
            <a:ext cx="6610755" cy="523220"/>
            <a:chOff x="414502" y="4506849"/>
            <a:chExt cx="6610755" cy="523220"/>
          </a:xfrm>
        </p:grpSpPr>
        <p:sp>
          <p:nvSpPr>
            <p:cNvPr id="15" name="矩形 14">
              <a:extLst>
                <a:ext uri="{FF2B5EF4-FFF2-40B4-BE49-F238E27FC236}">
                  <a16:creationId xmlns:a16="http://schemas.microsoft.com/office/drawing/2014/main" id="{D8216B1D-8F8C-468A-82B5-82C5191232F6}"/>
                </a:ext>
              </a:extLst>
            </p:cNvPr>
            <p:cNvSpPr/>
            <p:nvPr/>
          </p:nvSpPr>
          <p:spPr>
            <a:xfrm>
              <a:off x="1095429" y="4506849"/>
              <a:ext cx="5929828" cy="523220"/>
            </a:xfrm>
            <a:prstGeom prst="rect">
              <a:avLst/>
            </a:prstGeom>
          </p:spPr>
          <p:txBody>
            <a:bodyPr wrap="none">
              <a:spAutoFit/>
            </a:bodyPr>
            <a:lstStyle/>
            <a:p>
              <a:r>
                <a:rPr lang="zh-CN" altLang="en-US" sz="2800" b="1">
                  <a:latin typeface="+mn-ea"/>
                </a:rPr>
                <a:t>符号的选择</a:t>
              </a:r>
              <a:r>
                <a:rPr lang="en-US" altLang="zh-CN" sz="2800" b="1">
                  <a:latin typeface="+mn-ea"/>
                </a:rPr>
                <a:t>——</a:t>
              </a:r>
              <a:r>
                <a:rPr lang="zh-CN" altLang="en-US" sz="2800" b="1">
                  <a:latin typeface="+mn-ea"/>
                </a:rPr>
                <a:t>带符号数的代码表示</a:t>
              </a:r>
            </a:p>
          </p:txBody>
        </p:sp>
        <p:pic>
          <p:nvPicPr>
            <p:cNvPr id="18" name="Picture 4" descr="C:\Users\Administrator\Desktop\微立体创业计划\004.png">
              <a:extLst>
                <a:ext uri="{FF2B5EF4-FFF2-40B4-BE49-F238E27FC236}">
                  <a16:creationId xmlns:a16="http://schemas.microsoft.com/office/drawing/2014/main" id="{EB066AA4-D65A-4541-B781-184E518370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502" y="455583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3234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a:extLst>
              <a:ext uri="{FF2B5EF4-FFF2-40B4-BE49-F238E27FC236}">
                <a16:creationId xmlns:a16="http://schemas.microsoft.com/office/drawing/2014/main" id="{782B0884-473A-4CA5-953E-790B846ADF1F}"/>
              </a:ext>
            </a:extLst>
          </p:cNvPr>
          <p:cNvSpPr txBox="1">
            <a:spLocks noChangeArrowheads="1"/>
          </p:cNvSpPr>
          <p:nvPr/>
        </p:nvSpPr>
        <p:spPr bwMode="auto">
          <a:xfrm>
            <a:off x="1731392" y="4143684"/>
            <a:ext cx="8774113"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a:t>
            </a:r>
            <a:r>
              <a:rPr lang="en-US" altLang="zh-CN" b="1"/>
              <a:t>1</a:t>
            </a:r>
            <a:r>
              <a:rPr lang="zh-CN" altLang="en-US" b="1"/>
              <a:t>）它是一种有权代码，权值分别为</a:t>
            </a:r>
            <a:r>
              <a:rPr lang="en-US" altLang="zh-CN" b="1"/>
              <a:t>8</a:t>
            </a:r>
            <a:r>
              <a:rPr lang="zh-CN" altLang="en-US" b="1"/>
              <a:t>、</a:t>
            </a:r>
            <a:r>
              <a:rPr lang="en-US" altLang="zh-CN" b="1"/>
              <a:t>4</a:t>
            </a:r>
            <a:r>
              <a:rPr lang="zh-CN" altLang="en-US" b="1"/>
              <a:t>、</a:t>
            </a:r>
            <a:r>
              <a:rPr lang="en-US" altLang="zh-CN" b="1"/>
              <a:t>2</a:t>
            </a:r>
            <a:r>
              <a:rPr lang="zh-CN" altLang="en-US" b="1"/>
              <a:t>、</a:t>
            </a:r>
            <a:r>
              <a:rPr lang="en-US" altLang="zh-CN" b="1"/>
              <a:t>1</a:t>
            </a:r>
          </a:p>
          <a:p>
            <a:pPr eaLnBrk="1" hangingPunct="1"/>
            <a:r>
              <a:rPr lang="zh-CN" altLang="en-US" b="1"/>
              <a:t>（</a:t>
            </a:r>
            <a:r>
              <a:rPr lang="en-US" altLang="zh-CN" b="1"/>
              <a:t>2</a:t>
            </a:r>
            <a:r>
              <a:rPr lang="zh-CN" altLang="en-US" b="1"/>
              <a:t>）编码简单直观：例</a:t>
            </a:r>
            <a:r>
              <a:rPr lang="en-US" altLang="zh-CN" b="1">
                <a:sym typeface="Wingdings" panose="05000000000000000000" pitchFamily="2" charset="2"/>
              </a:rPr>
              <a:t>(</a:t>
            </a:r>
            <a:r>
              <a:rPr lang="en-US" altLang="zh-CN" b="1"/>
              <a:t>9       1       3.        5        4)</a:t>
            </a:r>
            <a:r>
              <a:rPr lang="en-US" altLang="zh-CN" b="1" baseline="-25000"/>
              <a:t>10</a:t>
            </a:r>
          </a:p>
          <a:p>
            <a:pPr eaLnBrk="1" hangingPunct="1"/>
            <a:r>
              <a:rPr lang="en-US" altLang="zh-CN" sz="2800" b="1"/>
              <a:t>                                   </a:t>
            </a:r>
            <a:r>
              <a:rPr lang="en-US" altLang="zh-CN" b="1"/>
              <a:t>1001 0001 0011. 0101 0100</a:t>
            </a:r>
            <a:endParaRPr lang="en-US" altLang="zh-CN" sz="2800" b="1"/>
          </a:p>
          <a:p>
            <a:pPr eaLnBrk="1" hangingPunct="1"/>
            <a:r>
              <a:rPr lang="en-US" altLang="zh-CN" sz="2800" b="1"/>
              <a:t>     </a:t>
            </a:r>
            <a:r>
              <a:rPr lang="zh-CN" altLang="en-US" b="1"/>
              <a:t>用</a:t>
            </a:r>
            <a:r>
              <a:rPr lang="en-US" altLang="zh-CN" b="1"/>
              <a:t>BCD</a:t>
            </a:r>
            <a:r>
              <a:rPr lang="zh-CN" altLang="en-US" b="1"/>
              <a:t>码，可以将十进制数的每一位数字转换成相应的二进制代码，而不是将整个十进制数转换成二进制数。</a:t>
            </a:r>
          </a:p>
          <a:p>
            <a:pPr eaLnBrk="1" hangingPunct="1"/>
            <a:r>
              <a:rPr lang="zh-CN" altLang="en-US" b="1"/>
              <a:t>例：</a:t>
            </a:r>
            <a:r>
              <a:rPr lang="en-US" altLang="zh-CN" b="1"/>
              <a:t>(202)</a:t>
            </a:r>
            <a:r>
              <a:rPr lang="en-US" altLang="zh-CN" b="1" baseline="-25000"/>
              <a:t>10</a:t>
            </a:r>
            <a:r>
              <a:rPr lang="en-US" altLang="zh-CN" b="1"/>
              <a:t>=(11001010)</a:t>
            </a:r>
            <a:r>
              <a:rPr lang="en-US" altLang="zh-CN" b="1" baseline="-25000"/>
              <a:t>2</a:t>
            </a:r>
            <a:r>
              <a:rPr lang="en-US" altLang="zh-CN" b="1"/>
              <a:t>      </a:t>
            </a:r>
            <a:r>
              <a:rPr lang="zh-CN" altLang="en-US" b="1"/>
              <a:t>而</a:t>
            </a:r>
            <a:r>
              <a:rPr lang="en-US" altLang="zh-CN" b="1"/>
              <a:t>202</a:t>
            </a:r>
            <a:r>
              <a:rPr lang="zh-CN" altLang="en-US" b="1"/>
              <a:t>的</a:t>
            </a:r>
            <a:r>
              <a:rPr lang="en-US" altLang="zh-CN" b="1"/>
              <a:t>BCD</a:t>
            </a:r>
            <a:r>
              <a:rPr lang="zh-CN" altLang="en-US" b="1"/>
              <a:t>码是</a:t>
            </a:r>
            <a:r>
              <a:rPr lang="en-US" altLang="zh-CN" b="1"/>
              <a:t>001000000010</a:t>
            </a:r>
          </a:p>
        </p:txBody>
      </p:sp>
      <p:graphicFrame>
        <p:nvGraphicFramePr>
          <p:cNvPr id="5" name="Object 19">
            <a:extLst>
              <a:ext uri="{FF2B5EF4-FFF2-40B4-BE49-F238E27FC236}">
                <a16:creationId xmlns:a16="http://schemas.microsoft.com/office/drawing/2014/main" id="{726C115D-E196-48EC-AD55-86438EB8939A}"/>
              </a:ext>
            </a:extLst>
          </p:cNvPr>
          <p:cNvGraphicFramePr>
            <a:graphicFrameLocks noChangeAspect="1"/>
          </p:cNvGraphicFramePr>
          <p:nvPr>
            <p:extLst>
              <p:ext uri="{D42A27DB-BD31-4B8C-83A1-F6EECF244321}">
                <p14:modId xmlns:p14="http://schemas.microsoft.com/office/powerpoint/2010/main" val="2025138155"/>
              </p:ext>
            </p:extLst>
          </p:nvPr>
        </p:nvGraphicFramePr>
        <p:xfrm>
          <a:off x="2063553" y="259526"/>
          <a:ext cx="8774113" cy="3303214"/>
        </p:xfrm>
        <a:graphic>
          <a:graphicData uri="http://schemas.openxmlformats.org/presentationml/2006/ole">
            <mc:AlternateContent xmlns:mc="http://schemas.openxmlformats.org/markup-compatibility/2006">
              <mc:Choice xmlns:v="urn:schemas-microsoft-com:vml" Requires="v">
                <p:oleObj spid="_x0000_s53419" name="文档" r:id="rId3" imgW="5630040" imgH="1878120" progId="Word.Document.8">
                  <p:embed/>
                </p:oleObj>
              </mc:Choice>
              <mc:Fallback>
                <p:oleObj name="文档" r:id="rId3" imgW="5630040" imgH="1878120" progId="Word.Document.8">
                  <p:embed/>
                  <p:pic>
                    <p:nvPicPr>
                      <p:cNvPr id="130067" name="Object 19">
                        <a:extLst>
                          <a:ext uri="{FF2B5EF4-FFF2-40B4-BE49-F238E27FC236}">
                            <a16:creationId xmlns:a16="http://schemas.microsoft.com/office/drawing/2014/main" id="{A1FADC41-12C1-4112-8633-9A91BEA8B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63" r="14598" b="5258"/>
                      <a:stretch>
                        <a:fillRect/>
                      </a:stretch>
                    </p:blipFill>
                    <p:spPr bwMode="auto">
                      <a:xfrm>
                        <a:off x="2063553" y="259526"/>
                        <a:ext cx="8774113" cy="3303214"/>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id="{01AAAB5E-6C42-48DB-91C5-0839FC8470F3}"/>
              </a:ext>
            </a:extLst>
          </p:cNvPr>
          <p:cNvSpPr/>
          <p:nvPr/>
        </p:nvSpPr>
        <p:spPr>
          <a:xfrm>
            <a:off x="1731391" y="3562741"/>
            <a:ext cx="2223686" cy="461665"/>
          </a:xfrm>
          <a:prstGeom prst="rect">
            <a:avLst/>
          </a:prstGeom>
        </p:spPr>
        <p:txBody>
          <a:bodyPr wrap="none">
            <a:spAutoFit/>
          </a:bodyPr>
          <a:lstStyle/>
          <a:p>
            <a:pPr algn="just">
              <a:spcBef>
                <a:spcPct val="20000"/>
              </a:spcBef>
            </a:pPr>
            <a:r>
              <a:rPr lang="en-US" altLang="zh-CN" sz="2400" b="1">
                <a:solidFill>
                  <a:srgbClr val="0000FF"/>
                </a:solidFill>
                <a:latin typeface="Times New Roman" panose="02020603050405020304" pitchFamily="18" charset="0"/>
                <a:cs typeface="Times New Roman" panose="02020603050405020304" pitchFamily="18" charset="0"/>
              </a:rPr>
              <a:t>1</a:t>
            </a:r>
            <a:r>
              <a:rPr lang="zh-CN" altLang="en-US" sz="2400" b="1">
                <a:solidFill>
                  <a:srgbClr val="0000FF"/>
                </a:solidFill>
                <a:latin typeface="Times New Roman" panose="02020603050405020304" pitchFamily="18" charset="0"/>
                <a:cs typeface="Times New Roman" panose="02020603050405020304" pitchFamily="18" charset="0"/>
              </a:rPr>
              <a:t>、</a:t>
            </a:r>
            <a:r>
              <a:rPr lang="en-US" altLang="zh-CN" sz="2400" b="1">
                <a:solidFill>
                  <a:srgbClr val="0000FF"/>
                </a:solidFill>
                <a:latin typeface="Times New Roman" panose="02020603050405020304" pitchFamily="18" charset="0"/>
                <a:cs typeface="Times New Roman" panose="02020603050405020304" pitchFamily="18" charset="0"/>
              </a:rPr>
              <a:t>8421BCD</a:t>
            </a:r>
            <a:r>
              <a:rPr lang="zh-CN" altLang="en-US" sz="2400" b="1">
                <a:solidFill>
                  <a:srgbClr val="0000FF"/>
                </a:solidFill>
                <a:latin typeface="Times New Roman" panose="02020603050405020304" pitchFamily="18" charset="0"/>
                <a:cs typeface="Times New Roman" panose="02020603050405020304" pitchFamily="18" charset="0"/>
              </a:rPr>
              <a:t>码</a:t>
            </a:r>
          </a:p>
        </p:txBody>
      </p:sp>
    </p:spTree>
    <p:extLst>
      <p:ext uri="{BB962C8B-B14F-4D97-AF65-F5344CB8AC3E}">
        <p14:creationId xmlns:p14="http://schemas.microsoft.com/office/powerpoint/2010/main" val="310894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EC17E9BB-A0FA-472D-B07A-BD18173142F1}"/>
              </a:ext>
            </a:extLst>
          </p:cNvPr>
          <p:cNvSpPr>
            <a:spLocks noChangeArrowheads="1"/>
          </p:cNvSpPr>
          <p:nvPr/>
        </p:nvSpPr>
        <p:spPr bwMode="auto">
          <a:xfrm>
            <a:off x="1797844" y="4293096"/>
            <a:ext cx="8401050" cy="2118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pPr>
            <a:r>
              <a:rPr lang="en-US" altLang="zh-CN" sz="2800" b="1">
                <a:solidFill>
                  <a:srgbClr val="0000FF"/>
                </a:solidFill>
              </a:rPr>
              <a:t>2</a:t>
            </a:r>
            <a:r>
              <a:rPr lang="zh-CN" altLang="en-US" sz="2800" b="1">
                <a:solidFill>
                  <a:srgbClr val="0000FF"/>
                </a:solidFill>
              </a:rPr>
              <a:t>、</a:t>
            </a:r>
            <a:r>
              <a:rPr lang="en-US" altLang="zh-CN" sz="2800" b="1">
                <a:solidFill>
                  <a:srgbClr val="0000FF"/>
                </a:solidFill>
              </a:rPr>
              <a:t>2421</a:t>
            </a:r>
            <a:r>
              <a:rPr lang="zh-CN" altLang="en-US" sz="2800" b="1">
                <a:solidFill>
                  <a:srgbClr val="0000FF"/>
                </a:solidFill>
              </a:rPr>
              <a:t>码</a:t>
            </a:r>
          </a:p>
          <a:p>
            <a:pPr algn="just" eaLnBrk="1" hangingPunct="1">
              <a:lnSpc>
                <a:spcPct val="150000"/>
              </a:lnSpc>
              <a:spcBef>
                <a:spcPct val="20000"/>
              </a:spcBef>
            </a:pPr>
            <a:r>
              <a:rPr lang="zh-CN" altLang="en-US" b="1"/>
              <a:t>（</a:t>
            </a:r>
            <a:r>
              <a:rPr lang="en-US" altLang="zh-CN" b="1"/>
              <a:t>1</a:t>
            </a:r>
            <a:r>
              <a:rPr lang="zh-CN" altLang="en-US" b="1"/>
              <a:t>）它是一种有权代码，权值分别为</a:t>
            </a:r>
            <a:r>
              <a:rPr lang="en-US" altLang="zh-CN" b="1"/>
              <a:t>2</a:t>
            </a:r>
            <a:r>
              <a:rPr lang="zh-CN" altLang="en-US" b="1"/>
              <a:t>、</a:t>
            </a:r>
            <a:r>
              <a:rPr lang="en-US" altLang="zh-CN" b="1"/>
              <a:t>4</a:t>
            </a:r>
            <a:r>
              <a:rPr lang="zh-CN" altLang="en-US" b="1"/>
              <a:t>、</a:t>
            </a:r>
            <a:r>
              <a:rPr lang="en-US" altLang="zh-CN" b="1"/>
              <a:t>2</a:t>
            </a:r>
            <a:r>
              <a:rPr lang="zh-CN" altLang="en-US" b="1"/>
              <a:t>、</a:t>
            </a:r>
            <a:r>
              <a:rPr lang="en-US" altLang="zh-CN" b="1"/>
              <a:t>1</a:t>
            </a:r>
          </a:p>
          <a:p>
            <a:pPr algn="just" eaLnBrk="1" hangingPunct="1">
              <a:lnSpc>
                <a:spcPct val="150000"/>
              </a:lnSpc>
              <a:spcBef>
                <a:spcPct val="20000"/>
              </a:spcBef>
            </a:pPr>
            <a:r>
              <a:rPr lang="zh-CN" altLang="en-US" b="1"/>
              <a:t>（</a:t>
            </a:r>
            <a:r>
              <a:rPr lang="en-US" altLang="zh-CN" b="1"/>
              <a:t>2</a:t>
            </a:r>
            <a:r>
              <a:rPr lang="zh-CN" altLang="en-US" b="1"/>
              <a:t>）编码方案不是唯一的。</a:t>
            </a:r>
          </a:p>
        </p:txBody>
      </p:sp>
      <p:graphicFrame>
        <p:nvGraphicFramePr>
          <p:cNvPr id="4" name="Object 11">
            <a:extLst>
              <a:ext uri="{FF2B5EF4-FFF2-40B4-BE49-F238E27FC236}">
                <a16:creationId xmlns:a16="http://schemas.microsoft.com/office/drawing/2014/main" id="{73701CF3-82D3-4620-A156-45F7DC046DBE}"/>
              </a:ext>
            </a:extLst>
          </p:cNvPr>
          <p:cNvGraphicFramePr>
            <a:graphicFrameLocks noChangeAspect="1"/>
          </p:cNvGraphicFramePr>
          <p:nvPr>
            <p:extLst>
              <p:ext uri="{D42A27DB-BD31-4B8C-83A1-F6EECF244321}">
                <p14:modId xmlns:p14="http://schemas.microsoft.com/office/powerpoint/2010/main" val="674509846"/>
              </p:ext>
            </p:extLst>
          </p:nvPr>
        </p:nvGraphicFramePr>
        <p:xfrm>
          <a:off x="1581944" y="836712"/>
          <a:ext cx="9028112" cy="3398838"/>
        </p:xfrm>
        <a:graphic>
          <a:graphicData uri="http://schemas.openxmlformats.org/presentationml/2006/ole">
            <mc:AlternateContent xmlns:mc="http://schemas.openxmlformats.org/markup-compatibility/2006">
              <mc:Choice xmlns:v="urn:schemas-microsoft-com:vml" Requires="v">
                <p:oleObj spid="_x0000_s54443" name="文档" r:id="rId3" imgW="5630040" imgH="1878120" progId="Word.Document.8">
                  <p:embed/>
                </p:oleObj>
              </mc:Choice>
              <mc:Fallback>
                <p:oleObj name="文档" r:id="rId3" imgW="5630040" imgH="1878120" progId="Word.Document.8">
                  <p:embed/>
                  <p:pic>
                    <p:nvPicPr>
                      <p:cNvPr id="7170" name="Object 11">
                        <a:extLst>
                          <a:ext uri="{FF2B5EF4-FFF2-40B4-BE49-F238E27FC236}">
                            <a16:creationId xmlns:a16="http://schemas.microsoft.com/office/drawing/2014/main" id="{C9284D85-8951-408C-8597-D8C1C618D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63" r="14598" b="5258"/>
                      <a:stretch>
                        <a:fillRect/>
                      </a:stretch>
                    </p:blipFill>
                    <p:spPr bwMode="auto">
                      <a:xfrm>
                        <a:off x="1581944" y="836712"/>
                        <a:ext cx="9028112" cy="33988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05356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up)">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068709C-89FF-466B-A049-B5BD8DF526E7}"/>
              </a:ext>
            </a:extLst>
          </p:cNvPr>
          <p:cNvSpPr>
            <a:spLocks noChangeArrowheads="1"/>
          </p:cNvSpPr>
          <p:nvPr/>
        </p:nvSpPr>
        <p:spPr bwMode="auto">
          <a:xfrm>
            <a:off x="1797844" y="4260304"/>
            <a:ext cx="84010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pPr>
            <a:r>
              <a:rPr lang="en-US" altLang="zh-CN" sz="2800" b="1">
                <a:solidFill>
                  <a:srgbClr val="0000FF"/>
                </a:solidFill>
              </a:rPr>
              <a:t>3</a:t>
            </a:r>
            <a:r>
              <a:rPr lang="zh-CN" altLang="en-US" sz="2800" b="1">
                <a:solidFill>
                  <a:srgbClr val="0000FF"/>
                </a:solidFill>
              </a:rPr>
              <a:t>、余</a:t>
            </a:r>
            <a:r>
              <a:rPr lang="en-US" altLang="zh-CN" sz="2800" b="1">
                <a:solidFill>
                  <a:srgbClr val="0000FF"/>
                </a:solidFill>
              </a:rPr>
              <a:t>3</a:t>
            </a:r>
            <a:r>
              <a:rPr lang="zh-CN" altLang="en-US" sz="2800" b="1">
                <a:solidFill>
                  <a:srgbClr val="0000FF"/>
                </a:solidFill>
              </a:rPr>
              <a:t>码</a:t>
            </a:r>
          </a:p>
          <a:p>
            <a:pPr algn="just" eaLnBrk="1" hangingPunct="1">
              <a:lnSpc>
                <a:spcPct val="150000"/>
              </a:lnSpc>
              <a:spcBef>
                <a:spcPct val="20000"/>
              </a:spcBef>
            </a:pPr>
            <a:r>
              <a:rPr lang="zh-CN" altLang="en-US" b="1"/>
              <a:t>（</a:t>
            </a:r>
            <a:r>
              <a:rPr lang="en-US" altLang="zh-CN" b="1"/>
              <a:t>1</a:t>
            </a:r>
            <a:r>
              <a:rPr lang="zh-CN" altLang="en-US" b="1"/>
              <a:t>）每一个余</a:t>
            </a:r>
            <a:r>
              <a:rPr lang="en-US" altLang="zh-CN" b="1"/>
              <a:t>3</a:t>
            </a:r>
            <a:r>
              <a:rPr lang="zh-CN" altLang="en-US" b="1"/>
              <a:t>码所表示的二进制数要比它所对应的十进制数多</a:t>
            </a:r>
            <a:r>
              <a:rPr lang="en-US" altLang="zh-CN" b="1"/>
              <a:t>3</a:t>
            </a:r>
            <a:r>
              <a:rPr lang="zh-CN" altLang="en-US" b="1"/>
              <a:t>，即余</a:t>
            </a:r>
            <a:r>
              <a:rPr lang="en-US" altLang="zh-CN" b="1"/>
              <a:t>3</a:t>
            </a:r>
            <a:r>
              <a:rPr lang="zh-CN" altLang="en-US" b="1"/>
              <a:t>码是由</a:t>
            </a:r>
            <a:r>
              <a:rPr lang="en-US" altLang="zh-CN" b="1"/>
              <a:t>8421</a:t>
            </a:r>
            <a:r>
              <a:rPr lang="zh-CN" altLang="en-US" b="1"/>
              <a:t>码加</a:t>
            </a:r>
            <a:r>
              <a:rPr lang="en-US" altLang="zh-CN" b="1"/>
              <a:t>3</a:t>
            </a:r>
            <a:r>
              <a:rPr lang="zh-CN" altLang="en-US" b="1"/>
              <a:t>产生的。</a:t>
            </a:r>
            <a:endParaRPr lang="zh-CN" altLang="en-US" sz="3200" b="1"/>
          </a:p>
          <a:p>
            <a:pPr algn="just" eaLnBrk="1" hangingPunct="1">
              <a:lnSpc>
                <a:spcPct val="150000"/>
              </a:lnSpc>
              <a:spcBef>
                <a:spcPct val="20000"/>
              </a:spcBef>
            </a:pPr>
            <a:r>
              <a:rPr lang="zh-CN" altLang="en-US" b="1"/>
              <a:t>（</a:t>
            </a:r>
            <a:r>
              <a:rPr lang="en-US" altLang="zh-CN" b="1"/>
              <a:t>2</a:t>
            </a:r>
            <a:r>
              <a:rPr lang="zh-CN" altLang="en-US" b="1"/>
              <a:t>）余</a:t>
            </a:r>
            <a:r>
              <a:rPr lang="en-US" altLang="zh-CN" b="1"/>
              <a:t>3</a:t>
            </a:r>
            <a:r>
              <a:rPr lang="zh-CN" altLang="en-US" b="1"/>
              <a:t>码是一种无权代码。</a:t>
            </a:r>
            <a:endParaRPr lang="zh-CN" altLang="en-US" sz="3200" b="1"/>
          </a:p>
        </p:txBody>
      </p:sp>
      <p:graphicFrame>
        <p:nvGraphicFramePr>
          <p:cNvPr id="4" name="Object 7">
            <a:extLst>
              <a:ext uri="{FF2B5EF4-FFF2-40B4-BE49-F238E27FC236}">
                <a16:creationId xmlns:a16="http://schemas.microsoft.com/office/drawing/2014/main" id="{92751002-A546-4724-BA7A-F6D5F3DBBB72}"/>
              </a:ext>
            </a:extLst>
          </p:cNvPr>
          <p:cNvGraphicFramePr>
            <a:graphicFrameLocks noChangeAspect="1"/>
          </p:cNvGraphicFramePr>
          <p:nvPr>
            <p:extLst>
              <p:ext uri="{D42A27DB-BD31-4B8C-83A1-F6EECF244321}">
                <p14:modId xmlns:p14="http://schemas.microsoft.com/office/powerpoint/2010/main" val="2416363107"/>
              </p:ext>
            </p:extLst>
          </p:nvPr>
        </p:nvGraphicFramePr>
        <p:xfrm>
          <a:off x="1581944" y="894258"/>
          <a:ext cx="9028112" cy="3398838"/>
        </p:xfrm>
        <a:graphic>
          <a:graphicData uri="http://schemas.openxmlformats.org/presentationml/2006/ole">
            <mc:AlternateContent xmlns:mc="http://schemas.openxmlformats.org/markup-compatibility/2006">
              <mc:Choice xmlns:v="urn:schemas-microsoft-com:vml" Requires="v">
                <p:oleObj spid="_x0000_s55467" name="文档" r:id="rId3" imgW="5630040" imgH="1878120" progId="Word.Document.8">
                  <p:embed/>
                </p:oleObj>
              </mc:Choice>
              <mc:Fallback>
                <p:oleObj name="文档" r:id="rId3" imgW="5630040" imgH="1878120" progId="Word.Document.8">
                  <p:embed/>
                  <p:pic>
                    <p:nvPicPr>
                      <p:cNvPr id="8194" name="Object 7">
                        <a:extLst>
                          <a:ext uri="{FF2B5EF4-FFF2-40B4-BE49-F238E27FC236}">
                            <a16:creationId xmlns:a16="http://schemas.microsoft.com/office/drawing/2014/main" id="{D67C654A-78E4-4A2D-B22D-F2E15EAED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63" r="14598" b="5258"/>
                      <a:stretch>
                        <a:fillRect/>
                      </a:stretch>
                    </p:blipFill>
                    <p:spPr bwMode="auto">
                      <a:xfrm>
                        <a:off x="1581944" y="894258"/>
                        <a:ext cx="9028112" cy="33988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8066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up)">
                                      <p:cBhvr>
                                        <p:cTn id="1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46F72A0-726D-4021-BED8-A0424328DF16}"/>
              </a:ext>
            </a:extLst>
          </p:cNvPr>
          <p:cNvSpPr>
            <a:spLocks noChangeArrowheads="1"/>
          </p:cNvSpPr>
          <p:nvPr/>
        </p:nvSpPr>
        <p:spPr bwMode="auto">
          <a:xfrm>
            <a:off x="1878013" y="4202064"/>
            <a:ext cx="8435975" cy="253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pPr>
            <a:r>
              <a:rPr lang="en-US" altLang="zh-CN" sz="2800" b="1">
                <a:solidFill>
                  <a:srgbClr val="0000FF"/>
                </a:solidFill>
              </a:rPr>
              <a:t>1</a:t>
            </a:r>
            <a:r>
              <a:rPr lang="zh-CN" altLang="en-US" sz="2800" b="1">
                <a:solidFill>
                  <a:srgbClr val="0000FF"/>
                </a:solidFill>
              </a:rPr>
              <a:t>、格雷</a:t>
            </a:r>
            <a:r>
              <a:rPr lang="en-US" altLang="zh-CN" sz="2800" b="1">
                <a:solidFill>
                  <a:srgbClr val="0000FF"/>
                </a:solidFill>
              </a:rPr>
              <a:t>(Gray)</a:t>
            </a:r>
            <a:r>
              <a:rPr lang="zh-CN" altLang="en-US" sz="2800" b="1">
                <a:solidFill>
                  <a:srgbClr val="0000FF"/>
                </a:solidFill>
              </a:rPr>
              <a:t>码</a:t>
            </a:r>
          </a:p>
          <a:p>
            <a:pPr algn="just" eaLnBrk="1" hangingPunct="1">
              <a:spcBef>
                <a:spcPct val="20000"/>
              </a:spcBef>
            </a:pPr>
            <a:r>
              <a:rPr lang="zh-CN" altLang="en-US" b="1"/>
              <a:t>（</a:t>
            </a:r>
            <a:r>
              <a:rPr lang="en-US" altLang="zh-CN" b="1"/>
              <a:t>1</a:t>
            </a:r>
            <a:r>
              <a:rPr lang="zh-CN" altLang="en-US" b="1"/>
              <a:t>）任意相邻的两个字码之间，仅有一位二进制数码不同，其余各位数码均相同。因此，可以减少代码变换过程中产生的错误。</a:t>
            </a:r>
          </a:p>
          <a:p>
            <a:pPr algn="just" eaLnBrk="1" hangingPunct="1">
              <a:spcBef>
                <a:spcPct val="20000"/>
              </a:spcBef>
            </a:pPr>
            <a:r>
              <a:rPr lang="zh-CN" altLang="en-US" b="1"/>
              <a:t>（</a:t>
            </a:r>
            <a:r>
              <a:rPr lang="en-US" altLang="zh-CN" b="1"/>
              <a:t>2</a:t>
            </a:r>
            <a:r>
              <a:rPr lang="zh-CN" altLang="en-US" b="1"/>
              <a:t>）它是一种无权代码。</a:t>
            </a:r>
          </a:p>
          <a:p>
            <a:pPr algn="just" eaLnBrk="1" hangingPunct="1">
              <a:spcBef>
                <a:spcPct val="20000"/>
              </a:spcBef>
            </a:pPr>
            <a:r>
              <a:rPr lang="zh-CN" altLang="en-US" b="1"/>
              <a:t>（</a:t>
            </a:r>
            <a:r>
              <a:rPr lang="en-US" altLang="zh-CN" b="1"/>
              <a:t>3</a:t>
            </a:r>
            <a:r>
              <a:rPr lang="zh-CN" altLang="en-US" b="1"/>
              <a:t>）格雷码有多种形式。</a:t>
            </a:r>
            <a:endParaRPr lang="zh-CN" altLang="en-US" sz="3200" b="1"/>
          </a:p>
        </p:txBody>
      </p:sp>
      <p:graphicFrame>
        <p:nvGraphicFramePr>
          <p:cNvPr id="4" name="Object 7">
            <a:extLst>
              <a:ext uri="{FF2B5EF4-FFF2-40B4-BE49-F238E27FC236}">
                <a16:creationId xmlns:a16="http://schemas.microsoft.com/office/drawing/2014/main" id="{C51AA111-102E-4703-80E4-D30304E0FCBE}"/>
              </a:ext>
            </a:extLst>
          </p:cNvPr>
          <p:cNvGraphicFramePr>
            <a:graphicFrameLocks noChangeAspect="1"/>
          </p:cNvGraphicFramePr>
          <p:nvPr>
            <p:extLst>
              <p:ext uri="{D42A27DB-BD31-4B8C-83A1-F6EECF244321}">
                <p14:modId xmlns:p14="http://schemas.microsoft.com/office/powerpoint/2010/main" val="2890490646"/>
              </p:ext>
            </p:extLst>
          </p:nvPr>
        </p:nvGraphicFramePr>
        <p:xfrm>
          <a:off x="1976421" y="1055136"/>
          <a:ext cx="8239158" cy="3101818"/>
        </p:xfrm>
        <a:graphic>
          <a:graphicData uri="http://schemas.openxmlformats.org/presentationml/2006/ole">
            <mc:AlternateContent xmlns:mc="http://schemas.openxmlformats.org/markup-compatibility/2006">
              <mc:Choice xmlns:v="urn:schemas-microsoft-com:vml" Requires="v">
                <p:oleObj spid="_x0000_s56490" name="文档" r:id="rId3" imgW="5630040" imgH="1878120" progId="Word.Document.8">
                  <p:embed/>
                </p:oleObj>
              </mc:Choice>
              <mc:Fallback>
                <p:oleObj name="文档" r:id="rId3" imgW="5630040" imgH="1878120" progId="Word.Document.8">
                  <p:embed/>
                  <p:pic>
                    <p:nvPicPr>
                      <p:cNvPr id="9218" name="Object 7">
                        <a:extLst>
                          <a:ext uri="{FF2B5EF4-FFF2-40B4-BE49-F238E27FC236}">
                            <a16:creationId xmlns:a16="http://schemas.microsoft.com/office/drawing/2014/main" id="{BDDE63B9-A996-405E-864C-689100FC1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63" r="14598" b="5258"/>
                      <a:stretch>
                        <a:fillRect/>
                      </a:stretch>
                    </p:blipFill>
                    <p:spPr bwMode="auto">
                      <a:xfrm>
                        <a:off x="1976421" y="1055136"/>
                        <a:ext cx="8239158" cy="3101818"/>
                      </a:xfrm>
                      <a:prstGeom prst="rect">
                        <a:avLst/>
                      </a:prstGeom>
                      <a:noFill/>
                      <a:ln>
                        <a:noFill/>
                      </a:ln>
                      <a:effectLst/>
                      <a:extLst/>
                    </p:spPr>
                  </p:pic>
                </p:oleObj>
              </mc:Fallback>
            </mc:AlternateContent>
          </a:graphicData>
        </a:graphic>
      </p:graphicFrame>
      <p:grpSp>
        <p:nvGrpSpPr>
          <p:cNvPr id="5" name="组合 4">
            <a:extLst>
              <a:ext uri="{FF2B5EF4-FFF2-40B4-BE49-F238E27FC236}">
                <a16:creationId xmlns:a16="http://schemas.microsoft.com/office/drawing/2014/main" id="{C5D3C387-FEAB-408B-9478-66A59DD183D3}"/>
              </a:ext>
            </a:extLst>
          </p:cNvPr>
          <p:cNvGrpSpPr/>
          <p:nvPr/>
        </p:nvGrpSpPr>
        <p:grpSpPr>
          <a:xfrm>
            <a:off x="2351584" y="1"/>
            <a:ext cx="4752528" cy="839639"/>
            <a:chOff x="827584" y="0"/>
            <a:chExt cx="4752528" cy="839639"/>
          </a:xfrm>
        </p:grpSpPr>
        <p:sp>
          <p:nvSpPr>
            <p:cNvPr id="6" name="六边形 5">
              <a:extLst>
                <a:ext uri="{FF2B5EF4-FFF2-40B4-BE49-F238E27FC236}">
                  <a16:creationId xmlns:a16="http://schemas.microsoft.com/office/drawing/2014/main" id="{FB2295F4-3A9C-49AB-9C5B-43EC8DF49C93}"/>
                </a:ext>
              </a:extLst>
            </p:cNvPr>
            <p:cNvSpPr/>
            <p:nvPr/>
          </p:nvSpPr>
          <p:spPr>
            <a:xfrm>
              <a:off x="1126901" y="93956"/>
              <a:ext cx="4453211"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FF"/>
                  </a:solidFill>
                  <a:latin typeface="微软雅黑" panose="020B0503020204020204" pitchFamily="34" charset="-122"/>
                  <a:ea typeface="微软雅黑" panose="020B0503020204020204" pitchFamily="34" charset="-122"/>
                </a:rPr>
                <a:t>2.1.3  </a:t>
              </a:r>
              <a:r>
                <a:rPr lang="zh-CN" altLang="en-US" sz="2800" b="1">
                  <a:solidFill>
                    <a:srgbClr val="0000FF"/>
                  </a:solidFill>
                  <a:latin typeface="微软雅黑" panose="020B0503020204020204" pitchFamily="34" charset="-122"/>
                  <a:ea typeface="微软雅黑" panose="020B0503020204020204" pitchFamily="34" charset="-122"/>
                </a:rPr>
                <a:t>可靠性编码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16FB78FF-35E1-4A9B-8209-784F6E321D92}"/>
                </a:ext>
              </a:extLst>
            </p:cNvPr>
            <p:cNvGrpSpPr/>
            <p:nvPr/>
          </p:nvGrpSpPr>
          <p:grpSpPr>
            <a:xfrm>
              <a:off x="827584" y="0"/>
              <a:ext cx="884918" cy="839639"/>
              <a:chOff x="304800" y="673100"/>
              <a:chExt cx="4000500" cy="4000500"/>
            </a:xfrm>
            <a:effectLst>
              <a:outerShdw blurRad="444500" dist="254000" dir="6840000" algn="tr" rotWithShape="0">
                <a:prstClr val="black">
                  <a:alpha val="50000"/>
                </a:prstClr>
              </a:outerShdw>
            </a:effectLst>
          </p:grpSpPr>
          <p:sp>
            <p:nvSpPr>
              <p:cNvPr id="11" name="同心圆 215">
                <a:extLst>
                  <a:ext uri="{FF2B5EF4-FFF2-40B4-BE49-F238E27FC236}">
                    <a16:creationId xmlns:a16="http://schemas.microsoft.com/office/drawing/2014/main" id="{7C12EEE4-FE91-425E-8C70-D11838535996}"/>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2" name="椭圆 11">
                <a:extLst>
                  <a:ext uri="{FF2B5EF4-FFF2-40B4-BE49-F238E27FC236}">
                    <a16:creationId xmlns:a16="http://schemas.microsoft.com/office/drawing/2014/main" id="{BD0BB9C5-15C7-4455-9F6D-DDBB05D0E336}"/>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 name="组合 7">
              <a:extLst>
                <a:ext uri="{FF2B5EF4-FFF2-40B4-BE49-F238E27FC236}">
                  <a16:creationId xmlns:a16="http://schemas.microsoft.com/office/drawing/2014/main" id="{C7A34797-AC9A-4DB8-B687-D0CB6D27CA3F}"/>
                </a:ext>
              </a:extLst>
            </p:cNvPr>
            <p:cNvGrpSpPr/>
            <p:nvPr/>
          </p:nvGrpSpPr>
          <p:grpSpPr>
            <a:xfrm>
              <a:off x="1048812" y="174509"/>
              <a:ext cx="460133" cy="473563"/>
              <a:chOff x="304800" y="673100"/>
              <a:chExt cx="4000500" cy="4000500"/>
            </a:xfrm>
            <a:effectLst>
              <a:outerShdw blurRad="444500" dist="254000" dir="6840000" algn="tr" rotWithShape="0">
                <a:prstClr val="black">
                  <a:alpha val="50000"/>
                </a:prstClr>
              </a:outerShdw>
            </a:effectLst>
          </p:grpSpPr>
          <p:sp>
            <p:nvSpPr>
              <p:cNvPr id="9" name="同心圆 220">
                <a:extLst>
                  <a:ext uri="{FF2B5EF4-FFF2-40B4-BE49-F238E27FC236}">
                    <a16:creationId xmlns:a16="http://schemas.microsoft.com/office/drawing/2014/main" id="{6B8D09AC-8D9F-4F9A-93CA-38A138B81AF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0" name="椭圆 9">
                <a:extLst>
                  <a:ext uri="{FF2B5EF4-FFF2-40B4-BE49-F238E27FC236}">
                    <a16:creationId xmlns:a16="http://schemas.microsoft.com/office/drawing/2014/main" id="{C2F6AC69-4A3D-4D3E-B509-5268FD63EB52}"/>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Tree>
    <p:extLst>
      <p:ext uri="{BB962C8B-B14F-4D97-AF65-F5344CB8AC3E}">
        <p14:creationId xmlns:p14="http://schemas.microsoft.com/office/powerpoint/2010/main" val="87789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up)">
                                      <p:cBhvr>
                                        <p:cTn id="7" dur="500"/>
                                        <p:tgtEl>
                                          <p:spTgt spid="2">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up)">
                                      <p:cBhvr>
                                        <p:cTn id="10" dur="500"/>
                                        <p:tgtEl>
                                          <p:spTgt spid="2">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up)">
                                      <p:cBhvr>
                                        <p:cTn id="1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1CC2887-733D-42CA-8241-FB85891DD88B}"/>
              </a:ext>
            </a:extLst>
          </p:cNvPr>
          <p:cNvSpPr>
            <a:spLocks noChangeArrowheads="1"/>
          </p:cNvSpPr>
          <p:nvPr/>
        </p:nvSpPr>
        <p:spPr bwMode="auto">
          <a:xfrm>
            <a:off x="1775520" y="78330"/>
            <a:ext cx="8324850" cy="207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pPr>
            <a:r>
              <a:rPr lang="en-US" altLang="zh-CN" sz="2800" b="1">
                <a:solidFill>
                  <a:srgbClr val="0000FF"/>
                </a:solidFill>
                <a:ea typeface="+mn-ea"/>
                <a:cs typeface="Times New Roman" panose="02020603050405020304" pitchFamily="18" charset="0"/>
              </a:rPr>
              <a:t>       2</a:t>
            </a:r>
            <a:r>
              <a:rPr lang="zh-CN" altLang="en-US" sz="2800" b="1">
                <a:solidFill>
                  <a:srgbClr val="0000FF"/>
                </a:solidFill>
                <a:ea typeface="+mn-ea"/>
                <a:cs typeface="Times New Roman" panose="02020603050405020304" pitchFamily="18" charset="0"/>
              </a:rPr>
              <a:t>、奇偶校验码</a:t>
            </a:r>
          </a:p>
          <a:p>
            <a:pPr algn="just" eaLnBrk="1" hangingPunct="1">
              <a:lnSpc>
                <a:spcPct val="150000"/>
              </a:lnSpc>
              <a:spcBef>
                <a:spcPct val="20000"/>
              </a:spcBef>
              <a:buFontTx/>
              <a:buChar char="•"/>
            </a:pPr>
            <a:r>
              <a:rPr lang="zh-CN" altLang="en-US" sz="2800" b="1">
                <a:ea typeface="+mn-ea"/>
                <a:cs typeface="Times New Roman" panose="02020603050405020304" pitchFamily="18" charset="0"/>
              </a:rPr>
              <a:t>是一种能检验出二进制信息在传递过程中出现错误的代码。这种代码由两部分组成。</a:t>
            </a:r>
          </a:p>
          <a:p>
            <a:pPr lvl="3" algn="just" eaLnBrk="1" hangingPunct="1">
              <a:lnSpc>
                <a:spcPct val="150000"/>
              </a:lnSpc>
              <a:spcBef>
                <a:spcPct val="20000"/>
              </a:spcBef>
              <a:buFontTx/>
              <a:buChar char="•"/>
            </a:pPr>
            <a:endParaRPr lang="en-US" altLang="zh-CN" sz="2800" b="1">
              <a:ea typeface="+mn-ea"/>
              <a:cs typeface="Times New Roman" panose="02020603050405020304" pitchFamily="18" charset="0"/>
            </a:endParaRPr>
          </a:p>
        </p:txBody>
      </p:sp>
      <p:sp>
        <p:nvSpPr>
          <p:cNvPr id="3" name="Rectangle 18">
            <a:extLst>
              <a:ext uri="{FF2B5EF4-FFF2-40B4-BE49-F238E27FC236}">
                <a16:creationId xmlns:a16="http://schemas.microsoft.com/office/drawing/2014/main" id="{14B0FEDD-D77C-4D97-8D01-2768D29D3867}"/>
              </a:ext>
            </a:extLst>
          </p:cNvPr>
          <p:cNvSpPr>
            <a:spLocks noChangeArrowheads="1"/>
          </p:cNvSpPr>
          <p:nvPr/>
        </p:nvSpPr>
        <p:spPr bwMode="auto">
          <a:xfrm>
            <a:off x="1911350" y="3068961"/>
            <a:ext cx="8369300" cy="34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FontTx/>
              <a:buChar char="•"/>
            </a:pPr>
            <a:r>
              <a:rPr lang="zh-CN" altLang="en-US" sz="2800" b="1">
                <a:ea typeface="+mn-ea"/>
                <a:cs typeface="Times New Roman" panose="02020603050405020304" pitchFamily="18" charset="0"/>
              </a:rPr>
              <a:t> 每一个代码中含有</a:t>
            </a:r>
            <a:r>
              <a:rPr lang="en-US" altLang="zh-CN" sz="2800" b="1">
                <a:ea typeface="+mn-ea"/>
                <a:cs typeface="Times New Roman" panose="02020603050405020304" pitchFamily="18" charset="0"/>
              </a:rPr>
              <a:t>1</a:t>
            </a:r>
            <a:r>
              <a:rPr lang="zh-CN" altLang="en-US" sz="2800" b="1">
                <a:ea typeface="+mn-ea"/>
                <a:cs typeface="Times New Roman" panose="02020603050405020304" pitchFamily="18" charset="0"/>
              </a:rPr>
              <a:t>的个数总是奇（偶）个。这样，一旦某一个代码在传送过程中出现</a:t>
            </a:r>
            <a:r>
              <a:rPr lang="en-US" altLang="zh-CN" sz="2800" b="1">
                <a:ea typeface="+mn-ea"/>
                <a:cs typeface="Times New Roman" panose="02020603050405020304" pitchFamily="18" charset="0"/>
              </a:rPr>
              <a:t>1</a:t>
            </a:r>
            <a:r>
              <a:rPr lang="zh-CN" altLang="en-US" sz="2800" b="1">
                <a:ea typeface="+mn-ea"/>
                <a:cs typeface="Times New Roman" panose="02020603050405020304" pitchFamily="18" charset="0"/>
              </a:rPr>
              <a:t>的个数不是奇（偶）数个时，就会被接收端发现。</a:t>
            </a:r>
          </a:p>
          <a:p>
            <a:pPr eaLnBrk="1" hangingPunct="1">
              <a:lnSpc>
                <a:spcPct val="150000"/>
              </a:lnSpc>
              <a:spcBef>
                <a:spcPct val="50000"/>
              </a:spcBef>
              <a:buFontTx/>
              <a:buChar char="•"/>
            </a:pPr>
            <a:r>
              <a:rPr lang="zh-CN" altLang="en-US" sz="2800" b="1">
                <a:ea typeface="+mn-ea"/>
                <a:cs typeface="Times New Roman" panose="02020603050405020304" pitchFamily="18" charset="0"/>
              </a:rPr>
              <a:t> 奇偶校验码虽然能检测出一位码错，但不能确定是哪一位错。即它不具备自动校正的能力。</a:t>
            </a:r>
          </a:p>
        </p:txBody>
      </p:sp>
      <p:grpSp>
        <p:nvGrpSpPr>
          <p:cNvPr id="6" name="组合 5">
            <a:extLst>
              <a:ext uri="{FF2B5EF4-FFF2-40B4-BE49-F238E27FC236}">
                <a16:creationId xmlns:a16="http://schemas.microsoft.com/office/drawing/2014/main" id="{552D132A-5494-487C-8C5E-C7AE57A8A626}"/>
              </a:ext>
            </a:extLst>
          </p:cNvPr>
          <p:cNvGrpSpPr/>
          <p:nvPr/>
        </p:nvGrpSpPr>
        <p:grpSpPr>
          <a:xfrm>
            <a:off x="3501579" y="2348880"/>
            <a:ext cx="4872732" cy="523220"/>
            <a:chOff x="1979712" y="2482026"/>
            <a:chExt cx="4872732" cy="523220"/>
          </a:xfrm>
        </p:grpSpPr>
        <p:sp>
          <p:nvSpPr>
            <p:cNvPr id="4" name="Text Box 19">
              <a:extLst>
                <a:ext uri="{FF2B5EF4-FFF2-40B4-BE49-F238E27FC236}">
                  <a16:creationId xmlns:a16="http://schemas.microsoft.com/office/drawing/2014/main" id="{76EE7938-E583-4875-857D-0F2D8E16C4F1}"/>
                </a:ext>
              </a:extLst>
            </p:cNvPr>
            <p:cNvSpPr txBox="1">
              <a:spLocks noChangeArrowheads="1"/>
            </p:cNvSpPr>
            <p:nvPr/>
          </p:nvSpPr>
          <p:spPr bwMode="auto">
            <a:xfrm>
              <a:off x="1979712" y="2482026"/>
              <a:ext cx="1539776"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ea typeface="+mn-ea"/>
                  <a:cs typeface="Times New Roman" panose="02020603050405020304" pitchFamily="18" charset="0"/>
                </a:rPr>
                <a:t>校验位</a:t>
              </a:r>
            </a:p>
          </p:txBody>
        </p:sp>
        <p:sp>
          <p:nvSpPr>
            <p:cNvPr id="5" name="Text Box 21">
              <a:extLst>
                <a:ext uri="{FF2B5EF4-FFF2-40B4-BE49-F238E27FC236}">
                  <a16:creationId xmlns:a16="http://schemas.microsoft.com/office/drawing/2014/main" id="{C428950E-93DC-4278-A7D3-C8F75CAB9B7E}"/>
                </a:ext>
              </a:extLst>
            </p:cNvPr>
            <p:cNvSpPr txBox="1">
              <a:spLocks noChangeArrowheads="1"/>
            </p:cNvSpPr>
            <p:nvPr/>
          </p:nvSpPr>
          <p:spPr bwMode="auto">
            <a:xfrm>
              <a:off x="3519488" y="2482026"/>
              <a:ext cx="3332956"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ea typeface="+mn-ea"/>
                  <a:cs typeface="Times New Roman" panose="02020603050405020304" pitchFamily="18" charset="0"/>
                </a:rPr>
                <a:t>信息位</a:t>
              </a:r>
            </a:p>
          </p:txBody>
        </p:sp>
      </p:grpSp>
    </p:spTree>
    <p:extLst>
      <p:ext uri="{BB962C8B-B14F-4D97-AF65-F5344CB8AC3E}">
        <p14:creationId xmlns:p14="http://schemas.microsoft.com/office/powerpoint/2010/main" val="186783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up)">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up)">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51"/>
          <p:cNvSpPr txBox="1">
            <a:spLocks noChangeArrowheads="1"/>
          </p:cNvSpPr>
          <p:nvPr/>
        </p:nvSpPr>
        <p:spPr bwMode="auto">
          <a:xfrm>
            <a:off x="2068016" y="1037457"/>
            <a:ext cx="7772400" cy="2811711"/>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indent="-342900" algn="just">
              <a:lnSpc>
                <a:spcPct val="140000"/>
              </a:lnSpc>
              <a:spcBef>
                <a:spcPct val="20000"/>
              </a:spcBef>
              <a:buClr>
                <a:srgbClr val="FDFBFB"/>
              </a:buClr>
              <a:defRPr/>
            </a:pPr>
            <a:r>
              <a:rPr lang="zh-CN" altLang="en-US" sz="2800" b="1" dirty="0">
                <a:latin typeface="Times New Roman" panose="02020603050405020304" pitchFamily="18" charset="0"/>
                <a:cs typeface="Times New Roman" panose="02020603050405020304" pitchFamily="18" charset="0"/>
              </a:rPr>
              <a:t>1. 数的符号表示法</a:t>
            </a:r>
            <a:endParaRPr lang="en-US" altLang="zh-CN" sz="2800" b="1" dirty="0">
              <a:latin typeface="Times New Roman" panose="02020603050405020304" pitchFamily="18" charset="0"/>
              <a:cs typeface="Times New Roman" panose="02020603050405020304" pitchFamily="18" charset="0"/>
            </a:endParaRPr>
          </a:p>
          <a:p>
            <a:pPr marL="342900" indent="-342900" algn="just">
              <a:lnSpc>
                <a:spcPct val="140000"/>
              </a:lnSpc>
              <a:spcBef>
                <a:spcPct val="20000"/>
              </a:spcBef>
              <a:buClr>
                <a:srgbClr val="FDFBFB"/>
              </a:buClr>
            </a:pPr>
            <a:r>
              <a:rPr lang="zh-CN" altLang="en-US" sz="2800" b="1">
                <a:latin typeface="Times New Roman" panose="02020603050405020304" pitchFamily="18" charset="0"/>
                <a:cs typeface="Times New Roman" panose="02020603050405020304" pitchFamily="18" charset="0"/>
              </a:rPr>
              <a:t>    真值</a:t>
            </a:r>
            <a:r>
              <a:rPr lang="zh-CN" altLang="en-US" sz="2800" b="1" dirty="0">
                <a:latin typeface="Times New Roman" panose="02020603050405020304" pitchFamily="18" charset="0"/>
                <a:cs typeface="Times New Roman" panose="02020603050405020304" pitchFamily="18" charset="0"/>
              </a:rPr>
              <a:t>：        </a:t>
            </a:r>
            <a:r>
              <a:rPr lang="en-US" altLang="zh-CN" sz="2800" b="1">
                <a:solidFill>
                  <a:srgbClr val="0000FF"/>
                </a:solidFill>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“数值绝对值”</a:t>
            </a:r>
            <a:r>
              <a:rPr lang="zh-CN" altLang="en-US" sz="2800" b="1" dirty="0">
                <a:latin typeface="Times New Roman" panose="02020603050405020304" pitchFamily="18" charset="0"/>
                <a:cs typeface="Times New Roman" panose="02020603050405020304" pitchFamily="18" charset="0"/>
              </a:rPr>
              <a:t>；</a:t>
            </a:r>
          </a:p>
          <a:p>
            <a:pPr marL="342900" indent="-342900">
              <a:lnSpc>
                <a:spcPct val="140000"/>
              </a:lnSpc>
              <a:spcBef>
                <a:spcPct val="20000"/>
              </a:spcBef>
              <a:buClr>
                <a:srgbClr val="FDFBFB"/>
              </a:buClr>
              <a:buFont typeface="Arial" pitchFamily="34" charset="0"/>
              <a:buChar char="•"/>
              <a:defRPr/>
            </a:pPr>
            <a:r>
              <a:rPr lang="zh-CN" altLang="en-US" sz="2800" b="1" dirty="0">
                <a:latin typeface="Times New Roman" panose="02020603050405020304" pitchFamily="18" charset="0"/>
                <a:cs typeface="Times New Roman" panose="02020603050405020304" pitchFamily="18" charset="0"/>
              </a:rPr>
              <a:t>机器数： </a:t>
            </a:r>
            <a:r>
              <a:rPr lang="zh-CN" altLang="en-US" sz="2800" b="1" dirty="0">
                <a:solidFill>
                  <a:srgbClr val="0000FF"/>
                </a:solidFill>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表示正号</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a:t>
            </a:r>
          </a:p>
          <a:p>
            <a:pPr marL="342900" indent="-342900">
              <a:lnSpc>
                <a:spcPct val="140000"/>
              </a:lnSpc>
              <a:spcBef>
                <a:spcPct val="20000"/>
              </a:spcBef>
              <a:buClr>
                <a:srgbClr val="FDFBFB"/>
              </a:buClr>
              <a:defRPr/>
            </a:pPr>
            <a:r>
              <a:rPr lang="zh-CN" altLang="en-US" sz="2800" b="1" dirty="0">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	           </a:t>
            </a:r>
            <a:r>
              <a:rPr lang="zh-CN" altLang="en-US" sz="2800" b="1" dirty="0">
                <a:solidFill>
                  <a:srgbClr val="0000FF"/>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表示负号</a:t>
            </a:r>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a:t>
            </a:r>
          </a:p>
        </p:txBody>
      </p:sp>
      <p:graphicFrame>
        <p:nvGraphicFramePr>
          <p:cNvPr id="5" name="Group 2131"/>
          <p:cNvGraphicFramePr>
            <a:graphicFrameLocks/>
          </p:cNvGraphicFramePr>
          <p:nvPr>
            <p:extLst>
              <p:ext uri="{D42A27DB-BD31-4B8C-83A1-F6EECF244321}">
                <p14:modId xmlns:p14="http://schemas.microsoft.com/office/powerpoint/2010/main" val="1381200962"/>
              </p:ext>
            </p:extLst>
          </p:nvPr>
        </p:nvGraphicFramePr>
        <p:xfrm>
          <a:off x="2227511" y="4149081"/>
          <a:ext cx="7766050" cy="568325"/>
        </p:xfrm>
        <a:graphic>
          <a:graphicData uri="http://schemas.openxmlformats.org/drawingml/2006/table">
            <a:tbl>
              <a:tblPr/>
              <a:tblGrid>
                <a:gridCol w="42545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5450">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5450">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gridCol w="425450">
                  <a:extLst>
                    <a:ext uri="{9D8B030D-6E8A-4147-A177-3AD203B41FA5}">
                      <a16:colId xmlns:a16="http://schemas.microsoft.com/office/drawing/2014/main" val="20006"/>
                    </a:ext>
                  </a:extLst>
                </a:gridCol>
                <a:gridCol w="423863">
                  <a:extLst>
                    <a:ext uri="{9D8B030D-6E8A-4147-A177-3AD203B41FA5}">
                      <a16:colId xmlns:a16="http://schemas.microsoft.com/office/drawing/2014/main" val="20007"/>
                    </a:ext>
                  </a:extLst>
                </a:gridCol>
                <a:gridCol w="893762">
                  <a:extLst>
                    <a:ext uri="{9D8B030D-6E8A-4147-A177-3AD203B41FA5}">
                      <a16:colId xmlns:a16="http://schemas.microsoft.com/office/drawing/2014/main" val="20008"/>
                    </a:ext>
                  </a:extLst>
                </a:gridCol>
                <a:gridCol w="431800">
                  <a:extLst>
                    <a:ext uri="{9D8B030D-6E8A-4147-A177-3AD203B41FA5}">
                      <a16:colId xmlns:a16="http://schemas.microsoft.com/office/drawing/2014/main" val="20009"/>
                    </a:ext>
                  </a:extLst>
                </a:gridCol>
                <a:gridCol w="434975">
                  <a:extLst>
                    <a:ext uri="{9D8B030D-6E8A-4147-A177-3AD203B41FA5}">
                      <a16:colId xmlns:a16="http://schemas.microsoft.com/office/drawing/2014/main" val="20010"/>
                    </a:ext>
                  </a:extLst>
                </a:gridCol>
                <a:gridCol w="434975">
                  <a:extLst>
                    <a:ext uri="{9D8B030D-6E8A-4147-A177-3AD203B41FA5}">
                      <a16:colId xmlns:a16="http://schemas.microsoft.com/office/drawing/2014/main" val="20011"/>
                    </a:ext>
                  </a:extLst>
                </a:gridCol>
                <a:gridCol w="434975">
                  <a:extLst>
                    <a:ext uri="{9D8B030D-6E8A-4147-A177-3AD203B41FA5}">
                      <a16:colId xmlns:a16="http://schemas.microsoft.com/office/drawing/2014/main" val="20012"/>
                    </a:ext>
                  </a:extLst>
                </a:gridCol>
                <a:gridCol w="431800">
                  <a:extLst>
                    <a:ext uri="{9D8B030D-6E8A-4147-A177-3AD203B41FA5}">
                      <a16:colId xmlns:a16="http://schemas.microsoft.com/office/drawing/2014/main" val="20013"/>
                    </a:ext>
                  </a:extLst>
                </a:gridCol>
                <a:gridCol w="434975">
                  <a:extLst>
                    <a:ext uri="{9D8B030D-6E8A-4147-A177-3AD203B41FA5}">
                      <a16:colId xmlns:a16="http://schemas.microsoft.com/office/drawing/2014/main" val="20014"/>
                    </a:ext>
                  </a:extLst>
                </a:gridCol>
                <a:gridCol w="434975">
                  <a:extLst>
                    <a:ext uri="{9D8B030D-6E8A-4147-A177-3AD203B41FA5}">
                      <a16:colId xmlns:a16="http://schemas.microsoft.com/office/drawing/2014/main" val="20015"/>
                    </a:ext>
                  </a:extLst>
                </a:gridCol>
                <a:gridCol w="434975">
                  <a:extLst>
                    <a:ext uri="{9D8B030D-6E8A-4147-A177-3AD203B41FA5}">
                      <a16:colId xmlns:a16="http://schemas.microsoft.com/office/drawing/2014/main" val="20016"/>
                    </a:ext>
                  </a:extLst>
                </a:gridCol>
              </a:tblGrid>
              <a:tr h="568325">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rgbClr val="FF0000"/>
                          </a:solidFill>
                          <a:effectLst/>
                          <a:latin typeface="Times New Roman" pitchFamily="18" charset="0"/>
                          <a:ea typeface="宋体" charset="-122"/>
                          <a:cs typeface="Times New Roman" pitchFamily="18" charset="0"/>
                        </a:rPr>
                        <a:t>0</a:t>
                      </a:r>
                      <a:endParaRPr kumimoji="1" lang="zh-CN" altLang="en-US" sz="2800" b="1" i="0" u="none" strike="noStrike" cap="none" normalizeH="0" baseline="0" dirty="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1</a:t>
                      </a:r>
                      <a:endParaRPr kumimoji="1" lang="zh-CN" altLang="en-US" sz="2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1</a:t>
                      </a:r>
                      <a:endParaRPr kumimoji="1" lang="zh-CN" altLang="en-US" sz="2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1</a:t>
                      </a:r>
                      <a:endParaRPr kumimoji="1" lang="zh-CN" altLang="en-US" sz="2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rgbClr val="FF0000"/>
                          </a:solidFill>
                          <a:effectLst/>
                          <a:latin typeface="Times New Roman" pitchFamily="18" charset="0"/>
                          <a:ea typeface="宋体" charset="-122"/>
                          <a:cs typeface="Times New Roman" pitchFamily="18" charset="0"/>
                        </a:rPr>
                        <a:t>1</a:t>
                      </a:r>
                      <a:endParaRPr kumimoji="1" lang="zh-CN" altLang="en-US" sz="2800" b="1" i="0" u="none" strike="noStrike" cap="none" normalizeH="0" baseline="0" dirty="0">
                        <a:ln>
                          <a:noFill/>
                        </a:ln>
                        <a:solidFill>
                          <a:srgbClr val="FF0000"/>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endParaRPr kumimoji="1" lang="zh-CN" altLang="en-US" sz="2800" b="1" i="0" u="none" strike="noStrike" cap="none" normalizeH="0" baseline="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0</a:t>
                      </a:r>
                      <a:endParaRPr kumimoji="1" lang="zh-CN" altLang="en-US" sz="28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 name="Group 2132"/>
          <p:cNvGrpSpPr>
            <a:grpSpLocks/>
          </p:cNvGrpSpPr>
          <p:nvPr/>
        </p:nvGrpSpPr>
        <p:grpSpPr bwMode="auto">
          <a:xfrm>
            <a:off x="1919537" y="4826942"/>
            <a:ext cx="8137525" cy="965200"/>
            <a:chOff x="240" y="3168"/>
            <a:chExt cx="5126" cy="608"/>
          </a:xfrm>
        </p:grpSpPr>
        <p:sp>
          <p:nvSpPr>
            <p:cNvPr id="7" name="Text Box 2095"/>
            <p:cNvSpPr txBox="1">
              <a:spLocks noChangeArrowheads="1"/>
            </p:cNvSpPr>
            <p:nvPr/>
          </p:nvSpPr>
          <p:spPr bwMode="auto">
            <a:xfrm>
              <a:off x="4024" y="3408"/>
              <a:ext cx="1342" cy="352"/>
            </a:xfrm>
            <a:prstGeom prst="rect">
              <a:avLst/>
            </a:prstGeom>
            <a:noFill/>
            <a:ln w="9525">
              <a:noFill/>
              <a:miter lim="800000"/>
              <a:headEnd/>
              <a:tailEnd/>
            </a:ln>
          </p:spPr>
          <p:txBody>
            <a:bodyPr lIns="54000" tIns="10800" rIns="54000" bIns="10800"/>
            <a:lstStyle/>
            <a:p>
              <a:r>
                <a:rPr lang="zh-CN" altLang="en-US" sz="2400" b="1">
                  <a:latin typeface="黑体" pitchFamily="49" charset="-122"/>
                  <a:ea typeface="黑体" pitchFamily="49" charset="-122"/>
                </a:rPr>
                <a:t>有效数值位</a:t>
              </a:r>
              <a:endParaRPr lang="zh-CN" altLang="en-US" sz="2400" b="1" dirty="0">
                <a:latin typeface="黑体" pitchFamily="49" charset="-122"/>
                <a:ea typeface="黑体" pitchFamily="49" charset="-122"/>
              </a:endParaRPr>
            </a:p>
          </p:txBody>
        </p:sp>
        <p:sp>
          <p:nvSpPr>
            <p:cNvPr id="8" name="Text Box 2096"/>
            <p:cNvSpPr txBox="1">
              <a:spLocks noChangeArrowheads="1"/>
            </p:cNvSpPr>
            <p:nvPr/>
          </p:nvSpPr>
          <p:spPr bwMode="auto">
            <a:xfrm>
              <a:off x="1238" y="3421"/>
              <a:ext cx="1263" cy="352"/>
            </a:xfrm>
            <a:prstGeom prst="rect">
              <a:avLst/>
            </a:prstGeom>
            <a:noFill/>
            <a:ln w="9525">
              <a:noFill/>
              <a:miter lim="800000"/>
              <a:headEnd/>
              <a:tailEnd/>
            </a:ln>
          </p:spPr>
          <p:txBody>
            <a:bodyPr lIns="54000" tIns="10800" rIns="54000" bIns="10800"/>
            <a:lstStyle/>
            <a:p>
              <a:pPr>
                <a:spcBef>
                  <a:spcPct val="50000"/>
                </a:spcBef>
              </a:pPr>
              <a:r>
                <a:rPr lang="zh-CN" altLang="en-US" sz="2400" b="1">
                  <a:latin typeface="黑体" pitchFamily="49" charset="-122"/>
                  <a:ea typeface="黑体" pitchFamily="49" charset="-122"/>
                </a:rPr>
                <a:t>有效数值位</a:t>
              </a:r>
              <a:endParaRPr lang="zh-CN" altLang="en-US" sz="2400" b="1" dirty="0">
                <a:latin typeface="黑体" pitchFamily="49" charset="-122"/>
                <a:ea typeface="黑体" pitchFamily="49" charset="-122"/>
              </a:endParaRPr>
            </a:p>
          </p:txBody>
        </p:sp>
        <p:sp>
          <p:nvSpPr>
            <p:cNvPr id="9" name="AutoShape 2097"/>
            <p:cNvSpPr>
              <a:spLocks/>
            </p:cNvSpPr>
            <p:nvPr/>
          </p:nvSpPr>
          <p:spPr bwMode="auto">
            <a:xfrm rot="-5400000">
              <a:off x="1539" y="2397"/>
              <a:ext cx="188" cy="1826"/>
            </a:xfrm>
            <a:prstGeom prst="leftBrace">
              <a:avLst>
                <a:gd name="adj1" fmla="val 80940"/>
                <a:gd name="adj2" fmla="val 50000"/>
              </a:avLst>
            </a:prstGeom>
            <a:noFill/>
            <a:ln w="38100">
              <a:solidFill>
                <a:schemeClr val="tx1"/>
              </a:solidFill>
              <a:round/>
              <a:headEnd/>
              <a:tailEnd/>
            </a:ln>
          </p:spPr>
          <p:txBody>
            <a:bodyPr/>
            <a:lstStyle/>
            <a:p>
              <a:endParaRPr lang="zh-CN" altLang="en-US" sz="2400" b="1">
                <a:solidFill>
                  <a:srgbClr val="0000FF"/>
                </a:solidFill>
                <a:latin typeface="黑体" pitchFamily="49" charset="-122"/>
                <a:ea typeface="黑体" pitchFamily="49" charset="-122"/>
              </a:endParaRPr>
            </a:p>
          </p:txBody>
        </p:sp>
        <p:sp>
          <p:nvSpPr>
            <p:cNvPr id="10" name="AutoShape 2098"/>
            <p:cNvSpPr>
              <a:spLocks/>
            </p:cNvSpPr>
            <p:nvPr/>
          </p:nvSpPr>
          <p:spPr bwMode="auto">
            <a:xfrm rot="-5400000">
              <a:off x="4322" y="2397"/>
              <a:ext cx="188" cy="1825"/>
            </a:xfrm>
            <a:prstGeom prst="leftBrace">
              <a:avLst>
                <a:gd name="adj1" fmla="val 80895"/>
                <a:gd name="adj2" fmla="val 50000"/>
              </a:avLst>
            </a:prstGeom>
            <a:noFill/>
            <a:ln w="38100">
              <a:solidFill>
                <a:schemeClr val="tx1"/>
              </a:solidFill>
              <a:round/>
              <a:headEnd/>
              <a:tailEnd/>
            </a:ln>
          </p:spPr>
          <p:txBody>
            <a:bodyPr/>
            <a:lstStyle/>
            <a:p>
              <a:endParaRPr lang="zh-CN" altLang="en-US" sz="2400" b="1">
                <a:solidFill>
                  <a:srgbClr val="0000FF"/>
                </a:solidFill>
                <a:latin typeface="黑体" pitchFamily="49" charset="-122"/>
                <a:ea typeface="黑体" pitchFamily="49" charset="-122"/>
              </a:endParaRPr>
            </a:p>
          </p:txBody>
        </p:sp>
        <p:sp>
          <p:nvSpPr>
            <p:cNvPr id="11" name="Text Box 2099"/>
            <p:cNvSpPr txBox="1">
              <a:spLocks noChangeArrowheads="1"/>
            </p:cNvSpPr>
            <p:nvPr/>
          </p:nvSpPr>
          <p:spPr bwMode="auto">
            <a:xfrm>
              <a:off x="240" y="3408"/>
              <a:ext cx="653" cy="352"/>
            </a:xfrm>
            <a:prstGeom prst="rect">
              <a:avLst/>
            </a:prstGeom>
            <a:noFill/>
            <a:ln w="9525">
              <a:noFill/>
              <a:miter lim="800000"/>
              <a:headEnd/>
              <a:tailEnd/>
            </a:ln>
          </p:spPr>
          <p:txBody>
            <a:bodyPr lIns="54000" tIns="10800" rIns="54000" bIns="10800"/>
            <a:lstStyle/>
            <a:p>
              <a:r>
                <a:rPr lang="zh-CN" altLang="en-US" sz="2400" b="1" dirty="0">
                  <a:latin typeface="黑体" pitchFamily="49" charset="-122"/>
                  <a:ea typeface="黑体" pitchFamily="49" charset="-122"/>
                </a:rPr>
                <a:t>符号位</a:t>
              </a:r>
            </a:p>
          </p:txBody>
        </p:sp>
        <p:sp>
          <p:nvSpPr>
            <p:cNvPr id="12" name="Text Box 2100"/>
            <p:cNvSpPr txBox="1">
              <a:spLocks noChangeArrowheads="1"/>
            </p:cNvSpPr>
            <p:nvPr/>
          </p:nvSpPr>
          <p:spPr bwMode="auto">
            <a:xfrm>
              <a:off x="2958" y="3424"/>
              <a:ext cx="653" cy="352"/>
            </a:xfrm>
            <a:prstGeom prst="rect">
              <a:avLst/>
            </a:prstGeom>
            <a:noFill/>
            <a:ln w="9525">
              <a:noFill/>
              <a:miter lim="800000"/>
              <a:headEnd/>
              <a:tailEnd/>
            </a:ln>
          </p:spPr>
          <p:txBody>
            <a:bodyPr lIns="54000" tIns="10800" rIns="54000" bIns="10800"/>
            <a:lstStyle/>
            <a:p>
              <a:r>
                <a:rPr lang="zh-CN" altLang="en-US" sz="2400" b="1" dirty="0">
                  <a:latin typeface="黑体" pitchFamily="49" charset="-122"/>
                  <a:ea typeface="黑体" pitchFamily="49" charset="-122"/>
                </a:rPr>
                <a:t>符号位</a:t>
              </a:r>
            </a:p>
          </p:txBody>
        </p:sp>
        <p:sp>
          <p:nvSpPr>
            <p:cNvPr id="13" name="Line 2101"/>
            <p:cNvSpPr>
              <a:spLocks noChangeShapeType="1"/>
            </p:cNvSpPr>
            <p:nvPr/>
          </p:nvSpPr>
          <p:spPr bwMode="auto">
            <a:xfrm flipV="1">
              <a:off x="567" y="3168"/>
              <a:ext cx="0" cy="192"/>
            </a:xfrm>
            <a:prstGeom prst="line">
              <a:avLst/>
            </a:prstGeom>
            <a:noFill/>
            <a:ln w="38100">
              <a:solidFill>
                <a:srgbClr val="FF3399"/>
              </a:solidFill>
              <a:round/>
              <a:headEnd/>
              <a:tailEnd type="triangle" w="med" len="med"/>
            </a:ln>
            <a:effectLst/>
          </p:spPr>
          <p:txBody>
            <a:bodyPr/>
            <a:lstStyle/>
            <a:p>
              <a:endParaRPr lang="zh-CN" altLang="en-US" sz="2400" b="1">
                <a:solidFill>
                  <a:srgbClr val="0000FF"/>
                </a:solidFill>
                <a:latin typeface="黑体" pitchFamily="49" charset="-122"/>
                <a:ea typeface="黑体" pitchFamily="49" charset="-122"/>
              </a:endParaRPr>
            </a:p>
          </p:txBody>
        </p:sp>
        <p:sp>
          <p:nvSpPr>
            <p:cNvPr id="14" name="Line 2102"/>
            <p:cNvSpPr>
              <a:spLocks noChangeShapeType="1"/>
            </p:cNvSpPr>
            <p:nvPr/>
          </p:nvSpPr>
          <p:spPr bwMode="auto">
            <a:xfrm flipV="1">
              <a:off x="3276" y="3177"/>
              <a:ext cx="0" cy="192"/>
            </a:xfrm>
            <a:prstGeom prst="line">
              <a:avLst/>
            </a:prstGeom>
            <a:noFill/>
            <a:ln w="38100">
              <a:solidFill>
                <a:srgbClr val="FF3399"/>
              </a:solidFill>
              <a:round/>
              <a:headEnd/>
              <a:tailEnd type="triangle" w="med" len="med"/>
            </a:ln>
            <a:effectLst/>
          </p:spPr>
          <p:txBody>
            <a:bodyPr/>
            <a:lstStyle/>
            <a:p>
              <a:endParaRPr lang="zh-CN" altLang="en-US" sz="2400" b="1">
                <a:solidFill>
                  <a:srgbClr val="0000FF"/>
                </a:solidFill>
                <a:latin typeface="黑体" pitchFamily="49" charset="-122"/>
                <a:ea typeface="黑体" pitchFamily="49" charset="-122"/>
              </a:endParaRPr>
            </a:p>
          </p:txBody>
        </p:sp>
      </p:grpSp>
      <p:sp>
        <p:nvSpPr>
          <p:cNvPr id="15" name="Rectangle 2">
            <a:extLst>
              <a:ext uri="{FF2B5EF4-FFF2-40B4-BE49-F238E27FC236}">
                <a16:creationId xmlns:a16="http://schemas.microsoft.com/office/drawing/2014/main" id="{7D290B89-A95D-4EB8-B328-6F8A6AB895DB}"/>
              </a:ext>
            </a:extLst>
          </p:cNvPr>
          <p:cNvSpPr txBox="1">
            <a:spLocks noChangeArrowheads="1"/>
          </p:cNvSpPr>
          <p:nvPr/>
        </p:nvSpPr>
        <p:spPr bwMode="auto">
          <a:xfrm>
            <a:off x="1991545" y="6021288"/>
            <a:ext cx="8137525" cy="655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ct val="0"/>
              </a:spcBef>
              <a:defRPr/>
            </a:pPr>
            <a:r>
              <a:rPr lang="zh-CN" altLang="en-US" sz="2800" b="1">
                <a:solidFill>
                  <a:srgbClr val="0000FF"/>
                </a:solidFill>
                <a:latin typeface="Times New Roman" panose="02020603050405020304" pitchFamily="18" charset="0"/>
                <a:cs typeface="Times New Roman" panose="02020603050405020304" pitchFamily="18" charset="0"/>
              </a:rPr>
              <a:t>有效数值都为真值的绝对值时，则为原码表示形式</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grpSp>
        <p:nvGrpSpPr>
          <p:cNvPr id="24" name="组合 23">
            <a:extLst>
              <a:ext uri="{FF2B5EF4-FFF2-40B4-BE49-F238E27FC236}">
                <a16:creationId xmlns:a16="http://schemas.microsoft.com/office/drawing/2014/main" id="{73FB7959-C4D1-4400-A846-B556E26E7F51}"/>
              </a:ext>
            </a:extLst>
          </p:cNvPr>
          <p:cNvGrpSpPr/>
          <p:nvPr/>
        </p:nvGrpSpPr>
        <p:grpSpPr>
          <a:xfrm>
            <a:off x="2351584" y="8122"/>
            <a:ext cx="6120680" cy="839639"/>
            <a:chOff x="827584" y="0"/>
            <a:chExt cx="6120680" cy="839639"/>
          </a:xfrm>
        </p:grpSpPr>
        <p:sp>
          <p:nvSpPr>
            <p:cNvPr id="25" name="六边形 24">
              <a:extLst>
                <a:ext uri="{FF2B5EF4-FFF2-40B4-BE49-F238E27FC236}">
                  <a16:creationId xmlns:a16="http://schemas.microsoft.com/office/drawing/2014/main" id="{C4F99E4C-ABE3-4EE2-9C47-1EDF70980BF4}"/>
                </a:ext>
              </a:extLst>
            </p:cNvPr>
            <p:cNvSpPr/>
            <p:nvPr/>
          </p:nvSpPr>
          <p:spPr>
            <a:xfrm>
              <a:off x="1126901" y="93956"/>
              <a:ext cx="5821363"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FF"/>
                  </a:solidFill>
                  <a:latin typeface="微软雅黑" panose="020B0503020204020204" pitchFamily="34" charset="-122"/>
                  <a:ea typeface="微软雅黑" panose="020B0503020204020204" pitchFamily="34" charset="-122"/>
                </a:rPr>
                <a:t>2.1.4  </a:t>
              </a:r>
              <a:r>
                <a:rPr lang="zh-CN" altLang="en-US" sz="2800" b="1">
                  <a:solidFill>
                    <a:srgbClr val="0000FF"/>
                  </a:solidFill>
                  <a:latin typeface="微软雅黑" panose="020B0503020204020204" pitchFamily="34" charset="-122"/>
                  <a:ea typeface="微软雅黑" panose="020B0503020204020204" pitchFamily="34" charset="-122"/>
                </a:rPr>
                <a:t>带符号数的表示</a:t>
              </a:r>
              <a:r>
                <a:rPr lang="en-US" altLang="zh-CN" sz="2800" b="1">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160FCDCA-5C3D-4722-8AC2-41BA814B72BD}"/>
                </a:ext>
              </a:extLst>
            </p:cNvPr>
            <p:cNvGrpSpPr/>
            <p:nvPr/>
          </p:nvGrpSpPr>
          <p:grpSpPr>
            <a:xfrm>
              <a:off x="827584" y="0"/>
              <a:ext cx="884918" cy="839639"/>
              <a:chOff x="304800" y="673100"/>
              <a:chExt cx="4000500" cy="4000500"/>
            </a:xfrm>
            <a:effectLst>
              <a:outerShdw blurRad="444500" dist="254000" dir="6840000" algn="tr" rotWithShape="0">
                <a:prstClr val="black">
                  <a:alpha val="50000"/>
                </a:prstClr>
              </a:outerShdw>
            </a:effectLst>
          </p:grpSpPr>
          <p:sp>
            <p:nvSpPr>
              <p:cNvPr id="30" name="同心圆 215">
                <a:extLst>
                  <a:ext uri="{FF2B5EF4-FFF2-40B4-BE49-F238E27FC236}">
                    <a16:creationId xmlns:a16="http://schemas.microsoft.com/office/drawing/2014/main" id="{5DD6841B-BA92-4C3F-879E-3EB1F007970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31" name="椭圆 30">
                <a:extLst>
                  <a:ext uri="{FF2B5EF4-FFF2-40B4-BE49-F238E27FC236}">
                    <a16:creationId xmlns:a16="http://schemas.microsoft.com/office/drawing/2014/main" id="{F8DFCA8C-5602-4401-8DF8-6DBA0596CAB4}"/>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27" name="组合 26">
              <a:extLst>
                <a:ext uri="{FF2B5EF4-FFF2-40B4-BE49-F238E27FC236}">
                  <a16:creationId xmlns:a16="http://schemas.microsoft.com/office/drawing/2014/main" id="{3A2E1F91-70FF-4EB1-BC38-FD7E5B50E330}"/>
                </a:ext>
              </a:extLst>
            </p:cNvPr>
            <p:cNvGrpSpPr/>
            <p:nvPr/>
          </p:nvGrpSpPr>
          <p:grpSpPr>
            <a:xfrm>
              <a:off x="1048812" y="174509"/>
              <a:ext cx="460133" cy="473563"/>
              <a:chOff x="304800" y="673100"/>
              <a:chExt cx="4000500" cy="4000500"/>
            </a:xfrm>
            <a:effectLst>
              <a:outerShdw blurRad="444500" dist="254000" dir="6840000" algn="tr" rotWithShape="0">
                <a:prstClr val="black">
                  <a:alpha val="50000"/>
                </a:prstClr>
              </a:outerShdw>
            </a:effectLst>
          </p:grpSpPr>
          <p:sp>
            <p:nvSpPr>
              <p:cNvPr id="28" name="同心圆 220">
                <a:extLst>
                  <a:ext uri="{FF2B5EF4-FFF2-40B4-BE49-F238E27FC236}">
                    <a16:creationId xmlns:a16="http://schemas.microsoft.com/office/drawing/2014/main" id="{DFD3C7CA-5103-4EDE-BB35-9249C24FF4C6}"/>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9" name="椭圆 28">
                <a:extLst>
                  <a:ext uri="{FF2B5EF4-FFF2-40B4-BE49-F238E27FC236}">
                    <a16:creationId xmlns:a16="http://schemas.microsoft.com/office/drawing/2014/main" id="{213BB15D-F17F-4AF3-87D0-B9741AF130FC}"/>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grpSp>
        <p:nvGrpSpPr>
          <p:cNvPr id="36" name="组合 35">
            <a:extLst>
              <a:ext uri="{FF2B5EF4-FFF2-40B4-BE49-F238E27FC236}">
                <a16:creationId xmlns:a16="http://schemas.microsoft.com/office/drawing/2014/main" id="{CA468553-86BF-4C8C-B529-2A2BC2D9D048}"/>
              </a:ext>
            </a:extLst>
          </p:cNvPr>
          <p:cNvGrpSpPr/>
          <p:nvPr/>
        </p:nvGrpSpPr>
        <p:grpSpPr>
          <a:xfrm>
            <a:off x="7608168" y="2636913"/>
            <a:ext cx="2125980" cy="954107"/>
            <a:chOff x="6084168" y="2636912"/>
            <a:chExt cx="2125980" cy="954107"/>
          </a:xfrm>
        </p:grpSpPr>
        <p:cxnSp>
          <p:nvCxnSpPr>
            <p:cNvPr id="34" name="直接箭头连接符 33">
              <a:extLst>
                <a:ext uri="{FF2B5EF4-FFF2-40B4-BE49-F238E27FC236}">
                  <a16:creationId xmlns:a16="http://schemas.microsoft.com/office/drawing/2014/main" id="{1F9CC132-F534-4FAF-AEE3-CF8BAEAEB8BD}"/>
                </a:ext>
              </a:extLst>
            </p:cNvPr>
            <p:cNvCxnSpPr/>
            <p:nvPr/>
          </p:nvCxnSpPr>
          <p:spPr>
            <a:xfrm>
              <a:off x="6084168" y="3068960"/>
              <a:ext cx="864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A0A945B-C86D-43EA-A6CC-140B5885AE63}"/>
                </a:ext>
              </a:extLst>
            </p:cNvPr>
            <p:cNvSpPr txBox="1"/>
            <p:nvPr/>
          </p:nvSpPr>
          <p:spPr>
            <a:xfrm>
              <a:off x="6948264" y="2636912"/>
              <a:ext cx="1261884" cy="954107"/>
            </a:xfrm>
            <a:prstGeom prst="rect">
              <a:avLst/>
            </a:prstGeom>
            <a:noFill/>
          </p:spPr>
          <p:txBody>
            <a:bodyPr wrap="none" rtlCol="0">
              <a:spAutoFit/>
            </a:bodyPr>
            <a:lstStyle/>
            <a:p>
              <a:r>
                <a:rPr lang="zh-CN" altLang="en-US" sz="2800" b="1"/>
                <a:t>约定为</a:t>
              </a:r>
              <a:endParaRPr lang="en-US" altLang="zh-CN" sz="2800" b="1"/>
            </a:p>
            <a:p>
              <a:r>
                <a:rPr lang="zh-CN" altLang="en-US" sz="2800" b="1"/>
                <a:t>最高位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480117" y="115031"/>
            <a:ext cx="3667944" cy="655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ct val="0"/>
              </a:spcBef>
              <a:defRPr/>
            </a:pPr>
            <a:r>
              <a:rPr lang="zh-CN" altLang="en-US" sz="2800" b="1" dirty="0">
                <a:solidFill>
                  <a:srgbClr val="0000FF"/>
                </a:solidFill>
                <a:latin typeface="Times New Roman" panose="02020603050405020304" pitchFamily="18" charset="0"/>
                <a:cs typeface="Times New Roman" panose="02020603050405020304" pitchFamily="18" charset="0"/>
              </a:rPr>
              <a:t>2. </a:t>
            </a:r>
            <a:r>
              <a:rPr lang="zh-CN" altLang="en-US" sz="2800" b="1">
                <a:solidFill>
                  <a:srgbClr val="0000FF"/>
                </a:solidFill>
                <a:latin typeface="Times New Roman" panose="02020603050405020304" pitchFamily="18" charset="0"/>
                <a:cs typeface="Times New Roman" panose="02020603050405020304" pitchFamily="18" charset="0"/>
              </a:rPr>
              <a:t>原码和补码表示法</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txBox="1">
            <a:spLocks noChangeArrowheads="1"/>
          </p:cNvSpPr>
          <p:nvPr/>
        </p:nvSpPr>
        <p:spPr bwMode="auto">
          <a:xfrm>
            <a:off x="1752600" y="1412776"/>
            <a:ext cx="8663880" cy="1296144"/>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533400" indent="-533400">
              <a:lnSpc>
                <a:spcPct val="150000"/>
              </a:lnSpc>
              <a:spcBef>
                <a:spcPct val="20000"/>
              </a:spcBef>
              <a:buClr>
                <a:schemeClr val="tx1"/>
              </a:buClr>
              <a:defRPr/>
            </a:pPr>
            <a:r>
              <a:rPr lang="zh-CN" altLang="en-US" sz="2800" b="1" dirty="0">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1) </a:t>
            </a:r>
            <a:r>
              <a:rPr lang="zh-CN" altLang="en-US" sz="2800" b="1">
                <a:solidFill>
                  <a:srgbClr val="0000FF"/>
                </a:solidFill>
                <a:latin typeface="Times New Roman" panose="02020603050405020304" pitchFamily="18" charset="0"/>
                <a:cs typeface="Times New Roman" panose="02020603050405020304" pitchFamily="18" charset="0"/>
              </a:rPr>
              <a:t>原</a:t>
            </a:r>
            <a:r>
              <a:rPr lang="zh-CN" altLang="en-US" sz="2800" b="1" dirty="0">
                <a:solidFill>
                  <a:srgbClr val="0000FF"/>
                </a:solidFill>
                <a:latin typeface="Times New Roman" panose="02020603050405020304" pitchFamily="18" charset="0"/>
                <a:cs typeface="Times New Roman" panose="02020603050405020304" pitchFamily="18" charset="0"/>
              </a:rPr>
              <a:t>码</a:t>
            </a:r>
            <a:r>
              <a:rPr lang="zh-CN" altLang="en-US" sz="2800" b="1" dirty="0">
                <a:latin typeface="Times New Roman" panose="02020603050405020304" pitchFamily="18" charset="0"/>
                <a:cs typeface="Times New Roman" panose="02020603050405020304" pitchFamily="18" charset="0"/>
              </a:rPr>
              <a:t>： 最高位为符号位，其余为</a:t>
            </a:r>
            <a:r>
              <a:rPr lang="zh-CN" altLang="en-US" sz="2800" b="1" dirty="0">
                <a:solidFill>
                  <a:srgbClr val="FF0000"/>
                </a:solidFill>
                <a:latin typeface="Times New Roman" panose="02020603050405020304" pitchFamily="18" charset="0"/>
                <a:cs typeface="Times New Roman" panose="02020603050405020304" pitchFamily="18" charset="0"/>
              </a:rPr>
              <a:t>有效数值位</a:t>
            </a:r>
            <a:r>
              <a:rPr lang="zh-CN" altLang="en-US" sz="2800" b="1">
                <a:latin typeface="Times New Roman" panose="02020603050405020304" pitchFamily="18" charset="0"/>
                <a:cs typeface="Times New Roman" panose="02020603050405020304" pitchFamily="18" charset="0"/>
              </a:rPr>
              <a:t>，用</a:t>
            </a:r>
            <a:r>
              <a:rPr lang="zh-CN" altLang="en-US" sz="2800" b="1">
                <a:solidFill>
                  <a:srgbClr val="FF0000"/>
                </a:solidFill>
                <a:latin typeface="Times New Roman" panose="02020603050405020304" pitchFamily="18" charset="0"/>
                <a:cs typeface="Times New Roman" panose="02020603050405020304" pitchFamily="18" charset="0"/>
              </a:rPr>
              <a:t>二进制真值</a:t>
            </a:r>
            <a:r>
              <a:rPr lang="zh-CN" altLang="en-US" sz="2800" b="1" dirty="0">
                <a:solidFill>
                  <a:srgbClr val="FF0000"/>
                </a:solidFill>
                <a:latin typeface="Times New Roman" panose="02020603050405020304" pitchFamily="18" charset="0"/>
                <a:cs typeface="Times New Roman" panose="02020603050405020304" pitchFamily="18" charset="0"/>
              </a:rPr>
              <a:t>的绝对值</a:t>
            </a:r>
            <a:r>
              <a:rPr lang="zh-CN" altLang="en-US" sz="2800" b="1" dirty="0">
                <a:latin typeface="Times New Roman" panose="02020603050405020304" pitchFamily="18" charset="0"/>
                <a:cs typeface="Times New Roman" panose="02020603050405020304" pitchFamily="18" charset="0"/>
              </a:rPr>
              <a:t>来表示。</a:t>
            </a:r>
          </a:p>
          <a:p>
            <a:pPr marL="533400" indent="-533400">
              <a:lnSpc>
                <a:spcPct val="150000"/>
              </a:lnSpc>
              <a:spcBef>
                <a:spcPct val="20000"/>
              </a:spcBef>
              <a:buClr>
                <a:schemeClr val="tx1"/>
              </a:buClr>
              <a:defRPr/>
            </a:pPr>
            <a:endParaRPr lang="zh-CN" altLang="en-US" sz="2800" b="1" dirty="0">
              <a:latin typeface="Times New Roman" panose="02020603050405020304" pitchFamily="18" charset="0"/>
              <a:cs typeface="Times New Roman" panose="02020603050405020304" pitchFamily="18" charset="0"/>
            </a:endParaRPr>
          </a:p>
        </p:txBody>
      </p:sp>
      <p:sp>
        <p:nvSpPr>
          <p:cNvPr id="33794" name="Rectangle 2"/>
          <p:cNvSpPr>
            <a:spLocks noChangeArrowheads="1"/>
          </p:cNvSpPr>
          <p:nvPr/>
        </p:nvSpPr>
        <p:spPr bwMode="auto">
          <a:xfrm>
            <a:off x="1524001"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33796" name="Rectangle 4"/>
          <p:cNvSpPr>
            <a:spLocks noChangeArrowheads="1"/>
          </p:cNvSpPr>
          <p:nvPr/>
        </p:nvSpPr>
        <p:spPr bwMode="auto">
          <a:xfrm>
            <a:off x="1524001"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33798" name="Rectangle 6"/>
          <p:cNvSpPr>
            <a:spLocks noChangeArrowheads="1"/>
          </p:cNvSpPr>
          <p:nvPr/>
        </p:nvSpPr>
        <p:spPr bwMode="auto">
          <a:xfrm>
            <a:off x="1524001" y="-261610"/>
            <a:ext cx="184731"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2800" b="1">
              <a:latin typeface="Times New Roman" panose="02020603050405020304" pitchFamily="18" charset="0"/>
              <a:cs typeface="Times New Roman" panose="02020603050405020304" pitchFamily="18" charset="0"/>
            </a:endParaRPr>
          </a:p>
        </p:txBody>
      </p:sp>
      <p:sp>
        <p:nvSpPr>
          <p:cNvPr id="28" name="Text Box 2099">
            <a:extLst>
              <a:ext uri="{FF2B5EF4-FFF2-40B4-BE49-F238E27FC236}">
                <a16:creationId xmlns:a16="http://schemas.microsoft.com/office/drawing/2014/main" id="{FDD77DF2-DB67-49BA-B45A-B3E6C7E3F8A2}"/>
              </a:ext>
            </a:extLst>
          </p:cNvPr>
          <p:cNvSpPr txBox="1">
            <a:spLocks noChangeArrowheads="1"/>
          </p:cNvSpPr>
          <p:nvPr/>
        </p:nvSpPr>
        <p:spPr bwMode="auto">
          <a:xfrm>
            <a:off x="6969597" y="3339728"/>
            <a:ext cx="2055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kumimoji="0" lang="en-US" altLang="zh-CN" sz="2800" b="1">
                <a:ea typeface="黑体" panose="02010609060101010101" pitchFamily="49" charset="-122"/>
                <a:cs typeface="Times New Roman" panose="02020603050405020304" pitchFamily="18" charset="0"/>
              </a:rPr>
              <a:t>-1001010</a:t>
            </a:r>
          </a:p>
        </p:txBody>
      </p:sp>
      <p:grpSp>
        <p:nvGrpSpPr>
          <p:cNvPr id="9" name="组合 8">
            <a:extLst>
              <a:ext uri="{FF2B5EF4-FFF2-40B4-BE49-F238E27FC236}">
                <a16:creationId xmlns:a16="http://schemas.microsoft.com/office/drawing/2014/main" id="{47567849-5336-4185-9636-FAA1E2FDE5DA}"/>
              </a:ext>
            </a:extLst>
          </p:cNvPr>
          <p:cNvGrpSpPr/>
          <p:nvPr/>
        </p:nvGrpSpPr>
        <p:grpSpPr>
          <a:xfrm>
            <a:off x="2904010" y="3284984"/>
            <a:ext cx="3336925" cy="613544"/>
            <a:chOff x="1380009" y="3878312"/>
            <a:chExt cx="3336925" cy="613544"/>
          </a:xfrm>
        </p:grpSpPr>
        <p:sp>
          <p:nvSpPr>
            <p:cNvPr id="27" name="Text Box 2099">
              <a:extLst>
                <a:ext uri="{FF2B5EF4-FFF2-40B4-BE49-F238E27FC236}">
                  <a16:creationId xmlns:a16="http://schemas.microsoft.com/office/drawing/2014/main" id="{076DA796-E679-43F1-AC00-2BD90E67D9F5}"/>
                </a:ext>
              </a:extLst>
            </p:cNvPr>
            <p:cNvSpPr txBox="1">
              <a:spLocks noChangeArrowheads="1"/>
            </p:cNvSpPr>
            <p:nvPr/>
          </p:nvSpPr>
          <p:spPr bwMode="auto">
            <a:xfrm>
              <a:off x="2627784" y="3933056"/>
              <a:ext cx="2089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ea typeface="黑体" panose="02010609060101010101" pitchFamily="49" charset="-122"/>
                  <a:cs typeface="Times New Roman" panose="02020603050405020304" pitchFamily="18" charset="0"/>
                </a:rPr>
                <a:t>+1001010</a:t>
              </a:r>
            </a:p>
          </p:txBody>
        </p:sp>
        <p:sp>
          <p:nvSpPr>
            <p:cNvPr id="30" name="Text Box 2099">
              <a:extLst>
                <a:ext uri="{FF2B5EF4-FFF2-40B4-BE49-F238E27FC236}">
                  <a16:creationId xmlns:a16="http://schemas.microsoft.com/office/drawing/2014/main" id="{15687E78-8BD4-48F3-8253-350BFC5CFBFA}"/>
                </a:ext>
              </a:extLst>
            </p:cNvPr>
            <p:cNvSpPr txBox="1">
              <a:spLocks noChangeArrowheads="1"/>
            </p:cNvSpPr>
            <p:nvPr/>
          </p:nvSpPr>
          <p:spPr bwMode="auto">
            <a:xfrm>
              <a:off x="1380009" y="3878312"/>
              <a:ext cx="10080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kumimoji="0" lang="zh-CN" altLang="en-US" sz="2800" b="1">
                  <a:latin typeface="+mn-ea"/>
                  <a:ea typeface="+mn-ea"/>
                  <a:cs typeface="Times New Roman" panose="02020603050405020304" pitchFamily="18" charset="0"/>
                </a:rPr>
                <a:t>真值</a:t>
              </a:r>
              <a:endParaRPr kumimoji="0" lang="en-US" altLang="zh-CN" sz="2800" b="1">
                <a:latin typeface="+mn-ea"/>
                <a:ea typeface="+mn-ea"/>
                <a:cs typeface="Times New Roman" panose="02020603050405020304" pitchFamily="18" charset="0"/>
              </a:endParaRPr>
            </a:p>
            <a:p>
              <a:pPr algn="l" eaLnBrk="1" hangingPunct="1">
                <a:lnSpc>
                  <a:spcPct val="125000"/>
                </a:lnSpc>
              </a:pPr>
              <a:endParaRPr kumimoji="0" lang="en-US" altLang="zh-CN" sz="2800" b="1">
                <a:latin typeface="+mn-ea"/>
                <a:ea typeface="+mn-ea"/>
                <a:cs typeface="Times New Roman" panose="02020603050405020304" pitchFamily="18" charset="0"/>
              </a:endParaRPr>
            </a:p>
          </p:txBody>
        </p:sp>
      </p:grpSp>
      <p:sp>
        <p:nvSpPr>
          <p:cNvPr id="29" name="Text Box 2099">
            <a:extLst>
              <a:ext uri="{FF2B5EF4-FFF2-40B4-BE49-F238E27FC236}">
                <a16:creationId xmlns:a16="http://schemas.microsoft.com/office/drawing/2014/main" id="{8766FF37-C1F4-45AE-8053-2323718D1321}"/>
              </a:ext>
            </a:extLst>
          </p:cNvPr>
          <p:cNvSpPr txBox="1">
            <a:spLocks noChangeArrowheads="1"/>
          </p:cNvSpPr>
          <p:nvPr/>
        </p:nvSpPr>
        <p:spPr bwMode="auto">
          <a:xfrm>
            <a:off x="6936260" y="4803006"/>
            <a:ext cx="1944687" cy="558800"/>
          </a:xfrm>
          <a:prstGeom prst="rect">
            <a:avLst/>
          </a:prstGeom>
          <a:noFill/>
          <a:ln w="9525">
            <a:noFill/>
            <a:miter lim="800000"/>
            <a:headEnd/>
            <a:tailEnd/>
          </a:ln>
        </p:spPr>
        <p:txBody>
          <a:bodyPr lIns="54000" tIns="10800" rIns="54000" bIns="10800"/>
          <a:lstStyle/>
          <a:p>
            <a:pPr algn="l">
              <a:defRPr/>
            </a:pPr>
            <a:r>
              <a:rPr lang="en-US" altLang="zh-CN" sz="2800" b="1" u="sng" dirty="0">
                <a:solidFill>
                  <a:srgbClr val="FF0000"/>
                </a:solidFill>
                <a:latin typeface="Times New Roman" panose="02020603050405020304" pitchFamily="18" charset="0"/>
                <a:ea typeface="黑体" pitchFamily="2" charset="-122"/>
                <a:cs typeface="Times New Roman" panose="02020603050405020304" pitchFamily="18" charset="0"/>
              </a:rPr>
              <a:t>1</a:t>
            </a:r>
            <a:r>
              <a:rPr lang="en-US" altLang="zh-CN" sz="2800" b="1" dirty="0">
                <a:latin typeface="Times New Roman" panose="02020603050405020304" pitchFamily="18" charset="0"/>
                <a:ea typeface="黑体" pitchFamily="2" charset="-122"/>
                <a:cs typeface="Times New Roman" panose="02020603050405020304" pitchFamily="18" charset="0"/>
              </a:rPr>
              <a:t>1001010</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grpSp>
        <p:nvGrpSpPr>
          <p:cNvPr id="10" name="组合 9">
            <a:extLst>
              <a:ext uri="{FF2B5EF4-FFF2-40B4-BE49-F238E27FC236}">
                <a16:creationId xmlns:a16="http://schemas.microsoft.com/office/drawing/2014/main" id="{75EC0B20-A6E6-48C4-BCB3-6B9C09BB51B5}"/>
              </a:ext>
            </a:extLst>
          </p:cNvPr>
          <p:cNvGrpSpPr/>
          <p:nvPr/>
        </p:nvGrpSpPr>
        <p:grpSpPr>
          <a:xfrm>
            <a:off x="2904010" y="4803006"/>
            <a:ext cx="3367405" cy="565150"/>
            <a:chOff x="1380009" y="4803006"/>
            <a:chExt cx="3367405" cy="565150"/>
          </a:xfrm>
        </p:grpSpPr>
        <p:sp>
          <p:nvSpPr>
            <p:cNvPr id="19" name="Text Box 2099">
              <a:extLst>
                <a:ext uri="{FF2B5EF4-FFF2-40B4-BE49-F238E27FC236}">
                  <a16:creationId xmlns:a16="http://schemas.microsoft.com/office/drawing/2014/main" id="{1732B959-9E4E-4E86-A2FE-5AC7B2D86AE9}"/>
                </a:ext>
              </a:extLst>
            </p:cNvPr>
            <p:cNvSpPr txBox="1">
              <a:spLocks noChangeArrowheads="1"/>
            </p:cNvSpPr>
            <p:nvPr/>
          </p:nvSpPr>
          <p:spPr bwMode="auto">
            <a:xfrm>
              <a:off x="2658264" y="4803006"/>
              <a:ext cx="2089150" cy="558800"/>
            </a:xfrm>
            <a:prstGeom prst="rect">
              <a:avLst/>
            </a:prstGeom>
            <a:noFill/>
            <a:ln w="9525">
              <a:noFill/>
              <a:miter lim="800000"/>
              <a:headEnd/>
              <a:tailEnd/>
            </a:ln>
          </p:spPr>
          <p:txBody>
            <a:bodyPr lIns="54000" tIns="10800" rIns="54000" bIns="10800"/>
            <a:lstStyle/>
            <a:p>
              <a:pPr algn="l">
                <a:defRPr/>
              </a:pPr>
              <a:r>
                <a:rPr lang="en-US" altLang="zh-CN" sz="2800" b="1" u="sng" dirty="0">
                  <a:solidFill>
                    <a:srgbClr val="FF0000"/>
                  </a:solidFill>
                  <a:latin typeface="Times New Roman" panose="02020603050405020304" pitchFamily="18" charset="0"/>
                  <a:ea typeface="黑体" pitchFamily="2" charset="-122"/>
                  <a:cs typeface="Times New Roman" panose="02020603050405020304" pitchFamily="18" charset="0"/>
                </a:rPr>
                <a:t>0</a:t>
              </a:r>
              <a:r>
                <a:rPr lang="en-US" altLang="zh-CN" sz="2800" b="1" dirty="0">
                  <a:latin typeface="Times New Roman" panose="02020603050405020304" pitchFamily="18" charset="0"/>
                  <a:ea typeface="黑体" pitchFamily="2" charset="-122"/>
                  <a:cs typeface="Times New Roman" panose="02020603050405020304" pitchFamily="18" charset="0"/>
                </a:rPr>
                <a:t>1001010</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31" name="Text Box 2099">
              <a:extLst>
                <a:ext uri="{FF2B5EF4-FFF2-40B4-BE49-F238E27FC236}">
                  <a16:creationId xmlns:a16="http://schemas.microsoft.com/office/drawing/2014/main" id="{7A16762B-45D2-47EE-8B3F-43372FE4D6CD}"/>
                </a:ext>
              </a:extLst>
            </p:cNvPr>
            <p:cNvSpPr txBox="1">
              <a:spLocks noChangeArrowheads="1"/>
            </p:cNvSpPr>
            <p:nvPr/>
          </p:nvSpPr>
          <p:spPr bwMode="auto">
            <a:xfrm>
              <a:off x="1380009" y="4809356"/>
              <a:ext cx="10080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kumimoji="0" lang="zh-CN" altLang="en-US" sz="2800" b="1">
                  <a:latin typeface="宋体" panose="02010600030101010101" pitchFamily="2" charset="-122"/>
                  <a:cs typeface="Times New Roman" panose="02020603050405020304" pitchFamily="18" charset="0"/>
                </a:rPr>
                <a:t>原码</a:t>
              </a:r>
              <a:endParaRPr kumimoji="0" lang="en-US" altLang="zh-CN" sz="2800" b="1">
                <a:latin typeface="宋体" panose="02010600030101010101" pitchFamily="2"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04670CF5-41A3-45DC-ADD1-793097EF59CC}"/>
              </a:ext>
            </a:extLst>
          </p:cNvPr>
          <p:cNvGrpSpPr/>
          <p:nvPr/>
        </p:nvGrpSpPr>
        <p:grpSpPr>
          <a:xfrm>
            <a:off x="4326281" y="3789041"/>
            <a:ext cx="1234247" cy="1000947"/>
            <a:chOff x="2802280" y="4415020"/>
            <a:chExt cx="1234247" cy="424499"/>
          </a:xfrm>
        </p:grpSpPr>
        <p:sp>
          <p:nvSpPr>
            <p:cNvPr id="20" name="Line 2101">
              <a:extLst>
                <a:ext uri="{FF2B5EF4-FFF2-40B4-BE49-F238E27FC236}">
                  <a16:creationId xmlns:a16="http://schemas.microsoft.com/office/drawing/2014/main" id="{42BC4E01-A450-4DFA-94B2-429C618A9776}"/>
                </a:ext>
              </a:extLst>
            </p:cNvPr>
            <p:cNvSpPr>
              <a:spLocks noChangeShapeType="1"/>
            </p:cNvSpPr>
            <p:nvPr/>
          </p:nvSpPr>
          <p:spPr bwMode="auto">
            <a:xfrm flipV="1">
              <a:off x="2802280" y="4425181"/>
              <a:ext cx="0" cy="414338"/>
            </a:xfrm>
            <a:prstGeom prst="line">
              <a:avLst/>
            </a:prstGeom>
            <a:noFill/>
            <a:ln w="19050">
              <a:solidFill>
                <a:schemeClr val="accent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nvGrpSpPr>
            <p:cNvPr id="32" name="组合 42">
              <a:extLst>
                <a:ext uri="{FF2B5EF4-FFF2-40B4-BE49-F238E27FC236}">
                  <a16:creationId xmlns:a16="http://schemas.microsoft.com/office/drawing/2014/main" id="{63B4CA8A-9A3C-49CC-897C-F6DBC9DEAB67}"/>
                </a:ext>
              </a:extLst>
            </p:cNvPr>
            <p:cNvGrpSpPr>
              <a:grpSpLocks/>
            </p:cNvGrpSpPr>
            <p:nvPr/>
          </p:nvGrpSpPr>
          <p:grpSpPr bwMode="auto">
            <a:xfrm>
              <a:off x="2987824" y="4415020"/>
              <a:ext cx="1048703" cy="424498"/>
              <a:chOff x="2399728" y="4984972"/>
              <a:chExt cx="1049432" cy="424955"/>
            </a:xfrm>
          </p:grpSpPr>
          <p:sp>
            <p:nvSpPr>
              <p:cNvPr id="33" name="Line 2101">
                <a:extLst>
                  <a:ext uri="{FF2B5EF4-FFF2-40B4-BE49-F238E27FC236}">
                    <a16:creationId xmlns:a16="http://schemas.microsoft.com/office/drawing/2014/main" id="{E934E075-3BCD-4F92-B757-F83768F09649}"/>
                  </a:ext>
                </a:extLst>
              </p:cNvPr>
              <p:cNvSpPr>
                <a:spLocks noChangeShapeType="1"/>
              </p:cNvSpPr>
              <p:nvPr/>
            </p:nvSpPr>
            <p:spPr bwMode="auto">
              <a:xfrm flipV="1">
                <a:off x="2399728"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4" name="Line 2101">
                <a:extLst>
                  <a:ext uri="{FF2B5EF4-FFF2-40B4-BE49-F238E27FC236}">
                    <a16:creationId xmlns:a16="http://schemas.microsoft.com/office/drawing/2014/main" id="{252DC8A0-8408-47FF-A201-69BA91061F9E}"/>
                  </a:ext>
                </a:extLst>
              </p:cNvPr>
              <p:cNvSpPr>
                <a:spLocks noChangeShapeType="1"/>
              </p:cNvSpPr>
              <p:nvPr/>
            </p:nvSpPr>
            <p:spPr bwMode="auto">
              <a:xfrm flipV="1">
                <a:off x="256305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5" name="Line 2101">
                <a:extLst>
                  <a:ext uri="{FF2B5EF4-FFF2-40B4-BE49-F238E27FC236}">
                    <a16:creationId xmlns:a16="http://schemas.microsoft.com/office/drawing/2014/main" id="{02DAAE4B-C7E5-4E38-82ED-C0C39610C74B}"/>
                  </a:ext>
                </a:extLst>
              </p:cNvPr>
              <p:cNvSpPr>
                <a:spLocks noChangeShapeType="1"/>
              </p:cNvSpPr>
              <p:nvPr/>
            </p:nvSpPr>
            <p:spPr bwMode="auto">
              <a:xfrm flipV="1">
                <a:off x="2748575"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6" name="Line 2101">
                <a:extLst>
                  <a:ext uri="{FF2B5EF4-FFF2-40B4-BE49-F238E27FC236}">
                    <a16:creationId xmlns:a16="http://schemas.microsoft.com/office/drawing/2014/main" id="{0E8E4878-5DE2-4144-BEB0-B0750A6BD750}"/>
                  </a:ext>
                </a:extLst>
              </p:cNvPr>
              <p:cNvSpPr>
                <a:spLocks noChangeShapeType="1"/>
              </p:cNvSpPr>
              <p:nvPr/>
            </p:nvSpPr>
            <p:spPr bwMode="auto">
              <a:xfrm flipV="1">
                <a:off x="2918336" y="4984972"/>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7" name="Line 2101">
                <a:extLst>
                  <a:ext uri="{FF2B5EF4-FFF2-40B4-BE49-F238E27FC236}">
                    <a16:creationId xmlns:a16="http://schemas.microsoft.com/office/drawing/2014/main" id="{AF8F4855-44D5-4DF5-8C3F-3706A6DC33DC}"/>
                  </a:ext>
                </a:extLst>
              </p:cNvPr>
              <p:cNvSpPr>
                <a:spLocks noChangeShapeType="1"/>
              </p:cNvSpPr>
              <p:nvPr/>
            </p:nvSpPr>
            <p:spPr bwMode="auto">
              <a:xfrm flipV="1">
                <a:off x="3101993"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8" name="Line 2101">
                <a:extLst>
                  <a:ext uri="{FF2B5EF4-FFF2-40B4-BE49-F238E27FC236}">
                    <a16:creationId xmlns:a16="http://schemas.microsoft.com/office/drawing/2014/main" id="{38701489-AB87-4FC0-86A4-847A2EBAEDDC}"/>
                  </a:ext>
                </a:extLst>
              </p:cNvPr>
              <p:cNvSpPr>
                <a:spLocks noChangeShapeType="1"/>
              </p:cNvSpPr>
              <p:nvPr/>
            </p:nvSpPr>
            <p:spPr bwMode="auto">
              <a:xfrm flipV="1">
                <a:off x="3277349"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9" name="Line 2101">
                <a:extLst>
                  <a:ext uri="{FF2B5EF4-FFF2-40B4-BE49-F238E27FC236}">
                    <a16:creationId xmlns:a16="http://schemas.microsoft.com/office/drawing/2014/main" id="{25EC5238-CA33-47BA-94F3-4648E535236E}"/>
                  </a:ext>
                </a:extLst>
              </p:cNvPr>
              <p:cNvSpPr>
                <a:spLocks noChangeShapeType="1"/>
              </p:cNvSpPr>
              <p:nvPr/>
            </p:nvSpPr>
            <p:spPr bwMode="auto">
              <a:xfrm flipV="1">
                <a:off x="3449160"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grpSp>
      </p:grpSp>
      <p:grpSp>
        <p:nvGrpSpPr>
          <p:cNvPr id="7" name="组合 6">
            <a:extLst>
              <a:ext uri="{FF2B5EF4-FFF2-40B4-BE49-F238E27FC236}">
                <a16:creationId xmlns:a16="http://schemas.microsoft.com/office/drawing/2014/main" id="{96D22222-07AA-4039-AB56-1148478475FA}"/>
              </a:ext>
            </a:extLst>
          </p:cNvPr>
          <p:cNvGrpSpPr/>
          <p:nvPr/>
        </p:nvGrpSpPr>
        <p:grpSpPr>
          <a:xfrm>
            <a:off x="7093422" y="3806100"/>
            <a:ext cx="1193299" cy="976988"/>
            <a:chOff x="5569421" y="4425181"/>
            <a:chExt cx="1193299" cy="414338"/>
          </a:xfrm>
        </p:grpSpPr>
        <p:sp>
          <p:nvSpPr>
            <p:cNvPr id="40" name="Line 2101">
              <a:extLst>
                <a:ext uri="{FF2B5EF4-FFF2-40B4-BE49-F238E27FC236}">
                  <a16:creationId xmlns:a16="http://schemas.microsoft.com/office/drawing/2014/main" id="{77D986AA-E581-49F3-9FE9-136D6EC5ED43}"/>
                </a:ext>
              </a:extLst>
            </p:cNvPr>
            <p:cNvSpPr>
              <a:spLocks noChangeShapeType="1"/>
            </p:cNvSpPr>
            <p:nvPr/>
          </p:nvSpPr>
          <p:spPr bwMode="auto">
            <a:xfrm flipV="1">
              <a:off x="5569421" y="4425181"/>
              <a:ext cx="0" cy="414338"/>
            </a:xfrm>
            <a:prstGeom prst="line">
              <a:avLst/>
            </a:prstGeom>
            <a:noFill/>
            <a:ln w="19050">
              <a:solidFill>
                <a:schemeClr val="accent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nvGrpSpPr>
            <p:cNvPr id="41" name="组合 43">
              <a:extLst>
                <a:ext uri="{FF2B5EF4-FFF2-40B4-BE49-F238E27FC236}">
                  <a16:creationId xmlns:a16="http://schemas.microsoft.com/office/drawing/2014/main" id="{42121718-1B21-4AAD-A394-BAE39FE1FA03}"/>
                </a:ext>
              </a:extLst>
            </p:cNvPr>
            <p:cNvGrpSpPr>
              <a:grpSpLocks/>
            </p:cNvGrpSpPr>
            <p:nvPr/>
          </p:nvGrpSpPr>
          <p:grpSpPr bwMode="auto">
            <a:xfrm>
              <a:off x="5714203" y="4425181"/>
              <a:ext cx="1048517" cy="414338"/>
              <a:chOff x="4944911" y="4995143"/>
              <a:chExt cx="1049244" cy="414784"/>
            </a:xfrm>
          </p:grpSpPr>
          <p:sp>
            <p:nvSpPr>
              <p:cNvPr id="42" name="Line 2101">
                <a:extLst>
                  <a:ext uri="{FF2B5EF4-FFF2-40B4-BE49-F238E27FC236}">
                    <a16:creationId xmlns:a16="http://schemas.microsoft.com/office/drawing/2014/main" id="{DADEE772-3713-4379-81C4-3CCD0A58C9D9}"/>
                  </a:ext>
                </a:extLst>
              </p:cNvPr>
              <p:cNvSpPr>
                <a:spLocks noChangeShapeType="1"/>
              </p:cNvSpPr>
              <p:nvPr/>
            </p:nvSpPr>
            <p:spPr bwMode="auto">
              <a:xfrm flipV="1">
                <a:off x="494491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3" name="Line 2101">
                <a:extLst>
                  <a:ext uri="{FF2B5EF4-FFF2-40B4-BE49-F238E27FC236}">
                    <a16:creationId xmlns:a16="http://schemas.microsoft.com/office/drawing/2014/main" id="{01E549DA-A3B3-4E88-BF86-1F00FA04AE05}"/>
                  </a:ext>
                </a:extLst>
              </p:cNvPr>
              <p:cNvSpPr>
                <a:spLocks noChangeShapeType="1"/>
              </p:cNvSpPr>
              <p:nvPr/>
            </p:nvSpPr>
            <p:spPr bwMode="auto">
              <a:xfrm flipV="1">
                <a:off x="511840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4" name="Line 2101">
                <a:extLst>
                  <a:ext uri="{FF2B5EF4-FFF2-40B4-BE49-F238E27FC236}">
                    <a16:creationId xmlns:a16="http://schemas.microsoft.com/office/drawing/2014/main" id="{09AEF1AC-BAB2-4095-AC50-F5A7EC01A886}"/>
                  </a:ext>
                </a:extLst>
              </p:cNvPr>
              <p:cNvSpPr>
                <a:spLocks noChangeShapeType="1"/>
              </p:cNvSpPr>
              <p:nvPr/>
            </p:nvSpPr>
            <p:spPr bwMode="auto">
              <a:xfrm flipV="1">
                <a:off x="5283590"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5" name="Line 2101">
                <a:extLst>
                  <a:ext uri="{FF2B5EF4-FFF2-40B4-BE49-F238E27FC236}">
                    <a16:creationId xmlns:a16="http://schemas.microsoft.com/office/drawing/2014/main" id="{70BDEACD-F258-4593-92FB-8A2F22A8409E}"/>
                  </a:ext>
                </a:extLst>
              </p:cNvPr>
              <p:cNvSpPr>
                <a:spLocks noChangeShapeType="1"/>
              </p:cNvSpPr>
              <p:nvPr/>
            </p:nvSpPr>
            <p:spPr bwMode="auto">
              <a:xfrm flipV="1">
                <a:off x="5463519"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6" name="Line 2101">
                <a:extLst>
                  <a:ext uri="{FF2B5EF4-FFF2-40B4-BE49-F238E27FC236}">
                    <a16:creationId xmlns:a16="http://schemas.microsoft.com/office/drawing/2014/main" id="{312B6107-28AD-4E02-93EC-9F95FB5D560F}"/>
                  </a:ext>
                </a:extLst>
              </p:cNvPr>
              <p:cNvSpPr>
                <a:spLocks noChangeShapeType="1"/>
              </p:cNvSpPr>
              <p:nvPr/>
            </p:nvSpPr>
            <p:spPr bwMode="auto">
              <a:xfrm flipV="1">
                <a:off x="5634756"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7" name="Line 2101">
                <a:extLst>
                  <a:ext uri="{FF2B5EF4-FFF2-40B4-BE49-F238E27FC236}">
                    <a16:creationId xmlns:a16="http://schemas.microsoft.com/office/drawing/2014/main" id="{7A2C30D6-2D7D-4023-9AF5-9DB129115FA0}"/>
                  </a:ext>
                </a:extLst>
              </p:cNvPr>
              <p:cNvSpPr>
                <a:spLocks noChangeShapeType="1"/>
              </p:cNvSpPr>
              <p:nvPr/>
            </p:nvSpPr>
            <p:spPr bwMode="auto">
              <a:xfrm flipV="1">
                <a:off x="581954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8" name="Line 2101">
                <a:extLst>
                  <a:ext uri="{FF2B5EF4-FFF2-40B4-BE49-F238E27FC236}">
                    <a16:creationId xmlns:a16="http://schemas.microsoft.com/office/drawing/2014/main" id="{3D7F2BB6-BA16-47C4-A6FA-DC245E7FF253}"/>
                  </a:ext>
                </a:extLst>
              </p:cNvPr>
              <p:cNvSpPr>
                <a:spLocks noChangeShapeType="1"/>
              </p:cNvSpPr>
              <p:nvPr/>
            </p:nvSpPr>
            <p:spPr bwMode="auto">
              <a:xfrm flipV="1">
                <a:off x="5994155"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847528" y="1052736"/>
            <a:ext cx="8303840" cy="187220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533400" indent="-533400">
              <a:lnSpc>
                <a:spcPct val="150000"/>
              </a:lnSpc>
              <a:spcBef>
                <a:spcPct val="20000"/>
              </a:spcBef>
              <a:buClr>
                <a:schemeClr val="tx1"/>
              </a:buClr>
              <a:defRPr/>
            </a:pPr>
            <a:r>
              <a:rPr lang="zh-CN" altLang="en-US" sz="2800" b="1" dirty="0">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 </a:t>
            </a:r>
            <a:r>
              <a:rPr lang="zh-CN" altLang="en-US" sz="2800" b="1">
                <a:solidFill>
                  <a:srgbClr val="0000FF"/>
                </a:solidFill>
                <a:latin typeface="Times New Roman" panose="02020603050405020304" pitchFamily="18" charset="0"/>
                <a:cs typeface="Times New Roman" panose="02020603050405020304" pitchFamily="18" charset="0"/>
              </a:rPr>
              <a:t>补码</a:t>
            </a:r>
            <a:r>
              <a:rPr lang="zh-CN" altLang="en-US" sz="2800" b="1" dirty="0">
                <a:latin typeface="Times New Roman" panose="02020603050405020304" pitchFamily="18" charset="0"/>
                <a:cs typeface="Times New Roman" panose="02020603050405020304" pitchFamily="18" charset="0"/>
              </a:rPr>
              <a:t>： 最高位为符号位，对于</a:t>
            </a:r>
            <a:r>
              <a:rPr lang="zh-CN" altLang="en-US" sz="2800" b="1">
                <a:solidFill>
                  <a:srgbClr val="0000FF"/>
                </a:solidFill>
                <a:latin typeface="Times New Roman" panose="02020603050405020304" pitchFamily="18" charset="0"/>
                <a:cs typeface="Times New Roman" panose="02020603050405020304" pitchFamily="18" charset="0"/>
              </a:rPr>
              <a:t>正数</a:t>
            </a:r>
            <a:r>
              <a:rPr lang="zh-CN" altLang="en-US" sz="2800" b="1">
                <a:latin typeface="Times New Roman" panose="02020603050405020304" pitchFamily="18" charset="0"/>
                <a:cs typeface="Times New Roman" panose="02020603050405020304" pitchFamily="18" charset="0"/>
              </a:rPr>
              <a:t>，有效数值部分为二进制真值</a:t>
            </a:r>
            <a:r>
              <a:rPr lang="zh-CN" altLang="en-US" sz="2800" b="1" dirty="0">
                <a:latin typeface="Times New Roman" panose="02020603050405020304" pitchFamily="18" charset="0"/>
                <a:cs typeface="Times New Roman" panose="02020603050405020304" pitchFamily="18" charset="0"/>
              </a:rPr>
              <a:t>的绝对值；对于</a:t>
            </a:r>
            <a:r>
              <a:rPr lang="zh-CN" altLang="en-US" sz="2800" b="1">
                <a:solidFill>
                  <a:srgbClr val="0000FF"/>
                </a:solidFill>
                <a:latin typeface="Times New Roman" panose="02020603050405020304" pitchFamily="18" charset="0"/>
                <a:cs typeface="Times New Roman" panose="02020603050405020304" pitchFamily="18" charset="0"/>
              </a:rPr>
              <a:t>负数</a:t>
            </a:r>
            <a:r>
              <a:rPr lang="zh-CN" altLang="en-US" sz="2800" b="1">
                <a:latin typeface="Times New Roman" panose="02020603050405020304" pitchFamily="18" charset="0"/>
                <a:cs typeface="Times New Roman" panose="02020603050405020304" pitchFamily="18" charset="0"/>
              </a:rPr>
              <a:t>，有效数值部分是将真值的</a:t>
            </a:r>
            <a:r>
              <a:rPr lang="zh-CN" altLang="en-US" sz="2800" b="1">
                <a:solidFill>
                  <a:srgbClr val="FF0000"/>
                </a:solidFill>
                <a:latin typeface="Times New Roman" panose="02020603050405020304" pitchFamily="18" charset="0"/>
                <a:cs typeface="Times New Roman" panose="02020603050405020304" pitchFamily="18" charset="0"/>
              </a:rPr>
              <a:t>绝对值按</a:t>
            </a:r>
            <a:r>
              <a:rPr lang="zh-CN" altLang="en-US" sz="2800" b="1" dirty="0">
                <a:solidFill>
                  <a:srgbClr val="FF0000"/>
                </a:solidFill>
                <a:latin typeface="Times New Roman" panose="02020603050405020304" pitchFamily="18" charset="0"/>
                <a:cs typeface="Times New Roman" panose="02020603050405020304" pitchFamily="18" charset="0"/>
              </a:rPr>
              <a:t>位取反，且末位加</a:t>
            </a:r>
            <a:r>
              <a:rPr lang="en-US" altLang="zh-CN" sz="2800" b="1" dirty="0">
                <a:solidFill>
                  <a:srgbClr val="FF0000"/>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p>
          <a:p>
            <a:pPr marL="533400" indent="-533400">
              <a:lnSpc>
                <a:spcPct val="150000"/>
              </a:lnSpc>
              <a:spcBef>
                <a:spcPct val="20000"/>
              </a:spcBef>
              <a:buClr>
                <a:schemeClr val="tx1"/>
              </a:buClr>
              <a:defRPr/>
            </a:pPr>
            <a:endParaRPr lang="zh-CN" altLang="en-US" sz="2800" b="1" dirty="0">
              <a:latin typeface="Times New Roman" panose="02020603050405020304" pitchFamily="18" charset="0"/>
              <a:cs typeface="Times New Roman" panose="02020603050405020304" pitchFamily="18" charset="0"/>
            </a:endParaRPr>
          </a:p>
        </p:txBody>
      </p:sp>
      <p:sp>
        <p:nvSpPr>
          <p:cNvPr id="21" name="Text Box 2099">
            <a:extLst>
              <a:ext uri="{FF2B5EF4-FFF2-40B4-BE49-F238E27FC236}">
                <a16:creationId xmlns:a16="http://schemas.microsoft.com/office/drawing/2014/main" id="{016AF643-9096-4B7F-A7C6-0FC8B86DD77A}"/>
              </a:ext>
            </a:extLst>
          </p:cNvPr>
          <p:cNvSpPr txBox="1">
            <a:spLocks noChangeArrowheads="1"/>
          </p:cNvSpPr>
          <p:nvPr/>
        </p:nvSpPr>
        <p:spPr bwMode="auto">
          <a:xfrm>
            <a:off x="6969597" y="3933056"/>
            <a:ext cx="2055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kumimoji="0" lang="en-US" altLang="zh-CN" sz="2800" b="1">
                <a:ea typeface="黑体" panose="02010609060101010101" pitchFamily="49" charset="-122"/>
                <a:cs typeface="Times New Roman" panose="02020603050405020304" pitchFamily="18" charset="0"/>
              </a:rPr>
              <a:t>-1001010</a:t>
            </a:r>
          </a:p>
        </p:txBody>
      </p:sp>
      <p:grpSp>
        <p:nvGrpSpPr>
          <p:cNvPr id="7" name="组合 6">
            <a:extLst>
              <a:ext uri="{FF2B5EF4-FFF2-40B4-BE49-F238E27FC236}">
                <a16:creationId xmlns:a16="http://schemas.microsoft.com/office/drawing/2014/main" id="{057E8DDF-119C-47BE-9F36-F1F3B58902DB}"/>
              </a:ext>
            </a:extLst>
          </p:cNvPr>
          <p:cNvGrpSpPr/>
          <p:nvPr/>
        </p:nvGrpSpPr>
        <p:grpSpPr>
          <a:xfrm>
            <a:off x="2904010" y="3933057"/>
            <a:ext cx="3336925" cy="563563"/>
            <a:chOff x="1380009" y="3933056"/>
            <a:chExt cx="3336925" cy="563563"/>
          </a:xfrm>
        </p:grpSpPr>
        <p:sp>
          <p:nvSpPr>
            <p:cNvPr id="20" name="Text Box 2099">
              <a:extLst>
                <a:ext uri="{FF2B5EF4-FFF2-40B4-BE49-F238E27FC236}">
                  <a16:creationId xmlns:a16="http://schemas.microsoft.com/office/drawing/2014/main" id="{F1095730-56DB-430A-934D-29423395C3A7}"/>
                </a:ext>
              </a:extLst>
            </p:cNvPr>
            <p:cNvSpPr txBox="1">
              <a:spLocks noChangeArrowheads="1"/>
            </p:cNvSpPr>
            <p:nvPr/>
          </p:nvSpPr>
          <p:spPr bwMode="auto">
            <a:xfrm>
              <a:off x="2627784" y="3933056"/>
              <a:ext cx="2089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ea typeface="黑体" panose="02010609060101010101" pitchFamily="49" charset="-122"/>
                  <a:cs typeface="Times New Roman" panose="02020603050405020304" pitchFamily="18" charset="0"/>
                </a:rPr>
                <a:t>+1001010</a:t>
              </a:r>
            </a:p>
          </p:txBody>
        </p:sp>
        <p:sp>
          <p:nvSpPr>
            <p:cNvPr id="22" name="Text Box 2099">
              <a:extLst>
                <a:ext uri="{FF2B5EF4-FFF2-40B4-BE49-F238E27FC236}">
                  <a16:creationId xmlns:a16="http://schemas.microsoft.com/office/drawing/2014/main" id="{5BD4CA4C-C729-4392-92C6-D31033102EF8}"/>
                </a:ext>
              </a:extLst>
            </p:cNvPr>
            <p:cNvSpPr txBox="1">
              <a:spLocks noChangeArrowheads="1"/>
            </p:cNvSpPr>
            <p:nvPr/>
          </p:nvSpPr>
          <p:spPr bwMode="auto">
            <a:xfrm>
              <a:off x="1380009" y="3937819"/>
              <a:ext cx="10080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kumimoji="0" lang="zh-CN" altLang="en-US" sz="2800" b="1">
                  <a:latin typeface="+mn-ea"/>
                  <a:ea typeface="+mn-ea"/>
                  <a:cs typeface="Times New Roman" panose="02020603050405020304" pitchFamily="18" charset="0"/>
                </a:rPr>
                <a:t>真值</a:t>
              </a:r>
              <a:endParaRPr kumimoji="0" lang="en-US" altLang="zh-CN" sz="2800" b="1">
                <a:latin typeface="+mn-ea"/>
                <a:ea typeface="+mn-ea"/>
                <a:cs typeface="Times New Roman" panose="02020603050405020304" pitchFamily="18" charset="0"/>
              </a:endParaRPr>
            </a:p>
            <a:p>
              <a:pPr algn="l" eaLnBrk="1" hangingPunct="1">
                <a:lnSpc>
                  <a:spcPct val="125000"/>
                </a:lnSpc>
              </a:pPr>
              <a:endParaRPr kumimoji="0" lang="en-US" altLang="zh-CN" sz="2800" b="1">
                <a:latin typeface="+mn-ea"/>
                <a:ea typeface="+mn-ea"/>
                <a:cs typeface="Times New Roman" panose="02020603050405020304" pitchFamily="18" charset="0"/>
              </a:endParaRPr>
            </a:p>
          </p:txBody>
        </p:sp>
      </p:grpSp>
      <p:sp>
        <p:nvSpPr>
          <p:cNvPr id="25" name="Text Box 2099">
            <a:extLst>
              <a:ext uri="{FF2B5EF4-FFF2-40B4-BE49-F238E27FC236}">
                <a16:creationId xmlns:a16="http://schemas.microsoft.com/office/drawing/2014/main" id="{AC592C49-E9F0-4A6D-9385-BCBA71B59400}"/>
              </a:ext>
            </a:extLst>
          </p:cNvPr>
          <p:cNvSpPr txBox="1">
            <a:spLocks noChangeArrowheads="1"/>
          </p:cNvSpPr>
          <p:nvPr/>
        </p:nvSpPr>
        <p:spPr bwMode="auto">
          <a:xfrm>
            <a:off x="6936260" y="4803006"/>
            <a:ext cx="1944687" cy="558800"/>
          </a:xfrm>
          <a:prstGeom prst="rect">
            <a:avLst/>
          </a:prstGeom>
          <a:noFill/>
          <a:ln w="9525">
            <a:noFill/>
            <a:miter lim="800000"/>
            <a:headEnd/>
            <a:tailEnd/>
          </a:ln>
        </p:spPr>
        <p:txBody>
          <a:bodyPr lIns="54000" tIns="10800" rIns="54000" bIns="10800"/>
          <a:lstStyle/>
          <a:p>
            <a:pPr algn="l">
              <a:defRPr/>
            </a:pPr>
            <a:r>
              <a:rPr lang="en-US" altLang="zh-CN" sz="2800" b="1" u="sng">
                <a:solidFill>
                  <a:srgbClr val="FF0000"/>
                </a:solidFill>
                <a:latin typeface="Times New Roman" panose="02020603050405020304" pitchFamily="18" charset="0"/>
                <a:ea typeface="黑体" pitchFamily="2" charset="-122"/>
                <a:cs typeface="Times New Roman" panose="02020603050405020304" pitchFamily="18" charset="0"/>
              </a:rPr>
              <a:t>1</a:t>
            </a:r>
            <a:r>
              <a:rPr lang="en-US" altLang="zh-CN" sz="2800" b="1">
                <a:latin typeface="Times New Roman" panose="02020603050405020304" pitchFamily="18" charset="0"/>
                <a:ea typeface="黑体" pitchFamily="2" charset="-122"/>
                <a:cs typeface="Times New Roman" panose="02020603050405020304" pitchFamily="18" charset="0"/>
              </a:rPr>
              <a:t>0110101</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grpSp>
        <p:nvGrpSpPr>
          <p:cNvPr id="8" name="组合 7">
            <a:extLst>
              <a:ext uri="{FF2B5EF4-FFF2-40B4-BE49-F238E27FC236}">
                <a16:creationId xmlns:a16="http://schemas.microsoft.com/office/drawing/2014/main" id="{0D496867-DE8D-4F7F-A2BD-E25CEF36C03A}"/>
              </a:ext>
            </a:extLst>
          </p:cNvPr>
          <p:cNvGrpSpPr/>
          <p:nvPr/>
        </p:nvGrpSpPr>
        <p:grpSpPr>
          <a:xfrm>
            <a:off x="2904010" y="5534496"/>
            <a:ext cx="3367405" cy="630808"/>
            <a:chOff x="1380009" y="5534496"/>
            <a:chExt cx="3367405" cy="630808"/>
          </a:xfrm>
        </p:grpSpPr>
        <p:sp>
          <p:nvSpPr>
            <p:cNvPr id="24" name="Text Box 2099">
              <a:extLst>
                <a:ext uri="{FF2B5EF4-FFF2-40B4-BE49-F238E27FC236}">
                  <a16:creationId xmlns:a16="http://schemas.microsoft.com/office/drawing/2014/main" id="{E5099FFC-F407-49AA-B592-0DDBEA893C4C}"/>
                </a:ext>
              </a:extLst>
            </p:cNvPr>
            <p:cNvSpPr txBox="1">
              <a:spLocks noChangeArrowheads="1"/>
            </p:cNvSpPr>
            <p:nvPr/>
          </p:nvSpPr>
          <p:spPr bwMode="auto">
            <a:xfrm>
              <a:off x="2658264" y="5606504"/>
              <a:ext cx="2089150" cy="558800"/>
            </a:xfrm>
            <a:prstGeom prst="rect">
              <a:avLst/>
            </a:prstGeom>
            <a:noFill/>
            <a:ln w="9525">
              <a:noFill/>
              <a:miter lim="800000"/>
              <a:headEnd/>
              <a:tailEnd/>
            </a:ln>
          </p:spPr>
          <p:txBody>
            <a:bodyPr lIns="54000" tIns="10800" rIns="54000" bIns="10800"/>
            <a:lstStyle/>
            <a:p>
              <a:pPr algn="l">
                <a:defRPr/>
              </a:pPr>
              <a:r>
                <a:rPr lang="en-US" altLang="zh-CN" sz="2800" b="1" u="sng" dirty="0">
                  <a:solidFill>
                    <a:srgbClr val="FF0000"/>
                  </a:solidFill>
                  <a:latin typeface="Times New Roman" panose="02020603050405020304" pitchFamily="18" charset="0"/>
                  <a:ea typeface="黑体" pitchFamily="2" charset="-122"/>
                  <a:cs typeface="Times New Roman" panose="02020603050405020304" pitchFamily="18" charset="0"/>
                </a:rPr>
                <a:t>0</a:t>
              </a:r>
              <a:r>
                <a:rPr lang="en-US" altLang="zh-CN" sz="2800" b="1" dirty="0">
                  <a:latin typeface="Times New Roman" panose="02020603050405020304" pitchFamily="18" charset="0"/>
                  <a:ea typeface="黑体" pitchFamily="2" charset="-122"/>
                  <a:cs typeface="Times New Roman" panose="02020603050405020304" pitchFamily="18" charset="0"/>
                </a:rPr>
                <a:t>1001010</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26" name="Text Box 2099">
              <a:extLst>
                <a:ext uri="{FF2B5EF4-FFF2-40B4-BE49-F238E27FC236}">
                  <a16:creationId xmlns:a16="http://schemas.microsoft.com/office/drawing/2014/main" id="{52AD16F6-DFCB-4FBC-88EC-57FD2C536DAB}"/>
                </a:ext>
              </a:extLst>
            </p:cNvPr>
            <p:cNvSpPr txBox="1">
              <a:spLocks noChangeArrowheads="1"/>
            </p:cNvSpPr>
            <p:nvPr/>
          </p:nvSpPr>
          <p:spPr bwMode="auto">
            <a:xfrm>
              <a:off x="1380009" y="5534496"/>
              <a:ext cx="10080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kumimoji="0" lang="zh-CN" altLang="en-US" sz="2800" b="1">
                  <a:latin typeface="宋体" panose="02010600030101010101" pitchFamily="2" charset="-122"/>
                  <a:cs typeface="Times New Roman" panose="02020603050405020304" pitchFamily="18" charset="0"/>
                </a:rPr>
                <a:t>补码</a:t>
              </a:r>
              <a:endParaRPr kumimoji="0" lang="en-US" altLang="zh-CN" sz="2800" b="1">
                <a:latin typeface="宋体" panose="02010600030101010101" pitchFamily="2" charset="-122"/>
                <a:cs typeface="Times New Roman" panose="02020603050405020304" pitchFamily="18" charset="0"/>
              </a:endParaRPr>
            </a:p>
          </p:txBody>
        </p:sp>
      </p:grpSp>
      <p:grpSp>
        <p:nvGrpSpPr>
          <p:cNvPr id="27" name="组合 26">
            <a:extLst>
              <a:ext uri="{FF2B5EF4-FFF2-40B4-BE49-F238E27FC236}">
                <a16:creationId xmlns:a16="http://schemas.microsoft.com/office/drawing/2014/main" id="{33E972F5-0333-46A3-B139-303BB8E7AFE8}"/>
              </a:ext>
            </a:extLst>
          </p:cNvPr>
          <p:cNvGrpSpPr/>
          <p:nvPr/>
        </p:nvGrpSpPr>
        <p:grpSpPr>
          <a:xfrm>
            <a:off x="4326281" y="4438062"/>
            <a:ext cx="1234247" cy="1230136"/>
            <a:chOff x="2802280" y="4422824"/>
            <a:chExt cx="1234247" cy="416695"/>
          </a:xfrm>
        </p:grpSpPr>
        <p:sp>
          <p:nvSpPr>
            <p:cNvPr id="28" name="Line 2101">
              <a:extLst>
                <a:ext uri="{FF2B5EF4-FFF2-40B4-BE49-F238E27FC236}">
                  <a16:creationId xmlns:a16="http://schemas.microsoft.com/office/drawing/2014/main" id="{80733E59-CFAE-425F-9A3B-B9693ACC5C96}"/>
                </a:ext>
              </a:extLst>
            </p:cNvPr>
            <p:cNvSpPr>
              <a:spLocks noChangeShapeType="1"/>
            </p:cNvSpPr>
            <p:nvPr/>
          </p:nvSpPr>
          <p:spPr bwMode="auto">
            <a:xfrm flipV="1">
              <a:off x="2802280" y="4425181"/>
              <a:ext cx="0" cy="414338"/>
            </a:xfrm>
            <a:prstGeom prst="line">
              <a:avLst/>
            </a:prstGeom>
            <a:noFill/>
            <a:ln w="19050">
              <a:solidFill>
                <a:schemeClr val="accent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nvGrpSpPr>
            <p:cNvPr id="29" name="组合 42">
              <a:extLst>
                <a:ext uri="{FF2B5EF4-FFF2-40B4-BE49-F238E27FC236}">
                  <a16:creationId xmlns:a16="http://schemas.microsoft.com/office/drawing/2014/main" id="{63AB426A-53B0-485A-8DD3-B56BE5002966}"/>
                </a:ext>
              </a:extLst>
            </p:cNvPr>
            <p:cNvGrpSpPr>
              <a:grpSpLocks/>
            </p:cNvGrpSpPr>
            <p:nvPr/>
          </p:nvGrpSpPr>
          <p:grpSpPr bwMode="auto">
            <a:xfrm>
              <a:off x="2987824" y="4422824"/>
              <a:ext cx="1048703" cy="416689"/>
              <a:chOff x="2399728" y="4992789"/>
              <a:chExt cx="1049432" cy="417138"/>
            </a:xfrm>
          </p:grpSpPr>
          <p:sp>
            <p:nvSpPr>
              <p:cNvPr id="30" name="Line 2101">
                <a:extLst>
                  <a:ext uri="{FF2B5EF4-FFF2-40B4-BE49-F238E27FC236}">
                    <a16:creationId xmlns:a16="http://schemas.microsoft.com/office/drawing/2014/main" id="{3B54BF32-039B-482A-A23C-D3779B6F9DC1}"/>
                  </a:ext>
                </a:extLst>
              </p:cNvPr>
              <p:cNvSpPr>
                <a:spLocks noChangeShapeType="1"/>
              </p:cNvSpPr>
              <p:nvPr/>
            </p:nvSpPr>
            <p:spPr bwMode="auto">
              <a:xfrm flipV="1">
                <a:off x="2399728"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1" name="Line 2101">
                <a:extLst>
                  <a:ext uri="{FF2B5EF4-FFF2-40B4-BE49-F238E27FC236}">
                    <a16:creationId xmlns:a16="http://schemas.microsoft.com/office/drawing/2014/main" id="{83DEBFD9-EED9-4D0C-8E1C-9F24A172EA52}"/>
                  </a:ext>
                </a:extLst>
              </p:cNvPr>
              <p:cNvSpPr>
                <a:spLocks noChangeShapeType="1"/>
              </p:cNvSpPr>
              <p:nvPr/>
            </p:nvSpPr>
            <p:spPr bwMode="auto">
              <a:xfrm flipV="1">
                <a:off x="256305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2" name="Line 2101">
                <a:extLst>
                  <a:ext uri="{FF2B5EF4-FFF2-40B4-BE49-F238E27FC236}">
                    <a16:creationId xmlns:a16="http://schemas.microsoft.com/office/drawing/2014/main" id="{EBAE26F7-1840-4357-85BE-C4B750F9B2A2}"/>
                  </a:ext>
                </a:extLst>
              </p:cNvPr>
              <p:cNvSpPr>
                <a:spLocks noChangeShapeType="1"/>
              </p:cNvSpPr>
              <p:nvPr/>
            </p:nvSpPr>
            <p:spPr bwMode="auto">
              <a:xfrm flipV="1">
                <a:off x="2748575"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3" name="Line 2101">
                <a:extLst>
                  <a:ext uri="{FF2B5EF4-FFF2-40B4-BE49-F238E27FC236}">
                    <a16:creationId xmlns:a16="http://schemas.microsoft.com/office/drawing/2014/main" id="{78E166F5-AB63-4E07-8AF2-12E740A51CC9}"/>
                  </a:ext>
                </a:extLst>
              </p:cNvPr>
              <p:cNvSpPr>
                <a:spLocks noChangeShapeType="1"/>
              </p:cNvSpPr>
              <p:nvPr/>
            </p:nvSpPr>
            <p:spPr bwMode="auto">
              <a:xfrm flipV="1">
                <a:off x="2918336" y="4992789"/>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4" name="Line 2101">
                <a:extLst>
                  <a:ext uri="{FF2B5EF4-FFF2-40B4-BE49-F238E27FC236}">
                    <a16:creationId xmlns:a16="http://schemas.microsoft.com/office/drawing/2014/main" id="{B2774E82-B668-4078-84AF-22FB947DB55E}"/>
                  </a:ext>
                </a:extLst>
              </p:cNvPr>
              <p:cNvSpPr>
                <a:spLocks noChangeShapeType="1"/>
              </p:cNvSpPr>
              <p:nvPr/>
            </p:nvSpPr>
            <p:spPr bwMode="auto">
              <a:xfrm flipV="1">
                <a:off x="3101993"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5" name="Line 2101">
                <a:extLst>
                  <a:ext uri="{FF2B5EF4-FFF2-40B4-BE49-F238E27FC236}">
                    <a16:creationId xmlns:a16="http://schemas.microsoft.com/office/drawing/2014/main" id="{FA7B1180-1A77-4195-943B-026D1773777E}"/>
                  </a:ext>
                </a:extLst>
              </p:cNvPr>
              <p:cNvSpPr>
                <a:spLocks noChangeShapeType="1"/>
              </p:cNvSpPr>
              <p:nvPr/>
            </p:nvSpPr>
            <p:spPr bwMode="auto">
              <a:xfrm flipV="1">
                <a:off x="3277349"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36" name="Line 2101">
                <a:extLst>
                  <a:ext uri="{FF2B5EF4-FFF2-40B4-BE49-F238E27FC236}">
                    <a16:creationId xmlns:a16="http://schemas.microsoft.com/office/drawing/2014/main" id="{3D076D7E-1DB0-43F5-9BAB-22BC8C701C5A}"/>
                  </a:ext>
                </a:extLst>
              </p:cNvPr>
              <p:cNvSpPr>
                <a:spLocks noChangeShapeType="1"/>
              </p:cNvSpPr>
              <p:nvPr/>
            </p:nvSpPr>
            <p:spPr bwMode="auto">
              <a:xfrm flipV="1">
                <a:off x="3449160"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grpSp>
      </p:grpSp>
      <p:grpSp>
        <p:nvGrpSpPr>
          <p:cNvPr id="37" name="组合 36">
            <a:extLst>
              <a:ext uri="{FF2B5EF4-FFF2-40B4-BE49-F238E27FC236}">
                <a16:creationId xmlns:a16="http://schemas.microsoft.com/office/drawing/2014/main" id="{81F0876C-B091-4821-B904-A5379ADC8378}"/>
              </a:ext>
            </a:extLst>
          </p:cNvPr>
          <p:cNvGrpSpPr/>
          <p:nvPr/>
        </p:nvGrpSpPr>
        <p:grpSpPr>
          <a:xfrm>
            <a:off x="7093422" y="4425181"/>
            <a:ext cx="1193299" cy="414338"/>
            <a:chOff x="5569421" y="4425181"/>
            <a:chExt cx="1193299" cy="414338"/>
          </a:xfrm>
        </p:grpSpPr>
        <p:sp>
          <p:nvSpPr>
            <p:cNvPr id="38" name="Line 2101">
              <a:extLst>
                <a:ext uri="{FF2B5EF4-FFF2-40B4-BE49-F238E27FC236}">
                  <a16:creationId xmlns:a16="http://schemas.microsoft.com/office/drawing/2014/main" id="{46228589-2D84-4E14-88FC-B0F892A73F6F}"/>
                </a:ext>
              </a:extLst>
            </p:cNvPr>
            <p:cNvSpPr>
              <a:spLocks noChangeShapeType="1"/>
            </p:cNvSpPr>
            <p:nvPr/>
          </p:nvSpPr>
          <p:spPr bwMode="auto">
            <a:xfrm flipV="1">
              <a:off x="5569421" y="4425181"/>
              <a:ext cx="0" cy="414338"/>
            </a:xfrm>
            <a:prstGeom prst="line">
              <a:avLst/>
            </a:prstGeom>
            <a:noFill/>
            <a:ln w="19050">
              <a:solidFill>
                <a:schemeClr val="accent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nvGrpSpPr>
            <p:cNvPr id="39" name="组合 43">
              <a:extLst>
                <a:ext uri="{FF2B5EF4-FFF2-40B4-BE49-F238E27FC236}">
                  <a16:creationId xmlns:a16="http://schemas.microsoft.com/office/drawing/2014/main" id="{822EABF3-89B0-4991-9C03-A22E53ED4BCE}"/>
                </a:ext>
              </a:extLst>
            </p:cNvPr>
            <p:cNvGrpSpPr>
              <a:grpSpLocks/>
            </p:cNvGrpSpPr>
            <p:nvPr/>
          </p:nvGrpSpPr>
          <p:grpSpPr bwMode="auto">
            <a:xfrm>
              <a:off x="5714203" y="4425181"/>
              <a:ext cx="1048517" cy="414338"/>
              <a:chOff x="4944911" y="4995143"/>
              <a:chExt cx="1049244" cy="414784"/>
            </a:xfrm>
          </p:grpSpPr>
          <p:sp>
            <p:nvSpPr>
              <p:cNvPr id="40" name="Line 2101">
                <a:extLst>
                  <a:ext uri="{FF2B5EF4-FFF2-40B4-BE49-F238E27FC236}">
                    <a16:creationId xmlns:a16="http://schemas.microsoft.com/office/drawing/2014/main" id="{3C615485-44CC-4F5F-AC6B-F960E2B75ABF}"/>
                  </a:ext>
                </a:extLst>
              </p:cNvPr>
              <p:cNvSpPr>
                <a:spLocks noChangeShapeType="1"/>
              </p:cNvSpPr>
              <p:nvPr/>
            </p:nvSpPr>
            <p:spPr bwMode="auto">
              <a:xfrm flipV="1">
                <a:off x="494491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1" name="Line 2101">
                <a:extLst>
                  <a:ext uri="{FF2B5EF4-FFF2-40B4-BE49-F238E27FC236}">
                    <a16:creationId xmlns:a16="http://schemas.microsoft.com/office/drawing/2014/main" id="{F0D9D509-3E44-473C-9683-35BD691BD9C4}"/>
                  </a:ext>
                </a:extLst>
              </p:cNvPr>
              <p:cNvSpPr>
                <a:spLocks noChangeShapeType="1"/>
              </p:cNvSpPr>
              <p:nvPr/>
            </p:nvSpPr>
            <p:spPr bwMode="auto">
              <a:xfrm flipV="1">
                <a:off x="511840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2" name="Line 2101">
                <a:extLst>
                  <a:ext uri="{FF2B5EF4-FFF2-40B4-BE49-F238E27FC236}">
                    <a16:creationId xmlns:a16="http://schemas.microsoft.com/office/drawing/2014/main" id="{D3A4D7D8-566A-4BDF-8EB5-4EA977494C21}"/>
                  </a:ext>
                </a:extLst>
              </p:cNvPr>
              <p:cNvSpPr>
                <a:spLocks noChangeShapeType="1"/>
              </p:cNvSpPr>
              <p:nvPr/>
            </p:nvSpPr>
            <p:spPr bwMode="auto">
              <a:xfrm flipV="1">
                <a:off x="5283590"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3" name="Line 2101">
                <a:extLst>
                  <a:ext uri="{FF2B5EF4-FFF2-40B4-BE49-F238E27FC236}">
                    <a16:creationId xmlns:a16="http://schemas.microsoft.com/office/drawing/2014/main" id="{E0032F5C-2874-47BD-9718-3DD5ABE4B4F8}"/>
                  </a:ext>
                </a:extLst>
              </p:cNvPr>
              <p:cNvSpPr>
                <a:spLocks noChangeShapeType="1"/>
              </p:cNvSpPr>
              <p:nvPr/>
            </p:nvSpPr>
            <p:spPr bwMode="auto">
              <a:xfrm flipV="1">
                <a:off x="5463519"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4" name="Line 2101">
                <a:extLst>
                  <a:ext uri="{FF2B5EF4-FFF2-40B4-BE49-F238E27FC236}">
                    <a16:creationId xmlns:a16="http://schemas.microsoft.com/office/drawing/2014/main" id="{DC44FBC7-4AD4-435F-AF31-586D91B8D082}"/>
                  </a:ext>
                </a:extLst>
              </p:cNvPr>
              <p:cNvSpPr>
                <a:spLocks noChangeShapeType="1"/>
              </p:cNvSpPr>
              <p:nvPr/>
            </p:nvSpPr>
            <p:spPr bwMode="auto">
              <a:xfrm flipV="1">
                <a:off x="5634756"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5" name="Line 2101">
                <a:extLst>
                  <a:ext uri="{FF2B5EF4-FFF2-40B4-BE49-F238E27FC236}">
                    <a16:creationId xmlns:a16="http://schemas.microsoft.com/office/drawing/2014/main" id="{31354C06-C80C-4A86-8A6D-38AEF141B71D}"/>
                  </a:ext>
                </a:extLst>
              </p:cNvPr>
              <p:cNvSpPr>
                <a:spLocks noChangeShapeType="1"/>
              </p:cNvSpPr>
              <p:nvPr/>
            </p:nvSpPr>
            <p:spPr bwMode="auto">
              <a:xfrm flipV="1">
                <a:off x="581954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46" name="Line 2101">
                <a:extLst>
                  <a:ext uri="{FF2B5EF4-FFF2-40B4-BE49-F238E27FC236}">
                    <a16:creationId xmlns:a16="http://schemas.microsoft.com/office/drawing/2014/main" id="{AA69A24F-1212-4E1D-8FCF-8912F06C0D8B}"/>
                  </a:ext>
                </a:extLst>
              </p:cNvPr>
              <p:cNvSpPr>
                <a:spLocks noChangeShapeType="1"/>
              </p:cNvSpPr>
              <p:nvPr/>
            </p:nvSpPr>
            <p:spPr bwMode="auto">
              <a:xfrm flipV="1">
                <a:off x="5994155"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grpSp>
        <p:nvGrpSpPr>
          <p:cNvPr id="49" name="组合 48">
            <a:extLst>
              <a:ext uri="{FF2B5EF4-FFF2-40B4-BE49-F238E27FC236}">
                <a16:creationId xmlns:a16="http://schemas.microsoft.com/office/drawing/2014/main" id="{6616D315-B782-4057-BF43-02EC2F40E153}"/>
              </a:ext>
            </a:extLst>
          </p:cNvPr>
          <p:cNvGrpSpPr/>
          <p:nvPr/>
        </p:nvGrpSpPr>
        <p:grpSpPr>
          <a:xfrm>
            <a:off x="6656349" y="5085184"/>
            <a:ext cx="1821067" cy="534586"/>
            <a:chOff x="5132348" y="5085184"/>
            <a:chExt cx="1821067" cy="534586"/>
          </a:xfrm>
        </p:grpSpPr>
        <p:sp>
          <p:nvSpPr>
            <p:cNvPr id="4" name="文本框 3">
              <a:extLst>
                <a:ext uri="{FF2B5EF4-FFF2-40B4-BE49-F238E27FC236}">
                  <a16:creationId xmlns:a16="http://schemas.microsoft.com/office/drawing/2014/main" id="{7D801BA7-A3EA-457C-8968-E95232598B01}"/>
                </a:ext>
              </a:extLst>
            </p:cNvPr>
            <p:cNvSpPr txBox="1"/>
            <p:nvPr/>
          </p:nvSpPr>
          <p:spPr>
            <a:xfrm>
              <a:off x="5132348" y="5085184"/>
              <a:ext cx="364202" cy="523220"/>
            </a:xfrm>
            <a:prstGeom prst="rect">
              <a:avLst/>
            </a:prstGeom>
            <a:noFill/>
          </p:spPr>
          <p:txBody>
            <a:bodyPr wrap="none" rtlCol="0">
              <a:spAutoFit/>
            </a:bodyPr>
            <a:lstStyle/>
            <a:p>
              <a:r>
                <a:rPr lang="en-US" altLang="zh-CN" sz="2800" b="1"/>
                <a:t>+</a:t>
              </a:r>
              <a:endParaRPr lang="zh-CN" altLang="en-US" sz="2800" b="1"/>
            </a:p>
          </p:txBody>
        </p:sp>
        <p:sp>
          <p:nvSpPr>
            <p:cNvPr id="47" name="文本框 46">
              <a:extLst>
                <a:ext uri="{FF2B5EF4-FFF2-40B4-BE49-F238E27FC236}">
                  <a16:creationId xmlns:a16="http://schemas.microsoft.com/office/drawing/2014/main" id="{EE6C8BD8-D12E-4988-B95E-D573211733E3}"/>
                </a:ext>
              </a:extLst>
            </p:cNvPr>
            <p:cNvSpPr txBox="1"/>
            <p:nvPr/>
          </p:nvSpPr>
          <p:spPr>
            <a:xfrm>
              <a:off x="6589213" y="5096550"/>
              <a:ext cx="364202" cy="523220"/>
            </a:xfrm>
            <a:prstGeom prst="rect">
              <a:avLst/>
            </a:prstGeom>
            <a:noFill/>
          </p:spPr>
          <p:txBody>
            <a:bodyPr wrap="none" rtlCol="0">
              <a:spAutoFit/>
            </a:bodyPr>
            <a:lstStyle/>
            <a:p>
              <a:r>
                <a:rPr lang="en-US" altLang="zh-CN" sz="2800" b="1">
                  <a:latin typeface="Times New Roman" panose="02020603050405020304" pitchFamily="18" charset="0"/>
                  <a:cs typeface="Times New Roman" panose="02020603050405020304" pitchFamily="18" charset="0"/>
                </a:rPr>
                <a:t>1</a:t>
              </a:r>
              <a:endParaRPr lang="zh-CN" altLang="en-US" sz="2800" b="1">
                <a:latin typeface="Times New Roman" panose="02020603050405020304" pitchFamily="18" charset="0"/>
                <a:cs typeface="Times New Roman" panose="02020603050405020304" pitchFamily="18" charset="0"/>
              </a:endParaRPr>
            </a:p>
          </p:txBody>
        </p:sp>
      </p:grpSp>
      <p:cxnSp>
        <p:nvCxnSpPr>
          <p:cNvPr id="6" name="直接连接符 5">
            <a:extLst>
              <a:ext uri="{FF2B5EF4-FFF2-40B4-BE49-F238E27FC236}">
                <a16:creationId xmlns:a16="http://schemas.microsoft.com/office/drawing/2014/main" id="{F38D6AD3-962F-4673-B954-48A95E6F984B}"/>
              </a:ext>
            </a:extLst>
          </p:cNvPr>
          <p:cNvCxnSpPr/>
          <p:nvPr/>
        </p:nvCxnSpPr>
        <p:spPr>
          <a:xfrm>
            <a:off x="6656348" y="5589240"/>
            <a:ext cx="18879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 Box 2099">
            <a:extLst>
              <a:ext uri="{FF2B5EF4-FFF2-40B4-BE49-F238E27FC236}">
                <a16:creationId xmlns:a16="http://schemas.microsoft.com/office/drawing/2014/main" id="{540E42D6-D0B1-494E-B038-751BB0518A30}"/>
              </a:ext>
            </a:extLst>
          </p:cNvPr>
          <p:cNvSpPr txBox="1">
            <a:spLocks noChangeArrowheads="1"/>
          </p:cNvSpPr>
          <p:nvPr/>
        </p:nvSpPr>
        <p:spPr bwMode="auto">
          <a:xfrm>
            <a:off x="6959626" y="5537904"/>
            <a:ext cx="1944687" cy="558800"/>
          </a:xfrm>
          <a:prstGeom prst="rect">
            <a:avLst/>
          </a:prstGeom>
          <a:noFill/>
          <a:ln w="9525">
            <a:noFill/>
            <a:miter lim="800000"/>
            <a:headEnd/>
            <a:tailEnd/>
          </a:ln>
        </p:spPr>
        <p:txBody>
          <a:bodyPr lIns="54000" tIns="10800" rIns="54000" bIns="10800"/>
          <a:lstStyle/>
          <a:p>
            <a:pPr algn="l">
              <a:defRPr/>
            </a:pPr>
            <a:r>
              <a:rPr lang="en-US" altLang="zh-CN" sz="2800" b="1" u="sng">
                <a:solidFill>
                  <a:srgbClr val="FF0000"/>
                </a:solidFill>
                <a:latin typeface="Times New Roman" panose="02020603050405020304" pitchFamily="18" charset="0"/>
                <a:ea typeface="黑体" pitchFamily="2" charset="-122"/>
                <a:cs typeface="Times New Roman" panose="02020603050405020304" pitchFamily="18" charset="0"/>
              </a:rPr>
              <a:t>1</a:t>
            </a:r>
            <a:r>
              <a:rPr lang="en-US" altLang="zh-CN" sz="2800" b="1">
                <a:latin typeface="Times New Roman" panose="02020603050405020304" pitchFamily="18" charset="0"/>
                <a:ea typeface="黑体" pitchFamily="2" charset="-122"/>
                <a:cs typeface="Times New Roman" panose="02020603050405020304" pitchFamily="18" charset="0"/>
              </a:rPr>
              <a:t>0110110</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up)">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par>
                                <p:cTn id="43" presetID="22" presetClass="entr" presetSubtype="1"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up)">
                                      <p:cBhvr>
                                        <p:cTn id="5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82E9FC9-1DD7-4030-BB23-16B8DCFE4FCA}"/>
              </a:ext>
            </a:extLst>
          </p:cNvPr>
          <p:cNvGrpSpPr/>
          <p:nvPr/>
        </p:nvGrpSpPr>
        <p:grpSpPr>
          <a:xfrm>
            <a:off x="4479475" y="122343"/>
            <a:ext cx="2808312" cy="2016224"/>
            <a:chOff x="5004048" y="404664"/>
            <a:chExt cx="2808312" cy="2016224"/>
          </a:xfrm>
        </p:grpSpPr>
        <p:cxnSp>
          <p:nvCxnSpPr>
            <p:cNvPr id="3" name="直接箭头连接符 2">
              <a:extLst>
                <a:ext uri="{FF2B5EF4-FFF2-40B4-BE49-F238E27FC236}">
                  <a16:creationId xmlns:a16="http://schemas.microsoft.com/office/drawing/2014/main" id="{C1A1D678-2358-4292-894A-B97C5C16D864}"/>
                </a:ext>
              </a:extLst>
            </p:cNvPr>
            <p:cNvCxnSpPr/>
            <p:nvPr/>
          </p:nvCxnSpPr>
          <p:spPr>
            <a:xfrm>
              <a:off x="5004048" y="1484784"/>
              <a:ext cx="28083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CD569461-4AA1-4208-BCFF-FC3E14C4410C}"/>
                </a:ext>
              </a:extLst>
            </p:cNvPr>
            <p:cNvCxnSpPr/>
            <p:nvPr/>
          </p:nvCxnSpPr>
          <p:spPr>
            <a:xfrm flipV="1">
              <a:off x="6372200" y="404664"/>
              <a:ext cx="0" cy="2016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5EBD9932-B90F-4730-89C4-C41B45D8699B}"/>
                </a:ext>
              </a:extLst>
            </p:cNvPr>
            <p:cNvCxnSpPr>
              <a:cxnSpLocks/>
            </p:cNvCxnSpPr>
            <p:nvPr/>
          </p:nvCxnSpPr>
          <p:spPr>
            <a:xfrm>
              <a:off x="6372200" y="1484784"/>
              <a:ext cx="1026062" cy="5476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651A981-C863-4281-AEA2-861FE53F45E5}"/>
                </a:ext>
              </a:extLst>
            </p:cNvPr>
            <p:cNvSpPr txBox="1"/>
            <p:nvPr/>
          </p:nvSpPr>
          <p:spPr>
            <a:xfrm>
              <a:off x="6056722" y="1413857"/>
              <a:ext cx="351378" cy="369332"/>
            </a:xfrm>
            <a:prstGeom prst="rect">
              <a:avLst/>
            </a:prstGeom>
            <a:noFill/>
          </p:spPr>
          <p:txBody>
            <a:bodyPr wrap="none" rtlCol="0">
              <a:spAutoFit/>
            </a:bodyPr>
            <a:lstStyle/>
            <a:p>
              <a:r>
                <a:rPr lang="en-US" altLang="zh-CN" i="1">
                  <a:latin typeface="Times New Roman" panose="02020603050405020304" pitchFamily="18" charset="0"/>
                  <a:cs typeface="Times New Roman" panose="02020603050405020304" pitchFamily="18" charset="0"/>
                </a:rPr>
                <a:t>O</a:t>
              </a:r>
              <a:endParaRPr lang="zh-CN" altLang="en-US" i="1">
                <a:latin typeface="Times New Roman" panose="02020603050405020304" pitchFamily="18" charset="0"/>
                <a:cs typeface="Times New Roman" panose="02020603050405020304" pitchFamily="18" charset="0"/>
              </a:endParaRPr>
            </a:p>
          </p:txBody>
        </p:sp>
      </p:grpSp>
      <p:sp>
        <p:nvSpPr>
          <p:cNvPr id="7" name="弧形 6">
            <a:extLst>
              <a:ext uri="{FF2B5EF4-FFF2-40B4-BE49-F238E27FC236}">
                <a16:creationId xmlns:a16="http://schemas.microsoft.com/office/drawing/2014/main" id="{E0D05A67-CDED-414D-8201-C5ED29E18E6A}"/>
              </a:ext>
            </a:extLst>
          </p:cNvPr>
          <p:cNvSpPr/>
          <p:nvPr/>
        </p:nvSpPr>
        <p:spPr>
          <a:xfrm>
            <a:off x="5703612" y="1125162"/>
            <a:ext cx="715995" cy="466476"/>
          </a:xfrm>
          <a:prstGeom prst="arc">
            <a:avLst>
              <a:gd name="adj1" fmla="val 20088095"/>
              <a:gd name="adj2" fmla="val 1488669"/>
            </a:avLst>
          </a:prstGeom>
          <a:ln w="25400">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846E1FA-012A-4958-AA81-A8344A860920}"/>
              </a:ext>
            </a:extLst>
          </p:cNvPr>
          <p:cNvSpPr txBox="1"/>
          <p:nvPr/>
        </p:nvSpPr>
        <p:spPr>
          <a:xfrm>
            <a:off x="6455621" y="1225624"/>
            <a:ext cx="720069"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-30°</a:t>
            </a:r>
            <a:endParaRPr lang="zh-CN" altLang="en-US">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id="{782AFB85-37D7-49BF-8C73-28E1BB19E5DB}"/>
              </a:ext>
            </a:extLst>
          </p:cNvPr>
          <p:cNvGrpSpPr/>
          <p:nvPr/>
        </p:nvGrpSpPr>
        <p:grpSpPr>
          <a:xfrm>
            <a:off x="4943872" y="777579"/>
            <a:ext cx="1348016" cy="895642"/>
            <a:chOff x="5553391" y="1077849"/>
            <a:chExt cx="1348016" cy="895642"/>
          </a:xfrm>
        </p:grpSpPr>
        <p:sp>
          <p:nvSpPr>
            <p:cNvPr id="10" name="弧形 9">
              <a:extLst>
                <a:ext uri="{FF2B5EF4-FFF2-40B4-BE49-F238E27FC236}">
                  <a16:creationId xmlns:a16="http://schemas.microsoft.com/office/drawing/2014/main" id="{68E7FA19-A03F-4513-897E-FE5C9E9CCD3A}"/>
                </a:ext>
              </a:extLst>
            </p:cNvPr>
            <p:cNvSpPr/>
            <p:nvPr/>
          </p:nvSpPr>
          <p:spPr>
            <a:xfrm flipV="1">
              <a:off x="5987007" y="1077849"/>
              <a:ext cx="914400" cy="895642"/>
            </a:xfrm>
            <a:prstGeom prst="arc">
              <a:avLst>
                <a:gd name="adj1" fmla="val 587031"/>
                <a:gd name="adj2" fmla="val 20012578"/>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FE0B41F-16A2-4856-B2D6-2C8A83AC6403}"/>
                </a:ext>
              </a:extLst>
            </p:cNvPr>
            <p:cNvSpPr txBox="1"/>
            <p:nvPr/>
          </p:nvSpPr>
          <p:spPr>
            <a:xfrm>
              <a:off x="5553391" y="1078297"/>
              <a:ext cx="761747"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330°</a:t>
              </a:r>
              <a:endParaRPr lang="zh-CN" altLang="en-US">
                <a:latin typeface="Times New Roman" panose="02020603050405020304" pitchFamily="18" charset="0"/>
                <a:cs typeface="Times New Roman" panose="02020603050405020304" pitchFamily="18" charset="0"/>
              </a:endParaRPr>
            </a:p>
          </p:txBody>
        </p:sp>
      </p:grpSp>
      <p:sp>
        <p:nvSpPr>
          <p:cNvPr id="12" name="文本框 11">
            <a:extLst>
              <a:ext uri="{FF2B5EF4-FFF2-40B4-BE49-F238E27FC236}">
                <a16:creationId xmlns:a16="http://schemas.microsoft.com/office/drawing/2014/main" id="{1677AECC-7D21-4D49-B917-0BC1772F4629}"/>
              </a:ext>
            </a:extLst>
          </p:cNvPr>
          <p:cNvSpPr txBox="1"/>
          <p:nvPr/>
        </p:nvSpPr>
        <p:spPr>
          <a:xfrm>
            <a:off x="1847528" y="3645025"/>
            <a:ext cx="8581776" cy="1303177"/>
          </a:xfrm>
          <a:prstGeom prst="rect">
            <a:avLst/>
          </a:prstGeom>
          <a:noFill/>
        </p:spPr>
        <p:txBody>
          <a:bodyPr wrap="square" rtlCol="0">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模是指一个计量器的容量，即二进制数最高位</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即符号位</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产生进位后，该进位位所代表的权值称为模。</a:t>
            </a:r>
          </a:p>
        </p:txBody>
      </p:sp>
      <p:sp>
        <p:nvSpPr>
          <p:cNvPr id="13" name="文本框 12">
            <a:extLst>
              <a:ext uri="{FF2B5EF4-FFF2-40B4-BE49-F238E27FC236}">
                <a16:creationId xmlns:a16="http://schemas.microsoft.com/office/drawing/2014/main" id="{0B25B659-D225-4178-A54A-F36D65DA1CD7}"/>
              </a:ext>
            </a:extLst>
          </p:cNvPr>
          <p:cNvSpPr txBox="1"/>
          <p:nvPr/>
        </p:nvSpPr>
        <p:spPr>
          <a:xfrm>
            <a:off x="1847528" y="2174959"/>
            <a:ext cx="8496944" cy="1303177"/>
          </a:xfrm>
          <a:prstGeom prst="rect">
            <a:avLst/>
          </a:prstGeom>
          <a:noFill/>
        </p:spPr>
        <p:txBody>
          <a:bodyPr wrap="square" rtlCol="0">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补码的定义：数</a:t>
            </a:r>
            <a:r>
              <a:rPr lang="en-US" altLang="zh-CN" sz="2800" b="1">
                <a:latin typeface="Times New Roman" panose="02020603050405020304" pitchFamily="18" charset="0"/>
                <a:cs typeface="Times New Roman" panose="02020603050405020304" pitchFamily="18" charset="0"/>
              </a:rPr>
              <a:t>X</a:t>
            </a:r>
            <a:r>
              <a:rPr lang="zh-CN" altLang="en-US" sz="2800" b="1">
                <a:latin typeface="Times New Roman" panose="02020603050405020304" pitchFamily="18" charset="0"/>
                <a:cs typeface="Times New Roman" panose="02020603050405020304" pitchFamily="18" charset="0"/>
              </a:rPr>
              <a:t>对确定模</a:t>
            </a:r>
            <a:r>
              <a:rPr lang="en-US" altLang="zh-CN" sz="2800" b="1">
                <a:latin typeface="Times New Roman" panose="02020603050405020304" pitchFamily="18" charset="0"/>
                <a:cs typeface="Times New Roman" panose="02020603050405020304" pitchFamily="18" charset="0"/>
              </a:rPr>
              <a:t>M</a:t>
            </a:r>
            <a:r>
              <a:rPr lang="zh-CN" altLang="en-US" sz="2800" b="1">
                <a:latin typeface="Times New Roman" panose="02020603050405020304" pitchFamily="18" charset="0"/>
                <a:cs typeface="Times New Roman" panose="02020603050405020304" pitchFamily="18" charset="0"/>
              </a:rPr>
              <a:t>的补数称为该数的补码，即，</a:t>
            </a:r>
            <a:r>
              <a:rPr lang="en-US" altLang="zh-CN" sz="2800" b="1">
                <a:latin typeface="Times New Roman" panose="02020603050405020304" pitchFamily="18" charset="0"/>
                <a:cs typeface="Times New Roman" panose="02020603050405020304" pitchFamily="18" charset="0"/>
              </a:rPr>
              <a:t>X</a:t>
            </a:r>
            <a:r>
              <a:rPr lang="zh-CN" altLang="en-US" sz="2800" b="1" baseline="-25000">
                <a:latin typeface="Times New Roman" panose="02020603050405020304" pitchFamily="18" charset="0"/>
                <a:cs typeface="Times New Roman" panose="02020603050405020304" pitchFamily="18" charset="0"/>
              </a:rPr>
              <a:t>补</a:t>
            </a:r>
            <a:r>
              <a:rPr lang="en-US" altLang="zh-CN" sz="2800" b="1">
                <a:latin typeface="Times New Roman" panose="02020603050405020304" pitchFamily="18" charset="0"/>
                <a:cs typeface="Times New Roman" panose="02020603050405020304" pitchFamily="18" charset="0"/>
              </a:rPr>
              <a:t>=M+X   (mod M)</a:t>
            </a:r>
            <a:r>
              <a:rPr lang="zh-CN" altLang="en-US" sz="2800" b="1">
                <a:latin typeface="Times New Roman" panose="02020603050405020304" pitchFamily="18" charset="0"/>
                <a:cs typeface="Times New Roman" panose="02020603050405020304" pitchFamily="18" charset="0"/>
              </a:rPr>
              <a:t>。</a:t>
            </a:r>
          </a:p>
        </p:txBody>
      </p:sp>
      <p:sp>
        <p:nvSpPr>
          <p:cNvPr id="14" name="文本框 13">
            <a:extLst>
              <a:ext uri="{FF2B5EF4-FFF2-40B4-BE49-F238E27FC236}">
                <a16:creationId xmlns:a16="http://schemas.microsoft.com/office/drawing/2014/main" id="{B3D8D63B-C82C-4ED8-AA65-2A0BAF2186A8}"/>
              </a:ext>
            </a:extLst>
          </p:cNvPr>
          <p:cNvSpPr txBox="1"/>
          <p:nvPr/>
        </p:nvSpPr>
        <p:spPr>
          <a:xfrm>
            <a:off x="1971226" y="5229201"/>
            <a:ext cx="8301239" cy="1303177"/>
          </a:xfrm>
          <a:prstGeom prst="rect">
            <a:avLst/>
          </a:prstGeom>
          <a:noFill/>
        </p:spPr>
        <p:txBody>
          <a:bodyPr wrap="square" rtlCol="0">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如</a:t>
            </a:r>
            <a:r>
              <a:rPr lang="en-US" altLang="zh-CN" sz="2800" b="1">
                <a:latin typeface="Times New Roman" panose="02020603050405020304" pitchFamily="18" charset="0"/>
                <a:cs typeface="Times New Roman" panose="02020603050405020304" pitchFamily="18" charset="0"/>
              </a:rPr>
              <a:t>n</a:t>
            </a:r>
            <a:r>
              <a:rPr lang="zh-CN" altLang="en-US" sz="2800" b="1">
                <a:latin typeface="Times New Roman" panose="02020603050405020304" pitchFamily="18" charset="0"/>
                <a:cs typeface="Times New Roman" panose="02020603050405020304" pitchFamily="18" charset="0"/>
              </a:rPr>
              <a:t>位二进制整数，其最高位进位后该位的权值为</a:t>
            </a:r>
            <a:r>
              <a:rPr lang="en-US" altLang="zh-CN" sz="2800" b="1">
                <a:latin typeface="Times New Roman" panose="02020603050405020304" pitchFamily="18" charset="0"/>
                <a:cs typeface="Times New Roman" panose="02020603050405020304" pitchFamily="18" charset="0"/>
              </a:rPr>
              <a:t>2</a:t>
            </a:r>
            <a:r>
              <a:rPr lang="en-US" altLang="zh-CN" sz="2800" b="1" baseline="30000">
                <a:latin typeface="Times New Roman" panose="02020603050405020304" pitchFamily="18" charset="0"/>
                <a:cs typeface="Times New Roman" panose="02020603050405020304" pitchFamily="18" charset="0"/>
              </a:rPr>
              <a:t>n</a:t>
            </a:r>
            <a:r>
              <a:rPr lang="zh-CN" altLang="en-US" sz="2800" b="1">
                <a:latin typeface="Times New Roman" panose="02020603050405020304" pitchFamily="18" charset="0"/>
                <a:cs typeface="Times New Roman" panose="02020603050405020304" pitchFamily="18" charset="0"/>
              </a:rPr>
              <a:t>，则</a:t>
            </a:r>
            <a:r>
              <a:rPr lang="en-US" altLang="zh-CN" sz="2800" b="1">
                <a:latin typeface="Times New Roman" panose="02020603050405020304" pitchFamily="18" charset="0"/>
                <a:cs typeface="Times New Roman" panose="02020603050405020304" pitchFamily="18" charset="0"/>
              </a:rPr>
              <a:t>M= 2</a:t>
            </a:r>
            <a:r>
              <a:rPr lang="en-US" altLang="zh-CN" sz="2800" b="1" baseline="30000">
                <a:latin typeface="Times New Roman" panose="02020603050405020304" pitchFamily="18" charset="0"/>
                <a:cs typeface="Times New Roman" panose="02020603050405020304" pitchFamily="18" charset="0"/>
              </a:rPr>
              <a:t>n </a:t>
            </a:r>
            <a:r>
              <a:rPr lang="zh-CN" altLang="en-US" sz="2800" b="1">
                <a:latin typeface="Times New Roman" panose="02020603050405020304" pitchFamily="18" charset="0"/>
                <a:cs typeface="Times New Roman" panose="02020603050405020304" pitchFamily="18" charset="0"/>
              </a:rPr>
              <a:t>；当纯小数时</a:t>
            </a:r>
            <a:r>
              <a:rPr lang="en-US" altLang="zh-CN" sz="2800" b="1">
                <a:latin typeface="Times New Roman" panose="02020603050405020304" pitchFamily="18" charset="0"/>
                <a:cs typeface="Times New Roman" panose="02020603050405020304" pitchFamily="18" charset="0"/>
              </a:rPr>
              <a:t>M=2</a:t>
            </a:r>
            <a:r>
              <a:rPr lang="zh-CN" altLang="en-US" sz="2800" b="1">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383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969671299"/>
              </p:ext>
            </p:extLst>
          </p:nvPr>
        </p:nvGraphicFramePr>
        <p:xfrm>
          <a:off x="3143672" y="1100910"/>
          <a:ext cx="4625244" cy="599898"/>
        </p:xfrm>
        <a:graphic>
          <a:graphicData uri="http://schemas.openxmlformats.org/presentationml/2006/ole">
            <mc:AlternateContent xmlns:mc="http://schemas.openxmlformats.org/markup-compatibility/2006">
              <mc:Choice xmlns:v="urn:schemas-microsoft-com:vml" Requires="v">
                <p:oleObj spid="_x0000_s60678" name="Equation" r:id="rId3" imgW="1663560" imgH="215640" progId="Equation.DSMT4">
                  <p:embed/>
                </p:oleObj>
              </mc:Choice>
              <mc:Fallback>
                <p:oleObj name="Equation" r:id="rId3" imgW="1663560" imgH="215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72" y="1100910"/>
                        <a:ext cx="4625244" cy="599898"/>
                      </a:xfrm>
                      <a:prstGeom prst="rect">
                        <a:avLst/>
                      </a:prstGeom>
                      <a:noFill/>
                      <a:ln>
                        <a:noFill/>
                      </a:ln>
                      <a:effectLst/>
                      <a:extLst/>
                    </p:spPr>
                  </p:pic>
                </p:oleObj>
              </mc:Fallback>
            </mc:AlternateContent>
          </a:graphicData>
        </a:graphic>
      </p:graphicFrame>
      <p:grpSp>
        <p:nvGrpSpPr>
          <p:cNvPr id="3" name="组合 2"/>
          <p:cNvGrpSpPr/>
          <p:nvPr/>
        </p:nvGrpSpPr>
        <p:grpSpPr>
          <a:xfrm>
            <a:off x="2225082" y="2780929"/>
            <a:ext cx="6694227" cy="1241559"/>
            <a:chOff x="701081" y="2494637"/>
            <a:chExt cx="6694227" cy="1241559"/>
          </a:xfrm>
        </p:grpSpPr>
        <p:graphicFrame>
          <p:nvGraphicFramePr>
            <p:cNvPr id="4" name="Object 3"/>
            <p:cNvGraphicFramePr>
              <a:graphicFrameLocks noChangeAspect="1"/>
            </p:cNvGraphicFramePr>
            <p:nvPr>
              <p:extLst>
                <p:ext uri="{D42A27DB-BD31-4B8C-83A1-F6EECF244321}">
                  <p14:modId xmlns:p14="http://schemas.microsoft.com/office/powerpoint/2010/main" val="328675423"/>
                </p:ext>
              </p:extLst>
            </p:nvPr>
          </p:nvGraphicFramePr>
          <p:xfrm>
            <a:off x="701081" y="2536945"/>
            <a:ext cx="1975568" cy="517440"/>
          </p:xfrm>
          <a:graphic>
            <a:graphicData uri="http://schemas.openxmlformats.org/presentationml/2006/ole">
              <mc:AlternateContent xmlns:mc="http://schemas.openxmlformats.org/markup-compatibility/2006">
                <mc:Choice xmlns:v="urn:schemas-microsoft-com:vml" Requires="v">
                  <p:oleObj spid="_x0000_s60679" name="Equation" r:id="rId5" imgW="774360" imgH="203040" progId="Equation.DSMT4">
                    <p:embed/>
                  </p:oleObj>
                </mc:Choice>
                <mc:Fallback>
                  <p:oleObj name="Equation" r:id="rId5" imgW="77436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81" y="2536945"/>
                          <a:ext cx="1975568" cy="517440"/>
                        </a:xfrm>
                        <a:prstGeom prst="rect">
                          <a:avLst/>
                        </a:prstGeom>
                        <a:noFill/>
                        <a:ln>
                          <a:noFill/>
                        </a:ln>
                        <a:effectLst/>
                        <a:extLst/>
                      </p:spPr>
                    </p:pic>
                  </p:oleObj>
                </mc:Fallback>
              </mc:AlternateContent>
            </a:graphicData>
          </a:graphic>
        </p:graphicFrame>
        <p:sp>
          <p:nvSpPr>
            <p:cNvPr id="5" name="TextBox 4"/>
            <p:cNvSpPr txBox="1"/>
            <p:nvPr/>
          </p:nvSpPr>
          <p:spPr>
            <a:xfrm>
              <a:off x="2699792" y="2494637"/>
              <a:ext cx="4695516" cy="523220"/>
            </a:xfrm>
            <a:prstGeom prst="rect">
              <a:avLst/>
            </a:prstGeom>
            <a:noFill/>
          </p:spPr>
          <p:txBody>
            <a:bodyPr wrap="none" rtlCol="0">
              <a:spAutoFit/>
            </a:bodyPr>
            <a:lstStyle/>
            <a:p>
              <a:r>
                <a:rPr lang="zh-CN" altLang="en-US" sz="2800" b="1" dirty="0">
                  <a:solidFill>
                    <a:srgbClr val="FF0000"/>
                  </a:solidFill>
                  <a:latin typeface="Times New Roman" panose="02020603050405020304" pitchFamily="18" charset="0"/>
                  <a:cs typeface="Times New Roman" panose="02020603050405020304" pitchFamily="18" charset="0"/>
                </a:rPr>
                <a:t>原码</a:t>
              </a:r>
              <a:r>
                <a:rPr lang="zh-CN" altLang="en-US" sz="2800" b="1" dirty="0">
                  <a:latin typeface="Times New Roman" panose="02020603050405020304" pitchFamily="18" charset="0"/>
                  <a:cs typeface="Times New Roman" panose="02020603050405020304" pitchFamily="18" charset="0"/>
                </a:rPr>
                <a:t>的符号位</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不变，其余各</a:t>
              </a:r>
            </a:p>
          </p:txBody>
        </p:sp>
        <p:sp>
          <p:nvSpPr>
            <p:cNvPr id="6" name="矩形 5"/>
            <p:cNvSpPr/>
            <p:nvPr/>
          </p:nvSpPr>
          <p:spPr>
            <a:xfrm>
              <a:off x="2731360" y="3212976"/>
              <a:ext cx="4333238" cy="523220"/>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位先变反，然后末位加</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p>
          </p:txBody>
        </p:sp>
      </p:grpSp>
      <p:sp>
        <p:nvSpPr>
          <p:cNvPr id="7" name="Rectangle 2"/>
          <p:cNvSpPr txBox="1">
            <a:spLocks noChangeArrowheads="1"/>
          </p:cNvSpPr>
          <p:nvPr/>
        </p:nvSpPr>
        <p:spPr bwMode="auto">
          <a:xfrm>
            <a:off x="2423592" y="181074"/>
            <a:ext cx="7772400" cy="655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ct val="0"/>
              </a:spcBef>
              <a:defRPr/>
            </a:pP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3</a:t>
            </a:r>
            <a:r>
              <a:rPr lang="zh-CN" altLang="en-US" sz="2800" b="1" dirty="0">
                <a:solidFill>
                  <a:srgbClr val="0000FF"/>
                </a:solidFill>
                <a:latin typeface="Times New Roman" panose="02020603050405020304" pitchFamily="18" charset="0"/>
                <a:cs typeface="Times New Roman" panose="02020603050405020304" pitchFamily="18" charset="0"/>
              </a:rPr>
              <a:t>）原码、补码之间的转换</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grpSp>
        <p:nvGrpSpPr>
          <p:cNvPr id="10" name="组合 9"/>
          <p:cNvGrpSpPr/>
          <p:nvPr/>
        </p:nvGrpSpPr>
        <p:grpSpPr>
          <a:xfrm>
            <a:off x="2351584" y="5157193"/>
            <a:ext cx="6720124" cy="1241559"/>
            <a:chOff x="675184" y="2494637"/>
            <a:chExt cx="6720124" cy="1241559"/>
          </a:xfrm>
        </p:grpSpPr>
        <p:graphicFrame>
          <p:nvGraphicFramePr>
            <p:cNvPr id="11" name="Object 3"/>
            <p:cNvGraphicFramePr>
              <a:graphicFrameLocks noChangeAspect="1"/>
            </p:cNvGraphicFramePr>
            <p:nvPr>
              <p:extLst>
                <p:ext uri="{D42A27DB-BD31-4B8C-83A1-F6EECF244321}">
                  <p14:modId xmlns:p14="http://schemas.microsoft.com/office/powerpoint/2010/main" val="1143308655"/>
                </p:ext>
              </p:extLst>
            </p:nvPr>
          </p:nvGraphicFramePr>
          <p:xfrm>
            <a:off x="675184" y="2546629"/>
            <a:ext cx="1924993" cy="504194"/>
          </p:xfrm>
          <a:graphic>
            <a:graphicData uri="http://schemas.openxmlformats.org/presentationml/2006/ole">
              <mc:AlternateContent xmlns:mc="http://schemas.openxmlformats.org/markup-compatibility/2006">
                <mc:Choice xmlns:v="urn:schemas-microsoft-com:vml" Requires="v">
                  <p:oleObj spid="_x0000_s60680" name="Equation" r:id="rId7" imgW="774360" imgH="203040" progId="Equation.DSMT4">
                    <p:embed/>
                  </p:oleObj>
                </mc:Choice>
                <mc:Fallback>
                  <p:oleObj name="Equation" r:id="rId7" imgW="774360" imgH="20304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184" y="2546629"/>
                          <a:ext cx="1924993" cy="504194"/>
                        </a:xfrm>
                        <a:prstGeom prst="rect">
                          <a:avLst/>
                        </a:prstGeom>
                        <a:noFill/>
                        <a:ln>
                          <a:noFill/>
                        </a:ln>
                        <a:effectLst/>
                        <a:extLst/>
                      </p:spPr>
                    </p:pic>
                  </p:oleObj>
                </mc:Fallback>
              </mc:AlternateContent>
            </a:graphicData>
          </a:graphic>
        </p:graphicFrame>
        <p:sp>
          <p:nvSpPr>
            <p:cNvPr id="12" name="TextBox 11"/>
            <p:cNvSpPr txBox="1"/>
            <p:nvPr/>
          </p:nvSpPr>
          <p:spPr>
            <a:xfrm>
              <a:off x="2699792" y="2494637"/>
              <a:ext cx="4695516" cy="523220"/>
            </a:xfrm>
            <a:prstGeom prst="rect">
              <a:avLst/>
            </a:prstGeom>
            <a:noFill/>
          </p:spPr>
          <p:txBody>
            <a:bodyPr wrap="none" rtlCol="0">
              <a:spAutoFit/>
            </a:bodyPr>
            <a:lstStyle/>
            <a:p>
              <a:r>
                <a:rPr lang="zh-CN" altLang="en-US" sz="2800" b="1" dirty="0">
                  <a:solidFill>
                    <a:srgbClr val="FF0000"/>
                  </a:solidFill>
                  <a:latin typeface="Times New Roman" panose="02020603050405020304" pitchFamily="18" charset="0"/>
                  <a:cs typeface="Times New Roman" panose="02020603050405020304" pitchFamily="18" charset="0"/>
                </a:rPr>
                <a:t>补码</a:t>
              </a:r>
              <a:r>
                <a:rPr lang="zh-CN" altLang="en-US" sz="2800" b="1" dirty="0">
                  <a:latin typeface="Times New Roman" panose="02020603050405020304" pitchFamily="18" charset="0"/>
                  <a:cs typeface="Times New Roman" panose="02020603050405020304" pitchFamily="18" charset="0"/>
                </a:rPr>
                <a:t>的符号位</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不变，其余各</a:t>
              </a:r>
            </a:p>
          </p:txBody>
        </p:sp>
        <p:sp>
          <p:nvSpPr>
            <p:cNvPr id="13" name="矩形 12"/>
            <p:cNvSpPr/>
            <p:nvPr/>
          </p:nvSpPr>
          <p:spPr>
            <a:xfrm>
              <a:off x="2731360" y="3212976"/>
              <a:ext cx="4333238" cy="523220"/>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位先变反，然后末位加</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p>
          </p:txBody>
        </p:sp>
      </p:grpSp>
      <p:grpSp>
        <p:nvGrpSpPr>
          <p:cNvPr id="16" name="组合 15">
            <a:extLst>
              <a:ext uri="{FF2B5EF4-FFF2-40B4-BE49-F238E27FC236}">
                <a16:creationId xmlns:a16="http://schemas.microsoft.com/office/drawing/2014/main" id="{69287F35-129F-445D-BC39-1F1AC30222BD}"/>
              </a:ext>
            </a:extLst>
          </p:cNvPr>
          <p:cNvGrpSpPr/>
          <p:nvPr/>
        </p:nvGrpSpPr>
        <p:grpSpPr>
          <a:xfrm>
            <a:off x="1725475" y="1986216"/>
            <a:ext cx="3879518" cy="675148"/>
            <a:chOff x="201475" y="1986216"/>
            <a:chExt cx="3879518" cy="675148"/>
          </a:xfrm>
        </p:grpSpPr>
        <p:sp>
          <p:nvSpPr>
            <p:cNvPr id="8" name="Rectangle 2"/>
            <p:cNvSpPr txBox="1">
              <a:spLocks noChangeArrowheads="1"/>
            </p:cNvSpPr>
            <p:nvPr/>
          </p:nvSpPr>
          <p:spPr bwMode="auto">
            <a:xfrm>
              <a:off x="701081" y="2005726"/>
              <a:ext cx="3379912" cy="655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ct val="0"/>
                </a:spcBef>
                <a:defRPr/>
              </a:pPr>
              <a:r>
                <a:rPr lang="zh-CN" altLang="en-US" sz="2800" b="1" dirty="0">
                  <a:solidFill>
                    <a:srgbClr val="0000FF"/>
                  </a:solidFill>
                  <a:latin typeface="Times New Roman" panose="02020603050405020304" pitchFamily="18" charset="0"/>
                  <a:cs typeface="Times New Roman" panose="02020603050405020304" pitchFamily="18" charset="0"/>
                </a:rPr>
                <a:t>原码→补码</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9489C284-99ED-4CAD-9232-A3593609B32F}"/>
                </a:ext>
              </a:extLst>
            </p:cNvPr>
            <p:cNvSpPr/>
            <p:nvPr/>
          </p:nvSpPr>
          <p:spPr>
            <a:xfrm>
              <a:off x="201475" y="1986216"/>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1</a:t>
              </a:r>
              <a:endParaRPr lang="zh-CN" altLang="en-US" sz="2800" b="1" dirty="0">
                <a:solidFill>
                  <a:schemeClr val="tx1"/>
                </a:solidFill>
                <a:latin typeface="微软雅黑" pitchFamily="34" charset="-122"/>
                <a:ea typeface="微软雅黑" pitchFamily="34" charset="-122"/>
              </a:endParaRPr>
            </a:p>
          </p:txBody>
        </p:sp>
      </p:grpSp>
      <p:grpSp>
        <p:nvGrpSpPr>
          <p:cNvPr id="17" name="组合 16">
            <a:extLst>
              <a:ext uri="{FF2B5EF4-FFF2-40B4-BE49-F238E27FC236}">
                <a16:creationId xmlns:a16="http://schemas.microsoft.com/office/drawing/2014/main" id="{726FA57B-0722-46A6-9E47-7345D22289E0}"/>
              </a:ext>
            </a:extLst>
          </p:cNvPr>
          <p:cNvGrpSpPr/>
          <p:nvPr/>
        </p:nvGrpSpPr>
        <p:grpSpPr>
          <a:xfrm>
            <a:off x="1739372" y="4196638"/>
            <a:ext cx="3623701" cy="676607"/>
            <a:chOff x="215371" y="4196637"/>
            <a:chExt cx="3623701" cy="676607"/>
          </a:xfrm>
        </p:grpSpPr>
        <p:sp>
          <p:nvSpPr>
            <p:cNvPr id="9" name="Rectangle 2"/>
            <p:cNvSpPr txBox="1">
              <a:spLocks noChangeArrowheads="1"/>
            </p:cNvSpPr>
            <p:nvPr/>
          </p:nvSpPr>
          <p:spPr bwMode="auto">
            <a:xfrm>
              <a:off x="755576" y="4217606"/>
              <a:ext cx="3083496" cy="655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ct val="0"/>
                </a:spcBef>
                <a:defRPr/>
              </a:pPr>
              <a:r>
                <a:rPr lang="zh-CN" altLang="en-US" sz="2800" b="1" dirty="0">
                  <a:solidFill>
                    <a:srgbClr val="0000FF"/>
                  </a:solidFill>
                  <a:latin typeface="Times New Roman" panose="02020603050405020304" pitchFamily="18" charset="0"/>
                  <a:cs typeface="Times New Roman" panose="02020603050405020304" pitchFamily="18" charset="0"/>
                </a:rPr>
                <a:t>补码→原码</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EF48D244-892C-4C6C-8030-44626BD9ADC0}"/>
                </a:ext>
              </a:extLst>
            </p:cNvPr>
            <p:cNvSpPr/>
            <p:nvPr/>
          </p:nvSpPr>
          <p:spPr>
            <a:xfrm>
              <a:off x="215371" y="4196637"/>
              <a:ext cx="499606" cy="504056"/>
            </a:xfrm>
            <a:prstGeom prst="ellipse">
              <a:avLst/>
            </a:prstGeom>
            <a:solidFill>
              <a:srgbClr val="009242"/>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tx1"/>
                  </a:solidFill>
                  <a:latin typeface="微软雅黑" pitchFamily="34" charset="-122"/>
                  <a:ea typeface="微软雅黑" pitchFamily="34" charset="-122"/>
                </a:rPr>
                <a:t>2</a:t>
              </a:r>
              <a:endParaRPr lang="zh-CN" altLang="en-US" sz="2800" b="1" dirty="0">
                <a:solidFill>
                  <a:schemeClr val="tx1"/>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7"/>
          <p:cNvSpPr>
            <a:spLocks noRot="1" noChangeArrowheads="1"/>
          </p:cNvSpPr>
          <p:nvPr/>
        </p:nvSpPr>
        <p:spPr bwMode="auto">
          <a:xfrm>
            <a:off x="1919536" y="1142754"/>
            <a:ext cx="8610600" cy="3078335"/>
          </a:xfrm>
          <a:prstGeom prst="rect">
            <a:avLst/>
          </a:prstGeom>
          <a:noFill/>
          <a:ln w="9525">
            <a:noFill/>
            <a:miter lim="800000"/>
            <a:headEnd/>
            <a:tailEnd/>
          </a:ln>
          <a:effectLst/>
        </p:spPr>
        <p:txBody>
          <a:bodyPr/>
          <a:lstStyle/>
          <a:p>
            <a:pPr marL="609600" indent="-609600" algn="just">
              <a:lnSpc>
                <a:spcPct val="200000"/>
              </a:lnSpc>
              <a:spcBef>
                <a:spcPct val="20000"/>
              </a:spcBef>
              <a:buClr>
                <a:srgbClr val="FDFBFB"/>
              </a:buClr>
            </a:pPr>
            <a:r>
              <a:rPr lang="zh-CN" altLang="en-US" sz="2800" b="1">
                <a:solidFill>
                  <a:srgbClr val="7030A0"/>
                </a:solidFill>
                <a:latin typeface="Times New Roman" panose="02020603050405020304" pitchFamily="18" charset="0"/>
                <a:cs typeface="Times New Roman" panose="02020603050405020304" pitchFamily="18" charset="0"/>
              </a:rPr>
              <a:t>数制</a:t>
            </a:r>
            <a:r>
              <a:rPr lang="zh-CN" altLang="en-US" sz="2800" b="1" dirty="0">
                <a:solidFill>
                  <a:srgbClr val="7030A0"/>
                </a:solidFill>
                <a:latin typeface="Times New Roman" panose="02020603050405020304" pitchFamily="18" charset="0"/>
                <a:cs typeface="Times New Roman" panose="02020603050405020304" pitchFamily="18" charset="0"/>
              </a:rPr>
              <a:t>的基与权</a:t>
            </a:r>
          </a:p>
          <a:p>
            <a:pPr algn="l">
              <a:lnSpc>
                <a:spcPct val="150000"/>
              </a:lnSpc>
              <a:spcBef>
                <a:spcPct val="20000"/>
              </a:spcBef>
              <a:buClr>
                <a:srgbClr val="FDFBFB"/>
              </a:buClr>
            </a:pPr>
            <a:r>
              <a:rPr lang="zh-CN" altLang="en-US" sz="2800" b="1">
                <a:latin typeface="Times New Roman" panose="02020603050405020304" pitchFamily="18" charset="0"/>
                <a:cs typeface="Times New Roman" panose="02020603050405020304" pitchFamily="18" charset="0"/>
              </a:rPr>
              <a:t>   在</a:t>
            </a:r>
            <a:r>
              <a:rPr lang="zh-CN" altLang="en-US" sz="2800" b="1" dirty="0">
                <a:latin typeface="Times New Roman" panose="02020603050405020304" pitchFamily="18" charset="0"/>
                <a:cs typeface="Times New Roman" panose="02020603050405020304" pitchFamily="18" charset="0"/>
              </a:rPr>
              <a:t>任一数制中，其每一数位上允许选用的数码</a:t>
            </a:r>
            <a:r>
              <a:rPr lang="zh-CN" altLang="en-US" sz="2800" b="1" dirty="0">
                <a:solidFill>
                  <a:srgbClr val="0000FF"/>
                </a:solidFill>
                <a:latin typeface="Times New Roman" panose="02020603050405020304" pitchFamily="18" charset="0"/>
                <a:cs typeface="Times New Roman" panose="02020603050405020304" pitchFamily="18" charset="0"/>
              </a:rPr>
              <a:t>个数，</a:t>
            </a:r>
            <a:r>
              <a:rPr lang="zh-CN" altLang="en-US" sz="2800" b="1" dirty="0">
                <a:latin typeface="Times New Roman" panose="02020603050405020304" pitchFamily="18" charset="0"/>
                <a:cs typeface="Times New Roman" panose="02020603050405020304" pitchFamily="18" charset="0"/>
              </a:rPr>
              <a:t>称为该数制的</a:t>
            </a:r>
            <a:r>
              <a:rPr lang="zh-CN" altLang="en-US" sz="2800" b="1" dirty="0">
                <a:solidFill>
                  <a:srgbClr val="FF0000"/>
                </a:solidFill>
                <a:latin typeface="Times New Roman" panose="02020603050405020304" pitchFamily="18" charset="0"/>
                <a:cs typeface="Times New Roman" panose="02020603050405020304" pitchFamily="18" charset="0"/>
              </a:rPr>
              <a:t>基数</a:t>
            </a:r>
            <a:r>
              <a:rPr lang="zh-CN" altLang="en-US" sz="2800" b="1" dirty="0">
                <a:latin typeface="Times New Roman" panose="02020603050405020304" pitchFamily="18" charset="0"/>
                <a:cs typeface="Times New Roman" panose="02020603050405020304" pitchFamily="18" charset="0"/>
              </a:rPr>
              <a:t>。</a:t>
            </a:r>
          </a:p>
          <a:p>
            <a:pPr algn="l">
              <a:lnSpc>
                <a:spcPct val="150000"/>
              </a:lnSpc>
              <a:spcBef>
                <a:spcPct val="20000"/>
              </a:spcBef>
              <a:buClr>
                <a:srgbClr val="FDFBFB"/>
              </a:buClr>
            </a:pPr>
            <a:r>
              <a:rPr lang="zh-CN" altLang="en-US" sz="2800" b="1">
                <a:latin typeface="Times New Roman" panose="02020603050405020304" pitchFamily="18" charset="0"/>
                <a:cs typeface="Times New Roman" panose="02020603050405020304" pitchFamily="18" charset="0"/>
              </a:rPr>
              <a:t>   每</a:t>
            </a:r>
            <a:r>
              <a:rPr lang="zh-CN" altLang="en-US" sz="2800" b="1" dirty="0">
                <a:latin typeface="Times New Roman" panose="02020603050405020304" pitchFamily="18" charset="0"/>
                <a:cs typeface="Times New Roman" panose="02020603050405020304" pitchFamily="18" charset="0"/>
              </a:rPr>
              <a:t>一数位所表示位置的值，称为</a:t>
            </a:r>
            <a:r>
              <a:rPr lang="zh-CN" altLang="en-US" sz="2800" b="1" dirty="0">
                <a:solidFill>
                  <a:srgbClr val="FF0000"/>
                </a:solidFill>
                <a:latin typeface="Times New Roman" panose="02020603050405020304" pitchFamily="18" charset="0"/>
                <a:cs typeface="Times New Roman" panose="02020603050405020304" pitchFamily="18" charset="0"/>
              </a:rPr>
              <a:t>权值</a:t>
            </a:r>
            <a:r>
              <a:rPr lang="zh-CN" altLang="en-US" sz="2800" b="1" dirty="0">
                <a:latin typeface="Times New Roman" panose="02020603050405020304" pitchFamily="18" charset="0"/>
                <a:cs typeface="Times New Roman" panose="02020603050405020304" pitchFamily="18" charset="0"/>
              </a:rPr>
              <a:t>。</a:t>
            </a:r>
          </a:p>
        </p:txBody>
      </p:sp>
      <p:grpSp>
        <p:nvGrpSpPr>
          <p:cNvPr id="12" name="组合 11">
            <a:extLst>
              <a:ext uri="{FF2B5EF4-FFF2-40B4-BE49-F238E27FC236}">
                <a16:creationId xmlns:a16="http://schemas.microsoft.com/office/drawing/2014/main" id="{00BAD47C-C914-4058-89EF-1B1E6D4F4191}"/>
              </a:ext>
            </a:extLst>
          </p:cNvPr>
          <p:cNvGrpSpPr/>
          <p:nvPr/>
        </p:nvGrpSpPr>
        <p:grpSpPr>
          <a:xfrm>
            <a:off x="2351584" y="1"/>
            <a:ext cx="6120680" cy="839639"/>
            <a:chOff x="1044403" y="189434"/>
            <a:chExt cx="5976664" cy="839639"/>
          </a:xfrm>
        </p:grpSpPr>
        <p:sp>
          <p:nvSpPr>
            <p:cNvPr id="13" name="六边形 12">
              <a:extLst>
                <a:ext uri="{FF2B5EF4-FFF2-40B4-BE49-F238E27FC236}">
                  <a16:creationId xmlns:a16="http://schemas.microsoft.com/office/drawing/2014/main" id="{4D3651B9-9D7E-4D87-8228-431AF4507F86}"/>
                </a:ext>
              </a:extLst>
            </p:cNvPr>
            <p:cNvSpPr/>
            <p:nvPr/>
          </p:nvSpPr>
          <p:spPr>
            <a:xfrm>
              <a:off x="1336677" y="283390"/>
              <a:ext cx="5684390"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88866563-74AC-402D-8083-CB6647B063B3}"/>
                </a:ext>
              </a:extLst>
            </p:cNvPr>
            <p:cNvGrpSpPr/>
            <p:nvPr/>
          </p:nvGrpSpPr>
          <p:grpSpPr>
            <a:xfrm>
              <a:off x="1044403" y="189434"/>
              <a:ext cx="864096" cy="839639"/>
              <a:chOff x="304800" y="673100"/>
              <a:chExt cx="4000500" cy="4000500"/>
            </a:xfrm>
            <a:effectLst>
              <a:outerShdw blurRad="444500" dist="254000" dir="6840000" algn="tr" rotWithShape="0">
                <a:prstClr val="black">
                  <a:alpha val="50000"/>
                </a:prstClr>
              </a:outerShdw>
            </a:effectLst>
          </p:grpSpPr>
          <p:sp>
            <p:nvSpPr>
              <p:cNvPr id="19" name="同心圆 215">
                <a:extLst>
                  <a:ext uri="{FF2B5EF4-FFF2-40B4-BE49-F238E27FC236}">
                    <a16:creationId xmlns:a16="http://schemas.microsoft.com/office/drawing/2014/main" id="{AAD92DCA-FF4D-455E-8D60-9F49A2298E3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0" name="椭圆 19">
                <a:extLst>
                  <a:ext uri="{FF2B5EF4-FFF2-40B4-BE49-F238E27FC236}">
                    <a16:creationId xmlns:a16="http://schemas.microsoft.com/office/drawing/2014/main" id="{4954BD84-6D3F-4618-AE85-162750D0FC56}"/>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15" name="矩形 14">
              <a:extLst>
                <a:ext uri="{FF2B5EF4-FFF2-40B4-BE49-F238E27FC236}">
                  <a16:creationId xmlns:a16="http://schemas.microsoft.com/office/drawing/2014/main" id="{265D1A0C-97BD-4C6F-96FC-071F5A4598F4}"/>
                </a:ext>
              </a:extLst>
            </p:cNvPr>
            <p:cNvSpPr/>
            <p:nvPr/>
          </p:nvSpPr>
          <p:spPr>
            <a:xfrm>
              <a:off x="2064503" y="352699"/>
              <a:ext cx="3198721" cy="523244"/>
            </a:xfrm>
            <a:prstGeom prst="rect">
              <a:avLst/>
            </a:prstGeom>
          </p:spPr>
          <p:txBody>
            <a:bodyPr wrap="square" lIns="91466" tIns="45732" rIns="91466" bIns="45732">
              <a:spAutoFit/>
            </a:bodyPr>
            <a:lstStyle/>
            <a:p>
              <a:r>
                <a:rPr lang="en-US" altLang="zh-CN" sz="2800" b="1">
                  <a:solidFill>
                    <a:srgbClr val="0000FF"/>
                  </a:solidFill>
                  <a:latin typeface="微软雅黑" panose="020B0503020204020204" pitchFamily="34" charset="-122"/>
                  <a:ea typeface="微软雅黑" panose="020B0503020204020204" pitchFamily="34" charset="-122"/>
                </a:rPr>
                <a:t>2.1.1  </a:t>
              </a:r>
              <a:r>
                <a:rPr lang="zh-CN" altLang="en-US" sz="2800" b="1">
                  <a:solidFill>
                    <a:srgbClr val="0000FF"/>
                  </a:solidFill>
                  <a:latin typeface="微软雅黑" panose="020B0503020204020204" pitchFamily="34" charset="-122"/>
                  <a:ea typeface="微软雅黑" panose="020B0503020204020204" pitchFamily="34" charset="-122"/>
                </a:rPr>
                <a:t>进位计数制</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16" name="组合 15">
              <a:extLst>
                <a:ext uri="{FF2B5EF4-FFF2-40B4-BE49-F238E27FC236}">
                  <a16:creationId xmlns:a16="http://schemas.microsoft.com/office/drawing/2014/main" id="{169D2844-02D0-44E5-9954-FCB8C171AEF5}"/>
                </a:ext>
              </a:extLst>
            </p:cNvPr>
            <p:cNvGrpSpPr/>
            <p:nvPr/>
          </p:nvGrpSpPr>
          <p:grpSpPr>
            <a:xfrm>
              <a:off x="1260426" y="363943"/>
              <a:ext cx="449306" cy="473563"/>
              <a:chOff x="304800" y="673100"/>
              <a:chExt cx="4000500" cy="4000500"/>
            </a:xfrm>
            <a:effectLst>
              <a:outerShdw blurRad="444500" dist="254000" dir="6840000" algn="tr" rotWithShape="0">
                <a:prstClr val="black">
                  <a:alpha val="50000"/>
                </a:prstClr>
              </a:outerShdw>
            </a:effectLst>
          </p:grpSpPr>
          <p:sp>
            <p:nvSpPr>
              <p:cNvPr id="17" name="同心圆 220">
                <a:extLst>
                  <a:ext uri="{FF2B5EF4-FFF2-40B4-BE49-F238E27FC236}">
                    <a16:creationId xmlns:a16="http://schemas.microsoft.com/office/drawing/2014/main" id="{0547BB2B-A9A3-40F0-A233-E401556508C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8" name="椭圆 17">
                <a:extLst>
                  <a:ext uri="{FF2B5EF4-FFF2-40B4-BE49-F238E27FC236}">
                    <a16:creationId xmlns:a16="http://schemas.microsoft.com/office/drawing/2014/main" id="{5B343376-E71E-4F73-9390-C7563D709CF4}"/>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
        <p:nvSpPr>
          <p:cNvPr id="21" name="矩形 20">
            <a:extLst>
              <a:ext uri="{FF2B5EF4-FFF2-40B4-BE49-F238E27FC236}">
                <a16:creationId xmlns:a16="http://schemas.microsoft.com/office/drawing/2014/main" id="{1CC4587B-BC88-4F06-BC15-52B5DBFC38BF}"/>
              </a:ext>
            </a:extLst>
          </p:cNvPr>
          <p:cNvSpPr/>
          <p:nvPr/>
        </p:nvSpPr>
        <p:spPr>
          <a:xfrm>
            <a:off x="1847528" y="4437113"/>
            <a:ext cx="8064896" cy="1311193"/>
          </a:xfrm>
          <a:prstGeom prst="rect">
            <a:avLst/>
          </a:prstGeom>
        </p:spPr>
        <p:txBody>
          <a:bodyPr wrap="square">
            <a:spAutoFit/>
          </a:bodyPr>
          <a:lstStyle/>
          <a:p>
            <a:pPr>
              <a:lnSpc>
                <a:spcPct val="150000"/>
              </a:lnSpc>
            </a:pPr>
            <a:r>
              <a:rPr lang="zh-CN" altLang="en-US" sz="2800" b="1"/>
              <a:t>    常用的计数制有十进制、二进制、八进制和十六进制等。</a:t>
            </a:r>
          </a:p>
        </p:txBody>
      </p:sp>
    </p:spTree>
    <p:extLst>
      <p:ext uri="{BB962C8B-B14F-4D97-AF65-F5344CB8AC3E}">
        <p14:creationId xmlns:p14="http://schemas.microsoft.com/office/powerpoint/2010/main" val="215554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330896" y="476672"/>
            <a:ext cx="8229600" cy="4343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indent="-342900">
              <a:lnSpc>
                <a:spcPct val="120000"/>
              </a:lnSpc>
              <a:spcBef>
                <a:spcPct val="20000"/>
              </a:spcBef>
              <a:spcAft>
                <a:spcPct val="20000"/>
              </a:spcAft>
              <a:defRPr/>
            </a:pPr>
            <a:r>
              <a:rPr lang="zh-CN" altLang="en-US" sz="2800" b="1" dirty="0">
                <a:solidFill>
                  <a:srgbClr val="0070C0"/>
                </a:solidFill>
                <a:latin typeface="Times New Roman" panose="02020603050405020304" pitchFamily="18" charset="0"/>
                <a:cs typeface="Times New Roman" panose="02020603050405020304" pitchFamily="18" charset="0"/>
              </a:rPr>
              <a:t>【例】</a:t>
            </a:r>
            <a:r>
              <a:rPr lang="zh-CN" altLang="en-US" sz="2800" b="1" dirty="0">
                <a:latin typeface="Times New Roman" panose="02020603050405020304" pitchFamily="18" charset="0"/>
                <a:cs typeface="Times New Roman" panose="02020603050405020304" pitchFamily="18" charset="0"/>
              </a:rPr>
              <a:t>已知[</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zh-CN" altLang="en-US" sz="2800" b="1" baseline="-25000" dirty="0">
                <a:latin typeface="Times New Roman" panose="02020603050405020304" pitchFamily="18" charset="0"/>
                <a:cs typeface="Times New Roman" panose="02020603050405020304" pitchFamily="18" charset="0"/>
              </a:rPr>
              <a:t>原</a:t>
            </a:r>
            <a:r>
              <a:rPr lang="zh-CN" altLang="en-US" sz="2800" b="1" dirty="0">
                <a:latin typeface="Times New Roman" panose="02020603050405020304" pitchFamily="18" charset="0"/>
                <a:cs typeface="Times New Roman" panose="02020603050405020304" pitchFamily="18" charset="0"/>
              </a:rPr>
              <a:t>= 10011010，求[</a:t>
            </a:r>
            <a:r>
              <a:rPr lang="en-US" altLang="zh-CN" sz="2800" b="1" i="1" dirty="0">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zh-CN" altLang="en-US" sz="2800" b="1" baseline="-25000">
                <a:latin typeface="Times New Roman" panose="02020603050405020304" pitchFamily="18" charset="0"/>
                <a:cs typeface="Times New Roman" panose="02020603050405020304" pitchFamily="18" charset="0"/>
              </a:rPr>
              <a:t>补</a:t>
            </a:r>
            <a:endParaRPr lang="en-US" altLang="zh-CN" sz="2800" b="1" baseline="-25000">
              <a:latin typeface="Times New Roman" panose="02020603050405020304" pitchFamily="18" charset="0"/>
              <a:cs typeface="Times New Roman" panose="02020603050405020304" pitchFamily="18" charset="0"/>
            </a:endParaRPr>
          </a:p>
          <a:p>
            <a:pPr marL="342900" indent="-342900">
              <a:lnSpc>
                <a:spcPct val="120000"/>
              </a:lnSpc>
              <a:spcBef>
                <a:spcPct val="20000"/>
              </a:spcBef>
              <a:spcAft>
                <a:spcPct val="20000"/>
              </a:spcAft>
              <a:defRPr/>
            </a:pPr>
            <a:endParaRPr lang="zh-CN" altLang="en-US" sz="2800" b="1" baseline="-25000" dirty="0">
              <a:latin typeface="Times New Roman" panose="02020603050405020304" pitchFamily="18" charset="0"/>
              <a:cs typeface="Times New Roman" panose="02020603050405020304" pitchFamily="18" charset="0"/>
            </a:endParaRPr>
          </a:p>
          <a:p>
            <a:pPr marL="342900" indent="-342900">
              <a:lnSpc>
                <a:spcPct val="90000"/>
              </a:lnSpc>
              <a:spcBef>
                <a:spcPct val="20000"/>
              </a:spcBef>
              <a:defRPr/>
            </a:pPr>
            <a:r>
              <a:rPr lang="zh-CN" altLang="en-US" sz="2800" b="1" dirty="0">
                <a:latin typeface="Times New Roman" panose="02020603050405020304" pitchFamily="18" charset="0"/>
                <a:cs typeface="Times New Roman" panose="02020603050405020304" pitchFamily="18" charset="0"/>
              </a:rPr>
              <a:t> 解： </a:t>
            </a:r>
            <a:r>
              <a:rPr lang="zh-CN" altLang="en-US" sz="2800" b="1" dirty="0">
                <a:solidFill>
                  <a:srgbClr val="0070C0"/>
                </a:solidFill>
                <a:latin typeface="Times New Roman" panose="02020603050405020304" pitchFamily="18" charset="0"/>
                <a:cs typeface="Times New Roman" panose="02020603050405020304" pitchFamily="18" charset="0"/>
              </a:rPr>
              <a:t>[</a:t>
            </a:r>
            <a:r>
              <a:rPr lang="en-US" altLang="zh-CN" sz="2800" b="1" i="1" dirty="0">
                <a:solidFill>
                  <a:srgbClr val="0070C0"/>
                </a:solidFill>
                <a:latin typeface="Times New Roman" panose="02020603050405020304" pitchFamily="18" charset="0"/>
                <a:cs typeface="Times New Roman" panose="02020603050405020304" pitchFamily="18" charset="0"/>
              </a:rPr>
              <a:t>X</a:t>
            </a:r>
            <a:r>
              <a:rPr lang="en-US" altLang="zh-CN" sz="2800" b="1" dirty="0">
                <a:solidFill>
                  <a:srgbClr val="0070C0"/>
                </a:solidFill>
                <a:latin typeface="Times New Roman" panose="02020603050405020304" pitchFamily="18" charset="0"/>
                <a:cs typeface="Times New Roman" panose="02020603050405020304" pitchFamily="18" charset="0"/>
              </a:rPr>
              <a:t>]</a:t>
            </a:r>
            <a:r>
              <a:rPr lang="zh-CN" altLang="en-US" sz="2800" b="1" baseline="-25000" dirty="0">
                <a:solidFill>
                  <a:srgbClr val="0070C0"/>
                </a:solidFill>
                <a:latin typeface="Times New Roman" panose="02020603050405020304" pitchFamily="18" charset="0"/>
                <a:cs typeface="Times New Roman" panose="02020603050405020304" pitchFamily="18" charset="0"/>
              </a:rPr>
              <a:t>原</a:t>
            </a:r>
            <a:r>
              <a:rPr lang="zh-CN" altLang="en-US" sz="2800" b="1" dirty="0">
                <a:solidFill>
                  <a:srgbClr val="0070C0"/>
                </a:solidFill>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    </a:t>
            </a:r>
            <a:r>
              <a:rPr lang="zh-CN" altLang="en-US" sz="2800" b="1" dirty="0">
                <a:solidFill>
                  <a:srgbClr val="FF0000"/>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0   0   1   1   0   1    0</a:t>
            </a:r>
          </a:p>
          <a:p>
            <a:pPr marL="342900" indent="-342900">
              <a:lnSpc>
                <a:spcPct val="90000"/>
              </a:lnSpc>
              <a:spcBef>
                <a:spcPct val="20000"/>
              </a:spcBef>
              <a:defRPr/>
            </a:pPr>
            <a:r>
              <a:rPr lang="zh-CN" altLang="en-US" sz="28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    ↓    ↓   ↓    ↓    ↓    ↓</a:t>
            </a:r>
            <a:endParaRPr lang="zh-CN" altLang="en-US" sz="2400" b="1" dirty="0">
              <a:latin typeface="Times New Roman" panose="02020603050405020304" pitchFamily="18" charset="0"/>
              <a:cs typeface="Times New Roman" panose="02020603050405020304" pitchFamily="18" charset="0"/>
            </a:endParaRPr>
          </a:p>
          <a:p>
            <a:pPr marL="342900" indent="-342900">
              <a:lnSpc>
                <a:spcPct val="90000"/>
              </a:lnSpc>
              <a:spcBef>
                <a:spcPct val="20000"/>
              </a:spcBef>
              <a:defRPr/>
            </a:pPr>
            <a:r>
              <a:rPr lang="zh-CN" altLang="en-US" sz="2800" b="1">
                <a:latin typeface="Times New Roman" panose="02020603050405020304" pitchFamily="18" charset="0"/>
                <a:cs typeface="Times New Roman" panose="02020603050405020304" pitchFamily="18" charset="0"/>
              </a:rPr>
              <a:t>                          </a:t>
            </a:r>
            <a:r>
              <a:rPr lang="zh-CN" altLang="en-US" sz="2800" b="1" dirty="0">
                <a:solidFill>
                  <a:srgbClr val="FF0000"/>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1   1  0    0   1   0   1</a:t>
            </a:r>
          </a:p>
          <a:p>
            <a:pPr marL="342900" indent="-342900">
              <a:lnSpc>
                <a:spcPct val="90000"/>
              </a:lnSpc>
              <a:spcBef>
                <a:spcPct val="20000"/>
              </a:spcBef>
              <a:defRPr/>
            </a:pPr>
            <a:r>
              <a:rPr lang="zh-CN" altLang="en-US" sz="2800" b="1" dirty="0">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　              </a:t>
            </a:r>
            <a:r>
              <a:rPr lang="zh-CN" altLang="en-US" sz="2800" b="1" dirty="0">
                <a:solidFill>
                  <a:schemeClr val="folHlink"/>
                </a:solidFill>
                <a:latin typeface="Times New Roman" panose="02020603050405020304" pitchFamily="18" charset="0"/>
                <a:cs typeface="Times New Roman" panose="02020603050405020304" pitchFamily="18" charset="0"/>
              </a:rPr>
              <a:t>1</a:t>
            </a:r>
          </a:p>
          <a:p>
            <a:pPr marL="342900" indent="-342900">
              <a:lnSpc>
                <a:spcPct val="90000"/>
              </a:lnSpc>
              <a:spcBef>
                <a:spcPct val="20000"/>
              </a:spcBef>
              <a:defRPr/>
            </a:pPr>
            <a:r>
              <a:rPr lang="zh-CN" altLang="en-US" sz="2800" b="1" dirty="0">
                <a:latin typeface="Times New Roman" panose="02020603050405020304" pitchFamily="18" charset="0"/>
                <a:cs typeface="Times New Roman" panose="02020603050405020304" pitchFamily="18" charset="0"/>
              </a:rPr>
              <a:t>          </a:t>
            </a:r>
          </a:p>
          <a:p>
            <a:pPr marL="342900" indent="-342900">
              <a:lnSpc>
                <a:spcPct val="90000"/>
              </a:lnSpc>
              <a:spcBef>
                <a:spcPct val="20000"/>
              </a:spcBef>
              <a:defRPr/>
            </a:pPr>
            <a:r>
              <a:rPr lang="zh-CN" altLang="en-US" sz="2800" b="1" dirty="0">
                <a:solidFill>
                  <a:srgbClr val="FFBF09"/>
                </a:solidFill>
                <a:latin typeface="Times New Roman" panose="02020603050405020304" pitchFamily="18" charset="0"/>
                <a:cs typeface="Times New Roman" panose="02020603050405020304" pitchFamily="18" charset="0"/>
              </a:rPr>
              <a:t>          </a:t>
            </a:r>
            <a:r>
              <a:rPr lang="zh-CN" altLang="en-US" sz="2800" b="1" dirty="0">
                <a:solidFill>
                  <a:srgbClr val="0070C0"/>
                </a:solidFill>
                <a:latin typeface="Times New Roman" panose="02020603050405020304" pitchFamily="18" charset="0"/>
                <a:cs typeface="Times New Roman" panose="02020603050405020304" pitchFamily="18" charset="0"/>
              </a:rPr>
              <a:t>[</a:t>
            </a:r>
            <a:r>
              <a:rPr lang="en-US" altLang="zh-CN" sz="2800" b="1" i="1" dirty="0">
                <a:solidFill>
                  <a:srgbClr val="0070C0"/>
                </a:solidFill>
                <a:latin typeface="Times New Roman" panose="02020603050405020304" pitchFamily="18" charset="0"/>
                <a:cs typeface="Times New Roman" panose="02020603050405020304" pitchFamily="18" charset="0"/>
              </a:rPr>
              <a:t>X</a:t>
            </a:r>
            <a:r>
              <a:rPr lang="en-US" altLang="zh-CN" sz="2800" b="1" dirty="0">
                <a:solidFill>
                  <a:srgbClr val="0070C0"/>
                </a:solidFill>
                <a:latin typeface="Times New Roman" panose="02020603050405020304" pitchFamily="18" charset="0"/>
                <a:cs typeface="Times New Roman" panose="02020603050405020304" pitchFamily="18" charset="0"/>
              </a:rPr>
              <a:t>]</a:t>
            </a:r>
            <a:r>
              <a:rPr lang="zh-CN" altLang="en-US" sz="2800" b="1" baseline="-25000" dirty="0">
                <a:solidFill>
                  <a:srgbClr val="0070C0"/>
                </a:solidFill>
                <a:latin typeface="Times New Roman" panose="02020603050405020304" pitchFamily="18" charset="0"/>
                <a:cs typeface="Times New Roman" panose="02020603050405020304" pitchFamily="18" charset="0"/>
              </a:rPr>
              <a:t>补</a:t>
            </a:r>
            <a:r>
              <a:rPr lang="zh-CN" altLang="en-US" sz="2800" b="1" dirty="0">
                <a:solidFill>
                  <a:srgbClr val="0070C0"/>
                </a:solidFill>
                <a:latin typeface="Times New Roman" panose="02020603050405020304" pitchFamily="18" charset="0"/>
                <a:cs typeface="Times New Roman" panose="02020603050405020304" pitchFamily="18" charset="0"/>
              </a:rPr>
              <a:t> </a:t>
            </a:r>
            <a:r>
              <a:rPr lang="zh-CN" altLang="en-US" sz="2800" b="1">
                <a:solidFill>
                  <a:srgbClr val="0070C0"/>
                </a:solidFill>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    </a:t>
            </a:r>
            <a:r>
              <a:rPr lang="zh-CN" altLang="en-US" sz="2800" b="1" dirty="0">
                <a:solidFill>
                  <a:srgbClr val="FF0000"/>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1   1  0   0   1   1   0</a:t>
            </a:r>
          </a:p>
        </p:txBody>
      </p:sp>
      <p:sp>
        <p:nvSpPr>
          <p:cNvPr id="3" name="Line 4"/>
          <p:cNvSpPr>
            <a:spLocks noChangeShapeType="1"/>
          </p:cNvSpPr>
          <p:nvPr/>
        </p:nvSpPr>
        <p:spPr bwMode="auto">
          <a:xfrm>
            <a:off x="3627040" y="3717032"/>
            <a:ext cx="5562600" cy="0"/>
          </a:xfrm>
          <a:prstGeom prst="line">
            <a:avLst/>
          </a:prstGeom>
          <a:noFill/>
          <a:ln w="38100">
            <a:solidFill>
              <a:schemeClr val="tx1"/>
            </a:solidFill>
            <a:round/>
            <a:headEnd/>
            <a:tailEnd/>
          </a:ln>
          <a:effectLst/>
        </p:spPr>
        <p:txBody>
          <a:bodyPr/>
          <a:lstStyle/>
          <a:p>
            <a:endParaRPr lang="zh-CN" altLang="en-US" sz="3200">
              <a:latin typeface="Times New Roman" panose="02020603050405020304" pitchFamily="18" charset="0"/>
              <a:cs typeface="Times New Roman" panose="02020603050405020304" pitchFamily="18" charset="0"/>
            </a:endParaRPr>
          </a:p>
        </p:txBody>
      </p:sp>
      <p:sp>
        <p:nvSpPr>
          <p:cNvPr id="4" name="矩形 3"/>
          <p:cNvSpPr/>
          <p:nvPr/>
        </p:nvSpPr>
        <p:spPr>
          <a:xfrm>
            <a:off x="4635152" y="5013176"/>
            <a:ext cx="2615844" cy="523220"/>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zh-CN" altLang="en-US" sz="2800" b="1" baseline="-25000" dirty="0">
                <a:latin typeface="Times New Roman" panose="02020603050405020304" pitchFamily="18" charset="0"/>
                <a:cs typeface="Times New Roman" panose="02020603050405020304" pitchFamily="18" charset="0"/>
              </a:rPr>
              <a:t>原</a:t>
            </a:r>
            <a:r>
              <a:rPr lang="zh-CN" altLang="en-US" sz="2800" b="1" dirty="0">
                <a:latin typeface="Times New Roman" panose="02020603050405020304" pitchFamily="18" charset="0"/>
                <a:cs typeface="Times New Roman" panose="02020603050405020304" pitchFamily="18" charset="0"/>
              </a:rPr>
              <a:t>= </a:t>
            </a:r>
            <a:r>
              <a:rPr lang="zh-CN" altLang="en-US" sz="2800" b="1" dirty="0">
                <a:solidFill>
                  <a:srgbClr val="FF0000"/>
                </a:solidFill>
                <a:latin typeface="Times New Roman" panose="02020603050405020304" pitchFamily="18" charset="0"/>
                <a:cs typeface="Times New Roman" panose="02020603050405020304" pitchFamily="18" charset="0"/>
              </a:rPr>
              <a:t>1</a:t>
            </a:r>
            <a:r>
              <a:rPr lang="zh-CN" altLang="en-US" sz="2800" b="1" dirty="0">
                <a:solidFill>
                  <a:srgbClr val="00B050"/>
                </a:solidFill>
                <a:latin typeface="Times New Roman" panose="02020603050405020304" pitchFamily="18" charset="0"/>
                <a:cs typeface="Times New Roman" panose="02020603050405020304" pitchFamily="18" charset="0"/>
              </a:rPr>
              <a:t>00110</a:t>
            </a:r>
            <a:r>
              <a:rPr lang="zh-CN" altLang="en-US" sz="2800" b="1" dirty="0">
                <a:solidFill>
                  <a:srgbClr val="FF0000"/>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0</a:t>
            </a:r>
            <a:endParaRPr lang="zh-CN" altLang="en-US" sz="2800" dirty="0">
              <a:latin typeface="Times New Roman" panose="02020603050405020304" pitchFamily="18" charset="0"/>
              <a:cs typeface="Times New Roman" panose="02020603050405020304" pitchFamily="18" charset="0"/>
            </a:endParaRPr>
          </a:p>
        </p:txBody>
      </p:sp>
      <p:sp>
        <p:nvSpPr>
          <p:cNvPr id="5" name="矩形 4"/>
          <p:cNvSpPr/>
          <p:nvPr/>
        </p:nvSpPr>
        <p:spPr>
          <a:xfrm>
            <a:off x="4635152" y="5662989"/>
            <a:ext cx="2576218" cy="523220"/>
          </a:xfrm>
          <a:prstGeom prst="rect">
            <a:avLst/>
          </a:prstGeom>
        </p:spPr>
        <p:txBody>
          <a:bodyPr wrap="none">
            <a:spAutoFit/>
          </a:bodyPr>
          <a:lstStyle/>
          <a:p>
            <a:r>
              <a:rPr lang="zh-CN" altLang="en-US"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a:t>
            </a:r>
            <a:r>
              <a:rPr lang="zh-CN" altLang="en-US" sz="2800" b="1" baseline="-25000" dirty="0">
                <a:latin typeface="Times New Roman" panose="02020603050405020304" pitchFamily="18" charset="0"/>
                <a:cs typeface="Times New Roman" panose="02020603050405020304" pitchFamily="18" charset="0"/>
              </a:rPr>
              <a:t>补</a:t>
            </a:r>
            <a:r>
              <a:rPr lang="zh-CN" altLang="en-US" sz="2800" b="1" dirty="0">
                <a:latin typeface="Times New Roman" panose="02020603050405020304" pitchFamily="18" charset="0"/>
                <a:cs typeface="Times New Roman" panose="02020603050405020304" pitchFamily="18" charset="0"/>
              </a:rPr>
              <a:t>= </a:t>
            </a:r>
            <a:r>
              <a:rPr lang="zh-CN" altLang="en-US" sz="2800" b="1" dirty="0">
                <a:solidFill>
                  <a:srgbClr val="FF0000"/>
                </a:solidFill>
                <a:latin typeface="Times New Roman" panose="02020603050405020304" pitchFamily="18" charset="0"/>
                <a:cs typeface="Times New Roman" panose="02020603050405020304" pitchFamily="18" charset="0"/>
              </a:rPr>
              <a:t>1</a:t>
            </a:r>
            <a:r>
              <a:rPr lang="en-US" altLang="zh-CN" sz="2800" b="1" dirty="0">
                <a:solidFill>
                  <a:srgbClr val="0000FF"/>
                </a:solidFill>
                <a:latin typeface="Times New Roman" panose="02020603050405020304" pitchFamily="18" charset="0"/>
                <a:cs typeface="Times New Roman" panose="02020603050405020304" pitchFamily="18" charset="0"/>
              </a:rPr>
              <a:t>11001</a:t>
            </a:r>
            <a:r>
              <a:rPr lang="en-US" altLang="zh-CN" sz="2800" b="1" dirty="0">
                <a:solidFill>
                  <a:srgbClr val="FF0000"/>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0</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up)">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up)">
                                      <p:cBhvr>
                                        <p:cTn id="12" dur="1000"/>
                                        <p:tgtEl>
                                          <p:spTgt spid="2">
                                            <p:txEl>
                                              <p:pRg st="3" end="3"/>
                                            </p:txEl>
                                          </p:spTgt>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up)">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up)">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up)">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2C241F9-AAB1-48D3-B0EA-4A770B9AF84F}"/>
              </a:ext>
            </a:extLst>
          </p:cNvPr>
          <p:cNvSpPr txBox="1">
            <a:spLocks noChangeArrowheads="1"/>
          </p:cNvSpPr>
          <p:nvPr/>
        </p:nvSpPr>
        <p:spPr bwMode="auto">
          <a:xfrm>
            <a:off x="1847528" y="1052736"/>
            <a:ext cx="8303840" cy="187220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533400" indent="-533400">
              <a:lnSpc>
                <a:spcPct val="150000"/>
              </a:lnSpc>
              <a:spcBef>
                <a:spcPct val="20000"/>
              </a:spcBef>
              <a:buClr>
                <a:schemeClr val="tx1"/>
              </a:buClr>
              <a:defRPr/>
            </a:pPr>
            <a:r>
              <a:rPr lang="zh-CN" altLang="en-US" sz="2800" b="1">
                <a:latin typeface="Times New Roman" panose="02020603050405020304" pitchFamily="18" charset="0"/>
                <a:cs typeface="Times New Roman" panose="02020603050405020304" pitchFamily="18" charset="0"/>
              </a:rPr>
              <a:t>      最高位</a:t>
            </a:r>
            <a:r>
              <a:rPr lang="zh-CN" altLang="en-US" sz="2800" b="1" dirty="0">
                <a:latin typeface="Times New Roman" panose="02020603050405020304" pitchFamily="18" charset="0"/>
                <a:cs typeface="Times New Roman" panose="02020603050405020304" pitchFamily="18" charset="0"/>
              </a:rPr>
              <a:t>为符号位，对于</a:t>
            </a:r>
            <a:r>
              <a:rPr lang="zh-CN" altLang="en-US" sz="2800" b="1">
                <a:solidFill>
                  <a:srgbClr val="0000FF"/>
                </a:solidFill>
                <a:latin typeface="Times New Roman" panose="02020603050405020304" pitchFamily="18" charset="0"/>
                <a:cs typeface="Times New Roman" panose="02020603050405020304" pitchFamily="18" charset="0"/>
              </a:rPr>
              <a:t>正数</a:t>
            </a:r>
            <a:r>
              <a:rPr lang="zh-CN" altLang="en-US" sz="2800" b="1">
                <a:latin typeface="Times New Roman" panose="02020603050405020304" pitchFamily="18" charset="0"/>
                <a:cs typeface="Times New Roman" panose="02020603050405020304" pitchFamily="18" charset="0"/>
              </a:rPr>
              <a:t>，有效数值部分为二进制真值</a:t>
            </a:r>
            <a:r>
              <a:rPr lang="zh-CN" altLang="en-US" sz="2800" b="1" dirty="0">
                <a:latin typeface="Times New Roman" panose="02020603050405020304" pitchFamily="18" charset="0"/>
                <a:cs typeface="Times New Roman" panose="02020603050405020304" pitchFamily="18" charset="0"/>
              </a:rPr>
              <a:t>的绝对值；对于</a:t>
            </a:r>
            <a:r>
              <a:rPr lang="zh-CN" altLang="en-US" sz="2800" b="1">
                <a:solidFill>
                  <a:srgbClr val="0000FF"/>
                </a:solidFill>
                <a:latin typeface="Times New Roman" panose="02020603050405020304" pitchFamily="18" charset="0"/>
                <a:cs typeface="Times New Roman" panose="02020603050405020304" pitchFamily="18" charset="0"/>
              </a:rPr>
              <a:t>负数</a:t>
            </a:r>
            <a:r>
              <a:rPr lang="zh-CN" altLang="en-US" sz="2800" b="1">
                <a:latin typeface="Times New Roman" panose="02020603050405020304" pitchFamily="18" charset="0"/>
                <a:cs typeface="Times New Roman" panose="02020603050405020304" pitchFamily="18" charset="0"/>
              </a:rPr>
              <a:t>，有效数值部分是将真值的</a:t>
            </a:r>
            <a:r>
              <a:rPr lang="zh-CN" altLang="en-US" sz="2800" b="1">
                <a:solidFill>
                  <a:srgbClr val="FF0000"/>
                </a:solidFill>
                <a:latin typeface="Times New Roman" panose="02020603050405020304" pitchFamily="18" charset="0"/>
                <a:cs typeface="Times New Roman" panose="02020603050405020304" pitchFamily="18" charset="0"/>
              </a:rPr>
              <a:t>绝对值按</a:t>
            </a:r>
            <a:r>
              <a:rPr lang="zh-CN" altLang="en-US" sz="2800" b="1" dirty="0">
                <a:solidFill>
                  <a:srgbClr val="FF0000"/>
                </a:solidFill>
                <a:latin typeface="Times New Roman" panose="02020603050405020304" pitchFamily="18" charset="0"/>
                <a:cs typeface="Times New Roman" panose="02020603050405020304" pitchFamily="18" charset="0"/>
              </a:rPr>
              <a:t>位</a:t>
            </a:r>
            <a:r>
              <a:rPr lang="zh-CN" altLang="en-US" sz="2800" b="1">
                <a:solidFill>
                  <a:srgbClr val="FF0000"/>
                </a:solidFill>
                <a:latin typeface="Times New Roman" panose="02020603050405020304" pitchFamily="18" charset="0"/>
                <a:cs typeface="Times New Roman" panose="02020603050405020304" pitchFamily="18" charset="0"/>
              </a:rPr>
              <a:t>取反</a:t>
            </a:r>
            <a:r>
              <a:rPr lang="zh-CN" altLang="en-US" sz="2800" b="1">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a:p>
            <a:pPr marL="533400" indent="-533400">
              <a:lnSpc>
                <a:spcPct val="150000"/>
              </a:lnSpc>
              <a:spcBef>
                <a:spcPct val="20000"/>
              </a:spcBef>
              <a:buClr>
                <a:schemeClr val="tx1"/>
              </a:buClr>
              <a:defRPr/>
            </a:pPr>
            <a:endParaRPr lang="zh-CN" altLang="en-US" sz="2800" b="1" dirty="0">
              <a:latin typeface="Times New Roman" panose="02020603050405020304" pitchFamily="18" charset="0"/>
              <a:cs typeface="Times New Roman" panose="02020603050405020304" pitchFamily="18" charset="0"/>
            </a:endParaRPr>
          </a:p>
        </p:txBody>
      </p:sp>
      <p:sp>
        <p:nvSpPr>
          <p:cNvPr id="3" name="Text Box 2099">
            <a:extLst>
              <a:ext uri="{FF2B5EF4-FFF2-40B4-BE49-F238E27FC236}">
                <a16:creationId xmlns:a16="http://schemas.microsoft.com/office/drawing/2014/main" id="{8B204073-2AFA-4453-BDBF-433CE699BE70}"/>
              </a:ext>
            </a:extLst>
          </p:cNvPr>
          <p:cNvSpPr txBox="1">
            <a:spLocks noChangeArrowheads="1"/>
          </p:cNvSpPr>
          <p:nvPr/>
        </p:nvSpPr>
        <p:spPr bwMode="auto">
          <a:xfrm>
            <a:off x="6969597" y="3789040"/>
            <a:ext cx="20558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kumimoji="0" lang="en-US" altLang="zh-CN" sz="2800" b="1">
                <a:ea typeface="黑体" panose="02010609060101010101" pitchFamily="49" charset="-122"/>
                <a:cs typeface="Times New Roman" panose="02020603050405020304" pitchFamily="18" charset="0"/>
              </a:rPr>
              <a:t>-1001010</a:t>
            </a:r>
          </a:p>
        </p:txBody>
      </p:sp>
      <p:grpSp>
        <p:nvGrpSpPr>
          <p:cNvPr id="4" name="组合 3">
            <a:extLst>
              <a:ext uri="{FF2B5EF4-FFF2-40B4-BE49-F238E27FC236}">
                <a16:creationId xmlns:a16="http://schemas.microsoft.com/office/drawing/2014/main" id="{BCE53C7F-ACD8-4736-8CAB-DC77857C2D78}"/>
              </a:ext>
            </a:extLst>
          </p:cNvPr>
          <p:cNvGrpSpPr/>
          <p:nvPr/>
        </p:nvGrpSpPr>
        <p:grpSpPr>
          <a:xfrm>
            <a:off x="2904010" y="3789041"/>
            <a:ext cx="3336925" cy="563563"/>
            <a:chOff x="1380009" y="3933056"/>
            <a:chExt cx="3336925" cy="563563"/>
          </a:xfrm>
        </p:grpSpPr>
        <p:sp>
          <p:nvSpPr>
            <p:cNvPr id="5" name="Text Box 2099">
              <a:extLst>
                <a:ext uri="{FF2B5EF4-FFF2-40B4-BE49-F238E27FC236}">
                  <a16:creationId xmlns:a16="http://schemas.microsoft.com/office/drawing/2014/main" id="{CB0C837A-CB15-4C43-AB38-12F8467B70F1}"/>
                </a:ext>
              </a:extLst>
            </p:cNvPr>
            <p:cNvSpPr txBox="1">
              <a:spLocks noChangeArrowheads="1"/>
            </p:cNvSpPr>
            <p:nvPr/>
          </p:nvSpPr>
          <p:spPr bwMode="auto">
            <a:xfrm>
              <a:off x="2627784" y="3933056"/>
              <a:ext cx="20891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800" b="1">
                  <a:ea typeface="黑体" panose="02010609060101010101" pitchFamily="49" charset="-122"/>
                  <a:cs typeface="Times New Roman" panose="02020603050405020304" pitchFamily="18" charset="0"/>
                </a:rPr>
                <a:t>+1001010</a:t>
              </a:r>
            </a:p>
          </p:txBody>
        </p:sp>
        <p:sp>
          <p:nvSpPr>
            <p:cNvPr id="6" name="Text Box 2099">
              <a:extLst>
                <a:ext uri="{FF2B5EF4-FFF2-40B4-BE49-F238E27FC236}">
                  <a16:creationId xmlns:a16="http://schemas.microsoft.com/office/drawing/2014/main" id="{571240AA-DB6F-40AB-AA75-9184A97C0808}"/>
                </a:ext>
              </a:extLst>
            </p:cNvPr>
            <p:cNvSpPr txBox="1">
              <a:spLocks noChangeArrowheads="1"/>
            </p:cNvSpPr>
            <p:nvPr/>
          </p:nvSpPr>
          <p:spPr bwMode="auto">
            <a:xfrm>
              <a:off x="1380009" y="3937819"/>
              <a:ext cx="10080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kumimoji="0" lang="zh-CN" altLang="en-US" sz="2800" b="1">
                  <a:latin typeface="+mn-ea"/>
                  <a:ea typeface="+mn-ea"/>
                  <a:cs typeface="Times New Roman" panose="02020603050405020304" pitchFamily="18" charset="0"/>
                </a:rPr>
                <a:t>真值</a:t>
              </a:r>
              <a:endParaRPr kumimoji="0" lang="en-US" altLang="zh-CN" sz="2800" b="1">
                <a:latin typeface="+mn-ea"/>
                <a:ea typeface="+mn-ea"/>
                <a:cs typeface="Times New Roman" panose="02020603050405020304" pitchFamily="18" charset="0"/>
              </a:endParaRPr>
            </a:p>
            <a:p>
              <a:pPr algn="l" eaLnBrk="1" hangingPunct="1">
                <a:lnSpc>
                  <a:spcPct val="125000"/>
                </a:lnSpc>
              </a:pPr>
              <a:endParaRPr kumimoji="0" lang="en-US" altLang="zh-CN" sz="2800" b="1">
                <a:latin typeface="+mn-ea"/>
                <a:ea typeface="+mn-ea"/>
                <a:cs typeface="Times New Roman" panose="02020603050405020304" pitchFamily="18" charset="0"/>
              </a:endParaRPr>
            </a:p>
          </p:txBody>
        </p:sp>
      </p:grpSp>
      <p:sp>
        <p:nvSpPr>
          <p:cNvPr id="7" name="Text Box 2099">
            <a:extLst>
              <a:ext uri="{FF2B5EF4-FFF2-40B4-BE49-F238E27FC236}">
                <a16:creationId xmlns:a16="http://schemas.microsoft.com/office/drawing/2014/main" id="{2BE8C45C-3976-4E42-97B7-349AD57F87F4}"/>
              </a:ext>
            </a:extLst>
          </p:cNvPr>
          <p:cNvSpPr txBox="1">
            <a:spLocks noChangeArrowheads="1"/>
          </p:cNvSpPr>
          <p:nvPr/>
        </p:nvSpPr>
        <p:spPr bwMode="auto">
          <a:xfrm>
            <a:off x="6936260" y="5462488"/>
            <a:ext cx="1944687" cy="558800"/>
          </a:xfrm>
          <a:prstGeom prst="rect">
            <a:avLst/>
          </a:prstGeom>
          <a:noFill/>
          <a:ln w="9525">
            <a:noFill/>
            <a:miter lim="800000"/>
            <a:headEnd/>
            <a:tailEnd/>
          </a:ln>
        </p:spPr>
        <p:txBody>
          <a:bodyPr lIns="54000" tIns="10800" rIns="54000" bIns="10800"/>
          <a:lstStyle/>
          <a:p>
            <a:pPr algn="l">
              <a:defRPr/>
            </a:pPr>
            <a:r>
              <a:rPr lang="en-US" altLang="zh-CN" sz="2800" b="1" u="sng">
                <a:solidFill>
                  <a:srgbClr val="FF0000"/>
                </a:solidFill>
                <a:latin typeface="Times New Roman" panose="02020603050405020304" pitchFamily="18" charset="0"/>
                <a:ea typeface="黑体" pitchFamily="2" charset="-122"/>
                <a:cs typeface="Times New Roman" panose="02020603050405020304" pitchFamily="18" charset="0"/>
              </a:rPr>
              <a:t>1</a:t>
            </a:r>
            <a:r>
              <a:rPr lang="en-US" altLang="zh-CN" sz="2800" b="1">
                <a:latin typeface="Times New Roman" panose="02020603050405020304" pitchFamily="18" charset="0"/>
                <a:ea typeface="黑体" pitchFamily="2" charset="-122"/>
                <a:cs typeface="Times New Roman" panose="02020603050405020304" pitchFamily="18" charset="0"/>
              </a:rPr>
              <a:t>0110101</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grpSp>
        <p:nvGrpSpPr>
          <p:cNvPr id="8" name="组合 7">
            <a:extLst>
              <a:ext uri="{FF2B5EF4-FFF2-40B4-BE49-F238E27FC236}">
                <a16:creationId xmlns:a16="http://schemas.microsoft.com/office/drawing/2014/main" id="{46E5ACBA-C9E9-43C2-AA17-07C1DAEC38D0}"/>
              </a:ext>
            </a:extLst>
          </p:cNvPr>
          <p:cNvGrpSpPr/>
          <p:nvPr/>
        </p:nvGrpSpPr>
        <p:grpSpPr>
          <a:xfrm>
            <a:off x="2904010" y="5390480"/>
            <a:ext cx="3367405" cy="630808"/>
            <a:chOff x="1380009" y="5534496"/>
            <a:chExt cx="3367405" cy="630808"/>
          </a:xfrm>
        </p:grpSpPr>
        <p:sp>
          <p:nvSpPr>
            <p:cNvPr id="9" name="Text Box 2099">
              <a:extLst>
                <a:ext uri="{FF2B5EF4-FFF2-40B4-BE49-F238E27FC236}">
                  <a16:creationId xmlns:a16="http://schemas.microsoft.com/office/drawing/2014/main" id="{AE79D456-B75E-48D5-B54E-4C13A072741A}"/>
                </a:ext>
              </a:extLst>
            </p:cNvPr>
            <p:cNvSpPr txBox="1">
              <a:spLocks noChangeArrowheads="1"/>
            </p:cNvSpPr>
            <p:nvPr/>
          </p:nvSpPr>
          <p:spPr bwMode="auto">
            <a:xfrm>
              <a:off x="2658264" y="5606504"/>
              <a:ext cx="2089150" cy="558800"/>
            </a:xfrm>
            <a:prstGeom prst="rect">
              <a:avLst/>
            </a:prstGeom>
            <a:noFill/>
            <a:ln w="9525">
              <a:noFill/>
              <a:miter lim="800000"/>
              <a:headEnd/>
              <a:tailEnd/>
            </a:ln>
          </p:spPr>
          <p:txBody>
            <a:bodyPr lIns="54000" tIns="10800" rIns="54000" bIns="10800"/>
            <a:lstStyle/>
            <a:p>
              <a:pPr algn="l">
                <a:defRPr/>
              </a:pPr>
              <a:r>
                <a:rPr lang="en-US" altLang="zh-CN" sz="2800" b="1" u="sng" dirty="0">
                  <a:solidFill>
                    <a:srgbClr val="FF0000"/>
                  </a:solidFill>
                  <a:latin typeface="Times New Roman" panose="02020603050405020304" pitchFamily="18" charset="0"/>
                  <a:ea typeface="黑体" pitchFamily="2" charset="-122"/>
                  <a:cs typeface="Times New Roman" panose="02020603050405020304" pitchFamily="18" charset="0"/>
                </a:rPr>
                <a:t>0</a:t>
              </a:r>
              <a:r>
                <a:rPr lang="en-US" altLang="zh-CN" sz="2800" b="1" dirty="0">
                  <a:latin typeface="Times New Roman" panose="02020603050405020304" pitchFamily="18" charset="0"/>
                  <a:ea typeface="黑体" pitchFamily="2" charset="-122"/>
                  <a:cs typeface="Times New Roman" panose="02020603050405020304" pitchFamily="18" charset="0"/>
                </a:rPr>
                <a:t>1001010</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0" name="Text Box 2099">
              <a:extLst>
                <a:ext uri="{FF2B5EF4-FFF2-40B4-BE49-F238E27FC236}">
                  <a16:creationId xmlns:a16="http://schemas.microsoft.com/office/drawing/2014/main" id="{FE5A8F3F-5907-4519-BD8B-F120768CC56C}"/>
                </a:ext>
              </a:extLst>
            </p:cNvPr>
            <p:cNvSpPr txBox="1">
              <a:spLocks noChangeArrowheads="1"/>
            </p:cNvSpPr>
            <p:nvPr/>
          </p:nvSpPr>
          <p:spPr bwMode="auto">
            <a:xfrm>
              <a:off x="1380009" y="5534496"/>
              <a:ext cx="10080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kumimoji="0" lang="zh-CN" altLang="en-US" sz="2800" b="1">
                  <a:latin typeface="宋体" panose="02010600030101010101" pitchFamily="2" charset="-122"/>
                  <a:cs typeface="Times New Roman" panose="02020603050405020304" pitchFamily="18" charset="0"/>
                </a:rPr>
                <a:t>反码</a:t>
              </a:r>
              <a:endParaRPr kumimoji="0" lang="en-US" altLang="zh-CN" sz="2800" b="1">
                <a:latin typeface="宋体" panose="02010600030101010101" pitchFamily="2"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BAFC3111-C9ED-446B-96AC-9AFF6FD9E60B}"/>
              </a:ext>
            </a:extLst>
          </p:cNvPr>
          <p:cNvGrpSpPr/>
          <p:nvPr/>
        </p:nvGrpSpPr>
        <p:grpSpPr>
          <a:xfrm>
            <a:off x="4326281" y="4294046"/>
            <a:ext cx="1234247" cy="1230136"/>
            <a:chOff x="2802280" y="4422824"/>
            <a:chExt cx="1234247" cy="416695"/>
          </a:xfrm>
        </p:grpSpPr>
        <p:sp>
          <p:nvSpPr>
            <p:cNvPr id="12" name="Line 2101">
              <a:extLst>
                <a:ext uri="{FF2B5EF4-FFF2-40B4-BE49-F238E27FC236}">
                  <a16:creationId xmlns:a16="http://schemas.microsoft.com/office/drawing/2014/main" id="{20236A32-155E-4D86-AD67-FBCFE99AC40A}"/>
                </a:ext>
              </a:extLst>
            </p:cNvPr>
            <p:cNvSpPr>
              <a:spLocks noChangeShapeType="1"/>
            </p:cNvSpPr>
            <p:nvPr/>
          </p:nvSpPr>
          <p:spPr bwMode="auto">
            <a:xfrm flipV="1">
              <a:off x="2802280" y="4425181"/>
              <a:ext cx="0" cy="414338"/>
            </a:xfrm>
            <a:prstGeom prst="line">
              <a:avLst/>
            </a:prstGeom>
            <a:noFill/>
            <a:ln w="19050">
              <a:solidFill>
                <a:schemeClr val="accent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nvGrpSpPr>
            <p:cNvPr id="13" name="组合 42">
              <a:extLst>
                <a:ext uri="{FF2B5EF4-FFF2-40B4-BE49-F238E27FC236}">
                  <a16:creationId xmlns:a16="http://schemas.microsoft.com/office/drawing/2014/main" id="{8078A3DD-A160-4D45-A1BF-D690706AB78B}"/>
                </a:ext>
              </a:extLst>
            </p:cNvPr>
            <p:cNvGrpSpPr>
              <a:grpSpLocks/>
            </p:cNvGrpSpPr>
            <p:nvPr/>
          </p:nvGrpSpPr>
          <p:grpSpPr bwMode="auto">
            <a:xfrm>
              <a:off x="2987824" y="4422824"/>
              <a:ext cx="1048703" cy="416689"/>
              <a:chOff x="2399728" y="4992789"/>
              <a:chExt cx="1049432" cy="417138"/>
            </a:xfrm>
          </p:grpSpPr>
          <p:sp>
            <p:nvSpPr>
              <p:cNvPr id="14" name="Line 2101">
                <a:extLst>
                  <a:ext uri="{FF2B5EF4-FFF2-40B4-BE49-F238E27FC236}">
                    <a16:creationId xmlns:a16="http://schemas.microsoft.com/office/drawing/2014/main" id="{000697E1-92FA-460C-9961-0EE22DF239F3}"/>
                  </a:ext>
                </a:extLst>
              </p:cNvPr>
              <p:cNvSpPr>
                <a:spLocks noChangeShapeType="1"/>
              </p:cNvSpPr>
              <p:nvPr/>
            </p:nvSpPr>
            <p:spPr bwMode="auto">
              <a:xfrm flipV="1">
                <a:off x="2399728"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15" name="Line 2101">
                <a:extLst>
                  <a:ext uri="{FF2B5EF4-FFF2-40B4-BE49-F238E27FC236}">
                    <a16:creationId xmlns:a16="http://schemas.microsoft.com/office/drawing/2014/main" id="{22CF7B20-C301-41FE-A8EC-08C669496F03}"/>
                  </a:ext>
                </a:extLst>
              </p:cNvPr>
              <p:cNvSpPr>
                <a:spLocks noChangeShapeType="1"/>
              </p:cNvSpPr>
              <p:nvPr/>
            </p:nvSpPr>
            <p:spPr bwMode="auto">
              <a:xfrm flipV="1">
                <a:off x="256305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16" name="Line 2101">
                <a:extLst>
                  <a:ext uri="{FF2B5EF4-FFF2-40B4-BE49-F238E27FC236}">
                    <a16:creationId xmlns:a16="http://schemas.microsoft.com/office/drawing/2014/main" id="{689E1E74-3594-4EC5-9AB2-ED5831BEBB5E}"/>
                  </a:ext>
                </a:extLst>
              </p:cNvPr>
              <p:cNvSpPr>
                <a:spLocks noChangeShapeType="1"/>
              </p:cNvSpPr>
              <p:nvPr/>
            </p:nvSpPr>
            <p:spPr bwMode="auto">
              <a:xfrm flipV="1">
                <a:off x="2748575"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17" name="Line 2101">
                <a:extLst>
                  <a:ext uri="{FF2B5EF4-FFF2-40B4-BE49-F238E27FC236}">
                    <a16:creationId xmlns:a16="http://schemas.microsoft.com/office/drawing/2014/main" id="{3764964C-7A1C-429E-82FA-593F1F396F19}"/>
                  </a:ext>
                </a:extLst>
              </p:cNvPr>
              <p:cNvSpPr>
                <a:spLocks noChangeShapeType="1"/>
              </p:cNvSpPr>
              <p:nvPr/>
            </p:nvSpPr>
            <p:spPr bwMode="auto">
              <a:xfrm flipV="1">
                <a:off x="2918336" y="4992789"/>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18" name="Line 2101">
                <a:extLst>
                  <a:ext uri="{FF2B5EF4-FFF2-40B4-BE49-F238E27FC236}">
                    <a16:creationId xmlns:a16="http://schemas.microsoft.com/office/drawing/2014/main" id="{30E70372-623D-49ED-803D-B1E857185E67}"/>
                  </a:ext>
                </a:extLst>
              </p:cNvPr>
              <p:cNvSpPr>
                <a:spLocks noChangeShapeType="1"/>
              </p:cNvSpPr>
              <p:nvPr/>
            </p:nvSpPr>
            <p:spPr bwMode="auto">
              <a:xfrm flipV="1">
                <a:off x="3101993"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19" name="Line 2101">
                <a:extLst>
                  <a:ext uri="{FF2B5EF4-FFF2-40B4-BE49-F238E27FC236}">
                    <a16:creationId xmlns:a16="http://schemas.microsoft.com/office/drawing/2014/main" id="{6BB5B186-F4F6-46D7-B558-94A7A84505D9}"/>
                  </a:ext>
                </a:extLst>
              </p:cNvPr>
              <p:cNvSpPr>
                <a:spLocks noChangeShapeType="1"/>
              </p:cNvSpPr>
              <p:nvPr/>
            </p:nvSpPr>
            <p:spPr bwMode="auto">
              <a:xfrm flipV="1">
                <a:off x="3277349"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sp>
            <p:nvSpPr>
              <p:cNvPr id="20" name="Line 2101">
                <a:extLst>
                  <a:ext uri="{FF2B5EF4-FFF2-40B4-BE49-F238E27FC236}">
                    <a16:creationId xmlns:a16="http://schemas.microsoft.com/office/drawing/2014/main" id="{B183590B-82C7-48E0-B031-175CC9EBEC21}"/>
                  </a:ext>
                </a:extLst>
              </p:cNvPr>
              <p:cNvSpPr>
                <a:spLocks noChangeShapeType="1"/>
              </p:cNvSpPr>
              <p:nvPr/>
            </p:nvSpPr>
            <p:spPr bwMode="auto">
              <a:xfrm flipV="1">
                <a:off x="3449160"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cs typeface="Times New Roman" panose="02020603050405020304" pitchFamily="18" charset="0"/>
                </a:endParaRPr>
              </a:p>
            </p:txBody>
          </p:sp>
        </p:grpSp>
      </p:grpSp>
      <p:grpSp>
        <p:nvGrpSpPr>
          <p:cNvPr id="21" name="组合 20">
            <a:extLst>
              <a:ext uri="{FF2B5EF4-FFF2-40B4-BE49-F238E27FC236}">
                <a16:creationId xmlns:a16="http://schemas.microsoft.com/office/drawing/2014/main" id="{9ADD031D-CD78-4561-83DC-30A04FB88C79}"/>
              </a:ext>
            </a:extLst>
          </p:cNvPr>
          <p:cNvGrpSpPr/>
          <p:nvPr/>
        </p:nvGrpSpPr>
        <p:grpSpPr>
          <a:xfrm>
            <a:off x="7093422" y="4335076"/>
            <a:ext cx="1193299" cy="1182156"/>
            <a:chOff x="5569421" y="4425181"/>
            <a:chExt cx="1193299" cy="414338"/>
          </a:xfrm>
        </p:grpSpPr>
        <p:sp>
          <p:nvSpPr>
            <p:cNvPr id="22" name="Line 2101">
              <a:extLst>
                <a:ext uri="{FF2B5EF4-FFF2-40B4-BE49-F238E27FC236}">
                  <a16:creationId xmlns:a16="http://schemas.microsoft.com/office/drawing/2014/main" id="{8E026880-D5B8-4B0E-8D27-A85A69D9E04E}"/>
                </a:ext>
              </a:extLst>
            </p:cNvPr>
            <p:cNvSpPr>
              <a:spLocks noChangeShapeType="1"/>
            </p:cNvSpPr>
            <p:nvPr/>
          </p:nvSpPr>
          <p:spPr bwMode="auto">
            <a:xfrm flipV="1">
              <a:off x="5569421" y="4425181"/>
              <a:ext cx="0" cy="414338"/>
            </a:xfrm>
            <a:prstGeom prst="line">
              <a:avLst/>
            </a:prstGeom>
            <a:noFill/>
            <a:ln w="19050">
              <a:solidFill>
                <a:schemeClr val="accent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nvGrpSpPr>
            <p:cNvPr id="23" name="组合 43">
              <a:extLst>
                <a:ext uri="{FF2B5EF4-FFF2-40B4-BE49-F238E27FC236}">
                  <a16:creationId xmlns:a16="http://schemas.microsoft.com/office/drawing/2014/main" id="{32C11A38-B3D2-4C44-8FE0-8181CA3AF5CE}"/>
                </a:ext>
              </a:extLst>
            </p:cNvPr>
            <p:cNvGrpSpPr>
              <a:grpSpLocks/>
            </p:cNvGrpSpPr>
            <p:nvPr/>
          </p:nvGrpSpPr>
          <p:grpSpPr bwMode="auto">
            <a:xfrm>
              <a:off x="5714203" y="4425181"/>
              <a:ext cx="1048517" cy="414338"/>
              <a:chOff x="4944911" y="4995143"/>
              <a:chExt cx="1049244" cy="414784"/>
            </a:xfrm>
          </p:grpSpPr>
          <p:sp>
            <p:nvSpPr>
              <p:cNvPr id="24" name="Line 2101">
                <a:extLst>
                  <a:ext uri="{FF2B5EF4-FFF2-40B4-BE49-F238E27FC236}">
                    <a16:creationId xmlns:a16="http://schemas.microsoft.com/office/drawing/2014/main" id="{D3A8C1D9-F982-46DA-BECA-69FD65AFEAAA}"/>
                  </a:ext>
                </a:extLst>
              </p:cNvPr>
              <p:cNvSpPr>
                <a:spLocks noChangeShapeType="1"/>
              </p:cNvSpPr>
              <p:nvPr/>
            </p:nvSpPr>
            <p:spPr bwMode="auto">
              <a:xfrm flipV="1">
                <a:off x="494491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5" name="Line 2101">
                <a:extLst>
                  <a:ext uri="{FF2B5EF4-FFF2-40B4-BE49-F238E27FC236}">
                    <a16:creationId xmlns:a16="http://schemas.microsoft.com/office/drawing/2014/main" id="{2F85D3B6-24A7-4030-8280-C3023161A5DB}"/>
                  </a:ext>
                </a:extLst>
              </p:cNvPr>
              <p:cNvSpPr>
                <a:spLocks noChangeShapeType="1"/>
              </p:cNvSpPr>
              <p:nvPr/>
            </p:nvSpPr>
            <p:spPr bwMode="auto">
              <a:xfrm flipV="1">
                <a:off x="511840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6" name="Line 2101">
                <a:extLst>
                  <a:ext uri="{FF2B5EF4-FFF2-40B4-BE49-F238E27FC236}">
                    <a16:creationId xmlns:a16="http://schemas.microsoft.com/office/drawing/2014/main" id="{DDE91713-1259-4EDB-BB54-0BD593FF404E}"/>
                  </a:ext>
                </a:extLst>
              </p:cNvPr>
              <p:cNvSpPr>
                <a:spLocks noChangeShapeType="1"/>
              </p:cNvSpPr>
              <p:nvPr/>
            </p:nvSpPr>
            <p:spPr bwMode="auto">
              <a:xfrm flipV="1">
                <a:off x="5283590"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7" name="Line 2101">
                <a:extLst>
                  <a:ext uri="{FF2B5EF4-FFF2-40B4-BE49-F238E27FC236}">
                    <a16:creationId xmlns:a16="http://schemas.microsoft.com/office/drawing/2014/main" id="{407ECE11-13D5-4F61-BFF4-3D9C5ED76C41}"/>
                  </a:ext>
                </a:extLst>
              </p:cNvPr>
              <p:cNvSpPr>
                <a:spLocks noChangeShapeType="1"/>
              </p:cNvSpPr>
              <p:nvPr/>
            </p:nvSpPr>
            <p:spPr bwMode="auto">
              <a:xfrm flipV="1">
                <a:off x="5463519"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8" name="Line 2101">
                <a:extLst>
                  <a:ext uri="{FF2B5EF4-FFF2-40B4-BE49-F238E27FC236}">
                    <a16:creationId xmlns:a16="http://schemas.microsoft.com/office/drawing/2014/main" id="{8B2FD38F-930A-4D50-8C13-AF2D7FDB8E50}"/>
                  </a:ext>
                </a:extLst>
              </p:cNvPr>
              <p:cNvSpPr>
                <a:spLocks noChangeShapeType="1"/>
              </p:cNvSpPr>
              <p:nvPr/>
            </p:nvSpPr>
            <p:spPr bwMode="auto">
              <a:xfrm flipV="1">
                <a:off x="5634756"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29" name="Line 2101">
                <a:extLst>
                  <a:ext uri="{FF2B5EF4-FFF2-40B4-BE49-F238E27FC236}">
                    <a16:creationId xmlns:a16="http://schemas.microsoft.com/office/drawing/2014/main" id="{C260E5FE-0E88-4F99-8DD0-C5FED7C6F808}"/>
                  </a:ext>
                </a:extLst>
              </p:cNvPr>
              <p:cNvSpPr>
                <a:spLocks noChangeShapeType="1"/>
              </p:cNvSpPr>
              <p:nvPr/>
            </p:nvSpPr>
            <p:spPr bwMode="auto">
              <a:xfrm flipV="1">
                <a:off x="5819541"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30" name="Line 2101">
                <a:extLst>
                  <a:ext uri="{FF2B5EF4-FFF2-40B4-BE49-F238E27FC236}">
                    <a16:creationId xmlns:a16="http://schemas.microsoft.com/office/drawing/2014/main" id="{2DB90329-4528-4418-B9A3-9ADE2E2619F0}"/>
                  </a:ext>
                </a:extLst>
              </p:cNvPr>
              <p:cNvSpPr>
                <a:spLocks noChangeShapeType="1"/>
              </p:cNvSpPr>
              <p:nvPr/>
            </p:nvSpPr>
            <p:spPr bwMode="auto">
              <a:xfrm flipV="1">
                <a:off x="5994155" y="4995143"/>
                <a:ext cx="0" cy="414784"/>
              </a:xfrm>
              <a:prstGeom prst="line">
                <a:avLst/>
              </a:prstGeom>
              <a:noFill/>
              <a:ln w="1905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sz="2800" b="1">
                  <a:latin typeface="Times New Roman" panose="02020603050405020304" pitchFamily="18" charset="0"/>
                  <a:cs typeface="Times New Roman" panose="02020603050405020304" pitchFamily="18" charset="0"/>
                </a:endParaRPr>
              </a:p>
            </p:txBody>
          </p:sp>
        </p:grpSp>
      </p:grpSp>
      <p:sp>
        <p:nvSpPr>
          <p:cNvPr id="36" name="Rectangle 2">
            <a:extLst>
              <a:ext uri="{FF2B5EF4-FFF2-40B4-BE49-F238E27FC236}">
                <a16:creationId xmlns:a16="http://schemas.microsoft.com/office/drawing/2014/main" id="{4C0AC33D-7DCA-4635-AB46-8AA4E66561D9}"/>
              </a:ext>
            </a:extLst>
          </p:cNvPr>
          <p:cNvSpPr txBox="1">
            <a:spLocks noChangeArrowheads="1"/>
          </p:cNvSpPr>
          <p:nvPr/>
        </p:nvSpPr>
        <p:spPr bwMode="auto">
          <a:xfrm>
            <a:off x="2480117" y="115031"/>
            <a:ext cx="3667944" cy="655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ct val="0"/>
              </a:spcBef>
              <a:defRPr/>
            </a:pPr>
            <a:r>
              <a:rPr lang="en-US" altLang="zh-CN" sz="2800" b="1">
                <a:solidFill>
                  <a:srgbClr val="0000FF"/>
                </a:solidFill>
                <a:latin typeface="Times New Roman" panose="02020603050405020304" pitchFamily="18" charset="0"/>
                <a:cs typeface="Times New Roman" panose="02020603050405020304" pitchFamily="18" charset="0"/>
              </a:rPr>
              <a:t>3</a:t>
            </a:r>
            <a:r>
              <a:rPr lang="zh-CN" altLang="en-US" sz="2800" b="1">
                <a:solidFill>
                  <a:srgbClr val="0000FF"/>
                </a:solidFill>
                <a:latin typeface="Times New Roman" panose="02020603050405020304" pitchFamily="18" charset="0"/>
                <a:cs typeface="Times New Roman" panose="02020603050405020304" pitchFamily="18" charset="0"/>
              </a:rPr>
              <a:t>. 反码表示法</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56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750640" y="1124744"/>
            <a:ext cx="8305800" cy="5400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indent="-342900">
              <a:lnSpc>
                <a:spcPts val="4200"/>
              </a:lnSpc>
              <a:spcBef>
                <a:spcPct val="20000"/>
              </a:spcBef>
              <a:defRPr/>
            </a:pPr>
            <a:r>
              <a:rPr lang="zh-CN" altLang="en-US" sz="2800" b="1" dirty="0">
                <a:latin typeface="Times New Roman" panose="02020603050405020304" pitchFamily="18" charset="0"/>
                <a:cs typeface="Times New Roman" panose="02020603050405020304" pitchFamily="18" charset="0"/>
              </a:rPr>
              <a:t>	1、定点表示法</a:t>
            </a:r>
          </a:p>
          <a:p>
            <a:pPr marL="342900" indent="-342900">
              <a:lnSpc>
                <a:spcPts val="4200"/>
              </a:lnSpc>
              <a:spcBef>
                <a:spcPct val="20000"/>
              </a:spcBef>
              <a:defRPr/>
            </a:pPr>
            <a:r>
              <a:rPr lang="zh-CN" altLang="en-US" sz="2800" b="1" dirty="0">
                <a:latin typeface="Times New Roman" panose="02020603050405020304" pitchFamily="18" charset="0"/>
                <a:cs typeface="Times New Roman" panose="02020603050405020304" pitchFamily="18" charset="0"/>
              </a:rPr>
              <a:t>	程序中所有数的小数点固定在同一位置不变。</a:t>
            </a:r>
          </a:p>
          <a:p>
            <a:pPr marL="342900" indent="-342900">
              <a:lnSpc>
                <a:spcPts val="4200"/>
              </a:lnSpc>
              <a:spcBef>
                <a:spcPct val="20000"/>
              </a:spcBef>
              <a:defRPr/>
            </a:pPr>
            <a:r>
              <a:rPr lang="zh-CN" altLang="en-US" sz="2800" b="1" dirty="0">
                <a:latin typeface="Times New Roman" panose="02020603050405020304" pitchFamily="18" charset="0"/>
                <a:cs typeface="Times New Roman" panose="02020603050405020304" pitchFamily="18" charset="0"/>
              </a:rPr>
              <a:t>	      ① </a:t>
            </a:r>
            <a:r>
              <a:rPr lang="zh-CN" altLang="en-US" sz="2800" b="1" dirty="0">
                <a:solidFill>
                  <a:srgbClr val="FF0000"/>
                </a:solidFill>
                <a:latin typeface="Times New Roman" panose="02020603050405020304" pitchFamily="18" charset="0"/>
                <a:cs typeface="Times New Roman" panose="02020603050405020304" pitchFamily="18" charset="0"/>
              </a:rPr>
              <a:t>带符号的定点小数：</a:t>
            </a:r>
            <a:r>
              <a:rPr lang="zh-CN" altLang="en-US" sz="2800" b="1" dirty="0">
                <a:latin typeface="Times New Roman" panose="02020603050405020304" pitchFamily="18" charset="0"/>
                <a:cs typeface="Times New Roman" panose="02020603050405020304" pitchFamily="18" charset="0"/>
              </a:rPr>
              <a:t>约定所有数的小数点的位置固定在</a:t>
            </a:r>
            <a:r>
              <a:rPr lang="zh-CN" altLang="en-US" sz="2800" b="1">
                <a:latin typeface="Times New Roman" panose="02020603050405020304" pitchFamily="18" charset="0"/>
                <a:cs typeface="Times New Roman" panose="02020603050405020304" pitchFamily="18" charset="0"/>
              </a:rPr>
              <a:t>符号位之后（</a:t>
            </a:r>
            <a:r>
              <a:rPr lang="zh-CN" altLang="en-US" sz="2800" b="1">
                <a:solidFill>
                  <a:srgbClr val="0000FF"/>
                </a:solidFill>
                <a:latin typeface="Times New Roman" panose="02020603050405020304" pitchFamily="18" charset="0"/>
                <a:cs typeface="Times New Roman" panose="02020603050405020304" pitchFamily="18" charset="0"/>
              </a:rPr>
              <a:t>小数点隐含约定</a:t>
            </a:r>
            <a:r>
              <a:rPr lang="zh-CN" altLang="en-US"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a:p>
            <a:pPr marL="342900" indent="-342900">
              <a:lnSpc>
                <a:spcPts val="4200"/>
              </a:lnSpc>
              <a:defRPr/>
            </a:pPr>
            <a:endParaRPr lang="zh-CN" altLang="en-US" sz="2800" b="1" dirty="0">
              <a:latin typeface="Times New Roman" panose="02020603050405020304" pitchFamily="18" charset="0"/>
              <a:cs typeface="Times New Roman" panose="02020603050405020304" pitchFamily="18" charset="0"/>
            </a:endParaRPr>
          </a:p>
          <a:p>
            <a:pPr marL="342900" indent="-342900">
              <a:lnSpc>
                <a:spcPts val="4200"/>
              </a:lnSpc>
              <a:spcBef>
                <a:spcPct val="20000"/>
              </a:spcBef>
              <a:defRPr/>
            </a:pPr>
            <a:r>
              <a:rPr lang="zh-CN" altLang="en-US" sz="2800" b="1" dirty="0">
                <a:latin typeface="Times New Roman" panose="02020603050405020304" pitchFamily="18" charset="0"/>
                <a:cs typeface="Times New Roman" panose="02020603050405020304" pitchFamily="18" charset="0"/>
              </a:rPr>
              <a:t>		</a:t>
            </a:r>
          </a:p>
          <a:p>
            <a:pPr>
              <a:lnSpc>
                <a:spcPts val="4200"/>
              </a:lnSpc>
              <a:spcBef>
                <a:spcPct val="20000"/>
              </a:spcBef>
              <a:defRPr/>
            </a:pPr>
            <a:r>
              <a:rPr lang="zh-CN" altLang="en-US" sz="2800" b="1">
                <a:latin typeface="Times New Roman" panose="02020603050405020304" pitchFamily="18" charset="0"/>
                <a:cs typeface="Times New Roman" panose="02020603050405020304" pitchFamily="18" charset="0"/>
              </a:rPr>
              <a:t>     </a:t>
            </a:r>
            <a:endParaRPr lang="en-US" altLang="zh-CN" sz="2800" b="1">
              <a:latin typeface="Times New Roman" panose="02020603050405020304" pitchFamily="18" charset="0"/>
              <a:cs typeface="Times New Roman" panose="02020603050405020304" pitchFamily="18" charset="0"/>
            </a:endParaRPr>
          </a:p>
          <a:p>
            <a:pPr>
              <a:lnSpc>
                <a:spcPts val="4200"/>
              </a:lnSpc>
              <a:spcBef>
                <a:spcPct val="2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 设</a:t>
            </a:r>
            <a:r>
              <a:rPr lang="zh-CN" altLang="en-US" sz="2800" b="1" dirty="0">
                <a:latin typeface="Times New Roman" panose="02020603050405020304" pitchFamily="18" charset="0"/>
                <a:cs typeface="Times New Roman" panose="02020603050405020304" pitchFamily="18" charset="0"/>
              </a:rPr>
              <a:t>字长= </a:t>
            </a:r>
            <a:r>
              <a:rPr lang="en-US" altLang="zh-CN" sz="2800" b="1" dirty="0">
                <a:latin typeface="Times New Roman" panose="02020603050405020304" pitchFamily="18" charset="0"/>
                <a:cs typeface="Times New Roman" panose="02020603050405020304" pitchFamily="18" charset="0"/>
              </a:rPr>
              <a:t>n+1</a:t>
            </a:r>
            <a:r>
              <a:rPr lang="zh-CN" altLang="en-US" sz="2800" b="1" dirty="0">
                <a:latin typeface="Times New Roman" panose="02020603050405020304" pitchFamily="18" charset="0"/>
                <a:cs typeface="Times New Roman" panose="02020603050405020304" pitchFamily="18" charset="0"/>
              </a:rPr>
              <a:t>位，表示</a:t>
            </a:r>
            <a:r>
              <a:rPr lang="zh-CN" altLang="en-US" sz="2800" b="1">
                <a:latin typeface="Times New Roman" panose="02020603050405020304" pitchFamily="18" charset="0"/>
                <a:cs typeface="Times New Roman" panose="02020603050405020304" pitchFamily="18" charset="0"/>
              </a:rPr>
              <a:t>范围为</a:t>
            </a:r>
            <a:r>
              <a:rPr lang="en-US" altLang="zh-CN" sz="2800" b="1">
                <a:latin typeface="Times New Roman" panose="02020603050405020304" pitchFamily="18" charset="0"/>
                <a:cs typeface="Times New Roman" panose="02020603050405020304" pitchFamily="18" charset="0"/>
              </a:rPr>
              <a:t>,</a:t>
            </a:r>
          </a:p>
          <a:p>
            <a:pPr>
              <a:lnSpc>
                <a:spcPts val="4200"/>
              </a:lnSpc>
              <a:spcBef>
                <a:spcPct val="20000"/>
              </a:spcBef>
              <a:defRPr/>
            </a:pPr>
            <a:r>
              <a:rPr lang="zh-CN" altLang="en-US" sz="2800" b="1">
                <a:latin typeface="Times New Roman" panose="02020603050405020304" pitchFamily="18" charset="0"/>
                <a:cs typeface="Times New Roman" panose="02020603050405020304" pitchFamily="18" charset="0"/>
              </a:rPr>
              <a:t>      原</a:t>
            </a:r>
            <a:r>
              <a:rPr lang="zh-CN" altLang="en-US" sz="2800" b="1" dirty="0">
                <a:latin typeface="Times New Roman" panose="02020603050405020304" pitchFamily="18" charset="0"/>
                <a:cs typeface="Times New Roman" panose="02020603050405020304" pitchFamily="18" charset="0"/>
              </a:rPr>
              <a:t>码：</a:t>
            </a:r>
            <a:r>
              <a:rPr lang="en-US" altLang="zh-CN" sz="2800" b="1" dirty="0">
                <a:latin typeface="Times New Roman" panose="02020603050405020304" pitchFamily="18" charset="0"/>
                <a:cs typeface="Times New Roman" panose="02020603050405020304" pitchFamily="18" charset="0"/>
              </a:rPr>
              <a:t>-(1-2</a:t>
            </a:r>
            <a:r>
              <a:rPr lang="en-US" altLang="zh-CN" sz="2800" b="1" baseline="30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1-2</a:t>
            </a:r>
            <a:r>
              <a:rPr lang="zh-CN" altLang="en-US" sz="2800" b="1" baseline="30000" dirty="0">
                <a:latin typeface="Times New Roman" panose="02020603050405020304" pitchFamily="18" charset="0"/>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n</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补码：</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1-2</a:t>
            </a:r>
            <a:r>
              <a:rPr lang="zh-CN" altLang="en-US" sz="2800" b="1" baseline="30000" dirty="0">
                <a:latin typeface="Times New Roman" panose="02020603050405020304" pitchFamily="18" charset="0"/>
                <a:cs typeface="Times New Roman" panose="02020603050405020304" pitchFamily="18" charset="0"/>
              </a:rPr>
              <a:t>-</a:t>
            </a:r>
            <a:r>
              <a:rPr lang="en-US" altLang="zh-CN" sz="2800" b="1" baseline="30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a:t>
            </a:r>
            <a:endParaRPr lang="en-US" altLang="zh-CN" sz="2800" b="1" baseline="30000" dirty="0">
              <a:latin typeface="Times New Roman" panose="02020603050405020304" pitchFamily="18" charset="0"/>
              <a:cs typeface="Times New Roman" panose="02020603050405020304" pitchFamily="18" charset="0"/>
            </a:endParaRPr>
          </a:p>
          <a:p>
            <a:pPr marL="342900" indent="-342900">
              <a:lnSpc>
                <a:spcPts val="4200"/>
              </a:lnSpc>
              <a:spcBef>
                <a:spcPct val="20000"/>
              </a:spcBef>
              <a:buFont typeface="Arial" pitchFamily="34" charset="0"/>
              <a:buChar char="•"/>
              <a:defRPr/>
            </a:pPr>
            <a:endParaRPr lang="en-US" altLang="zh-CN" sz="2800" b="1" baseline="30000" dirty="0">
              <a:latin typeface="Times New Roman" panose="02020603050405020304" pitchFamily="18" charset="0"/>
              <a:cs typeface="Times New Roman" panose="02020603050405020304" pitchFamily="18" charset="0"/>
            </a:endParaRPr>
          </a:p>
        </p:txBody>
      </p:sp>
      <p:grpSp>
        <p:nvGrpSpPr>
          <p:cNvPr id="4" name="Group 26"/>
          <p:cNvGrpSpPr>
            <a:grpSpLocks/>
          </p:cNvGrpSpPr>
          <p:nvPr/>
        </p:nvGrpSpPr>
        <p:grpSpPr bwMode="auto">
          <a:xfrm>
            <a:off x="3397790" y="3688308"/>
            <a:ext cx="6802667" cy="1396876"/>
            <a:chOff x="1383" y="2295"/>
            <a:chExt cx="3410" cy="1016"/>
          </a:xfrm>
        </p:grpSpPr>
        <p:sp>
          <p:nvSpPr>
            <p:cNvPr id="5" name="Rectangle 5"/>
            <p:cNvSpPr>
              <a:spLocks noChangeArrowheads="1"/>
            </p:cNvSpPr>
            <p:nvPr/>
          </p:nvSpPr>
          <p:spPr bwMode="auto">
            <a:xfrm>
              <a:off x="1942" y="2295"/>
              <a:ext cx="2851" cy="364"/>
            </a:xfrm>
            <a:prstGeom prst="rect">
              <a:avLst/>
            </a:prstGeom>
            <a:noFill/>
            <a:ln w="9525">
              <a:noFill/>
              <a:miter lim="800000"/>
              <a:headEnd/>
              <a:tailEnd/>
            </a:ln>
            <a:effectLst/>
          </p:spPr>
          <p:txBody>
            <a:bodyPr anchor="ctr"/>
            <a:lstStyle/>
            <a:p>
              <a:pPr marL="342900" indent="-342900">
                <a:buClr>
                  <a:schemeClr val="accent2"/>
                </a:buClr>
                <a:buSzPct val="80000"/>
              </a:pPr>
              <a:r>
                <a:rPr lang="zh-CN" altLang="en-US" sz="3600" b="1" dirty="0">
                  <a:latin typeface="Times New Roman" panose="02020603050405020304" pitchFamily="18" charset="0"/>
                  <a:cs typeface="Times New Roman" panose="02020603050405020304" pitchFamily="18" charset="0"/>
                </a:rPr>
                <a:t>    </a:t>
              </a:r>
              <a:r>
                <a:rPr lang="zh-CN" altLang="en-US" sz="3600" b="1" dirty="0">
                  <a:solidFill>
                    <a:srgbClr val="0000FF"/>
                  </a:solidFill>
                  <a:latin typeface="Times New Roman" panose="02020603050405020304" pitchFamily="18" charset="0"/>
                  <a:cs typeface="Times New Roman" panose="02020603050405020304" pitchFamily="18" charset="0"/>
                </a:rPr>
                <a:t>．</a:t>
              </a:r>
              <a:r>
                <a:rPr lang="zh-CN" altLang="en-US" sz="3600" b="1" dirty="0">
                  <a:latin typeface="Times New Roman" panose="02020603050405020304" pitchFamily="18" charset="0"/>
                  <a:cs typeface="Times New Roman" panose="02020603050405020304" pitchFamily="18" charset="0"/>
                </a:rPr>
                <a:t>  0  1  0 1 1 1 0</a:t>
              </a:r>
            </a:p>
          </p:txBody>
        </p:sp>
        <p:sp>
          <p:nvSpPr>
            <p:cNvPr id="6" name="Rectangle 6"/>
            <p:cNvSpPr>
              <a:spLocks noChangeArrowheads="1"/>
            </p:cNvSpPr>
            <p:nvPr/>
          </p:nvSpPr>
          <p:spPr bwMode="auto">
            <a:xfrm>
              <a:off x="1471" y="2295"/>
              <a:ext cx="508" cy="364"/>
            </a:xfrm>
            <a:prstGeom prst="rect">
              <a:avLst/>
            </a:prstGeom>
            <a:noFill/>
            <a:ln w="9525">
              <a:noFill/>
              <a:miter lim="800000"/>
              <a:headEnd/>
              <a:tailEnd/>
            </a:ln>
            <a:effectLst/>
          </p:spPr>
          <p:txBody>
            <a:bodyPr anchor="ctr"/>
            <a:lstStyle/>
            <a:p>
              <a:pPr marL="342900" indent="-342900" algn="ctr">
                <a:buClr>
                  <a:schemeClr val="accent2"/>
                </a:buClr>
                <a:buSzPct val="80000"/>
              </a:pPr>
              <a:r>
                <a:rPr lang="zh-CN" altLang="en-US" sz="3600" b="1" dirty="0">
                  <a:solidFill>
                    <a:srgbClr val="FF0000"/>
                  </a:solidFill>
                  <a:latin typeface="Times New Roman" panose="02020603050405020304" pitchFamily="18" charset="0"/>
                  <a:cs typeface="Times New Roman" panose="02020603050405020304" pitchFamily="18" charset="0"/>
                </a:rPr>
                <a:t>1</a:t>
              </a:r>
            </a:p>
          </p:txBody>
        </p:sp>
        <p:sp>
          <p:nvSpPr>
            <p:cNvPr id="7" name="Line 9"/>
            <p:cNvSpPr>
              <a:spLocks noChangeShapeType="1"/>
            </p:cNvSpPr>
            <p:nvPr/>
          </p:nvSpPr>
          <p:spPr bwMode="auto">
            <a:xfrm>
              <a:off x="1471" y="2295"/>
              <a:ext cx="0" cy="364"/>
            </a:xfrm>
            <a:prstGeom prst="line">
              <a:avLst/>
            </a:prstGeom>
            <a:noFill/>
            <a:ln w="12700" cap="sq">
              <a:solidFill>
                <a:schemeClr val="tx1"/>
              </a:solidFill>
              <a:round/>
              <a:headEnd/>
              <a:tailEnd/>
            </a:ln>
            <a:effectLst/>
          </p:spPr>
          <p:txBody>
            <a:bodyPr/>
            <a:lstStyle/>
            <a:p>
              <a:endParaRPr lang="zh-CN" altLang="en-US" sz="2800" b="1"/>
            </a:p>
          </p:txBody>
        </p:sp>
        <p:sp>
          <p:nvSpPr>
            <p:cNvPr id="8" name="Line 10"/>
            <p:cNvSpPr>
              <a:spLocks noChangeShapeType="1"/>
            </p:cNvSpPr>
            <p:nvPr/>
          </p:nvSpPr>
          <p:spPr bwMode="auto">
            <a:xfrm>
              <a:off x="3892" y="2295"/>
              <a:ext cx="0" cy="364"/>
            </a:xfrm>
            <a:prstGeom prst="line">
              <a:avLst/>
            </a:prstGeom>
            <a:noFill/>
            <a:ln w="12700" cap="sq">
              <a:solidFill>
                <a:schemeClr val="tx1"/>
              </a:solidFill>
              <a:round/>
              <a:headEnd/>
              <a:tailEnd/>
            </a:ln>
            <a:effectLst/>
          </p:spPr>
          <p:txBody>
            <a:bodyPr/>
            <a:lstStyle/>
            <a:p>
              <a:endParaRPr lang="zh-CN" altLang="en-US" sz="2800" b="1"/>
            </a:p>
          </p:txBody>
        </p:sp>
        <p:sp>
          <p:nvSpPr>
            <p:cNvPr id="9" name="Line 11"/>
            <p:cNvSpPr>
              <a:spLocks noChangeShapeType="1"/>
            </p:cNvSpPr>
            <p:nvPr/>
          </p:nvSpPr>
          <p:spPr bwMode="auto">
            <a:xfrm>
              <a:off x="1979" y="2295"/>
              <a:ext cx="0" cy="364"/>
            </a:xfrm>
            <a:prstGeom prst="line">
              <a:avLst/>
            </a:prstGeom>
            <a:noFill/>
            <a:ln w="12700">
              <a:solidFill>
                <a:schemeClr val="tx1"/>
              </a:solidFill>
              <a:round/>
              <a:headEnd/>
              <a:tailEnd/>
            </a:ln>
            <a:effectLst/>
          </p:spPr>
          <p:txBody>
            <a:bodyPr/>
            <a:lstStyle/>
            <a:p>
              <a:endParaRPr lang="zh-CN" altLang="en-US" sz="2800" b="1"/>
            </a:p>
          </p:txBody>
        </p:sp>
        <p:sp>
          <p:nvSpPr>
            <p:cNvPr id="10" name="Line 7"/>
            <p:cNvSpPr>
              <a:spLocks noChangeShapeType="1"/>
            </p:cNvSpPr>
            <p:nvPr/>
          </p:nvSpPr>
          <p:spPr bwMode="auto">
            <a:xfrm>
              <a:off x="1473" y="2295"/>
              <a:ext cx="2420" cy="0"/>
            </a:xfrm>
            <a:prstGeom prst="line">
              <a:avLst/>
            </a:prstGeom>
            <a:noFill/>
            <a:ln w="12700" cap="sq">
              <a:solidFill>
                <a:schemeClr val="tx1"/>
              </a:solidFill>
              <a:round/>
              <a:headEnd/>
              <a:tailEnd/>
            </a:ln>
            <a:effectLst/>
          </p:spPr>
          <p:txBody>
            <a:bodyPr/>
            <a:lstStyle/>
            <a:p>
              <a:endParaRPr lang="zh-CN" altLang="en-US" sz="2800" b="1"/>
            </a:p>
          </p:txBody>
        </p:sp>
        <p:sp>
          <p:nvSpPr>
            <p:cNvPr id="11" name="Line 8"/>
            <p:cNvSpPr>
              <a:spLocks noChangeShapeType="1"/>
            </p:cNvSpPr>
            <p:nvPr/>
          </p:nvSpPr>
          <p:spPr bwMode="auto">
            <a:xfrm>
              <a:off x="1473" y="2659"/>
              <a:ext cx="2420" cy="0"/>
            </a:xfrm>
            <a:prstGeom prst="line">
              <a:avLst/>
            </a:prstGeom>
            <a:noFill/>
            <a:ln w="12700" cap="sq">
              <a:solidFill>
                <a:schemeClr val="tx1"/>
              </a:solidFill>
              <a:round/>
              <a:headEnd/>
              <a:tailEnd/>
            </a:ln>
            <a:effectLst/>
          </p:spPr>
          <p:txBody>
            <a:bodyPr/>
            <a:lstStyle/>
            <a:p>
              <a:endParaRPr lang="zh-CN" altLang="en-US" sz="2800" b="1"/>
            </a:p>
          </p:txBody>
        </p:sp>
        <p:sp>
          <p:nvSpPr>
            <p:cNvPr id="12" name="Text Box 13"/>
            <p:cNvSpPr txBox="1">
              <a:spLocks noChangeArrowheads="1"/>
            </p:cNvSpPr>
            <p:nvPr/>
          </p:nvSpPr>
          <p:spPr bwMode="auto">
            <a:xfrm>
              <a:off x="2829" y="2975"/>
              <a:ext cx="1171" cy="335"/>
            </a:xfrm>
            <a:prstGeom prst="rect">
              <a:avLst/>
            </a:prstGeom>
            <a:noFill/>
            <a:ln w="9525">
              <a:noFill/>
              <a:miter lim="800000"/>
              <a:headEnd/>
              <a:tailEnd/>
            </a:ln>
          </p:spPr>
          <p:txBody>
            <a:bodyPr lIns="54000" tIns="10800" rIns="54000" bIns="10800"/>
            <a:lstStyle/>
            <a:p>
              <a:r>
                <a:rPr lang="zh-CN" altLang="en-US" sz="2800" b="1" dirty="0"/>
                <a:t>数值部分</a:t>
              </a:r>
              <a:endParaRPr lang="zh-CN" altLang="en-US" sz="2800" b="1" dirty="0">
                <a:latin typeface="Arial" charset="0"/>
              </a:endParaRPr>
            </a:p>
          </p:txBody>
        </p:sp>
        <p:sp>
          <p:nvSpPr>
            <p:cNvPr id="13" name="AutoShape 14"/>
            <p:cNvSpPr>
              <a:spLocks/>
            </p:cNvSpPr>
            <p:nvPr/>
          </p:nvSpPr>
          <p:spPr bwMode="auto">
            <a:xfrm rot="16200000">
              <a:off x="3090" y="2221"/>
              <a:ext cx="192" cy="1248"/>
            </a:xfrm>
            <a:prstGeom prst="leftBrace">
              <a:avLst>
                <a:gd name="adj1" fmla="val 54167"/>
                <a:gd name="adj2" fmla="val 50000"/>
              </a:avLst>
            </a:prstGeom>
            <a:noFill/>
            <a:ln w="38100">
              <a:solidFill>
                <a:schemeClr val="tx1"/>
              </a:solidFill>
              <a:round/>
              <a:headEnd/>
              <a:tailEnd/>
            </a:ln>
          </p:spPr>
          <p:txBody>
            <a:bodyPr/>
            <a:lstStyle/>
            <a:p>
              <a:endParaRPr lang="zh-CN" altLang="en-US" sz="2800" b="1"/>
            </a:p>
          </p:txBody>
        </p:sp>
        <p:sp>
          <p:nvSpPr>
            <p:cNvPr id="14" name="Text Box 15"/>
            <p:cNvSpPr txBox="1">
              <a:spLocks noChangeArrowheads="1"/>
            </p:cNvSpPr>
            <p:nvPr/>
          </p:nvSpPr>
          <p:spPr bwMode="auto">
            <a:xfrm>
              <a:off x="1383" y="2976"/>
              <a:ext cx="703" cy="335"/>
            </a:xfrm>
            <a:prstGeom prst="rect">
              <a:avLst/>
            </a:prstGeom>
            <a:noFill/>
            <a:ln w="9525">
              <a:noFill/>
              <a:miter lim="800000"/>
              <a:headEnd/>
              <a:tailEnd/>
            </a:ln>
          </p:spPr>
          <p:txBody>
            <a:bodyPr lIns="0" tIns="10800" rIns="0" bIns="10800"/>
            <a:lstStyle/>
            <a:p>
              <a:r>
                <a:rPr lang="zh-CN" altLang="en-US" sz="2800" b="1" dirty="0">
                  <a:solidFill>
                    <a:srgbClr val="FF0000"/>
                  </a:solidFill>
                </a:rPr>
                <a:t>符号位</a:t>
              </a:r>
              <a:endParaRPr lang="zh-CN" altLang="en-US" sz="2800" b="1" dirty="0">
                <a:solidFill>
                  <a:srgbClr val="FF0000"/>
                </a:solidFill>
                <a:latin typeface="Arial" charset="0"/>
              </a:endParaRPr>
            </a:p>
          </p:txBody>
        </p:sp>
        <p:sp>
          <p:nvSpPr>
            <p:cNvPr id="15" name="Text Box 21"/>
            <p:cNvSpPr txBox="1">
              <a:spLocks noChangeArrowheads="1"/>
            </p:cNvSpPr>
            <p:nvPr/>
          </p:nvSpPr>
          <p:spPr bwMode="auto">
            <a:xfrm>
              <a:off x="2058" y="2976"/>
              <a:ext cx="703" cy="335"/>
            </a:xfrm>
            <a:prstGeom prst="rect">
              <a:avLst/>
            </a:prstGeom>
            <a:noFill/>
            <a:ln w="9525">
              <a:noFill/>
              <a:miter lim="800000"/>
              <a:headEnd/>
              <a:tailEnd/>
            </a:ln>
          </p:spPr>
          <p:txBody>
            <a:bodyPr lIns="0" tIns="10800" rIns="0" bIns="10800"/>
            <a:lstStyle/>
            <a:p>
              <a:r>
                <a:rPr lang="zh-CN" altLang="en-US" sz="2800" b="1" dirty="0">
                  <a:solidFill>
                    <a:srgbClr val="0000FF"/>
                  </a:solidFill>
                </a:rPr>
                <a:t>小数点</a:t>
              </a:r>
              <a:endParaRPr lang="zh-CN" altLang="en-US" sz="2800" b="1" dirty="0">
                <a:solidFill>
                  <a:srgbClr val="0000FF"/>
                </a:solidFill>
                <a:latin typeface="Arial" charset="0"/>
              </a:endParaRPr>
            </a:p>
          </p:txBody>
        </p:sp>
        <p:sp>
          <p:nvSpPr>
            <p:cNvPr id="16" name="Line 24"/>
            <p:cNvSpPr>
              <a:spLocks noChangeShapeType="1"/>
            </p:cNvSpPr>
            <p:nvPr/>
          </p:nvSpPr>
          <p:spPr bwMode="auto">
            <a:xfrm flipV="1">
              <a:off x="1698" y="2703"/>
              <a:ext cx="0" cy="226"/>
            </a:xfrm>
            <a:prstGeom prst="line">
              <a:avLst/>
            </a:prstGeom>
            <a:noFill/>
            <a:ln w="38100">
              <a:solidFill>
                <a:schemeClr val="accent1"/>
              </a:solidFill>
              <a:round/>
              <a:headEnd/>
              <a:tailEnd type="triangle" w="med" len="med"/>
            </a:ln>
            <a:effectLst/>
          </p:spPr>
          <p:txBody>
            <a:bodyPr wrap="none"/>
            <a:lstStyle/>
            <a:p>
              <a:endParaRPr lang="zh-CN" altLang="en-US" sz="2800" b="1"/>
            </a:p>
          </p:txBody>
        </p:sp>
        <p:sp>
          <p:nvSpPr>
            <p:cNvPr id="17" name="Line 25"/>
            <p:cNvSpPr>
              <a:spLocks noChangeShapeType="1"/>
            </p:cNvSpPr>
            <p:nvPr/>
          </p:nvSpPr>
          <p:spPr bwMode="auto">
            <a:xfrm flipV="1">
              <a:off x="2267" y="2703"/>
              <a:ext cx="0" cy="226"/>
            </a:xfrm>
            <a:prstGeom prst="line">
              <a:avLst/>
            </a:prstGeom>
            <a:noFill/>
            <a:ln w="38100">
              <a:solidFill>
                <a:schemeClr val="tx1"/>
              </a:solidFill>
              <a:round/>
              <a:headEnd/>
              <a:tailEnd type="triangle" w="med" len="med"/>
            </a:ln>
            <a:effectLst/>
          </p:spPr>
          <p:txBody>
            <a:bodyPr wrap="none"/>
            <a:lstStyle/>
            <a:p>
              <a:endParaRPr lang="zh-CN" altLang="en-US" sz="2800" b="1"/>
            </a:p>
          </p:txBody>
        </p:sp>
      </p:grpSp>
      <p:grpSp>
        <p:nvGrpSpPr>
          <p:cNvPr id="18" name="组合 17">
            <a:extLst>
              <a:ext uri="{FF2B5EF4-FFF2-40B4-BE49-F238E27FC236}">
                <a16:creationId xmlns:a16="http://schemas.microsoft.com/office/drawing/2014/main" id="{41D468CE-7C99-4140-98E2-B4FE950CDBCD}"/>
              </a:ext>
            </a:extLst>
          </p:cNvPr>
          <p:cNvGrpSpPr/>
          <p:nvPr/>
        </p:nvGrpSpPr>
        <p:grpSpPr>
          <a:xfrm>
            <a:off x="2351584" y="8122"/>
            <a:ext cx="6120680" cy="839639"/>
            <a:chOff x="827584" y="0"/>
            <a:chExt cx="6120680" cy="839639"/>
          </a:xfrm>
        </p:grpSpPr>
        <p:sp>
          <p:nvSpPr>
            <p:cNvPr id="19" name="六边形 18">
              <a:extLst>
                <a:ext uri="{FF2B5EF4-FFF2-40B4-BE49-F238E27FC236}">
                  <a16:creationId xmlns:a16="http://schemas.microsoft.com/office/drawing/2014/main" id="{C3E8C7B5-4071-41D9-9D1F-9170A9FBBD63}"/>
                </a:ext>
              </a:extLst>
            </p:cNvPr>
            <p:cNvSpPr/>
            <p:nvPr/>
          </p:nvSpPr>
          <p:spPr>
            <a:xfrm>
              <a:off x="1126901" y="93956"/>
              <a:ext cx="5821363"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FF"/>
                  </a:solidFill>
                  <a:latin typeface="微软雅黑" panose="020B0503020204020204" pitchFamily="34" charset="-122"/>
                  <a:ea typeface="微软雅黑" panose="020B0503020204020204" pitchFamily="34" charset="-122"/>
                </a:rPr>
                <a:t>2.1.5   </a:t>
              </a:r>
              <a:r>
                <a:rPr lang="zh-CN" altLang="en-US" sz="2800" b="1">
                  <a:solidFill>
                    <a:srgbClr val="0000FF"/>
                  </a:solidFill>
                  <a:latin typeface="微软雅黑" panose="020B0503020204020204" pitchFamily="34" charset="-122"/>
                  <a:ea typeface="微软雅黑" panose="020B0503020204020204" pitchFamily="34" charset="-122"/>
                </a:rPr>
                <a:t>定点数与浮点数</a:t>
              </a:r>
              <a:r>
                <a:rPr lang="en-US" altLang="zh-CN" sz="2800" b="1">
                  <a:solidFill>
                    <a:srgbClr val="0000FF"/>
                  </a:solidFill>
                  <a:latin typeface="微软雅黑" panose="020B0503020204020204" pitchFamily="34" charset="-122"/>
                  <a:ea typeface="微软雅黑" panose="020B0503020204020204" pitchFamily="34" charset="-122"/>
                </a:rPr>
                <a:t>  </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A1CB4A65-596D-4E8A-A330-2A977E4E7778}"/>
                </a:ext>
              </a:extLst>
            </p:cNvPr>
            <p:cNvGrpSpPr/>
            <p:nvPr/>
          </p:nvGrpSpPr>
          <p:grpSpPr>
            <a:xfrm>
              <a:off x="827584" y="0"/>
              <a:ext cx="884918" cy="839639"/>
              <a:chOff x="304800" y="673100"/>
              <a:chExt cx="4000500" cy="4000500"/>
            </a:xfrm>
            <a:effectLst>
              <a:outerShdw blurRad="444500" dist="254000" dir="6840000" algn="tr" rotWithShape="0">
                <a:prstClr val="black">
                  <a:alpha val="50000"/>
                </a:prstClr>
              </a:outerShdw>
            </a:effectLst>
          </p:grpSpPr>
          <p:sp>
            <p:nvSpPr>
              <p:cNvPr id="24" name="同心圆 215">
                <a:extLst>
                  <a:ext uri="{FF2B5EF4-FFF2-40B4-BE49-F238E27FC236}">
                    <a16:creationId xmlns:a16="http://schemas.microsoft.com/office/drawing/2014/main" id="{808DA6A5-8A8E-40F8-93F4-89749F81FCB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5" name="椭圆 24">
                <a:extLst>
                  <a:ext uri="{FF2B5EF4-FFF2-40B4-BE49-F238E27FC236}">
                    <a16:creationId xmlns:a16="http://schemas.microsoft.com/office/drawing/2014/main" id="{D082AD2C-5687-4C68-BC39-805F5D6C2C79}"/>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21" name="组合 20">
              <a:extLst>
                <a:ext uri="{FF2B5EF4-FFF2-40B4-BE49-F238E27FC236}">
                  <a16:creationId xmlns:a16="http://schemas.microsoft.com/office/drawing/2014/main" id="{5746E3BB-277A-4CA0-9ADD-3F9BDDD1EEDE}"/>
                </a:ext>
              </a:extLst>
            </p:cNvPr>
            <p:cNvGrpSpPr/>
            <p:nvPr/>
          </p:nvGrpSpPr>
          <p:grpSpPr>
            <a:xfrm>
              <a:off x="1048812" y="174509"/>
              <a:ext cx="460133" cy="473563"/>
              <a:chOff x="304800" y="673100"/>
              <a:chExt cx="4000500" cy="4000500"/>
            </a:xfrm>
            <a:effectLst>
              <a:outerShdw blurRad="444500" dist="254000" dir="6840000" algn="tr" rotWithShape="0">
                <a:prstClr val="black">
                  <a:alpha val="50000"/>
                </a:prstClr>
              </a:outerShdw>
            </a:effectLst>
          </p:grpSpPr>
          <p:sp>
            <p:nvSpPr>
              <p:cNvPr id="22" name="同心圆 220">
                <a:extLst>
                  <a:ext uri="{FF2B5EF4-FFF2-40B4-BE49-F238E27FC236}">
                    <a16:creationId xmlns:a16="http://schemas.microsoft.com/office/drawing/2014/main" id="{5CC5A7D0-F809-4EC7-B178-CC5DE053480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3" name="椭圆 22">
                <a:extLst>
                  <a:ext uri="{FF2B5EF4-FFF2-40B4-BE49-F238E27FC236}">
                    <a16:creationId xmlns:a16="http://schemas.microsoft.com/office/drawing/2014/main" id="{DA41A949-9F8D-4443-AA40-DC83AD640D0A}"/>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pic>
        <p:nvPicPr>
          <p:cNvPr id="26" name="Picture 4" descr="C:\Users\Administrator\Desktop\微立体创业计划\004.png">
            <a:extLst>
              <a:ext uri="{FF2B5EF4-FFF2-40B4-BE49-F238E27FC236}">
                <a16:creationId xmlns:a16="http://schemas.microsoft.com/office/drawing/2014/main" id="{4C63558C-E213-4528-89FA-99CDAE4D7F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6212" y="1196752"/>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up)">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up)">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wipe(up)">
                                      <p:cBhvr>
                                        <p:cTn id="3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038672" y="809476"/>
            <a:ext cx="8305800" cy="571586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indent="-342900">
              <a:lnSpc>
                <a:spcPct val="150000"/>
              </a:lnSpc>
              <a:spcBef>
                <a:spcPct val="20000"/>
              </a:spcBef>
              <a:defRPr/>
            </a:pPr>
            <a:r>
              <a:rPr lang="zh-CN" altLang="en-US" sz="2800" b="1" dirty="0">
                <a:solidFill>
                  <a:srgbClr val="FF0000"/>
                </a:solidFill>
                <a:latin typeface="Times New Roman" panose="02020603050405020304" pitchFamily="18" charset="0"/>
                <a:cs typeface="Times New Roman" panose="02020603050405020304" pitchFamily="18" charset="0"/>
              </a:rPr>
              <a:t>② 带符号的定点整数：</a:t>
            </a:r>
            <a:r>
              <a:rPr lang="zh-CN" altLang="en-US" sz="2800" b="1" dirty="0">
                <a:latin typeface="Times New Roman" panose="02020603050405020304" pitchFamily="18" charset="0"/>
                <a:cs typeface="Times New Roman" panose="02020603050405020304" pitchFamily="18" charset="0"/>
              </a:rPr>
              <a:t>约定所有数的小数点的位置固定在最低数值位之后。</a:t>
            </a:r>
          </a:p>
          <a:p>
            <a:pPr marL="342900" indent="-342900">
              <a:lnSpc>
                <a:spcPct val="150000"/>
              </a:lnSpc>
              <a:spcBef>
                <a:spcPct val="20000"/>
              </a:spcBef>
              <a:defRPr/>
            </a:pPr>
            <a:endParaRPr lang="zh-CN" altLang="en-US" sz="2800" b="1"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defRPr/>
            </a:pPr>
            <a:endParaRPr lang="zh-CN" altLang="en-US" sz="2800" b="1"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defRPr/>
            </a:pPr>
            <a:endParaRPr lang="zh-CN" altLang="en-US" sz="2800" b="1"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defRPr/>
            </a:pPr>
            <a:r>
              <a:rPr lang="zh-CN" altLang="en-US" sz="2800" b="1" dirty="0">
                <a:latin typeface="Times New Roman" panose="02020603050405020304" pitchFamily="18" charset="0"/>
                <a:cs typeface="Times New Roman" panose="02020603050405020304" pitchFamily="18" charset="0"/>
              </a:rPr>
              <a:t>设字长=</a:t>
            </a:r>
            <a:r>
              <a:rPr lang="en-US" altLang="zh-CN" sz="2800" b="1" dirty="0">
                <a:latin typeface="Times New Roman" pitchFamily="18" charset="0"/>
                <a:cs typeface="Times New Roman" pitchFamily="18" charset="0"/>
              </a:rPr>
              <a:t>n+1</a:t>
            </a:r>
            <a:r>
              <a:rPr lang="zh-CN" altLang="en-US" sz="2800" b="1" dirty="0">
                <a:latin typeface="Times New Roman" panose="02020603050405020304" pitchFamily="18" charset="0"/>
                <a:cs typeface="Times New Roman" panose="02020603050405020304" pitchFamily="18" charset="0"/>
              </a:rPr>
              <a:t>位，表示范围为，</a:t>
            </a:r>
            <a:endParaRPr lang="en-US" altLang="zh-CN" sz="2800" b="1"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defRPr/>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原码：</a:t>
            </a:r>
            <a:r>
              <a:rPr lang="en-US" altLang="zh-CN" sz="2800" b="1" dirty="0">
                <a:latin typeface="Times New Roman" pitchFamily="18" charset="0"/>
                <a:cs typeface="Times New Roman" pitchFamily="18" charset="0"/>
              </a:rPr>
              <a:t>  - (</a:t>
            </a:r>
            <a:r>
              <a:rPr lang="zh-CN" altLang="en-US" sz="2800" b="1" dirty="0">
                <a:solidFill>
                  <a:srgbClr val="CC3300"/>
                </a:solidFill>
                <a:latin typeface="Times New Roman" pitchFamily="18" charset="0"/>
                <a:cs typeface="Times New Roman" pitchFamily="18" charset="0"/>
              </a:rPr>
              <a:t> </a:t>
            </a:r>
            <a:r>
              <a:rPr lang="zh-CN" altLang="en-US" sz="2800" b="1" dirty="0">
                <a:latin typeface="Times New Roman" panose="02020603050405020304" pitchFamily="18" charset="0"/>
                <a:cs typeface="Times New Roman" panose="02020603050405020304" pitchFamily="18" charset="0"/>
              </a:rPr>
              <a:t>2</a:t>
            </a:r>
            <a:r>
              <a:rPr lang="en-US" altLang="zh-CN" sz="2800" b="1" baseline="30000" dirty="0">
                <a:latin typeface="Times New Roman" pitchFamily="18" charset="0"/>
                <a:cs typeface="Times New Roman" pitchFamily="18" charset="0"/>
              </a:rPr>
              <a:t>n</a:t>
            </a:r>
            <a:r>
              <a:rPr lang="en-US" altLang="zh-CN" sz="2800" b="1" dirty="0">
                <a:latin typeface="Times New Roman" pitchFamily="18" charset="0"/>
                <a:cs typeface="Times New Roman" pitchFamily="18" charset="0"/>
              </a:rPr>
              <a:t> -1)～(2</a:t>
            </a:r>
            <a:r>
              <a:rPr lang="en-US" altLang="zh-CN" sz="2800" b="1" baseline="30000" dirty="0">
                <a:latin typeface="Times New Roman" pitchFamily="18" charset="0"/>
                <a:cs typeface="Times New Roman" pitchFamily="18" charset="0"/>
              </a:rPr>
              <a:t>n</a:t>
            </a:r>
            <a:r>
              <a:rPr lang="en-US" altLang="zh-CN" sz="2800" b="1" dirty="0">
                <a:latin typeface="Times New Roman" pitchFamily="18" charset="0"/>
                <a:cs typeface="Times New Roman" pitchFamily="18" charset="0"/>
              </a:rPr>
              <a:t> -1)</a:t>
            </a:r>
          </a:p>
          <a:p>
            <a:pPr marL="342900" indent="-342900">
              <a:lnSpc>
                <a:spcPct val="150000"/>
              </a:lnSpc>
              <a:spcBef>
                <a:spcPct val="20000"/>
              </a:spcBef>
            </a:pPr>
            <a:r>
              <a:rPr lang="zh-CN" altLang="en-US" sz="2800" b="1" dirty="0">
                <a:latin typeface="Times New Roman" panose="02020603050405020304" pitchFamily="18" charset="0"/>
                <a:cs typeface="Times New Roman" panose="02020603050405020304" pitchFamily="18" charset="0"/>
              </a:rPr>
              <a:t>                    补码：</a:t>
            </a:r>
            <a:r>
              <a:rPr lang="en-US" altLang="zh-CN" sz="2800" b="1" dirty="0">
                <a:latin typeface="Times New Roman" panose="02020603050405020304" pitchFamily="18" charset="0"/>
                <a:cs typeface="Times New Roman" panose="02020603050405020304" pitchFamily="18" charset="0"/>
              </a:rPr>
              <a:t>  - </a:t>
            </a:r>
            <a:r>
              <a:rPr lang="zh-CN" altLang="en-US" sz="2800" b="1" dirty="0">
                <a:solidFill>
                  <a:srgbClr val="CC3300"/>
                </a:solidFill>
                <a:latin typeface="Times New Roman" pitchFamily="18" charset="0"/>
                <a:cs typeface="Times New Roman" pitchFamily="18" charset="0"/>
              </a:rPr>
              <a:t> </a:t>
            </a:r>
            <a:r>
              <a:rPr lang="zh-CN" altLang="en-US" sz="2800" b="1" dirty="0">
                <a:latin typeface="Times New Roman" panose="02020603050405020304" pitchFamily="18" charset="0"/>
                <a:cs typeface="Times New Roman" panose="02020603050405020304" pitchFamily="18" charset="0"/>
              </a:rPr>
              <a:t>2</a:t>
            </a:r>
            <a:r>
              <a:rPr lang="en-US" altLang="zh-CN" sz="2800" b="1" baseline="30000" dirty="0">
                <a:latin typeface="Times New Roman" pitchFamily="18" charset="0"/>
                <a:cs typeface="Times New Roman" pitchFamily="18" charset="0"/>
              </a:rPr>
              <a:t>n</a:t>
            </a:r>
            <a:r>
              <a:rPr lang="en-US" altLang="zh-CN" sz="2800" b="1" dirty="0">
                <a:latin typeface="Times New Roman" pitchFamily="18" charset="0"/>
                <a:cs typeface="Times New Roman" pitchFamily="18" charset="0"/>
              </a:rPr>
              <a:t>～(2</a:t>
            </a:r>
            <a:r>
              <a:rPr lang="en-US" altLang="zh-CN" sz="2800" b="1" baseline="30000" dirty="0">
                <a:latin typeface="Times New Roman" pitchFamily="18" charset="0"/>
                <a:cs typeface="Times New Roman" pitchFamily="18" charset="0"/>
              </a:rPr>
              <a:t>n</a:t>
            </a:r>
            <a:r>
              <a:rPr lang="en-US" altLang="zh-CN" sz="2800" b="1" dirty="0">
                <a:latin typeface="Times New Roman" pitchFamily="18" charset="0"/>
                <a:cs typeface="Times New Roman" pitchFamily="18" charset="0"/>
              </a:rPr>
              <a:t> -1)</a:t>
            </a:r>
            <a:endParaRPr lang="zh-CN" altLang="en-US" sz="2800" b="1" dirty="0">
              <a:solidFill>
                <a:srgbClr val="FFBF09"/>
              </a:solidFill>
              <a:latin typeface="Times New Roman" panose="02020603050405020304" pitchFamily="18" charset="0"/>
              <a:cs typeface="Times New Roman" panose="02020603050405020304" pitchFamily="18" charset="0"/>
            </a:endParaRPr>
          </a:p>
          <a:p>
            <a:pPr marL="342900" indent="-342900">
              <a:lnSpc>
                <a:spcPct val="150000"/>
              </a:lnSpc>
              <a:spcBef>
                <a:spcPct val="20000"/>
              </a:spcBef>
              <a:defRPr/>
            </a:pPr>
            <a:endParaRPr lang="en-US" altLang="zh-CN" sz="2800" b="1" dirty="0">
              <a:latin typeface="Times New Roman" panose="02020603050405020304" pitchFamily="18" charset="0"/>
              <a:cs typeface="Times New Roman" panose="02020603050405020304" pitchFamily="18" charset="0"/>
            </a:endParaRPr>
          </a:p>
          <a:p>
            <a:pPr marL="342900" indent="-342900">
              <a:lnSpc>
                <a:spcPct val="150000"/>
              </a:lnSpc>
              <a:spcBef>
                <a:spcPct val="20000"/>
              </a:spcBef>
              <a:defRPr/>
            </a:pPr>
            <a:r>
              <a:rPr lang="zh-CN" altLang="en-US" sz="2800" b="1" dirty="0">
                <a:latin typeface="Times New Roman" panose="02020603050405020304" pitchFamily="18" charset="0"/>
                <a:cs typeface="Times New Roman" panose="02020603050405020304" pitchFamily="18" charset="0"/>
              </a:rPr>
              <a:t>  </a:t>
            </a:r>
            <a:endParaRPr lang="zh-CN" altLang="en-US" sz="2800" b="1" dirty="0">
              <a:solidFill>
                <a:srgbClr val="FFBF09"/>
              </a:solidFill>
              <a:latin typeface="Times New Roman" panose="02020603050405020304" pitchFamily="18" charset="0"/>
              <a:cs typeface="Times New Roman" panose="02020603050405020304" pitchFamily="18" charset="0"/>
            </a:endParaRPr>
          </a:p>
        </p:txBody>
      </p:sp>
      <p:grpSp>
        <p:nvGrpSpPr>
          <p:cNvPr id="20" name="组合 19"/>
          <p:cNvGrpSpPr/>
          <p:nvPr/>
        </p:nvGrpSpPr>
        <p:grpSpPr>
          <a:xfrm>
            <a:off x="3043500" y="2204864"/>
            <a:ext cx="6296143" cy="2147681"/>
            <a:chOff x="1186432" y="2266157"/>
            <a:chExt cx="6296143" cy="2147681"/>
          </a:xfrm>
        </p:grpSpPr>
        <p:grpSp>
          <p:nvGrpSpPr>
            <p:cNvPr id="3" name="Group 26"/>
            <p:cNvGrpSpPr>
              <a:grpSpLocks/>
            </p:cNvGrpSpPr>
            <p:nvPr/>
          </p:nvGrpSpPr>
          <p:grpSpPr bwMode="auto">
            <a:xfrm>
              <a:off x="1186432" y="2266157"/>
              <a:ext cx="6296143" cy="1666899"/>
              <a:chOff x="1296" y="1296"/>
              <a:chExt cx="3016" cy="1095"/>
            </a:xfrm>
          </p:grpSpPr>
          <p:sp>
            <p:nvSpPr>
              <p:cNvPr id="4" name="Rectangle 4"/>
              <p:cNvSpPr>
                <a:spLocks noChangeArrowheads="1"/>
              </p:cNvSpPr>
              <p:nvPr/>
            </p:nvSpPr>
            <p:spPr bwMode="auto">
              <a:xfrm>
                <a:off x="1883" y="1296"/>
                <a:ext cx="2429" cy="403"/>
              </a:xfrm>
              <a:prstGeom prst="rect">
                <a:avLst/>
              </a:prstGeom>
              <a:noFill/>
              <a:ln w="9525">
                <a:noFill/>
                <a:miter lim="800000"/>
                <a:headEnd/>
                <a:tailEnd/>
              </a:ln>
              <a:effectLst/>
            </p:spPr>
            <p:txBody>
              <a:bodyPr anchor="ctr"/>
              <a:lstStyle/>
              <a:p>
                <a:pPr marL="342900" indent="-342900">
                  <a:buClr>
                    <a:schemeClr val="accent2"/>
                  </a:buClr>
                  <a:buSzPct val="80000"/>
                </a:pPr>
                <a:r>
                  <a:rPr lang="zh-CN" altLang="en-US" sz="3600" b="1" dirty="0">
                    <a:latin typeface="Times New Roman" panose="02020603050405020304" pitchFamily="18" charset="0"/>
                    <a:cs typeface="Times New Roman" panose="02020603050405020304" pitchFamily="18" charset="0"/>
                  </a:rPr>
                  <a:t>  0  1 </a:t>
                </a:r>
                <a:r>
                  <a:rPr lang="en-US" altLang="zh-CN" sz="3600" b="1" dirty="0">
                    <a:latin typeface="Times New Roman" panose="02020603050405020304" pitchFamily="18" charset="0"/>
                    <a:cs typeface="Times New Roman" panose="02020603050405020304" pitchFamily="18" charset="0"/>
                  </a:rPr>
                  <a:t>…</a:t>
                </a:r>
                <a:r>
                  <a:rPr lang="zh-CN" altLang="en-US" sz="3600" b="1" dirty="0">
                    <a:latin typeface="Times New Roman" panose="02020603050405020304" pitchFamily="18" charset="0"/>
                    <a:cs typeface="Times New Roman" panose="02020603050405020304" pitchFamily="18" charset="0"/>
                  </a:rPr>
                  <a:t>  0 1 1 </a:t>
                </a:r>
                <a:r>
                  <a:rPr lang="zh-CN" altLang="en-US" sz="3600" b="1">
                    <a:latin typeface="Times New Roman" panose="02020603050405020304" pitchFamily="18" charset="0"/>
                    <a:cs typeface="Times New Roman" panose="02020603050405020304" pitchFamily="18" charset="0"/>
                  </a:rPr>
                  <a:t>1 0   </a:t>
                </a:r>
                <a:r>
                  <a:rPr lang="zh-CN" altLang="en-US" sz="2800" b="1" dirty="0">
                    <a:solidFill>
                      <a:srgbClr val="0000FF"/>
                    </a:solidFill>
                    <a:latin typeface="Times New Roman" panose="02020603050405020304" pitchFamily="18" charset="0"/>
                    <a:cs typeface="Times New Roman" panose="02020603050405020304" pitchFamily="18" charset="0"/>
                  </a:rPr>
                  <a:t>．</a:t>
                </a:r>
              </a:p>
            </p:txBody>
          </p:sp>
          <p:sp>
            <p:nvSpPr>
              <p:cNvPr id="5" name="Rectangle 5"/>
              <p:cNvSpPr>
                <a:spLocks noChangeArrowheads="1"/>
              </p:cNvSpPr>
              <p:nvPr/>
            </p:nvSpPr>
            <p:spPr bwMode="auto">
              <a:xfrm>
                <a:off x="1392" y="1296"/>
                <a:ext cx="511" cy="403"/>
              </a:xfrm>
              <a:prstGeom prst="rect">
                <a:avLst/>
              </a:prstGeom>
              <a:noFill/>
              <a:ln w="9525">
                <a:noFill/>
                <a:miter lim="800000"/>
                <a:headEnd/>
                <a:tailEnd/>
              </a:ln>
              <a:effectLst/>
            </p:spPr>
            <p:txBody>
              <a:bodyPr anchor="ctr"/>
              <a:lstStyle/>
              <a:p>
                <a:pPr marL="342900" indent="-342900" algn="ctr">
                  <a:buClr>
                    <a:schemeClr val="accent2"/>
                  </a:buClr>
                  <a:buSzPct val="80000"/>
                </a:pPr>
                <a:r>
                  <a:rPr lang="zh-CN" altLang="en-US" sz="3600" b="1" dirty="0">
                    <a:solidFill>
                      <a:srgbClr val="FF0000"/>
                    </a:solidFill>
                    <a:latin typeface="Times New Roman" panose="02020603050405020304" pitchFamily="18" charset="0"/>
                    <a:cs typeface="Times New Roman" panose="02020603050405020304" pitchFamily="18" charset="0"/>
                  </a:rPr>
                  <a:t>1</a:t>
                </a:r>
              </a:p>
            </p:txBody>
          </p:sp>
          <p:sp>
            <p:nvSpPr>
              <p:cNvPr id="6" name="Line 8"/>
              <p:cNvSpPr>
                <a:spLocks noChangeShapeType="1"/>
              </p:cNvSpPr>
              <p:nvPr/>
            </p:nvSpPr>
            <p:spPr bwMode="auto">
              <a:xfrm>
                <a:off x="1392" y="1296"/>
                <a:ext cx="0" cy="403"/>
              </a:xfrm>
              <a:prstGeom prst="line">
                <a:avLst/>
              </a:prstGeom>
              <a:noFill/>
              <a:ln w="12700" cap="sq">
                <a:solidFill>
                  <a:schemeClr val="tx1"/>
                </a:solidFill>
                <a:round/>
                <a:headEnd/>
                <a:tailEnd/>
              </a:ln>
              <a:effectLst/>
            </p:spPr>
            <p:txBody>
              <a:bodyPr/>
              <a:lstStyle/>
              <a:p>
                <a:endParaRPr lang="zh-CN" altLang="en-US" sz="2800" b="1"/>
              </a:p>
            </p:txBody>
          </p:sp>
          <p:sp>
            <p:nvSpPr>
              <p:cNvPr id="7" name="Line 9"/>
              <p:cNvSpPr>
                <a:spLocks noChangeShapeType="1"/>
              </p:cNvSpPr>
              <p:nvPr/>
            </p:nvSpPr>
            <p:spPr bwMode="auto">
              <a:xfrm>
                <a:off x="3839" y="1296"/>
                <a:ext cx="0" cy="403"/>
              </a:xfrm>
              <a:prstGeom prst="line">
                <a:avLst/>
              </a:prstGeom>
              <a:noFill/>
              <a:ln w="12700" cap="sq">
                <a:solidFill>
                  <a:schemeClr val="tx1"/>
                </a:solidFill>
                <a:round/>
                <a:headEnd/>
                <a:tailEnd/>
              </a:ln>
              <a:effectLst/>
            </p:spPr>
            <p:txBody>
              <a:bodyPr/>
              <a:lstStyle/>
              <a:p>
                <a:endParaRPr lang="zh-CN" altLang="en-US" sz="2800" b="1">
                  <a:latin typeface="Times New Roman" panose="02020603050405020304" pitchFamily="18" charset="0"/>
                  <a:cs typeface="Times New Roman" panose="02020603050405020304" pitchFamily="18" charset="0"/>
                </a:endParaRPr>
              </a:p>
            </p:txBody>
          </p:sp>
          <p:sp>
            <p:nvSpPr>
              <p:cNvPr id="8" name="Line 10"/>
              <p:cNvSpPr>
                <a:spLocks noChangeShapeType="1"/>
              </p:cNvSpPr>
              <p:nvPr/>
            </p:nvSpPr>
            <p:spPr bwMode="auto">
              <a:xfrm>
                <a:off x="1903" y="1296"/>
                <a:ext cx="0" cy="403"/>
              </a:xfrm>
              <a:prstGeom prst="line">
                <a:avLst/>
              </a:prstGeom>
              <a:noFill/>
              <a:ln w="12700">
                <a:solidFill>
                  <a:schemeClr val="tx1"/>
                </a:solidFill>
                <a:round/>
                <a:headEnd/>
                <a:tailEnd/>
              </a:ln>
              <a:effectLst/>
            </p:spPr>
            <p:txBody>
              <a:bodyPr/>
              <a:lstStyle/>
              <a:p>
                <a:endParaRPr lang="zh-CN" altLang="en-US" sz="2800" b="1"/>
              </a:p>
            </p:txBody>
          </p:sp>
          <p:sp>
            <p:nvSpPr>
              <p:cNvPr id="9" name="Line 6"/>
              <p:cNvSpPr>
                <a:spLocks noChangeShapeType="1"/>
              </p:cNvSpPr>
              <p:nvPr/>
            </p:nvSpPr>
            <p:spPr bwMode="auto">
              <a:xfrm>
                <a:off x="1400" y="1296"/>
                <a:ext cx="2430" cy="0"/>
              </a:xfrm>
              <a:prstGeom prst="line">
                <a:avLst/>
              </a:prstGeom>
              <a:noFill/>
              <a:ln w="12700" cap="sq">
                <a:solidFill>
                  <a:schemeClr val="tx1"/>
                </a:solidFill>
                <a:round/>
                <a:headEnd/>
                <a:tailEnd/>
              </a:ln>
              <a:effectLst/>
            </p:spPr>
            <p:txBody>
              <a:bodyPr/>
              <a:lstStyle/>
              <a:p>
                <a:endParaRPr lang="zh-CN" altLang="en-US" sz="2800" b="1"/>
              </a:p>
            </p:txBody>
          </p:sp>
          <p:sp>
            <p:nvSpPr>
              <p:cNvPr id="10" name="Line 7"/>
              <p:cNvSpPr>
                <a:spLocks noChangeShapeType="1"/>
              </p:cNvSpPr>
              <p:nvPr/>
            </p:nvSpPr>
            <p:spPr bwMode="auto">
              <a:xfrm>
                <a:off x="1400" y="1699"/>
                <a:ext cx="2430" cy="0"/>
              </a:xfrm>
              <a:prstGeom prst="line">
                <a:avLst/>
              </a:prstGeom>
              <a:noFill/>
              <a:ln w="12700" cap="sq">
                <a:solidFill>
                  <a:schemeClr val="tx1"/>
                </a:solidFill>
                <a:round/>
                <a:headEnd/>
                <a:tailEnd/>
              </a:ln>
              <a:effectLst/>
            </p:spPr>
            <p:txBody>
              <a:bodyPr/>
              <a:lstStyle/>
              <a:p>
                <a:endParaRPr lang="zh-CN" altLang="en-US" sz="2800" b="1"/>
              </a:p>
            </p:txBody>
          </p:sp>
          <p:sp>
            <p:nvSpPr>
              <p:cNvPr id="11" name="Text Box 12"/>
              <p:cNvSpPr txBox="1">
                <a:spLocks noChangeArrowheads="1"/>
              </p:cNvSpPr>
              <p:nvPr/>
            </p:nvSpPr>
            <p:spPr bwMode="auto">
              <a:xfrm>
                <a:off x="2177" y="1981"/>
                <a:ext cx="978" cy="410"/>
              </a:xfrm>
              <a:prstGeom prst="rect">
                <a:avLst/>
              </a:prstGeom>
              <a:noFill/>
              <a:ln w="9525">
                <a:noFill/>
                <a:miter lim="800000"/>
                <a:headEnd/>
                <a:tailEnd/>
              </a:ln>
            </p:spPr>
            <p:txBody>
              <a:bodyPr lIns="54000" tIns="10800" rIns="54000" bIns="10800"/>
              <a:lstStyle/>
              <a:p>
                <a:r>
                  <a:rPr lang="zh-CN" altLang="en-US" sz="2800" b="1">
                    <a:solidFill>
                      <a:srgbClr val="FDFBFB"/>
                    </a:solidFill>
                  </a:rPr>
                  <a:t>数值部分</a:t>
                </a:r>
                <a:endParaRPr lang="zh-CN" altLang="en-US" sz="2800" b="1">
                  <a:solidFill>
                    <a:srgbClr val="FDFBFB"/>
                  </a:solidFill>
                  <a:latin typeface="Arial" charset="0"/>
                </a:endParaRPr>
              </a:p>
            </p:txBody>
          </p:sp>
          <p:sp>
            <p:nvSpPr>
              <p:cNvPr id="12" name="AutoShape 13"/>
              <p:cNvSpPr>
                <a:spLocks/>
              </p:cNvSpPr>
              <p:nvPr/>
            </p:nvSpPr>
            <p:spPr bwMode="auto">
              <a:xfrm rot="-5400000">
                <a:off x="2496" y="1248"/>
                <a:ext cx="144" cy="1200"/>
              </a:xfrm>
              <a:prstGeom prst="leftBrace">
                <a:avLst>
                  <a:gd name="adj1" fmla="val 69444"/>
                  <a:gd name="adj2" fmla="val 50000"/>
                </a:avLst>
              </a:prstGeom>
              <a:noFill/>
              <a:ln w="9525">
                <a:solidFill>
                  <a:srgbClr val="FDFBFB"/>
                </a:solidFill>
                <a:round/>
                <a:headEnd/>
                <a:tailEnd/>
              </a:ln>
            </p:spPr>
            <p:txBody>
              <a:bodyPr/>
              <a:lstStyle/>
              <a:p>
                <a:endParaRPr lang="zh-CN" altLang="en-US" sz="2800" b="1"/>
              </a:p>
            </p:txBody>
          </p:sp>
          <p:sp>
            <p:nvSpPr>
              <p:cNvPr id="13" name="Text Box 14"/>
              <p:cNvSpPr txBox="1">
                <a:spLocks noChangeArrowheads="1"/>
              </p:cNvSpPr>
              <p:nvPr/>
            </p:nvSpPr>
            <p:spPr bwMode="auto">
              <a:xfrm>
                <a:off x="1296" y="1981"/>
                <a:ext cx="587" cy="410"/>
              </a:xfrm>
              <a:prstGeom prst="rect">
                <a:avLst/>
              </a:prstGeom>
              <a:noFill/>
              <a:ln w="9525">
                <a:noFill/>
                <a:miter lim="800000"/>
                <a:headEnd/>
                <a:tailEnd/>
              </a:ln>
            </p:spPr>
            <p:txBody>
              <a:bodyPr lIns="0" tIns="10800" rIns="0" bIns="10800"/>
              <a:lstStyle/>
              <a:p>
                <a:r>
                  <a:rPr lang="zh-CN" altLang="en-US" sz="2800" b="1">
                    <a:solidFill>
                      <a:srgbClr val="FDFBFB"/>
                    </a:solidFill>
                  </a:rPr>
                  <a:t>符号位</a:t>
                </a:r>
                <a:endParaRPr lang="zh-CN" altLang="en-US" sz="2800" b="1">
                  <a:solidFill>
                    <a:srgbClr val="FDFBFB"/>
                  </a:solidFill>
                  <a:latin typeface="Arial" charset="0"/>
                </a:endParaRPr>
              </a:p>
            </p:txBody>
          </p:sp>
          <p:sp>
            <p:nvSpPr>
              <p:cNvPr id="14" name="Text Box 15"/>
              <p:cNvSpPr txBox="1">
                <a:spLocks noChangeArrowheads="1"/>
              </p:cNvSpPr>
              <p:nvPr/>
            </p:nvSpPr>
            <p:spPr bwMode="auto">
              <a:xfrm>
                <a:off x="3429" y="2021"/>
                <a:ext cx="765" cy="323"/>
              </a:xfrm>
              <a:prstGeom prst="rect">
                <a:avLst/>
              </a:prstGeom>
              <a:noFill/>
              <a:ln w="9525">
                <a:noFill/>
                <a:miter lim="800000"/>
                <a:headEnd/>
                <a:tailEnd/>
              </a:ln>
            </p:spPr>
            <p:txBody>
              <a:bodyPr lIns="0" tIns="10800" rIns="0" bIns="10800"/>
              <a:lstStyle/>
              <a:p>
                <a:r>
                  <a:rPr lang="zh-CN" altLang="en-US" sz="2800" b="1" dirty="0">
                    <a:solidFill>
                      <a:srgbClr val="0000FF"/>
                    </a:solidFill>
                  </a:rPr>
                  <a:t>小数点</a:t>
                </a:r>
                <a:endParaRPr lang="zh-CN" altLang="en-US" sz="2800" b="1" dirty="0">
                  <a:solidFill>
                    <a:srgbClr val="0000FF"/>
                  </a:solidFill>
                  <a:latin typeface="Arial" charset="0"/>
                </a:endParaRPr>
              </a:p>
            </p:txBody>
          </p:sp>
          <p:sp>
            <p:nvSpPr>
              <p:cNvPr id="15" name="Line 16"/>
              <p:cNvSpPr>
                <a:spLocks noChangeShapeType="1"/>
              </p:cNvSpPr>
              <p:nvPr/>
            </p:nvSpPr>
            <p:spPr bwMode="auto">
              <a:xfrm flipV="1">
                <a:off x="1584" y="1728"/>
                <a:ext cx="0" cy="192"/>
              </a:xfrm>
              <a:prstGeom prst="line">
                <a:avLst/>
              </a:prstGeom>
              <a:noFill/>
              <a:ln w="38100">
                <a:solidFill>
                  <a:srgbClr val="FDFBFB"/>
                </a:solidFill>
                <a:round/>
                <a:headEnd/>
                <a:tailEnd type="triangle" w="med" len="med"/>
              </a:ln>
              <a:effectLst/>
            </p:spPr>
            <p:txBody>
              <a:bodyPr/>
              <a:lstStyle/>
              <a:p>
                <a:endParaRPr lang="zh-CN" altLang="en-US" sz="2800" b="1"/>
              </a:p>
            </p:txBody>
          </p:sp>
          <p:sp>
            <p:nvSpPr>
              <p:cNvPr id="16" name="Line 17"/>
              <p:cNvSpPr>
                <a:spLocks noChangeShapeType="1"/>
              </p:cNvSpPr>
              <p:nvPr/>
            </p:nvSpPr>
            <p:spPr bwMode="auto">
              <a:xfrm flipV="1">
                <a:off x="3711" y="1787"/>
                <a:ext cx="0" cy="192"/>
              </a:xfrm>
              <a:prstGeom prst="line">
                <a:avLst/>
              </a:prstGeom>
              <a:noFill/>
              <a:ln w="38100">
                <a:solidFill>
                  <a:schemeClr val="accent1"/>
                </a:solidFill>
                <a:round/>
                <a:headEnd/>
                <a:tailEnd type="triangle" w="med" len="med"/>
              </a:ln>
              <a:effectLst/>
            </p:spPr>
            <p:txBody>
              <a:bodyPr/>
              <a:lstStyle/>
              <a:p>
                <a:endParaRPr lang="zh-CN" altLang="en-US" sz="2800" b="1"/>
              </a:p>
            </p:txBody>
          </p:sp>
        </p:grpSp>
        <p:sp>
          <p:nvSpPr>
            <p:cNvPr id="17" name="AutoShape 14"/>
            <p:cNvSpPr>
              <a:spLocks/>
            </p:cNvSpPr>
            <p:nvPr/>
          </p:nvSpPr>
          <p:spPr bwMode="auto">
            <a:xfrm rot="16200000">
              <a:off x="3709845" y="2021718"/>
              <a:ext cx="263977" cy="3744416"/>
            </a:xfrm>
            <a:prstGeom prst="leftBrace">
              <a:avLst>
                <a:gd name="adj1" fmla="val 54167"/>
                <a:gd name="adj2" fmla="val 50000"/>
              </a:avLst>
            </a:prstGeom>
            <a:noFill/>
            <a:ln w="38100">
              <a:solidFill>
                <a:schemeClr val="tx1"/>
              </a:solidFill>
              <a:round/>
              <a:headEnd/>
              <a:tailEnd/>
            </a:ln>
          </p:spPr>
          <p:txBody>
            <a:bodyPr/>
            <a:lstStyle/>
            <a:p>
              <a:endParaRPr lang="zh-CN" altLang="en-US" sz="2800" b="1" dirty="0"/>
            </a:p>
          </p:txBody>
        </p:sp>
        <p:sp>
          <p:nvSpPr>
            <p:cNvPr id="18" name="Text Box 13"/>
            <p:cNvSpPr txBox="1">
              <a:spLocks noChangeArrowheads="1"/>
            </p:cNvSpPr>
            <p:nvPr/>
          </p:nvSpPr>
          <p:spPr bwMode="auto">
            <a:xfrm>
              <a:off x="3362341" y="3953254"/>
              <a:ext cx="1368152" cy="460584"/>
            </a:xfrm>
            <a:prstGeom prst="rect">
              <a:avLst/>
            </a:prstGeom>
            <a:noFill/>
            <a:ln w="9525">
              <a:noFill/>
              <a:miter lim="800000"/>
              <a:headEnd/>
              <a:tailEnd/>
            </a:ln>
          </p:spPr>
          <p:txBody>
            <a:bodyPr lIns="54000" tIns="10800" rIns="54000" bIns="10800"/>
            <a:lstStyle/>
            <a:p>
              <a:r>
                <a:rPr lang="en-US" altLang="zh-CN" sz="2800" b="1" dirty="0">
                  <a:latin typeface="Times New Roman" pitchFamily="18" charset="0"/>
                  <a:cs typeface="Times New Roman" pitchFamily="18" charset="0"/>
                </a:rPr>
                <a:t>n+1</a:t>
              </a:r>
              <a:r>
                <a:rPr lang="zh-CN" altLang="en-US" sz="2800" b="1" dirty="0"/>
                <a:t>位</a:t>
              </a:r>
              <a:endParaRPr lang="zh-CN" altLang="en-US" sz="2800" b="1" dirty="0">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left)">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left)">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wipe(left)">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828800" y="829680"/>
            <a:ext cx="8610600" cy="1303177"/>
          </a:xfrm>
          <a:prstGeom prst="rect">
            <a:avLst/>
          </a:prstGeom>
          <a:noFill/>
          <a:ln w="9525">
            <a:noFill/>
            <a:miter lim="800000"/>
            <a:headEnd/>
            <a:tailEnd/>
          </a:ln>
          <a:effectLst/>
        </p:spPr>
        <p:txBody>
          <a:bodyPr>
            <a:spAutoFit/>
          </a:bodyPr>
          <a:lstStyle/>
          <a:p>
            <a:pPr algn="l" eaLnBrk="0" hangingPunct="0">
              <a:lnSpc>
                <a:spcPct val="150000"/>
              </a:lnSpc>
            </a:pPr>
            <a:r>
              <a:rPr lang="zh-CN" altLang="en-US" sz="2800" b="1" dirty="0">
                <a:solidFill>
                  <a:schemeClr val="accent1"/>
                </a:solidFill>
                <a:latin typeface="Times New Roman" panose="02020603050405020304" pitchFamily="18" charset="0"/>
                <a:cs typeface="Times New Roman" panose="02020603050405020304" pitchFamily="18" charset="0"/>
              </a:rPr>
              <a:t>③ </a:t>
            </a:r>
            <a:r>
              <a:rPr lang="zh-CN" altLang="en-US" sz="2800" b="1" dirty="0">
                <a:solidFill>
                  <a:srgbClr val="FF0000"/>
                </a:solidFill>
                <a:latin typeface="Times New Roman" panose="02020603050405020304" pitchFamily="18" charset="0"/>
                <a:cs typeface="Times New Roman" panose="02020603050405020304" pitchFamily="18" charset="0"/>
              </a:rPr>
              <a:t>无符号</a:t>
            </a:r>
            <a:r>
              <a:rPr lang="zh-CN" altLang="en-US" sz="2800" b="1">
                <a:solidFill>
                  <a:srgbClr val="FF0000"/>
                </a:solidFill>
                <a:latin typeface="Times New Roman" panose="02020603050405020304" pitchFamily="18" charset="0"/>
                <a:cs typeface="Times New Roman" panose="02020603050405020304" pitchFamily="18" charset="0"/>
              </a:rPr>
              <a:t>定点整数：</a:t>
            </a:r>
            <a:r>
              <a:rPr lang="zh-CN" altLang="en-US" sz="2800" b="1">
                <a:latin typeface="Times New Roman" panose="02020603050405020304" pitchFamily="18" charset="0"/>
                <a:cs typeface="Times New Roman" panose="02020603050405020304" pitchFamily="18" charset="0"/>
              </a:rPr>
              <a:t>约定</a:t>
            </a:r>
            <a:r>
              <a:rPr lang="zh-CN" altLang="en-US" sz="2800" b="1" dirty="0">
                <a:latin typeface="Times New Roman" panose="02020603050405020304" pitchFamily="18" charset="0"/>
                <a:cs typeface="Times New Roman" panose="02020603050405020304" pitchFamily="18" charset="0"/>
              </a:rPr>
              <a:t>所有数的小数点的位置固定在最低数值位</a:t>
            </a:r>
            <a:r>
              <a:rPr lang="zh-CN" altLang="en-US" sz="2800" b="1">
                <a:latin typeface="Times New Roman" panose="02020603050405020304" pitchFamily="18" charset="0"/>
                <a:cs typeface="Times New Roman" panose="02020603050405020304" pitchFamily="18" charset="0"/>
              </a:rPr>
              <a:t>之后。（不带符号的定点正整数）</a:t>
            </a:r>
            <a:endParaRPr lang="zh-CN" altLang="en-US" sz="2800" b="1" dirty="0">
              <a:latin typeface="Times New Roman" panose="02020603050405020304" pitchFamily="18" charset="0"/>
              <a:cs typeface="Times New Roman" panose="02020603050405020304" pitchFamily="18" charset="0"/>
            </a:endParaRPr>
          </a:p>
        </p:txBody>
      </p:sp>
      <p:sp>
        <p:nvSpPr>
          <p:cNvPr id="3" name="Text Box 1027"/>
          <p:cNvSpPr txBox="1">
            <a:spLocks noChangeArrowheads="1"/>
          </p:cNvSpPr>
          <p:nvPr/>
        </p:nvSpPr>
        <p:spPr bwMode="auto">
          <a:xfrm>
            <a:off x="2057401" y="2473732"/>
            <a:ext cx="7563289" cy="523220"/>
          </a:xfrm>
          <a:prstGeom prst="rect">
            <a:avLst/>
          </a:prstGeom>
          <a:noFill/>
          <a:ln w="9525">
            <a:noFill/>
            <a:miter lim="800000"/>
            <a:headEnd/>
            <a:tailEnd/>
          </a:ln>
          <a:effectLst/>
        </p:spPr>
        <p:txBody>
          <a:bodyPr wrap="none">
            <a:spAutoFit/>
          </a:bodyPr>
          <a:lstStyle/>
          <a:p>
            <a:pPr algn="l" eaLnBrk="0" hangingPunct="0"/>
            <a:r>
              <a:rPr lang="zh-CN" altLang="en-US" sz="2800" b="1" dirty="0">
                <a:latin typeface="Times New Roman" panose="02020603050405020304" pitchFamily="18" charset="0"/>
                <a:cs typeface="Times New Roman" panose="02020603050405020304" pitchFamily="18" charset="0"/>
              </a:rPr>
              <a:t>若代码序列为</a:t>
            </a:r>
            <a:r>
              <a:rPr lang="en-US" altLang="zh-CN" sz="2800" b="1" dirty="0">
                <a:solidFill>
                  <a:srgbClr val="0000FF"/>
                </a:solidFill>
                <a:latin typeface="Times New Roman" panose="02020603050405020304" pitchFamily="18" charset="0"/>
                <a:cs typeface="Times New Roman" panose="02020603050405020304" pitchFamily="18" charset="0"/>
              </a:rPr>
              <a:t>X</a:t>
            </a:r>
            <a:r>
              <a:rPr lang="en-US" altLang="zh-CN" sz="2800" b="1" baseline="-25000" dirty="0">
                <a:solidFill>
                  <a:srgbClr val="0000FF"/>
                </a:solidFill>
                <a:latin typeface="Times New Roman" panose="02020603050405020304" pitchFamily="18" charset="0"/>
                <a:cs typeface="Times New Roman" panose="02020603050405020304" pitchFamily="18" charset="0"/>
              </a:rPr>
              <a:t>n</a:t>
            </a:r>
            <a:r>
              <a:rPr lang="en-US" altLang="zh-CN" sz="2800" b="1" dirty="0">
                <a:solidFill>
                  <a:srgbClr val="0000FF"/>
                </a:solidFill>
                <a:latin typeface="Times New Roman" panose="02020603050405020304" pitchFamily="18" charset="0"/>
                <a:cs typeface="Times New Roman" panose="02020603050405020304" pitchFamily="18" charset="0"/>
              </a:rPr>
              <a:t>X</a:t>
            </a:r>
            <a:r>
              <a:rPr lang="en-US" altLang="zh-CN" sz="2800" b="1" baseline="-25000" dirty="0">
                <a:solidFill>
                  <a:srgbClr val="0000FF"/>
                </a:solidFill>
                <a:latin typeface="Times New Roman" panose="02020603050405020304" pitchFamily="18" charset="0"/>
                <a:cs typeface="Times New Roman" panose="02020603050405020304" pitchFamily="18" charset="0"/>
              </a:rPr>
              <a:t>n-1</a:t>
            </a:r>
            <a:r>
              <a:rPr lang="en-US" altLang="zh-CN" sz="2800" b="1" dirty="0">
                <a:solidFill>
                  <a:srgbClr val="0000FF"/>
                </a:solidFill>
                <a:latin typeface="Times New Roman" panose="02020603050405020304" pitchFamily="18" charset="0"/>
                <a:cs typeface="Times New Roman" panose="02020603050405020304" pitchFamily="18" charset="0"/>
              </a:rPr>
              <a:t>…X</a:t>
            </a:r>
            <a:r>
              <a:rPr lang="en-US" altLang="zh-CN" sz="2800" b="1" baseline="-25000" dirty="0">
                <a:solidFill>
                  <a:srgbClr val="0000FF"/>
                </a:solidFill>
                <a:latin typeface="Times New Roman" panose="02020603050405020304" pitchFamily="18" charset="0"/>
                <a:cs typeface="Times New Roman" panose="02020603050405020304" pitchFamily="18" charset="0"/>
              </a:rPr>
              <a:t>1</a:t>
            </a:r>
            <a:r>
              <a:rPr lang="en-US" altLang="zh-CN" sz="2800" b="1" dirty="0">
                <a:solidFill>
                  <a:srgbClr val="0000FF"/>
                </a:solidFill>
                <a:latin typeface="Times New Roman" panose="02020603050405020304" pitchFamily="18" charset="0"/>
                <a:cs typeface="Times New Roman" panose="02020603050405020304" pitchFamily="18" charset="0"/>
              </a:rPr>
              <a:t>X</a:t>
            </a:r>
            <a:r>
              <a:rPr lang="en-US" altLang="zh-CN" sz="2800" b="1" baseline="-25000" dirty="0">
                <a:solidFill>
                  <a:srgbClr val="0000FF"/>
                </a:solidFill>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共</a:t>
            </a:r>
            <a:r>
              <a:rPr lang="en-US" altLang="zh-CN" sz="2800" b="1" dirty="0">
                <a:solidFill>
                  <a:srgbClr val="0000FF"/>
                </a:solidFill>
                <a:latin typeface="Times New Roman" panose="02020603050405020304" pitchFamily="18" charset="0"/>
                <a:cs typeface="Times New Roman" panose="02020603050405020304" pitchFamily="18" charset="0"/>
              </a:rPr>
              <a:t>n+1</a:t>
            </a:r>
            <a:r>
              <a:rPr lang="zh-CN" altLang="en-US" sz="2800" b="1" dirty="0">
                <a:latin typeface="Times New Roman" panose="02020603050405020304" pitchFamily="18" charset="0"/>
                <a:cs typeface="Times New Roman" panose="02020603050405020304" pitchFamily="18" charset="0"/>
              </a:rPr>
              <a:t>位，则有：</a:t>
            </a:r>
          </a:p>
        </p:txBody>
      </p:sp>
      <p:sp>
        <p:nvSpPr>
          <p:cNvPr id="7" name="Text Box 1031"/>
          <p:cNvSpPr txBox="1">
            <a:spLocks noChangeArrowheads="1"/>
          </p:cNvSpPr>
          <p:nvPr/>
        </p:nvSpPr>
        <p:spPr bwMode="auto">
          <a:xfrm>
            <a:off x="2351584" y="5525301"/>
            <a:ext cx="5869086" cy="656846"/>
          </a:xfrm>
          <a:prstGeom prst="rect">
            <a:avLst/>
          </a:prstGeom>
          <a:noFill/>
          <a:ln w="9525">
            <a:noFill/>
            <a:miter lim="800000"/>
            <a:headEnd/>
            <a:tailEnd/>
          </a:ln>
          <a:effectLst/>
        </p:spPr>
        <p:txBody>
          <a:bodyPr wrap="square">
            <a:spAutoFit/>
          </a:bodyPr>
          <a:lstStyle/>
          <a:p>
            <a:pPr algn="l" eaLnBrk="0" hangingPunct="0">
              <a:lnSpc>
                <a:spcPct val="150000"/>
              </a:lnSpc>
            </a:pPr>
            <a:r>
              <a:rPr lang="zh-CN" altLang="en-US" sz="2800" b="1">
                <a:latin typeface="Times New Roman" panose="02020603050405020304" pitchFamily="18" charset="0"/>
                <a:cs typeface="Times New Roman" panose="02020603050405020304" pitchFamily="18" charset="0"/>
              </a:rPr>
              <a:t>表示</a:t>
            </a:r>
            <a:r>
              <a:rPr lang="zh-CN" altLang="en-US" sz="2800" b="1" dirty="0">
                <a:latin typeface="Times New Roman" panose="02020603050405020304" pitchFamily="18" charset="0"/>
                <a:cs typeface="Times New Roman" panose="02020603050405020304" pitchFamily="18" charset="0"/>
              </a:rPr>
              <a:t>范围</a:t>
            </a:r>
            <a:r>
              <a:rPr lang="zh-CN" altLang="en-US" sz="2800" b="1">
                <a:latin typeface="Times New Roman" panose="02020603050405020304" pitchFamily="18" charset="0"/>
                <a:cs typeface="Times New Roman" panose="02020603050405020304" pitchFamily="18" charset="0"/>
              </a:rPr>
              <a:t>为：</a:t>
            </a:r>
            <a:r>
              <a:rPr lang="en-US" altLang="zh-CN" sz="2800" b="1">
                <a:latin typeface="Times New Roman" pitchFamily="18" charset="0"/>
                <a:cs typeface="Times New Roman" pitchFamily="18" charset="0"/>
              </a:rPr>
              <a:t>  </a:t>
            </a:r>
            <a:r>
              <a:rPr lang="en-US" altLang="zh-CN" sz="2800" b="1" dirty="0">
                <a:latin typeface="Times New Roman" pitchFamily="18" charset="0"/>
                <a:cs typeface="Times New Roman" pitchFamily="18" charset="0"/>
              </a:rPr>
              <a:t>0～(2</a:t>
            </a:r>
            <a:r>
              <a:rPr lang="en-US" altLang="zh-CN" sz="2800" b="1" baseline="30000" dirty="0">
                <a:latin typeface="Times New Roman" pitchFamily="18" charset="0"/>
                <a:cs typeface="Times New Roman" pitchFamily="18" charset="0"/>
              </a:rPr>
              <a:t>n+1</a:t>
            </a:r>
            <a:r>
              <a:rPr lang="en-US" altLang="zh-CN" sz="2800" b="1" dirty="0">
                <a:latin typeface="Times New Roman" pitchFamily="18" charset="0"/>
                <a:cs typeface="Times New Roman" pitchFamily="18" charset="0"/>
              </a:rPr>
              <a:t> -</a:t>
            </a:r>
            <a:r>
              <a:rPr lang="en-US" altLang="zh-CN" sz="2800" b="1">
                <a:latin typeface="Times New Roman" pitchFamily="18" charset="0"/>
                <a:cs typeface="Times New Roman" pitchFamily="18" charset="0"/>
              </a:rPr>
              <a:t>1)</a:t>
            </a:r>
            <a:endParaRPr lang="zh-CN" altLang="en-US" sz="2800" b="1" dirty="0">
              <a:solidFill>
                <a:srgbClr val="FFBF09"/>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2710434" y="3645025"/>
            <a:ext cx="6306581" cy="1666899"/>
            <a:chOff x="1186433" y="3058245"/>
            <a:chExt cx="6306581" cy="1666899"/>
          </a:xfrm>
        </p:grpSpPr>
        <p:grpSp>
          <p:nvGrpSpPr>
            <p:cNvPr id="8" name="Group 26"/>
            <p:cNvGrpSpPr>
              <a:grpSpLocks/>
            </p:cNvGrpSpPr>
            <p:nvPr/>
          </p:nvGrpSpPr>
          <p:grpSpPr bwMode="auto">
            <a:xfrm>
              <a:off x="1186433" y="3058245"/>
              <a:ext cx="6306581" cy="1666899"/>
              <a:chOff x="1296" y="1296"/>
              <a:chExt cx="3021" cy="1095"/>
            </a:xfrm>
          </p:grpSpPr>
          <p:sp>
            <p:nvSpPr>
              <p:cNvPr id="9" name="Rectangle 4"/>
              <p:cNvSpPr>
                <a:spLocks noChangeArrowheads="1"/>
              </p:cNvSpPr>
              <p:nvPr/>
            </p:nvSpPr>
            <p:spPr bwMode="auto">
              <a:xfrm>
                <a:off x="1730" y="1296"/>
                <a:ext cx="2587" cy="403"/>
              </a:xfrm>
              <a:prstGeom prst="rect">
                <a:avLst/>
              </a:prstGeom>
              <a:noFill/>
              <a:ln w="9525">
                <a:noFill/>
                <a:miter lim="800000"/>
                <a:headEnd/>
                <a:tailEnd/>
              </a:ln>
              <a:effectLst/>
            </p:spPr>
            <p:txBody>
              <a:bodyPr anchor="ctr"/>
              <a:lstStyle/>
              <a:p>
                <a:pPr marL="342900" indent="-342900">
                  <a:buClr>
                    <a:schemeClr val="accent2"/>
                  </a:buClr>
                  <a:buSzPct val="80000"/>
                </a:pPr>
                <a:r>
                  <a:rPr lang="zh-CN" altLang="en-US" sz="3600" b="1" dirty="0">
                    <a:latin typeface="Times New Roman" panose="02020603050405020304" pitchFamily="18" charset="0"/>
                    <a:cs typeface="Times New Roman" panose="02020603050405020304" pitchFamily="18" charset="0"/>
                  </a:rPr>
                  <a:t>  0 </a:t>
                </a:r>
                <a:r>
                  <a:rPr lang="en-US" altLang="zh-CN" sz="3600" b="1" dirty="0">
                    <a:latin typeface="Times New Roman" panose="02020603050405020304" pitchFamily="18" charset="0"/>
                    <a:cs typeface="Times New Roman" panose="02020603050405020304" pitchFamily="18" charset="0"/>
                  </a:rPr>
                  <a:t>…</a:t>
                </a:r>
                <a:r>
                  <a:rPr lang="zh-CN" altLang="en-US" sz="3600" b="1" dirty="0">
                    <a:latin typeface="Times New Roman" panose="02020603050405020304" pitchFamily="18" charset="0"/>
                    <a:cs typeface="Times New Roman" panose="02020603050405020304" pitchFamily="18" charset="0"/>
                  </a:rPr>
                  <a:t> 1  0 1 1 1 </a:t>
                </a:r>
                <a:r>
                  <a:rPr lang="zh-CN" altLang="en-US" sz="3600" b="1">
                    <a:latin typeface="Times New Roman" panose="02020603050405020304" pitchFamily="18" charset="0"/>
                    <a:cs typeface="Times New Roman" panose="02020603050405020304" pitchFamily="18" charset="0"/>
                  </a:rPr>
                  <a:t>0   </a:t>
                </a:r>
                <a:r>
                  <a:rPr lang="zh-CN" altLang="en-US" sz="2800" b="1" dirty="0">
                    <a:solidFill>
                      <a:srgbClr val="0000FF"/>
                    </a:solidFill>
                    <a:latin typeface="Times New Roman" panose="02020603050405020304" pitchFamily="18" charset="0"/>
                    <a:cs typeface="Times New Roman" panose="02020603050405020304" pitchFamily="18" charset="0"/>
                  </a:rPr>
                  <a:t>．</a:t>
                </a:r>
              </a:p>
            </p:txBody>
          </p:sp>
          <p:sp>
            <p:nvSpPr>
              <p:cNvPr id="11" name="Line 8"/>
              <p:cNvSpPr>
                <a:spLocks noChangeShapeType="1"/>
              </p:cNvSpPr>
              <p:nvPr/>
            </p:nvSpPr>
            <p:spPr bwMode="auto">
              <a:xfrm>
                <a:off x="1745" y="1296"/>
                <a:ext cx="0" cy="403"/>
              </a:xfrm>
              <a:prstGeom prst="line">
                <a:avLst/>
              </a:prstGeom>
              <a:noFill/>
              <a:ln w="12700" cap="sq">
                <a:solidFill>
                  <a:schemeClr val="tx1"/>
                </a:solidFill>
                <a:round/>
                <a:headEnd/>
                <a:tailEnd/>
              </a:ln>
              <a:effectLst/>
            </p:spPr>
            <p:txBody>
              <a:bodyPr/>
              <a:lstStyle/>
              <a:p>
                <a:endParaRPr lang="zh-CN" altLang="en-US" sz="2800" b="1"/>
              </a:p>
            </p:txBody>
          </p:sp>
          <p:sp>
            <p:nvSpPr>
              <p:cNvPr id="12" name="Line 9"/>
              <p:cNvSpPr>
                <a:spLocks noChangeShapeType="1"/>
              </p:cNvSpPr>
              <p:nvPr/>
            </p:nvSpPr>
            <p:spPr bwMode="auto">
              <a:xfrm>
                <a:off x="3756" y="1296"/>
                <a:ext cx="0" cy="403"/>
              </a:xfrm>
              <a:prstGeom prst="line">
                <a:avLst/>
              </a:prstGeom>
              <a:noFill/>
              <a:ln w="12700" cap="sq">
                <a:solidFill>
                  <a:schemeClr val="tx1"/>
                </a:solidFill>
                <a:round/>
                <a:headEnd/>
                <a:tailEnd/>
              </a:ln>
              <a:effectLst/>
            </p:spPr>
            <p:txBody>
              <a:bodyPr/>
              <a:lstStyle/>
              <a:p>
                <a:endParaRPr lang="zh-CN" altLang="en-US" sz="2800" b="1"/>
              </a:p>
            </p:txBody>
          </p:sp>
          <p:sp>
            <p:nvSpPr>
              <p:cNvPr id="14" name="Line 6"/>
              <p:cNvSpPr>
                <a:spLocks noChangeShapeType="1"/>
              </p:cNvSpPr>
              <p:nvPr/>
            </p:nvSpPr>
            <p:spPr bwMode="auto">
              <a:xfrm>
                <a:off x="1745" y="1296"/>
                <a:ext cx="2008" cy="0"/>
              </a:xfrm>
              <a:prstGeom prst="line">
                <a:avLst/>
              </a:prstGeom>
              <a:noFill/>
              <a:ln w="12700" cap="sq">
                <a:solidFill>
                  <a:schemeClr val="tx1"/>
                </a:solidFill>
                <a:round/>
                <a:headEnd/>
                <a:tailEnd/>
              </a:ln>
              <a:effectLst/>
            </p:spPr>
            <p:txBody>
              <a:bodyPr/>
              <a:lstStyle/>
              <a:p>
                <a:endParaRPr lang="zh-CN" altLang="en-US" sz="2800" b="1"/>
              </a:p>
            </p:txBody>
          </p:sp>
          <p:sp>
            <p:nvSpPr>
              <p:cNvPr id="15" name="Line 7"/>
              <p:cNvSpPr>
                <a:spLocks noChangeShapeType="1"/>
              </p:cNvSpPr>
              <p:nvPr/>
            </p:nvSpPr>
            <p:spPr bwMode="auto">
              <a:xfrm>
                <a:off x="1745" y="1699"/>
                <a:ext cx="2008" cy="0"/>
              </a:xfrm>
              <a:prstGeom prst="line">
                <a:avLst/>
              </a:prstGeom>
              <a:noFill/>
              <a:ln w="12700" cap="sq">
                <a:solidFill>
                  <a:schemeClr val="tx1"/>
                </a:solidFill>
                <a:round/>
                <a:headEnd/>
                <a:tailEnd/>
              </a:ln>
              <a:effectLst/>
            </p:spPr>
            <p:txBody>
              <a:bodyPr/>
              <a:lstStyle/>
              <a:p>
                <a:endParaRPr lang="zh-CN" altLang="en-US" sz="2800" b="1"/>
              </a:p>
            </p:txBody>
          </p:sp>
          <p:sp>
            <p:nvSpPr>
              <p:cNvPr id="16" name="Text Box 12"/>
              <p:cNvSpPr txBox="1">
                <a:spLocks noChangeArrowheads="1"/>
              </p:cNvSpPr>
              <p:nvPr/>
            </p:nvSpPr>
            <p:spPr bwMode="auto">
              <a:xfrm>
                <a:off x="2177" y="1981"/>
                <a:ext cx="978" cy="410"/>
              </a:xfrm>
              <a:prstGeom prst="rect">
                <a:avLst/>
              </a:prstGeom>
              <a:noFill/>
              <a:ln w="9525">
                <a:noFill/>
                <a:miter lim="800000"/>
                <a:headEnd/>
                <a:tailEnd/>
              </a:ln>
            </p:spPr>
            <p:txBody>
              <a:bodyPr lIns="54000" tIns="10800" rIns="54000" bIns="10800"/>
              <a:lstStyle/>
              <a:p>
                <a:r>
                  <a:rPr lang="zh-CN" altLang="en-US" sz="2800" b="1">
                    <a:solidFill>
                      <a:srgbClr val="FDFBFB"/>
                    </a:solidFill>
                  </a:rPr>
                  <a:t>数值部分</a:t>
                </a:r>
                <a:endParaRPr lang="zh-CN" altLang="en-US" sz="2800" b="1">
                  <a:solidFill>
                    <a:srgbClr val="FDFBFB"/>
                  </a:solidFill>
                  <a:latin typeface="Arial" charset="0"/>
                </a:endParaRPr>
              </a:p>
            </p:txBody>
          </p:sp>
          <p:sp>
            <p:nvSpPr>
              <p:cNvPr id="17" name="AutoShape 13"/>
              <p:cNvSpPr>
                <a:spLocks/>
              </p:cNvSpPr>
              <p:nvPr/>
            </p:nvSpPr>
            <p:spPr bwMode="auto">
              <a:xfrm rot="-5400000">
                <a:off x="2496" y="1248"/>
                <a:ext cx="144" cy="1200"/>
              </a:xfrm>
              <a:prstGeom prst="leftBrace">
                <a:avLst>
                  <a:gd name="adj1" fmla="val 69444"/>
                  <a:gd name="adj2" fmla="val 50000"/>
                </a:avLst>
              </a:prstGeom>
              <a:noFill/>
              <a:ln w="9525">
                <a:solidFill>
                  <a:srgbClr val="FDFBFB"/>
                </a:solidFill>
                <a:round/>
                <a:headEnd/>
                <a:tailEnd/>
              </a:ln>
            </p:spPr>
            <p:txBody>
              <a:bodyPr/>
              <a:lstStyle/>
              <a:p>
                <a:endParaRPr lang="zh-CN" altLang="en-US" sz="2800" b="1"/>
              </a:p>
            </p:txBody>
          </p:sp>
          <p:sp>
            <p:nvSpPr>
              <p:cNvPr id="18" name="Text Box 14"/>
              <p:cNvSpPr txBox="1">
                <a:spLocks noChangeArrowheads="1"/>
              </p:cNvSpPr>
              <p:nvPr/>
            </p:nvSpPr>
            <p:spPr bwMode="auto">
              <a:xfrm>
                <a:off x="1296" y="1981"/>
                <a:ext cx="587" cy="410"/>
              </a:xfrm>
              <a:prstGeom prst="rect">
                <a:avLst/>
              </a:prstGeom>
              <a:noFill/>
              <a:ln w="9525">
                <a:noFill/>
                <a:miter lim="800000"/>
                <a:headEnd/>
                <a:tailEnd/>
              </a:ln>
            </p:spPr>
            <p:txBody>
              <a:bodyPr lIns="0" tIns="10800" rIns="0" bIns="10800"/>
              <a:lstStyle/>
              <a:p>
                <a:r>
                  <a:rPr lang="zh-CN" altLang="en-US" sz="2800" b="1">
                    <a:solidFill>
                      <a:srgbClr val="FDFBFB"/>
                    </a:solidFill>
                  </a:rPr>
                  <a:t>符号位</a:t>
                </a:r>
                <a:endParaRPr lang="zh-CN" altLang="en-US" sz="2800" b="1">
                  <a:solidFill>
                    <a:srgbClr val="FDFBFB"/>
                  </a:solidFill>
                  <a:latin typeface="Arial" charset="0"/>
                </a:endParaRPr>
              </a:p>
            </p:txBody>
          </p:sp>
          <p:sp>
            <p:nvSpPr>
              <p:cNvPr id="19" name="Text Box 15"/>
              <p:cNvSpPr txBox="1">
                <a:spLocks noChangeArrowheads="1"/>
              </p:cNvSpPr>
              <p:nvPr/>
            </p:nvSpPr>
            <p:spPr bwMode="auto">
              <a:xfrm>
                <a:off x="3253" y="2021"/>
                <a:ext cx="765" cy="323"/>
              </a:xfrm>
              <a:prstGeom prst="rect">
                <a:avLst/>
              </a:prstGeom>
              <a:noFill/>
              <a:ln w="9525">
                <a:noFill/>
                <a:miter lim="800000"/>
                <a:headEnd/>
                <a:tailEnd/>
              </a:ln>
            </p:spPr>
            <p:txBody>
              <a:bodyPr lIns="0" tIns="10800" rIns="0" bIns="10800"/>
              <a:lstStyle/>
              <a:p>
                <a:r>
                  <a:rPr lang="zh-CN" altLang="en-US" sz="2800" b="1" dirty="0">
                    <a:solidFill>
                      <a:srgbClr val="0000FF"/>
                    </a:solidFill>
                  </a:rPr>
                  <a:t>小数点</a:t>
                </a:r>
                <a:endParaRPr lang="zh-CN" altLang="en-US" sz="2800" b="1" dirty="0">
                  <a:solidFill>
                    <a:srgbClr val="0000FF"/>
                  </a:solidFill>
                  <a:latin typeface="Arial" charset="0"/>
                </a:endParaRPr>
              </a:p>
            </p:txBody>
          </p:sp>
          <p:sp>
            <p:nvSpPr>
              <p:cNvPr id="20" name="Line 16"/>
              <p:cNvSpPr>
                <a:spLocks noChangeShapeType="1"/>
              </p:cNvSpPr>
              <p:nvPr/>
            </p:nvSpPr>
            <p:spPr bwMode="auto">
              <a:xfrm flipV="1">
                <a:off x="1584" y="1728"/>
                <a:ext cx="0" cy="192"/>
              </a:xfrm>
              <a:prstGeom prst="line">
                <a:avLst/>
              </a:prstGeom>
              <a:noFill/>
              <a:ln w="38100">
                <a:solidFill>
                  <a:srgbClr val="FDFBFB"/>
                </a:solidFill>
                <a:round/>
                <a:headEnd/>
                <a:tailEnd type="triangle" w="med" len="med"/>
              </a:ln>
              <a:effectLst/>
            </p:spPr>
            <p:txBody>
              <a:bodyPr/>
              <a:lstStyle/>
              <a:p>
                <a:endParaRPr lang="zh-CN" altLang="en-US" sz="2800" b="1"/>
              </a:p>
            </p:txBody>
          </p:sp>
          <p:sp>
            <p:nvSpPr>
              <p:cNvPr id="21" name="Line 17"/>
              <p:cNvSpPr>
                <a:spLocks noChangeShapeType="1"/>
              </p:cNvSpPr>
              <p:nvPr/>
            </p:nvSpPr>
            <p:spPr bwMode="auto">
              <a:xfrm flipV="1">
                <a:off x="3504" y="1787"/>
                <a:ext cx="0" cy="192"/>
              </a:xfrm>
              <a:prstGeom prst="line">
                <a:avLst/>
              </a:prstGeom>
              <a:noFill/>
              <a:ln w="38100">
                <a:solidFill>
                  <a:schemeClr val="accent1"/>
                </a:solidFill>
                <a:round/>
                <a:headEnd/>
                <a:tailEnd type="triangle" w="med" len="med"/>
              </a:ln>
              <a:effectLst/>
            </p:spPr>
            <p:txBody>
              <a:bodyPr/>
              <a:lstStyle/>
              <a:p>
                <a:endParaRPr lang="zh-CN" altLang="en-US" sz="2800" b="1"/>
              </a:p>
            </p:txBody>
          </p:sp>
        </p:grpSp>
        <p:sp>
          <p:nvSpPr>
            <p:cNvPr id="22" name="AutoShape 14"/>
            <p:cNvSpPr>
              <a:spLocks/>
            </p:cNvSpPr>
            <p:nvPr/>
          </p:nvSpPr>
          <p:spPr bwMode="auto">
            <a:xfrm rot="16200000">
              <a:off x="3791939" y="2648938"/>
              <a:ext cx="263977" cy="2592288"/>
            </a:xfrm>
            <a:prstGeom prst="leftBrace">
              <a:avLst>
                <a:gd name="adj1" fmla="val 54167"/>
                <a:gd name="adj2" fmla="val 50000"/>
              </a:avLst>
            </a:prstGeom>
            <a:noFill/>
            <a:ln w="38100">
              <a:solidFill>
                <a:schemeClr val="tx1"/>
              </a:solidFill>
              <a:round/>
              <a:headEnd/>
              <a:tailEnd/>
            </a:ln>
          </p:spPr>
          <p:txBody>
            <a:bodyPr/>
            <a:lstStyle/>
            <a:p>
              <a:endParaRPr lang="zh-CN" altLang="en-US" sz="2800" b="1"/>
            </a:p>
          </p:txBody>
        </p:sp>
        <p:sp>
          <p:nvSpPr>
            <p:cNvPr id="23" name="Text Box 13"/>
            <p:cNvSpPr txBox="1">
              <a:spLocks noChangeArrowheads="1"/>
            </p:cNvSpPr>
            <p:nvPr/>
          </p:nvSpPr>
          <p:spPr bwMode="auto">
            <a:xfrm>
              <a:off x="3563888" y="4120544"/>
              <a:ext cx="1368152" cy="460584"/>
            </a:xfrm>
            <a:prstGeom prst="rect">
              <a:avLst/>
            </a:prstGeom>
            <a:noFill/>
            <a:ln w="9525">
              <a:noFill/>
              <a:miter lim="800000"/>
              <a:headEnd/>
              <a:tailEnd/>
            </a:ln>
          </p:spPr>
          <p:txBody>
            <a:bodyPr lIns="54000" tIns="10800" rIns="54000" bIns="10800"/>
            <a:lstStyle/>
            <a:p>
              <a:r>
                <a:rPr lang="en-US" altLang="zh-CN" sz="2800" b="1" dirty="0">
                  <a:latin typeface="Times New Roman" panose="02020603050405020304" pitchFamily="18" charset="0"/>
                  <a:cs typeface="Times New Roman" panose="02020603050405020304" pitchFamily="18" charset="0"/>
                </a:rPr>
                <a:t>n+1</a:t>
              </a:r>
              <a:r>
                <a:rPr lang="zh-CN" altLang="en-US" sz="2800" b="1" dirty="0">
                  <a:latin typeface="Times New Roman" panose="02020603050405020304" pitchFamily="18" charset="0"/>
                  <a:cs typeface="Times New Roman" panose="02020603050405020304" pitchFamily="18" charset="0"/>
                </a:rPr>
                <a:t>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7"/>
          <p:cNvSpPr>
            <a:spLocks noChangeShapeType="1"/>
          </p:cNvSpPr>
          <p:nvPr/>
        </p:nvSpPr>
        <p:spPr bwMode="auto">
          <a:xfrm flipH="1">
            <a:off x="5735960" y="1985293"/>
            <a:ext cx="0" cy="504056"/>
          </a:xfrm>
          <a:prstGeom prst="line">
            <a:avLst/>
          </a:prstGeom>
          <a:noFill/>
          <a:ln w="38100">
            <a:solidFill>
              <a:schemeClr val="accent1"/>
            </a:solidFill>
            <a:round/>
            <a:headEnd/>
            <a:tailEnd type="triangle" w="med" len="med"/>
          </a:ln>
        </p:spPr>
        <p:txBody>
          <a:bodyPr wrap="none" anchor="ctr"/>
          <a:lstStyle/>
          <a:p>
            <a:endParaRPr lang="zh-CN" altLang="en-US"/>
          </a:p>
        </p:txBody>
      </p:sp>
      <p:sp>
        <p:nvSpPr>
          <p:cNvPr id="8" name="Text Box 8"/>
          <p:cNvSpPr txBox="1">
            <a:spLocks noChangeArrowheads="1"/>
          </p:cNvSpPr>
          <p:nvPr/>
        </p:nvSpPr>
        <p:spPr bwMode="auto">
          <a:xfrm>
            <a:off x="5951984" y="2201318"/>
            <a:ext cx="1371600" cy="461665"/>
          </a:xfrm>
          <a:prstGeom prst="rect">
            <a:avLst/>
          </a:prstGeom>
          <a:noFill/>
          <a:ln w="9525">
            <a:noFill/>
            <a:miter lim="800000"/>
            <a:headEnd/>
            <a:tailEnd/>
          </a:ln>
        </p:spPr>
        <p:txBody>
          <a:bodyPr>
            <a:spAutoFit/>
          </a:bodyPr>
          <a:lstStyle/>
          <a:p>
            <a:pPr>
              <a:spcBef>
                <a:spcPct val="50000"/>
              </a:spcBef>
            </a:pPr>
            <a:r>
              <a:rPr lang="zh-CN" altLang="zh-CN" sz="2400" b="1">
                <a:solidFill>
                  <a:srgbClr val="0000FF"/>
                </a:solidFill>
                <a:latin typeface="宋体" panose="02010600030101010101" pitchFamily="2" charset="-122"/>
                <a:ea typeface="宋体" panose="02010600030101010101" pitchFamily="2" charset="-122"/>
              </a:rPr>
              <a:t>阶码</a:t>
            </a:r>
            <a:r>
              <a:rPr lang="en-US" altLang="zh-CN" sz="2400" b="1">
                <a:solidFill>
                  <a:srgbClr val="0000FF"/>
                </a:solidFill>
                <a:latin typeface="宋体" panose="02010600030101010101" pitchFamily="2" charset="-122"/>
                <a:ea typeface="宋体" panose="02010600030101010101" pitchFamily="2" charset="-122"/>
              </a:rPr>
              <a:t>E</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19" name="AutoShape 19"/>
          <p:cNvSpPr>
            <a:spLocks/>
          </p:cNvSpPr>
          <p:nvPr/>
        </p:nvSpPr>
        <p:spPr bwMode="auto">
          <a:xfrm rot="16200000">
            <a:off x="6269734" y="1307506"/>
            <a:ext cx="228600" cy="1728193"/>
          </a:xfrm>
          <a:prstGeom prst="leftBrace">
            <a:avLst>
              <a:gd name="adj1" fmla="val 81366"/>
              <a:gd name="adj2" fmla="val 50000"/>
            </a:avLst>
          </a:prstGeom>
          <a:noFill/>
          <a:ln w="28575">
            <a:solidFill>
              <a:schemeClr val="tx1"/>
            </a:solidFill>
            <a:round/>
            <a:headEnd/>
            <a:tailEnd/>
          </a:ln>
        </p:spPr>
        <p:txBody>
          <a:bodyPr wrap="none" anchor="ctr"/>
          <a:lstStyle/>
          <a:p>
            <a:endParaRPr lang="zh-CN" altLang="en-US"/>
          </a:p>
        </p:txBody>
      </p:sp>
      <p:sp>
        <p:nvSpPr>
          <p:cNvPr id="20" name="AutoShape 20"/>
          <p:cNvSpPr>
            <a:spLocks/>
          </p:cNvSpPr>
          <p:nvPr/>
        </p:nvSpPr>
        <p:spPr bwMode="auto">
          <a:xfrm rot="16200000">
            <a:off x="8105936" y="1271501"/>
            <a:ext cx="228600" cy="1800200"/>
          </a:xfrm>
          <a:prstGeom prst="leftBrace">
            <a:avLst>
              <a:gd name="adj1" fmla="val 82870"/>
              <a:gd name="adj2" fmla="val 50000"/>
            </a:avLst>
          </a:prstGeom>
          <a:noFill/>
          <a:ln w="28575">
            <a:solidFill>
              <a:schemeClr val="tx1"/>
            </a:solidFill>
            <a:round/>
            <a:headEnd/>
            <a:tailEnd/>
          </a:ln>
        </p:spPr>
        <p:txBody>
          <a:bodyPr wrap="none" anchor="ctr"/>
          <a:lstStyle/>
          <a:p>
            <a:endParaRPr lang="zh-CN" altLang="en-US"/>
          </a:p>
        </p:txBody>
      </p:sp>
      <p:sp>
        <p:nvSpPr>
          <p:cNvPr id="21" name="Text Box 21"/>
          <p:cNvSpPr txBox="1">
            <a:spLocks noChangeArrowheads="1"/>
          </p:cNvSpPr>
          <p:nvPr/>
        </p:nvSpPr>
        <p:spPr bwMode="auto">
          <a:xfrm>
            <a:off x="7968208" y="2201318"/>
            <a:ext cx="1371600" cy="461665"/>
          </a:xfrm>
          <a:prstGeom prst="rect">
            <a:avLst/>
          </a:prstGeom>
          <a:noFill/>
          <a:ln w="9525">
            <a:noFill/>
            <a:miter lim="800000"/>
            <a:headEnd/>
            <a:tailEnd/>
          </a:ln>
        </p:spPr>
        <p:txBody>
          <a:bodyPr>
            <a:spAutoFit/>
          </a:bodyPr>
          <a:lstStyle/>
          <a:p>
            <a:pPr>
              <a:spcBef>
                <a:spcPct val="50000"/>
              </a:spcBef>
            </a:pPr>
            <a:r>
              <a:rPr lang="zh-CN" altLang="zh-CN" sz="2400" b="1">
                <a:solidFill>
                  <a:srgbClr val="0000FF"/>
                </a:solidFill>
                <a:latin typeface="宋体" panose="02010600030101010101" pitchFamily="2" charset="-122"/>
                <a:ea typeface="宋体" panose="02010600030101010101" pitchFamily="2" charset="-122"/>
              </a:rPr>
              <a:t>尾数</a:t>
            </a:r>
            <a:r>
              <a:rPr lang="en-US" altLang="zh-CN" sz="2400" b="1">
                <a:solidFill>
                  <a:srgbClr val="0000FF"/>
                </a:solidFill>
                <a:latin typeface="宋体" panose="02010600030101010101" pitchFamily="2" charset="-122"/>
                <a:ea typeface="宋体" panose="02010600030101010101" pitchFamily="2" charset="-122"/>
              </a:rPr>
              <a:t>M</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22" name="Text Box 22"/>
          <p:cNvSpPr txBox="1">
            <a:spLocks noChangeArrowheads="1"/>
          </p:cNvSpPr>
          <p:nvPr/>
        </p:nvSpPr>
        <p:spPr bwMode="auto">
          <a:xfrm>
            <a:off x="5087888" y="2417516"/>
            <a:ext cx="1371600" cy="461665"/>
          </a:xfrm>
          <a:prstGeom prst="rect">
            <a:avLst/>
          </a:prstGeom>
          <a:noFill/>
          <a:ln w="9525">
            <a:noFill/>
            <a:miter lim="800000"/>
            <a:headEnd/>
            <a:tailEnd/>
          </a:ln>
        </p:spPr>
        <p:txBody>
          <a:bodyPr>
            <a:spAutoFit/>
          </a:bodyPr>
          <a:lstStyle/>
          <a:p>
            <a:pPr>
              <a:spcBef>
                <a:spcPct val="50000"/>
              </a:spcBef>
            </a:pPr>
            <a:r>
              <a:rPr lang="zh-CN" altLang="zh-CN" sz="2400" b="1" dirty="0">
                <a:solidFill>
                  <a:srgbClr val="FF0000"/>
                </a:solidFill>
                <a:latin typeface="宋体" panose="02010600030101010101" pitchFamily="2" charset="-122"/>
                <a:ea typeface="宋体" panose="02010600030101010101" pitchFamily="2" charset="-122"/>
              </a:rPr>
              <a:t>阶符</a:t>
            </a:r>
            <a:endParaRPr lang="zh-CN" altLang="en-US" sz="2400" b="1" dirty="0">
              <a:solidFill>
                <a:srgbClr val="FF0000"/>
              </a:solidFill>
              <a:latin typeface="宋体" panose="02010600030101010101" pitchFamily="2" charset="-122"/>
              <a:ea typeface="宋体" panose="02010600030101010101" pitchFamily="2" charset="-122"/>
            </a:endParaRPr>
          </a:p>
        </p:txBody>
      </p:sp>
      <p:sp>
        <p:nvSpPr>
          <p:cNvPr id="23" name="Text Box 23"/>
          <p:cNvSpPr txBox="1">
            <a:spLocks noChangeArrowheads="1"/>
          </p:cNvSpPr>
          <p:nvPr/>
        </p:nvSpPr>
        <p:spPr bwMode="auto">
          <a:xfrm>
            <a:off x="7032104" y="2417516"/>
            <a:ext cx="1371600" cy="461665"/>
          </a:xfrm>
          <a:prstGeom prst="rect">
            <a:avLst/>
          </a:prstGeom>
          <a:noFill/>
          <a:ln w="9525">
            <a:noFill/>
            <a:miter lim="800000"/>
            <a:headEnd/>
            <a:tailEnd/>
          </a:ln>
        </p:spPr>
        <p:txBody>
          <a:bodyPr>
            <a:spAutoFit/>
          </a:bodyPr>
          <a:lstStyle/>
          <a:p>
            <a:pPr>
              <a:spcBef>
                <a:spcPct val="50000"/>
              </a:spcBef>
            </a:pPr>
            <a:r>
              <a:rPr lang="zh-CN" altLang="zh-CN" sz="2400" b="1" dirty="0">
                <a:solidFill>
                  <a:srgbClr val="FF0000"/>
                </a:solidFill>
                <a:latin typeface="宋体" panose="02010600030101010101" pitchFamily="2" charset="-122"/>
                <a:ea typeface="宋体" panose="02010600030101010101" pitchFamily="2" charset="-122"/>
              </a:rPr>
              <a:t>数符</a:t>
            </a:r>
            <a:endParaRPr lang="zh-CN" altLang="en-US" sz="2400" b="1" dirty="0">
              <a:solidFill>
                <a:srgbClr val="FF0000"/>
              </a:solidFill>
              <a:latin typeface="宋体" panose="02010600030101010101" pitchFamily="2" charset="-122"/>
              <a:ea typeface="宋体" panose="02010600030101010101" pitchFamily="2" charset="-122"/>
            </a:endParaRPr>
          </a:p>
        </p:txBody>
      </p:sp>
      <p:sp>
        <p:nvSpPr>
          <p:cNvPr id="24" name="Line 24"/>
          <p:cNvSpPr>
            <a:spLocks noChangeShapeType="1"/>
          </p:cNvSpPr>
          <p:nvPr/>
        </p:nvSpPr>
        <p:spPr bwMode="auto">
          <a:xfrm flipH="1">
            <a:off x="7464152" y="1985293"/>
            <a:ext cx="0" cy="504056"/>
          </a:xfrm>
          <a:prstGeom prst="line">
            <a:avLst/>
          </a:prstGeom>
          <a:noFill/>
          <a:ln w="38100">
            <a:solidFill>
              <a:schemeClr val="accent1"/>
            </a:solidFill>
            <a:round/>
            <a:headEnd/>
            <a:tailEnd type="triangle" w="med" len="med"/>
          </a:ln>
        </p:spPr>
        <p:txBody>
          <a:bodyPr wrap="none" anchor="ctr"/>
          <a:lstStyle/>
          <a:p>
            <a:endParaRPr lang="zh-CN" altLang="en-US"/>
          </a:p>
        </p:txBody>
      </p:sp>
      <p:sp>
        <p:nvSpPr>
          <p:cNvPr id="25" name="Text Box 25"/>
          <p:cNvSpPr txBox="1">
            <a:spLocks noChangeArrowheads="1"/>
          </p:cNvSpPr>
          <p:nvPr/>
        </p:nvSpPr>
        <p:spPr bwMode="auto">
          <a:xfrm>
            <a:off x="1877690" y="3165475"/>
            <a:ext cx="7207250" cy="523220"/>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阶</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码底（基数），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隐含约定，一般为</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6" name="Text Box 26"/>
          <p:cNvSpPr txBox="1">
            <a:spLocks noChangeArrowheads="1"/>
          </p:cNvSpPr>
          <p:nvPr/>
        </p:nvSpPr>
        <p:spPr bwMode="auto">
          <a:xfrm>
            <a:off x="1876104" y="3987642"/>
            <a:ext cx="8243887" cy="1169551"/>
          </a:xfrm>
          <a:prstGeom prst="rect">
            <a:avLst/>
          </a:prstGeom>
          <a:noFill/>
          <a:ln w="9525">
            <a:noFill/>
            <a:miter lim="800000"/>
            <a:headEnd/>
            <a:tailEnd/>
          </a:ln>
        </p:spPr>
        <p:txBody>
          <a:bodyPr>
            <a:spAutoFit/>
          </a:bodyPr>
          <a:lstStyle/>
          <a:p>
            <a:pPr algn="l">
              <a:spcBef>
                <a:spcPct val="50000"/>
              </a:spcBef>
            </a:pP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阶码，为定点整数，</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补码</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或</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移码</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表示。</a:t>
            </a:r>
          </a:p>
          <a:p>
            <a:pPr algn="l">
              <a:spcBef>
                <a:spcPct val="50000"/>
              </a:spcBef>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      其</a:t>
            </a:r>
            <a:r>
              <a:rPr lang="zh-CN" altLang="en-US" sz="28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位数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决定</a:t>
            </a:r>
            <a:r>
              <a:rPr lang="zh-CN" altLang="en-US" sz="28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数值范围</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8" name="Text Box 28"/>
          <p:cNvSpPr txBox="1">
            <a:spLocks noChangeArrowheads="1"/>
          </p:cNvSpPr>
          <p:nvPr/>
        </p:nvSpPr>
        <p:spPr bwMode="auto">
          <a:xfrm>
            <a:off x="1847528" y="5427802"/>
            <a:ext cx="7560840" cy="1169551"/>
          </a:xfrm>
          <a:prstGeom prst="rect">
            <a:avLst/>
          </a:prstGeom>
          <a:noFill/>
          <a:ln w="9525">
            <a:noFill/>
            <a:miter lim="800000"/>
            <a:headEnd/>
            <a:tailEnd/>
          </a:ln>
        </p:spPr>
        <p:txBody>
          <a:bodyPr wrap="square">
            <a:spAutoFit/>
          </a:bodyPr>
          <a:lstStyle/>
          <a:p>
            <a:pPr algn="l">
              <a:spcBef>
                <a:spcPct val="50000"/>
              </a:spcBef>
            </a:pPr>
            <a:r>
              <a:rPr lang="en-US" altLang="zh-CN"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8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尾数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，为定点</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小数，</a:t>
            </a: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补码</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或</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原</a:t>
            </a: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码</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表示。</a:t>
            </a:r>
          </a:p>
          <a:p>
            <a:pPr algn="l">
              <a:spcBef>
                <a:spcPct val="50000"/>
              </a:spcBef>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其</a:t>
            </a:r>
            <a:r>
              <a:rPr lang="zh-CN" altLang="en-US" sz="28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位数</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决定</a:t>
            </a:r>
            <a:r>
              <a:rPr lang="zh-CN" altLang="en-US" sz="28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数的精度</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31" name="组合 30"/>
          <p:cNvGrpSpPr/>
          <p:nvPr/>
        </p:nvGrpSpPr>
        <p:grpSpPr>
          <a:xfrm>
            <a:off x="1991544" y="719138"/>
            <a:ext cx="6324600" cy="622300"/>
            <a:chOff x="1043608" y="79777"/>
            <a:chExt cx="6324600" cy="622300"/>
          </a:xfrm>
        </p:grpSpPr>
        <p:sp>
          <p:nvSpPr>
            <p:cNvPr id="5" name="Text Box 5"/>
            <p:cNvSpPr txBox="1">
              <a:spLocks noChangeArrowheads="1"/>
            </p:cNvSpPr>
            <p:nvPr/>
          </p:nvSpPr>
          <p:spPr bwMode="auto">
            <a:xfrm>
              <a:off x="1043608" y="116632"/>
              <a:ext cx="6324600" cy="523220"/>
            </a:xfrm>
            <a:prstGeom prst="rect">
              <a:avLst/>
            </a:prstGeom>
            <a:noFill/>
            <a:ln w="9525">
              <a:noFill/>
              <a:miter lim="800000"/>
              <a:headEnd/>
              <a:tailEnd/>
            </a:ln>
          </p:spPr>
          <p:txBody>
            <a:bodyPr>
              <a:spAutoFit/>
            </a:bodyPr>
            <a:lstStyle/>
            <a:p>
              <a:pPr algn="l">
                <a:spcBef>
                  <a:spcPct val="50000"/>
                </a:spcBef>
              </a:pPr>
              <a:r>
                <a:rPr lang="zh-CN" altLang="en-US" sz="2800" b="1" dirty="0">
                  <a:latin typeface="宋体" panose="02010600030101010101" pitchFamily="2" charset="-122"/>
                  <a:ea typeface="宋体" panose="02010600030101010101" pitchFamily="2" charset="-122"/>
                </a:rPr>
                <a:t>浮点数真值：</a:t>
              </a:r>
              <a:endParaRPr lang="en-US" altLang="zh-CN" sz="2800" b="1" dirty="0">
                <a:latin typeface="宋体" panose="02010600030101010101" pitchFamily="2" charset="-122"/>
                <a:ea typeface="宋体" panose="02010600030101010101" pitchFamily="2" charset="-122"/>
              </a:endParaRPr>
            </a:p>
          </p:txBody>
        </p:sp>
        <p:graphicFrame>
          <p:nvGraphicFramePr>
            <p:cNvPr id="44034" name="Object 2"/>
            <p:cNvGraphicFramePr>
              <a:graphicFrameLocks noChangeAspect="1"/>
            </p:cNvGraphicFramePr>
            <p:nvPr>
              <p:extLst>
                <p:ext uri="{D42A27DB-BD31-4B8C-83A1-F6EECF244321}">
                  <p14:modId xmlns:p14="http://schemas.microsoft.com/office/powerpoint/2010/main" val="2943811670"/>
                </p:ext>
              </p:extLst>
            </p:nvPr>
          </p:nvGraphicFramePr>
          <p:xfrm>
            <a:off x="3131840" y="79777"/>
            <a:ext cx="2166938" cy="622300"/>
          </p:xfrm>
          <a:graphic>
            <a:graphicData uri="http://schemas.openxmlformats.org/presentationml/2006/ole">
              <mc:AlternateContent xmlns:mc="http://schemas.openxmlformats.org/markup-compatibility/2006">
                <mc:Choice xmlns:v="urn:schemas-microsoft-com:vml" Requires="v">
                  <p:oleObj spid="_x0000_s44880" name="Equation" r:id="rId3" imgW="749160" imgH="215640" progId="Equation.DSMT4">
                    <p:embed/>
                  </p:oleObj>
                </mc:Choice>
                <mc:Fallback>
                  <p:oleObj name="Equation" r:id="rId3" imgW="749160" imgH="215640" progId="Equation.DSMT4">
                    <p:embed/>
                    <p:pic>
                      <p:nvPicPr>
                        <p:cNvPr id="0" name="Picture 2"/>
                        <p:cNvPicPr>
                          <a:picLocks noChangeAspect="1" noChangeArrowheads="1"/>
                        </p:cNvPicPr>
                        <p:nvPr/>
                      </p:nvPicPr>
                      <p:blipFill>
                        <a:blip r:embed="rId4"/>
                        <a:srcRect/>
                        <a:stretch>
                          <a:fillRect/>
                        </a:stretch>
                      </p:blipFill>
                      <p:spPr bwMode="auto">
                        <a:xfrm>
                          <a:off x="3131840" y="79777"/>
                          <a:ext cx="216693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 name="组合 39"/>
          <p:cNvGrpSpPr/>
          <p:nvPr/>
        </p:nvGrpSpPr>
        <p:grpSpPr>
          <a:xfrm>
            <a:off x="1955478" y="1480891"/>
            <a:ext cx="7164858" cy="523220"/>
            <a:chOff x="431478" y="1268414"/>
            <a:chExt cx="7164858" cy="523220"/>
          </a:xfrm>
        </p:grpSpPr>
        <p:sp>
          <p:nvSpPr>
            <p:cNvPr id="12" name="Text Box 12"/>
            <p:cNvSpPr txBox="1">
              <a:spLocks noChangeArrowheads="1"/>
            </p:cNvSpPr>
            <p:nvPr/>
          </p:nvSpPr>
          <p:spPr bwMode="auto">
            <a:xfrm>
              <a:off x="431478" y="1268414"/>
              <a:ext cx="4636918" cy="523220"/>
            </a:xfrm>
            <a:prstGeom prst="rect">
              <a:avLst/>
            </a:prstGeom>
            <a:noFill/>
            <a:ln w="9525">
              <a:noFill/>
              <a:miter lim="800000"/>
              <a:headEnd/>
              <a:tailEnd/>
            </a:ln>
          </p:spPr>
          <p:txBody>
            <a:bodyPr>
              <a:spAutoFit/>
            </a:bodyPr>
            <a:lstStyle/>
            <a:p>
              <a:pPr algn="l">
                <a:spcBef>
                  <a:spcPct val="50000"/>
                </a:spcBef>
              </a:pPr>
              <a:r>
                <a:rPr lang="zh-CN" altLang="en-US" sz="2800" b="1" dirty="0">
                  <a:latin typeface="宋体" panose="02010600030101010101" pitchFamily="2" charset="-122"/>
                  <a:ea typeface="宋体" panose="02010600030101010101" pitchFamily="2" charset="-122"/>
                </a:rPr>
                <a:t>浮点数机器格式：</a:t>
              </a:r>
            </a:p>
          </p:txBody>
        </p:sp>
        <p:grpSp>
          <p:nvGrpSpPr>
            <p:cNvPr id="39" name="组合 38"/>
            <p:cNvGrpSpPr/>
            <p:nvPr/>
          </p:nvGrpSpPr>
          <p:grpSpPr>
            <a:xfrm>
              <a:off x="3995936" y="1340768"/>
              <a:ext cx="3600400" cy="432048"/>
              <a:chOff x="4211960" y="1268760"/>
              <a:chExt cx="3600400" cy="432048"/>
            </a:xfrm>
          </p:grpSpPr>
          <p:sp>
            <p:nvSpPr>
              <p:cNvPr id="10" name="Text Box 10"/>
              <p:cNvSpPr txBox="1">
                <a:spLocks noChangeArrowheads="1"/>
              </p:cNvSpPr>
              <p:nvPr/>
            </p:nvSpPr>
            <p:spPr bwMode="auto">
              <a:xfrm>
                <a:off x="4211960" y="1268760"/>
                <a:ext cx="3600400" cy="400110"/>
              </a:xfrm>
              <a:prstGeom prst="rect">
                <a:avLst/>
              </a:prstGeom>
              <a:noFill/>
              <a:ln w="38100">
                <a:solidFill>
                  <a:schemeClr val="tx1"/>
                </a:solidFill>
                <a:miter lim="800000"/>
                <a:headEnd/>
                <a:tailEnd/>
              </a:ln>
            </p:spPr>
            <p:txBody>
              <a:bodyPr wrap="square">
                <a:spAutoFit/>
              </a:bodyPr>
              <a:lstStyle/>
              <a:p>
                <a:pPr algn="l">
                  <a:spcBef>
                    <a:spcPct val="50000"/>
                  </a:spcBef>
                </a:pPr>
                <a:r>
                  <a:rPr lang="en-US" altLang="zh-CN" sz="2000" b="1" dirty="0" err="1">
                    <a:solidFill>
                      <a:srgbClr val="FF0000"/>
                    </a:solidFill>
                    <a:latin typeface="Times New Roman" pitchFamily="18" charset="0"/>
                    <a:ea typeface="黑体" pitchFamily="2" charset="-122"/>
                    <a:cs typeface="Times New Roman" pitchFamily="18" charset="0"/>
                  </a:rPr>
                  <a:t>E</a:t>
                </a:r>
                <a:r>
                  <a:rPr lang="en-US" altLang="zh-CN" sz="2000" dirty="0" err="1">
                    <a:solidFill>
                      <a:srgbClr val="FF0000"/>
                    </a:solidFill>
                    <a:latin typeface="Times New Roman" pitchFamily="18" charset="0"/>
                    <a:ea typeface="黑体" pitchFamily="2" charset="-122"/>
                    <a:cs typeface="Times New Roman" pitchFamily="18" charset="0"/>
                  </a:rPr>
                  <a:t>f</a:t>
                </a:r>
                <a:r>
                  <a:rPr lang="en-US" altLang="zh-CN" sz="2000" dirty="0">
                    <a:solidFill>
                      <a:schemeClr val="accent1"/>
                    </a:solidFill>
                    <a:latin typeface="Times New Roman" pitchFamily="18" charset="0"/>
                    <a:ea typeface="黑体" pitchFamily="2" charset="-122"/>
                    <a:cs typeface="Times New Roman" pitchFamily="18" charset="0"/>
                  </a:rPr>
                  <a:t> </a:t>
                </a:r>
                <a:r>
                  <a:rPr lang="en-US" altLang="zh-CN" sz="2000" b="1" dirty="0">
                    <a:latin typeface="Times New Roman" pitchFamily="18" charset="0"/>
                    <a:ea typeface="黑体" pitchFamily="2" charset="-122"/>
                    <a:cs typeface="Times New Roman" pitchFamily="18" charset="0"/>
                  </a:rPr>
                  <a:t> E</a:t>
                </a:r>
                <a:r>
                  <a:rPr lang="en-US" altLang="zh-CN" sz="2000" dirty="0">
                    <a:latin typeface="Times New Roman" pitchFamily="18" charset="0"/>
                    <a:ea typeface="黑体" pitchFamily="2" charset="-122"/>
                    <a:cs typeface="Times New Roman" pitchFamily="18" charset="0"/>
                  </a:rPr>
                  <a:t>1  </a:t>
                </a:r>
                <a:r>
                  <a:rPr lang="en-US" altLang="zh-CN" sz="2000" b="1" dirty="0">
                    <a:latin typeface="Times New Roman" pitchFamily="18" charset="0"/>
                    <a:ea typeface="黑体" pitchFamily="2" charset="-122"/>
                    <a:cs typeface="Times New Roman" pitchFamily="18" charset="0"/>
                  </a:rPr>
                  <a:t> …  </a:t>
                </a:r>
                <a:r>
                  <a:rPr lang="en-US" altLang="zh-CN" sz="2000" b="1" dirty="0" err="1">
                    <a:latin typeface="Times New Roman" pitchFamily="18" charset="0"/>
                    <a:ea typeface="黑体" pitchFamily="2" charset="-122"/>
                    <a:cs typeface="Times New Roman" pitchFamily="18" charset="0"/>
                  </a:rPr>
                  <a:t>E</a:t>
                </a:r>
                <a:r>
                  <a:rPr lang="en-US" altLang="zh-CN" sz="2000" dirty="0" err="1">
                    <a:latin typeface="Times New Roman" pitchFamily="18" charset="0"/>
                    <a:ea typeface="黑体" pitchFamily="2" charset="-122"/>
                    <a:cs typeface="Times New Roman" pitchFamily="18" charset="0"/>
                  </a:rPr>
                  <a:t>m</a:t>
                </a:r>
                <a:r>
                  <a:rPr lang="en-US" altLang="zh-CN" sz="2000" b="1" dirty="0">
                    <a:latin typeface="Times New Roman" pitchFamily="18" charset="0"/>
                    <a:ea typeface="黑体" pitchFamily="2" charset="-122"/>
                    <a:cs typeface="Times New Roman" pitchFamily="18" charset="0"/>
                  </a:rPr>
                  <a:t> </a:t>
                </a:r>
                <a:r>
                  <a:rPr lang="en-US" altLang="zh-CN" sz="2000" b="1" dirty="0">
                    <a:solidFill>
                      <a:srgbClr val="FF0000"/>
                    </a:solidFill>
                    <a:latin typeface="Times New Roman" pitchFamily="18" charset="0"/>
                    <a:ea typeface="黑体" pitchFamily="2" charset="-122"/>
                    <a:cs typeface="Times New Roman" pitchFamily="18" charset="0"/>
                  </a:rPr>
                  <a:t>M</a:t>
                </a:r>
                <a:r>
                  <a:rPr lang="en-US" altLang="zh-CN" sz="2000" dirty="0">
                    <a:solidFill>
                      <a:srgbClr val="FF0000"/>
                    </a:solidFill>
                    <a:latin typeface="Times New Roman" pitchFamily="18" charset="0"/>
                    <a:ea typeface="黑体" pitchFamily="2" charset="-122"/>
                    <a:cs typeface="Times New Roman" pitchFamily="18" charset="0"/>
                  </a:rPr>
                  <a:t>f </a:t>
                </a:r>
                <a:r>
                  <a:rPr lang="en-US" altLang="zh-CN" sz="2000" b="1" dirty="0">
                    <a:latin typeface="Times New Roman" pitchFamily="18" charset="0"/>
                    <a:ea typeface="黑体" pitchFamily="2" charset="-122"/>
                    <a:cs typeface="Times New Roman" pitchFamily="18" charset="0"/>
                  </a:rPr>
                  <a:t> M</a:t>
                </a:r>
                <a:r>
                  <a:rPr lang="en-US" altLang="zh-CN" sz="2000" dirty="0">
                    <a:latin typeface="Times New Roman" pitchFamily="18" charset="0"/>
                    <a:ea typeface="黑体" pitchFamily="2" charset="-122"/>
                    <a:cs typeface="Times New Roman" pitchFamily="18" charset="0"/>
                  </a:rPr>
                  <a:t>1  </a:t>
                </a:r>
                <a:r>
                  <a:rPr lang="en-US" altLang="zh-CN" sz="2000" b="1" dirty="0">
                    <a:latin typeface="Times New Roman" pitchFamily="18" charset="0"/>
                    <a:ea typeface="黑体" pitchFamily="2" charset="-122"/>
                    <a:cs typeface="Times New Roman" pitchFamily="18" charset="0"/>
                  </a:rPr>
                  <a:t>…  </a:t>
                </a:r>
                <a:r>
                  <a:rPr lang="en-US" altLang="zh-CN" sz="2000" b="1" dirty="0" err="1">
                    <a:latin typeface="Times New Roman" pitchFamily="18" charset="0"/>
                    <a:ea typeface="黑体" pitchFamily="2" charset="-122"/>
                    <a:cs typeface="Times New Roman" pitchFamily="18" charset="0"/>
                  </a:rPr>
                  <a:t>M</a:t>
                </a:r>
                <a:r>
                  <a:rPr lang="en-US" altLang="zh-CN" sz="2000" dirty="0" err="1">
                    <a:latin typeface="Times New Roman" pitchFamily="18" charset="0"/>
                    <a:ea typeface="黑体" pitchFamily="2" charset="-122"/>
                    <a:cs typeface="Times New Roman" pitchFamily="18" charset="0"/>
                  </a:rPr>
                  <a:t>n</a:t>
                </a:r>
                <a:endParaRPr lang="en-US" altLang="zh-CN" sz="2000" dirty="0">
                  <a:latin typeface="Times New Roman" pitchFamily="18" charset="0"/>
                  <a:ea typeface="黑体" pitchFamily="2" charset="-122"/>
                  <a:cs typeface="Times New Roman" pitchFamily="18" charset="0"/>
                </a:endParaRPr>
              </a:p>
            </p:txBody>
          </p:sp>
          <p:sp>
            <p:nvSpPr>
              <p:cNvPr id="32" name="Line 11"/>
              <p:cNvSpPr>
                <a:spLocks noChangeShapeType="1"/>
              </p:cNvSpPr>
              <p:nvPr/>
            </p:nvSpPr>
            <p:spPr bwMode="auto">
              <a:xfrm>
                <a:off x="4644008" y="1268760"/>
                <a:ext cx="0" cy="432048"/>
              </a:xfrm>
              <a:prstGeom prst="line">
                <a:avLst/>
              </a:prstGeom>
              <a:noFill/>
              <a:ln w="38100">
                <a:solidFill>
                  <a:schemeClr val="tx1"/>
                </a:solidFill>
                <a:round/>
                <a:headEnd/>
                <a:tailEnd/>
              </a:ln>
            </p:spPr>
            <p:txBody>
              <a:bodyPr wrap="none" anchor="ctr"/>
              <a:lstStyle/>
              <a:p>
                <a:endParaRPr lang="zh-CN" altLang="en-US"/>
              </a:p>
            </p:txBody>
          </p:sp>
          <p:sp>
            <p:nvSpPr>
              <p:cNvPr id="33" name="Line 11"/>
              <p:cNvSpPr>
                <a:spLocks noChangeShapeType="1"/>
              </p:cNvSpPr>
              <p:nvPr/>
            </p:nvSpPr>
            <p:spPr bwMode="auto">
              <a:xfrm>
                <a:off x="5076056" y="1268760"/>
                <a:ext cx="0" cy="432048"/>
              </a:xfrm>
              <a:prstGeom prst="line">
                <a:avLst/>
              </a:prstGeom>
              <a:noFill/>
              <a:ln w="38100">
                <a:solidFill>
                  <a:schemeClr val="tx1"/>
                </a:solidFill>
                <a:round/>
                <a:headEnd/>
                <a:tailEnd/>
              </a:ln>
            </p:spPr>
            <p:txBody>
              <a:bodyPr wrap="none" anchor="ctr"/>
              <a:lstStyle/>
              <a:p>
                <a:endParaRPr lang="zh-CN" altLang="en-US"/>
              </a:p>
            </p:txBody>
          </p:sp>
          <p:sp>
            <p:nvSpPr>
              <p:cNvPr id="34" name="Line 11"/>
              <p:cNvSpPr>
                <a:spLocks noChangeShapeType="1"/>
              </p:cNvSpPr>
              <p:nvPr/>
            </p:nvSpPr>
            <p:spPr bwMode="auto">
              <a:xfrm>
                <a:off x="5508104" y="1268760"/>
                <a:ext cx="0" cy="432048"/>
              </a:xfrm>
              <a:prstGeom prst="line">
                <a:avLst/>
              </a:prstGeom>
              <a:noFill/>
              <a:ln w="38100">
                <a:solidFill>
                  <a:schemeClr val="tx1"/>
                </a:solidFill>
                <a:round/>
                <a:headEnd/>
                <a:tailEnd/>
              </a:ln>
            </p:spPr>
            <p:txBody>
              <a:bodyPr wrap="none" anchor="ctr"/>
              <a:lstStyle/>
              <a:p>
                <a:endParaRPr lang="zh-CN" altLang="en-US"/>
              </a:p>
            </p:txBody>
          </p:sp>
          <p:sp>
            <p:nvSpPr>
              <p:cNvPr id="35" name="Line 11"/>
              <p:cNvSpPr>
                <a:spLocks noChangeShapeType="1"/>
              </p:cNvSpPr>
              <p:nvPr/>
            </p:nvSpPr>
            <p:spPr bwMode="auto">
              <a:xfrm>
                <a:off x="5940152" y="1268760"/>
                <a:ext cx="0" cy="432048"/>
              </a:xfrm>
              <a:prstGeom prst="line">
                <a:avLst/>
              </a:prstGeom>
              <a:noFill/>
              <a:ln w="38100">
                <a:solidFill>
                  <a:schemeClr val="tx1"/>
                </a:solidFill>
                <a:round/>
                <a:headEnd/>
                <a:tailEnd/>
              </a:ln>
            </p:spPr>
            <p:txBody>
              <a:bodyPr wrap="none" anchor="ctr"/>
              <a:lstStyle/>
              <a:p>
                <a:endParaRPr lang="zh-CN" altLang="en-US"/>
              </a:p>
            </p:txBody>
          </p:sp>
          <p:sp>
            <p:nvSpPr>
              <p:cNvPr id="36" name="Line 11"/>
              <p:cNvSpPr>
                <a:spLocks noChangeShapeType="1"/>
              </p:cNvSpPr>
              <p:nvPr/>
            </p:nvSpPr>
            <p:spPr bwMode="auto">
              <a:xfrm>
                <a:off x="6372200" y="1268760"/>
                <a:ext cx="0" cy="432048"/>
              </a:xfrm>
              <a:prstGeom prst="line">
                <a:avLst/>
              </a:prstGeom>
              <a:noFill/>
              <a:ln w="38100">
                <a:solidFill>
                  <a:schemeClr val="tx1"/>
                </a:solidFill>
                <a:round/>
                <a:headEnd/>
                <a:tailEnd/>
              </a:ln>
            </p:spPr>
            <p:txBody>
              <a:bodyPr wrap="none" anchor="ctr"/>
              <a:lstStyle/>
              <a:p>
                <a:endParaRPr lang="zh-CN" altLang="en-US"/>
              </a:p>
            </p:txBody>
          </p:sp>
          <p:sp>
            <p:nvSpPr>
              <p:cNvPr id="37" name="Line 11"/>
              <p:cNvSpPr>
                <a:spLocks noChangeShapeType="1"/>
              </p:cNvSpPr>
              <p:nvPr/>
            </p:nvSpPr>
            <p:spPr bwMode="auto">
              <a:xfrm>
                <a:off x="6804248" y="1268760"/>
                <a:ext cx="0" cy="432048"/>
              </a:xfrm>
              <a:prstGeom prst="line">
                <a:avLst/>
              </a:prstGeom>
              <a:noFill/>
              <a:ln w="38100">
                <a:solidFill>
                  <a:schemeClr val="tx1"/>
                </a:solidFill>
                <a:round/>
                <a:headEnd/>
                <a:tailEnd/>
              </a:ln>
            </p:spPr>
            <p:txBody>
              <a:bodyPr wrap="none" anchor="ctr"/>
              <a:lstStyle/>
              <a:p>
                <a:endParaRPr lang="zh-CN" altLang="en-US"/>
              </a:p>
            </p:txBody>
          </p:sp>
          <p:sp>
            <p:nvSpPr>
              <p:cNvPr id="38" name="Line 11"/>
              <p:cNvSpPr>
                <a:spLocks noChangeShapeType="1"/>
              </p:cNvSpPr>
              <p:nvPr/>
            </p:nvSpPr>
            <p:spPr bwMode="auto">
              <a:xfrm>
                <a:off x="7236296" y="1268760"/>
                <a:ext cx="0" cy="432048"/>
              </a:xfrm>
              <a:prstGeom prst="line">
                <a:avLst/>
              </a:prstGeom>
              <a:noFill/>
              <a:ln w="38100">
                <a:solidFill>
                  <a:schemeClr val="tx1"/>
                </a:solidFill>
                <a:round/>
                <a:headEnd/>
                <a:tailEnd/>
              </a:ln>
            </p:spPr>
            <p:txBody>
              <a:bodyPr wrap="none" anchor="ctr"/>
              <a:lstStyle/>
              <a:p>
                <a:endParaRPr lang="zh-CN" altLang="en-US"/>
              </a:p>
            </p:txBody>
          </p:sp>
        </p:grpSp>
      </p:grpSp>
      <p:sp>
        <p:nvSpPr>
          <p:cNvPr id="27" name="矩形 26"/>
          <p:cNvSpPr/>
          <p:nvPr/>
        </p:nvSpPr>
        <p:spPr>
          <a:xfrm>
            <a:off x="2769908" y="140558"/>
            <a:ext cx="3974165" cy="480131"/>
          </a:xfrm>
          <a:prstGeom prst="rect">
            <a:avLst/>
          </a:prstGeom>
        </p:spPr>
        <p:txBody>
          <a:bodyPr wrap="none">
            <a:spAutoFit/>
          </a:bodyPr>
          <a:lstStyle/>
          <a:p>
            <a:pPr marL="342900" indent="-342900">
              <a:lnSpc>
                <a:spcPct val="90000"/>
              </a:lnSpc>
              <a:spcBef>
                <a:spcPct val="20000"/>
              </a:spcBef>
              <a:defRPr/>
            </a:pP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2、浮点表示法</a:t>
            </a: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原理性</a:t>
            </a: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FFBF09"/>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9" name="Object 2"/>
          <p:cNvGraphicFramePr>
            <a:graphicFrameLocks noChangeAspect="1"/>
          </p:cNvGraphicFramePr>
          <p:nvPr>
            <p:extLst>
              <p:ext uri="{D42A27DB-BD31-4B8C-83A1-F6EECF244321}">
                <p14:modId xmlns:p14="http://schemas.microsoft.com/office/powerpoint/2010/main" val="2914583756"/>
              </p:ext>
            </p:extLst>
          </p:nvPr>
        </p:nvGraphicFramePr>
        <p:xfrm>
          <a:off x="2205038" y="2178051"/>
          <a:ext cx="2386012" cy="658813"/>
        </p:xfrm>
        <a:graphic>
          <a:graphicData uri="http://schemas.openxmlformats.org/presentationml/2006/ole">
            <mc:AlternateContent xmlns:mc="http://schemas.openxmlformats.org/markup-compatibility/2006">
              <mc:Choice xmlns:v="urn:schemas-microsoft-com:vml" Requires="v">
                <p:oleObj spid="_x0000_s44881" name="Equation" r:id="rId5" imgW="825480" imgH="228600" progId="Equation.DSMT4">
                  <p:embed/>
                </p:oleObj>
              </mc:Choice>
              <mc:Fallback>
                <p:oleObj name="Equation" r:id="rId5" imgW="825480" imgH="228600" progId="Equation.DSMT4">
                  <p:embed/>
                  <p:pic>
                    <p:nvPicPr>
                      <p:cNvPr id="44034" name="Object 2"/>
                      <p:cNvPicPr>
                        <a:picLocks noChangeAspect="1" noChangeArrowheads="1"/>
                      </p:cNvPicPr>
                      <p:nvPr/>
                    </p:nvPicPr>
                    <p:blipFill>
                      <a:blip r:embed="rId6"/>
                      <a:srcRect/>
                      <a:stretch>
                        <a:fillRect/>
                      </a:stretch>
                    </p:blipFill>
                    <p:spPr bwMode="auto">
                      <a:xfrm>
                        <a:off x="2205038" y="2178051"/>
                        <a:ext cx="2386012"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椭圆形标注 2"/>
          <p:cNvSpPr/>
          <p:nvPr/>
        </p:nvSpPr>
        <p:spPr>
          <a:xfrm>
            <a:off x="7824192" y="188641"/>
            <a:ext cx="1872208" cy="1078171"/>
          </a:xfrm>
          <a:prstGeom prst="wedgeEllipseCallout">
            <a:avLst>
              <a:gd name="adj1" fmla="val -25611"/>
              <a:gd name="adj2" fmla="val 71718"/>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rgbClr val="FF0000"/>
                </a:solidFill>
              </a:rPr>
              <a:t>如何实现唯一表示？</a:t>
            </a:r>
          </a:p>
        </p:txBody>
      </p:sp>
      <p:pic>
        <p:nvPicPr>
          <p:cNvPr id="30" name="Picture 4" descr="C:\Users\Administrator\Desktop\微立体创业计划\004.png">
            <a:extLst>
              <a:ext uri="{FF2B5EF4-FFF2-40B4-BE49-F238E27FC236}">
                <a16:creationId xmlns:a16="http://schemas.microsoft.com/office/drawing/2014/main" id="{DFFD4FCE-8D3C-4272-A842-F54F9BD7322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26292" y="116632"/>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500"/>
                                        <p:tgtEl>
                                          <p:spTgt spid="7"/>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up)">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up)">
                                      <p:cBhvr>
                                        <p:cTn id="44" dur="500"/>
                                        <p:tgtEl>
                                          <p:spTgt spid="24"/>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up)">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left)">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up)">
                                      <p:cBhvr>
                                        <p:cTn id="7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19" grpId="0" animBg="1"/>
      <p:bldP spid="20" grpId="0" animBg="1"/>
      <p:bldP spid="21" grpId="0" autoUpdateAnimBg="0"/>
      <p:bldP spid="22" grpId="0" autoUpdateAnimBg="0"/>
      <p:bldP spid="23" grpId="0" autoUpdateAnimBg="0"/>
      <p:bldP spid="24" grpId="0" animBg="1"/>
      <p:bldP spid="25" grpId="0" autoUpdateAnimBg="0"/>
      <p:bldP spid="26" grpId="0"/>
      <p:bldP spid="28"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611712" y="260648"/>
            <a:ext cx="2116137" cy="523220"/>
          </a:xfrm>
          <a:prstGeom prst="rect">
            <a:avLst/>
          </a:prstGeom>
          <a:noFill/>
          <a:ln w="9525">
            <a:noFill/>
            <a:miter lim="800000"/>
            <a:headEnd/>
            <a:tailEnd/>
          </a:ln>
        </p:spPr>
        <p:txBody>
          <a:bodyPr wrap="square">
            <a:spAutoFit/>
          </a:bodyPr>
          <a:lstStyle/>
          <a:p>
            <a:pPr algn="l">
              <a:spcBef>
                <a:spcPct val="50000"/>
              </a:spcBef>
            </a:pPr>
            <a:r>
              <a:rPr lang="zh-CN" altLang="en-US" sz="2800" b="1" dirty="0">
                <a:solidFill>
                  <a:srgbClr val="FF0000"/>
                </a:solidFill>
                <a:latin typeface="Times New Roman" panose="02020603050405020304" pitchFamily="18" charset="0"/>
                <a:cs typeface="Times New Roman" panose="02020603050405020304" pitchFamily="18" charset="0"/>
              </a:rPr>
              <a:t>尾数规格化</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6" name="Text Box 7"/>
          <p:cNvSpPr txBox="1">
            <a:spLocks noChangeArrowheads="1"/>
          </p:cNvSpPr>
          <p:nvPr/>
        </p:nvSpPr>
        <p:spPr bwMode="auto">
          <a:xfrm>
            <a:off x="6528049" y="279813"/>
            <a:ext cx="3168352" cy="519113"/>
          </a:xfrm>
          <a:prstGeom prst="rect">
            <a:avLst/>
          </a:prstGeom>
          <a:noFill/>
          <a:ln w="9525">
            <a:noFill/>
            <a:miter lim="800000"/>
            <a:headEnd/>
            <a:tailEnd/>
          </a:ln>
        </p:spPr>
        <p:txBody>
          <a:bodyPr wrap="square">
            <a:spAutoFit/>
          </a:bodyPr>
          <a:lstStyle/>
          <a:p>
            <a:pPr algn="l">
              <a:spcBef>
                <a:spcPct val="50000"/>
              </a:spcBef>
            </a:pPr>
            <a:r>
              <a:rPr lang="zh-CN" altLang="en-US" sz="2800" b="1">
                <a:solidFill>
                  <a:srgbClr val="0000FF"/>
                </a:solidFill>
                <a:latin typeface="Times New Roman" panose="02020603050405020304" pitchFamily="18" charset="0"/>
                <a:cs typeface="Times New Roman" panose="02020603050405020304" pitchFamily="18" charset="0"/>
              </a:rPr>
              <a:t>（用</a:t>
            </a:r>
            <a:r>
              <a:rPr lang="zh-CN" altLang="en-US" sz="2800" b="1" dirty="0">
                <a:solidFill>
                  <a:srgbClr val="0000FF"/>
                </a:solidFill>
                <a:latin typeface="Times New Roman" panose="02020603050405020304" pitchFamily="18" charset="0"/>
                <a:cs typeface="Times New Roman" panose="02020603050405020304" pitchFamily="18" charset="0"/>
              </a:rPr>
              <a:t>原码表示时）</a:t>
            </a:r>
          </a:p>
        </p:txBody>
      </p:sp>
      <p:sp>
        <p:nvSpPr>
          <p:cNvPr id="7" name="Text Box 23"/>
          <p:cNvSpPr txBox="1">
            <a:spLocks noChangeArrowheads="1"/>
          </p:cNvSpPr>
          <p:nvPr/>
        </p:nvSpPr>
        <p:spPr bwMode="auto">
          <a:xfrm>
            <a:off x="2251324" y="5210037"/>
            <a:ext cx="7445077" cy="519113"/>
          </a:xfrm>
          <a:prstGeom prst="rect">
            <a:avLst/>
          </a:prstGeom>
          <a:noFill/>
          <a:ln w="9525" algn="ctr">
            <a:noFill/>
            <a:miter lim="800000"/>
            <a:headEnd/>
            <a:tailEnd/>
          </a:ln>
        </p:spPr>
        <p:txBody>
          <a:bodyPr wrap="square">
            <a:spAutoFit/>
          </a:bodyPr>
          <a:lstStyle/>
          <a:p>
            <a:pPr algn="l" eaLnBrk="0" hangingPunct="0">
              <a:spcBef>
                <a:spcPct val="50000"/>
              </a:spcBef>
            </a:pPr>
            <a:r>
              <a:rPr lang="zh-CN" altLang="en-US" sz="2800" b="1" dirty="0">
                <a:latin typeface="Times New Roman" panose="02020603050405020304" pitchFamily="18" charset="0"/>
                <a:cs typeface="Times New Roman" panose="02020603050405020304" pitchFamily="18" charset="0"/>
              </a:rPr>
              <a:t>对于正数</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规格化的特征是最高有效位为</a:t>
            </a:r>
            <a:r>
              <a:rPr lang="zh-CN" altLang="en-US"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a:t>
            </a:r>
          </a:p>
        </p:txBody>
      </p:sp>
      <p:sp>
        <p:nvSpPr>
          <p:cNvPr id="8" name="Text Box 24"/>
          <p:cNvSpPr txBox="1">
            <a:spLocks noChangeArrowheads="1"/>
          </p:cNvSpPr>
          <p:nvPr/>
        </p:nvSpPr>
        <p:spPr bwMode="auto">
          <a:xfrm>
            <a:off x="2279576" y="5858108"/>
            <a:ext cx="7560840" cy="523220"/>
          </a:xfrm>
          <a:prstGeom prst="rect">
            <a:avLst/>
          </a:prstGeom>
          <a:noFill/>
          <a:ln w="9525" algn="ctr">
            <a:noFill/>
            <a:miter lim="800000"/>
            <a:headEnd/>
            <a:tailEnd/>
          </a:ln>
        </p:spPr>
        <p:txBody>
          <a:bodyPr wrap="square">
            <a:spAutoFit/>
          </a:bodyPr>
          <a:lstStyle/>
          <a:p>
            <a:pPr algn="l" eaLnBrk="0" hangingPunct="0">
              <a:spcBef>
                <a:spcPct val="50000"/>
              </a:spcBef>
            </a:pPr>
            <a:r>
              <a:rPr lang="zh-CN" altLang="en-US" sz="2800" b="1" dirty="0">
                <a:latin typeface="Times New Roman" panose="02020603050405020304" pitchFamily="18" charset="0"/>
                <a:cs typeface="Times New Roman" panose="02020603050405020304" pitchFamily="18" charset="0"/>
              </a:rPr>
              <a:t>对于负数</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规格化的特征是最高有效位为</a:t>
            </a:r>
            <a:r>
              <a:rPr lang="zh-CN" altLang="en-US" sz="2800" b="1" dirty="0">
                <a:solidFill>
                  <a:srgbClr val="FF0000"/>
                </a:solidFill>
                <a:latin typeface="Times New Roman" panose="02020603050405020304" pitchFamily="18" charset="0"/>
                <a:cs typeface="Times New Roman" panose="02020603050405020304" pitchFamily="18" charset="0"/>
              </a:rPr>
              <a:t>“</a:t>
            </a:r>
            <a:r>
              <a:rPr lang="en-US" altLang="zh-CN" sz="2800" b="1">
                <a:solidFill>
                  <a:srgbClr val="FF0000"/>
                </a:solidFill>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30" name="Text Box 36"/>
          <p:cNvSpPr txBox="1">
            <a:spLocks noChangeArrowheads="1"/>
          </p:cNvSpPr>
          <p:nvPr/>
        </p:nvSpPr>
        <p:spPr bwMode="auto">
          <a:xfrm>
            <a:off x="6578154" y="1106475"/>
            <a:ext cx="3118246" cy="519112"/>
          </a:xfrm>
          <a:prstGeom prst="rect">
            <a:avLst/>
          </a:prstGeom>
          <a:noFill/>
          <a:ln w="9525">
            <a:noFill/>
            <a:miter lim="800000"/>
            <a:headEnd/>
            <a:tailEnd/>
          </a:ln>
        </p:spPr>
        <p:txBody>
          <a:bodyPr wrap="square">
            <a:spAutoFit/>
          </a:bodyPr>
          <a:lstStyle/>
          <a:p>
            <a:pPr algn="l">
              <a:spcBef>
                <a:spcPct val="50000"/>
              </a:spcBef>
            </a:pPr>
            <a:r>
              <a:rPr lang="zh-CN" altLang="en-US" sz="2800" b="1">
                <a:solidFill>
                  <a:srgbClr val="0000FF"/>
                </a:solidFill>
                <a:latin typeface="Times New Roman" panose="02020603050405020304" pitchFamily="18" charset="0"/>
                <a:cs typeface="Times New Roman" panose="02020603050405020304" pitchFamily="18" charset="0"/>
              </a:rPr>
              <a:t>（用</a:t>
            </a:r>
            <a:r>
              <a:rPr lang="zh-CN" altLang="en-US" sz="2800" b="1" dirty="0">
                <a:solidFill>
                  <a:srgbClr val="0000FF"/>
                </a:solidFill>
                <a:latin typeface="Times New Roman" panose="02020603050405020304" pitchFamily="18" charset="0"/>
                <a:cs typeface="Times New Roman" panose="02020603050405020304" pitchFamily="18" charset="0"/>
              </a:rPr>
              <a:t>补码表示时）</a:t>
            </a:r>
          </a:p>
        </p:txBody>
      </p:sp>
      <p:grpSp>
        <p:nvGrpSpPr>
          <p:cNvPr id="38" name="组合 37"/>
          <p:cNvGrpSpPr/>
          <p:nvPr/>
        </p:nvGrpSpPr>
        <p:grpSpPr>
          <a:xfrm>
            <a:off x="2604642" y="1655750"/>
            <a:ext cx="6264275" cy="1648399"/>
            <a:chOff x="1008633" y="2037158"/>
            <a:chExt cx="6264275" cy="1648399"/>
          </a:xfrm>
        </p:grpSpPr>
        <p:grpSp>
          <p:nvGrpSpPr>
            <p:cNvPr id="9" name="Group 45"/>
            <p:cNvGrpSpPr>
              <a:grpSpLocks/>
            </p:cNvGrpSpPr>
            <p:nvPr/>
          </p:nvGrpSpPr>
          <p:grpSpPr bwMode="auto">
            <a:xfrm>
              <a:off x="1008633" y="2348881"/>
              <a:ext cx="6264275" cy="1336676"/>
              <a:chOff x="567" y="1238"/>
              <a:chExt cx="3946" cy="842"/>
            </a:xfrm>
          </p:grpSpPr>
          <p:sp>
            <p:nvSpPr>
              <p:cNvPr id="10" name="AutoShape 19"/>
              <p:cNvSpPr>
                <a:spLocks/>
              </p:cNvSpPr>
              <p:nvPr/>
            </p:nvSpPr>
            <p:spPr bwMode="auto">
              <a:xfrm rot="-5400000">
                <a:off x="1429" y="1011"/>
                <a:ext cx="136" cy="589"/>
              </a:xfrm>
              <a:prstGeom prst="rightBrace">
                <a:avLst>
                  <a:gd name="adj1" fmla="val 36091"/>
                  <a:gd name="adj2" fmla="val 49574"/>
                </a:avLst>
              </a:prstGeom>
              <a:noFill/>
              <a:ln w="28575">
                <a:solidFill>
                  <a:schemeClr val="folHlink"/>
                </a:solidFill>
                <a:round/>
                <a:headEnd/>
                <a:tailEn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nvGrpSpPr>
              <p:cNvPr id="11" name="Group 44"/>
              <p:cNvGrpSpPr>
                <a:grpSpLocks/>
              </p:cNvGrpSpPr>
              <p:nvPr/>
            </p:nvGrpSpPr>
            <p:grpSpPr bwMode="auto">
              <a:xfrm>
                <a:off x="567" y="1256"/>
                <a:ext cx="3946" cy="824"/>
                <a:chOff x="567" y="1256"/>
                <a:chExt cx="3946" cy="824"/>
              </a:xfrm>
            </p:grpSpPr>
            <p:grpSp>
              <p:nvGrpSpPr>
                <p:cNvPr id="12" name="Group 28"/>
                <p:cNvGrpSpPr>
                  <a:grpSpLocks/>
                </p:cNvGrpSpPr>
                <p:nvPr/>
              </p:nvGrpSpPr>
              <p:grpSpPr bwMode="auto">
                <a:xfrm>
                  <a:off x="567" y="1492"/>
                  <a:ext cx="3946" cy="588"/>
                  <a:chOff x="567" y="1371"/>
                  <a:chExt cx="3946" cy="588"/>
                </a:xfrm>
              </p:grpSpPr>
              <p:sp>
                <p:nvSpPr>
                  <p:cNvPr id="18" name="Line 8"/>
                  <p:cNvSpPr>
                    <a:spLocks noChangeShapeType="1"/>
                  </p:cNvSpPr>
                  <p:nvPr/>
                </p:nvSpPr>
                <p:spPr bwMode="auto">
                  <a:xfrm>
                    <a:off x="567" y="1480"/>
                    <a:ext cx="3946" cy="0"/>
                  </a:xfrm>
                  <a:prstGeom prst="line">
                    <a:avLst/>
                  </a:prstGeom>
                  <a:noFill/>
                  <a:ln w="38100">
                    <a:solidFill>
                      <a:schemeClr val="tx1"/>
                    </a:solidFill>
                    <a:round/>
                    <a:headEnd/>
                    <a:tailEnd type="triangle" w="med" len="med"/>
                  </a:ln>
                </p:spPr>
                <p:txBody>
                  <a:bodyPr wrap="none"/>
                  <a:lstStyle/>
                  <a:p>
                    <a:endParaRPr lang="zh-CN" altLang="en-US" sz="2800">
                      <a:latin typeface="Times New Roman" panose="02020603050405020304" pitchFamily="18" charset="0"/>
                      <a:cs typeface="Times New Roman" panose="02020603050405020304" pitchFamily="18" charset="0"/>
                    </a:endParaRPr>
                  </a:p>
                </p:txBody>
              </p:sp>
              <p:sp>
                <p:nvSpPr>
                  <p:cNvPr id="19" name="Line 9"/>
                  <p:cNvSpPr>
                    <a:spLocks noChangeShapeType="1"/>
                  </p:cNvSpPr>
                  <p:nvPr/>
                </p:nvSpPr>
                <p:spPr bwMode="auto">
                  <a:xfrm>
                    <a:off x="2472" y="1389"/>
                    <a:ext cx="0" cy="181"/>
                  </a:xfrm>
                  <a:prstGeom prst="line">
                    <a:avLst/>
                  </a:prstGeom>
                  <a:noFill/>
                  <a:ln w="9525">
                    <a:solidFill>
                      <a:schemeClr val="tx1"/>
                    </a:solidFill>
                    <a:round/>
                    <a:headEnd/>
                    <a:tailEnd/>
                  </a:ln>
                </p:spPr>
                <p:txBody>
                  <a:bodyPr wrap="none"/>
                  <a:lstStyle/>
                  <a:p>
                    <a:endParaRPr lang="zh-CN" altLang="en-US" sz="2800">
                      <a:latin typeface="Times New Roman" panose="02020603050405020304" pitchFamily="18" charset="0"/>
                      <a:cs typeface="Times New Roman" panose="02020603050405020304" pitchFamily="18" charset="0"/>
                    </a:endParaRPr>
                  </a:p>
                </p:txBody>
              </p:sp>
              <p:sp>
                <p:nvSpPr>
                  <p:cNvPr id="20" name="Line 10"/>
                  <p:cNvSpPr>
                    <a:spLocks noChangeShapeType="1"/>
                  </p:cNvSpPr>
                  <p:nvPr/>
                </p:nvSpPr>
                <p:spPr bwMode="auto">
                  <a:xfrm>
                    <a:off x="1202" y="1389"/>
                    <a:ext cx="0" cy="181"/>
                  </a:xfrm>
                  <a:prstGeom prst="line">
                    <a:avLst/>
                  </a:prstGeom>
                  <a:noFill/>
                  <a:ln w="9525">
                    <a:solidFill>
                      <a:schemeClr val="tx1"/>
                    </a:solidFill>
                    <a:round/>
                    <a:headEnd/>
                    <a:tailEnd/>
                  </a:ln>
                </p:spPr>
                <p:txBody>
                  <a:bodyPr wrap="none"/>
                  <a:lstStyle/>
                  <a:p>
                    <a:endParaRPr lang="zh-CN" altLang="en-US" sz="2800">
                      <a:latin typeface="Times New Roman" panose="02020603050405020304" pitchFamily="18" charset="0"/>
                      <a:cs typeface="Times New Roman" panose="02020603050405020304" pitchFamily="18" charset="0"/>
                    </a:endParaRPr>
                  </a:p>
                </p:txBody>
              </p:sp>
              <p:sp>
                <p:nvSpPr>
                  <p:cNvPr id="21" name="Line 11"/>
                  <p:cNvSpPr>
                    <a:spLocks noChangeShapeType="1"/>
                  </p:cNvSpPr>
                  <p:nvPr/>
                </p:nvSpPr>
                <p:spPr bwMode="auto">
                  <a:xfrm>
                    <a:off x="3696" y="1371"/>
                    <a:ext cx="0" cy="226"/>
                  </a:xfrm>
                  <a:prstGeom prst="line">
                    <a:avLst/>
                  </a:prstGeom>
                  <a:noFill/>
                  <a:ln w="9525">
                    <a:solidFill>
                      <a:schemeClr val="tx1"/>
                    </a:solidFill>
                    <a:round/>
                    <a:headEnd/>
                    <a:tailEnd/>
                  </a:ln>
                </p:spPr>
                <p:txBody>
                  <a:bodyPr wrap="none"/>
                  <a:lstStyle/>
                  <a:p>
                    <a:endParaRPr lang="zh-CN" altLang="en-US" sz="2800">
                      <a:latin typeface="Times New Roman" panose="02020603050405020304" pitchFamily="18" charset="0"/>
                      <a:cs typeface="Times New Roman" panose="02020603050405020304" pitchFamily="18" charset="0"/>
                    </a:endParaRPr>
                  </a:p>
                </p:txBody>
              </p:sp>
              <p:sp>
                <p:nvSpPr>
                  <p:cNvPr id="22" name="Text Box 12"/>
                  <p:cNvSpPr txBox="1">
                    <a:spLocks noChangeArrowheads="1"/>
                  </p:cNvSpPr>
                  <p:nvPr/>
                </p:nvSpPr>
                <p:spPr bwMode="auto">
                  <a:xfrm>
                    <a:off x="2381" y="1616"/>
                    <a:ext cx="231" cy="330"/>
                  </a:xfrm>
                  <a:prstGeom prst="rect">
                    <a:avLst/>
                  </a:prstGeom>
                  <a:noFill/>
                  <a:ln w="9525">
                    <a:noFill/>
                    <a:miter lim="800000"/>
                    <a:headEnd/>
                    <a:tailEnd/>
                  </a:ln>
                </p:spPr>
                <p:txBody>
                  <a:bodyPr wrap="none">
                    <a:spAutoFit/>
                  </a:bodyPr>
                  <a:lstStyle/>
                  <a:p>
                    <a:pPr algn="l"/>
                    <a:r>
                      <a:rPr lang="en-US" altLang="zh-CN" sz="2800" b="1" dirty="0">
                        <a:solidFill>
                          <a:srgbClr val="7030A0"/>
                        </a:solidFill>
                        <a:latin typeface="Times New Roman" panose="02020603050405020304" pitchFamily="18" charset="0"/>
                        <a:cs typeface="Times New Roman" panose="02020603050405020304" pitchFamily="18" charset="0"/>
                      </a:rPr>
                      <a:t>0</a:t>
                    </a:r>
                  </a:p>
                </p:txBody>
              </p:sp>
              <p:sp>
                <p:nvSpPr>
                  <p:cNvPr id="23" name="Line 13"/>
                  <p:cNvSpPr>
                    <a:spLocks noChangeShapeType="1"/>
                  </p:cNvSpPr>
                  <p:nvPr/>
                </p:nvSpPr>
                <p:spPr bwMode="auto">
                  <a:xfrm>
                    <a:off x="1791" y="1434"/>
                    <a:ext cx="0" cy="136"/>
                  </a:xfrm>
                  <a:prstGeom prst="line">
                    <a:avLst/>
                  </a:prstGeom>
                  <a:noFill/>
                  <a:ln w="9525">
                    <a:solidFill>
                      <a:schemeClr val="tx1"/>
                    </a:solidFill>
                    <a:round/>
                    <a:headEnd/>
                    <a:tailEnd/>
                  </a:ln>
                </p:spPr>
                <p:txBody>
                  <a:bodyPr wrap="none"/>
                  <a:lstStyle/>
                  <a:p>
                    <a:endParaRPr lang="zh-CN" altLang="en-US" sz="2800">
                      <a:latin typeface="Times New Roman" panose="02020603050405020304" pitchFamily="18" charset="0"/>
                      <a:cs typeface="Times New Roman" panose="02020603050405020304" pitchFamily="18" charset="0"/>
                    </a:endParaRPr>
                  </a:p>
                </p:txBody>
              </p:sp>
              <p:sp>
                <p:nvSpPr>
                  <p:cNvPr id="24" name="Line 14"/>
                  <p:cNvSpPr>
                    <a:spLocks noChangeShapeType="1"/>
                  </p:cNvSpPr>
                  <p:nvPr/>
                </p:nvSpPr>
                <p:spPr bwMode="auto">
                  <a:xfrm>
                    <a:off x="3107" y="1434"/>
                    <a:ext cx="0" cy="136"/>
                  </a:xfrm>
                  <a:prstGeom prst="line">
                    <a:avLst/>
                  </a:prstGeom>
                  <a:noFill/>
                  <a:ln w="9525">
                    <a:solidFill>
                      <a:schemeClr val="tx1"/>
                    </a:solidFill>
                    <a:round/>
                    <a:headEnd/>
                    <a:tailEnd/>
                  </a:ln>
                </p:spPr>
                <p:txBody>
                  <a:bodyPr wrap="none"/>
                  <a:lstStyle/>
                  <a:p>
                    <a:endParaRPr lang="zh-CN" altLang="en-US" sz="2800">
                      <a:latin typeface="Times New Roman" panose="02020603050405020304" pitchFamily="18" charset="0"/>
                      <a:cs typeface="Times New Roman" panose="02020603050405020304" pitchFamily="18" charset="0"/>
                    </a:endParaRPr>
                  </a:p>
                </p:txBody>
              </p:sp>
              <p:sp>
                <p:nvSpPr>
                  <p:cNvPr id="25" name="Text Box 15"/>
                  <p:cNvSpPr txBox="1">
                    <a:spLocks noChangeArrowheads="1"/>
                  </p:cNvSpPr>
                  <p:nvPr/>
                </p:nvSpPr>
                <p:spPr bwMode="auto">
                  <a:xfrm>
                    <a:off x="1066" y="1629"/>
                    <a:ext cx="305" cy="330"/>
                  </a:xfrm>
                  <a:prstGeom prst="rect">
                    <a:avLst/>
                  </a:prstGeom>
                  <a:noFill/>
                  <a:ln w="9525">
                    <a:noFill/>
                    <a:miter lim="800000"/>
                    <a:headEnd/>
                    <a:tailEnd/>
                  </a:ln>
                </p:spPr>
                <p:txBody>
                  <a:bodyPr wrap="none">
                    <a:spAutoFit/>
                  </a:bodyPr>
                  <a:lstStyle/>
                  <a:p>
                    <a:pPr algn="l"/>
                    <a:r>
                      <a:rPr lang="en-US" altLang="zh-CN" sz="2800" b="1" dirty="0">
                        <a:solidFill>
                          <a:schemeClr val="folHlink"/>
                        </a:solidFill>
                        <a:latin typeface="Times New Roman" panose="02020603050405020304" pitchFamily="18" charset="0"/>
                        <a:cs typeface="Times New Roman" panose="02020603050405020304" pitchFamily="18" charset="0"/>
                      </a:rPr>
                      <a:t>-1</a:t>
                    </a:r>
                  </a:p>
                </p:txBody>
              </p:sp>
              <p:sp>
                <p:nvSpPr>
                  <p:cNvPr id="26" name="Text Box 16"/>
                  <p:cNvSpPr txBox="1">
                    <a:spLocks noChangeArrowheads="1"/>
                  </p:cNvSpPr>
                  <p:nvPr/>
                </p:nvSpPr>
                <p:spPr bwMode="auto">
                  <a:xfrm>
                    <a:off x="3623" y="1619"/>
                    <a:ext cx="231" cy="330"/>
                  </a:xfrm>
                  <a:prstGeom prst="rect">
                    <a:avLst/>
                  </a:prstGeom>
                  <a:noFill/>
                  <a:ln w="9525">
                    <a:noFill/>
                    <a:miter lim="800000"/>
                    <a:headEnd/>
                    <a:tailEnd/>
                  </a:ln>
                </p:spPr>
                <p:txBody>
                  <a:bodyPr wrap="none">
                    <a:spAutoFit/>
                  </a:bodyPr>
                  <a:lstStyle/>
                  <a:p>
                    <a:pPr algn="l"/>
                    <a:r>
                      <a:rPr lang="en-US" altLang="zh-CN" sz="2800" b="1" dirty="0">
                        <a:solidFill>
                          <a:srgbClr val="7030A0"/>
                        </a:solidFill>
                        <a:latin typeface="Times New Roman" panose="02020603050405020304" pitchFamily="18" charset="0"/>
                        <a:cs typeface="Times New Roman" panose="02020603050405020304" pitchFamily="18" charset="0"/>
                      </a:rPr>
                      <a:t>1</a:t>
                    </a:r>
                  </a:p>
                </p:txBody>
              </p:sp>
              <p:sp>
                <p:nvSpPr>
                  <p:cNvPr id="27" name="Text Box 17"/>
                  <p:cNvSpPr txBox="1">
                    <a:spLocks noChangeArrowheads="1"/>
                  </p:cNvSpPr>
                  <p:nvPr/>
                </p:nvSpPr>
                <p:spPr bwMode="auto">
                  <a:xfrm>
                    <a:off x="1565" y="1616"/>
                    <a:ext cx="481" cy="330"/>
                  </a:xfrm>
                  <a:prstGeom prst="rect">
                    <a:avLst/>
                  </a:prstGeom>
                  <a:noFill/>
                  <a:ln w="9525">
                    <a:noFill/>
                    <a:miter lim="800000"/>
                    <a:headEnd/>
                    <a:tailEnd/>
                  </a:ln>
                </p:spPr>
                <p:txBody>
                  <a:bodyPr wrap="none">
                    <a:spAutoFit/>
                  </a:bodyPr>
                  <a:lstStyle/>
                  <a:p>
                    <a:pPr algn="l"/>
                    <a:r>
                      <a:rPr lang="en-US" altLang="zh-CN" sz="2800" b="1" dirty="0">
                        <a:solidFill>
                          <a:srgbClr val="7030A0"/>
                        </a:solidFill>
                        <a:latin typeface="Times New Roman" panose="02020603050405020304" pitchFamily="18" charset="0"/>
                        <a:cs typeface="Times New Roman" panose="02020603050405020304" pitchFamily="18" charset="0"/>
                      </a:rPr>
                      <a:t>-1/2</a:t>
                    </a:r>
                  </a:p>
                </p:txBody>
              </p:sp>
              <p:sp>
                <p:nvSpPr>
                  <p:cNvPr id="28" name="Text Box 18"/>
                  <p:cNvSpPr txBox="1">
                    <a:spLocks noChangeArrowheads="1"/>
                  </p:cNvSpPr>
                  <p:nvPr/>
                </p:nvSpPr>
                <p:spPr bwMode="auto">
                  <a:xfrm>
                    <a:off x="2925" y="1616"/>
                    <a:ext cx="405" cy="330"/>
                  </a:xfrm>
                  <a:prstGeom prst="rect">
                    <a:avLst/>
                  </a:prstGeom>
                  <a:noFill/>
                  <a:ln w="9525">
                    <a:noFill/>
                    <a:miter lim="800000"/>
                    <a:headEnd/>
                    <a:tailEnd/>
                  </a:ln>
                </p:spPr>
                <p:txBody>
                  <a:bodyPr wrap="none">
                    <a:spAutoFit/>
                  </a:bodyPr>
                  <a:lstStyle/>
                  <a:p>
                    <a:pPr algn="l"/>
                    <a:r>
                      <a:rPr lang="en-US" altLang="zh-CN" sz="2800" b="1" dirty="0">
                        <a:solidFill>
                          <a:srgbClr val="7030A0"/>
                        </a:solidFill>
                        <a:latin typeface="Times New Roman" panose="02020603050405020304" pitchFamily="18" charset="0"/>
                        <a:cs typeface="Times New Roman" panose="02020603050405020304" pitchFamily="18" charset="0"/>
                      </a:rPr>
                      <a:t>1/2</a:t>
                    </a:r>
                  </a:p>
                </p:txBody>
              </p:sp>
            </p:grpSp>
            <p:sp>
              <p:nvSpPr>
                <p:cNvPr id="13" name="AutoShape 20"/>
                <p:cNvSpPr>
                  <a:spLocks/>
                </p:cNvSpPr>
                <p:nvPr/>
              </p:nvSpPr>
              <p:spPr bwMode="auto">
                <a:xfrm rot="-5400000">
                  <a:off x="3315" y="1029"/>
                  <a:ext cx="136" cy="589"/>
                </a:xfrm>
                <a:prstGeom prst="rightBrace">
                  <a:avLst>
                    <a:gd name="adj1" fmla="val 36091"/>
                    <a:gd name="adj2" fmla="val 49574"/>
                  </a:avLst>
                </a:prstGeom>
                <a:noFill/>
                <a:ln w="28575">
                  <a:solidFill>
                    <a:schemeClr val="folHlink"/>
                  </a:solidFill>
                  <a:round/>
                  <a:headEnd/>
                  <a:tailEn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4" name="Oval 29"/>
                <p:cNvSpPr>
                  <a:spLocks noChangeAspect="1" noChangeArrowheads="1"/>
                </p:cNvSpPr>
                <p:nvPr/>
              </p:nvSpPr>
              <p:spPr bwMode="auto">
                <a:xfrm>
                  <a:off x="1728" y="1534"/>
                  <a:ext cx="113" cy="113"/>
                </a:xfrm>
                <a:prstGeom prst="ellipse">
                  <a:avLst/>
                </a:prstGeom>
                <a:noFill/>
                <a:ln w="28575">
                  <a:solidFill>
                    <a:schemeClr val="folHlink"/>
                  </a:solidFill>
                  <a:round/>
                  <a:headEnd/>
                  <a:tailEn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5" name="Oval 30"/>
                <p:cNvSpPr>
                  <a:spLocks noChangeAspect="1" noChangeArrowheads="1"/>
                </p:cNvSpPr>
                <p:nvPr/>
              </p:nvSpPr>
              <p:spPr bwMode="auto">
                <a:xfrm>
                  <a:off x="1147" y="1537"/>
                  <a:ext cx="113" cy="113"/>
                </a:xfrm>
                <a:prstGeom prst="ellipse">
                  <a:avLst/>
                </a:prstGeom>
                <a:solidFill>
                  <a:schemeClr val="folHlink"/>
                </a:solidFill>
                <a:ln w="9525">
                  <a:solidFill>
                    <a:schemeClr val="folHlink"/>
                  </a:solidFill>
                  <a:round/>
                  <a:headEnd/>
                  <a:tailEn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6" name="Oval 31"/>
                <p:cNvSpPr>
                  <a:spLocks noChangeArrowheads="1"/>
                </p:cNvSpPr>
                <p:nvPr/>
              </p:nvSpPr>
              <p:spPr bwMode="auto">
                <a:xfrm>
                  <a:off x="3043" y="1537"/>
                  <a:ext cx="113" cy="113"/>
                </a:xfrm>
                <a:prstGeom prst="ellipse">
                  <a:avLst/>
                </a:prstGeom>
                <a:solidFill>
                  <a:schemeClr val="folHlink"/>
                </a:solidFill>
                <a:ln w="9525">
                  <a:solidFill>
                    <a:schemeClr val="folHlink"/>
                  </a:solidFill>
                  <a:round/>
                  <a:headEnd/>
                  <a:tailEn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7" name="Oval 32"/>
                <p:cNvSpPr>
                  <a:spLocks noChangeArrowheads="1"/>
                </p:cNvSpPr>
                <p:nvPr/>
              </p:nvSpPr>
              <p:spPr bwMode="auto">
                <a:xfrm>
                  <a:off x="3642" y="1546"/>
                  <a:ext cx="113" cy="113"/>
                </a:xfrm>
                <a:prstGeom prst="ellipse">
                  <a:avLst/>
                </a:prstGeom>
                <a:noFill/>
                <a:ln w="28575">
                  <a:solidFill>
                    <a:schemeClr val="folHlink"/>
                  </a:solidFill>
                  <a:round/>
                  <a:headEnd/>
                  <a:tailEn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grpSp>
        <p:sp>
          <p:nvSpPr>
            <p:cNvPr id="31" name="Line 37"/>
            <p:cNvSpPr>
              <a:spLocks noChangeShapeType="1"/>
            </p:cNvSpPr>
            <p:nvPr/>
          </p:nvSpPr>
          <p:spPr bwMode="auto">
            <a:xfrm flipH="1" flipV="1">
              <a:off x="2232595" y="2037159"/>
              <a:ext cx="215900" cy="287337"/>
            </a:xfrm>
            <a:prstGeom prst="line">
              <a:avLst/>
            </a:prstGeom>
            <a:noFill/>
            <a:ln w="28575">
              <a:solidFill>
                <a:schemeClr val="tx1"/>
              </a:solidFill>
              <a:round/>
              <a:headEnd/>
              <a:tailEnd type="triangle" w="med" len="me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2" name="Line 38"/>
            <p:cNvSpPr>
              <a:spLocks noChangeShapeType="1"/>
            </p:cNvSpPr>
            <p:nvPr/>
          </p:nvSpPr>
          <p:spPr bwMode="auto">
            <a:xfrm flipH="1" flipV="1">
              <a:off x="4967858" y="2037158"/>
              <a:ext cx="324222" cy="383729"/>
            </a:xfrm>
            <a:prstGeom prst="line">
              <a:avLst/>
            </a:prstGeom>
            <a:noFill/>
            <a:ln w="28575">
              <a:solidFill>
                <a:schemeClr val="tx1"/>
              </a:solidFill>
              <a:round/>
              <a:headEnd/>
              <a:tailEnd type="triangle" w="med" len="med"/>
            </a:ln>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grpSp>
      <p:sp>
        <p:nvSpPr>
          <p:cNvPr id="33" name="Text Box 39"/>
          <p:cNvSpPr txBox="1">
            <a:spLocks noChangeArrowheads="1"/>
          </p:cNvSpPr>
          <p:nvPr/>
        </p:nvSpPr>
        <p:spPr bwMode="auto">
          <a:xfrm>
            <a:off x="3791745" y="3793147"/>
            <a:ext cx="6516911" cy="519112"/>
          </a:xfrm>
          <a:prstGeom prst="rect">
            <a:avLst/>
          </a:prstGeom>
          <a:noFill/>
          <a:ln w="9525" algn="ctr">
            <a:noFill/>
            <a:miter lim="800000"/>
            <a:headEnd/>
            <a:tailEnd/>
          </a:ln>
        </p:spPr>
        <p:txBody>
          <a:bodyPr wrap="square">
            <a:spAutoFit/>
          </a:bodyPr>
          <a:lstStyle/>
          <a:p>
            <a:pPr algn="l" eaLnBrk="0" hangingPunct="0">
              <a:spcBef>
                <a:spcPct val="50000"/>
              </a:spcBef>
            </a:pPr>
            <a:r>
              <a:rPr lang="zh-CN" altLang="en-US" sz="2800" b="1" dirty="0">
                <a:latin typeface="Times New Roman" panose="02020603050405020304" pitchFamily="18" charset="0"/>
                <a:cs typeface="Times New Roman" panose="02020603050405020304" pitchFamily="18" charset="0"/>
              </a:rPr>
              <a:t>规格化的特征是尾数最高有效位为</a:t>
            </a:r>
            <a:r>
              <a:rPr lang="zh-CN" altLang="en-US"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a:t>
            </a:r>
          </a:p>
        </p:txBody>
      </p:sp>
      <p:sp>
        <p:nvSpPr>
          <p:cNvPr id="34" name="Text Box 40"/>
          <p:cNvSpPr txBox="1">
            <a:spLocks noChangeArrowheads="1"/>
          </p:cNvSpPr>
          <p:nvPr/>
        </p:nvSpPr>
        <p:spPr bwMode="auto">
          <a:xfrm>
            <a:off x="1956941" y="4633972"/>
            <a:ext cx="2590800" cy="523220"/>
          </a:xfrm>
          <a:prstGeom prst="rect">
            <a:avLst/>
          </a:prstGeom>
          <a:noFill/>
          <a:ln w="9525" algn="ctr">
            <a:noFill/>
            <a:miter lim="800000"/>
            <a:headEnd/>
            <a:tailEnd/>
          </a:ln>
        </p:spPr>
        <p:txBody>
          <a:bodyPr>
            <a:spAutoFit/>
          </a:bodyPr>
          <a:lstStyle/>
          <a:p>
            <a:pPr algn="l" eaLnBrk="0" hangingPunct="0">
              <a:spcBef>
                <a:spcPct val="50000"/>
              </a:spcBef>
            </a:pPr>
            <a:r>
              <a:rPr lang="zh-CN" altLang="en-US" sz="2800" b="1" dirty="0">
                <a:solidFill>
                  <a:srgbClr val="0000FF"/>
                </a:solidFill>
                <a:latin typeface="Times New Roman" panose="02020603050405020304" pitchFamily="18" charset="0"/>
                <a:cs typeface="Times New Roman" panose="02020603050405020304" pitchFamily="18" charset="0"/>
              </a:rPr>
              <a:t>对于补码：</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sp>
        <p:nvSpPr>
          <p:cNvPr id="35" name="Text Box 42"/>
          <p:cNvSpPr txBox="1">
            <a:spLocks noChangeArrowheads="1"/>
          </p:cNvSpPr>
          <p:nvPr/>
        </p:nvSpPr>
        <p:spPr bwMode="auto">
          <a:xfrm>
            <a:off x="1955354" y="3794938"/>
            <a:ext cx="1980407" cy="523220"/>
          </a:xfrm>
          <a:prstGeom prst="rect">
            <a:avLst/>
          </a:prstGeom>
          <a:noFill/>
          <a:ln w="9525" algn="ctr">
            <a:noFill/>
            <a:miter lim="800000"/>
            <a:headEnd/>
            <a:tailEnd/>
          </a:ln>
        </p:spPr>
        <p:txBody>
          <a:bodyPr wrap="square">
            <a:spAutoFit/>
          </a:bodyPr>
          <a:lstStyle/>
          <a:p>
            <a:pPr algn="l" eaLnBrk="0" hangingPunct="0">
              <a:spcBef>
                <a:spcPct val="50000"/>
              </a:spcBef>
            </a:pPr>
            <a:r>
              <a:rPr lang="zh-CN" altLang="en-US" sz="2800" b="1" dirty="0">
                <a:solidFill>
                  <a:srgbClr val="0000FF"/>
                </a:solidFill>
                <a:latin typeface="Times New Roman" panose="02020603050405020304" pitchFamily="18" charset="0"/>
                <a:cs typeface="Times New Roman" panose="02020603050405020304" pitchFamily="18" charset="0"/>
              </a:rPr>
              <a:t>对于原码：</a:t>
            </a:r>
            <a:endParaRPr lang="en-US" altLang="zh-CN" sz="2800" b="1" dirty="0">
              <a:solidFill>
                <a:srgbClr val="0000FF"/>
              </a:solidFill>
              <a:latin typeface="Times New Roman" panose="02020603050405020304" pitchFamily="18" charset="0"/>
              <a:cs typeface="Times New Roman" panose="02020603050405020304" pitchFamily="18" charset="0"/>
            </a:endParaRPr>
          </a:p>
        </p:txBody>
      </p:sp>
      <p:graphicFrame>
        <p:nvGraphicFramePr>
          <p:cNvPr id="45058" name="Object 2"/>
          <p:cNvGraphicFramePr>
            <a:graphicFrameLocks noChangeAspect="1"/>
          </p:cNvGraphicFramePr>
          <p:nvPr>
            <p:extLst>
              <p:ext uri="{D42A27DB-BD31-4B8C-83A1-F6EECF244321}">
                <p14:modId xmlns:p14="http://schemas.microsoft.com/office/powerpoint/2010/main" val="4256681547"/>
              </p:ext>
            </p:extLst>
          </p:nvPr>
        </p:nvGraphicFramePr>
        <p:xfrm>
          <a:off x="4823442" y="279688"/>
          <a:ext cx="1920630" cy="576189"/>
        </p:xfrm>
        <a:graphic>
          <a:graphicData uri="http://schemas.openxmlformats.org/presentationml/2006/ole">
            <mc:AlternateContent xmlns:mc="http://schemas.openxmlformats.org/markup-compatibility/2006">
              <mc:Choice xmlns:v="urn:schemas-microsoft-com:vml" Requires="v">
                <p:oleObj spid="_x0000_s45916" name="Equation" r:id="rId3" imgW="761760" imgH="228600" progId="Equation.DSMT4">
                  <p:embed/>
                </p:oleObj>
              </mc:Choice>
              <mc:Fallback>
                <p:oleObj name="Equation" r:id="rId3" imgW="76176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3442" y="279688"/>
                        <a:ext cx="1920630" cy="576189"/>
                      </a:xfrm>
                      <a:prstGeom prst="rect">
                        <a:avLst/>
                      </a:prstGeom>
                      <a:noFill/>
                      <a:ln>
                        <a:noFill/>
                      </a:ln>
                      <a:effectLst/>
                      <a:extLst/>
                    </p:spPr>
                  </p:pic>
                </p:oleObj>
              </mc:Fallback>
            </mc:AlternateContent>
          </a:graphicData>
        </a:graphic>
      </p:graphicFrame>
      <p:graphicFrame>
        <p:nvGraphicFramePr>
          <p:cNvPr id="45059" name="Object 3"/>
          <p:cNvGraphicFramePr>
            <a:graphicFrameLocks noChangeAspect="1"/>
          </p:cNvGraphicFramePr>
          <p:nvPr>
            <p:extLst>
              <p:ext uri="{D42A27DB-BD31-4B8C-83A1-F6EECF244321}">
                <p14:modId xmlns:p14="http://schemas.microsoft.com/office/powerpoint/2010/main" val="122015322"/>
              </p:ext>
            </p:extLst>
          </p:nvPr>
        </p:nvGraphicFramePr>
        <p:xfrm>
          <a:off x="2063553" y="1130952"/>
          <a:ext cx="4875937" cy="517012"/>
        </p:xfrm>
        <a:graphic>
          <a:graphicData uri="http://schemas.openxmlformats.org/presentationml/2006/ole">
            <mc:AlternateContent xmlns:mc="http://schemas.openxmlformats.org/markup-compatibility/2006">
              <mc:Choice xmlns:v="urn:schemas-microsoft-com:vml" Requires="v">
                <p:oleObj spid="_x0000_s45917" name="Equation" r:id="rId5" imgW="1917360" imgH="203040" progId="Equation.DSMT4">
                  <p:embed/>
                </p:oleObj>
              </mc:Choice>
              <mc:Fallback>
                <p:oleObj name="Equation" r:id="rId5" imgW="191736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553" y="1130952"/>
                        <a:ext cx="4875937" cy="51701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5058"/>
                                        </p:tgtEl>
                                        <p:attrNameLst>
                                          <p:attrName>style.visibility</p:attrName>
                                        </p:attrNameLst>
                                      </p:cBhvr>
                                      <p:to>
                                        <p:strVal val="visible"/>
                                      </p:to>
                                    </p:set>
                                    <p:anim calcmode="lin" valueType="num">
                                      <p:cBhvr>
                                        <p:cTn id="12" dur="500" fill="hold"/>
                                        <p:tgtEl>
                                          <p:spTgt spid="45058"/>
                                        </p:tgtEl>
                                        <p:attrNameLst>
                                          <p:attrName>ppt_w</p:attrName>
                                        </p:attrNameLst>
                                      </p:cBhvr>
                                      <p:tavLst>
                                        <p:tav tm="0">
                                          <p:val>
                                            <p:fltVal val="0"/>
                                          </p:val>
                                        </p:tav>
                                        <p:tav tm="100000">
                                          <p:val>
                                            <p:strVal val="#ppt_w"/>
                                          </p:val>
                                        </p:tav>
                                      </p:tavLst>
                                    </p:anim>
                                    <p:anim calcmode="lin" valueType="num">
                                      <p:cBhvr>
                                        <p:cTn id="13" dur="500" fill="hold"/>
                                        <p:tgtEl>
                                          <p:spTgt spid="45058"/>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5059"/>
                                        </p:tgtEl>
                                        <p:attrNameLst>
                                          <p:attrName>style.visibility</p:attrName>
                                        </p:attrNameLst>
                                      </p:cBhvr>
                                      <p:to>
                                        <p:strVal val="visible"/>
                                      </p:to>
                                    </p:set>
                                    <p:animEffect transition="in" filter="wipe(left)">
                                      <p:cBhvr>
                                        <p:cTn id="23" dur="500"/>
                                        <p:tgtEl>
                                          <p:spTgt spid="4505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up)">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0" grpId="0"/>
      <p:bldP spid="33" grpId="0"/>
      <p:bldP spid="34" grpId="0"/>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215680" y="97468"/>
            <a:ext cx="1446230" cy="523220"/>
          </a:xfrm>
          <a:prstGeom prst="rect">
            <a:avLst/>
          </a:prstGeom>
          <a:noFill/>
          <a:ln w="9525">
            <a:noFill/>
            <a:miter lim="800000"/>
            <a:headEnd/>
            <a:tailEnd/>
          </a:ln>
        </p:spPr>
        <p:txBody>
          <a:bodyPr wrap="none">
            <a:spAutoFit/>
          </a:bodyPr>
          <a:lstStyle/>
          <a:p>
            <a:pPr algn="l">
              <a:spcBef>
                <a:spcPct val="20000"/>
              </a:spcBef>
              <a:buClr>
                <a:schemeClr val="accent2"/>
              </a:buClr>
              <a:buSzPct val="80000"/>
              <a:buFont typeface="Wingdings" pitchFamily="2" charset="2"/>
              <a:buNone/>
            </a:pPr>
            <a:r>
              <a:rPr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、移码</a:t>
            </a:r>
            <a:endPar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6"/>
          <p:cNvSpPr>
            <a:spLocks noRot="1" noChangeArrowheads="1"/>
          </p:cNvSpPr>
          <p:nvPr/>
        </p:nvSpPr>
        <p:spPr bwMode="auto">
          <a:xfrm>
            <a:off x="1631504" y="764705"/>
            <a:ext cx="9036496" cy="3015505"/>
          </a:xfrm>
          <a:prstGeom prst="rect">
            <a:avLst/>
          </a:prstGeom>
          <a:noFill/>
          <a:ln w="9525">
            <a:noFill/>
            <a:miter lim="800000"/>
            <a:headEnd/>
            <a:tailEnd/>
          </a:ln>
        </p:spPr>
        <p:txBody>
          <a:bodyPr/>
          <a:lstStyle/>
          <a:p>
            <a:pPr indent="-342900">
              <a:lnSpc>
                <a:spcPct val="150000"/>
              </a:lnSpc>
              <a:buClr>
                <a:schemeClr val="accent2"/>
              </a:buClr>
              <a:buSzPct val="80000"/>
            </a:pPr>
            <a:r>
              <a:rPr lang="zh-CN" altLang="en-US" sz="280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在计算机中，移码通常用于表示浮点数的阶码</a:t>
            </a:r>
            <a:r>
              <a:rPr lang="zh-CN" altLang="en-US" sz="2800" b="1">
                <a:latin typeface="Times New Roman" panose="02020603050405020304" pitchFamily="18" charset="0"/>
                <a:cs typeface="Times New Roman" panose="02020603050405020304" pitchFamily="18" charset="0"/>
              </a:rPr>
              <a:t>。由于阶码</a:t>
            </a:r>
            <a:r>
              <a:rPr lang="zh-CN" altLang="en-US" sz="2800" b="1" dirty="0">
                <a:latin typeface="Times New Roman" panose="02020603050405020304" pitchFamily="18" charset="0"/>
                <a:cs typeface="Times New Roman" panose="02020603050405020304" pitchFamily="18" charset="0"/>
              </a:rPr>
              <a:t>一般取整数，所以移码通常只用于</a:t>
            </a:r>
            <a:r>
              <a:rPr lang="zh-CN" altLang="en-US" sz="2800" b="1" dirty="0">
                <a:solidFill>
                  <a:srgbClr val="0000FF"/>
                </a:solidFill>
                <a:latin typeface="Times New Roman" panose="02020603050405020304" pitchFamily="18" charset="0"/>
                <a:cs typeface="Times New Roman" panose="02020603050405020304" pitchFamily="18" charset="0"/>
              </a:rPr>
              <a:t>整数</a:t>
            </a:r>
            <a:r>
              <a:rPr lang="zh-CN" altLang="en-US" sz="2800" b="1" dirty="0">
                <a:latin typeface="Times New Roman" panose="02020603050405020304" pitchFamily="18" charset="0"/>
                <a:cs typeface="Times New Roman" panose="02020603050405020304" pitchFamily="18" charset="0"/>
              </a:rPr>
              <a:t>的表示。</a:t>
            </a:r>
          </a:p>
          <a:p>
            <a:pPr indent="-342900">
              <a:lnSpc>
                <a:spcPct val="150000"/>
              </a:lnSpc>
              <a:buClr>
                <a:schemeClr val="accent2"/>
              </a:buClr>
              <a:buSzPct val="80000"/>
            </a:pPr>
            <a:r>
              <a:rPr lang="zh-CN" altLang="en-US" sz="2800" b="1">
                <a:latin typeface="Times New Roman" panose="02020603050405020304" pitchFamily="18" charset="0"/>
                <a:cs typeface="Times New Roman" panose="02020603050405020304" pitchFamily="18" charset="0"/>
              </a:rPr>
              <a:t>      对定点整数</a:t>
            </a:r>
            <a:r>
              <a:rPr lang="zh-CN" altLang="en-US" sz="2800" b="1" dirty="0">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移码</a:t>
            </a:r>
            <a:r>
              <a:rPr lang="zh-CN" altLang="en-US" sz="2800" b="1" dirty="0">
                <a:latin typeface="Times New Roman" panose="02020603050405020304" pitchFamily="18" charset="0"/>
                <a:cs typeface="Times New Roman" panose="02020603050405020304" pitchFamily="18" charset="0"/>
              </a:rPr>
              <a:t>的定义</a:t>
            </a:r>
            <a:r>
              <a:rPr lang="zh-CN" altLang="en-US" sz="2800" b="1">
                <a:latin typeface="Times New Roman" panose="02020603050405020304" pitchFamily="18" charset="0"/>
                <a:cs typeface="Times New Roman" panose="02020603050405020304" pitchFamily="18" charset="0"/>
              </a:rPr>
              <a:t>是：</a:t>
            </a:r>
            <a:r>
              <a:rPr lang="zh-CN" altLang="en-US" sz="2800">
                <a:solidFill>
                  <a:srgbClr val="6600FF"/>
                </a:solidFill>
                <a:latin typeface="Times New Roman" panose="02020603050405020304" pitchFamily="18" charset="0"/>
                <a:cs typeface="Times New Roman" panose="02020603050405020304" pitchFamily="18" charset="0"/>
              </a:rPr>
              <a:t> </a:t>
            </a:r>
            <a:r>
              <a:rPr lang="en-US" altLang="zh-CN" sz="2800" b="1">
                <a:solidFill>
                  <a:schemeClr val="folHlink"/>
                </a:solidFill>
                <a:latin typeface="Times New Roman" panose="02020603050405020304" pitchFamily="18" charset="0"/>
                <a:cs typeface="Times New Roman" panose="02020603050405020304" pitchFamily="18" charset="0"/>
              </a:rPr>
              <a:t>[X]</a:t>
            </a:r>
            <a:r>
              <a:rPr lang="zh-CN" altLang="en-US" sz="2800" b="1" baseline="-30000" dirty="0">
                <a:solidFill>
                  <a:schemeClr val="folHlink"/>
                </a:solidFill>
                <a:latin typeface="Times New Roman" panose="02020603050405020304" pitchFamily="18" charset="0"/>
                <a:cs typeface="Times New Roman" panose="02020603050405020304" pitchFamily="18" charset="0"/>
              </a:rPr>
              <a:t>移</a:t>
            </a:r>
            <a:r>
              <a:rPr lang="zh-CN" altLang="en-US" sz="2800" b="1" dirty="0">
                <a:solidFill>
                  <a:schemeClr val="folHlink"/>
                </a:solidFill>
                <a:latin typeface="Times New Roman" panose="02020603050405020304" pitchFamily="18" charset="0"/>
                <a:cs typeface="Times New Roman" panose="02020603050405020304" pitchFamily="18" charset="0"/>
              </a:rPr>
              <a:t>＝</a:t>
            </a:r>
            <a:r>
              <a:rPr lang="en-US" altLang="zh-CN" sz="2800" b="1">
                <a:solidFill>
                  <a:schemeClr val="folHlink"/>
                </a:solidFill>
                <a:latin typeface="Times New Roman" panose="02020603050405020304" pitchFamily="18" charset="0"/>
                <a:cs typeface="Times New Roman" panose="02020603050405020304" pitchFamily="18" charset="0"/>
              </a:rPr>
              <a:t>2</a:t>
            </a:r>
            <a:r>
              <a:rPr lang="en-US" altLang="zh-CN" sz="2800" b="1" baseline="30000">
                <a:solidFill>
                  <a:schemeClr val="folHlink"/>
                </a:solidFill>
                <a:latin typeface="Times New Roman" panose="02020603050405020304" pitchFamily="18" charset="0"/>
                <a:cs typeface="Times New Roman" panose="02020603050405020304" pitchFamily="18" charset="0"/>
              </a:rPr>
              <a:t>n</a:t>
            </a:r>
            <a:r>
              <a:rPr lang="zh-CN" altLang="en-US" sz="2800" b="1">
                <a:solidFill>
                  <a:schemeClr val="folHlink"/>
                </a:solidFill>
                <a:latin typeface="Times New Roman" panose="02020603050405020304" pitchFamily="18" charset="0"/>
                <a:cs typeface="Times New Roman" panose="02020603050405020304" pitchFamily="18" charset="0"/>
              </a:rPr>
              <a:t>＋</a:t>
            </a:r>
            <a:r>
              <a:rPr lang="en-US" altLang="zh-CN" sz="2800" b="1">
                <a:solidFill>
                  <a:schemeClr val="folHlink"/>
                </a:solidFill>
                <a:latin typeface="Times New Roman" panose="02020603050405020304" pitchFamily="18" charset="0"/>
                <a:cs typeface="Times New Roman" panose="02020603050405020304" pitchFamily="18" charset="0"/>
              </a:rPr>
              <a:t>X</a:t>
            </a:r>
            <a:endParaRPr lang="en-US" altLang="zh-CN" sz="2800" b="1" baseline="30000" dirty="0">
              <a:solidFill>
                <a:srgbClr val="6600FF"/>
              </a:solidFill>
              <a:latin typeface="Times New Roman" panose="02020603050405020304" pitchFamily="18" charset="0"/>
              <a:cs typeface="Times New Roman" panose="02020603050405020304" pitchFamily="18" charset="0"/>
            </a:endParaRPr>
          </a:p>
          <a:p>
            <a:pPr indent="-342900">
              <a:lnSpc>
                <a:spcPct val="150000"/>
              </a:lnSpc>
              <a:buClr>
                <a:schemeClr val="accent2"/>
              </a:buClr>
              <a:buSzPct val="80000"/>
            </a:pPr>
            <a:r>
              <a:rPr lang="zh-CN" altLang="en-US" sz="2800" b="1">
                <a:solidFill>
                  <a:schemeClr val="accent1"/>
                </a:solidFill>
                <a:latin typeface="Times New Roman" panose="02020603050405020304" pitchFamily="18" charset="0"/>
                <a:cs typeface="Times New Roman" panose="02020603050405020304" pitchFamily="18" charset="0"/>
              </a:rPr>
              <a:t>          </a:t>
            </a: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X</a:t>
            </a:r>
            <a:r>
              <a:rPr lang="zh-CN" altLang="en-US" sz="2800" b="1" dirty="0">
                <a:solidFill>
                  <a:srgbClr val="0000FF"/>
                </a:solidFill>
                <a:latin typeface="Times New Roman" panose="02020603050405020304" pitchFamily="18" charset="0"/>
                <a:cs typeface="Times New Roman" panose="02020603050405020304" pitchFamily="18" charset="0"/>
              </a:rPr>
              <a:t>为阶码的真值</a:t>
            </a: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n+1</a:t>
            </a:r>
            <a:r>
              <a:rPr lang="zh-CN" altLang="en-US" sz="2800" b="1">
                <a:solidFill>
                  <a:srgbClr val="0000FF"/>
                </a:solidFill>
                <a:latin typeface="Times New Roman" panose="02020603050405020304" pitchFamily="18" charset="0"/>
                <a:cs typeface="Times New Roman" panose="02020603050405020304" pitchFamily="18" charset="0"/>
              </a:rPr>
              <a:t>为阶码的位数）</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4" name="Text Box 7"/>
          <p:cNvSpPr txBox="1">
            <a:spLocks noChangeArrowheads="1"/>
          </p:cNvSpPr>
          <p:nvPr/>
        </p:nvSpPr>
        <p:spPr bwMode="auto">
          <a:xfrm>
            <a:off x="1631505" y="5589241"/>
            <a:ext cx="8780909" cy="1169551"/>
          </a:xfrm>
          <a:prstGeom prst="rect">
            <a:avLst/>
          </a:prstGeom>
          <a:noFill/>
          <a:ln w="9525">
            <a:noFill/>
            <a:miter lim="800000"/>
            <a:headEnd/>
            <a:tailEnd/>
          </a:ln>
        </p:spPr>
        <p:txBody>
          <a:bodyPr wrap="square">
            <a:spAutoFit/>
          </a:bodyPr>
          <a:lstStyle/>
          <a:p>
            <a:pPr algn="l">
              <a:lnSpc>
                <a:spcPct val="150000"/>
              </a:lnSpc>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等价于将</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正向平移或者增加</a:t>
            </a:r>
            <a:r>
              <a:rPr lang="en-US" altLang="zh-CN" sz="2800" b="1"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b="1" baseline="30000"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800" b="1"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因此称为</a:t>
            </a:r>
            <a:r>
              <a:rPr lang="zh-CN" altLang="en-US" sz="2800" b="1"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移码或</a:t>
            </a:r>
            <a:r>
              <a:rPr lang="zh-CN" altLang="en-US" sz="2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增码；</a:t>
            </a:r>
            <a:endParaRPr lang="en-US" altLang="zh-CN" sz="2800" b="1">
              <a:solidFill>
                <a:schemeClr val="folHlink"/>
              </a:solidFill>
              <a:latin typeface="Times New Roman" panose="02020603050405020304" pitchFamily="18" charset="0"/>
              <a:ea typeface="宋体" panose="02010600030101010101" pitchFamily="2" charset="-122"/>
              <a:cs typeface="Times New Roman" panose="02020603050405020304" pitchFamily="18" charset="0"/>
            </a:endParaRPr>
          </a:p>
          <a:p>
            <a:pPr algn="l"/>
            <a:r>
              <a:rPr lang="zh-CN" altLang="en-US" sz="2800" b="1">
                <a:latin typeface="Times New Roman" panose="02020603050405020304" pitchFamily="18" charset="0"/>
                <a:ea typeface="宋体" panose="02010600030101010101" pitchFamily="2" charset="-122"/>
                <a:cs typeface="Times New Roman" panose="02020603050405020304" pitchFamily="18" charset="0"/>
              </a:rPr>
              <a:t>所以移码也可以认为是</a:t>
            </a: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无符号整数</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3" name="组合 22"/>
          <p:cNvGrpSpPr/>
          <p:nvPr/>
        </p:nvGrpSpPr>
        <p:grpSpPr>
          <a:xfrm>
            <a:off x="3066702" y="3573017"/>
            <a:ext cx="5189538" cy="1735141"/>
            <a:chOff x="1476375" y="3573016"/>
            <a:chExt cx="5189538" cy="1735141"/>
          </a:xfrm>
        </p:grpSpPr>
        <p:grpSp>
          <p:nvGrpSpPr>
            <p:cNvPr id="5" name="Group 40"/>
            <p:cNvGrpSpPr>
              <a:grpSpLocks/>
            </p:cNvGrpSpPr>
            <p:nvPr/>
          </p:nvGrpSpPr>
          <p:grpSpPr bwMode="auto">
            <a:xfrm>
              <a:off x="2233613" y="3661916"/>
              <a:ext cx="4432300" cy="457200"/>
              <a:chOff x="1679" y="1806"/>
              <a:chExt cx="2792" cy="288"/>
            </a:xfrm>
          </p:grpSpPr>
          <p:sp>
            <p:nvSpPr>
              <p:cNvPr id="6" name="Line 8"/>
              <p:cNvSpPr>
                <a:spLocks noChangeShapeType="1"/>
              </p:cNvSpPr>
              <p:nvPr/>
            </p:nvSpPr>
            <p:spPr bwMode="auto">
              <a:xfrm>
                <a:off x="1679" y="2003"/>
                <a:ext cx="2117"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13"/>
              <p:cNvSpPr txBox="1">
                <a:spLocks noChangeArrowheads="1"/>
              </p:cNvSpPr>
              <p:nvPr/>
            </p:nvSpPr>
            <p:spPr bwMode="auto">
              <a:xfrm>
                <a:off x="3923" y="180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t>[</a:t>
                </a:r>
                <a:r>
                  <a:rPr lang="en-US" altLang="zh-CN" sz="2400" i="1"/>
                  <a:t>x</a:t>
                </a:r>
                <a:r>
                  <a:rPr lang="en-US" altLang="zh-CN" sz="2400"/>
                  <a:t>]</a:t>
                </a:r>
                <a:r>
                  <a:rPr lang="zh-CN" altLang="en-US" sz="2000" baseline="-25000"/>
                  <a:t>移码</a:t>
                </a:r>
              </a:p>
            </p:txBody>
          </p:sp>
        </p:grpSp>
        <p:grpSp>
          <p:nvGrpSpPr>
            <p:cNvPr id="8" name="Group 41"/>
            <p:cNvGrpSpPr>
              <a:grpSpLocks/>
            </p:cNvGrpSpPr>
            <p:nvPr/>
          </p:nvGrpSpPr>
          <p:grpSpPr bwMode="auto">
            <a:xfrm>
              <a:off x="1811338" y="3573016"/>
              <a:ext cx="1296987" cy="1193800"/>
              <a:chOff x="1413" y="1750"/>
              <a:chExt cx="817" cy="752"/>
            </a:xfrm>
          </p:grpSpPr>
          <p:sp>
            <p:nvSpPr>
              <p:cNvPr id="9" name="Freeform 10"/>
              <p:cNvSpPr>
                <a:spLocks/>
              </p:cNvSpPr>
              <p:nvPr/>
            </p:nvSpPr>
            <p:spPr bwMode="auto">
              <a:xfrm>
                <a:off x="1413" y="2027"/>
                <a:ext cx="696" cy="475"/>
              </a:xfrm>
              <a:custGeom>
                <a:avLst/>
                <a:gdLst>
                  <a:gd name="T0" fmla="*/ 11730 w 489"/>
                  <a:gd name="T1" fmla="*/ 0 h 486"/>
                  <a:gd name="T2" fmla="*/ 0 w 489"/>
                  <a:gd name="T3" fmla="*/ 395 h 486"/>
                  <a:gd name="T4" fmla="*/ 0 60000 65536"/>
                  <a:gd name="T5" fmla="*/ 0 60000 65536"/>
                </a:gdLst>
                <a:ahLst/>
                <a:cxnLst>
                  <a:cxn ang="T4">
                    <a:pos x="T0" y="T1"/>
                  </a:cxn>
                  <a:cxn ang="T5">
                    <a:pos x="T2" y="T3"/>
                  </a:cxn>
                </a:cxnLst>
                <a:rect l="0" t="0" r="r" b="b"/>
                <a:pathLst>
                  <a:path w="489" h="486">
                    <a:moveTo>
                      <a:pt x="489" y="0"/>
                    </a:moveTo>
                    <a:lnTo>
                      <a:pt x="0" y="486"/>
                    </a:lnTo>
                  </a:path>
                </a:pathLst>
              </a:custGeom>
              <a:noFill/>
              <a:ln w="28575" cmpd="sng">
                <a:solidFill>
                  <a:schemeClr val="folHlink"/>
                </a:solidFill>
                <a:round/>
                <a:headEnd type="oval" w="sm" len="sm"/>
                <a:tailEnd type="oval"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9"/>
              <p:cNvSpPr txBox="1">
                <a:spLocks noChangeArrowheads="1"/>
              </p:cNvSpPr>
              <p:nvPr/>
            </p:nvSpPr>
            <p:spPr bwMode="auto">
              <a:xfrm>
                <a:off x="2017" y="175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t>0</a:t>
                </a:r>
              </a:p>
            </p:txBody>
          </p:sp>
        </p:grpSp>
        <p:grpSp>
          <p:nvGrpSpPr>
            <p:cNvPr id="11" name="Group 44"/>
            <p:cNvGrpSpPr>
              <a:grpSpLocks/>
            </p:cNvGrpSpPr>
            <p:nvPr/>
          </p:nvGrpSpPr>
          <p:grpSpPr bwMode="auto">
            <a:xfrm>
              <a:off x="1476375" y="4623944"/>
              <a:ext cx="4127500" cy="684213"/>
              <a:chOff x="1202" y="2412"/>
              <a:chExt cx="2600" cy="431"/>
            </a:xfrm>
          </p:grpSpPr>
          <p:sp>
            <p:nvSpPr>
              <p:cNvPr id="12" name="Line 9"/>
              <p:cNvSpPr>
                <a:spLocks noChangeShapeType="1"/>
              </p:cNvSpPr>
              <p:nvPr/>
            </p:nvSpPr>
            <p:spPr bwMode="auto">
              <a:xfrm>
                <a:off x="1202" y="2518"/>
                <a:ext cx="2136"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Text Box 16"/>
              <p:cNvSpPr txBox="1">
                <a:spLocks noChangeArrowheads="1"/>
              </p:cNvSpPr>
              <p:nvPr/>
            </p:nvSpPr>
            <p:spPr bwMode="auto">
              <a:xfrm>
                <a:off x="2632" y="2552"/>
                <a:ext cx="5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t>2</a:t>
                </a:r>
                <a:r>
                  <a:rPr lang="en-US" altLang="zh-CN" i="1" baseline="40000"/>
                  <a:t>n</a:t>
                </a:r>
                <a:r>
                  <a:rPr lang="en-US" altLang="zh-CN" sz="2400" baseline="30000"/>
                  <a:t> </a:t>
                </a:r>
                <a:r>
                  <a:rPr lang="en-US" altLang="zh-CN" sz="2400">
                    <a:cs typeface="Times New Roman" panose="02020603050405020304" pitchFamily="18" charset="0"/>
                  </a:rPr>
                  <a:t>–</a:t>
                </a:r>
                <a:r>
                  <a:rPr lang="en-US" altLang="zh-CN" sz="2400"/>
                  <a:t>1</a:t>
                </a:r>
              </a:p>
            </p:txBody>
          </p:sp>
          <p:sp>
            <p:nvSpPr>
              <p:cNvPr id="14" name="Text Box 17"/>
              <p:cNvSpPr txBox="1">
                <a:spLocks noChangeArrowheads="1"/>
              </p:cNvSpPr>
              <p:nvPr/>
            </p:nvSpPr>
            <p:spPr bwMode="auto">
              <a:xfrm>
                <a:off x="1270" y="255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cs typeface="Times New Roman" panose="02020603050405020304" pitchFamily="18" charset="0"/>
                  </a:rPr>
                  <a:t>–</a:t>
                </a:r>
                <a:r>
                  <a:rPr lang="en-US" altLang="zh-CN" sz="2400"/>
                  <a:t>2</a:t>
                </a:r>
                <a:r>
                  <a:rPr lang="en-US" altLang="zh-CN" i="1" baseline="40000"/>
                  <a:t>n</a:t>
                </a:r>
              </a:p>
            </p:txBody>
          </p:sp>
          <p:sp>
            <p:nvSpPr>
              <p:cNvPr id="15" name="Text Box 18"/>
              <p:cNvSpPr txBox="1">
                <a:spLocks noChangeArrowheads="1"/>
              </p:cNvSpPr>
              <p:nvPr/>
            </p:nvSpPr>
            <p:spPr bwMode="auto">
              <a:xfrm>
                <a:off x="2023" y="2552"/>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t>0</a:t>
                </a:r>
              </a:p>
            </p:txBody>
          </p:sp>
          <p:sp>
            <p:nvSpPr>
              <p:cNvPr id="16" name="Text Box 20"/>
              <p:cNvSpPr txBox="1">
                <a:spLocks noChangeArrowheads="1"/>
              </p:cNvSpPr>
              <p:nvPr/>
            </p:nvSpPr>
            <p:spPr bwMode="auto">
              <a:xfrm>
                <a:off x="3338" y="2412"/>
                <a:ext cx="4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t>真值</a:t>
                </a:r>
              </a:p>
            </p:txBody>
          </p:sp>
        </p:grpSp>
        <p:grpSp>
          <p:nvGrpSpPr>
            <p:cNvPr id="17" name="Group 42"/>
            <p:cNvGrpSpPr>
              <a:grpSpLocks/>
            </p:cNvGrpSpPr>
            <p:nvPr/>
          </p:nvGrpSpPr>
          <p:grpSpPr bwMode="auto">
            <a:xfrm>
              <a:off x="2987675" y="3573016"/>
              <a:ext cx="1404938" cy="1193800"/>
              <a:chOff x="2154" y="1750"/>
              <a:chExt cx="885" cy="752"/>
            </a:xfrm>
          </p:grpSpPr>
          <p:sp>
            <p:nvSpPr>
              <p:cNvPr id="18" name="Text Box 15"/>
              <p:cNvSpPr txBox="1">
                <a:spLocks noChangeArrowheads="1"/>
              </p:cNvSpPr>
              <p:nvPr/>
            </p:nvSpPr>
            <p:spPr bwMode="auto">
              <a:xfrm>
                <a:off x="2734" y="1750"/>
                <a:ext cx="3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t>2</a:t>
                </a:r>
                <a:r>
                  <a:rPr lang="en-US" altLang="zh-CN" i="1" baseline="40000"/>
                  <a:t>n</a:t>
                </a:r>
              </a:p>
            </p:txBody>
          </p:sp>
          <p:sp>
            <p:nvSpPr>
              <p:cNvPr id="19" name="Freeform 37"/>
              <p:cNvSpPr>
                <a:spLocks/>
              </p:cNvSpPr>
              <p:nvPr/>
            </p:nvSpPr>
            <p:spPr bwMode="auto">
              <a:xfrm>
                <a:off x="2154" y="2027"/>
                <a:ext cx="696" cy="475"/>
              </a:xfrm>
              <a:custGeom>
                <a:avLst/>
                <a:gdLst>
                  <a:gd name="T0" fmla="*/ 11730 w 489"/>
                  <a:gd name="T1" fmla="*/ 0 h 486"/>
                  <a:gd name="T2" fmla="*/ 0 w 489"/>
                  <a:gd name="T3" fmla="*/ 395 h 486"/>
                  <a:gd name="T4" fmla="*/ 0 60000 65536"/>
                  <a:gd name="T5" fmla="*/ 0 60000 65536"/>
                </a:gdLst>
                <a:ahLst/>
                <a:cxnLst>
                  <a:cxn ang="T4">
                    <a:pos x="T0" y="T1"/>
                  </a:cxn>
                  <a:cxn ang="T5">
                    <a:pos x="T2" y="T3"/>
                  </a:cxn>
                </a:cxnLst>
                <a:rect l="0" t="0" r="r" b="b"/>
                <a:pathLst>
                  <a:path w="489" h="486">
                    <a:moveTo>
                      <a:pt x="489" y="0"/>
                    </a:moveTo>
                    <a:lnTo>
                      <a:pt x="0" y="486"/>
                    </a:lnTo>
                  </a:path>
                </a:pathLst>
              </a:custGeom>
              <a:noFill/>
              <a:ln w="28575" cmpd="sng">
                <a:solidFill>
                  <a:schemeClr val="folHlink"/>
                </a:solidFill>
                <a:round/>
                <a:headEnd type="oval" w="sm" len="sm"/>
                <a:tailEnd type="oval"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 name="Group 43"/>
            <p:cNvGrpSpPr>
              <a:grpSpLocks/>
            </p:cNvGrpSpPr>
            <p:nvPr/>
          </p:nvGrpSpPr>
          <p:grpSpPr bwMode="auto">
            <a:xfrm>
              <a:off x="4140200" y="3573016"/>
              <a:ext cx="1601788" cy="1193800"/>
              <a:chOff x="2880" y="1750"/>
              <a:chExt cx="1009" cy="752"/>
            </a:xfrm>
          </p:grpSpPr>
          <p:sp>
            <p:nvSpPr>
              <p:cNvPr id="21" name="Text Box 14"/>
              <p:cNvSpPr txBox="1">
                <a:spLocks noChangeArrowheads="1"/>
              </p:cNvSpPr>
              <p:nvPr/>
            </p:nvSpPr>
            <p:spPr bwMode="auto">
              <a:xfrm>
                <a:off x="3277" y="1750"/>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65000"/>
                  <a:buFont typeface="Monotype Sorts" pitchFamily="2" charset="2"/>
                  <a:buChar char="u"/>
                  <a:defRPr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75000"/>
                  <a:buChar char="–"/>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t>2</a:t>
                </a:r>
                <a:r>
                  <a:rPr lang="en-US" altLang="zh-CN" sz="2400" i="1" baseline="40000"/>
                  <a:t>n</a:t>
                </a:r>
                <a:r>
                  <a:rPr lang="en-US" altLang="zh-CN" sz="2400" baseline="40000"/>
                  <a:t>+1</a:t>
                </a:r>
                <a:r>
                  <a:rPr lang="en-US" altLang="zh-CN" sz="2400">
                    <a:cs typeface="Times New Roman" panose="02020603050405020304" pitchFamily="18" charset="0"/>
                  </a:rPr>
                  <a:t>–</a:t>
                </a:r>
                <a:r>
                  <a:rPr lang="en-US" altLang="zh-CN" sz="2400"/>
                  <a:t>1</a:t>
                </a:r>
              </a:p>
            </p:txBody>
          </p:sp>
          <p:sp>
            <p:nvSpPr>
              <p:cNvPr id="22" name="Freeform 38"/>
              <p:cNvSpPr>
                <a:spLocks/>
              </p:cNvSpPr>
              <p:nvPr/>
            </p:nvSpPr>
            <p:spPr bwMode="auto">
              <a:xfrm>
                <a:off x="2880" y="2027"/>
                <a:ext cx="696" cy="475"/>
              </a:xfrm>
              <a:custGeom>
                <a:avLst/>
                <a:gdLst>
                  <a:gd name="T0" fmla="*/ 11730 w 489"/>
                  <a:gd name="T1" fmla="*/ 0 h 486"/>
                  <a:gd name="T2" fmla="*/ 0 w 489"/>
                  <a:gd name="T3" fmla="*/ 395 h 486"/>
                  <a:gd name="T4" fmla="*/ 0 60000 65536"/>
                  <a:gd name="T5" fmla="*/ 0 60000 65536"/>
                </a:gdLst>
                <a:ahLst/>
                <a:cxnLst>
                  <a:cxn ang="T4">
                    <a:pos x="T0" y="T1"/>
                  </a:cxn>
                  <a:cxn ang="T5">
                    <a:pos x="T2" y="T3"/>
                  </a:cxn>
                </a:cxnLst>
                <a:rect l="0" t="0" r="r" b="b"/>
                <a:pathLst>
                  <a:path w="489" h="486">
                    <a:moveTo>
                      <a:pt x="489" y="0"/>
                    </a:moveTo>
                    <a:lnTo>
                      <a:pt x="0" y="486"/>
                    </a:lnTo>
                  </a:path>
                </a:pathLst>
              </a:custGeom>
              <a:noFill/>
              <a:ln w="28575" cmpd="sng">
                <a:solidFill>
                  <a:schemeClr val="folHlink"/>
                </a:solidFill>
                <a:round/>
                <a:headEnd type="oval" w="sm" len="sm"/>
                <a:tailEnd type="oval"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7" name="组合 26">
            <a:extLst>
              <a:ext uri="{FF2B5EF4-FFF2-40B4-BE49-F238E27FC236}">
                <a16:creationId xmlns:a16="http://schemas.microsoft.com/office/drawing/2014/main" id="{BFD42481-3B1F-4FFE-9297-B7371793B750}"/>
              </a:ext>
            </a:extLst>
          </p:cNvPr>
          <p:cNvGrpSpPr/>
          <p:nvPr/>
        </p:nvGrpSpPr>
        <p:grpSpPr>
          <a:xfrm>
            <a:off x="6600057" y="4509120"/>
            <a:ext cx="3382961" cy="1368152"/>
            <a:chOff x="5076056" y="4509120"/>
            <a:chExt cx="3382961" cy="1368152"/>
          </a:xfrm>
        </p:grpSpPr>
        <p:cxnSp>
          <p:nvCxnSpPr>
            <p:cNvPr id="25" name="直接箭头连接符 24">
              <a:extLst>
                <a:ext uri="{FF2B5EF4-FFF2-40B4-BE49-F238E27FC236}">
                  <a16:creationId xmlns:a16="http://schemas.microsoft.com/office/drawing/2014/main" id="{F8F0561F-430C-421C-97EE-8041035D7FDC}"/>
                </a:ext>
              </a:extLst>
            </p:cNvPr>
            <p:cNvCxnSpPr/>
            <p:nvPr/>
          </p:nvCxnSpPr>
          <p:spPr>
            <a:xfrm flipV="1">
              <a:off x="5076056" y="4990207"/>
              <a:ext cx="1512168" cy="88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30FE3960-6545-493E-9E7D-3CAEA3190415}"/>
                </a:ext>
              </a:extLst>
            </p:cNvPr>
            <p:cNvSpPr txBox="1"/>
            <p:nvPr/>
          </p:nvSpPr>
          <p:spPr>
            <a:xfrm>
              <a:off x="6561840" y="4509120"/>
              <a:ext cx="1897177" cy="1015663"/>
            </a:xfrm>
            <a:prstGeom prst="rect">
              <a:avLst/>
            </a:prstGeom>
            <a:noFill/>
          </p:spPr>
          <p:txBody>
            <a:bodyPr wrap="square" rtlCol="0">
              <a:spAutoFit/>
            </a:bodyPr>
            <a:lstStyle/>
            <a:p>
              <a:r>
                <a:rPr lang="en-US" altLang="zh-CN" sz="2000" b="1">
                  <a:latin typeface="+mn-ea"/>
                </a:rPr>
                <a:t>n+1</a:t>
              </a:r>
              <a:r>
                <a:rPr lang="zh-CN" altLang="en-US" sz="2000" b="1">
                  <a:latin typeface="+mn-ea"/>
                </a:rPr>
                <a:t>位补码所能代表的真值最小负数绝对值</a:t>
              </a:r>
            </a:p>
          </p:txBody>
        </p:sp>
      </p:grpSp>
      <p:pic>
        <p:nvPicPr>
          <p:cNvPr id="28" name="Picture 4" descr="C:\Users\Administrator\Desktop\微立体创业计划\004.png">
            <a:extLst>
              <a:ext uri="{FF2B5EF4-FFF2-40B4-BE49-F238E27FC236}">
                <a16:creationId xmlns:a16="http://schemas.microsoft.com/office/drawing/2014/main" id="{74C24896-533B-4B72-B4A3-F3F1491A75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324" y="116632"/>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5"/>
              <p:cNvSpPr txBox="1">
                <a:spLocks noRot="1" noChangeArrowheads="1"/>
              </p:cNvSpPr>
              <p:nvPr/>
            </p:nvSpPr>
            <p:spPr bwMode="auto">
              <a:xfrm>
                <a:off x="1667569" y="-27384"/>
                <a:ext cx="8821044" cy="1486296"/>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indent="-342900">
                  <a:lnSpc>
                    <a:spcPct val="150000"/>
                  </a:lnSpc>
                  <a:spcBef>
                    <a:spcPct val="20000"/>
                  </a:spcBef>
                  <a:spcAft>
                    <a:spcPct val="20000"/>
                  </a:spcAft>
                  <a:defRPr/>
                </a:pPr>
                <a:r>
                  <a:rPr lang="en-US" altLang="zh-CN" sz="2800" b="1">
                    <a:solidFill>
                      <a:srgbClr val="FF0000"/>
                    </a:solidFill>
                    <a:latin typeface="Times New Roman" panose="02020603050405020304" pitchFamily="18" charset="0"/>
                    <a:cs typeface="Times New Roman" panose="02020603050405020304" pitchFamily="18" charset="0"/>
                  </a:rPr>
                  <a:t>              4</a:t>
                </a:r>
                <a:r>
                  <a:rPr lang="zh-CN" altLang="en-US"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 IEEE754 </a:t>
                </a:r>
                <a:r>
                  <a:rPr lang="zh-CN" altLang="en-US" sz="2800" b="1">
                    <a:solidFill>
                      <a:srgbClr val="FF0000"/>
                    </a:solidFill>
                    <a:latin typeface="Times New Roman" panose="02020603050405020304" pitchFamily="18" charset="0"/>
                    <a:cs typeface="Times New Roman" panose="02020603050405020304" pitchFamily="18" charset="0"/>
                  </a:rPr>
                  <a:t>的标准</a:t>
                </a:r>
                <a:r>
                  <a:rPr lang="zh-CN" altLang="en-US" sz="2800" b="1">
                    <a:solidFill>
                      <a:srgbClr val="0000FF"/>
                    </a:solidFill>
                    <a:latin typeface="Times New Roman" panose="02020603050405020304" pitchFamily="18" charset="0"/>
                    <a:cs typeface="Times New Roman" panose="02020603050405020304" pitchFamily="18" charset="0"/>
                  </a:rPr>
                  <a:t>（规格化浮点数）</a:t>
                </a:r>
                <a:endParaRPr lang="zh-CN" altLang="en-US" sz="2800" b="1" dirty="0">
                  <a:solidFill>
                    <a:srgbClr val="0000FF"/>
                  </a:solidFill>
                  <a:latin typeface="Times New Roman" panose="02020603050405020304" pitchFamily="18" charset="0"/>
                  <a:cs typeface="Times New Roman" panose="02020603050405020304" pitchFamily="18" charset="0"/>
                </a:endParaRPr>
              </a:p>
              <a:p>
                <a:pPr marL="342900" indent="-342900">
                  <a:lnSpc>
                    <a:spcPct val="150000"/>
                  </a:lnSpc>
                  <a:spcBef>
                    <a:spcPct val="20000"/>
                  </a:spcBef>
                  <a:defRPr/>
                </a:pPr>
                <a:r>
                  <a:rPr lang="en-US" altLang="zh-CN" sz="2800" b="1">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32</a:t>
                </a:r>
                <a:r>
                  <a:rPr lang="zh-CN" altLang="en-US" sz="2800" b="1">
                    <a:latin typeface="Times New Roman" panose="02020603050405020304" pitchFamily="18" charset="0"/>
                    <a:cs typeface="Times New Roman" panose="02020603050405020304" pitchFamily="18" charset="0"/>
                  </a:rPr>
                  <a:t>位浮点数的</a:t>
                </a:r>
                <a:r>
                  <a:rPr lang="zh-CN" altLang="en-US" sz="2800" b="1" dirty="0">
                    <a:latin typeface="Times New Roman" panose="02020603050405020304" pitchFamily="18" charset="0"/>
                    <a:cs typeface="Times New Roman" panose="02020603050405020304" pitchFamily="18" charset="0"/>
                  </a:rPr>
                  <a:t>标准格式</a:t>
                </a:r>
                <a:r>
                  <a:rPr lang="zh-CN" altLang="en-US" sz="2800" b="1">
                    <a:latin typeface="Times New Roman" panose="02020603050405020304" pitchFamily="18" charset="0"/>
                    <a:cs typeface="Times New Roman" panose="02020603050405020304" pitchFamily="18" charset="0"/>
                  </a:rPr>
                  <a:t>为：</a:t>
                </a:r>
                <a14:m>
                  <m:oMath xmlns:m="http://schemas.openxmlformats.org/officeDocument/2006/math">
                    <m:r>
                      <a:rPr lang="en-US" altLang="zh-CN" sz="2800" b="1" i="1">
                        <a:latin typeface="Cambria Math" panose="02040503050406030204" pitchFamily="18" charset="0"/>
                        <a:cs typeface="Times New Roman" panose="02020603050405020304" pitchFamily="18" charset="0"/>
                      </a:rPr>
                      <m:t>𝑿</m:t>
                    </m:r>
                    <m:r>
                      <a:rPr lang="en-US" altLang="zh-CN" sz="2800" b="1" i="1">
                        <a:latin typeface="Cambria Math" panose="02040503050406030204" pitchFamily="18" charset="0"/>
                        <a:cs typeface="Times New Roman" panose="02020603050405020304" pitchFamily="18" charset="0"/>
                      </a:rPr>
                      <m:t>=</m:t>
                    </m:r>
                    <m:sSup>
                      <m:sSupPr>
                        <m:ctrlPr>
                          <a:rPr lang="en-US" altLang="zh-CN" sz="2800" b="1" i="1">
                            <a:latin typeface="Cambria Math" panose="02040503050406030204" pitchFamily="18" charset="0"/>
                            <a:cs typeface="Times New Roman" panose="02020603050405020304" pitchFamily="18" charset="0"/>
                          </a:rPr>
                        </m:ctrlPr>
                      </m:sSupPr>
                      <m:e>
                        <m:r>
                          <a:rPr lang="en-US" altLang="zh-CN" sz="2800" b="1" i="1">
                            <a:latin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cs typeface="Times New Roman" panose="02020603050405020304" pitchFamily="18" charset="0"/>
                          </a:rPr>
                          <m:t>𝟏</m:t>
                        </m:r>
                        <m:r>
                          <a:rPr lang="en-US" altLang="zh-CN" sz="2800" b="1" i="1">
                            <a:latin typeface="Cambria Math" panose="02040503050406030204" pitchFamily="18" charset="0"/>
                            <a:cs typeface="Times New Roman" panose="02020603050405020304" pitchFamily="18" charset="0"/>
                          </a:rPr>
                          <m:t>)</m:t>
                        </m:r>
                      </m:e>
                      <m:sup>
                        <m:r>
                          <a:rPr lang="en-US" altLang="zh-CN" sz="2800" b="1" i="1">
                            <a:latin typeface="Cambria Math" panose="02040503050406030204" pitchFamily="18" charset="0"/>
                            <a:cs typeface="Times New Roman" panose="02020603050405020304" pitchFamily="18" charset="0"/>
                          </a:rPr>
                          <m:t>𝒔</m:t>
                        </m:r>
                      </m:sup>
                    </m:sSup>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𝟏</m:t>
                    </m:r>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b="1">
                        <a:latin typeface="Cambria Math" panose="02040503050406030204" pitchFamily="18" charset="0"/>
                        <a:ea typeface="Cambria Math" panose="02040503050406030204" pitchFamily="18" charset="0"/>
                        <a:cs typeface="Times New Roman" panose="02020603050405020304" pitchFamily="18" charset="0"/>
                      </a:rPr>
                      <m:t>𝐌</m:t>
                    </m:r>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800" b="1"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𝟐</m:t>
                        </m:r>
                      </m:e>
                      <m:sup>
                        <m:r>
                          <a:rPr lang="en-US" altLang="zh-CN" sz="2800" b="1" i="1">
                            <a:latin typeface="Cambria Math" panose="02040503050406030204" pitchFamily="18" charset="0"/>
                            <a:ea typeface="Cambria Math" panose="02040503050406030204" pitchFamily="18" charset="0"/>
                            <a:cs typeface="Times New Roman" panose="02020603050405020304" pitchFamily="18" charset="0"/>
                          </a:rPr>
                          <m:t>𝒆</m:t>
                        </m:r>
                      </m:sup>
                    </m:sSup>
                  </m:oMath>
                </a14:m>
                <a:endParaRPr lang="zh-CN" altLang="en-US" sz="2800" b="1" dirty="0">
                  <a:latin typeface="Times New Roman" panose="02020603050405020304" pitchFamily="18" charset="0"/>
                  <a:cs typeface="Times New Roman" panose="02020603050405020304" pitchFamily="18" charset="0"/>
                </a:endParaRPr>
              </a:p>
            </p:txBody>
          </p:sp>
        </mc:Choice>
        <mc:Fallback xmlns="">
          <p:sp>
            <p:nvSpPr>
              <p:cNvPr id="2" name="Rectangle 5"/>
              <p:cNvSpPr txBox="1">
                <a:spLocks noRot="1" noChangeAspect="1" noMove="1" noResize="1" noEditPoints="1" noAdjustHandles="1" noChangeArrowheads="1" noChangeShapeType="1" noTextEdit="1"/>
              </p:cNvSpPr>
              <p:nvPr/>
            </p:nvSpPr>
            <p:spPr bwMode="auto">
              <a:xfrm>
                <a:off x="1667569" y="-27384"/>
                <a:ext cx="8821044" cy="1486296"/>
              </a:xfrm>
              <a:prstGeom prst="rect">
                <a:avLst/>
              </a:prstGeom>
              <a:blipFill>
                <a:blip r:embed="rId2"/>
                <a:stretch>
                  <a:fillRect l="-415" b="-10700"/>
                </a:stretch>
              </a:blipFill>
              <a:ln>
                <a:miter lim="800000"/>
                <a:headEnd/>
                <a:tailEnd/>
              </a:ln>
            </p:spPr>
            <p:txBody>
              <a:bodyPr/>
              <a:lstStyle/>
              <a:p>
                <a:r>
                  <a:rPr lang="zh-CN" altLang="en-US">
                    <a:noFill/>
                  </a:rPr>
                  <a:t> </a:t>
                </a:r>
              </a:p>
            </p:txBody>
          </p:sp>
        </mc:Fallback>
      </mc:AlternateContent>
      <p:sp>
        <p:nvSpPr>
          <p:cNvPr id="4" name="Text Box 8"/>
          <p:cNvSpPr txBox="1">
            <a:spLocks noChangeArrowheads="1"/>
          </p:cNvSpPr>
          <p:nvPr/>
        </p:nvSpPr>
        <p:spPr bwMode="auto">
          <a:xfrm>
            <a:off x="1774825" y="3499198"/>
            <a:ext cx="8713788" cy="3242170"/>
          </a:xfrm>
          <a:prstGeom prst="rect">
            <a:avLst/>
          </a:prstGeom>
          <a:noFill/>
          <a:ln w="12700">
            <a:noFill/>
            <a:miter lim="800000"/>
            <a:headEnd type="none" w="sm" len="sm"/>
            <a:tailEnd type="none" w="sm" len="sm"/>
          </a:ln>
        </p:spPr>
        <p:txBody>
          <a:bodyPr>
            <a:spAutoFit/>
          </a:bodyPr>
          <a:lstStyle/>
          <a:p>
            <a:pPr algn="l">
              <a:lnSpc>
                <a:spcPct val="150000"/>
              </a:lnSpc>
              <a:buFontTx/>
              <a:buChar char="•"/>
            </a:pPr>
            <a:r>
              <a:rPr lang="en-US" altLang="zh-CN" sz="2800" b="1">
                <a:latin typeface="Times New Roman" panose="02020603050405020304" pitchFamily="18" charset="0"/>
                <a:cs typeface="Times New Roman" panose="02020603050405020304" pitchFamily="18" charset="0"/>
              </a:rPr>
              <a:t>S=</a:t>
            </a:r>
            <a:r>
              <a:rPr lang="zh-CN" altLang="en-US" sz="2800" b="1">
                <a:latin typeface="Times New Roman" panose="02020603050405020304" pitchFamily="18" charset="0"/>
                <a:cs typeface="Times New Roman" panose="02020603050405020304" pitchFamily="18" charset="0"/>
              </a:rPr>
              <a:t>浮点数的符号位</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表示正数，</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表示负数。</a:t>
            </a:r>
          </a:p>
          <a:p>
            <a:pPr algn="l">
              <a:lnSpc>
                <a:spcPct val="150000"/>
              </a:lnSpc>
              <a:buFontTx/>
              <a:buChar char="•"/>
            </a:pPr>
            <a:r>
              <a:rPr lang="en-US" altLang="zh-CN" sz="2800" b="1">
                <a:latin typeface="Times New Roman" panose="02020603050405020304" pitchFamily="18" charset="0"/>
                <a:cs typeface="Times New Roman" panose="02020603050405020304" pitchFamily="18" charset="0"/>
              </a:rPr>
              <a:t>E=</a:t>
            </a:r>
            <a:r>
              <a:rPr lang="zh-CN" altLang="en-US" sz="2800" b="1">
                <a:latin typeface="Times New Roman" panose="02020603050405020304" pitchFamily="18" charset="0"/>
                <a:cs typeface="Times New Roman" panose="02020603050405020304" pitchFamily="18" charset="0"/>
              </a:rPr>
              <a:t>阶码，</a:t>
            </a:r>
            <a:r>
              <a:rPr lang="en-US" altLang="zh-CN" sz="2800" b="1" dirty="0">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位</a:t>
            </a:r>
            <a:r>
              <a:rPr lang="zh-CN" altLang="en-US" sz="2800" b="1" dirty="0">
                <a:latin typeface="Times New Roman" panose="02020603050405020304" pitchFamily="18" charset="0"/>
                <a:cs typeface="Times New Roman" panose="02020603050405020304" pitchFamily="18" charset="0"/>
              </a:rPr>
              <a:t>，采用</a:t>
            </a:r>
            <a:r>
              <a:rPr lang="zh-CN" altLang="en-US" sz="2800" b="1" dirty="0">
                <a:solidFill>
                  <a:srgbClr val="FF0000"/>
                </a:solidFill>
                <a:latin typeface="Times New Roman" panose="02020603050405020304" pitchFamily="18" charset="0"/>
                <a:cs typeface="Times New Roman" panose="02020603050405020304" pitchFamily="18" charset="0"/>
              </a:rPr>
              <a:t>移码</a:t>
            </a:r>
            <a:r>
              <a:rPr lang="zh-CN" altLang="en-US" sz="2800" b="1" dirty="0">
                <a:latin typeface="Times New Roman" panose="02020603050405020304" pitchFamily="18" charset="0"/>
                <a:cs typeface="Times New Roman" panose="02020603050405020304" pitchFamily="18" charset="0"/>
              </a:rPr>
              <a:t>方式来表示正负指数，</a:t>
            </a:r>
            <a:r>
              <a:rPr lang="zh-CN" altLang="en-US" sz="2800" b="1">
                <a:latin typeface="Times New Roman" panose="02020603050405020304" pitchFamily="18" charset="0"/>
                <a:cs typeface="Times New Roman" panose="02020603050405020304" pitchFamily="18" charset="0"/>
              </a:rPr>
              <a:t>但只      偏移</a:t>
            </a:r>
            <a:r>
              <a:rPr lang="en-US" altLang="zh-CN" sz="2800" b="1">
                <a:solidFill>
                  <a:srgbClr val="FF0000"/>
                </a:solidFill>
                <a:latin typeface="Times New Roman" panose="02020603050405020304" pitchFamily="18" charset="0"/>
                <a:cs typeface="Times New Roman" panose="02020603050405020304" pitchFamily="18" charset="0"/>
              </a:rPr>
              <a:t>2</a:t>
            </a:r>
            <a:r>
              <a:rPr lang="en-US" altLang="zh-CN" sz="2800" b="1" baseline="30000">
                <a:solidFill>
                  <a:srgbClr val="FF0000"/>
                </a:solidFill>
                <a:latin typeface="Times New Roman" panose="02020603050405020304" pitchFamily="18" charset="0"/>
                <a:cs typeface="Times New Roman" panose="02020603050405020304" pitchFamily="18" charset="0"/>
              </a:rPr>
              <a:t>7</a:t>
            </a:r>
            <a:r>
              <a:rPr lang="en-US" altLang="zh-CN" sz="2800" b="1">
                <a:solidFill>
                  <a:srgbClr val="FF0000"/>
                </a:solidFill>
                <a:latin typeface="Times New Roman" panose="02020603050405020304" pitchFamily="18" charset="0"/>
                <a:cs typeface="Times New Roman" panose="02020603050405020304" pitchFamily="18" charset="0"/>
              </a:rPr>
              <a:t>-1=127</a:t>
            </a:r>
            <a:r>
              <a:rPr lang="zh-CN" altLang="en-US" sz="2800">
                <a:solidFill>
                  <a:srgbClr val="FF0000"/>
                </a:solidFill>
                <a:latin typeface="Times New Roman" panose="02020603050405020304" pitchFamily="18" charset="0"/>
                <a:cs typeface="Times New Roman" panose="02020603050405020304" pitchFamily="18" charset="0"/>
              </a:rPr>
              <a:t> ，</a:t>
            </a:r>
            <a:r>
              <a:rPr lang="en-US" altLang="zh-CN" sz="2800" b="1">
                <a:solidFill>
                  <a:srgbClr val="FF0000"/>
                </a:solidFill>
                <a:latin typeface="Times New Roman" panose="02020603050405020304" pitchFamily="18" charset="0"/>
                <a:cs typeface="Times New Roman" panose="02020603050405020304" pitchFamily="18" charset="0"/>
              </a:rPr>
              <a:t>E=e+127</a:t>
            </a:r>
            <a:r>
              <a:rPr lang="zh-CN" altLang="en-US" sz="2800" b="1">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 </a:t>
            </a:r>
            <a:endParaRPr lang="en-US" altLang="zh-CN" sz="2800" dirty="0">
              <a:latin typeface="Times New Roman" panose="02020603050405020304" pitchFamily="18" charset="0"/>
              <a:cs typeface="Times New Roman" panose="02020603050405020304" pitchFamily="18" charset="0"/>
            </a:endParaRPr>
          </a:p>
          <a:p>
            <a:pPr>
              <a:lnSpc>
                <a:spcPct val="150000"/>
              </a:lnSpc>
              <a:buFontTx/>
              <a:buChar char="•"/>
            </a:pPr>
            <a:r>
              <a:rPr lang="en-US" altLang="zh-CN" sz="2800" b="1">
                <a:latin typeface="Times New Roman" panose="02020603050405020304" pitchFamily="18" charset="0"/>
                <a:cs typeface="Times New Roman" panose="02020603050405020304" pitchFamily="18" charset="0"/>
              </a:rPr>
              <a:t>M=</a:t>
            </a:r>
            <a:r>
              <a:rPr lang="zh-CN" altLang="en-US" sz="2800" b="1">
                <a:latin typeface="Times New Roman" panose="02020603050405020304" pitchFamily="18" charset="0"/>
                <a:cs typeface="Times New Roman" panose="02020603050405020304" pitchFamily="18" charset="0"/>
              </a:rPr>
              <a:t>尾数</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23</a:t>
            </a:r>
            <a:r>
              <a:rPr lang="zh-CN" altLang="en-US" sz="2800" b="1" dirty="0">
                <a:latin typeface="Times New Roman" panose="02020603050405020304" pitchFamily="18" charset="0"/>
                <a:cs typeface="Times New Roman" panose="02020603050405020304" pitchFamily="18" charset="0"/>
              </a:rPr>
              <a:t>位</a:t>
            </a:r>
            <a:r>
              <a:rPr lang="zh-CN" altLang="en-US" sz="2800" b="1" dirty="0">
                <a:solidFill>
                  <a:srgbClr val="FF0000"/>
                </a:solidFill>
                <a:latin typeface="Times New Roman" panose="02020603050405020304" pitchFamily="18" charset="0"/>
                <a:cs typeface="Times New Roman" panose="02020603050405020304" pitchFamily="18" charset="0"/>
              </a:rPr>
              <a:t>原码</a:t>
            </a:r>
            <a:r>
              <a:rPr lang="zh-CN" altLang="en-US" sz="2800" b="1" dirty="0">
                <a:latin typeface="Times New Roman" panose="02020603050405020304" pitchFamily="18" charset="0"/>
                <a:cs typeface="Times New Roman" panose="02020603050405020304" pitchFamily="18" charset="0"/>
              </a:rPr>
              <a:t>，用纯小数表示（不包括符号位），隐含约定尾数的最高位为</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，即尾数为</a:t>
            </a:r>
            <a:r>
              <a:rPr lang="en-US" altLang="zh-CN" sz="2800" b="1" dirty="0">
                <a:solidFill>
                  <a:srgbClr val="FF0000"/>
                </a:solidFill>
                <a:latin typeface="Times New Roman" panose="02020603050405020304" pitchFamily="18" charset="0"/>
                <a:cs typeface="Times New Roman" panose="02020603050405020304" pitchFamily="18" charset="0"/>
              </a:rPr>
              <a:t>1.M</a:t>
            </a:r>
            <a:r>
              <a:rPr lang="zh-CN" altLang="en-US" sz="2800" b="1"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grpSp>
        <p:nvGrpSpPr>
          <p:cNvPr id="5" name="组合 4"/>
          <p:cNvGrpSpPr/>
          <p:nvPr/>
        </p:nvGrpSpPr>
        <p:grpSpPr>
          <a:xfrm>
            <a:off x="2495600" y="1556792"/>
            <a:ext cx="5832648" cy="1008112"/>
            <a:chOff x="1979712" y="620688"/>
            <a:chExt cx="5832648" cy="1008112"/>
          </a:xfrm>
        </p:grpSpPr>
        <p:sp>
          <p:nvSpPr>
            <p:cNvPr id="6" name="矩形 5"/>
            <p:cNvSpPr/>
            <p:nvPr/>
          </p:nvSpPr>
          <p:spPr>
            <a:xfrm>
              <a:off x="1979712" y="1052736"/>
              <a:ext cx="720080" cy="5760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itchFamily="18" charset="0"/>
                  <a:cs typeface="Times New Roman" pitchFamily="18" charset="0"/>
                </a:rPr>
                <a:t>S</a:t>
              </a:r>
              <a:endParaRPr lang="zh-CN" altLang="en-US" sz="2800" b="1" baseline="-25000" dirty="0">
                <a:solidFill>
                  <a:schemeClr val="tx1"/>
                </a:solidFill>
                <a:latin typeface="Times New Roman" pitchFamily="18" charset="0"/>
                <a:cs typeface="Times New Roman" pitchFamily="18" charset="0"/>
              </a:endParaRPr>
            </a:p>
          </p:txBody>
        </p:sp>
        <p:sp>
          <p:nvSpPr>
            <p:cNvPr id="7" name="矩形 6"/>
            <p:cNvSpPr/>
            <p:nvPr/>
          </p:nvSpPr>
          <p:spPr>
            <a:xfrm>
              <a:off x="2699792" y="1052736"/>
              <a:ext cx="2592288" cy="5760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itchFamily="18" charset="0"/>
                  <a:cs typeface="Times New Roman" pitchFamily="18" charset="0"/>
                </a:rPr>
                <a:t>E</a:t>
              </a:r>
              <a:endParaRPr lang="zh-CN" altLang="en-US" sz="2800" b="1" dirty="0">
                <a:solidFill>
                  <a:schemeClr val="tx1"/>
                </a:solidFill>
                <a:latin typeface="Times New Roman" pitchFamily="18" charset="0"/>
                <a:cs typeface="Times New Roman" pitchFamily="18" charset="0"/>
              </a:endParaRPr>
            </a:p>
          </p:txBody>
        </p:sp>
        <p:sp>
          <p:nvSpPr>
            <p:cNvPr id="8" name="矩形 7"/>
            <p:cNvSpPr/>
            <p:nvPr/>
          </p:nvSpPr>
          <p:spPr>
            <a:xfrm>
              <a:off x="5292080" y="1052736"/>
              <a:ext cx="2520280" cy="5760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itchFamily="18" charset="0"/>
                  <a:cs typeface="Times New Roman" pitchFamily="18" charset="0"/>
                </a:rPr>
                <a:t>M</a:t>
              </a:r>
              <a:endParaRPr lang="zh-CN" altLang="en-US" sz="2800" b="1" dirty="0">
                <a:solidFill>
                  <a:schemeClr val="tx1"/>
                </a:solidFill>
                <a:latin typeface="Times New Roman" pitchFamily="18" charset="0"/>
                <a:cs typeface="Times New Roman" pitchFamily="18" charset="0"/>
              </a:endParaRPr>
            </a:p>
          </p:txBody>
        </p:sp>
        <p:sp>
          <p:nvSpPr>
            <p:cNvPr id="9" name="TextBox 8"/>
            <p:cNvSpPr txBox="1"/>
            <p:nvPr/>
          </p:nvSpPr>
          <p:spPr>
            <a:xfrm>
              <a:off x="7380312" y="620688"/>
              <a:ext cx="312906" cy="400110"/>
            </a:xfrm>
            <a:prstGeom prst="rect">
              <a:avLst/>
            </a:prstGeom>
            <a:noFill/>
          </p:spPr>
          <p:txBody>
            <a:bodyPr wrap="none" rtlCol="0">
              <a:spAutoFit/>
            </a:bodyPr>
            <a:lstStyle/>
            <a:p>
              <a:r>
                <a:rPr lang="en-US" altLang="zh-CN" sz="2000" b="1" dirty="0">
                  <a:latin typeface="Times New Roman" pitchFamily="18" charset="0"/>
                  <a:cs typeface="Times New Roman" pitchFamily="18" charset="0"/>
                </a:rPr>
                <a:t>0</a:t>
              </a:r>
              <a:endParaRPr lang="zh-CN" altLang="en-US" sz="2000" b="1" dirty="0">
                <a:latin typeface="Times New Roman" pitchFamily="18" charset="0"/>
                <a:cs typeface="Times New Roman" pitchFamily="18" charset="0"/>
              </a:endParaRPr>
            </a:p>
          </p:txBody>
        </p:sp>
        <p:sp>
          <p:nvSpPr>
            <p:cNvPr id="10" name="TextBox 9"/>
            <p:cNvSpPr txBox="1"/>
            <p:nvPr/>
          </p:nvSpPr>
          <p:spPr>
            <a:xfrm>
              <a:off x="5508104" y="620688"/>
              <a:ext cx="441146" cy="400110"/>
            </a:xfrm>
            <a:prstGeom prst="rect">
              <a:avLst/>
            </a:prstGeom>
            <a:noFill/>
          </p:spPr>
          <p:txBody>
            <a:bodyPr wrap="none" rtlCol="0">
              <a:spAutoFit/>
            </a:bodyPr>
            <a:lstStyle/>
            <a:p>
              <a:r>
                <a:rPr lang="en-US" altLang="zh-CN" sz="2000" b="1" dirty="0">
                  <a:latin typeface="Times New Roman" pitchFamily="18" charset="0"/>
                  <a:cs typeface="Times New Roman" pitchFamily="18" charset="0"/>
                </a:rPr>
                <a:t>22</a:t>
              </a:r>
              <a:endParaRPr lang="zh-CN" altLang="en-US" sz="2000" b="1" dirty="0">
                <a:latin typeface="Times New Roman" pitchFamily="18" charset="0"/>
                <a:cs typeface="Times New Roman" pitchFamily="18" charset="0"/>
              </a:endParaRPr>
            </a:p>
          </p:txBody>
        </p:sp>
        <p:sp>
          <p:nvSpPr>
            <p:cNvPr id="11" name="TextBox 10"/>
            <p:cNvSpPr txBox="1"/>
            <p:nvPr/>
          </p:nvSpPr>
          <p:spPr>
            <a:xfrm>
              <a:off x="4716016" y="620688"/>
              <a:ext cx="441146" cy="400110"/>
            </a:xfrm>
            <a:prstGeom prst="rect">
              <a:avLst/>
            </a:prstGeom>
            <a:noFill/>
          </p:spPr>
          <p:txBody>
            <a:bodyPr wrap="none" rtlCol="0">
              <a:spAutoFit/>
            </a:bodyPr>
            <a:lstStyle/>
            <a:p>
              <a:r>
                <a:rPr lang="en-US" altLang="zh-CN" sz="2000" b="1" dirty="0">
                  <a:latin typeface="Times New Roman" pitchFamily="18" charset="0"/>
                  <a:cs typeface="Times New Roman" pitchFamily="18" charset="0"/>
                </a:rPr>
                <a:t>23</a:t>
              </a:r>
              <a:endParaRPr lang="zh-CN" altLang="en-US" sz="2000" b="1" dirty="0">
                <a:latin typeface="Times New Roman" pitchFamily="18" charset="0"/>
                <a:cs typeface="Times New Roman" pitchFamily="18" charset="0"/>
              </a:endParaRPr>
            </a:p>
          </p:txBody>
        </p:sp>
        <p:sp>
          <p:nvSpPr>
            <p:cNvPr id="12" name="TextBox 11"/>
            <p:cNvSpPr txBox="1"/>
            <p:nvPr/>
          </p:nvSpPr>
          <p:spPr>
            <a:xfrm>
              <a:off x="2771800" y="620688"/>
              <a:ext cx="441146" cy="400110"/>
            </a:xfrm>
            <a:prstGeom prst="rect">
              <a:avLst/>
            </a:prstGeom>
            <a:noFill/>
          </p:spPr>
          <p:txBody>
            <a:bodyPr wrap="none" rtlCol="0">
              <a:spAutoFit/>
            </a:bodyPr>
            <a:lstStyle/>
            <a:p>
              <a:r>
                <a:rPr lang="en-US" altLang="zh-CN" sz="2000" b="1" dirty="0">
                  <a:latin typeface="Times New Roman" pitchFamily="18" charset="0"/>
                  <a:cs typeface="Times New Roman" pitchFamily="18" charset="0"/>
                </a:rPr>
                <a:t>30</a:t>
              </a:r>
              <a:endParaRPr lang="zh-CN" altLang="en-US" sz="2000" b="1" dirty="0">
                <a:latin typeface="Times New Roman" pitchFamily="18" charset="0"/>
                <a:cs typeface="Times New Roman" pitchFamily="18" charset="0"/>
              </a:endParaRPr>
            </a:p>
          </p:txBody>
        </p:sp>
        <p:sp>
          <p:nvSpPr>
            <p:cNvPr id="13" name="TextBox 12"/>
            <p:cNvSpPr txBox="1"/>
            <p:nvPr/>
          </p:nvSpPr>
          <p:spPr>
            <a:xfrm>
              <a:off x="2123728" y="620688"/>
              <a:ext cx="441146" cy="400110"/>
            </a:xfrm>
            <a:prstGeom prst="rect">
              <a:avLst/>
            </a:prstGeom>
            <a:noFill/>
          </p:spPr>
          <p:txBody>
            <a:bodyPr wrap="none" rtlCol="0">
              <a:spAutoFit/>
            </a:bodyPr>
            <a:lstStyle/>
            <a:p>
              <a:r>
                <a:rPr lang="en-US" altLang="zh-CN" sz="2000" b="1" dirty="0">
                  <a:latin typeface="Times New Roman" pitchFamily="18" charset="0"/>
                  <a:cs typeface="Times New Roman" pitchFamily="18" charset="0"/>
                </a:rPr>
                <a:t>31</a:t>
              </a:r>
              <a:endParaRPr lang="zh-CN" altLang="en-US" sz="2000" b="1" dirty="0">
                <a:latin typeface="Times New Roman" pitchFamily="18" charset="0"/>
                <a:cs typeface="Times New Roman" pitchFamily="18" charset="0"/>
              </a:endParaRPr>
            </a:p>
          </p:txBody>
        </p:sp>
      </p:grpSp>
      <p:sp>
        <p:nvSpPr>
          <p:cNvPr id="14" name="AutoShape 25"/>
          <p:cNvSpPr>
            <a:spLocks/>
          </p:cNvSpPr>
          <p:nvPr/>
        </p:nvSpPr>
        <p:spPr bwMode="auto">
          <a:xfrm rot="16200000">
            <a:off x="4379354" y="1617255"/>
            <a:ext cx="288032" cy="2471364"/>
          </a:xfrm>
          <a:prstGeom prst="leftBrace">
            <a:avLst>
              <a:gd name="adj1" fmla="val 93598"/>
              <a:gd name="adj2" fmla="val 50000"/>
            </a:avLst>
          </a:prstGeom>
          <a:noFill/>
          <a:ln w="28575">
            <a:solidFill>
              <a:schemeClr val="accent1"/>
            </a:solidFill>
            <a:round/>
            <a:headEnd/>
            <a:tailEnd/>
          </a:ln>
        </p:spPr>
        <p:txBody>
          <a:bodyPr/>
          <a:lstStyle/>
          <a:p>
            <a:endParaRPr lang="zh-CN" altLang="en-US"/>
          </a:p>
        </p:txBody>
      </p:sp>
      <p:sp>
        <p:nvSpPr>
          <p:cNvPr id="15" name="Text Box 26"/>
          <p:cNvSpPr txBox="1">
            <a:spLocks noChangeArrowheads="1"/>
          </p:cNvSpPr>
          <p:nvPr/>
        </p:nvSpPr>
        <p:spPr bwMode="auto">
          <a:xfrm>
            <a:off x="3863752" y="3025404"/>
            <a:ext cx="1584176" cy="403596"/>
          </a:xfrm>
          <a:prstGeom prst="rect">
            <a:avLst/>
          </a:prstGeom>
          <a:noFill/>
          <a:ln w="9525">
            <a:noFill/>
            <a:miter lim="800000"/>
            <a:headEnd/>
            <a:tailEnd/>
          </a:ln>
        </p:spPr>
        <p:txBody>
          <a:bodyPr lIns="54000" tIns="10800" rIns="54000" bIns="10800"/>
          <a:lstStyle/>
          <a:p>
            <a:r>
              <a:rPr lang="zh-CN" altLang="en-US" sz="2400" b="1" dirty="0">
                <a:solidFill>
                  <a:srgbClr val="0000FF"/>
                </a:solidFill>
              </a:rPr>
              <a:t>    阶码</a:t>
            </a:r>
            <a:endParaRPr lang="zh-CN" altLang="en-US" sz="2400" b="1" dirty="0">
              <a:solidFill>
                <a:srgbClr val="0000FF"/>
              </a:solidFill>
              <a:latin typeface="Arial" charset="0"/>
            </a:endParaRPr>
          </a:p>
        </p:txBody>
      </p:sp>
      <p:sp>
        <p:nvSpPr>
          <p:cNvPr id="16" name="Text Box 26"/>
          <p:cNvSpPr txBox="1">
            <a:spLocks noChangeArrowheads="1"/>
          </p:cNvSpPr>
          <p:nvPr/>
        </p:nvSpPr>
        <p:spPr bwMode="auto">
          <a:xfrm>
            <a:off x="2207568" y="3025404"/>
            <a:ext cx="1584176" cy="403596"/>
          </a:xfrm>
          <a:prstGeom prst="rect">
            <a:avLst/>
          </a:prstGeom>
          <a:noFill/>
          <a:ln w="9525">
            <a:noFill/>
            <a:miter lim="800000"/>
            <a:headEnd/>
            <a:tailEnd/>
          </a:ln>
        </p:spPr>
        <p:txBody>
          <a:bodyPr lIns="54000" tIns="10800" rIns="54000" bIns="10800"/>
          <a:lstStyle/>
          <a:p>
            <a:r>
              <a:rPr lang="zh-CN" altLang="en-US" sz="2400" b="1" dirty="0">
                <a:solidFill>
                  <a:srgbClr val="0000FF"/>
                </a:solidFill>
              </a:rPr>
              <a:t>    数符</a:t>
            </a:r>
            <a:endParaRPr lang="zh-CN" altLang="en-US" sz="2400" b="1" dirty="0">
              <a:solidFill>
                <a:srgbClr val="0000FF"/>
              </a:solidFill>
              <a:latin typeface="Arial" charset="0"/>
            </a:endParaRPr>
          </a:p>
        </p:txBody>
      </p:sp>
      <p:sp>
        <p:nvSpPr>
          <p:cNvPr id="17" name="AutoShape 25"/>
          <p:cNvSpPr>
            <a:spLocks/>
          </p:cNvSpPr>
          <p:nvPr/>
        </p:nvSpPr>
        <p:spPr bwMode="auto">
          <a:xfrm rot="16200000">
            <a:off x="6948138" y="1661166"/>
            <a:ext cx="260349" cy="2355861"/>
          </a:xfrm>
          <a:prstGeom prst="leftBrace">
            <a:avLst>
              <a:gd name="adj1" fmla="val 93598"/>
              <a:gd name="adj2" fmla="val 50000"/>
            </a:avLst>
          </a:prstGeom>
          <a:noFill/>
          <a:ln w="28575">
            <a:solidFill>
              <a:schemeClr val="accent1"/>
            </a:solidFill>
            <a:round/>
            <a:headEnd/>
            <a:tailEnd/>
          </a:ln>
        </p:spPr>
        <p:txBody>
          <a:bodyPr/>
          <a:lstStyle/>
          <a:p>
            <a:endParaRPr lang="zh-CN" altLang="en-US"/>
          </a:p>
        </p:txBody>
      </p:sp>
      <p:sp>
        <p:nvSpPr>
          <p:cNvPr id="18" name="Text Box 26"/>
          <p:cNvSpPr txBox="1">
            <a:spLocks noChangeArrowheads="1"/>
          </p:cNvSpPr>
          <p:nvPr/>
        </p:nvSpPr>
        <p:spPr bwMode="auto">
          <a:xfrm>
            <a:off x="6096000" y="3068960"/>
            <a:ext cx="2232248" cy="288032"/>
          </a:xfrm>
          <a:prstGeom prst="rect">
            <a:avLst/>
          </a:prstGeom>
          <a:noFill/>
          <a:ln w="9525">
            <a:noFill/>
            <a:miter lim="800000"/>
            <a:headEnd/>
            <a:tailEnd/>
          </a:ln>
        </p:spPr>
        <p:txBody>
          <a:bodyPr lIns="54000" tIns="10800" rIns="54000" bIns="10800"/>
          <a:lstStyle/>
          <a:p>
            <a:r>
              <a:rPr lang="zh-CN" altLang="en-US" sz="2400" b="1">
                <a:solidFill>
                  <a:srgbClr val="0000FF"/>
                </a:solidFill>
              </a:rPr>
              <a:t>    尾数（</a:t>
            </a:r>
            <a:r>
              <a:rPr lang="en-US" altLang="zh-CN" sz="2400" b="1">
                <a:solidFill>
                  <a:srgbClr val="0000FF"/>
                </a:solidFill>
              </a:rPr>
              <a:t>1.M</a:t>
            </a:r>
            <a:r>
              <a:rPr lang="zh-CN" altLang="en-US" sz="2400" b="1">
                <a:solidFill>
                  <a:srgbClr val="0000FF"/>
                </a:solidFill>
              </a:rPr>
              <a:t>）</a:t>
            </a:r>
            <a:endParaRPr lang="zh-CN" altLang="en-US" sz="2400" b="1" dirty="0">
              <a:solidFill>
                <a:srgbClr val="0000FF"/>
              </a:solidFill>
              <a:latin typeface="Arial" charset="0"/>
            </a:endParaRPr>
          </a:p>
        </p:txBody>
      </p:sp>
      <p:sp>
        <p:nvSpPr>
          <p:cNvPr id="22" name="Line 24"/>
          <p:cNvSpPr>
            <a:spLocks noChangeShapeType="1"/>
          </p:cNvSpPr>
          <p:nvPr/>
        </p:nvSpPr>
        <p:spPr bwMode="auto">
          <a:xfrm flipH="1">
            <a:off x="2855640" y="2564904"/>
            <a:ext cx="0" cy="432048"/>
          </a:xfrm>
          <a:prstGeom prst="line">
            <a:avLst/>
          </a:prstGeom>
          <a:noFill/>
          <a:ln w="38100">
            <a:solidFill>
              <a:schemeClr val="accent1"/>
            </a:solidFill>
            <a:round/>
            <a:headEnd/>
            <a:tailEnd type="triangle" w="med" len="med"/>
          </a:ln>
        </p:spPr>
        <p:txBody>
          <a:bodyPr wrap="none" anchor="ctr"/>
          <a:lstStyle/>
          <a:p>
            <a:endParaRPr lang="zh-CN" altLang="en-US"/>
          </a:p>
        </p:txBody>
      </p:sp>
      <p:pic>
        <p:nvPicPr>
          <p:cNvPr id="20" name="Picture 4" descr="C:\Users\Administrator\Desktop\微立体创业计划\004.png">
            <a:extLst>
              <a:ext uri="{FF2B5EF4-FFF2-40B4-BE49-F238E27FC236}">
                <a16:creationId xmlns:a16="http://schemas.microsoft.com/office/drawing/2014/main" id="{67EA995A-852C-4B27-8735-E1783B8378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6292" y="116632"/>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78AD3892-CC4F-4C78-8215-DCD379A10D38}"/>
              </a:ext>
            </a:extLst>
          </p:cNvPr>
          <p:cNvSpPr txBox="1"/>
          <p:nvPr/>
        </p:nvSpPr>
        <p:spPr>
          <a:xfrm>
            <a:off x="8544272" y="2011326"/>
            <a:ext cx="1731564" cy="461665"/>
          </a:xfrm>
          <a:prstGeom prst="rect">
            <a:avLst/>
          </a:prstGeom>
          <a:noFill/>
        </p:spPr>
        <p:txBody>
          <a:bodyPr wrap="none" rtlCol="0">
            <a:spAutoFit/>
          </a:bodyPr>
          <a:lstStyle/>
          <a:p>
            <a:r>
              <a:rPr lang="zh-CN" altLang="en-US" sz="2400" b="1"/>
              <a:t>短实浮点数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wipe(left)">
                                      <p:cBhvr>
                                        <p:cTn id="42" dur="500"/>
                                        <p:tgtEl>
                                          <p:spTgt spid="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wipe(up)">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wipe(up)">
                                      <p:cBhvr>
                                        <p:cTn id="5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animBg="1"/>
      <p:bldP spid="18" grpId="0"/>
      <p:bldP spid="22"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Rot="1" noChangeArrowheads="1"/>
          </p:cNvSpPr>
          <p:nvPr/>
        </p:nvSpPr>
        <p:spPr bwMode="auto">
          <a:xfrm>
            <a:off x="1782193" y="1385740"/>
            <a:ext cx="8828087" cy="5283621"/>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zh-CN" altLang="en-US" sz="2800" b="1" dirty="0">
                <a:latin typeface="+mn-ea"/>
              </a:rPr>
              <a:t>解：首先分别将整数和分数部分转换成二进制数：</a:t>
            </a:r>
          </a:p>
          <a:p>
            <a:pPr marL="342900" indent="-342900">
              <a:spcBef>
                <a:spcPct val="20000"/>
              </a:spcBef>
              <a:buFont typeface="Arial" pitchFamily="34" charset="0"/>
              <a:buChar char="•"/>
              <a:defRPr/>
            </a:pPr>
            <a:r>
              <a:rPr lang="en-US" altLang="zh-CN" sz="2800" b="1"/>
              <a:t>(20.59375)</a:t>
            </a:r>
            <a:r>
              <a:rPr lang="en-US" altLang="zh-CN" sz="1600" b="1"/>
              <a:t>10</a:t>
            </a:r>
            <a:r>
              <a:rPr lang="zh-CN" altLang="en-US" sz="2800" b="1"/>
              <a:t>＝</a:t>
            </a:r>
            <a:r>
              <a:rPr lang="en-US" altLang="zh-CN" sz="2800" b="1"/>
              <a:t>(-1)</a:t>
            </a:r>
            <a:r>
              <a:rPr lang="en-US" altLang="zh-CN" sz="2800" b="1" baseline="30000"/>
              <a:t>S</a:t>
            </a:r>
            <a:r>
              <a:rPr lang="en-US" altLang="zh-CN" sz="2800" b="1"/>
              <a:t>(10100.10011)</a:t>
            </a:r>
            <a:r>
              <a:rPr lang="en-US" altLang="zh-CN" sz="1600" b="1"/>
              <a:t>2</a:t>
            </a:r>
            <a:endParaRPr lang="en-US" altLang="zh-CN" sz="1600" b="1" dirty="0"/>
          </a:p>
          <a:p>
            <a:pPr marL="342900" indent="-342900">
              <a:spcBef>
                <a:spcPct val="20000"/>
              </a:spcBef>
              <a:buFont typeface="Arial" pitchFamily="34" charset="0"/>
              <a:buChar char="•"/>
              <a:defRPr/>
            </a:pPr>
            <a:r>
              <a:rPr lang="zh-CN" altLang="en-US" sz="2800" b="1" dirty="0"/>
              <a:t>然后移动小数点，</a:t>
            </a:r>
            <a:r>
              <a:rPr lang="zh-CN" altLang="en-US" sz="2800" b="1"/>
              <a:t>使其满足</a:t>
            </a:r>
            <a:r>
              <a:rPr lang="zh-CN" altLang="en-US" sz="2800" b="1">
                <a:solidFill>
                  <a:srgbClr val="FF0000"/>
                </a:solidFill>
              </a:rPr>
              <a:t>（</a:t>
            </a:r>
            <a:r>
              <a:rPr lang="en-US" altLang="zh-CN" sz="2800" b="1">
                <a:solidFill>
                  <a:srgbClr val="FF0000"/>
                </a:solidFill>
                <a:latin typeface="Times New Roman" panose="02020603050405020304" pitchFamily="18" charset="0"/>
                <a:cs typeface="Times New Roman" panose="02020603050405020304" pitchFamily="18" charset="0"/>
              </a:rPr>
              <a:t>1.M</a:t>
            </a:r>
            <a:r>
              <a:rPr lang="zh-CN" altLang="en-US" sz="2800" b="1">
                <a:solidFill>
                  <a:srgbClr val="FF0000"/>
                </a:solidFill>
              </a:rPr>
              <a:t>）</a:t>
            </a:r>
            <a:r>
              <a:rPr lang="en-US" altLang="zh-CN" sz="2800" b="1">
                <a:solidFill>
                  <a:srgbClr val="FF0000"/>
                </a:solidFill>
              </a:rPr>
              <a:t>×2</a:t>
            </a:r>
            <a:r>
              <a:rPr lang="en-US" altLang="zh-CN" sz="2800" b="1" i="1" baseline="30000">
                <a:solidFill>
                  <a:srgbClr val="FF0000"/>
                </a:solidFill>
              </a:rPr>
              <a:t>e</a:t>
            </a:r>
            <a:r>
              <a:rPr lang="en-US" altLang="zh-CN" sz="2800" b="1" i="1">
                <a:solidFill>
                  <a:srgbClr val="FF0000"/>
                </a:solidFill>
              </a:rPr>
              <a:t> </a:t>
            </a:r>
            <a:r>
              <a:rPr lang="zh-CN" altLang="en-US" sz="2800" b="1"/>
              <a:t>形式</a:t>
            </a:r>
            <a:endParaRPr lang="zh-CN" altLang="en-US" sz="2800" b="1" dirty="0"/>
          </a:p>
          <a:p>
            <a:pPr marL="342900" indent="-342900">
              <a:spcBef>
                <a:spcPct val="20000"/>
              </a:spcBef>
              <a:buFont typeface="Arial" pitchFamily="34" charset="0"/>
              <a:buChar char="•"/>
              <a:defRPr/>
            </a:pPr>
            <a:r>
              <a:rPr lang="en-US" altLang="zh-CN" sz="2800" b="1" dirty="0"/>
              <a:t>10100.10011</a:t>
            </a:r>
            <a:r>
              <a:rPr lang="zh-CN" altLang="en-US" sz="2800" b="1" dirty="0"/>
              <a:t>＝</a:t>
            </a:r>
            <a:r>
              <a:rPr lang="en-US" altLang="zh-CN" sz="2800" b="1" dirty="0">
                <a:solidFill>
                  <a:srgbClr val="0000FF"/>
                </a:solidFill>
              </a:rPr>
              <a:t>1</a:t>
            </a:r>
            <a:r>
              <a:rPr lang="en-US" altLang="zh-CN" sz="2800" b="1" dirty="0"/>
              <a:t>.</a:t>
            </a:r>
            <a:r>
              <a:rPr lang="en-US" altLang="zh-CN" sz="2800" b="1" u="sng" dirty="0"/>
              <a:t>010010011</a:t>
            </a:r>
            <a:r>
              <a:rPr lang="en-US" altLang="zh-CN" sz="2800" b="1" dirty="0"/>
              <a:t>×2</a:t>
            </a:r>
            <a:r>
              <a:rPr lang="en-US" altLang="zh-CN" sz="2800" b="1" baseline="30000" dirty="0"/>
              <a:t>4</a:t>
            </a:r>
            <a:r>
              <a:rPr lang="zh-CN" altLang="en-US" sz="2800" b="1"/>
              <a:t>　    </a:t>
            </a:r>
            <a:r>
              <a:rPr lang="zh-CN" altLang="en-US" sz="2800" b="1" dirty="0"/>
              <a:t>　　　</a:t>
            </a:r>
          </a:p>
          <a:p>
            <a:pPr marL="342900" indent="-342900">
              <a:spcBef>
                <a:spcPct val="20000"/>
              </a:spcBef>
              <a:buFont typeface="Arial" pitchFamily="34" charset="0"/>
              <a:buChar char="•"/>
              <a:defRPr/>
            </a:pPr>
            <a:r>
              <a:rPr lang="zh-CN" altLang="en-US" sz="2800" b="1" dirty="0"/>
              <a:t>小数点被左移了</a:t>
            </a:r>
            <a:r>
              <a:rPr lang="en-US" altLang="zh-CN" sz="2800" b="1" dirty="0"/>
              <a:t>4</a:t>
            </a:r>
            <a:r>
              <a:rPr lang="zh-CN" altLang="en-US" sz="2800" b="1" dirty="0"/>
              <a:t>位，于是得到：</a:t>
            </a:r>
            <a:r>
              <a:rPr lang="en-US" altLang="zh-CN" sz="2800" b="1" i="1" dirty="0"/>
              <a:t>e</a:t>
            </a:r>
            <a:r>
              <a:rPr lang="zh-CN" altLang="en-US" sz="2800" b="1" dirty="0"/>
              <a:t>＝</a:t>
            </a:r>
            <a:r>
              <a:rPr lang="en-US" altLang="zh-CN" sz="2800" b="1" dirty="0"/>
              <a:t>4</a:t>
            </a:r>
          </a:p>
          <a:p>
            <a:pPr marL="342900" indent="-342900">
              <a:spcBef>
                <a:spcPct val="20000"/>
              </a:spcBef>
              <a:buFont typeface="Arial" pitchFamily="34" charset="0"/>
              <a:buChar char="•"/>
              <a:defRPr/>
            </a:pPr>
            <a:r>
              <a:rPr lang="zh-CN" altLang="en-US" sz="2800" b="1" u="sng"/>
              <a:t>尾符</a:t>
            </a:r>
            <a:r>
              <a:rPr lang="zh-CN" altLang="en-US" sz="2800" b="1"/>
              <a:t> </a:t>
            </a:r>
            <a:r>
              <a:rPr lang="en-US" altLang="zh-CN" sz="2800" b="1" i="1"/>
              <a:t>S</a:t>
            </a:r>
            <a:r>
              <a:rPr lang="zh-CN" altLang="en-US" sz="2800" b="1"/>
              <a:t>＝</a:t>
            </a:r>
            <a:r>
              <a:rPr lang="en-US" altLang="zh-CN" sz="2800" b="1"/>
              <a:t>0</a:t>
            </a:r>
            <a:r>
              <a:rPr lang="zh-CN" altLang="en-US" sz="2800" b="1"/>
              <a:t>，</a:t>
            </a:r>
            <a:r>
              <a:rPr lang="zh-CN" altLang="en-US" sz="2800" b="1" u="sng"/>
              <a:t>阶</a:t>
            </a:r>
            <a:r>
              <a:rPr lang="zh-CN" altLang="en-US" sz="2800" b="1" u="sng" dirty="0"/>
              <a:t>码</a:t>
            </a:r>
            <a:r>
              <a:rPr lang="zh-CN" altLang="en-US" sz="2800" b="1" dirty="0"/>
              <a:t> </a:t>
            </a:r>
            <a:r>
              <a:rPr lang="en-US" altLang="zh-CN" sz="2800" b="1" i="1" dirty="0"/>
              <a:t>E</a:t>
            </a:r>
            <a:r>
              <a:rPr lang="zh-CN" altLang="en-US" sz="2800" b="1" dirty="0"/>
              <a:t>＝</a:t>
            </a:r>
            <a:r>
              <a:rPr lang="en-US" altLang="zh-CN" sz="2800" b="1" dirty="0"/>
              <a:t>4</a:t>
            </a:r>
            <a:r>
              <a:rPr lang="zh-CN" altLang="en-US" sz="2800" b="1" dirty="0"/>
              <a:t>＋</a:t>
            </a:r>
            <a:r>
              <a:rPr lang="en-US" altLang="zh-CN" sz="2800" b="1" dirty="0">
                <a:solidFill>
                  <a:srgbClr val="0000FF"/>
                </a:solidFill>
              </a:rPr>
              <a:t>127</a:t>
            </a:r>
            <a:r>
              <a:rPr lang="zh-CN" altLang="en-US" sz="2800" b="1"/>
              <a:t>＝</a:t>
            </a:r>
            <a:r>
              <a:rPr lang="en-US" altLang="zh-CN" sz="2800" b="1"/>
              <a:t>131=(1000,0011)</a:t>
            </a:r>
            <a:r>
              <a:rPr lang="en-US" altLang="zh-CN" sz="2800" b="1" baseline="-25000"/>
              <a:t>2</a:t>
            </a:r>
            <a:endParaRPr lang="zh-CN" altLang="en-US" sz="2800" b="1" baseline="-25000" dirty="0"/>
          </a:p>
          <a:p>
            <a:pPr marL="342900" indent="-342900">
              <a:spcBef>
                <a:spcPct val="20000"/>
              </a:spcBef>
              <a:buFont typeface="Arial" pitchFamily="34" charset="0"/>
              <a:buChar char="•"/>
              <a:defRPr/>
            </a:pPr>
            <a:r>
              <a:rPr lang="zh-CN" altLang="en-US" sz="2800" b="1" u="sng" dirty="0"/>
              <a:t>尾数</a:t>
            </a:r>
            <a:r>
              <a:rPr lang="zh-CN" altLang="en-US" sz="2800" b="1" dirty="0"/>
              <a:t> </a:t>
            </a:r>
            <a:r>
              <a:rPr lang="en-US" altLang="zh-CN" sz="2800" b="1" i="1" dirty="0"/>
              <a:t>M</a:t>
            </a:r>
            <a:r>
              <a:rPr lang="zh-CN" altLang="en-US" sz="2800" b="1" dirty="0"/>
              <a:t>＝</a:t>
            </a:r>
            <a:r>
              <a:rPr lang="en-US" altLang="zh-CN" sz="2800" b="1" dirty="0"/>
              <a:t>010010011</a:t>
            </a:r>
          </a:p>
          <a:p>
            <a:pPr marL="342900" indent="-342900">
              <a:spcBef>
                <a:spcPct val="20000"/>
              </a:spcBef>
              <a:buFont typeface="Arial" pitchFamily="34" charset="0"/>
              <a:buChar char="•"/>
              <a:defRPr/>
            </a:pPr>
            <a:r>
              <a:rPr lang="zh-CN" altLang="en-US" sz="2800" b="1" dirty="0"/>
              <a:t>最后得到</a:t>
            </a:r>
            <a:r>
              <a:rPr lang="en-US" altLang="zh-CN" sz="2800" b="1" dirty="0"/>
              <a:t>32</a:t>
            </a:r>
            <a:r>
              <a:rPr lang="zh-CN" altLang="en-US" sz="2800" b="1" dirty="0"/>
              <a:t>位浮点数的二进制存储格式为：</a:t>
            </a:r>
          </a:p>
          <a:p>
            <a:pPr marL="342900" indent="-342900">
              <a:spcBef>
                <a:spcPct val="20000"/>
              </a:spcBef>
              <a:buFont typeface="Arial" pitchFamily="34" charset="0"/>
              <a:buChar char="•"/>
              <a:defRPr/>
            </a:pPr>
            <a:r>
              <a:rPr lang="en-US" altLang="zh-CN" sz="2800" b="1" dirty="0">
                <a:solidFill>
                  <a:schemeClr val="folHlink"/>
                </a:solidFill>
              </a:rPr>
              <a:t>0</a:t>
            </a:r>
            <a:r>
              <a:rPr lang="en-US" altLang="zh-CN" sz="2800" b="1" dirty="0"/>
              <a:t>100 0001 1010 0100 1100 0000 </a:t>
            </a:r>
            <a:r>
              <a:rPr lang="en-US" altLang="zh-CN" sz="2800" b="1"/>
              <a:t>0000 0000 </a:t>
            </a:r>
            <a:r>
              <a:rPr lang="zh-CN" altLang="en-US" sz="2800" b="1"/>
              <a:t>（</a:t>
            </a:r>
            <a:r>
              <a:rPr lang="en-US" altLang="zh-CN" sz="2800" b="1">
                <a:latin typeface="Times New Roman" panose="02020603050405020304" pitchFamily="18" charset="0"/>
                <a:cs typeface="Times New Roman" panose="02020603050405020304" pitchFamily="18" charset="0"/>
              </a:rPr>
              <a:t>S E M</a:t>
            </a:r>
            <a:r>
              <a:rPr lang="zh-CN" altLang="en-US" sz="2800" b="1"/>
              <a:t>）</a:t>
            </a:r>
            <a:endParaRPr lang="en-US" altLang="zh-CN" sz="2800" b="1" dirty="0"/>
          </a:p>
          <a:p>
            <a:pPr marL="342900" indent="-342900">
              <a:spcBef>
                <a:spcPct val="20000"/>
              </a:spcBef>
              <a:buFont typeface="Arial" pitchFamily="34" charset="0"/>
              <a:buChar char="•"/>
              <a:defRPr/>
            </a:pPr>
            <a:r>
              <a:rPr lang="en-US" altLang="zh-CN" sz="2800" b="1" dirty="0"/>
              <a:t>              </a:t>
            </a:r>
            <a:r>
              <a:rPr lang="zh-CN" altLang="en-US" sz="2800" b="1" dirty="0"/>
              <a:t>＝</a:t>
            </a:r>
            <a:r>
              <a:rPr lang="en-US" altLang="zh-CN" sz="2800" b="1" dirty="0"/>
              <a:t>(41A4C000)</a:t>
            </a:r>
            <a:r>
              <a:rPr lang="en-US" altLang="zh-CN" sz="2800" b="1" baseline="-25000" dirty="0"/>
              <a:t>16</a:t>
            </a:r>
          </a:p>
        </p:txBody>
      </p:sp>
      <p:sp>
        <p:nvSpPr>
          <p:cNvPr id="3" name="Text Box 5"/>
          <p:cNvSpPr txBox="1">
            <a:spLocks noChangeArrowheads="1"/>
          </p:cNvSpPr>
          <p:nvPr/>
        </p:nvSpPr>
        <p:spPr bwMode="auto">
          <a:xfrm>
            <a:off x="1789112" y="250602"/>
            <a:ext cx="8915400" cy="946150"/>
          </a:xfrm>
          <a:prstGeom prst="rect">
            <a:avLst/>
          </a:prstGeom>
          <a:noFill/>
          <a:ln w="12700">
            <a:noFill/>
            <a:miter lim="800000"/>
            <a:headEnd/>
            <a:tailEnd/>
          </a:ln>
        </p:spPr>
        <p:txBody>
          <a:bodyPr>
            <a:spAutoFit/>
          </a:bodyPr>
          <a:lstStyle/>
          <a:p>
            <a:pPr algn="l">
              <a:spcBef>
                <a:spcPct val="50000"/>
              </a:spcBef>
            </a:pPr>
            <a:r>
              <a:rPr lang="en-US" altLang="zh-CN" sz="2800" b="1" dirty="0">
                <a:solidFill>
                  <a:schemeClr val="folHlink"/>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例</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：将十进制数</a:t>
            </a:r>
            <a:r>
              <a:rPr lang="en-US" altLang="zh-CN" sz="2800" b="1" dirty="0">
                <a:latin typeface="Times New Roman" panose="02020603050405020304" pitchFamily="18" charset="0"/>
                <a:cs typeface="Times New Roman" panose="02020603050405020304" pitchFamily="18" charset="0"/>
              </a:rPr>
              <a:t>20.59375</a:t>
            </a:r>
            <a:r>
              <a:rPr lang="zh-CN" altLang="en-US" sz="2800" b="1" dirty="0">
                <a:latin typeface="Times New Roman" panose="02020603050405020304" pitchFamily="18" charset="0"/>
                <a:cs typeface="Times New Roman" panose="02020603050405020304" pitchFamily="18" charset="0"/>
              </a:rPr>
              <a:t>转换成</a:t>
            </a:r>
            <a:r>
              <a:rPr lang="en-US" altLang="zh-CN" sz="2800" b="1" dirty="0">
                <a:latin typeface="Times New Roman" panose="02020603050405020304" pitchFamily="18" charset="0"/>
                <a:cs typeface="Times New Roman" panose="02020603050405020304" pitchFamily="18" charset="0"/>
              </a:rPr>
              <a:t>IEEE754 </a:t>
            </a:r>
            <a:r>
              <a:rPr lang="zh-CN" altLang="en-US" sz="2800" b="1" dirty="0">
                <a:latin typeface="Times New Roman" panose="02020603050405020304" pitchFamily="18" charset="0"/>
                <a:cs typeface="Times New Roman" panose="02020603050405020304" pitchFamily="18" charset="0"/>
              </a:rPr>
              <a:t>的</a:t>
            </a:r>
            <a:r>
              <a:rPr lang="en-US" altLang="zh-CN" sz="2800" b="1" dirty="0">
                <a:latin typeface="Times New Roman" panose="02020603050405020304" pitchFamily="18" charset="0"/>
                <a:cs typeface="Times New Roman" panose="02020603050405020304" pitchFamily="18" charset="0"/>
              </a:rPr>
              <a:t>32</a:t>
            </a:r>
            <a:r>
              <a:rPr lang="zh-CN" altLang="en-US" sz="2800" b="1" dirty="0">
                <a:latin typeface="Times New Roman" panose="02020603050405020304" pitchFamily="18" charset="0"/>
                <a:cs typeface="Times New Roman" panose="02020603050405020304" pitchFamily="18" charset="0"/>
              </a:rPr>
              <a:t>位标准浮点数的二进制格式来存储，并写出其</a:t>
            </a:r>
            <a:r>
              <a:rPr lang="en-US" altLang="zh-CN" sz="2800" b="1" dirty="0">
                <a:latin typeface="Times New Roman" panose="02020603050405020304" pitchFamily="18" charset="0"/>
                <a:cs typeface="Times New Roman" panose="02020603050405020304" pitchFamily="18" charset="0"/>
              </a:rPr>
              <a:t>16</a:t>
            </a:r>
            <a:r>
              <a:rPr lang="zh-CN" altLang="en-US" sz="2800" b="1" dirty="0">
                <a:latin typeface="Times New Roman" panose="02020603050405020304" pitchFamily="18" charset="0"/>
                <a:cs typeface="Times New Roman" panose="02020603050405020304" pitchFamily="18" charset="0"/>
              </a:rPr>
              <a:t>进制数。 </a:t>
            </a:r>
          </a:p>
        </p:txBody>
      </p:sp>
      <p:sp>
        <p:nvSpPr>
          <p:cNvPr id="4" name="Line 6"/>
          <p:cNvSpPr>
            <a:spLocks noChangeShapeType="1"/>
          </p:cNvSpPr>
          <p:nvPr/>
        </p:nvSpPr>
        <p:spPr bwMode="auto">
          <a:xfrm>
            <a:off x="2422872" y="6021288"/>
            <a:ext cx="1512888" cy="0"/>
          </a:xfrm>
          <a:prstGeom prst="line">
            <a:avLst/>
          </a:prstGeom>
          <a:noFill/>
          <a:ln w="41275">
            <a:solidFill>
              <a:srgbClr val="0070C0"/>
            </a:solidFill>
            <a:round/>
            <a:headEnd/>
            <a:tailEnd/>
          </a:ln>
        </p:spPr>
        <p:txBody>
          <a:bodyPr wrap="none" anchor="ctr"/>
          <a:lstStyle/>
          <a:p>
            <a:endParaRPr lang="zh-CN" altLang="en-US"/>
          </a:p>
        </p:txBody>
      </p:sp>
      <p:sp>
        <p:nvSpPr>
          <p:cNvPr id="5" name="Line 7"/>
          <p:cNvSpPr>
            <a:spLocks noChangeShapeType="1"/>
          </p:cNvSpPr>
          <p:nvPr/>
        </p:nvSpPr>
        <p:spPr bwMode="auto">
          <a:xfrm flipV="1">
            <a:off x="4007769" y="6021288"/>
            <a:ext cx="4537075" cy="0"/>
          </a:xfrm>
          <a:prstGeom prst="line">
            <a:avLst/>
          </a:prstGeom>
          <a:noFill/>
          <a:ln w="41275">
            <a:solidFill>
              <a:srgbClr val="FF0000"/>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left)">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left)">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wipe(left)">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wipe(left)">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wipe(left)">
                                      <p:cBhvr>
                                        <p:cTn id="52" dur="500"/>
                                        <p:tgtEl>
                                          <p:spTgt spid="2">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Effect transition="in" filter="wipe(left)">
                                      <p:cBhvr>
                                        <p:cTn id="6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A1E439-A734-44BF-B8A0-1A3D1E056ACB}"/>
              </a:ext>
            </a:extLst>
          </p:cNvPr>
          <p:cNvSpPr/>
          <p:nvPr/>
        </p:nvSpPr>
        <p:spPr>
          <a:xfrm>
            <a:off x="1919536" y="908721"/>
            <a:ext cx="8352928" cy="480131"/>
          </a:xfrm>
          <a:prstGeom prst="rect">
            <a:avLst/>
          </a:prstGeom>
        </p:spPr>
        <p:txBody>
          <a:bodyPr wrap="square">
            <a:spAutoFit/>
          </a:bodyPr>
          <a:lstStyle/>
          <a:p>
            <a:pPr algn="just">
              <a:lnSpc>
                <a:spcPct val="90000"/>
              </a:lnSpc>
              <a:spcBef>
                <a:spcPct val="20000"/>
              </a:spcBef>
            </a:pPr>
            <a:r>
              <a:rPr lang="zh-CN" altLang="en-US" sz="2800" b="1">
                <a:latin typeface="+mn-ea"/>
              </a:rPr>
              <a:t>对于任意的</a:t>
            </a:r>
            <a:r>
              <a:rPr lang="en-US" altLang="zh-CN" sz="2800" b="1">
                <a:latin typeface="+mn-ea"/>
              </a:rPr>
              <a:t>r</a:t>
            </a:r>
            <a:r>
              <a:rPr lang="zh-CN" altLang="en-US" sz="2800" b="1">
                <a:latin typeface="+mn-ea"/>
              </a:rPr>
              <a:t>进制来说，数</a:t>
            </a:r>
            <a:r>
              <a:rPr lang="en-US" altLang="zh-CN" sz="2800" b="1" i="1">
                <a:latin typeface="Times New Roman" panose="02020603050405020304" pitchFamily="18" charset="0"/>
                <a:cs typeface="Times New Roman" panose="02020603050405020304" pitchFamily="18" charset="0"/>
              </a:rPr>
              <a:t>X</a:t>
            </a:r>
            <a:r>
              <a:rPr lang="zh-CN" altLang="en-US" sz="2800" b="1">
                <a:latin typeface="+mn-ea"/>
              </a:rPr>
              <a:t>的表示方法有两种形式：</a:t>
            </a:r>
          </a:p>
        </p:txBody>
      </p:sp>
      <p:grpSp>
        <p:nvGrpSpPr>
          <p:cNvPr id="10" name="组合 9">
            <a:extLst>
              <a:ext uri="{FF2B5EF4-FFF2-40B4-BE49-F238E27FC236}">
                <a16:creationId xmlns:a16="http://schemas.microsoft.com/office/drawing/2014/main" id="{736BC7AD-8C73-408C-A7BE-8E54EA5C2B4F}"/>
              </a:ext>
            </a:extLst>
          </p:cNvPr>
          <p:cNvGrpSpPr/>
          <p:nvPr/>
        </p:nvGrpSpPr>
        <p:grpSpPr>
          <a:xfrm>
            <a:off x="1690866" y="1860036"/>
            <a:ext cx="7969530" cy="484035"/>
            <a:chOff x="166866" y="1860035"/>
            <a:chExt cx="7969530" cy="484035"/>
          </a:xfrm>
        </p:grpSpPr>
        <p:sp>
          <p:nvSpPr>
            <p:cNvPr id="3" name="矩形 2">
              <a:extLst>
                <a:ext uri="{FF2B5EF4-FFF2-40B4-BE49-F238E27FC236}">
                  <a16:creationId xmlns:a16="http://schemas.microsoft.com/office/drawing/2014/main" id="{BEAD141A-4021-4961-ABEE-04070D574B30}"/>
                </a:ext>
              </a:extLst>
            </p:cNvPr>
            <p:cNvSpPr/>
            <p:nvPr/>
          </p:nvSpPr>
          <p:spPr>
            <a:xfrm>
              <a:off x="827584" y="1863939"/>
              <a:ext cx="7308812" cy="480131"/>
            </a:xfrm>
            <a:prstGeom prst="rect">
              <a:avLst/>
            </a:prstGeom>
          </p:spPr>
          <p:txBody>
            <a:bodyPr wrap="square">
              <a:spAutoFit/>
            </a:bodyPr>
            <a:lstStyle/>
            <a:p>
              <a:pPr algn="just">
                <a:lnSpc>
                  <a:spcPct val="90000"/>
                </a:lnSpc>
                <a:spcBef>
                  <a:spcPct val="20000"/>
                </a:spcBef>
              </a:pPr>
              <a:r>
                <a:rPr lang="zh-CN" altLang="en-US" sz="2800" b="1">
                  <a:latin typeface="Times New Roman" panose="02020603050405020304" pitchFamily="18" charset="0"/>
                  <a:cs typeface="Times New Roman" panose="02020603050405020304" pitchFamily="18" charset="0"/>
                </a:rPr>
                <a:t>位置计数法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r</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n-1</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n-2</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0 </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a:t>
              </a:r>
              <a:r>
                <a:rPr lang="en-US" altLang="zh-CN" sz="2800" b="1" baseline="-25000">
                  <a:latin typeface="Times New Roman" panose="02020603050405020304" pitchFamily="18" charset="0"/>
                  <a:cs typeface="Times New Roman" panose="02020603050405020304" pitchFamily="18" charset="0"/>
                </a:rPr>
                <a:t>r</a:t>
              </a:r>
            </a:p>
          </p:txBody>
        </p:sp>
        <p:pic>
          <p:nvPicPr>
            <p:cNvPr id="7" name="Picture 4" descr="C:\Users\Administrator\Desktop\微立体创业计划\004.png">
              <a:extLst>
                <a:ext uri="{FF2B5EF4-FFF2-40B4-BE49-F238E27FC236}">
                  <a16:creationId xmlns:a16="http://schemas.microsoft.com/office/drawing/2014/main" id="{DCBD72A7-6369-4A10-B953-52EAD554B2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866" y="1860035"/>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pSp>
        <p:nvGrpSpPr>
          <p:cNvPr id="11" name="组合 10">
            <a:extLst>
              <a:ext uri="{FF2B5EF4-FFF2-40B4-BE49-F238E27FC236}">
                <a16:creationId xmlns:a16="http://schemas.microsoft.com/office/drawing/2014/main" id="{80BC481F-F4FF-45BE-BB94-B9E78A09DD79}"/>
              </a:ext>
            </a:extLst>
          </p:cNvPr>
          <p:cNvGrpSpPr/>
          <p:nvPr/>
        </p:nvGrpSpPr>
        <p:grpSpPr>
          <a:xfrm>
            <a:off x="1690866" y="2564904"/>
            <a:ext cx="8539862" cy="2716632"/>
            <a:chOff x="166866" y="2564904"/>
            <a:chExt cx="8539862" cy="2716632"/>
          </a:xfrm>
        </p:grpSpPr>
        <p:sp>
          <p:nvSpPr>
            <p:cNvPr id="4" name="矩形 3">
              <a:extLst>
                <a:ext uri="{FF2B5EF4-FFF2-40B4-BE49-F238E27FC236}">
                  <a16:creationId xmlns:a16="http://schemas.microsoft.com/office/drawing/2014/main" id="{97F6E78A-2D8C-4771-A680-1DBDA563E4E1}"/>
                </a:ext>
              </a:extLst>
            </p:cNvPr>
            <p:cNvSpPr/>
            <p:nvPr/>
          </p:nvSpPr>
          <p:spPr>
            <a:xfrm>
              <a:off x="827584" y="2564904"/>
              <a:ext cx="7879144" cy="1389355"/>
            </a:xfrm>
            <a:prstGeom prst="rect">
              <a:avLst/>
            </a:prstGeom>
          </p:spPr>
          <p:txBody>
            <a:bodyPr wrap="square">
              <a:spAutoFit/>
            </a:bodyPr>
            <a:lstStyle/>
            <a:p>
              <a:pPr algn="just">
                <a:lnSpc>
                  <a:spcPct val="150000"/>
                </a:lnSpc>
                <a:spcBef>
                  <a:spcPct val="20000"/>
                </a:spcBef>
              </a:pPr>
              <a:r>
                <a:rPr lang="zh-CN" altLang="en-US" sz="2800" b="1">
                  <a:latin typeface="Times New Roman" panose="02020603050405020304" pitchFamily="18" charset="0"/>
                  <a:cs typeface="Times New Roman" panose="02020603050405020304" pitchFamily="18" charset="0"/>
                </a:rPr>
                <a:t>多项式表示法（按权展开法）</a:t>
              </a:r>
            </a:p>
            <a:p>
              <a:pPr algn="just">
                <a:lnSpc>
                  <a:spcPct val="150000"/>
                </a:lnSpc>
                <a:spcBef>
                  <a:spcPct val="20000"/>
                </a:spcBef>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X</a:t>
              </a:r>
              <a:r>
                <a:rPr lang="en-US" altLang="zh-CN" sz="2800" b="1">
                  <a:latin typeface="Times New Roman" panose="02020603050405020304" pitchFamily="18" charset="0"/>
                  <a:cs typeface="Times New Roman" panose="02020603050405020304" pitchFamily="18" charset="0"/>
                </a:rPr>
                <a:t>)</a:t>
              </a:r>
              <a:r>
                <a:rPr lang="en-US" altLang="zh-CN" sz="2800" b="1" baseline="-30000">
                  <a:latin typeface="Times New Roman" panose="02020603050405020304" pitchFamily="18" charset="0"/>
                  <a:cs typeface="Times New Roman" panose="02020603050405020304" pitchFamily="18" charset="0"/>
                </a:rPr>
                <a:t>r</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n-1</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n-1</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×r</a:t>
              </a:r>
              <a:r>
                <a:rPr lang="en-US" altLang="zh-CN" sz="2800" b="1" baseline="30000">
                  <a:latin typeface="Times New Roman" panose="02020603050405020304" pitchFamily="18" charset="0"/>
                  <a:cs typeface="Times New Roman" panose="02020603050405020304" pitchFamily="18" charset="0"/>
                </a:rPr>
                <a:t>-m</a:t>
              </a:r>
              <a:r>
                <a:rPr lang="en-US" altLang="zh-CN" sz="2800" b="1">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408F209-2015-4BAE-AD8A-3EE5980308B0}"/>
                    </a:ext>
                  </a:extLst>
                </p:cNvPr>
                <p:cNvSpPr/>
                <p:nvPr/>
              </p:nvSpPr>
              <p:spPr>
                <a:xfrm>
                  <a:off x="1547664" y="4143468"/>
                  <a:ext cx="1745606" cy="1138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nary>
                          <m:naryPr>
                            <m:chr m:val="∑"/>
                            <m:limLoc m:val="undOvr"/>
                            <m:ctrlPr>
                              <a:rPr lang="zh-CN" altLang="en-US" sz="2400" b="1" i="1">
                                <a:latin typeface="Cambria Math" panose="02040503050406030204" pitchFamily="18" charset="0"/>
                              </a:rPr>
                            </m:ctrlPr>
                          </m:naryPr>
                          <m:sub>
                            <m:r>
                              <a:rPr lang="zh-CN" altLang="en-US" sz="2400" b="1">
                                <a:latin typeface="Cambria Math" panose="02040503050406030204" pitchFamily="18" charset="0"/>
                              </a:rPr>
                              <m:t>𝐢</m:t>
                            </m:r>
                            <m:r>
                              <a:rPr lang="zh-CN" altLang="en-US" sz="2400" b="1">
                                <a:latin typeface="Cambria Math" panose="02040503050406030204" pitchFamily="18" charset="0"/>
                              </a:rPr>
                              <m:t>=−</m:t>
                            </m:r>
                            <m:r>
                              <a:rPr lang="zh-CN" altLang="en-US" sz="2400" b="1">
                                <a:latin typeface="Cambria Math" panose="02040503050406030204" pitchFamily="18" charset="0"/>
                              </a:rPr>
                              <m:t>𝐦</m:t>
                            </m:r>
                          </m:sub>
                          <m:sup>
                            <m:r>
                              <a:rPr lang="zh-CN" altLang="en-US" sz="2400" b="1">
                                <a:latin typeface="Cambria Math" panose="02040503050406030204" pitchFamily="18" charset="0"/>
                              </a:rPr>
                              <m:t>𝐧</m:t>
                            </m:r>
                            <m:r>
                              <a:rPr lang="zh-CN" altLang="en-US" sz="2400" b="1">
                                <a:latin typeface="Cambria Math" panose="02040503050406030204" pitchFamily="18" charset="0"/>
                              </a:rPr>
                              <m:t>−</m:t>
                            </m:r>
                            <m:r>
                              <a:rPr lang="zh-CN" altLang="en-US" sz="2400" b="1">
                                <a:latin typeface="Cambria Math" panose="02040503050406030204" pitchFamily="18" charset="0"/>
                              </a:rPr>
                              <m:t>𝟏</m:t>
                            </m:r>
                          </m:sup>
                          <m:e>
                            <m:sSup>
                              <m:sSupPr>
                                <m:ctrlPr>
                                  <a:rPr lang="zh-CN" altLang="en-US" sz="2400" b="1" i="1">
                                    <a:latin typeface="Cambria Math" panose="02040503050406030204" pitchFamily="18" charset="0"/>
                                  </a:rPr>
                                </m:ctrlPr>
                              </m:sSup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𝒂</m:t>
                                    </m:r>
                                  </m:e>
                                  <m:sub>
                                    <m:r>
                                      <a:rPr lang="zh-CN" altLang="en-US" sz="2400" b="1">
                                        <a:latin typeface="Cambria Math" panose="02040503050406030204" pitchFamily="18" charset="0"/>
                                      </a:rPr>
                                      <m:t>𝐢</m:t>
                                    </m:r>
                                  </m:sub>
                                </m:sSub>
                                <m:r>
                                  <a:rPr lang="zh-CN" altLang="en-US" sz="2400" b="1">
                                    <a:latin typeface="Cambria Math" panose="02040503050406030204" pitchFamily="18" charset="0"/>
                                  </a:rPr>
                                  <m:t>𝐫</m:t>
                                </m:r>
                              </m:e>
                              <m:sup>
                                <m:r>
                                  <a:rPr lang="zh-CN" altLang="en-US" sz="2400" b="1">
                                    <a:latin typeface="Cambria Math" panose="02040503050406030204" pitchFamily="18" charset="0"/>
                                  </a:rPr>
                                  <m:t>𝐢</m:t>
                                </m:r>
                              </m:sup>
                            </m:sSup>
                          </m:e>
                        </m:nary>
                      </m:oMath>
                    </m:oMathPara>
                  </a14:m>
                  <a:endParaRPr lang="zh-CN" altLang="en-US" sz="2400" b="1"/>
                </a:p>
              </p:txBody>
            </p:sp>
          </mc:Choice>
          <mc:Fallback xmlns="">
            <p:sp>
              <p:nvSpPr>
                <p:cNvPr id="6" name="矩形 5">
                  <a:extLst>
                    <a:ext uri="{FF2B5EF4-FFF2-40B4-BE49-F238E27FC236}">
                      <a16:creationId xmlns:a16="http://schemas.microsoft.com/office/drawing/2014/main" id="{D408F209-2015-4BAE-AD8A-3EE5980308B0}"/>
                    </a:ext>
                  </a:extLst>
                </p:cNvPr>
                <p:cNvSpPr>
                  <a:spLocks noRot="1" noChangeAspect="1" noMove="1" noResize="1" noEditPoints="1" noAdjustHandles="1" noChangeArrowheads="1" noChangeShapeType="1" noTextEdit="1"/>
                </p:cNvSpPr>
                <p:nvPr/>
              </p:nvSpPr>
              <p:spPr>
                <a:xfrm>
                  <a:off x="1547664" y="4143468"/>
                  <a:ext cx="1745606" cy="1138068"/>
                </a:xfrm>
                <a:prstGeom prst="rect">
                  <a:avLst/>
                </a:prstGeom>
                <a:blipFill>
                  <a:blip r:embed="rId3"/>
                  <a:stretch>
                    <a:fillRect/>
                  </a:stretch>
                </a:blipFill>
              </p:spPr>
              <p:txBody>
                <a:bodyPr/>
                <a:lstStyle/>
                <a:p>
                  <a:r>
                    <a:rPr lang="zh-CN" altLang="en-US">
                      <a:noFill/>
                    </a:rPr>
                    <a:t> </a:t>
                  </a:r>
                </a:p>
              </p:txBody>
            </p:sp>
          </mc:Fallback>
        </mc:AlternateContent>
        <p:pic>
          <p:nvPicPr>
            <p:cNvPr id="8" name="Picture 4" descr="C:\Users\Administrator\Desktop\微立体创业计划\004.png">
              <a:extLst>
                <a:ext uri="{FF2B5EF4-FFF2-40B4-BE49-F238E27FC236}">
                  <a16:creationId xmlns:a16="http://schemas.microsoft.com/office/drawing/2014/main" id="{9A61CDCD-9F0F-406E-891E-5FF8DF744F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866" y="2678016"/>
              <a:ext cx="457340" cy="457340"/>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9" name="矩形 8">
            <a:extLst>
              <a:ext uri="{FF2B5EF4-FFF2-40B4-BE49-F238E27FC236}">
                <a16:creationId xmlns:a16="http://schemas.microsoft.com/office/drawing/2014/main" id="{895AD201-B8A5-4463-9BF3-9778EE926923}"/>
              </a:ext>
            </a:extLst>
          </p:cNvPr>
          <p:cNvSpPr/>
          <p:nvPr/>
        </p:nvSpPr>
        <p:spPr>
          <a:xfrm>
            <a:off x="3575720" y="5661249"/>
            <a:ext cx="5616624" cy="830997"/>
          </a:xfrm>
          <a:prstGeom prst="rect">
            <a:avLst/>
          </a:prstGeom>
        </p:spPr>
        <p:txBody>
          <a:bodyPr wrap="square">
            <a:spAutoFit/>
          </a:bodyPr>
          <a:lstStyle/>
          <a:p>
            <a:pPr algn="just">
              <a:lnSpc>
                <a:spcPct val="90000"/>
              </a:lnSpc>
              <a:spcBef>
                <a:spcPct val="20000"/>
              </a:spcBef>
            </a:pPr>
            <a:r>
              <a:rPr lang="en-US" altLang="zh-CN" sz="2400" b="1">
                <a:latin typeface="Times New Roman" panose="02020603050405020304" pitchFamily="18" charset="0"/>
                <a:cs typeface="Times New Roman" panose="02020603050405020304" pitchFamily="18" charset="0"/>
              </a:rPr>
              <a:t>n</a:t>
            </a:r>
            <a:r>
              <a:rPr lang="zh-CN" altLang="en-US" sz="2400" b="1">
                <a:latin typeface="Times New Roman" panose="02020603050405020304" pitchFamily="18" charset="0"/>
                <a:cs typeface="Times New Roman" panose="02020603050405020304" pitchFamily="18" charset="0"/>
              </a:rPr>
              <a:t>：整数的位数；    </a:t>
            </a:r>
            <a:r>
              <a:rPr lang="en-US" altLang="zh-CN" sz="2400" b="1">
                <a:latin typeface="Times New Roman" panose="02020603050405020304" pitchFamily="18" charset="0"/>
                <a:cs typeface="Times New Roman" panose="02020603050405020304" pitchFamily="18" charset="0"/>
              </a:rPr>
              <a:t>m</a:t>
            </a:r>
            <a:r>
              <a:rPr lang="zh-CN" altLang="en-US" sz="2400" b="1">
                <a:latin typeface="Times New Roman" panose="02020603050405020304" pitchFamily="18" charset="0"/>
                <a:cs typeface="Times New Roman" panose="02020603050405020304" pitchFamily="18" charset="0"/>
              </a:rPr>
              <a:t>：小数的位数；</a:t>
            </a:r>
            <a:endParaRPr lang="en-US" altLang="zh-CN" sz="2400" b="1">
              <a:latin typeface="Times New Roman" panose="02020603050405020304" pitchFamily="18" charset="0"/>
              <a:cs typeface="Times New Roman" panose="02020603050405020304" pitchFamily="18" charset="0"/>
            </a:endParaRPr>
          </a:p>
          <a:p>
            <a:pPr algn="just">
              <a:lnSpc>
                <a:spcPct val="90000"/>
              </a:lnSpc>
              <a:spcBef>
                <a:spcPct val="20000"/>
              </a:spcBef>
            </a:pPr>
            <a:r>
              <a:rPr lang="en-US" altLang="zh-CN" sz="2400" b="1" i="1">
                <a:latin typeface="Times New Roman" panose="02020603050405020304" pitchFamily="18" charset="0"/>
                <a:cs typeface="Times New Roman" panose="02020603050405020304" pitchFamily="18" charset="0"/>
              </a:rPr>
              <a:t>a</a:t>
            </a:r>
            <a:r>
              <a:rPr lang="en-US" altLang="zh-CN" sz="2400" b="1" baseline="-30000">
                <a:latin typeface="Times New Roman" panose="02020603050405020304" pitchFamily="18" charset="0"/>
                <a:cs typeface="Times New Roman" panose="02020603050405020304" pitchFamily="18" charset="0"/>
              </a:rPr>
              <a:t>i</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0</a:t>
            </a:r>
            <a:r>
              <a:rPr lang="en-US" altLang="zh-CN" sz="2400" b="1">
                <a:latin typeface="+mn-ea"/>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a</a:t>
            </a:r>
            <a:r>
              <a:rPr lang="en-US" altLang="zh-CN" sz="2400" b="1" baseline="-30000">
                <a:latin typeface="Times New Roman" panose="02020603050405020304" pitchFamily="18" charset="0"/>
                <a:cs typeface="Times New Roman" panose="02020603050405020304" pitchFamily="18" charset="0"/>
              </a:rPr>
              <a:t>i</a:t>
            </a:r>
            <a:r>
              <a:rPr lang="en-US" altLang="zh-CN" sz="2400" b="1">
                <a:latin typeface="+mn-ea"/>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r-1</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rPr>
              <a:t>        r</a:t>
            </a:r>
            <a:r>
              <a:rPr lang="zh-CN" altLang="en-US" sz="2400" b="1">
                <a:latin typeface="Times New Roman" panose="02020603050405020304" pitchFamily="18" charset="0"/>
                <a:cs typeface="Times New Roman" panose="02020603050405020304" pitchFamily="18" charset="0"/>
              </a:rPr>
              <a:t>：进位制的基数。</a:t>
            </a:r>
          </a:p>
        </p:txBody>
      </p:sp>
    </p:spTree>
    <p:extLst>
      <p:ext uri="{BB962C8B-B14F-4D97-AF65-F5344CB8AC3E}">
        <p14:creationId xmlns:p14="http://schemas.microsoft.com/office/powerpoint/2010/main" val="316990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1846412" y="908720"/>
            <a:ext cx="8210029" cy="1284006"/>
          </a:xfrm>
          <a:prstGeom prst="rect">
            <a:avLst/>
          </a:prstGeom>
          <a:noFill/>
          <a:ln w="12700">
            <a:noFill/>
            <a:miter lim="800000"/>
            <a:headEnd type="none" w="sm" len="sm"/>
            <a:tailEnd type="none" w="sm" len="sm"/>
          </a:ln>
          <a:effectLst/>
        </p:spPr>
        <p:txBody>
          <a:bodyPr wrap="square">
            <a:spAutoFit/>
          </a:bodyPr>
          <a:lstStyle/>
          <a:p>
            <a:pPr eaLnBrk="1" hangingPunct="1">
              <a:lnSpc>
                <a:spcPct val="150000"/>
              </a:lnSpc>
              <a:spcBef>
                <a:spcPct val="50000"/>
              </a:spcBef>
            </a:pPr>
            <a:r>
              <a:rPr lang="en-US" altLang="zh-CN" sz="2800" b="1" dirty="0">
                <a:latin typeface="+mn-ea"/>
              </a:rPr>
              <a:t>ASCII</a:t>
            </a:r>
            <a:r>
              <a:rPr lang="zh-CN" altLang="en-US" sz="2800" b="1" dirty="0">
                <a:latin typeface="+mn-ea"/>
              </a:rPr>
              <a:t>码：</a:t>
            </a:r>
            <a:r>
              <a:rPr lang="en-US" altLang="zh-CN" sz="2800" b="1" dirty="0">
                <a:latin typeface="+mn-ea"/>
              </a:rPr>
              <a:t>128</a:t>
            </a:r>
            <a:r>
              <a:rPr lang="zh-CN" altLang="en-US" sz="2800" b="1" dirty="0">
                <a:latin typeface="+mn-ea"/>
              </a:rPr>
              <a:t>种常用字符，</a:t>
            </a:r>
            <a:r>
              <a:rPr lang="en-US" altLang="zh-CN" sz="2800" b="1">
                <a:latin typeface="+mn-ea"/>
              </a:rPr>
              <a:t>7</a:t>
            </a:r>
            <a:r>
              <a:rPr lang="zh-CN" altLang="en-US" sz="2800" b="1">
                <a:latin typeface="+mn-ea"/>
              </a:rPr>
              <a:t>位，最高位可以设置为奇偶校验位，共</a:t>
            </a:r>
            <a:r>
              <a:rPr lang="en-US" altLang="zh-CN" sz="2800" b="1">
                <a:latin typeface="+mn-ea"/>
              </a:rPr>
              <a:t>8</a:t>
            </a:r>
            <a:r>
              <a:rPr lang="zh-CN" altLang="en-US" sz="2800" b="1">
                <a:latin typeface="+mn-ea"/>
              </a:rPr>
              <a:t>位表示。</a:t>
            </a:r>
            <a:endParaRPr lang="zh-CN" altLang="en-US" sz="2800" b="1" dirty="0">
              <a:latin typeface="+mn-ea"/>
            </a:endParaRPr>
          </a:p>
        </p:txBody>
      </p:sp>
      <p:grpSp>
        <p:nvGrpSpPr>
          <p:cNvPr id="20" name="组合 19">
            <a:extLst>
              <a:ext uri="{FF2B5EF4-FFF2-40B4-BE49-F238E27FC236}">
                <a16:creationId xmlns:a16="http://schemas.microsoft.com/office/drawing/2014/main" id="{34BBCBB4-3464-45FF-AD32-09D9AF96E7E8}"/>
              </a:ext>
            </a:extLst>
          </p:cNvPr>
          <p:cNvGrpSpPr/>
          <p:nvPr/>
        </p:nvGrpSpPr>
        <p:grpSpPr>
          <a:xfrm>
            <a:off x="3791099" y="2349500"/>
            <a:ext cx="4176713" cy="3959820"/>
            <a:chOff x="2267098" y="2349500"/>
            <a:chExt cx="4176713" cy="3959820"/>
          </a:xfrm>
        </p:grpSpPr>
        <p:sp>
          <p:nvSpPr>
            <p:cNvPr id="4" name="Text Box 6"/>
            <p:cNvSpPr txBox="1">
              <a:spLocks noChangeArrowheads="1"/>
            </p:cNvSpPr>
            <p:nvPr/>
          </p:nvSpPr>
          <p:spPr bwMode="auto">
            <a:xfrm>
              <a:off x="2338536" y="2349500"/>
              <a:ext cx="1296987"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2800" b="1">
                  <a:latin typeface="+mn-ea"/>
                </a:rPr>
                <a:t>0-9</a:t>
              </a:r>
              <a:r>
                <a:rPr lang="zh-CN" altLang="en-US" sz="2800" b="1">
                  <a:latin typeface="+mn-ea"/>
                </a:rPr>
                <a:t>：</a:t>
              </a:r>
            </a:p>
          </p:txBody>
        </p:sp>
        <p:sp>
          <p:nvSpPr>
            <p:cNvPr id="5" name="Text Box 9"/>
            <p:cNvSpPr txBox="1">
              <a:spLocks noChangeArrowheads="1"/>
            </p:cNvSpPr>
            <p:nvPr/>
          </p:nvSpPr>
          <p:spPr bwMode="auto">
            <a:xfrm>
              <a:off x="3922861" y="2349500"/>
              <a:ext cx="2520950"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2800" b="1">
                  <a:latin typeface="+mn-ea"/>
                </a:rPr>
                <a:t>30H -39H</a:t>
              </a:r>
            </a:p>
          </p:txBody>
        </p:sp>
        <p:sp>
          <p:nvSpPr>
            <p:cNvPr id="6" name="Text Box 10"/>
            <p:cNvSpPr txBox="1">
              <a:spLocks noChangeArrowheads="1"/>
            </p:cNvSpPr>
            <p:nvPr/>
          </p:nvSpPr>
          <p:spPr bwMode="auto">
            <a:xfrm>
              <a:off x="2338536" y="3193812"/>
              <a:ext cx="1296987"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2800" b="1">
                  <a:latin typeface="+mn-ea"/>
                </a:rPr>
                <a:t>A-Z</a:t>
              </a:r>
              <a:r>
                <a:rPr lang="zh-CN" altLang="en-US" sz="2800" b="1">
                  <a:latin typeface="+mn-ea"/>
                </a:rPr>
                <a:t>：</a:t>
              </a:r>
            </a:p>
          </p:txBody>
        </p:sp>
        <p:sp>
          <p:nvSpPr>
            <p:cNvPr id="7" name="Text Box 11"/>
            <p:cNvSpPr txBox="1">
              <a:spLocks noChangeArrowheads="1"/>
            </p:cNvSpPr>
            <p:nvPr/>
          </p:nvSpPr>
          <p:spPr bwMode="auto">
            <a:xfrm>
              <a:off x="3922861" y="3193812"/>
              <a:ext cx="2520950"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2800" b="1">
                  <a:latin typeface="+mn-ea"/>
                </a:rPr>
                <a:t>41H -5AH</a:t>
              </a:r>
            </a:p>
          </p:txBody>
        </p:sp>
        <p:sp>
          <p:nvSpPr>
            <p:cNvPr id="8" name="Text Box 12"/>
            <p:cNvSpPr txBox="1">
              <a:spLocks noChangeArrowheads="1"/>
            </p:cNvSpPr>
            <p:nvPr/>
          </p:nvSpPr>
          <p:spPr bwMode="auto">
            <a:xfrm>
              <a:off x="2338536" y="4073525"/>
              <a:ext cx="1296987"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2800" b="1">
                  <a:latin typeface="+mn-ea"/>
                </a:rPr>
                <a:t>a-z</a:t>
              </a:r>
              <a:r>
                <a:rPr lang="zh-CN" altLang="en-US" sz="2800" b="1">
                  <a:latin typeface="+mn-ea"/>
                </a:rPr>
                <a:t>：</a:t>
              </a:r>
            </a:p>
          </p:txBody>
        </p:sp>
        <p:sp>
          <p:nvSpPr>
            <p:cNvPr id="9" name="Text Box 13"/>
            <p:cNvSpPr txBox="1">
              <a:spLocks noChangeArrowheads="1"/>
            </p:cNvSpPr>
            <p:nvPr/>
          </p:nvSpPr>
          <p:spPr bwMode="auto">
            <a:xfrm>
              <a:off x="3922861" y="4073525"/>
              <a:ext cx="2520950"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2800" b="1">
                  <a:latin typeface="+mn-ea"/>
                </a:rPr>
                <a:t>61H -7AH</a:t>
              </a:r>
            </a:p>
          </p:txBody>
        </p:sp>
        <p:sp>
          <p:nvSpPr>
            <p:cNvPr id="10" name="Text Box 14"/>
            <p:cNvSpPr txBox="1">
              <a:spLocks noChangeArrowheads="1"/>
            </p:cNvSpPr>
            <p:nvPr/>
          </p:nvSpPr>
          <p:spPr bwMode="auto">
            <a:xfrm>
              <a:off x="2267098" y="4994012"/>
              <a:ext cx="2305050"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zh-CN" altLang="en-US" sz="2800" b="1">
                  <a:latin typeface="+mn-ea"/>
                </a:rPr>
                <a:t>常用符号</a:t>
              </a:r>
            </a:p>
          </p:txBody>
        </p:sp>
        <p:sp>
          <p:nvSpPr>
            <p:cNvPr id="11" name="Text Box 14"/>
            <p:cNvSpPr txBox="1">
              <a:spLocks noChangeArrowheads="1"/>
            </p:cNvSpPr>
            <p:nvPr/>
          </p:nvSpPr>
          <p:spPr bwMode="auto">
            <a:xfrm>
              <a:off x="2338958" y="5786100"/>
              <a:ext cx="2305050" cy="523220"/>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zh-CN" altLang="en-US" sz="2800" b="1">
                  <a:latin typeface="+mn-ea"/>
                </a:rPr>
                <a:t>控制字符</a:t>
              </a:r>
            </a:p>
          </p:txBody>
        </p:sp>
      </p:grpSp>
      <p:grpSp>
        <p:nvGrpSpPr>
          <p:cNvPr id="12" name="组合 11">
            <a:extLst>
              <a:ext uri="{FF2B5EF4-FFF2-40B4-BE49-F238E27FC236}">
                <a16:creationId xmlns:a16="http://schemas.microsoft.com/office/drawing/2014/main" id="{62794072-DCDD-45CC-8911-11F9EA6C0D29}"/>
              </a:ext>
            </a:extLst>
          </p:cNvPr>
          <p:cNvGrpSpPr/>
          <p:nvPr/>
        </p:nvGrpSpPr>
        <p:grpSpPr>
          <a:xfrm>
            <a:off x="2351584" y="8122"/>
            <a:ext cx="7776864" cy="839639"/>
            <a:chOff x="827584" y="0"/>
            <a:chExt cx="7364700" cy="839639"/>
          </a:xfrm>
        </p:grpSpPr>
        <p:sp>
          <p:nvSpPr>
            <p:cNvPr id="13" name="六边形 12">
              <a:extLst>
                <a:ext uri="{FF2B5EF4-FFF2-40B4-BE49-F238E27FC236}">
                  <a16:creationId xmlns:a16="http://schemas.microsoft.com/office/drawing/2014/main" id="{40DBF6E0-E151-49EF-9AB5-144C78478505}"/>
                </a:ext>
              </a:extLst>
            </p:cNvPr>
            <p:cNvSpPr/>
            <p:nvPr/>
          </p:nvSpPr>
          <p:spPr>
            <a:xfrm>
              <a:off x="1126901" y="93956"/>
              <a:ext cx="7065383" cy="64982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FF"/>
                  </a:solidFill>
                  <a:latin typeface="微软雅黑" panose="020B0503020204020204" pitchFamily="34" charset="-122"/>
                  <a:ea typeface="微软雅黑" panose="020B0503020204020204" pitchFamily="34" charset="-122"/>
                </a:rPr>
                <a:t>  2.2   </a:t>
              </a:r>
              <a:r>
                <a:rPr lang="zh-CN" altLang="en-US" sz="2800" b="1">
                  <a:solidFill>
                    <a:srgbClr val="0000FF"/>
                  </a:solidFill>
                  <a:latin typeface="微软雅黑" panose="020B0503020204020204" pitchFamily="34" charset="-122"/>
                  <a:ea typeface="微软雅黑" panose="020B0503020204020204" pitchFamily="34" charset="-122"/>
                </a:rPr>
                <a:t>字符的表示方法</a:t>
              </a:r>
              <a:r>
                <a:rPr lang="en-US" altLang="zh-CN" sz="2800" b="1">
                  <a:solidFill>
                    <a:srgbClr val="0000FF"/>
                  </a:solidFill>
                  <a:latin typeface="微软雅黑" panose="020B0503020204020204" pitchFamily="34" charset="-122"/>
                  <a:ea typeface="微软雅黑" panose="020B0503020204020204" pitchFamily="34" charset="-122"/>
                </a:rPr>
                <a:t>(</a:t>
              </a:r>
              <a:r>
                <a:rPr lang="zh-CN" altLang="en-US" sz="2800" b="1">
                  <a:solidFill>
                    <a:srgbClr val="0000FF"/>
                  </a:solidFill>
                  <a:latin typeface="微软雅黑" panose="020B0503020204020204" pitchFamily="34" charset="-122"/>
                  <a:ea typeface="微软雅黑" panose="020B0503020204020204" pitchFamily="34" charset="-122"/>
                </a:rPr>
                <a:t>非数值型数据</a:t>
              </a:r>
              <a:r>
                <a:rPr lang="en-US" altLang="zh-CN" sz="2800" b="1">
                  <a:solidFill>
                    <a:srgbClr val="0000FF"/>
                  </a:solidFill>
                  <a:latin typeface="微软雅黑" panose="020B0503020204020204" pitchFamily="34" charset="-122"/>
                  <a:ea typeface="微软雅黑" panose="020B0503020204020204" pitchFamily="34" charset="-122"/>
                </a:rPr>
                <a: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D7C05DAD-339A-404F-8B4B-F66C21CC2752}"/>
                </a:ext>
              </a:extLst>
            </p:cNvPr>
            <p:cNvGrpSpPr/>
            <p:nvPr/>
          </p:nvGrpSpPr>
          <p:grpSpPr>
            <a:xfrm>
              <a:off x="827584" y="0"/>
              <a:ext cx="884918" cy="839639"/>
              <a:chOff x="304800" y="673100"/>
              <a:chExt cx="4000500" cy="4000500"/>
            </a:xfrm>
            <a:effectLst>
              <a:outerShdw blurRad="444500" dist="254000" dir="6840000" algn="tr" rotWithShape="0">
                <a:prstClr val="black">
                  <a:alpha val="50000"/>
                </a:prstClr>
              </a:outerShdw>
            </a:effectLst>
          </p:grpSpPr>
          <p:sp>
            <p:nvSpPr>
              <p:cNvPr id="18" name="同心圆 215">
                <a:extLst>
                  <a:ext uri="{FF2B5EF4-FFF2-40B4-BE49-F238E27FC236}">
                    <a16:creationId xmlns:a16="http://schemas.microsoft.com/office/drawing/2014/main" id="{C86CE620-B100-4D6F-AF11-521DE6BC9BB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9" name="椭圆 18">
                <a:extLst>
                  <a:ext uri="{FF2B5EF4-FFF2-40B4-BE49-F238E27FC236}">
                    <a16:creationId xmlns:a16="http://schemas.microsoft.com/office/drawing/2014/main" id="{D59C2879-1E2E-46A5-B0F1-5CAEED605C95}"/>
                  </a:ext>
                </a:extLst>
              </p:cNvPr>
              <p:cNvSpPr/>
              <p:nvPr/>
            </p:nvSpPr>
            <p:spPr>
              <a:xfrm>
                <a:off x="392113" y="760415"/>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15" name="组合 14">
              <a:extLst>
                <a:ext uri="{FF2B5EF4-FFF2-40B4-BE49-F238E27FC236}">
                  <a16:creationId xmlns:a16="http://schemas.microsoft.com/office/drawing/2014/main" id="{42D21507-D605-423B-86ED-C04F9E9A1C05}"/>
                </a:ext>
              </a:extLst>
            </p:cNvPr>
            <p:cNvGrpSpPr/>
            <p:nvPr/>
          </p:nvGrpSpPr>
          <p:grpSpPr>
            <a:xfrm>
              <a:off x="1048812" y="174509"/>
              <a:ext cx="460133" cy="473563"/>
              <a:chOff x="304800" y="673100"/>
              <a:chExt cx="4000500" cy="4000500"/>
            </a:xfrm>
            <a:effectLst>
              <a:outerShdw blurRad="444500" dist="254000" dir="6840000" algn="tr" rotWithShape="0">
                <a:prstClr val="black">
                  <a:alpha val="50000"/>
                </a:prstClr>
              </a:outerShdw>
            </a:effectLst>
          </p:grpSpPr>
          <p:sp>
            <p:nvSpPr>
              <p:cNvPr id="16" name="同心圆 220">
                <a:extLst>
                  <a:ext uri="{FF2B5EF4-FFF2-40B4-BE49-F238E27FC236}">
                    <a16:creationId xmlns:a16="http://schemas.microsoft.com/office/drawing/2014/main" id="{5F137BD1-C91E-4687-88AB-8C663F5A6D2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17" name="椭圆 16">
                <a:extLst>
                  <a:ext uri="{FF2B5EF4-FFF2-40B4-BE49-F238E27FC236}">
                    <a16:creationId xmlns:a16="http://schemas.microsoft.com/office/drawing/2014/main" id="{B53BF449-927C-4F60-9DB6-D51AFD4F4DCD}"/>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EBD49D-24AA-4BFF-8EB9-5AC8B19D04C0}"/>
              </a:ext>
            </a:extLst>
          </p:cNvPr>
          <p:cNvSpPr/>
          <p:nvPr/>
        </p:nvSpPr>
        <p:spPr>
          <a:xfrm>
            <a:off x="2140464" y="1556793"/>
            <a:ext cx="8132001" cy="2121863"/>
          </a:xfrm>
          <a:prstGeom prst="rect">
            <a:avLst/>
          </a:prstGeom>
        </p:spPr>
        <p:txBody>
          <a:bodyPr wrap="square">
            <a:spAutoFit/>
          </a:bodyPr>
          <a:lstStyle/>
          <a:p>
            <a:pPr algn="just">
              <a:lnSpc>
                <a:spcPct val="150000"/>
              </a:lnSpc>
              <a:spcBef>
                <a:spcPct val="20000"/>
              </a:spcBef>
            </a:pPr>
            <a:r>
              <a:rPr lang="zh-CN" altLang="en-US" sz="2800" b="1">
                <a:solidFill>
                  <a:srgbClr val="7030A0"/>
                </a:solidFill>
                <a:latin typeface="Times New Roman" panose="02020603050405020304" pitchFamily="18" charset="0"/>
                <a:cs typeface="Times New Roman" panose="02020603050405020304" pitchFamily="18" charset="0"/>
              </a:rPr>
              <a:t>多项式表示法</a:t>
            </a:r>
            <a:r>
              <a:rPr lang="en-US" altLang="zh-CN" sz="2800" b="1">
                <a:latin typeface="Times New Roman" panose="02020603050405020304" pitchFamily="18" charset="0"/>
                <a:cs typeface="Times New Roman" panose="02020603050405020304" pitchFamily="18" charset="0"/>
              </a:rPr>
              <a:t>:</a:t>
            </a:r>
            <a:endParaRPr lang="zh-CN" altLang="en-US" sz="2800" b="1">
              <a:latin typeface="Times New Roman" panose="02020603050405020304" pitchFamily="18" charset="0"/>
              <a:cs typeface="Times New Roman" panose="02020603050405020304" pitchFamily="18" charset="0"/>
            </a:endParaRPr>
          </a:p>
          <a:p>
            <a:pPr algn="just">
              <a:lnSpc>
                <a:spcPct val="150000"/>
              </a:lnSpc>
              <a:spcBef>
                <a:spcPct val="20000"/>
              </a:spcBef>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2×10</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+4×10</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+6×10</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+5×10</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+2×10</a:t>
            </a:r>
            <a:r>
              <a:rPr lang="en-US" altLang="zh-CN" sz="2800" b="1" baseline="30000">
                <a:latin typeface="Times New Roman" panose="02020603050405020304" pitchFamily="18" charset="0"/>
                <a:cs typeface="Times New Roman" panose="02020603050405020304" pitchFamily="18" charset="0"/>
              </a:rPr>
              <a:t>-2</a:t>
            </a:r>
          </a:p>
          <a:p>
            <a:pPr algn="just">
              <a:lnSpc>
                <a:spcPct val="150000"/>
              </a:lnSpc>
              <a:spcBef>
                <a:spcPct val="20000"/>
              </a:spcBef>
            </a:pPr>
            <a:r>
              <a:rPr lang="zh-CN" altLang="en-US" sz="2800" b="1">
                <a:latin typeface="Times New Roman" panose="02020603050405020304" pitchFamily="18" charset="0"/>
                <a:cs typeface="Times New Roman" panose="02020603050405020304" pitchFamily="18" charset="0"/>
              </a:rPr>
              <a:t>       各位的权值分别是：</a:t>
            </a:r>
            <a:r>
              <a:rPr lang="en-US" altLang="zh-CN" sz="2800" b="1">
                <a:latin typeface="Times New Roman" panose="02020603050405020304" pitchFamily="18" charset="0"/>
                <a:cs typeface="Times New Roman" panose="02020603050405020304" pitchFamily="18" charset="0"/>
              </a:rPr>
              <a:t>10</a:t>
            </a:r>
            <a:r>
              <a:rPr lang="en-US" altLang="zh-CN" sz="2800" b="1" baseline="30000">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10</a:t>
            </a:r>
            <a:r>
              <a:rPr lang="en-US" altLang="zh-CN" sz="2800" b="1" baseline="30000">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10</a:t>
            </a:r>
            <a:r>
              <a:rPr lang="en-US" altLang="zh-CN" sz="2800" b="1" baseline="30000">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10</a:t>
            </a:r>
            <a:r>
              <a:rPr lang="en-US" altLang="zh-CN" sz="2800" b="1" baseline="30000">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10</a:t>
            </a:r>
            <a:r>
              <a:rPr lang="en-US" altLang="zh-CN" sz="2800" b="1" baseline="30000">
                <a:latin typeface="Times New Roman" panose="02020603050405020304" pitchFamily="18" charset="0"/>
                <a:cs typeface="Times New Roman" panose="02020603050405020304" pitchFamily="18" charset="0"/>
              </a:rPr>
              <a:t>-2</a:t>
            </a:r>
            <a:endParaRPr lang="en-US" altLang="zh-CN" sz="2800" b="1">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4839804-94EB-4106-AE8A-1CB8BEB2F38B}"/>
              </a:ext>
            </a:extLst>
          </p:cNvPr>
          <p:cNvSpPr/>
          <p:nvPr/>
        </p:nvSpPr>
        <p:spPr>
          <a:xfrm>
            <a:off x="2783633" y="5955206"/>
            <a:ext cx="5280613" cy="523220"/>
          </a:xfrm>
          <a:prstGeom prst="rect">
            <a:avLst/>
          </a:prstGeom>
        </p:spPr>
        <p:txBody>
          <a:bodyPr wrap="none">
            <a:spAutoFit/>
          </a:bodyPr>
          <a:lstStyle/>
          <a:p>
            <a:r>
              <a:rPr lang="en-US" altLang="zh-CN" sz="2800" b="1">
                <a:latin typeface="Times New Roman" panose="02020603050405020304" pitchFamily="18" charset="0"/>
                <a:cs typeface="Times New Roman" panose="02020603050405020304" pitchFamily="18" charset="0"/>
              </a:rPr>
              <a:t> r</a:t>
            </a:r>
            <a:r>
              <a:rPr lang="zh-CN" altLang="en-US" sz="2800" b="1">
                <a:latin typeface="Times New Roman" panose="02020603050405020304" pitchFamily="18" charset="0"/>
                <a:cs typeface="Times New Roman" panose="02020603050405020304" pitchFamily="18" charset="0"/>
              </a:rPr>
              <a:t>进制的计数规则是：逢</a:t>
            </a:r>
            <a:r>
              <a:rPr lang="en-US" altLang="zh-CN" sz="2800" b="1">
                <a:latin typeface="Times New Roman" panose="02020603050405020304" pitchFamily="18" charset="0"/>
                <a:cs typeface="Times New Roman" panose="02020603050405020304" pitchFamily="18" charset="0"/>
              </a:rPr>
              <a:t>r</a:t>
            </a:r>
            <a:r>
              <a:rPr lang="zh-CN" altLang="en-US" sz="2800" b="1">
                <a:latin typeface="Times New Roman" panose="02020603050405020304" pitchFamily="18" charset="0"/>
                <a:cs typeface="Times New Roman" panose="02020603050405020304" pitchFamily="18" charset="0"/>
              </a:rPr>
              <a:t>进一。</a:t>
            </a:r>
            <a:endParaRPr lang="zh-CN" altLang="en-US" sz="280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EE886A36-9865-4590-AF29-7338D4122D02}"/>
              </a:ext>
            </a:extLst>
          </p:cNvPr>
          <p:cNvSpPr/>
          <p:nvPr/>
        </p:nvSpPr>
        <p:spPr>
          <a:xfrm>
            <a:off x="1991544" y="764704"/>
            <a:ext cx="4806124" cy="656846"/>
          </a:xfrm>
          <a:prstGeom prst="rect">
            <a:avLst/>
          </a:prstGeom>
        </p:spPr>
        <p:txBody>
          <a:bodyPr wrap="none">
            <a:spAutoFit/>
          </a:bodyPr>
          <a:lstStyle/>
          <a:p>
            <a:pPr algn="just">
              <a:lnSpc>
                <a:spcPct val="150000"/>
              </a:lnSpc>
              <a:spcBef>
                <a:spcPct val="20000"/>
              </a:spcBef>
            </a:pPr>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(246.52)</a:t>
            </a:r>
            <a:r>
              <a:rPr lang="en-US" altLang="zh-CN" sz="2800" b="1" baseline="-30000">
                <a:latin typeface="Times New Roman" panose="02020603050405020304" pitchFamily="18" charset="0"/>
                <a:cs typeface="Times New Roman" panose="02020603050405020304" pitchFamily="18" charset="0"/>
              </a:rPr>
              <a:t>10</a:t>
            </a:r>
            <a:r>
              <a:rPr lang="en-US" altLang="zh-CN" sz="2800" b="1">
                <a:latin typeface="Times New Roman" panose="02020603050405020304" pitchFamily="18" charset="0"/>
                <a:cs typeface="Times New Roman" panose="02020603050405020304" pitchFamily="18" charset="0"/>
              </a:rPr>
              <a:t>       </a:t>
            </a:r>
            <a:r>
              <a:rPr lang="zh-CN" altLang="en-US" sz="2800" b="1">
                <a:solidFill>
                  <a:srgbClr val="0000FF"/>
                </a:solidFill>
                <a:latin typeface="Times New Roman" panose="02020603050405020304" pitchFamily="18" charset="0"/>
                <a:cs typeface="Times New Roman" panose="02020603050405020304" pitchFamily="18" charset="0"/>
              </a:rPr>
              <a:t>位置计数法</a:t>
            </a:r>
            <a:endParaRPr lang="en-US" altLang="zh-CN" sz="2800" b="1">
              <a:solidFill>
                <a:srgbClr val="0000FF"/>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D4ED1872-D1DC-4ECA-9C0B-BC33D1CF91AF}"/>
              </a:ext>
            </a:extLst>
          </p:cNvPr>
          <p:cNvSpPr/>
          <p:nvPr/>
        </p:nvSpPr>
        <p:spPr>
          <a:xfrm>
            <a:off x="2140464" y="3813897"/>
            <a:ext cx="2254143" cy="656846"/>
          </a:xfrm>
          <a:prstGeom prst="rect">
            <a:avLst/>
          </a:prstGeom>
        </p:spPr>
        <p:txBody>
          <a:bodyPr wrap="none">
            <a:spAutoFit/>
          </a:bodyPr>
          <a:lstStyle/>
          <a:p>
            <a:pPr algn="just">
              <a:lnSpc>
                <a:spcPct val="150000"/>
              </a:lnSpc>
              <a:spcBef>
                <a:spcPct val="20000"/>
              </a:spcBef>
            </a:pPr>
            <a:r>
              <a:rPr lang="zh-CN" altLang="en-US" sz="2800" b="1">
                <a:latin typeface="Times New Roman" panose="02020603050405020304" pitchFamily="18" charset="0"/>
                <a:cs typeface="Times New Roman" panose="02020603050405020304" pitchFamily="18" charset="0"/>
              </a:rPr>
              <a:t>例：</a:t>
            </a:r>
            <a:r>
              <a:rPr lang="en-US" altLang="zh-CN" sz="2800" b="1">
                <a:latin typeface="Times New Roman" panose="02020603050405020304" pitchFamily="18" charset="0"/>
                <a:cs typeface="Times New Roman" panose="02020603050405020304" pitchFamily="18" charset="0"/>
              </a:rPr>
              <a:t>(101.01)</a:t>
            </a:r>
            <a:r>
              <a:rPr lang="en-US" altLang="zh-CN" sz="2800" b="1" baseline="-30000">
                <a:latin typeface="Times New Roman" panose="02020603050405020304" pitchFamily="18" charset="0"/>
                <a:cs typeface="Times New Roman" panose="02020603050405020304" pitchFamily="18" charset="0"/>
              </a:rPr>
              <a:t>2</a:t>
            </a:r>
            <a:endParaRPr lang="en-US" altLang="zh-CN" sz="2800" b="1">
              <a:solidFill>
                <a:srgbClr val="0000FF"/>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F4C8C6C-C57B-4FD9-A886-AAC908FA8099}"/>
              </a:ext>
            </a:extLst>
          </p:cNvPr>
          <p:cNvSpPr/>
          <p:nvPr/>
        </p:nvSpPr>
        <p:spPr>
          <a:xfrm>
            <a:off x="3095144" y="4437112"/>
            <a:ext cx="5670142" cy="656846"/>
          </a:xfrm>
          <a:prstGeom prst="rect">
            <a:avLst/>
          </a:prstGeom>
        </p:spPr>
        <p:txBody>
          <a:bodyPr wrap="none">
            <a:spAutoFit/>
          </a:bodyPr>
          <a:lstStyle/>
          <a:p>
            <a:pPr algn="just">
              <a:lnSpc>
                <a:spcPct val="150000"/>
              </a:lnSpc>
              <a:spcBef>
                <a:spcPct val="20000"/>
              </a:spcBef>
            </a:pPr>
            <a:r>
              <a:rPr lang="en-US" altLang="zh-CN" sz="2800" b="1">
                <a:latin typeface="Times New Roman" panose="02020603050405020304" pitchFamily="18" charset="0"/>
                <a:cs typeface="Times New Roman" panose="02020603050405020304" pitchFamily="18" charset="0"/>
              </a:rPr>
              <a:t>=1×2</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+0×2</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+1×2</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+0×2</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+1×2</a:t>
            </a:r>
            <a:r>
              <a:rPr lang="en-US" altLang="zh-CN" sz="2800" b="1" baseline="30000">
                <a:latin typeface="Times New Roman" panose="02020603050405020304" pitchFamily="18" charset="0"/>
                <a:cs typeface="Times New Roman" panose="02020603050405020304" pitchFamily="18" charset="0"/>
              </a:rPr>
              <a:t>-2</a:t>
            </a:r>
          </a:p>
        </p:txBody>
      </p:sp>
      <p:sp>
        <p:nvSpPr>
          <p:cNvPr id="7" name="矩形 6">
            <a:extLst>
              <a:ext uri="{FF2B5EF4-FFF2-40B4-BE49-F238E27FC236}">
                <a16:creationId xmlns:a16="http://schemas.microsoft.com/office/drawing/2014/main" id="{AE0CD781-9351-465C-A962-46208F73942F}"/>
              </a:ext>
            </a:extLst>
          </p:cNvPr>
          <p:cNvSpPr/>
          <p:nvPr/>
        </p:nvSpPr>
        <p:spPr>
          <a:xfrm>
            <a:off x="3097208" y="5013177"/>
            <a:ext cx="1499128" cy="661207"/>
          </a:xfrm>
          <a:prstGeom prst="rect">
            <a:avLst/>
          </a:prstGeom>
        </p:spPr>
        <p:txBody>
          <a:bodyPr wrap="none">
            <a:spAutoFit/>
          </a:bodyPr>
          <a:lstStyle/>
          <a:p>
            <a:pPr algn="just">
              <a:lnSpc>
                <a:spcPct val="150000"/>
              </a:lnSpc>
              <a:spcBef>
                <a:spcPct val="20000"/>
              </a:spcBef>
            </a:pPr>
            <a:r>
              <a:rPr lang="en-US" altLang="zh-CN" sz="2800" b="1">
                <a:latin typeface="Times New Roman" panose="02020603050405020304" pitchFamily="18" charset="0"/>
                <a:cs typeface="Times New Roman" panose="02020603050405020304" pitchFamily="18" charset="0"/>
              </a:rPr>
              <a:t>=(5.25)</a:t>
            </a:r>
            <a:r>
              <a:rPr lang="en-US" altLang="zh-CN" sz="2800" b="1" baseline="-25000">
                <a:latin typeface="Times New Roman" panose="02020603050405020304" pitchFamily="18" charset="0"/>
                <a:cs typeface="Times New Roman" panose="02020603050405020304" pitchFamily="18" charset="0"/>
              </a:rPr>
              <a:t>10</a:t>
            </a:r>
            <a:endParaRPr lang="en-US" altLang="zh-CN" sz="2800" b="1" baseline="-2500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76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DEB12F1-E227-497D-9D91-4BD670C01103}"/>
              </a:ext>
            </a:extLst>
          </p:cNvPr>
          <p:cNvGrpSpPr/>
          <p:nvPr/>
        </p:nvGrpSpPr>
        <p:grpSpPr>
          <a:xfrm>
            <a:off x="2423592" y="44624"/>
            <a:ext cx="3960440" cy="720080"/>
            <a:chOff x="4139952" y="350942"/>
            <a:chExt cx="6822134" cy="781343"/>
          </a:xfrm>
        </p:grpSpPr>
        <p:grpSp>
          <p:nvGrpSpPr>
            <p:cNvPr id="3" name="组合 2">
              <a:extLst>
                <a:ext uri="{FF2B5EF4-FFF2-40B4-BE49-F238E27FC236}">
                  <a16:creationId xmlns:a16="http://schemas.microsoft.com/office/drawing/2014/main" id="{4F78FEEB-50E8-4724-9714-C0BC77A3C58E}"/>
                </a:ext>
              </a:extLst>
            </p:cNvPr>
            <p:cNvGrpSpPr/>
            <p:nvPr/>
          </p:nvGrpSpPr>
          <p:grpSpPr>
            <a:xfrm>
              <a:off x="4139952" y="356350"/>
              <a:ext cx="6822134" cy="775935"/>
              <a:chOff x="4304043" y="1286668"/>
              <a:chExt cx="3837944" cy="2757793"/>
            </a:xfrm>
            <a:effectLst>
              <a:outerShdw blurRad="381000" dist="254000" dir="8100000" algn="tr" rotWithShape="0">
                <a:prstClr val="black">
                  <a:alpha val="40000"/>
                </a:prstClr>
              </a:outerShdw>
            </a:effectLst>
          </p:grpSpPr>
          <p:sp>
            <p:nvSpPr>
              <p:cNvPr id="5" name="圆角矩形 33">
                <a:extLst>
                  <a:ext uri="{FF2B5EF4-FFF2-40B4-BE49-F238E27FC236}">
                    <a16:creationId xmlns:a16="http://schemas.microsoft.com/office/drawing/2014/main" id="{A8F086A7-BF96-4D12-9865-E3D5689F535F}"/>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圆角矩形 34">
                <a:extLst>
                  <a:ext uri="{FF2B5EF4-FFF2-40B4-BE49-F238E27FC236}">
                    <a16:creationId xmlns:a16="http://schemas.microsoft.com/office/drawing/2014/main" id="{5878388D-D9A6-41CE-B834-FC6C63016D3C}"/>
                  </a:ext>
                </a:extLst>
              </p:cNvPr>
              <p:cNvSpPr/>
              <p:nvPr/>
            </p:nvSpPr>
            <p:spPr>
              <a:xfrm>
                <a:off x="4351931" y="1367702"/>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Rectangle 3">
              <a:extLst>
                <a:ext uri="{FF2B5EF4-FFF2-40B4-BE49-F238E27FC236}">
                  <a16:creationId xmlns:a16="http://schemas.microsoft.com/office/drawing/2014/main" id="{30F8736C-20E1-4452-B447-C4D580118CEF}"/>
                </a:ext>
              </a:extLst>
            </p:cNvPr>
            <p:cNvSpPr>
              <a:spLocks noChangeArrowheads="1"/>
            </p:cNvSpPr>
            <p:nvPr/>
          </p:nvSpPr>
          <p:spPr bwMode="auto">
            <a:xfrm>
              <a:off x="4781688" y="350942"/>
              <a:ext cx="5449456" cy="718923"/>
            </a:xfrm>
            <a:prstGeom prst="rect">
              <a:avLst/>
            </a:prstGeom>
            <a:noFill/>
            <a:ln w="9525">
              <a:noFill/>
              <a:miter lim="800000"/>
              <a:headEnd/>
              <a:tailEnd/>
            </a:ln>
            <a:effectLst/>
          </p:spPr>
          <p:txBody>
            <a:bodyPr wrap="square">
              <a:spAutoFit/>
            </a:bodyPr>
            <a:lstStyle/>
            <a:p>
              <a:pPr>
                <a:lnSpc>
                  <a:spcPct val="150000"/>
                </a:lnSpc>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一、常用计数制</a:t>
              </a:r>
              <a:endParaRPr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6" name="组合 15">
            <a:extLst>
              <a:ext uri="{FF2B5EF4-FFF2-40B4-BE49-F238E27FC236}">
                <a16:creationId xmlns:a16="http://schemas.microsoft.com/office/drawing/2014/main" id="{D5A7CD95-8F14-4715-A4D5-56497C89720B}"/>
              </a:ext>
            </a:extLst>
          </p:cNvPr>
          <p:cNvGrpSpPr/>
          <p:nvPr/>
        </p:nvGrpSpPr>
        <p:grpSpPr>
          <a:xfrm>
            <a:off x="2057400" y="980729"/>
            <a:ext cx="8305800" cy="2951297"/>
            <a:chOff x="533400" y="980728"/>
            <a:chExt cx="8305800" cy="2951297"/>
          </a:xfrm>
        </p:grpSpPr>
        <p:sp>
          <p:nvSpPr>
            <p:cNvPr id="7" name="Rectangle 3">
              <a:extLst>
                <a:ext uri="{FF2B5EF4-FFF2-40B4-BE49-F238E27FC236}">
                  <a16:creationId xmlns:a16="http://schemas.microsoft.com/office/drawing/2014/main" id="{8AAA28EF-05C7-4300-809F-55F32E978ED5}"/>
                </a:ext>
              </a:extLst>
            </p:cNvPr>
            <p:cNvSpPr txBox="1">
              <a:spLocks noChangeArrowheads="1"/>
            </p:cNvSpPr>
            <p:nvPr/>
          </p:nvSpPr>
          <p:spPr>
            <a:xfrm>
              <a:off x="533400" y="980728"/>
              <a:ext cx="8305800" cy="295129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Tx/>
                <a:buNone/>
              </a:pP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  十进制</a:t>
              </a:r>
            </a:p>
            <a:p>
              <a:pPr algn="just">
                <a:lnSpc>
                  <a:spcPct val="150000"/>
                </a:lnSpc>
                <a:buFontTx/>
                <a:buNone/>
              </a:pPr>
              <a:r>
                <a:rPr lang="zh-CN" altLang="en-US" sz="2800" b="1">
                  <a:latin typeface="Times New Roman" panose="02020603050405020304" pitchFamily="18" charset="0"/>
                  <a:cs typeface="Times New Roman" panose="02020603050405020304" pitchFamily="18" charset="0"/>
                </a:rPr>
                <a:t>     十个数码：</a:t>
              </a:r>
              <a:r>
                <a:rPr lang="en-US" altLang="zh-CN" sz="2800" b="1">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3</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4</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5</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6</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7</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8</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9</a:t>
              </a:r>
            </a:p>
            <a:p>
              <a:pPr algn="just">
                <a:lnSpc>
                  <a:spcPct val="150000"/>
                </a:lnSpc>
                <a:buFontTx/>
                <a:buNone/>
              </a:pPr>
              <a:r>
                <a:rPr lang="zh-CN" altLang="en-US" sz="2800" b="1">
                  <a:latin typeface="Times New Roman" panose="02020603050405020304" pitchFamily="18" charset="0"/>
                  <a:cs typeface="Times New Roman" panose="02020603050405020304" pitchFamily="18" charset="0"/>
                </a:rPr>
                <a:t>     写法：</a:t>
              </a:r>
              <a:r>
                <a:rPr lang="en-US" altLang="zh-CN" sz="2800" b="1">
                  <a:latin typeface="Times New Roman" panose="02020603050405020304" pitchFamily="18" charset="0"/>
                  <a:cs typeface="Times New Roman" panose="02020603050405020304" pitchFamily="18" charset="0"/>
                </a:rPr>
                <a:t>(D)</a:t>
              </a:r>
              <a:r>
                <a:rPr lang="en-US" altLang="zh-CN" sz="2800" b="1" baseline="-30000">
                  <a:latin typeface="Times New Roman" panose="02020603050405020304" pitchFamily="18" charset="0"/>
                  <a:cs typeface="Times New Roman" panose="02020603050405020304" pitchFamily="18" charset="0"/>
                </a:rPr>
                <a:t>10</a:t>
              </a:r>
              <a:r>
                <a:rPr lang="en-US" altLang="zh-CN" sz="2800" b="1">
                  <a:latin typeface="Times New Roman" panose="02020603050405020304" pitchFamily="18" charset="0"/>
                  <a:cs typeface="Times New Roman" panose="02020603050405020304" pitchFamily="18" charset="0"/>
                </a:rPr>
                <a:t>——Decimal     </a:t>
              </a:r>
              <a:r>
                <a:rPr lang="zh-CN" altLang="en-US" sz="2800" b="1">
                  <a:latin typeface="Times New Roman" panose="02020603050405020304" pitchFamily="18" charset="0"/>
                  <a:cs typeface="Times New Roman" panose="02020603050405020304" pitchFamily="18" charset="0"/>
                </a:rPr>
                <a:t>或</a:t>
              </a:r>
              <a:endParaRPr lang="en-US" altLang="zh-CN" sz="2800" b="1">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sz="2800" b="1">
                  <a:latin typeface="Times New Roman" panose="02020603050405020304" pitchFamily="18" charset="0"/>
                  <a:cs typeface="Times New Roman" panose="02020603050405020304" pitchFamily="18" charset="0"/>
                </a:rPr>
                <a:t>      基数：</a:t>
              </a:r>
              <a:r>
                <a:rPr lang="en-US" altLang="zh-CN" sz="2800" b="1">
                  <a:latin typeface="Times New Roman" panose="02020603050405020304" pitchFamily="18" charset="0"/>
                  <a:cs typeface="Times New Roman" panose="02020603050405020304" pitchFamily="18" charset="0"/>
                </a:rPr>
                <a:t>10</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进位：逢十进一</a:t>
              </a:r>
            </a:p>
            <a:p>
              <a:pPr algn="just">
                <a:lnSpc>
                  <a:spcPct val="150000"/>
                </a:lnSpc>
                <a:buFontTx/>
                <a:buNone/>
              </a:pPr>
              <a:r>
                <a:rPr lang="zh-CN" altLang="en-US" sz="2800" b="1">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78531BCA-0FCC-4D52-A957-1B363766F1B5}"/>
                    </a:ext>
                  </a:extLst>
                </p:cNvPr>
                <p:cNvSpPr/>
                <p:nvPr/>
              </p:nvSpPr>
              <p:spPr>
                <a:xfrm>
                  <a:off x="5652120" y="2348880"/>
                  <a:ext cx="2069606" cy="9507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m:rPr>
                                <m:nor/>
                              </m:rPr>
                              <a:rPr lang="zh-CN" altLang="en-US" b="1">
                                <a:latin typeface="Times New Roman" panose="02020603050405020304" pitchFamily="18" charset="0"/>
                                <a:cs typeface="Times New Roman" panose="02020603050405020304" pitchFamily="18" charset="0"/>
                              </a:rPr>
                              <m:t>(</m:t>
                            </m:r>
                            <m:r>
                              <m:rPr>
                                <m:nor/>
                              </m:rPr>
                              <a:rPr lang="zh-CN" altLang="en-US" b="1" i="1">
                                <a:latin typeface="Times New Roman" panose="02020603050405020304" pitchFamily="18" charset="0"/>
                                <a:cs typeface="Times New Roman" panose="02020603050405020304" pitchFamily="18" charset="0"/>
                              </a:rPr>
                              <m:t>D</m:t>
                            </m:r>
                            <m:r>
                              <m:rPr>
                                <m:nor/>
                              </m:rPr>
                              <a:rPr lang="zh-CN" altLang="en-US" b="1">
                                <a:latin typeface="Times New Roman" panose="02020603050405020304" pitchFamily="18" charset="0"/>
                                <a:cs typeface="Times New Roman" panose="02020603050405020304" pitchFamily="18" charset="0"/>
                              </a:rPr>
                              <m:t>)</m:t>
                            </m:r>
                          </m:e>
                          <m:sub>
                            <m:r>
                              <m:rPr>
                                <m:nor/>
                              </m:rPr>
                              <a:rPr lang="zh-CN" altLang="en-US" b="1">
                                <a:latin typeface="Times New Roman" panose="02020603050405020304" pitchFamily="18" charset="0"/>
                                <a:cs typeface="Times New Roman" panose="02020603050405020304" pitchFamily="18" charset="0"/>
                              </a:rPr>
                              <m:t>10</m:t>
                            </m:r>
                          </m:sub>
                        </m:sSub>
                        <m:r>
                          <m:rPr>
                            <m:nor/>
                          </m:rPr>
                          <a:rPr lang="zh-CN" altLang="en-US" b="1">
                            <a:latin typeface="Times New Roman" panose="02020603050405020304" pitchFamily="18" charset="0"/>
                            <a:cs typeface="Times New Roman" panose="02020603050405020304" pitchFamily="18" charset="0"/>
                          </a:rPr>
                          <m:t>=</m:t>
                        </m:r>
                        <m:nary>
                          <m:naryPr>
                            <m:chr m:val="∑"/>
                            <m:limLoc m:val="undOvr"/>
                            <m:ctrlPr>
                              <a:rPr lang="zh-CN" altLang="en-US" b="1" i="1">
                                <a:latin typeface="Cambria Math" panose="02040503050406030204" pitchFamily="18" charset="0"/>
                              </a:rPr>
                            </m:ctrlPr>
                          </m:naryPr>
                          <m:sub>
                            <m:r>
                              <m:rPr>
                                <m:nor/>
                              </m:rPr>
                              <a:rPr lang="zh-CN" altLang="en-US" b="1" i="1">
                                <a:latin typeface="Times New Roman" panose="02020603050405020304" pitchFamily="18" charset="0"/>
                                <a:cs typeface="Times New Roman" panose="02020603050405020304" pitchFamily="18" charset="0"/>
                              </a:rPr>
                              <m:t>i</m:t>
                            </m:r>
                            <m:r>
                              <m:rPr>
                                <m:nor/>
                              </m:rPr>
                              <a:rPr lang="zh-CN" altLang="en-US" b="1">
                                <a:latin typeface="Times New Roman" panose="02020603050405020304" pitchFamily="18" charset="0"/>
                                <a:cs typeface="Times New Roman" panose="02020603050405020304" pitchFamily="18" charset="0"/>
                              </a:rPr>
                              <m:t>=−</m:t>
                            </m:r>
                            <m:r>
                              <m:rPr>
                                <m:nor/>
                              </m:rPr>
                              <a:rPr lang="zh-CN" altLang="en-US" b="1">
                                <a:latin typeface="Times New Roman" panose="02020603050405020304" pitchFamily="18" charset="0"/>
                                <a:cs typeface="Times New Roman" panose="02020603050405020304" pitchFamily="18" charset="0"/>
                              </a:rPr>
                              <m:t>m</m:t>
                            </m:r>
                          </m:sub>
                          <m:sup>
                            <m:r>
                              <m:rPr>
                                <m:nor/>
                              </m:rPr>
                              <a:rPr lang="zh-CN" altLang="en-US" b="1">
                                <a:latin typeface="Times New Roman" panose="02020603050405020304" pitchFamily="18" charset="0"/>
                                <a:cs typeface="Times New Roman" panose="02020603050405020304" pitchFamily="18" charset="0"/>
                              </a:rPr>
                              <m:t>n</m:t>
                            </m:r>
                            <m:r>
                              <m:rPr>
                                <m:nor/>
                              </m:rPr>
                              <a:rPr lang="zh-CN" altLang="en-US" b="1">
                                <a:latin typeface="Times New Roman" panose="02020603050405020304" pitchFamily="18" charset="0"/>
                                <a:cs typeface="Times New Roman" panose="02020603050405020304" pitchFamily="18" charset="0"/>
                              </a:rPr>
                              <m:t>−1</m:t>
                            </m:r>
                          </m:sup>
                          <m:e>
                            <m:sSub>
                              <m:sSubPr>
                                <m:ctrlPr>
                                  <a:rPr lang="zh-CN" altLang="en-US" b="1" i="1">
                                    <a:latin typeface="Cambria Math" panose="02040503050406030204" pitchFamily="18" charset="0"/>
                                  </a:rPr>
                                </m:ctrlPr>
                              </m:sSubPr>
                              <m:e>
                                <m:r>
                                  <m:rPr>
                                    <m:nor/>
                                  </m:rPr>
                                  <a:rPr lang="zh-CN" altLang="en-US" b="1" i="1">
                                    <a:latin typeface="Times New Roman" panose="02020603050405020304" pitchFamily="18" charset="0"/>
                                    <a:cs typeface="Times New Roman" panose="02020603050405020304" pitchFamily="18" charset="0"/>
                                  </a:rPr>
                                  <m:t>a</m:t>
                                </m:r>
                              </m:e>
                              <m:sub>
                                <m:r>
                                  <m:rPr>
                                    <m:nor/>
                                  </m:rPr>
                                  <a:rPr lang="zh-CN" altLang="en-US" b="1" i="1">
                                    <a:latin typeface="Times New Roman" panose="02020603050405020304" pitchFamily="18" charset="0"/>
                                    <a:cs typeface="Times New Roman" panose="02020603050405020304" pitchFamily="18" charset="0"/>
                                  </a:rPr>
                                  <m:t>i</m:t>
                                </m:r>
                              </m:sub>
                            </m:sSub>
                            <m:sSup>
                              <m:sSupPr>
                                <m:ctrlPr>
                                  <a:rPr lang="zh-CN" altLang="en-US" b="1" i="1">
                                    <a:latin typeface="Cambria Math" panose="02040503050406030204" pitchFamily="18" charset="0"/>
                                  </a:rPr>
                                </m:ctrlPr>
                              </m:sSupPr>
                              <m:e>
                                <m:r>
                                  <a:rPr lang="en-US" altLang="zh-CN" b="1">
                                    <a:latin typeface="Cambria Math" panose="02040503050406030204" pitchFamily="18" charset="0"/>
                                  </a:rPr>
                                  <m:t>𝟏𝟎</m:t>
                                </m:r>
                              </m:e>
                              <m:sup>
                                <m:r>
                                  <m:rPr>
                                    <m:nor/>
                                  </m:rPr>
                                  <a:rPr lang="zh-CN" altLang="en-US" b="1" i="1">
                                    <a:latin typeface="Times New Roman" panose="02020603050405020304" pitchFamily="18" charset="0"/>
                                    <a:cs typeface="Times New Roman" panose="02020603050405020304" pitchFamily="18" charset="0"/>
                                  </a:rPr>
                                  <m:t>i</m:t>
                                </m:r>
                              </m:sup>
                            </m:sSup>
                          </m:e>
                        </m:nary>
                      </m:oMath>
                    </m:oMathPara>
                  </a14:m>
                  <a:endParaRPr lang="zh-CN" altLang="en-US" b="1">
                    <a:latin typeface="Times New Roman" panose="02020603050405020304" pitchFamily="18" charset="0"/>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78531BCA-0FCC-4D52-A957-1B363766F1B5}"/>
                    </a:ext>
                  </a:extLst>
                </p:cNvPr>
                <p:cNvSpPr>
                  <a:spLocks noRot="1" noChangeAspect="1" noMove="1" noResize="1" noEditPoints="1" noAdjustHandles="1" noChangeArrowheads="1" noChangeShapeType="1" noTextEdit="1"/>
                </p:cNvSpPr>
                <p:nvPr/>
              </p:nvSpPr>
              <p:spPr>
                <a:xfrm>
                  <a:off x="5652120" y="2348880"/>
                  <a:ext cx="2069606" cy="950709"/>
                </a:xfrm>
                <a:prstGeom prst="rect">
                  <a:avLst/>
                </a:prstGeom>
                <a:blipFill>
                  <a:blip r:embed="rId2"/>
                  <a:stretch>
                    <a:fillRect/>
                  </a:stretch>
                </a:blipFill>
              </p:spPr>
              <p:txBody>
                <a:bodyPr/>
                <a:lstStyle/>
                <a:p>
                  <a:r>
                    <a:rPr lang="zh-CN" altLang="en-US">
                      <a:noFill/>
                    </a:rPr>
                    <a:t> </a:t>
                  </a:r>
                </a:p>
              </p:txBody>
            </p:sp>
          </mc:Fallback>
        </mc:AlternateContent>
      </p:grpSp>
      <p:grpSp>
        <p:nvGrpSpPr>
          <p:cNvPr id="17" name="组合 16">
            <a:extLst>
              <a:ext uri="{FF2B5EF4-FFF2-40B4-BE49-F238E27FC236}">
                <a16:creationId xmlns:a16="http://schemas.microsoft.com/office/drawing/2014/main" id="{7F3E025F-8F6A-4728-BF32-911E3DE81A2C}"/>
              </a:ext>
            </a:extLst>
          </p:cNvPr>
          <p:cNvGrpSpPr/>
          <p:nvPr/>
        </p:nvGrpSpPr>
        <p:grpSpPr>
          <a:xfrm>
            <a:off x="2169076" y="3886998"/>
            <a:ext cx="7853848" cy="2854371"/>
            <a:chOff x="645076" y="3886997"/>
            <a:chExt cx="7853848" cy="2854371"/>
          </a:xfrm>
        </p:grpSpPr>
        <p:sp>
          <p:nvSpPr>
            <p:cNvPr id="9" name="Text Box 6">
              <a:extLst>
                <a:ext uri="{FF2B5EF4-FFF2-40B4-BE49-F238E27FC236}">
                  <a16:creationId xmlns:a16="http://schemas.microsoft.com/office/drawing/2014/main" id="{66FC52BD-010D-4C0B-B393-B232839A2532}"/>
                </a:ext>
              </a:extLst>
            </p:cNvPr>
            <p:cNvSpPr txBox="1">
              <a:spLocks noChangeArrowheads="1"/>
            </p:cNvSpPr>
            <p:nvPr/>
          </p:nvSpPr>
          <p:spPr bwMode="auto">
            <a:xfrm>
              <a:off x="645076" y="3886997"/>
              <a:ext cx="7853848" cy="2854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pPr>
              <a:r>
                <a:rPr lang="en-US" altLang="zh-CN" sz="2800" b="1">
                  <a:ea typeface="+mn-ea"/>
                  <a:cs typeface="Times New Roman" panose="02020603050405020304" pitchFamily="18" charset="0"/>
                </a:rPr>
                <a:t>2</a:t>
              </a:r>
              <a:r>
                <a:rPr lang="zh-CN" altLang="en-US" sz="2800" b="1">
                  <a:ea typeface="+mn-ea"/>
                  <a:cs typeface="Times New Roman" panose="02020603050405020304" pitchFamily="18" charset="0"/>
                </a:rPr>
                <a:t>、  二进制</a:t>
              </a:r>
            </a:p>
            <a:p>
              <a:pPr algn="just" eaLnBrk="1" hangingPunct="1">
                <a:lnSpc>
                  <a:spcPct val="150000"/>
                </a:lnSpc>
                <a:spcBef>
                  <a:spcPct val="20000"/>
                </a:spcBef>
              </a:pPr>
              <a:r>
                <a:rPr lang="zh-CN" altLang="en-US" sz="2800" b="1">
                  <a:ea typeface="+mn-ea"/>
                  <a:cs typeface="Times New Roman" panose="02020603050405020304" pitchFamily="18" charset="0"/>
                </a:rPr>
                <a:t>    有两个数码：</a:t>
              </a:r>
              <a:r>
                <a:rPr lang="en-US" altLang="zh-CN" sz="2800" b="1">
                  <a:ea typeface="+mn-ea"/>
                  <a:cs typeface="Times New Roman" panose="02020603050405020304" pitchFamily="18" charset="0"/>
                </a:rPr>
                <a:t>0</a:t>
              </a:r>
              <a:r>
                <a:rPr lang="zh-CN" altLang="en-US" sz="2800" b="1">
                  <a:ea typeface="+mn-ea"/>
                  <a:cs typeface="Times New Roman" panose="02020603050405020304" pitchFamily="18" charset="0"/>
                </a:rPr>
                <a:t>、</a:t>
              </a:r>
              <a:r>
                <a:rPr lang="en-US" altLang="zh-CN" sz="2800" b="1">
                  <a:ea typeface="+mn-ea"/>
                  <a:cs typeface="Times New Roman" panose="02020603050405020304" pitchFamily="18" charset="0"/>
                </a:rPr>
                <a:t>1</a:t>
              </a:r>
            </a:p>
            <a:p>
              <a:pPr algn="just" eaLnBrk="1" hangingPunct="1">
                <a:lnSpc>
                  <a:spcPct val="150000"/>
                </a:lnSpc>
                <a:spcBef>
                  <a:spcPct val="20000"/>
                </a:spcBef>
              </a:pPr>
              <a:r>
                <a:rPr lang="zh-CN" altLang="en-US" sz="2800" b="1">
                  <a:ea typeface="+mn-ea"/>
                  <a:cs typeface="Times New Roman" panose="02020603050405020304" pitchFamily="18" charset="0"/>
                </a:rPr>
                <a:t>    写法：</a:t>
              </a:r>
              <a:r>
                <a:rPr lang="en-US" altLang="zh-CN" sz="2800" b="1">
                  <a:ea typeface="+mn-ea"/>
                  <a:cs typeface="Times New Roman" panose="02020603050405020304" pitchFamily="18" charset="0"/>
                </a:rPr>
                <a:t>(B)</a:t>
              </a:r>
              <a:r>
                <a:rPr lang="en-US" altLang="zh-CN" sz="2800" b="1" baseline="-30000">
                  <a:ea typeface="+mn-ea"/>
                  <a:cs typeface="Times New Roman" panose="02020603050405020304" pitchFamily="18" charset="0"/>
                </a:rPr>
                <a:t>2</a:t>
              </a:r>
              <a:r>
                <a:rPr lang="en-US" altLang="zh-CN" sz="2800" b="1">
                  <a:ea typeface="+mn-ea"/>
                  <a:cs typeface="Times New Roman" panose="02020603050405020304" pitchFamily="18" charset="0"/>
                </a:rPr>
                <a:t>——Binary     </a:t>
              </a:r>
              <a:r>
                <a:rPr lang="zh-CN" altLang="en-US" sz="2800" b="1">
                  <a:ea typeface="+mn-ea"/>
                  <a:cs typeface="Times New Roman" panose="02020603050405020304" pitchFamily="18" charset="0"/>
                </a:rPr>
                <a:t>或</a:t>
              </a:r>
              <a:endParaRPr lang="en-US" altLang="zh-CN" sz="2800" b="1">
                <a:ea typeface="+mn-ea"/>
                <a:cs typeface="Times New Roman" panose="02020603050405020304" pitchFamily="18" charset="0"/>
              </a:endParaRPr>
            </a:p>
            <a:p>
              <a:pPr algn="just" eaLnBrk="1" hangingPunct="1">
                <a:lnSpc>
                  <a:spcPct val="150000"/>
                </a:lnSpc>
                <a:spcBef>
                  <a:spcPct val="20000"/>
                </a:spcBef>
              </a:pPr>
              <a:r>
                <a:rPr lang="zh-CN" altLang="en-US" sz="2800" b="1">
                  <a:cs typeface="Times New Roman" panose="02020603050405020304" pitchFamily="18" charset="0"/>
                </a:rPr>
                <a:t>    基数：</a:t>
              </a:r>
              <a:r>
                <a:rPr lang="en-US" altLang="zh-CN" sz="2800" b="1">
                  <a:cs typeface="Times New Roman" panose="02020603050405020304" pitchFamily="18" charset="0"/>
                </a:rPr>
                <a:t>2</a:t>
              </a:r>
              <a:r>
                <a:rPr lang="zh-CN" altLang="en-US" sz="2800" b="1">
                  <a:cs typeface="Times New Roman" panose="02020603050405020304" pitchFamily="18" charset="0"/>
                </a:rPr>
                <a:t>；    进位：逢二进一</a:t>
              </a:r>
              <a:r>
                <a:rPr lang="zh-CN" altLang="en-US" sz="2800" b="1">
                  <a:ea typeface="+mn-ea"/>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C68A75D-6CAA-4DEA-ABE0-64DBCEFCBE94}"/>
                    </a:ext>
                  </a:extLst>
                </p:cNvPr>
                <p:cNvSpPr/>
                <p:nvPr/>
              </p:nvSpPr>
              <p:spPr>
                <a:xfrm>
                  <a:off x="5476773" y="5229200"/>
                  <a:ext cx="1789080" cy="9507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m:rPr>
                                <m:nor/>
                              </m:rPr>
                              <a:rPr lang="zh-CN" altLang="en-US" b="1">
                                <a:latin typeface="Times New Roman" panose="02020603050405020304" pitchFamily="18" charset="0"/>
                                <a:cs typeface="Times New Roman" panose="02020603050405020304" pitchFamily="18" charset="0"/>
                              </a:rPr>
                              <m:t>(</m:t>
                            </m:r>
                            <m:r>
                              <m:rPr>
                                <m:nor/>
                              </m:rPr>
                              <a:rPr lang="en-US" altLang="zh-CN" b="1" i="1">
                                <a:latin typeface="Times New Roman" panose="02020603050405020304" pitchFamily="18" charset="0"/>
                                <a:cs typeface="Times New Roman" panose="02020603050405020304" pitchFamily="18" charset="0"/>
                              </a:rPr>
                              <m:t>B</m:t>
                            </m:r>
                            <m:r>
                              <m:rPr>
                                <m:nor/>
                              </m:rPr>
                              <a:rPr lang="zh-CN" altLang="en-US" b="1">
                                <a:latin typeface="Times New Roman" panose="02020603050405020304" pitchFamily="18" charset="0"/>
                                <a:cs typeface="Times New Roman" panose="02020603050405020304" pitchFamily="18" charset="0"/>
                              </a:rPr>
                              <m:t>)</m:t>
                            </m:r>
                          </m:e>
                          <m:sub>
                            <m:r>
                              <a:rPr lang="en-US" altLang="zh-CN" b="1">
                                <a:latin typeface="Cambria Math" panose="02040503050406030204" pitchFamily="18" charset="0"/>
                              </a:rPr>
                              <m:t>𝟐</m:t>
                            </m:r>
                          </m:sub>
                        </m:sSub>
                        <m:r>
                          <m:rPr>
                            <m:nor/>
                          </m:rPr>
                          <a:rPr lang="zh-CN" altLang="en-US" b="1">
                            <a:latin typeface="Times New Roman" panose="02020603050405020304" pitchFamily="18" charset="0"/>
                            <a:cs typeface="Times New Roman" panose="02020603050405020304" pitchFamily="18" charset="0"/>
                          </a:rPr>
                          <m:t>=</m:t>
                        </m:r>
                        <m:nary>
                          <m:naryPr>
                            <m:chr m:val="∑"/>
                            <m:limLoc m:val="undOvr"/>
                            <m:ctrlPr>
                              <a:rPr lang="zh-CN" altLang="en-US" b="1" i="1">
                                <a:latin typeface="Cambria Math" panose="02040503050406030204" pitchFamily="18" charset="0"/>
                              </a:rPr>
                            </m:ctrlPr>
                          </m:naryPr>
                          <m:sub>
                            <m:r>
                              <m:rPr>
                                <m:nor/>
                              </m:rPr>
                              <a:rPr lang="zh-CN" altLang="en-US" b="1" i="1">
                                <a:latin typeface="Times New Roman" panose="02020603050405020304" pitchFamily="18" charset="0"/>
                                <a:cs typeface="Times New Roman" panose="02020603050405020304" pitchFamily="18" charset="0"/>
                              </a:rPr>
                              <m:t>i</m:t>
                            </m:r>
                            <m:r>
                              <m:rPr>
                                <m:nor/>
                              </m:rPr>
                              <a:rPr lang="zh-CN" altLang="en-US" b="1">
                                <a:latin typeface="Times New Roman" panose="02020603050405020304" pitchFamily="18" charset="0"/>
                                <a:cs typeface="Times New Roman" panose="02020603050405020304" pitchFamily="18" charset="0"/>
                              </a:rPr>
                              <m:t>=−</m:t>
                            </m:r>
                            <m:r>
                              <m:rPr>
                                <m:nor/>
                              </m:rPr>
                              <a:rPr lang="zh-CN" altLang="en-US" b="1">
                                <a:latin typeface="Times New Roman" panose="02020603050405020304" pitchFamily="18" charset="0"/>
                                <a:cs typeface="Times New Roman" panose="02020603050405020304" pitchFamily="18" charset="0"/>
                              </a:rPr>
                              <m:t>m</m:t>
                            </m:r>
                          </m:sub>
                          <m:sup>
                            <m:r>
                              <m:rPr>
                                <m:nor/>
                              </m:rPr>
                              <a:rPr lang="zh-CN" altLang="en-US" b="1">
                                <a:latin typeface="Times New Roman" panose="02020603050405020304" pitchFamily="18" charset="0"/>
                                <a:cs typeface="Times New Roman" panose="02020603050405020304" pitchFamily="18" charset="0"/>
                              </a:rPr>
                              <m:t>n</m:t>
                            </m:r>
                            <m:r>
                              <m:rPr>
                                <m:nor/>
                              </m:rPr>
                              <a:rPr lang="zh-CN" altLang="en-US" b="1">
                                <a:latin typeface="Times New Roman" panose="02020603050405020304" pitchFamily="18" charset="0"/>
                                <a:cs typeface="Times New Roman" panose="02020603050405020304" pitchFamily="18" charset="0"/>
                              </a:rPr>
                              <m:t>−1</m:t>
                            </m:r>
                          </m:sup>
                          <m:e>
                            <m:sSub>
                              <m:sSubPr>
                                <m:ctrlPr>
                                  <a:rPr lang="zh-CN" altLang="en-US" b="1" i="1">
                                    <a:latin typeface="Cambria Math" panose="02040503050406030204" pitchFamily="18" charset="0"/>
                                  </a:rPr>
                                </m:ctrlPr>
                              </m:sSubPr>
                              <m:e>
                                <m:r>
                                  <m:rPr>
                                    <m:nor/>
                                  </m:rPr>
                                  <a:rPr lang="zh-CN" altLang="en-US" b="1" i="1">
                                    <a:latin typeface="Times New Roman" panose="02020603050405020304" pitchFamily="18" charset="0"/>
                                    <a:cs typeface="Times New Roman" panose="02020603050405020304" pitchFamily="18" charset="0"/>
                                  </a:rPr>
                                  <m:t>a</m:t>
                                </m:r>
                              </m:e>
                              <m:sub>
                                <m:r>
                                  <m:rPr>
                                    <m:nor/>
                                  </m:rPr>
                                  <a:rPr lang="zh-CN" altLang="en-US" b="1" i="1">
                                    <a:latin typeface="Times New Roman" panose="02020603050405020304" pitchFamily="18" charset="0"/>
                                    <a:cs typeface="Times New Roman" panose="02020603050405020304" pitchFamily="18" charset="0"/>
                                  </a:rPr>
                                  <m:t>i</m:t>
                                </m:r>
                              </m:sub>
                            </m:sSub>
                            <m:sSup>
                              <m:sSupPr>
                                <m:ctrlPr>
                                  <a:rPr lang="zh-CN" altLang="en-US" b="1" i="1">
                                    <a:latin typeface="Cambria Math" panose="02040503050406030204" pitchFamily="18" charset="0"/>
                                  </a:rPr>
                                </m:ctrlPr>
                              </m:sSupPr>
                              <m:e>
                                <m:r>
                                  <a:rPr lang="en-US" altLang="zh-CN" b="1">
                                    <a:latin typeface="Cambria Math" panose="02040503050406030204" pitchFamily="18" charset="0"/>
                                  </a:rPr>
                                  <m:t>𝟐</m:t>
                                </m:r>
                              </m:e>
                              <m:sup>
                                <m:r>
                                  <m:rPr>
                                    <m:nor/>
                                  </m:rPr>
                                  <a:rPr lang="zh-CN" altLang="en-US" b="1" i="1">
                                    <a:latin typeface="Times New Roman" panose="02020603050405020304" pitchFamily="18" charset="0"/>
                                    <a:cs typeface="Times New Roman" panose="02020603050405020304" pitchFamily="18" charset="0"/>
                                  </a:rPr>
                                  <m:t>i</m:t>
                                </m:r>
                              </m:sup>
                            </m:sSup>
                          </m:e>
                        </m:nary>
                      </m:oMath>
                    </m:oMathPara>
                  </a14:m>
                  <a:endParaRPr lang="zh-CN" altLang="en-US" b="1">
                    <a:latin typeface="Times New Roman" panose="02020603050405020304" pitchFamily="18" charset="0"/>
                    <a:cs typeface="Times New Roman" panose="02020603050405020304" pitchFamily="18" charset="0"/>
                  </a:endParaRPr>
                </a:p>
              </p:txBody>
            </p:sp>
          </mc:Choice>
          <mc:Fallback xmlns="">
            <p:sp>
              <p:nvSpPr>
                <p:cNvPr id="15" name="矩形 14">
                  <a:extLst>
                    <a:ext uri="{FF2B5EF4-FFF2-40B4-BE49-F238E27FC236}">
                      <a16:creationId xmlns:a16="http://schemas.microsoft.com/office/drawing/2014/main" id="{0C68A75D-6CAA-4DEA-ABE0-64DBCEFCBE94}"/>
                    </a:ext>
                  </a:extLst>
                </p:cNvPr>
                <p:cNvSpPr>
                  <a:spLocks noRot="1" noChangeAspect="1" noMove="1" noResize="1" noEditPoints="1" noAdjustHandles="1" noChangeArrowheads="1" noChangeShapeType="1" noTextEdit="1"/>
                </p:cNvSpPr>
                <p:nvPr/>
              </p:nvSpPr>
              <p:spPr>
                <a:xfrm>
                  <a:off x="5476773" y="5229200"/>
                  <a:ext cx="1789080" cy="950709"/>
                </a:xfrm>
                <a:prstGeom prst="rect">
                  <a:avLst/>
                </a:prstGeom>
                <a:blipFill>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298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1715AA-0059-4C8A-98F5-DB040E4E7347}"/>
              </a:ext>
            </a:extLst>
          </p:cNvPr>
          <p:cNvGrpSpPr/>
          <p:nvPr/>
        </p:nvGrpSpPr>
        <p:grpSpPr>
          <a:xfrm>
            <a:off x="2279576" y="1124744"/>
            <a:ext cx="7416824" cy="3888500"/>
            <a:chOff x="755576" y="1124744"/>
            <a:chExt cx="7416824" cy="3888500"/>
          </a:xfrm>
        </p:grpSpPr>
        <p:sp>
          <p:nvSpPr>
            <p:cNvPr id="2" name="矩形 1">
              <a:extLst>
                <a:ext uri="{FF2B5EF4-FFF2-40B4-BE49-F238E27FC236}">
                  <a16:creationId xmlns:a16="http://schemas.microsoft.com/office/drawing/2014/main" id="{9367FA82-5999-4C75-83AC-27DE4B89074A}"/>
                </a:ext>
              </a:extLst>
            </p:cNvPr>
            <p:cNvSpPr/>
            <p:nvPr/>
          </p:nvSpPr>
          <p:spPr>
            <a:xfrm>
              <a:off x="755576" y="1124744"/>
              <a:ext cx="7416824" cy="3888500"/>
            </a:xfrm>
            <a:prstGeom prst="rect">
              <a:avLst/>
            </a:prstGeom>
          </p:spPr>
          <p:txBody>
            <a:bodyPr wrap="square">
              <a:spAutoFit/>
            </a:bodyPr>
            <a:lstStyle/>
            <a:p>
              <a:pPr algn="just">
                <a:lnSpc>
                  <a:spcPct val="150000"/>
                </a:lnSpc>
              </a:pP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  八进制</a:t>
              </a:r>
            </a:p>
            <a:p>
              <a:pPr algn="just">
                <a:lnSpc>
                  <a:spcPct val="150000"/>
                </a:lnSpc>
              </a:pPr>
              <a:r>
                <a:rPr lang="zh-CN" altLang="en-US" sz="2800" b="1" dirty="0">
                  <a:latin typeface="Times New Roman" panose="02020603050405020304" pitchFamily="18" charset="0"/>
                  <a:cs typeface="Times New Roman" panose="02020603050405020304" pitchFamily="18" charset="0"/>
                </a:rPr>
                <a:t>有八个数码：</a:t>
              </a:r>
              <a:r>
                <a:rPr lang="en-US" altLang="zh-CN" sz="2800" b="1"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5</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6</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7</a:t>
              </a:r>
            </a:p>
            <a:p>
              <a:pPr algn="just">
                <a:lnSpc>
                  <a:spcPct val="150000"/>
                </a:lnSpc>
              </a:pPr>
              <a:r>
                <a:rPr lang="zh-CN" altLang="en-US" sz="2800" b="1" dirty="0">
                  <a:latin typeface="Times New Roman" panose="02020603050405020304" pitchFamily="18" charset="0"/>
                  <a:cs typeface="Times New Roman" panose="02020603050405020304" pitchFamily="18" charset="0"/>
                </a:rPr>
                <a:t>写法：</a:t>
              </a:r>
              <a:r>
                <a:rPr lang="en-US" altLang="zh-CN" sz="2800" b="1" dirty="0">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O)</a:t>
              </a:r>
              <a:r>
                <a:rPr lang="en-US" altLang="zh-CN" sz="2800" b="1" baseline="-30000">
                  <a:latin typeface="Times New Roman" panose="02020603050405020304" pitchFamily="18" charset="0"/>
                  <a:cs typeface="Times New Roman" panose="02020603050405020304" pitchFamily="18" charset="0"/>
                </a:rPr>
                <a:t>8</a:t>
              </a:r>
              <a:r>
                <a:rPr lang="en-US" altLang="zh-CN" sz="2800" b="1">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Octal     </a:t>
              </a:r>
              <a:r>
                <a:rPr lang="zh-CN" altLang="en-US" sz="2800" b="1" dirty="0">
                  <a:latin typeface="Times New Roman" panose="02020603050405020304" pitchFamily="18" charset="0"/>
                  <a:cs typeface="Times New Roman" panose="02020603050405020304" pitchFamily="18" charset="0"/>
                </a:rPr>
                <a:t>或   </a:t>
              </a:r>
            </a:p>
            <a:p>
              <a:pPr algn="just">
                <a:lnSpc>
                  <a:spcPct val="150000"/>
                </a:lnSpc>
              </a:pPr>
              <a:r>
                <a:rPr lang="zh-CN" altLang="en-US" sz="2800" b="1" dirty="0">
                  <a:latin typeface="Times New Roman" panose="02020603050405020304" pitchFamily="18" charset="0"/>
                  <a:cs typeface="Times New Roman" panose="02020603050405020304" pitchFamily="18" charset="0"/>
                </a:rPr>
                <a:t>例如：</a:t>
              </a:r>
              <a:r>
                <a:rPr lang="en-US" altLang="zh-CN" sz="2800" b="1" dirty="0">
                  <a:latin typeface="Times New Roman" panose="02020603050405020304" pitchFamily="18" charset="0"/>
                  <a:cs typeface="Times New Roman" panose="02020603050405020304" pitchFamily="18" charset="0"/>
                </a:rPr>
                <a:t>(37.41)</a:t>
              </a:r>
              <a:r>
                <a:rPr lang="en-US" altLang="zh-CN" sz="2800" b="1" baseline="-30000" dirty="0">
                  <a:latin typeface="Times New Roman" panose="02020603050405020304" pitchFamily="18" charset="0"/>
                  <a:cs typeface="Times New Roman" panose="02020603050405020304" pitchFamily="18" charset="0"/>
                </a:rPr>
                <a:t>8</a:t>
              </a:r>
              <a:r>
                <a:rPr lang="en-US" altLang="zh-CN" sz="2800" b="1" dirty="0">
                  <a:latin typeface="Times New Roman" panose="02020603050405020304" pitchFamily="18" charset="0"/>
                  <a:cs typeface="Times New Roman" panose="02020603050405020304" pitchFamily="18" charset="0"/>
                </a:rPr>
                <a:t>=3×8</a:t>
              </a:r>
              <a:r>
                <a:rPr lang="en-US" altLang="zh-CN" sz="2800" b="1" baseline="30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+7×8</a:t>
              </a:r>
              <a:r>
                <a:rPr lang="en-US" altLang="zh-CN" sz="2800" b="1" baseline="30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+4×8</a:t>
              </a:r>
              <a:r>
                <a:rPr lang="en-US" altLang="zh-CN" sz="2800" b="1" baseline="30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+1×8</a:t>
              </a:r>
              <a:r>
                <a:rPr lang="en-US" altLang="zh-CN" sz="2800" b="1" baseline="30000" dirty="0">
                  <a:latin typeface="Times New Roman" panose="02020603050405020304" pitchFamily="18" charset="0"/>
                  <a:cs typeface="Times New Roman" panose="02020603050405020304" pitchFamily="18" charset="0"/>
                </a:rPr>
                <a:t>-2</a:t>
              </a:r>
              <a:endParaRPr lang="en-US" altLang="zh-CN" sz="2800" b="1" dirty="0">
                <a:latin typeface="Times New Roman" panose="02020603050405020304" pitchFamily="18" charset="0"/>
                <a:cs typeface="Times New Roman" panose="02020603050405020304" pitchFamily="18" charset="0"/>
              </a:endParaRPr>
            </a:p>
            <a:p>
              <a:pPr algn="just">
                <a:lnSpc>
                  <a:spcPct val="150000"/>
                </a:lnSpc>
              </a:pPr>
              <a:r>
                <a:rPr lang="zh-CN" altLang="en-US" sz="2800" b="1" dirty="0">
                  <a:latin typeface="Times New Roman" panose="02020603050405020304" pitchFamily="18" charset="0"/>
                  <a:cs typeface="Times New Roman" panose="02020603050405020304" pitchFamily="18" charset="0"/>
                </a:rPr>
                <a:t>基数：</a:t>
              </a:r>
              <a:r>
                <a:rPr lang="en-US" altLang="zh-CN" sz="2800" b="1" dirty="0">
                  <a:latin typeface="Times New Roman" panose="02020603050405020304" pitchFamily="18" charset="0"/>
                  <a:cs typeface="Times New Roman" panose="02020603050405020304" pitchFamily="18" charset="0"/>
                </a:rPr>
                <a:t>8</a:t>
              </a:r>
            </a:p>
            <a:p>
              <a:pPr algn="just">
                <a:lnSpc>
                  <a:spcPct val="150000"/>
                </a:lnSpc>
              </a:pPr>
              <a:r>
                <a:rPr lang="zh-CN" altLang="en-US" sz="2800" b="1" dirty="0">
                  <a:latin typeface="Times New Roman" panose="02020603050405020304" pitchFamily="18" charset="0"/>
                  <a:cs typeface="Times New Roman" panose="02020603050405020304" pitchFamily="18" charset="0"/>
                </a:rPr>
                <a:t>进位：逢八进一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8B063C2-4FED-45F3-98B7-C604BB99D843}"/>
                    </a:ext>
                  </a:extLst>
                </p:cNvPr>
                <p:cNvSpPr/>
                <p:nvPr/>
              </p:nvSpPr>
              <p:spPr>
                <a:xfrm>
                  <a:off x="5004048" y="2276872"/>
                  <a:ext cx="1816331" cy="9507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m:rPr>
                                <m:nor/>
                              </m:rPr>
                              <a:rPr lang="zh-CN" altLang="en-US" b="1">
                                <a:latin typeface="Times New Roman" panose="02020603050405020304" pitchFamily="18" charset="0"/>
                                <a:cs typeface="Times New Roman" panose="02020603050405020304" pitchFamily="18" charset="0"/>
                              </a:rPr>
                              <m:t>(</m:t>
                            </m:r>
                            <m:r>
                              <m:rPr>
                                <m:nor/>
                              </m:rPr>
                              <a:rPr lang="en-US" altLang="zh-CN" b="1" i="1">
                                <a:latin typeface="Times New Roman" panose="02020603050405020304" pitchFamily="18" charset="0"/>
                                <a:cs typeface="Times New Roman" panose="02020603050405020304" pitchFamily="18" charset="0"/>
                              </a:rPr>
                              <m:t>O</m:t>
                            </m:r>
                            <m:r>
                              <m:rPr>
                                <m:nor/>
                              </m:rPr>
                              <a:rPr lang="zh-CN" altLang="en-US" b="1">
                                <a:latin typeface="Times New Roman" panose="02020603050405020304" pitchFamily="18" charset="0"/>
                                <a:cs typeface="Times New Roman" panose="02020603050405020304" pitchFamily="18" charset="0"/>
                              </a:rPr>
                              <m:t>)</m:t>
                            </m:r>
                          </m:e>
                          <m:sub>
                            <m:r>
                              <m:rPr>
                                <m:nor/>
                              </m:rPr>
                              <a:rPr lang="en-US" altLang="zh-CN" b="1">
                                <a:latin typeface="Times New Roman" panose="02020603050405020304" pitchFamily="18" charset="0"/>
                                <a:cs typeface="Times New Roman" panose="02020603050405020304" pitchFamily="18" charset="0"/>
                              </a:rPr>
                              <m:t>8</m:t>
                            </m:r>
                          </m:sub>
                        </m:sSub>
                        <m:r>
                          <m:rPr>
                            <m:nor/>
                          </m:rPr>
                          <a:rPr lang="zh-CN" altLang="en-US" b="1">
                            <a:latin typeface="Times New Roman" panose="02020603050405020304" pitchFamily="18" charset="0"/>
                            <a:cs typeface="Times New Roman" panose="02020603050405020304" pitchFamily="18" charset="0"/>
                          </a:rPr>
                          <m:t>=</m:t>
                        </m:r>
                        <m:nary>
                          <m:naryPr>
                            <m:chr m:val="∑"/>
                            <m:limLoc m:val="undOvr"/>
                            <m:ctrlPr>
                              <a:rPr lang="zh-CN" altLang="en-US" b="1" i="1">
                                <a:latin typeface="Cambria Math" panose="02040503050406030204" pitchFamily="18" charset="0"/>
                              </a:rPr>
                            </m:ctrlPr>
                          </m:naryPr>
                          <m:sub>
                            <m:r>
                              <m:rPr>
                                <m:nor/>
                              </m:rPr>
                              <a:rPr lang="zh-CN" altLang="en-US" b="1" i="1">
                                <a:latin typeface="Times New Roman" panose="02020603050405020304" pitchFamily="18" charset="0"/>
                                <a:cs typeface="Times New Roman" panose="02020603050405020304" pitchFamily="18" charset="0"/>
                              </a:rPr>
                              <m:t>i</m:t>
                            </m:r>
                            <m:r>
                              <m:rPr>
                                <m:nor/>
                              </m:rPr>
                              <a:rPr lang="zh-CN" altLang="en-US" b="1">
                                <a:latin typeface="Times New Roman" panose="02020603050405020304" pitchFamily="18" charset="0"/>
                                <a:cs typeface="Times New Roman" panose="02020603050405020304" pitchFamily="18" charset="0"/>
                              </a:rPr>
                              <m:t>=−</m:t>
                            </m:r>
                            <m:r>
                              <m:rPr>
                                <m:nor/>
                              </m:rPr>
                              <a:rPr lang="zh-CN" altLang="en-US" b="1">
                                <a:latin typeface="Times New Roman" panose="02020603050405020304" pitchFamily="18" charset="0"/>
                                <a:cs typeface="Times New Roman" panose="02020603050405020304" pitchFamily="18" charset="0"/>
                              </a:rPr>
                              <m:t>m</m:t>
                            </m:r>
                          </m:sub>
                          <m:sup>
                            <m:r>
                              <m:rPr>
                                <m:nor/>
                              </m:rPr>
                              <a:rPr lang="zh-CN" altLang="en-US" b="1">
                                <a:latin typeface="Times New Roman" panose="02020603050405020304" pitchFamily="18" charset="0"/>
                                <a:cs typeface="Times New Roman" panose="02020603050405020304" pitchFamily="18" charset="0"/>
                              </a:rPr>
                              <m:t>n</m:t>
                            </m:r>
                            <m:r>
                              <m:rPr>
                                <m:nor/>
                              </m:rPr>
                              <a:rPr lang="zh-CN" altLang="en-US" b="1">
                                <a:latin typeface="Times New Roman" panose="02020603050405020304" pitchFamily="18" charset="0"/>
                                <a:cs typeface="Times New Roman" panose="02020603050405020304" pitchFamily="18" charset="0"/>
                              </a:rPr>
                              <m:t>−1</m:t>
                            </m:r>
                          </m:sup>
                          <m:e>
                            <m:sSub>
                              <m:sSubPr>
                                <m:ctrlPr>
                                  <a:rPr lang="zh-CN" altLang="en-US" b="1" i="1">
                                    <a:latin typeface="Cambria Math" panose="02040503050406030204" pitchFamily="18" charset="0"/>
                                  </a:rPr>
                                </m:ctrlPr>
                              </m:sSubPr>
                              <m:e>
                                <m:r>
                                  <m:rPr>
                                    <m:nor/>
                                  </m:rPr>
                                  <a:rPr lang="zh-CN" altLang="en-US" b="1" i="1">
                                    <a:latin typeface="Times New Roman" panose="02020603050405020304" pitchFamily="18" charset="0"/>
                                    <a:cs typeface="Times New Roman" panose="02020603050405020304" pitchFamily="18" charset="0"/>
                                  </a:rPr>
                                  <m:t>a</m:t>
                                </m:r>
                              </m:e>
                              <m:sub>
                                <m:r>
                                  <m:rPr>
                                    <m:nor/>
                                  </m:rPr>
                                  <a:rPr lang="zh-CN" altLang="en-US" b="1" i="1">
                                    <a:latin typeface="Times New Roman" panose="02020603050405020304" pitchFamily="18" charset="0"/>
                                    <a:cs typeface="Times New Roman" panose="02020603050405020304" pitchFamily="18" charset="0"/>
                                  </a:rPr>
                                  <m:t>i</m:t>
                                </m:r>
                              </m:sub>
                            </m:sSub>
                            <m:sSup>
                              <m:sSupPr>
                                <m:ctrlPr>
                                  <a:rPr lang="zh-CN" altLang="en-US" b="1" i="1">
                                    <a:latin typeface="Cambria Math" panose="02040503050406030204" pitchFamily="18" charset="0"/>
                                  </a:rPr>
                                </m:ctrlPr>
                              </m:sSupPr>
                              <m:e>
                                <m:r>
                                  <a:rPr lang="en-US" altLang="zh-CN" b="1">
                                    <a:latin typeface="Cambria Math" panose="02040503050406030204" pitchFamily="18" charset="0"/>
                                  </a:rPr>
                                  <m:t>𝟖</m:t>
                                </m:r>
                              </m:e>
                              <m:sup>
                                <m:r>
                                  <m:rPr>
                                    <m:nor/>
                                  </m:rPr>
                                  <a:rPr lang="zh-CN" altLang="en-US" b="1" i="1">
                                    <a:latin typeface="Times New Roman" panose="02020603050405020304" pitchFamily="18" charset="0"/>
                                    <a:cs typeface="Times New Roman" panose="02020603050405020304" pitchFamily="18" charset="0"/>
                                  </a:rPr>
                                  <m:t>i</m:t>
                                </m:r>
                              </m:sup>
                            </m:sSup>
                          </m:e>
                        </m:nary>
                      </m:oMath>
                    </m:oMathPara>
                  </a14:m>
                  <a:endParaRPr lang="zh-CN" altLang="en-US" b="1">
                    <a:latin typeface="Times New Roman" panose="02020603050405020304" pitchFamily="18" charset="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B8B063C2-4FED-45F3-98B7-C604BB99D843}"/>
                    </a:ext>
                  </a:extLst>
                </p:cNvPr>
                <p:cNvSpPr>
                  <a:spLocks noRot="1" noChangeAspect="1" noMove="1" noResize="1" noEditPoints="1" noAdjustHandles="1" noChangeArrowheads="1" noChangeShapeType="1" noTextEdit="1"/>
                </p:cNvSpPr>
                <p:nvPr/>
              </p:nvSpPr>
              <p:spPr>
                <a:xfrm>
                  <a:off x="5004048" y="2276872"/>
                  <a:ext cx="1816331" cy="950709"/>
                </a:xfrm>
                <a:prstGeom prst="rect">
                  <a:avLst/>
                </a:prstGeom>
                <a:blipFill>
                  <a:blip r:embed="rId2"/>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12267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721CB27-FBFA-4D4B-9E5E-72D80D789E71}"/>
              </a:ext>
            </a:extLst>
          </p:cNvPr>
          <p:cNvGrpSpPr/>
          <p:nvPr/>
        </p:nvGrpSpPr>
        <p:grpSpPr>
          <a:xfrm>
            <a:off x="1631504" y="764705"/>
            <a:ext cx="8856984" cy="5827493"/>
            <a:chOff x="107504" y="764704"/>
            <a:chExt cx="8856984" cy="5827493"/>
          </a:xfrm>
        </p:grpSpPr>
        <p:sp>
          <p:nvSpPr>
            <p:cNvPr id="2" name="矩形 1">
              <a:extLst>
                <a:ext uri="{FF2B5EF4-FFF2-40B4-BE49-F238E27FC236}">
                  <a16:creationId xmlns:a16="http://schemas.microsoft.com/office/drawing/2014/main" id="{EF7CE908-A7ED-48E9-9AC0-9FBB4DA90259}"/>
                </a:ext>
              </a:extLst>
            </p:cNvPr>
            <p:cNvSpPr/>
            <p:nvPr/>
          </p:nvSpPr>
          <p:spPr>
            <a:xfrm>
              <a:off x="107504" y="764704"/>
              <a:ext cx="8856984" cy="5827493"/>
            </a:xfrm>
            <a:prstGeom prst="rect">
              <a:avLst/>
            </a:prstGeom>
          </p:spPr>
          <p:txBody>
            <a:bodyPr wrap="square">
              <a:spAutoFit/>
            </a:bodyPr>
            <a:lstStyle/>
            <a:p>
              <a:pPr algn="just">
                <a:lnSpc>
                  <a:spcPct val="150000"/>
                </a:lnSpc>
              </a:pPr>
              <a:r>
                <a:rPr lang="en-US" altLang="zh-CN" sz="2800" b="1">
                  <a:latin typeface="Times New Roman" panose="02020603050405020304" pitchFamily="18" charset="0"/>
                  <a:cs typeface="Times New Roman" panose="02020603050405020304" pitchFamily="18" charset="0"/>
                </a:rPr>
                <a:t>4</a:t>
              </a:r>
              <a:r>
                <a:rPr lang="zh-CN" altLang="en-US" sz="2800" b="1">
                  <a:latin typeface="Times New Roman" panose="02020603050405020304" pitchFamily="18" charset="0"/>
                  <a:cs typeface="Times New Roman" panose="02020603050405020304" pitchFamily="18" charset="0"/>
                </a:rPr>
                <a:t>、十六进制</a:t>
              </a:r>
            </a:p>
            <a:p>
              <a:pPr algn="just">
                <a:lnSpc>
                  <a:spcPct val="150000"/>
                </a:lnSpc>
              </a:pPr>
              <a:r>
                <a:rPr lang="zh-CN" altLang="en-US" sz="2800" b="1">
                  <a:latin typeface="Times New Roman" panose="02020603050405020304" pitchFamily="18" charset="0"/>
                  <a:cs typeface="Times New Roman" panose="02020603050405020304" pitchFamily="18" charset="0"/>
                </a:rPr>
                <a:t>有十六个数码：</a:t>
              </a:r>
              <a:r>
                <a:rPr lang="en-US" altLang="zh-CN" sz="2800" b="1">
                  <a:latin typeface="Times New Roman" panose="02020603050405020304" pitchFamily="18" charset="0"/>
                  <a:cs typeface="Times New Roman" panose="02020603050405020304" pitchFamily="18" charset="0"/>
                </a:rPr>
                <a:t>0</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9</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A</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B</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C</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D</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E</a:t>
              </a:r>
              <a:r>
                <a:rPr lang="zh-CN" altLang="en-US"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F</a:t>
              </a:r>
              <a:r>
                <a:rPr lang="zh-CN" altLang="en-US" sz="2800" b="1">
                  <a:latin typeface="Times New Roman" panose="02020603050405020304" pitchFamily="18" charset="0"/>
                  <a:cs typeface="Times New Roman" panose="02020603050405020304" pitchFamily="18" charset="0"/>
                </a:rPr>
                <a:t>写法：</a:t>
              </a:r>
              <a:r>
                <a:rPr lang="en-US" altLang="zh-CN" sz="2800" b="1">
                  <a:latin typeface="Times New Roman" panose="02020603050405020304" pitchFamily="18" charset="0"/>
                  <a:cs typeface="Times New Roman" panose="02020603050405020304" pitchFamily="18" charset="0"/>
                </a:rPr>
                <a:t>(H)</a:t>
              </a:r>
              <a:r>
                <a:rPr lang="en-US" altLang="zh-CN" sz="2800" b="1" baseline="-30000">
                  <a:latin typeface="Times New Roman" panose="02020603050405020304" pitchFamily="18" charset="0"/>
                  <a:cs typeface="Times New Roman" panose="02020603050405020304" pitchFamily="18" charset="0"/>
                </a:rPr>
                <a:t>16</a:t>
              </a:r>
              <a:r>
                <a:rPr lang="en-US" altLang="zh-CN" sz="2800" b="1">
                  <a:latin typeface="Times New Roman" panose="02020603050405020304" pitchFamily="18" charset="0"/>
                  <a:cs typeface="Times New Roman" panose="02020603050405020304" pitchFamily="18" charset="0"/>
                </a:rPr>
                <a:t>——Hexadecimal    </a:t>
              </a:r>
              <a:r>
                <a:rPr lang="zh-CN" altLang="en-US" sz="2800" b="1">
                  <a:latin typeface="Times New Roman" panose="02020603050405020304" pitchFamily="18" charset="0"/>
                  <a:cs typeface="Times New Roman" panose="02020603050405020304" pitchFamily="18" charset="0"/>
                </a:rPr>
                <a:t>或   </a:t>
              </a:r>
            </a:p>
            <a:p>
              <a:pPr algn="just">
                <a:lnSpc>
                  <a:spcPct val="150000"/>
                </a:lnSpc>
              </a:pPr>
              <a:r>
                <a:rPr lang="zh-CN" altLang="en-US" sz="2800" b="1">
                  <a:latin typeface="Times New Roman" panose="02020603050405020304" pitchFamily="18" charset="0"/>
                  <a:cs typeface="Times New Roman" panose="02020603050405020304" pitchFamily="18" charset="0"/>
                </a:rPr>
                <a:t>例如：</a:t>
              </a:r>
              <a:endParaRPr lang="en-US" altLang="zh-CN" sz="2800" b="1">
                <a:latin typeface="Times New Roman" panose="02020603050405020304" pitchFamily="18" charset="0"/>
                <a:cs typeface="Times New Roman" panose="02020603050405020304" pitchFamily="18" charset="0"/>
              </a:endParaRPr>
            </a:p>
            <a:p>
              <a:pPr algn="just">
                <a:lnSpc>
                  <a:spcPct val="150000"/>
                </a:lnSpc>
              </a:pPr>
              <a:r>
                <a:rPr lang="en-US" altLang="zh-CN" sz="2800" b="1">
                  <a:latin typeface="Times New Roman" panose="02020603050405020304" pitchFamily="18" charset="0"/>
                  <a:cs typeface="Times New Roman" panose="02020603050405020304" pitchFamily="18" charset="0"/>
                </a:rPr>
                <a:t> (349)</a:t>
              </a:r>
              <a:r>
                <a:rPr lang="en-US" altLang="zh-CN" sz="2800" b="1" baseline="-30000">
                  <a:latin typeface="Times New Roman" panose="02020603050405020304" pitchFamily="18" charset="0"/>
                  <a:cs typeface="Times New Roman" panose="02020603050405020304" pitchFamily="18" charset="0"/>
                </a:rPr>
                <a:t>16</a:t>
              </a:r>
              <a:r>
                <a:rPr lang="en-US" altLang="zh-CN" sz="2800" b="1">
                  <a:latin typeface="Times New Roman" panose="02020603050405020304" pitchFamily="18" charset="0"/>
                  <a:cs typeface="Times New Roman" panose="02020603050405020304" pitchFamily="18" charset="0"/>
                </a:rPr>
                <a:t>=3×16</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+4×16</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+9×16</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=(841)</a:t>
              </a:r>
              <a:r>
                <a:rPr lang="en-US" altLang="zh-CN" sz="2800" b="1" baseline="-30000">
                  <a:latin typeface="Times New Roman" panose="02020603050405020304" pitchFamily="18" charset="0"/>
                  <a:cs typeface="Times New Roman" panose="02020603050405020304" pitchFamily="18" charset="0"/>
                </a:rPr>
                <a:t>10</a:t>
              </a:r>
              <a:endParaRPr lang="en-US" altLang="zh-CN" sz="2800" b="1">
                <a:latin typeface="Times New Roman" panose="02020603050405020304" pitchFamily="18" charset="0"/>
                <a:cs typeface="Times New Roman" panose="02020603050405020304" pitchFamily="18" charset="0"/>
              </a:endParaRPr>
            </a:p>
            <a:p>
              <a:pPr algn="just">
                <a:lnSpc>
                  <a:spcPct val="150000"/>
                </a:lnSpc>
              </a:pPr>
              <a:r>
                <a:rPr lang="en-US" altLang="zh-CN" sz="2800" b="1">
                  <a:latin typeface="Times New Roman" panose="02020603050405020304" pitchFamily="18" charset="0"/>
                  <a:cs typeface="Times New Roman" panose="02020603050405020304" pitchFamily="18" charset="0"/>
                </a:rPr>
                <a:t> (3AB.11)</a:t>
              </a:r>
              <a:r>
                <a:rPr lang="en-US" altLang="zh-CN" sz="2800" b="1" baseline="-30000">
                  <a:latin typeface="Times New Roman" panose="02020603050405020304" pitchFamily="18" charset="0"/>
                  <a:cs typeface="Times New Roman" panose="02020603050405020304" pitchFamily="18" charset="0"/>
                </a:rPr>
                <a:t>16</a:t>
              </a:r>
              <a:r>
                <a:rPr lang="en-US" altLang="zh-CN" sz="2800" b="1">
                  <a:latin typeface="Times New Roman" panose="02020603050405020304" pitchFamily="18" charset="0"/>
                  <a:cs typeface="Times New Roman" panose="02020603050405020304" pitchFamily="18" charset="0"/>
                </a:rPr>
                <a:t>=3×16</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+A×16</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+B×16</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+1×16</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+1×16</a:t>
              </a:r>
              <a:r>
                <a:rPr lang="en-US" altLang="zh-CN" sz="2800" b="1" baseline="30000">
                  <a:latin typeface="Times New Roman" panose="02020603050405020304" pitchFamily="18" charset="0"/>
                  <a:cs typeface="Times New Roman" panose="02020603050405020304" pitchFamily="18" charset="0"/>
                </a:rPr>
                <a:t>-2</a:t>
              </a:r>
            </a:p>
            <a:p>
              <a:pPr algn="just">
                <a:lnSpc>
                  <a:spcPct val="150000"/>
                </a:lnSpc>
              </a:pPr>
              <a:r>
                <a:rPr lang="en-US" altLang="zh-CN" sz="2800" b="1">
                  <a:latin typeface="Times New Roman" panose="02020603050405020304" pitchFamily="18" charset="0"/>
                  <a:cs typeface="Times New Roman" panose="02020603050405020304" pitchFamily="18" charset="0"/>
                </a:rPr>
                <a:t>                  </a:t>
              </a:r>
              <a:r>
                <a:rPr lang="en-US" altLang="zh-CN" sz="2800" b="1">
                  <a:latin typeface="+mn-ea"/>
                  <a:cs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(939.0664)</a:t>
              </a:r>
              <a:r>
                <a:rPr lang="en-US" altLang="zh-CN" sz="2800" b="1" baseline="-30000">
                  <a:latin typeface="Times New Roman" panose="02020603050405020304" pitchFamily="18" charset="0"/>
                  <a:cs typeface="Times New Roman" panose="02020603050405020304" pitchFamily="18" charset="0"/>
                </a:rPr>
                <a:t>10</a:t>
              </a:r>
              <a:endParaRPr lang="en-US" altLang="zh-CN" sz="2800" b="1">
                <a:latin typeface="Times New Roman" panose="02020603050405020304" pitchFamily="18" charset="0"/>
                <a:cs typeface="Times New Roman" panose="02020603050405020304" pitchFamily="18" charset="0"/>
              </a:endParaRPr>
            </a:p>
            <a:p>
              <a:pPr algn="just">
                <a:lnSpc>
                  <a:spcPct val="150000"/>
                </a:lnSpc>
              </a:pPr>
              <a:r>
                <a:rPr lang="zh-CN" altLang="en-US" sz="2800" b="1">
                  <a:latin typeface="Times New Roman" panose="02020603050405020304" pitchFamily="18" charset="0"/>
                  <a:cs typeface="Times New Roman" panose="02020603050405020304" pitchFamily="18" charset="0"/>
                </a:rPr>
                <a:t>基数：</a:t>
              </a:r>
              <a:r>
                <a:rPr lang="en-US" altLang="zh-CN" sz="2800" b="1">
                  <a:latin typeface="Times New Roman" panose="02020603050405020304" pitchFamily="18" charset="0"/>
                  <a:cs typeface="Times New Roman" panose="02020603050405020304" pitchFamily="18" charset="0"/>
                </a:rPr>
                <a:t>16</a:t>
              </a:r>
            </a:p>
            <a:p>
              <a:pPr algn="just">
                <a:lnSpc>
                  <a:spcPct val="150000"/>
                </a:lnSpc>
              </a:pPr>
              <a:r>
                <a:rPr lang="zh-CN" altLang="en-US" sz="2800" b="1">
                  <a:latin typeface="Times New Roman" panose="02020603050405020304" pitchFamily="18" charset="0"/>
                  <a:cs typeface="Times New Roman" panose="02020603050405020304" pitchFamily="18" charset="0"/>
                </a:rPr>
                <a:t>进位：逢十六进一 </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F663AA2-C80C-44E3-81F4-BD887AFBFDB5}"/>
                    </a:ext>
                  </a:extLst>
                </p:cNvPr>
                <p:cNvSpPr/>
                <p:nvPr/>
              </p:nvSpPr>
              <p:spPr>
                <a:xfrm>
                  <a:off x="5436096" y="1974235"/>
                  <a:ext cx="2245936" cy="9507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m:rPr>
                                <m:nor/>
                              </m:rPr>
                              <a:rPr lang="zh-CN" altLang="en-US" b="1">
                                <a:latin typeface="Times New Roman" panose="02020603050405020304" pitchFamily="18" charset="0"/>
                                <a:cs typeface="Times New Roman" panose="02020603050405020304" pitchFamily="18" charset="0"/>
                              </a:rPr>
                              <m:t>(</m:t>
                            </m:r>
                            <m:r>
                              <m:rPr>
                                <m:nor/>
                              </m:rPr>
                              <a:rPr lang="en-US" altLang="zh-CN" b="1" i="1">
                                <a:latin typeface="Times New Roman" panose="02020603050405020304" pitchFamily="18" charset="0"/>
                                <a:cs typeface="Times New Roman" panose="02020603050405020304" pitchFamily="18" charset="0"/>
                              </a:rPr>
                              <m:t>H</m:t>
                            </m:r>
                            <m:r>
                              <m:rPr>
                                <m:nor/>
                              </m:rPr>
                              <a:rPr lang="zh-CN" altLang="en-US" b="1">
                                <a:latin typeface="Times New Roman" panose="02020603050405020304" pitchFamily="18" charset="0"/>
                                <a:cs typeface="Times New Roman" panose="02020603050405020304" pitchFamily="18" charset="0"/>
                              </a:rPr>
                              <m:t>)</m:t>
                            </m:r>
                          </m:e>
                          <m:sub>
                            <m:r>
                              <a:rPr lang="en-US" altLang="zh-CN" b="1">
                                <a:latin typeface="Cambria Math" panose="02040503050406030204" pitchFamily="18" charset="0"/>
                              </a:rPr>
                              <m:t>𝟏𝟔</m:t>
                            </m:r>
                          </m:sub>
                        </m:sSub>
                        <m:r>
                          <m:rPr>
                            <m:nor/>
                          </m:rPr>
                          <a:rPr lang="zh-CN" altLang="en-US" b="1">
                            <a:latin typeface="Times New Roman" panose="02020603050405020304" pitchFamily="18" charset="0"/>
                            <a:cs typeface="Times New Roman" panose="02020603050405020304" pitchFamily="18" charset="0"/>
                          </a:rPr>
                          <m:t>=</m:t>
                        </m:r>
                        <m:nary>
                          <m:naryPr>
                            <m:chr m:val="∑"/>
                            <m:limLoc m:val="undOvr"/>
                            <m:ctrlPr>
                              <a:rPr lang="zh-CN" altLang="en-US" b="1" i="1">
                                <a:latin typeface="Cambria Math" panose="02040503050406030204" pitchFamily="18" charset="0"/>
                              </a:rPr>
                            </m:ctrlPr>
                          </m:naryPr>
                          <m:sub>
                            <m:r>
                              <m:rPr>
                                <m:nor/>
                              </m:rPr>
                              <a:rPr lang="zh-CN" altLang="en-US" b="1" i="1">
                                <a:latin typeface="Times New Roman" panose="02020603050405020304" pitchFamily="18" charset="0"/>
                                <a:cs typeface="Times New Roman" panose="02020603050405020304" pitchFamily="18" charset="0"/>
                              </a:rPr>
                              <m:t>i</m:t>
                            </m:r>
                            <m:r>
                              <m:rPr>
                                <m:nor/>
                              </m:rPr>
                              <a:rPr lang="zh-CN" altLang="en-US" b="1">
                                <a:latin typeface="Times New Roman" panose="02020603050405020304" pitchFamily="18" charset="0"/>
                                <a:cs typeface="Times New Roman" panose="02020603050405020304" pitchFamily="18" charset="0"/>
                              </a:rPr>
                              <m:t>=−</m:t>
                            </m:r>
                            <m:r>
                              <m:rPr>
                                <m:nor/>
                              </m:rPr>
                              <a:rPr lang="zh-CN" altLang="en-US" b="1">
                                <a:latin typeface="Times New Roman" panose="02020603050405020304" pitchFamily="18" charset="0"/>
                                <a:cs typeface="Times New Roman" panose="02020603050405020304" pitchFamily="18" charset="0"/>
                              </a:rPr>
                              <m:t>m</m:t>
                            </m:r>
                          </m:sub>
                          <m:sup>
                            <m:r>
                              <m:rPr>
                                <m:nor/>
                              </m:rPr>
                              <a:rPr lang="zh-CN" altLang="en-US" b="1">
                                <a:latin typeface="Times New Roman" panose="02020603050405020304" pitchFamily="18" charset="0"/>
                                <a:cs typeface="Times New Roman" panose="02020603050405020304" pitchFamily="18" charset="0"/>
                              </a:rPr>
                              <m:t>n</m:t>
                            </m:r>
                            <m:r>
                              <m:rPr>
                                <m:nor/>
                              </m:rPr>
                              <a:rPr lang="zh-CN" altLang="en-US" b="1">
                                <a:latin typeface="Times New Roman" panose="02020603050405020304" pitchFamily="18" charset="0"/>
                                <a:cs typeface="Times New Roman" panose="02020603050405020304" pitchFamily="18" charset="0"/>
                              </a:rPr>
                              <m:t>−1</m:t>
                            </m:r>
                          </m:sup>
                          <m:e>
                            <m:sSub>
                              <m:sSubPr>
                                <m:ctrlPr>
                                  <a:rPr lang="zh-CN" altLang="en-US" b="1" i="1">
                                    <a:latin typeface="Cambria Math" panose="02040503050406030204" pitchFamily="18" charset="0"/>
                                  </a:rPr>
                                </m:ctrlPr>
                              </m:sSubPr>
                              <m:e>
                                <m:r>
                                  <m:rPr>
                                    <m:nor/>
                                  </m:rPr>
                                  <a:rPr lang="zh-CN" altLang="en-US" b="1" i="1">
                                    <a:latin typeface="Times New Roman" panose="02020603050405020304" pitchFamily="18" charset="0"/>
                                    <a:cs typeface="Times New Roman" panose="02020603050405020304" pitchFamily="18" charset="0"/>
                                  </a:rPr>
                                  <m:t>a</m:t>
                                </m:r>
                              </m:e>
                              <m:sub>
                                <m:r>
                                  <m:rPr>
                                    <m:nor/>
                                  </m:rPr>
                                  <a:rPr lang="zh-CN" altLang="en-US" b="1" i="1">
                                    <a:latin typeface="Times New Roman" panose="02020603050405020304" pitchFamily="18" charset="0"/>
                                    <a:cs typeface="Times New Roman" panose="02020603050405020304" pitchFamily="18" charset="0"/>
                                  </a:rPr>
                                  <m:t>i</m:t>
                                </m:r>
                              </m:sub>
                            </m:sSub>
                            <m:sSup>
                              <m:sSupPr>
                                <m:ctrlPr>
                                  <a:rPr lang="zh-CN" altLang="en-US" b="1" i="1">
                                    <a:latin typeface="Cambria Math" panose="02040503050406030204" pitchFamily="18" charset="0"/>
                                  </a:rPr>
                                </m:ctrlPr>
                              </m:sSupPr>
                              <m:e>
                                <m:r>
                                  <a:rPr lang="en-US" altLang="zh-CN" b="1">
                                    <a:latin typeface="Cambria Math" panose="02040503050406030204" pitchFamily="18" charset="0"/>
                                  </a:rPr>
                                  <m:t>(</m:t>
                                </m:r>
                                <m:r>
                                  <a:rPr lang="en-US" altLang="zh-CN" b="1">
                                    <a:latin typeface="Cambria Math" panose="02040503050406030204" pitchFamily="18" charset="0"/>
                                  </a:rPr>
                                  <m:t>𝟏𝟔</m:t>
                                </m:r>
                                <m:r>
                                  <a:rPr lang="en-US" altLang="zh-CN" b="1">
                                    <a:latin typeface="Cambria Math" panose="02040503050406030204" pitchFamily="18" charset="0"/>
                                  </a:rPr>
                                  <m:t>)</m:t>
                                </m:r>
                              </m:e>
                              <m:sup>
                                <m:r>
                                  <m:rPr>
                                    <m:nor/>
                                  </m:rPr>
                                  <a:rPr lang="zh-CN" altLang="en-US" b="1" i="1">
                                    <a:latin typeface="Times New Roman" panose="02020603050405020304" pitchFamily="18" charset="0"/>
                                    <a:cs typeface="Times New Roman" panose="02020603050405020304" pitchFamily="18" charset="0"/>
                                  </a:rPr>
                                  <m:t>i</m:t>
                                </m:r>
                              </m:sup>
                            </m:sSup>
                          </m:e>
                        </m:nary>
                      </m:oMath>
                    </m:oMathPara>
                  </a14:m>
                  <a:endParaRPr lang="zh-CN" altLang="en-US" b="1">
                    <a:latin typeface="Times New Roman" panose="02020603050405020304" pitchFamily="18" charset="0"/>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BF663AA2-C80C-44E3-81F4-BD887AFBFDB5}"/>
                    </a:ext>
                  </a:extLst>
                </p:cNvPr>
                <p:cNvSpPr>
                  <a:spLocks noRot="1" noChangeAspect="1" noMove="1" noResize="1" noEditPoints="1" noAdjustHandles="1" noChangeArrowheads="1" noChangeShapeType="1" noTextEdit="1"/>
                </p:cNvSpPr>
                <p:nvPr/>
              </p:nvSpPr>
              <p:spPr>
                <a:xfrm>
                  <a:off x="5436096" y="1974235"/>
                  <a:ext cx="2245936" cy="950709"/>
                </a:xfrm>
                <a:prstGeom prst="rect">
                  <a:avLst/>
                </a:prstGeom>
                <a:blipFill>
                  <a:blip r:embed="rId2"/>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1434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AA53FFC-0AC7-4490-AC9C-E1789E689431}"/>
              </a:ext>
            </a:extLst>
          </p:cNvPr>
          <p:cNvGrpSpPr/>
          <p:nvPr/>
        </p:nvGrpSpPr>
        <p:grpSpPr>
          <a:xfrm>
            <a:off x="2351584" y="44624"/>
            <a:ext cx="5760640" cy="648072"/>
            <a:chOff x="4304043" y="1286668"/>
            <a:chExt cx="3837944" cy="2757793"/>
          </a:xfrm>
          <a:effectLst>
            <a:outerShdw blurRad="381000" dist="254000" dir="8100000" algn="tr" rotWithShape="0">
              <a:prstClr val="black">
                <a:alpha val="40000"/>
              </a:prstClr>
            </a:outerShdw>
          </a:effectLst>
        </p:grpSpPr>
        <p:sp>
          <p:nvSpPr>
            <p:cNvPr id="5" name="圆角矩形 33">
              <a:extLst>
                <a:ext uri="{FF2B5EF4-FFF2-40B4-BE49-F238E27FC236}">
                  <a16:creationId xmlns:a16="http://schemas.microsoft.com/office/drawing/2014/main" id="{8D834C98-FC98-401A-A65E-D7F383DF79BC}"/>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a:solidFill>
                  <a:schemeClr val="tx1"/>
                </a:solidFill>
                <a:latin typeface="微软雅黑" panose="020B0503020204020204" pitchFamily="34" charset="-122"/>
                <a:ea typeface="微软雅黑" panose="020B0503020204020204" pitchFamily="34" charset="-122"/>
              </a:endParaRPr>
            </a:p>
          </p:txBody>
        </p:sp>
        <p:sp>
          <p:nvSpPr>
            <p:cNvPr id="6" name="圆角矩形 34">
              <a:extLst>
                <a:ext uri="{FF2B5EF4-FFF2-40B4-BE49-F238E27FC236}">
                  <a16:creationId xmlns:a16="http://schemas.microsoft.com/office/drawing/2014/main" id="{66E44DD4-3FA3-4F17-977D-B5A4967474B5}"/>
                </a:ext>
              </a:extLst>
            </p:cNvPr>
            <p:cNvSpPr/>
            <p:nvPr/>
          </p:nvSpPr>
          <p:spPr>
            <a:xfrm>
              <a:off x="4351931" y="1367702"/>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chemeClr val="tx1"/>
                  </a:solidFill>
                  <a:latin typeface="微软雅黑" panose="020B0503020204020204" pitchFamily="34" charset="-122"/>
                  <a:ea typeface="微软雅黑" panose="020B0503020204020204" pitchFamily="34" charset="-122"/>
                </a:rPr>
                <a:t>二、常用计数制之间的转换</a:t>
              </a:r>
            </a:p>
          </p:txBody>
        </p:sp>
      </p:grpSp>
      <p:sp>
        <p:nvSpPr>
          <p:cNvPr id="7" name="矩形 6">
            <a:extLst>
              <a:ext uri="{FF2B5EF4-FFF2-40B4-BE49-F238E27FC236}">
                <a16:creationId xmlns:a16="http://schemas.microsoft.com/office/drawing/2014/main" id="{A3D66079-F6C0-4574-BFF5-483D2A53D4DD}"/>
              </a:ext>
            </a:extLst>
          </p:cNvPr>
          <p:cNvSpPr/>
          <p:nvPr/>
        </p:nvSpPr>
        <p:spPr>
          <a:xfrm>
            <a:off x="2063552" y="1052736"/>
            <a:ext cx="5056192" cy="523220"/>
          </a:xfrm>
          <a:prstGeom prst="rect">
            <a:avLst/>
          </a:prstGeom>
        </p:spPr>
        <p:txBody>
          <a:bodyPr wrap="none">
            <a:spAutoFit/>
          </a:bodyPr>
          <a:lstStyle/>
          <a:p>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、非十进制数转换为十进制数</a:t>
            </a:r>
          </a:p>
        </p:txBody>
      </p:sp>
      <p:sp>
        <p:nvSpPr>
          <p:cNvPr id="8" name="矩形 7">
            <a:extLst>
              <a:ext uri="{FF2B5EF4-FFF2-40B4-BE49-F238E27FC236}">
                <a16:creationId xmlns:a16="http://schemas.microsoft.com/office/drawing/2014/main" id="{A295B136-3C15-4D92-976C-23D61C3F9487}"/>
              </a:ext>
            </a:extLst>
          </p:cNvPr>
          <p:cNvSpPr/>
          <p:nvPr/>
        </p:nvSpPr>
        <p:spPr>
          <a:xfrm>
            <a:off x="2243572" y="2132856"/>
            <a:ext cx="7704856" cy="1949508"/>
          </a:xfrm>
          <a:prstGeom prst="rect">
            <a:avLst/>
          </a:prstGeom>
        </p:spPr>
        <p:txBody>
          <a:bodyPr wrap="square">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    即将对应的进位制数展开成多项式求和的形式，按照十进制的规则求出各项的数值，相加后的结果即为十进制数。</a:t>
            </a:r>
          </a:p>
        </p:txBody>
      </p:sp>
      <p:sp>
        <p:nvSpPr>
          <p:cNvPr id="9" name="矩形 8">
            <a:extLst>
              <a:ext uri="{FF2B5EF4-FFF2-40B4-BE49-F238E27FC236}">
                <a16:creationId xmlns:a16="http://schemas.microsoft.com/office/drawing/2014/main" id="{6CC6C043-382B-4C05-9D25-22302906C624}"/>
              </a:ext>
            </a:extLst>
          </p:cNvPr>
          <p:cNvSpPr/>
          <p:nvPr/>
        </p:nvSpPr>
        <p:spPr>
          <a:xfrm>
            <a:off x="2639616" y="1628800"/>
            <a:ext cx="2348720" cy="523220"/>
          </a:xfrm>
          <a:prstGeom prst="rect">
            <a:avLst/>
          </a:prstGeom>
        </p:spPr>
        <p:txBody>
          <a:bodyPr wrap="none">
            <a:spAutoFit/>
          </a:bodyPr>
          <a:lstStyle/>
          <a:p>
            <a:r>
              <a:rPr lang="zh-CN" altLang="en-US" sz="2800" b="1">
                <a:solidFill>
                  <a:srgbClr val="0000FF"/>
                </a:solidFill>
                <a:latin typeface="Times New Roman" panose="02020603050405020304" pitchFamily="18" charset="0"/>
                <a:cs typeface="Times New Roman" panose="02020603050405020304" pitchFamily="18" charset="0"/>
              </a:rPr>
              <a:t>按权相加法：</a:t>
            </a:r>
          </a:p>
        </p:txBody>
      </p:sp>
      <p:sp>
        <p:nvSpPr>
          <p:cNvPr id="10" name="矩形 9">
            <a:extLst>
              <a:ext uri="{FF2B5EF4-FFF2-40B4-BE49-F238E27FC236}">
                <a16:creationId xmlns:a16="http://schemas.microsoft.com/office/drawing/2014/main" id="{1039CC3E-C1D4-4E91-9B3C-23DDE23292A7}"/>
              </a:ext>
            </a:extLst>
          </p:cNvPr>
          <p:cNvSpPr/>
          <p:nvPr/>
        </p:nvSpPr>
        <p:spPr>
          <a:xfrm>
            <a:off x="1775520" y="4209696"/>
            <a:ext cx="8712968" cy="1307537"/>
          </a:xfrm>
          <a:prstGeom prst="rect">
            <a:avLst/>
          </a:prstGeom>
        </p:spPr>
        <p:txBody>
          <a:bodyPr wrap="square">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例  </a:t>
            </a:r>
            <a:r>
              <a:rPr lang="en-US" altLang="zh-CN" sz="2800" b="1">
                <a:latin typeface="Times New Roman" panose="02020603050405020304" pitchFamily="18" charset="0"/>
                <a:cs typeface="Times New Roman" panose="02020603050405020304" pitchFamily="18" charset="0"/>
              </a:rPr>
              <a:t>(101.101)</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=1×2</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+0×2</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+1×2</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+1×2</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+0×2</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+1×2</a:t>
            </a:r>
            <a:r>
              <a:rPr lang="en-US" altLang="zh-CN" sz="2800" b="1" baseline="30000">
                <a:latin typeface="Times New Roman" panose="02020603050405020304" pitchFamily="18" charset="0"/>
                <a:cs typeface="Times New Roman" panose="02020603050405020304" pitchFamily="18" charset="0"/>
              </a:rPr>
              <a:t>-3</a:t>
            </a:r>
            <a:endParaRPr lang="en-US" altLang="zh-CN" sz="2800" b="1">
              <a:latin typeface="Times New Roman" panose="02020603050405020304" pitchFamily="18" charset="0"/>
              <a:cs typeface="Times New Roman" panose="02020603050405020304" pitchFamily="18" charset="0"/>
            </a:endParaRPr>
          </a:p>
          <a:p>
            <a:pPr>
              <a:lnSpc>
                <a:spcPct val="150000"/>
              </a:lnSpc>
            </a:pPr>
            <a:r>
              <a:rPr lang="en-US" altLang="zh-CN" sz="2800" b="1">
                <a:latin typeface="Times New Roman" panose="02020603050405020304" pitchFamily="18" charset="0"/>
                <a:cs typeface="Times New Roman" panose="02020603050405020304" pitchFamily="18" charset="0"/>
              </a:rPr>
              <a:t>                       =4+0+1+1/2+0+1/8=(5.625)</a:t>
            </a:r>
            <a:r>
              <a:rPr lang="en-US" altLang="zh-CN" sz="2800" b="1" baseline="-30000">
                <a:latin typeface="Times New Roman" panose="02020603050405020304" pitchFamily="18" charset="0"/>
                <a:cs typeface="Times New Roman" panose="02020603050405020304" pitchFamily="18" charset="0"/>
              </a:rPr>
              <a:t>10</a:t>
            </a:r>
            <a:endParaRPr lang="en-US" altLang="zh-CN" sz="2800" b="1">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457BE28F-F39E-47AB-8933-4716F80F0695}"/>
              </a:ext>
            </a:extLst>
          </p:cNvPr>
          <p:cNvSpPr/>
          <p:nvPr/>
        </p:nvSpPr>
        <p:spPr>
          <a:xfrm>
            <a:off x="1858954" y="5728686"/>
            <a:ext cx="5984331" cy="656846"/>
          </a:xfrm>
          <a:prstGeom prst="rect">
            <a:avLst/>
          </a:prstGeom>
        </p:spPr>
        <p:txBody>
          <a:bodyPr wrap="none">
            <a:spAutoFit/>
          </a:bodyPr>
          <a:lstStyle/>
          <a:p>
            <a:pPr>
              <a:lnSpc>
                <a:spcPct val="150000"/>
              </a:lnSpc>
            </a:pPr>
            <a:r>
              <a:rPr lang="zh-CN" altLang="en-US" sz="2800" b="1">
                <a:latin typeface="Times New Roman" panose="02020603050405020304" pitchFamily="18" charset="0"/>
                <a:cs typeface="Times New Roman" panose="02020603050405020304" pitchFamily="18" charset="0"/>
              </a:rPr>
              <a:t>例  </a:t>
            </a:r>
            <a:r>
              <a:rPr lang="en-US" altLang="zh-CN" sz="2800" b="1">
                <a:latin typeface="Times New Roman" panose="02020603050405020304" pitchFamily="18" charset="0"/>
                <a:cs typeface="Times New Roman" panose="02020603050405020304" pitchFamily="18" charset="0"/>
              </a:rPr>
              <a:t>(147)</a:t>
            </a:r>
            <a:r>
              <a:rPr lang="en-US" altLang="zh-CN" sz="2800" b="1" baseline="-30000">
                <a:latin typeface="Times New Roman" panose="02020603050405020304" pitchFamily="18" charset="0"/>
                <a:cs typeface="Times New Roman" panose="02020603050405020304" pitchFamily="18" charset="0"/>
              </a:rPr>
              <a:t>8</a:t>
            </a:r>
            <a:r>
              <a:rPr lang="en-US" altLang="zh-CN" sz="2800" b="1">
                <a:latin typeface="Times New Roman" panose="02020603050405020304" pitchFamily="18" charset="0"/>
                <a:cs typeface="Times New Roman" panose="02020603050405020304" pitchFamily="18" charset="0"/>
              </a:rPr>
              <a:t>=1×8</a:t>
            </a:r>
            <a:r>
              <a:rPr lang="en-US" altLang="zh-CN" sz="2800" b="1" baseline="30000">
                <a:latin typeface="Times New Roman" panose="02020603050405020304" pitchFamily="18" charset="0"/>
                <a:cs typeface="Times New Roman" panose="02020603050405020304" pitchFamily="18" charset="0"/>
              </a:rPr>
              <a:t>2</a:t>
            </a:r>
            <a:r>
              <a:rPr lang="en-US" altLang="zh-CN" sz="2800" b="1">
                <a:latin typeface="Times New Roman" panose="02020603050405020304" pitchFamily="18" charset="0"/>
                <a:cs typeface="Times New Roman" panose="02020603050405020304" pitchFamily="18" charset="0"/>
              </a:rPr>
              <a:t>+4×8</a:t>
            </a:r>
            <a:r>
              <a:rPr lang="en-US" altLang="zh-CN" sz="2800" b="1" baseline="30000">
                <a:latin typeface="Times New Roman" panose="02020603050405020304" pitchFamily="18" charset="0"/>
                <a:cs typeface="Times New Roman" panose="02020603050405020304" pitchFamily="18" charset="0"/>
              </a:rPr>
              <a:t>1</a:t>
            </a:r>
            <a:r>
              <a:rPr lang="en-US" altLang="zh-CN" sz="2800" b="1">
                <a:latin typeface="Times New Roman" panose="02020603050405020304" pitchFamily="18" charset="0"/>
                <a:cs typeface="Times New Roman" panose="02020603050405020304" pitchFamily="18" charset="0"/>
              </a:rPr>
              <a:t>+7×8</a:t>
            </a:r>
            <a:r>
              <a:rPr lang="en-US" altLang="zh-CN" sz="2800" b="1" baseline="30000">
                <a:latin typeface="Times New Roman" panose="02020603050405020304" pitchFamily="18" charset="0"/>
                <a:cs typeface="Times New Roman" panose="02020603050405020304" pitchFamily="18" charset="0"/>
              </a:rPr>
              <a:t>0</a:t>
            </a:r>
            <a:r>
              <a:rPr lang="en-US" altLang="zh-CN" sz="2800" b="1">
                <a:latin typeface="Times New Roman" panose="02020603050405020304" pitchFamily="18" charset="0"/>
                <a:cs typeface="Times New Roman" panose="02020603050405020304" pitchFamily="18" charset="0"/>
              </a:rPr>
              <a:t>=(103)</a:t>
            </a:r>
            <a:r>
              <a:rPr lang="en-US" altLang="zh-CN" sz="2800" b="1" baseline="-30000">
                <a:latin typeface="Times New Roman" panose="02020603050405020304" pitchFamily="18" charset="0"/>
                <a:cs typeface="Times New Roman" panose="02020603050405020304" pitchFamily="18" charset="0"/>
              </a:rPr>
              <a:t>10</a:t>
            </a:r>
            <a:endParaRPr lang="en-US" altLang="zh-C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74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2707</TotalTime>
  <Words>2952</Words>
  <Application>Microsoft Office PowerPoint</Application>
  <PresentationFormat>宽屏</PresentationFormat>
  <Paragraphs>411</Paragraphs>
  <Slides>40</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40</vt:i4>
      </vt:variant>
    </vt:vector>
  </HeadingPairs>
  <TitlesOfParts>
    <vt:vector size="52" baseType="lpstr">
      <vt:lpstr>黑体</vt:lpstr>
      <vt:lpstr>宋体</vt:lpstr>
      <vt:lpstr>微软雅黑</vt:lpstr>
      <vt:lpstr>Arial</vt:lpstr>
      <vt:lpstr>Calibri</vt:lpstr>
      <vt:lpstr>Cambria Math</vt:lpstr>
      <vt:lpstr>Times New Roman</vt:lpstr>
      <vt:lpstr>Wingdings</vt:lpstr>
      <vt:lpstr>Office 主题</vt:lpstr>
      <vt:lpstr>自定义设计方案</vt:lpstr>
      <vt:lpstr>文档</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陈麒至</cp:lastModifiedBy>
  <cp:revision>454</cp:revision>
  <dcterms:created xsi:type="dcterms:W3CDTF">2017-01-15T07:54:50Z</dcterms:created>
  <dcterms:modified xsi:type="dcterms:W3CDTF">2021-01-02T14:48:15Z</dcterms:modified>
</cp:coreProperties>
</file>