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7" r:id="rId3"/>
    <p:sldId id="331" r:id="rId4"/>
    <p:sldId id="332" r:id="rId5"/>
    <p:sldId id="333" r:id="rId6"/>
    <p:sldId id="335" r:id="rId7"/>
    <p:sldId id="334" r:id="rId8"/>
    <p:sldId id="330" r:id="rId9"/>
    <p:sldId id="278" r:id="rId10"/>
    <p:sldId id="279" r:id="rId11"/>
    <p:sldId id="281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9" y="51196"/>
            <a:ext cx="1051487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6B64225-CC03-4F9A-8BFC-DE60E5C93E7D}"/>
              </a:ext>
            </a:extLst>
          </p:cNvPr>
          <p:cNvGrpSpPr/>
          <p:nvPr/>
        </p:nvGrpSpPr>
        <p:grpSpPr>
          <a:xfrm>
            <a:off x="2351584" y="1"/>
            <a:ext cx="4176464" cy="839639"/>
            <a:chOff x="827584" y="0"/>
            <a:chExt cx="4176464" cy="839639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B3C9BC57-97F5-470C-BC76-847CC86676B3}"/>
                </a:ext>
              </a:extLst>
            </p:cNvPr>
            <p:cNvSpPr/>
            <p:nvPr/>
          </p:nvSpPr>
          <p:spPr>
            <a:xfrm>
              <a:off x="1119858" y="93956"/>
              <a:ext cx="38841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运算方法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24ED220-8D91-42C6-AC97-6DE724A957E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15">
                <a:extLst>
                  <a:ext uri="{FF2B5EF4-FFF2-40B4-BE49-F238E27FC236}">
                    <a16:creationId xmlns:a16="http://schemas.microsoft.com/office/drawing/2014/main" id="{6391CE46-CD65-4CAD-AE34-CB6E92CCC30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1BC2735-B920-4419-A91D-746A3DC38C6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0C22E7-F766-4D75-84F4-81E541DAEBF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20">
                <a:extLst>
                  <a:ext uri="{FF2B5EF4-FFF2-40B4-BE49-F238E27FC236}">
                    <a16:creationId xmlns:a16="http://schemas.microsoft.com/office/drawing/2014/main" id="{E252A778-E8C9-44FB-9844-F90D014A4D3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6D7E960-E330-4087-BE6F-1A234DD4450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FED020-2F32-4C44-8C34-A61B0928E469}"/>
              </a:ext>
            </a:extLst>
          </p:cNvPr>
          <p:cNvGrpSpPr/>
          <p:nvPr/>
        </p:nvGrpSpPr>
        <p:grpSpPr>
          <a:xfrm>
            <a:off x="2370444" y="2276873"/>
            <a:ext cx="7058637" cy="3078571"/>
            <a:chOff x="395536" y="2447310"/>
            <a:chExt cx="7058637" cy="307857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79F5FDA-9E60-40A2-99A7-5F93F58415E3}"/>
                </a:ext>
              </a:extLst>
            </p:cNvPr>
            <p:cNvSpPr txBox="1"/>
            <p:nvPr/>
          </p:nvSpPr>
          <p:spPr>
            <a:xfrm>
              <a:off x="395536" y="3284984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二进制数运算</a:t>
              </a: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A42DE73-A1A2-46C7-AED2-D903F8C3CD96}"/>
                </a:ext>
              </a:extLst>
            </p:cNvPr>
            <p:cNvSpPr/>
            <p:nvPr/>
          </p:nvSpPr>
          <p:spPr>
            <a:xfrm>
              <a:off x="2777296" y="2708920"/>
              <a:ext cx="354544" cy="1680066"/>
            </a:xfrm>
            <a:prstGeom prst="leftBrace">
              <a:avLst>
                <a:gd name="adj1" fmla="val 74177"/>
                <a:gd name="adj2" fmla="val 5060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3C45AD2-CE83-4FB0-A672-81B8E6B7150F}"/>
                </a:ext>
              </a:extLst>
            </p:cNvPr>
            <p:cNvSpPr txBox="1"/>
            <p:nvPr/>
          </p:nvSpPr>
          <p:spPr>
            <a:xfrm>
              <a:off x="3131840" y="24473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逻辑运算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0445AC-7AE5-4265-B49B-16FA0BCA8EC1}"/>
                </a:ext>
              </a:extLst>
            </p:cNvPr>
            <p:cNvSpPr txBox="1"/>
            <p:nvPr/>
          </p:nvSpPr>
          <p:spPr>
            <a:xfrm>
              <a:off x="3131840" y="416145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算术运算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2177642C-3E67-4AEF-A2F5-BCF169C141CF}"/>
                </a:ext>
              </a:extLst>
            </p:cNvPr>
            <p:cNvSpPr/>
            <p:nvPr/>
          </p:nvSpPr>
          <p:spPr>
            <a:xfrm>
              <a:off x="4750909" y="3615221"/>
              <a:ext cx="354544" cy="1680066"/>
            </a:xfrm>
            <a:prstGeom prst="leftBrace">
              <a:avLst>
                <a:gd name="adj1" fmla="val 74177"/>
                <a:gd name="adj2" fmla="val 5060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9CCF28-8692-4D40-BB47-ACA47BF23E8D}"/>
                </a:ext>
              </a:extLst>
            </p:cNvPr>
            <p:cNvSpPr txBox="1"/>
            <p:nvPr/>
          </p:nvSpPr>
          <p:spPr>
            <a:xfrm>
              <a:off x="5105453" y="3353611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无符号数运算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A1040E1-3845-4DA2-BF06-2210447D038E}"/>
                </a:ext>
              </a:extLst>
            </p:cNvPr>
            <p:cNvSpPr txBox="1"/>
            <p:nvPr/>
          </p:nvSpPr>
          <p:spPr>
            <a:xfrm>
              <a:off x="5105453" y="5002661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有符号数运算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2430388" y="116632"/>
            <a:ext cx="445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en-US" altLang="zh-CN" sz="2800" b="1"/>
              <a:t>. </a:t>
            </a:r>
            <a:r>
              <a:rPr lang="zh-CN" altLang="en-US" sz="2800" b="1"/>
              <a:t>补码加减运算</a:t>
            </a:r>
            <a:r>
              <a:rPr lang="zh-CN" altLang="en-US" sz="2800" b="1" dirty="0"/>
              <a:t>规则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3777953" y="1754814"/>
            <a:ext cx="446722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操作数用</a:t>
            </a:r>
            <a:r>
              <a:rPr lang="zh-CN" altLang="en-US" sz="2800" b="1">
                <a:solidFill>
                  <a:srgbClr val="FF0000"/>
                </a:solidFill>
              </a:rPr>
              <a:t>补码</a:t>
            </a:r>
            <a:r>
              <a:rPr lang="zh-CN" altLang="en-US" sz="2800" b="1"/>
              <a:t>表示，符号位参加运算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3770536" y="4994747"/>
            <a:ext cx="455771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结果为</a:t>
            </a:r>
            <a:r>
              <a:rPr lang="zh-CN" altLang="en-US" sz="2800" b="1">
                <a:solidFill>
                  <a:srgbClr val="FF0000"/>
                </a:solidFill>
              </a:rPr>
              <a:t>补码</a:t>
            </a:r>
            <a:r>
              <a:rPr lang="zh-CN" altLang="en-US" sz="2800" b="1"/>
              <a:t>表示，符号位指示结果正负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2939752" y="3546946"/>
            <a:ext cx="22860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X</a:t>
            </a:r>
            <a:r>
              <a:rPr lang="zh-CN" altLang="en-US" sz="2800" b="1" baseline="-25000" dirty="0">
                <a:cs typeface="Times New Roman" pitchFamily="18" charset="0"/>
              </a:rPr>
              <a:t>补</a:t>
            </a:r>
            <a:r>
              <a:rPr lang="en-US" altLang="zh-CN" sz="2800" b="1" dirty="0">
                <a:cs typeface="Times New Roman" pitchFamily="18" charset="0"/>
              </a:rPr>
              <a:t>+Y</a:t>
            </a:r>
            <a:r>
              <a:rPr lang="zh-CN" altLang="en-US" sz="2800" b="1" baseline="-25000" dirty="0">
                <a:cs typeface="Times New Roman" pitchFamily="18" charset="0"/>
              </a:rPr>
              <a:t>补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6368752" y="3546946"/>
            <a:ext cx="2514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X</a:t>
            </a:r>
            <a:r>
              <a:rPr lang="zh-CN" altLang="en-US" sz="2800" b="1" baseline="-25000">
                <a:cs typeface="Times New Roman" pitchFamily="18" charset="0"/>
              </a:rPr>
              <a:t>补</a:t>
            </a:r>
            <a:r>
              <a:rPr lang="en-US" altLang="zh-CN" sz="2800" b="1">
                <a:cs typeface="Times New Roman" pitchFamily="18" charset="0"/>
              </a:rPr>
              <a:t>+(-Y)</a:t>
            </a:r>
            <a:r>
              <a:rPr lang="zh-CN" altLang="en-US" sz="2800" b="1" baseline="-25000">
                <a:cs typeface="Times New Roman" pitchFamily="18" charset="0"/>
              </a:rPr>
              <a:t>补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4082752" y="3089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4082752" y="4613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flipH="1">
            <a:off x="5835352" y="2708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>
            <a:off x="4082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7511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4082752" y="4070166"/>
            <a:ext cx="0" cy="5435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7511752" y="408034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5835352" y="4613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2787352" y="3013546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ADD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7816552" y="3013546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266976" y="1128615"/>
            <a:ext cx="6637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溢出：</a:t>
            </a:r>
            <a:r>
              <a:rPr lang="zh-CN" altLang="en-US" sz="2800" b="1" dirty="0"/>
              <a:t>运算结果超出机器数的表示范围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83904" y="3367908"/>
            <a:ext cx="62484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位尾数，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位符号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数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位尾数，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位符号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B</a:t>
            </a:r>
            <a:r>
              <a:rPr lang="en-US" altLang="zh-CN" sz="2800" b="1" dirty="0"/>
              <a:t>     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8112225" y="3369496"/>
            <a:ext cx="2182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符号位参加运算    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143672" y="4725145"/>
            <a:ext cx="388620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结果符号</a:t>
            </a:r>
            <a:r>
              <a:rPr lang="en-US" altLang="zh-CN" sz="2800" b="1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符号位进位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尾数最高位进位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7571185" y="3543351"/>
            <a:ext cx="609600" cy="609600"/>
            <a:chOff x="3600" y="1344"/>
            <a:chExt cx="384" cy="384"/>
          </a:xfrm>
        </p:grpSpPr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00" y="134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600" y="153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2209478" y="1845495"/>
            <a:ext cx="7558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正溢：</a:t>
            </a:r>
            <a:r>
              <a:rPr lang="zh-CN" altLang="en-US" sz="2800" b="1" dirty="0"/>
              <a:t>两正数相加绝对值超出允许的表示范围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2244402" y="2496767"/>
            <a:ext cx="7379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负溢：</a:t>
            </a:r>
            <a:r>
              <a:rPr lang="zh-CN" altLang="en-US" sz="2800" b="1"/>
              <a:t>两负数相加绝对值超出允许的表示范围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71506D9-1BDF-4B69-98E0-C19AD6F42FC6}"/>
              </a:ext>
            </a:extLst>
          </p:cNvPr>
          <p:cNvGrpSpPr/>
          <p:nvPr/>
        </p:nvGrpSpPr>
        <p:grpSpPr>
          <a:xfrm>
            <a:off x="2351584" y="1"/>
            <a:ext cx="6264696" cy="839639"/>
            <a:chOff x="827584" y="0"/>
            <a:chExt cx="6264696" cy="839639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3A315BCA-DA66-4632-98A3-0FD8F50BFA6B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溢出判断与移位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FD7C399-D3A4-4DD2-A049-BA6DCC6B2B0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215">
                <a:extLst>
                  <a:ext uri="{FF2B5EF4-FFF2-40B4-BE49-F238E27FC236}">
                    <a16:creationId xmlns:a16="http://schemas.microsoft.com/office/drawing/2014/main" id="{0E91F29C-75DA-4F9D-9F67-2B7F5539BC4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C4A0F59-AE71-41DA-B52F-5F28958E3CE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B64EDA-E5EE-49AE-BA2C-8724A20A73C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20">
                <a:extLst>
                  <a:ext uri="{FF2B5EF4-FFF2-40B4-BE49-F238E27FC236}">
                    <a16:creationId xmlns:a16="http://schemas.microsoft.com/office/drawing/2014/main" id="{3E295F76-A47A-449E-8938-183D4CAE950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374AF00-C67F-4749-B727-70EA0E7719B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" grpId="0" build="p" autoUpdateAnimBg="0" advAuto="0"/>
      <p:bldP spid="6" grpId="0" build="p" autoUpdateAnimBg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012307" y="17423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044699" y="65930"/>
            <a:ext cx="3124200" cy="2255838"/>
            <a:chOff x="192" y="0"/>
            <a:chExt cx="1968" cy="1421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056" y="480"/>
              <a:ext cx="1056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0 0010</a:t>
              </a:r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92" y="0"/>
              <a:ext cx="1968" cy="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A=3  B=2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3+2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0 0101     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20" y="91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16" y="816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04" y="1056"/>
              <a:ext cx="10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007099" y="65930"/>
            <a:ext cx="3581400" cy="2255838"/>
            <a:chOff x="2928" y="0"/>
            <a:chExt cx="2256" cy="142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28" y="0"/>
              <a:ext cx="2208" cy="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032" y="480"/>
              <a:ext cx="1152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0 0111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896" y="9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992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128" y="10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9480376" y="16915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4936107" y="390609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9431907" y="39521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5012307" y="61619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9431907" y="611589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22" name="Group 51"/>
          <p:cNvGrpSpPr>
            <a:grpSpLocks/>
          </p:cNvGrpSpPr>
          <p:nvPr/>
        </p:nvGrpSpPr>
        <p:grpSpPr bwMode="auto">
          <a:xfrm>
            <a:off x="2044699" y="2275730"/>
            <a:ext cx="3352800" cy="2255838"/>
            <a:chOff x="192" y="1392"/>
            <a:chExt cx="2112" cy="1421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92" y="1392"/>
              <a:ext cx="2112" cy="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-3  B= -2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-3+(-2)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1104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1 1011     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056" y="1872"/>
              <a:ext cx="120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</a:t>
              </a:r>
            </a:p>
          </p:txBody>
        </p: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6007099" y="2275730"/>
            <a:ext cx="3733800" cy="2255838"/>
            <a:chOff x="2928" y="1392"/>
            <a:chExt cx="2352" cy="1421"/>
          </a:xfrm>
        </p:grpSpPr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928" y="1392"/>
              <a:ext cx="2352" cy="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504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176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4080" y="1872"/>
              <a:ext cx="1056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1 1001</a:t>
              </a: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2044699" y="4561730"/>
            <a:ext cx="3352800" cy="2179638"/>
            <a:chOff x="192" y="2832"/>
            <a:chExt cx="2112" cy="1373"/>
          </a:xfrm>
        </p:grpSpPr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92" y="2832"/>
              <a:ext cx="1968" cy="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A=6  B= -4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6+(-4)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9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200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0 0010     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1104" y="3312"/>
              <a:ext cx="120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1 1100</a:t>
              </a:r>
            </a:p>
          </p:txBody>
        </p: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6083299" y="4561730"/>
            <a:ext cx="3581400" cy="2179638"/>
            <a:chOff x="2976" y="2832"/>
            <a:chExt cx="2256" cy="1373"/>
          </a:xfrm>
        </p:grpSpPr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976" y="2832"/>
              <a:ext cx="2064" cy="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-6  B=4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-6+4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4944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504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4128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     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080" y="3312"/>
              <a:ext cx="1152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010544" y="2204865"/>
            <a:ext cx="3581400" cy="2322513"/>
            <a:chOff x="0" y="672"/>
            <a:chExt cx="2256" cy="1463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0" y="672"/>
              <a:ext cx="220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 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    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1010</a:t>
              </a: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1104" y="1152"/>
              <a:ext cx="1152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0111</a:t>
              </a:r>
            </a:p>
          </p:txBody>
        </p:sp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1802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893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1077" y="177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36" y="1805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6312024" y="2204865"/>
            <a:ext cx="4267200" cy="2252663"/>
            <a:chOff x="3072" y="672"/>
            <a:chExt cx="2688" cy="1419"/>
          </a:xfrm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072" y="672"/>
              <a:ext cx="268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5068" y="157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5159" y="147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297" y="176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4387" y="1761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4368" y="1080"/>
              <a:ext cx="1056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1001</a:t>
              </a:r>
            </a:p>
          </p:txBody>
        </p:sp>
      </p:grp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4520383" y="1092519"/>
            <a:ext cx="3895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（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A</a:t>
            </a:r>
            <a:r>
              <a:rPr lang="zh-CN" altLang="en-US" sz="2800" b="1">
                <a:cs typeface="Times New Roman" pitchFamily="18" charset="0"/>
              </a:rPr>
              <a:t>、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B</a:t>
            </a:r>
            <a:r>
              <a:rPr lang="zh-CN" altLang="en-US" sz="2800" b="1">
                <a:cs typeface="Times New Roman" pitchFamily="18" charset="0"/>
              </a:rPr>
              <a:t>与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f</a:t>
            </a:r>
            <a:r>
              <a:rPr lang="zh-CN" altLang="zh-CN" sz="2800" b="1">
                <a:cs typeface="Times New Roman" pitchFamily="18" charset="0"/>
              </a:rPr>
              <a:t>的关系）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1984152" y="1105580"/>
            <a:ext cx="3411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溢出判断逻辑：</a:t>
            </a:r>
          </a:p>
        </p:txBody>
      </p: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2495601" y="116632"/>
            <a:ext cx="461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、溢出的判断</a:t>
            </a:r>
            <a:r>
              <a:rPr lang="zh-CN" altLang="en-US" sz="2800" b="1" dirty="0">
                <a:cs typeface="Times New Roman" pitchFamily="18" charset="0"/>
              </a:rPr>
              <a:t>方法</a:t>
            </a:r>
          </a:p>
        </p:txBody>
      </p:sp>
      <p:sp>
        <p:nvSpPr>
          <p:cNvPr id="45" name="Text Box 71">
            <a:extLst>
              <a:ext uri="{FF2B5EF4-FFF2-40B4-BE49-F238E27FC236}">
                <a16:creationId xmlns:a16="http://schemas.microsoft.com/office/drawing/2014/main" id="{0CB88094-E4B7-483E-9432-1370B352C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5015001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正溢：两正数相加结果为负数；</a:t>
            </a:r>
            <a:endParaRPr lang="zh-CN" altLang="en-US" sz="2800" b="1" dirty="0">
              <a:cs typeface="Times New Roman" pitchFamily="18" charset="0"/>
            </a:endParaRPr>
          </a:p>
        </p:txBody>
      </p:sp>
      <p:sp>
        <p:nvSpPr>
          <p:cNvPr id="46" name="Text Box 71">
            <a:extLst>
              <a:ext uri="{FF2B5EF4-FFF2-40B4-BE49-F238E27FC236}">
                <a16:creationId xmlns:a16="http://schemas.microsoft.com/office/drawing/2014/main" id="{EECE3A95-55EE-4578-B6D9-591B4390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5727789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负溢：两负数相加结果为正数。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4513" y="212948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06713" y="1341438"/>
            <a:ext cx="16764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0 0010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28800" y="949326"/>
            <a:ext cx="3124200" cy="3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06713" y="213677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3525" y="1928814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225925" y="1776414"/>
            <a:ext cx="15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982913" y="2206625"/>
            <a:ext cx="1600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697663" y="949326"/>
            <a:ext cx="3505200" cy="3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816850" y="1314450"/>
            <a:ext cx="18288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9047163" y="18573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9199563" y="17049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894638" y="2209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816850" y="213677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17050" y="211296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298950" y="410686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9423400" y="41100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370388" y="608171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480550" y="60213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828800" y="2959101"/>
            <a:ext cx="3352800" cy="3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22275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437515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292735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851150" y="4203701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851150" y="3365500"/>
            <a:ext cx="19050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754813" y="2959101"/>
            <a:ext cx="3733800" cy="3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927100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942340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805180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7967663" y="4203701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7966075" y="3365500"/>
            <a:ext cx="16764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828800" y="5013326"/>
            <a:ext cx="3124200" cy="3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4157663" y="60182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4310063" y="58658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2862263" y="6299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922588" y="6223001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922588" y="5462588"/>
            <a:ext cx="19050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780213" y="5013326"/>
            <a:ext cx="3276600" cy="3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9191625" y="60229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9344025" y="58705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7896225" y="625157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7966075" y="616267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7966075" y="5416550"/>
            <a:ext cx="18288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0 0100</a:t>
            </a: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1703388" y="1776413"/>
            <a:ext cx="1219200" cy="8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6672263" y="1773238"/>
            <a:ext cx="1219200" cy="8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631950" y="3898900"/>
            <a:ext cx="1219200" cy="8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6677025" y="3898900"/>
            <a:ext cx="1219200" cy="8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703388" y="5865813"/>
            <a:ext cx="1219200" cy="8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6748463" y="5857875"/>
            <a:ext cx="1219200" cy="86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7967663" y="17780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3071664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2698750" y="38227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7799388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999656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2770188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3043932" y="97468"/>
            <a:ext cx="2403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判断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逻辑二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5441950" y="105543"/>
            <a:ext cx="3318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溢出：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不相同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31951" y="760413"/>
            <a:ext cx="2754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62438" y="20574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86038" y="1363663"/>
            <a:ext cx="18288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86038" y="211772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86238" y="1925639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38639" y="1773239"/>
            <a:ext cx="15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662238" y="2154239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838950" y="764704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751763" y="1412875"/>
            <a:ext cx="18288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9120188" y="19970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9272588" y="1844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904163" y="220503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751763" y="2189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17050" y="21288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243388" y="42179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9525000" y="414972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256088" y="610711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5000" y="61039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558925" y="2765426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167188" y="40576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4319588" y="39052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2566988" y="428625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566988" y="4286251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566988" y="3371850"/>
            <a:ext cx="19050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819900" y="2765426"/>
            <a:ext cx="273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9191625" y="39417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9344025" y="37893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7824788" y="4221163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7772400" y="4221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7772400" y="3371850"/>
            <a:ext cx="16764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631950" y="48688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4014788" y="60436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4167188" y="58912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2662238" y="62722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579688" y="61960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566988" y="5441950"/>
            <a:ext cx="19050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959601" y="4868863"/>
            <a:ext cx="251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9372600" y="601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9525000" y="586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7824788" y="62515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7772400" y="61801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7772400" y="5441950"/>
            <a:ext cx="1828800" cy="8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0100</a:t>
            </a:r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7016751" y="1677989"/>
            <a:ext cx="792163" cy="7254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4511824" y="1287463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第一符号位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f1</a:t>
            </a:r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V="1">
            <a:off x="6888088" y="2636912"/>
            <a:ext cx="1152128" cy="6480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4565576" y="3140968"/>
            <a:ext cx="2898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f2</a:t>
            </a:r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3035376" y="123530"/>
            <a:ext cx="2196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判断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逻辑三</a:t>
            </a:r>
          </a:p>
        </p:txBody>
      </p: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5405439" y="149692"/>
            <a:ext cx="3786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溢出：</a:t>
            </a:r>
            <a:r>
              <a:rPr lang="en-US" altLang="zh-CN" sz="2800" b="1">
                <a:solidFill>
                  <a:schemeClr val="folHlink"/>
                </a:solidFill>
              </a:rPr>
              <a:t>S</a:t>
            </a:r>
            <a:r>
              <a:rPr lang="en-US" altLang="zh-CN" sz="2000" b="1">
                <a:solidFill>
                  <a:schemeClr val="folHlink"/>
                </a:solidFill>
              </a:rPr>
              <a:t>f1 </a:t>
            </a:r>
            <a:r>
              <a:rPr lang="zh-CN" altLang="en-US" sz="2800" b="1">
                <a:solidFill>
                  <a:schemeClr val="folHlink"/>
                </a:solidFill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</a:rPr>
              <a:t> S</a:t>
            </a:r>
            <a:r>
              <a:rPr lang="en-US" altLang="zh-CN" sz="2000" b="1">
                <a:solidFill>
                  <a:schemeClr val="folHlink"/>
                </a:solidFill>
              </a:rPr>
              <a:t>f2  </a:t>
            </a:r>
            <a:r>
              <a:rPr lang="zh-CN" altLang="en-US" sz="2800" b="1">
                <a:solidFill>
                  <a:schemeClr val="folHlink"/>
                </a:solidFill>
              </a:rPr>
              <a:t>不相同</a:t>
            </a:r>
            <a:endParaRPr lang="en-US" altLang="zh-CN" sz="2800" b="1" dirty="0">
              <a:solidFill>
                <a:schemeClr val="folHlink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567608" y="1268760"/>
            <a:ext cx="576064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567608" y="3234680"/>
            <a:ext cx="504056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utoUpdateAnimBg="0"/>
      <p:bldP spid="46" grpId="0" animBg="1"/>
      <p:bldP spid="47" grpId="0" autoUpdateAnimBg="0"/>
      <p:bldP spid="50" grpId="0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03327" y="192271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2. </a:t>
            </a:r>
            <a:r>
              <a:rPr lang="zh-CN" altLang="en-US" sz="2800" b="1" dirty="0">
                <a:cs typeface="Times New Roman" pitchFamily="18" charset="0"/>
              </a:rPr>
              <a:t>移位操作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820443" y="1418118"/>
            <a:ext cx="363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(1) </a:t>
            </a:r>
            <a:r>
              <a:rPr lang="zh-CN" altLang="en-US" sz="2800" b="1">
                <a:cs typeface="Times New Roman" pitchFamily="18" charset="0"/>
              </a:rPr>
              <a:t>逻辑移位</a:t>
            </a:r>
          </a:p>
        </p:txBody>
      </p:sp>
      <p:sp>
        <p:nvSpPr>
          <p:cNvPr id="4" name="Text Box 99"/>
          <p:cNvSpPr txBox="1">
            <a:spLocks noChangeArrowheads="1"/>
          </p:cNvSpPr>
          <p:nvPr/>
        </p:nvSpPr>
        <p:spPr bwMode="auto">
          <a:xfrm>
            <a:off x="5246712" y="2329344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1  0  0  0  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1   1  1  1</a:t>
            </a:r>
            <a:endParaRPr lang="en-US" altLang="zh-CN" sz="2800" b="1" dirty="0">
              <a:solidFill>
                <a:schemeClr val="folHlink"/>
              </a:solidFill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95342" y="3150081"/>
            <a:ext cx="3276600" cy="523220"/>
            <a:chOff x="2592015" y="2953221"/>
            <a:chExt cx="3276600" cy="523220"/>
          </a:xfrm>
        </p:grpSpPr>
        <p:sp>
          <p:nvSpPr>
            <p:cNvPr id="5" name="Text Box 101"/>
            <p:cNvSpPr txBox="1">
              <a:spLocks noChangeArrowheads="1"/>
            </p:cNvSpPr>
            <p:nvPr/>
          </p:nvSpPr>
          <p:spPr bwMode="auto">
            <a:xfrm>
              <a:off x="2592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6" name="Text Box 107"/>
            <p:cNvSpPr txBox="1">
              <a:spLocks noChangeArrowheads="1"/>
            </p:cNvSpPr>
            <p:nvPr/>
          </p:nvSpPr>
          <p:spPr bwMode="auto">
            <a:xfrm>
              <a:off x="2973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3354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3735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3963615" y="2953221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 1 </a:t>
              </a:r>
            </a:p>
          </p:txBody>
        </p:sp>
        <p:sp>
          <p:nvSpPr>
            <p:cNvPr id="10" name="Text Box 111"/>
            <p:cNvSpPr txBox="1">
              <a:spLocks noChangeArrowheads="1"/>
            </p:cNvSpPr>
            <p:nvPr/>
          </p:nvSpPr>
          <p:spPr bwMode="auto">
            <a:xfrm>
              <a:off x="4497015" y="2953221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1" name="Text Box 112"/>
            <p:cNvSpPr txBox="1">
              <a:spLocks noChangeArrowheads="1"/>
            </p:cNvSpPr>
            <p:nvPr/>
          </p:nvSpPr>
          <p:spPr bwMode="auto">
            <a:xfrm>
              <a:off x="4878015" y="2953221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2" name="Text Box 113"/>
            <p:cNvSpPr txBox="1">
              <a:spLocks noChangeArrowheads="1"/>
            </p:cNvSpPr>
            <p:nvPr/>
          </p:nvSpPr>
          <p:spPr bwMode="auto">
            <a:xfrm>
              <a:off x="5259015" y="2953221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4" name="Text Box 123"/>
          <p:cNvSpPr txBox="1">
            <a:spLocks noChangeArrowheads="1"/>
          </p:cNvSpPr>
          <p:nvPr/>
        </p:nvSpPr>
        <p:spPr bwMode="auto">
          <a:xfrm>
            <a:off x="2926804" y="3150081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循环左移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195342" y="4705980"/>
            <a:ext cx="3276600" cy="523220"/>
            <a:chOff x="2592015" y="4509120"/>
            <a:chExt cx="3276600" cy="523220"/>
          </a:xfrm>
        </p:grpSpPr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592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973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3354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3735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3963615" y="4509120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 1 </a:t>
              </a:r>
            </a:p>
          </p:txBody>
        </p:sp>
        <p:sp>
          <p:nvSpPr>
            <p:cNvPr id="20" name="Text Box 129"/>
            <p:cNvSpPr txBox="1">
              <a:spLocks noChangeArrowheads="1"/>
            </p:cNvSpPr>
            <p:nvPr/>
          </p:nvSpPr>
          <p:spPr bwMode="auto">
            <a:xfrm>
              <a:off x="4497015" y="4509120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1" name="Text Box 130"/>
            <p:cNvSpPr txBox="1">
              <a:spLocks noChangeArrowheads="1"/>
            </p:cNvSpPr>
            <p:nvPr/>
          </p:nvSpPr>
          <p:spPr bwMode="auto">
            <a:xfrm>
              <a:off x="4878015" y="4509120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2" name="Text Box 131"/>
            <p:cNvSpPr txBox="1">
              <a:spLocks noChangeArrowheads="1"/>
            </p:cNvSpPr>
            <p:nvPr/>
          </p:nvSpPr>
          <p:spPr bwMode="auto">
            <a:xfrm>
              <a:off x="5259015" y="4509120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2926804" y="4705980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非循环左移</a:t>
            </a:r>
          </a:p>
        </p:txBody>
      </p:sp>
      <p:sp>
        <p:nvSpPr>
          <p:cNvPr id="25" name="Text Box 123"/>
          <p:cNvSpPr txBox="1">
            <a:spLocks noChangeArrowheads="1"/>
          </p:cNvSpPr>
          <p:nvPr/>
        </p:nvSpPr>
        <p:spPr bwMode="auto">
          <a:xfrm>
            <a:off x="2926855" y="3933314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循环右移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5194871" y="3913892"/>
            <a:ext cx="3276600" cy="523220"/>
            <a:chOff x="2591544" y="3717032"/>
            <a:chExt cx="3276600" cy="523220"/>
          </a:xfrm>
        </p:grpSpPr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2591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7" name="Text Box 107"/>
            <p:cNvSpPr txBox="1">
              <a:spLocks noChangeArrowheads="1"/>
            </p:cNvSpPr>
            <p:nvPr/>
          </p:nvSpPr>
          <p:spPr bwMode="auto">
            <a:xfrm>
              <a:off x="2972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 </a:t>
              </a:r>
            </a:p>
          </p:txBody>
        </p:sp>
        <p:sp>
          <p:nvSpPr>
            <p:cNvPr id="28" name="Text Box 108"/>
            <p:cNvSpPr txBox="1">
              <a:spLocks noChangeArrowheads="1"/>
            </p:cNvSpPr>
            <p:nvPr/>
          </p:nvSpPr>
          <p:spPr bwMode="auto">
            <a:xfrm>
              <a:off x="3353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3734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0" name="Text Box 110"/>
            <p:cNvSpPr txBox="1">
              <a:spLocks noChangeArrowheads="1"/>
            </p:cNvSpPr>
            <p:nvPr/>
          </p:nvSpPr>
          <p:spPr bwMode="auto">
            <a:xfrm>
              <a:off x="3963144" y="3717032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31" name="Text Box 111"/>
            <p:cNvSpPr txBox="1">
              <a:spLocks noChangeArrowheads="1"/>
            </p:cNvSpPr>
            <p:nvPr/>
          </p:nvSpPr>
          <p:spPr bwMode="auto">
            <a:xfrm>
              <a:off x="4496544" y="3717032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32" name="Text Box 112"/>
            <p:cNvSpPr txBox="1">
              <a:spLocks noChangeArrowheads="1"/>
            </p:cNvSpPr>
            <p:nvPr/>
          </p:nvSpPr>
          <p:spPr bwMode="auto">
            <a:xfrm>
              <a:off x="4877544" y="3717032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258544" y="3717032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95393" y="5498068"/>
            <a:ext cx="3276600" cy="523220"/>
            <a:chOff x="2592066" y="5301208"/>
            <a:chExt cx="3276600" cy="523220"/>
          </a:xfrm>
        </p:grpSpPr>
        <p:sp>
          <p:nvSpPr>
            <p:cNvPr id="34" name="Text Box 124"/>
            <p:cNvSpPr txBox="1">
              <a:spLocks noChangeArrowheads="1"/>
            </p:cNvSpPr>
            <p:nvPr/>
          </p:nvSpPr>
          <p:spPr bwMode="auto">
            <a:xfrm>
              <a:off x="2592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5" name="Text Box 125"/>
            <p:cNvSpPr txBox="1">
              <a:spLocks noChangeArrowheads="1"/>
            </p:cNvSpPr>
            <p:nvPr/>
          </p:nvSpPr>
          <p:spPr bwMode="auto">
            <a:xfrm>
              <a:off x="2973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 </a:t>
              </a:r>
            </a:p>
          </p:txBody>
        </p:sp>
        <p:sp>
          <p:nvSpPr>
            <p:cNvPr id="36" name="Text Box 126"/>
            <p:cNvSpPr txBox="1">
              <a:spLocks noChangeArrowheads="1"/>
            </p:cNvSpPr>
            <p:nvPr/>
          </p:nvSpPr>
          <p:spPr bwMode="auto">
            <a:xfrm>
              <a:off x="3354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7" name="Text Box 127"/>
            <p:cNvSpPr txBox="1">
              <a:spLocks noChangeArrowheads="1"/>
            </p:cNvSpPr>
            <p:nvPr/>
          </p:nvSpPr>
          <p:spPr bwMode="auto">
            <a:xfrm>
              <a:off x="3735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38" name="Text Box 128"/>
            <p:cNvSpPr txBox="1">
              <a:spLocks noChangeArrowheads="1"/>
            </p:cNvSpPr>
            <p:nvPr/>
          </p:nvSpPr>
          <p:spPr bwMode="auto">
            <a:xfrm>
              <a:off x="3963666" y="5301208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4497066" y="5301208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40" name="Text Box 130"/>
            <p:cNvSpPr txBox="1">
              <a:spLocks noChangeArrowheads="1"/>
            </p:cNvSpPr>
            <p:nvPr/>
          </p:nvSpPr>
          <p:spPr bwMode="auto">
            <a:xfrm>
              <a:off x="4878066" y="5301208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41" name="Text Box 131"/>
            <p:cNvSpPr txBox="1">
              <a:spLocks noChangeArrowheads="1"/>
            </p:cNvSpPr>
            <p:nvPr/>
          </p:nvSpPr>
          <p:spPr bwMode="auto">
            <a:xfrm>
              <a:off x="5259066" y="5301208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2926855" y="5498068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非循环右移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utoUpdateAnimBg="0"/>
      <p:bldP spid="23" grpId="0" autoUpdateAnimBg="0"/>
      <p:bldP spid="25" grpId="0" autoUpdateAnimBg="0"/>
      <p:bldP spid="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306639" y="817548"/>
            <a:ext cx="722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数码位置变化，数值</a:t>
            </a: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变化，</a:t>
            </a:r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符号位不变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2388618" y="50800"/>
            <a:ext cx="363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(2) </a:t>
            </a:r>
            <a:r>
              <a:rPr lang="zh-CN" altLang="en-US" sz="2800" b="1" dirty="0">
                <a:cs typeface="Times New Roman" pitchFamily="18" charset="0"/>
              </a:rPr>
              <a:t>算术移位</a:t>
            </a:r>
          </a:p>
        </p:txBody>
      </p: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3619128" y="4210144"/>
            <a:ext cx="1828800" cy="3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>
                <a:cs typeface="Times New Roman" pitchFamily="18" charset="0"/>
              </a:rPr>
              <a:t> 0111</a:t>
            </a: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3619128" y="459114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111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7367588" y="461794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0 111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7367588" y="4164940"/>
            <a:ext cx="1676400" cy="3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00</a:t>
            </a:r>
            <a:r>
              <a:rPr lang="en-US" altLang="zh-CN" sz="2800" b="1">
                <a:cs typeface="Times New Roman" pitchFamily="18" charset="0"/>
              </a:rPr>
              <a:t> 0111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2279576" y="2126033"/>
            <a:ext cx="5405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① </a:t>
            </a:r>
            <a:r>
              <a:rPr lang="zh-CN" altLang="en-US" sz="2800" b="1">
                <a:cs typeface="Times New Roman" pitchFamily="18" charset="0"/>
              </a:rPr>
              <a:t>正数补码</a:t>
            </a:r>
            <a:r>
              <a:rPr lang="en-US" altLang="zh-CN" sz="2800" b="1">
                <a:cs typeface="Times New Roman" pitchFamily="18" charset="0"/>
              </a:rPr>
              <a:t>/</a:t>
            </a:r>
            <a:r>
              <a:rPr lang="zh-CN" altLang="en-US" sz="2800" b="1">
                <a:cs typeface="Times New Roman" pitchFamily="18" charset="0"/>
              </a:rPr>
              <a:t>任意数原</a:t>
            </a:r>
            <a:r>
              <a:rPr lang="zh-CN" altLang="en-US" sz="2800" b="1" dirty="0">
                <a:cs typeface="Times New Roman" pitchFamily="18" charset="0"/>
              </a:rPr>
              <a:t>码移位规则</a:t>
            </a:r>
          </a:p>
        </p:txBody>
      </p:sp>
      <p:grpSp>
        <p:nvGrpSpPr>
          <p:cNvPr id="75" name="Group 25"/>
          <p:cNvGrpSpPr>
            <a:grpSpLocks/>
          </p:cNvGrpSpPr>
          <p:nvPr/>
        </p:nvGrpSpPr>
        <p:grpSpPr bwMode="auto">
          <a:xfrm>
            <a:off x="2476128" y="4438745"/>
            <a:ext cx="1066800" cy="533400"/>
            <a:chOff x="240" y="1056"/>
            <a:chExt cx="672" cy="336"/>
          </a:xfrm>
        </p:grpSpPr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240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40" y="10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78" name="Group 28"/>
          <p:cNvGrpSpPr>
            <a:grpSpLocks/>
          </p:cNvGrpSpPr>
          <p:nvPr/>
        </p:nvGrpSpPr>
        <p:grpSpPr bwMode="auto">
          <a:xfrm>
            <a:off x="2399928" y="4972146"/>
            <a:ext cx="1143000" cy="533400"/>
            <a:chOff x="192" y="1392"/>
            <a:chExt cx="720" cy="336"/>
          </a:xfrm>
        </p:grpSpPr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92" y="139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240" y="172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</p:grpSp>
      <p:grpSp>
        <p:nvGrpSpPr>
          <p:cNvPr id="81" name="Group 31"/>
          <p:cNvGrpSpPr>
            <a:grpSpLocks/>
          </p:cNvGrpSpPr>
          <p:nvPr/>
        </p:nvGrpSpPr>
        <p:grpSpPr bwMode="auto">
          <a:xfrm>
            <a:off x="2476128" y="5505546"/>
            <a:ext cx="1066800" cy="533400"/>
            <a:chOff x="240" y="1728"/>
            <a:chExt cx="672" cy="336"/>
          </a:xfrm>
        </p:grpSpPr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240" y="206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40" y="17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3619128" y="512454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111     </a:t>
            </a: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3619128" y="565794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011     </a:t>
            </a:r>
          </a:p>
        </p:txBody>
      </p:sp>
      <p:grpSp>
        <p:nvGrpSpPr>
          <p:cNvPr id="86" name="Group 36"/>
          <p:cNvGrpSpPr>
            <a:grpSpLocks/>
          </p:cNvGrpSpPr>
          <p:nvPr/>
        </p:nvGrpSpPr>
        <p:grpSpPr bwMode="auto">
          <a:xfrm>
            <a:off x="6300788" y="4465549"/>
            <a:ext cx="1143000" cy="533400"/>
            <a:chOff x="2832" y="1056"/>
            <a:chExt cx="720" cy="336"/>
          </a:xfrm>
        </p:grpSpPr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2832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2880" y="10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89" name="Group 39"/>
          <p:cNvGrpSpPr>
            <a:grpSpLocks/>
          </p:cNvGrpSpPr>
          <p:nvPr/>
        </p:nvGrpSpPr>
        <p:grpSpPr bwMode="auto">
          <a:xfrm>
            <a:off x="6300788" y="4998950"/>
            <a:ext cx="1143000" cy="533400"/>
            <a:chOff x="2832" y="1392"/>
            <a:chExt cx="720" cy="336"/>
          </a:xfrm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V="1">
              <a:off x="2832" y="172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2880" y="139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92" name="Group 42"/>
          <p:cNvGrpSpPr>
            <a:grpSpLocks/>
          </p:cNvGrpSpPr>
          <p:nvPr/>
        </p:nvGrpSpPr>
        <p:grpSpPr bwMode="auto">
          <a:xfrm>
            <a:off x="6376988" y="5532350"/>
            <a:ext cx="1066800" cy="533400"/>
            <a:chOff x="2880" y="1728"/>
            <a:chExt cx="672" cy="336"/>
          </a:xfrm>
        </p:grpSpPr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2880" y="20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2880" y="17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grpSp>
        <p:nvGrpSpPr>
          <p:cNvPr id="95" name="Group 45"/>
          <p:cNvGrpSpPr>
            <a:grpSpLocks/>
          </p:cNvGrpSpPr>
          <p:nvPr/>
        </p:nvGrpSpPr>
        <p:grpSpPr bwMode="auto">
          <a:xfrm>
            <a:off x="6376988" y="6065751"/>
            <a:ext cx="1066800" cy="533400"/>
            <a:chOff x="2880" y="2064"/>
            <a:chExt cx="672" cy="336"/>
          </a:xfrm>
        </p:grpSpPr>
        <p:sp>
          <p:nvSpPr>
            <p:cNvPr id="96" name="Line 46"/>
            <p:cNvSpPr>
              <a:spLocks noChangeShapeType="1"/>
            </p:cNvSpPr>
            <p:nvPr/>
          </p:nvSpPr>
          <p:spPr bwMode="auto">
            <a:xfrm>
              <a:off x="2880" y="240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97" name="Text Box 47"/>
            <p:cNvSpPr txBox="1">
              <a:spLocks noChangeArrowheads="1"/>
            </p:cNvSpPr>
            <p:nvPr/>
          </p:nvSpPr>
          <p:spPr bwMode="auto">
            <a:xfrm>
              <a:off x="2880" y="206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7367588" y="515134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1 110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7367588" y="568474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1110     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7367588" y="621814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0111     </a:t>
            </a:r>
          </a:p>
        </p:txBody>
      </p: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3431704" y="2787149"/>
            <a:ext cx="1655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数符不变，</a:t>
            </a:r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5314950" y="2780928"/>
            <a:ext cx="1481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空位补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329260" y="1537628"/>
            <a:ext cx="8231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效果：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左移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位数值（真值）乘以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，右移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cs typeface="Times New Roman" pitchFamily="18" charset="0"/>
              </a:rPr>
              <a:t>位除以</a:t>
            </a:r>
            <a:r>
              <a:rPr lang="en-US" altLang="zh-CN" sz="2800" b="1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2800" b="1">
                <a:cs typeface="Times New Roman" pitchFamily="18" charset="0"/>
              </a:rPr>
              <a:t>。</a:t>
            </a:r>
            <a:endParaRPr lang="zh-CN" altLang="en-US" sz="2800" b="1">
              <a:solidFill>
                <a:schemeClr val="folHlink"/>
              </a:solidFill>
              <a:cs typeface="Times New Roman" pitchFamily="18" charset="0"/>
            </a:endParaRP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B5AE5A3A-7B3B-4F6A-839E-E80C413D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616" y="3553852"/>
            <a:ext cx="2065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单符号位 ：   </a:t>
            </a: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1978ED65-C067-4CC1-B54A-39A8E44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3480827"/>
            <a:ext cx="3230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补码双符号位：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0" grpId="0"/>
      <p:bldP spid="71" grpId="0" autoUpdateAnimBg="0"/>
      <p:bldP spid="72" grpId="0" autoUpdateAnimBg="0"/>
      <p:bldP spid="73" grpId="0"/>
      <p:bldP spid="74" grpId="0"/>
      <p:bldP spid="84" grpId="0" autoUpdateAnimBg="0"/>
      <p:bldP spid="85" grpId="0" autoUpdateAnimBg="0"/>
      <p:bldP spid="98" grpId="0" autoUpdateAnimBg="0"/>
      <p:bldP spid="99" grpId="0" autoUpdateAnimBg="0"/>
      <p:bldP spid="100" grpId="0" autoUpdateAnimBg="0"/>
      <p:bldP spid="101" grpId="0"/>
      <p:bldP spid="103" grpId="0"/>
      <p:bldP spid="40" grpId="0"/>
      <p:bldP spid="41" grpId="0" build="p" autoUpdateAnimBg="0"/>
      <p:bldP spid="4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39616" y="3430017"/>
            <a:ext cx="2065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单符号位 ：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47120" y="4293617"/>
            <a:ext cx="1828800" cy="3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1011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47120" y="46746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011</a:t>
            </a:r>
            <a:r>
              <a:rPr lang="en-US" altLang="zh-CN" sz="2800" b="1" dirty="0">
                <a:solidFill>
                  <a:srgbClr val="0000FF"/>
                </a:solidFill>
              </a:rPr>
              <a:t>0 </a:t>
            </a:r>
            <a:r>
              <a:rPr lang="en-US" altLang="zh-CN" sz="2800" b="1" dirty="0"/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392863" y="3356992"/>
            <a:ext cx="3230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双符号位：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62800" y="4736529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0 110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r>
              <a:rPr lang="en-US" altLang="zh-CN" sz="2800" b="1" dirty="0"/>
              <a:t>    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62800" y="4294535"/>
            <a:ext cx="1676400" cy="3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11</a:t>
            </a:r>
            <a:r>
              <a:rPr lang="en-US" altLang="zh-CN" sz="2800" b="1"/>
              <a:t> 0110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393032" y="100731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②负数补码</a:t>
            </a:r>
            <a:r>
              <a:rPr lang="zh-CN" altLang="en-US" sz="2800" b="1" dirty="0"/>
              <a:t>移位规则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04120" y="4522219"/>
            <a:ext cx="1143000" cy="533400"/>
            <a:chOff x="336" y="1152"/>
            <a:chExt cx="720" cy="336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36" y="148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" y="115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左移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2404120" y="5055619"/>
            <a:ext cx="1143000" cy="533400"/>
            <a:chOff x="336" y="1488"/>
            <a:chExt cx="720" cy="336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36" y="182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2404120" y="5589019"/>
            <a:ext cx="1143000" cy="533400"/>
            <a:chOff x="336" y="1824"/>
            <a:chExt cx="720" cy="336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6" y="216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547120" y="52080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011    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547120" y="574141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101     </a:t>
            </a:r>
          </a:p>
        </p:txBody>
      </p: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6096000" y="4584127"/>
            <a:ext cx="1143000" cy="533400"/>
            <a:chOff x="2688" y="1152"/>
            <a:chExt cx="720" cy="33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688" y="148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736" y="115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左移</a:t>
              </a:r>
            </a:p>
          </p:txBody>
        </p:sp>
      </p:grpSp>
      <p:grpSp>
        <p:nvGrpSpPr>
          <p:cNvPr id="23" name="Group 59"/>
          <p:cNvGrpSpPr>
            <a:grpSpLocks/>
          </p:cNvGrpSpPr>
          <p:nvPr/>
        </p:nvGrpSpPr>
        <p:grpSpPr bwMode="auto">
          <a:xfrm>
            <a:off x="6172200" y="5117527"/>
            <a:ext cx="1066800" cy="533400"/>
            <a:chOff x="2736" y="1488"/>
            <a:chExt cx="672" cy="336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736" y="182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736" y="148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6172200" y="5650927"/>
            <a:ext cx="1066800" cy="533400"/>
            <a:chOff x="2736" y="1824"/>
            <a:chExt cx="672" cy="33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736" y="216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736" y="18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162800" y="5269929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 0110     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162800" y="5803329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 </a:t>
            </a:r>
            <a:r>
              <a:rPr lang="en-US" altLang="zh-CN" sz="2800" b="1" dirty="0"/>
              <a:t>1011     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846514" y="1700808"/>
            <a:ext cx="2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左移空位补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863504" y="2420888"/>
            <a:ext cx="2160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右移空位补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3864522" y="999256"/>
            <a:ext cx="1655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数符不变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/>
      <p:bldP spid="4" grpId="0" autoUpdateAnimBg="0"/>
      <p:bldP spid="5" grpId="0" build="p" autoUpdateAnimBg="0"/>
      <p:bldP spid="6" grpId="0" autoUpdateAnimBg="0"/>
      <p:bldP spid="7" grpId="0"/>
      <p:bldP spid="18" grpId="0" autoUpdateAnimBg="0"/>
      <p:bldP spid="19" grpId="0" autoUpdateAnimBg="0"/>
      <p:bldP spid="29" grpId="0" autoUpdateAnimBg="0"/>
      <p:bldP spid="30" grpId="0" autoUpdateAnimBg="0"/>
      <p:bldP spid="31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226241-0E07-4943-AD90-68CDC0DDA0F0}"/>
              </a:ext>
            </a:extLst>
          </p:cNvPr>
          <p:cNvGrpSpPr/>
          <p:nvPr/>
        </p:nvGrpSpPr>
        <p:grpSpPr>
          <a:xfrm>
            <a:off x="2351584" y="1"/>
            <a:ext cx="6264696" cy="839639"/>
            <a:chOff x="827584" y="0"/>
            <a:chExt cx="62646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0F8141E3-2881-4C04-8F2C-F7E1026BFCB5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无符号数的算术运算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F597F7A-F4FC-4940-ADC3-16C6755F933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5F449A6-2108-4D26-A150-4071CAA004A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C2A9D23-8FC4-4EE1-BBCE-37125E818D0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7B267F-BC02-4859-8EF5-1551D4678D6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A8A138A7-FA07-4FB9-818B-ABC15FA5776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C81AC56-67B2-4F65-8685-88DAB169F64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FA5C0F-4EF1-4BB8-A11B-8E1206CC7D47}"/>
              </a:ext>
            </a:extLst>
          </p:cNvPr>
          <p:cNvGrpSpPr/>
          <p:nvPr/>
        </p:nvGrpSpPr>
        <p:grpSpPr>
          <a:xfrm>
            <a:off x="1913103" y="1052736"/>
            <a:ext cx="2065850" cy="523220"/>
            <a:chOff x="389103" y="1146656"/>
            <a:chExt cx="2065850" cy="5232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250970C-B0FF-49D0-A4A9-A9003898BD4E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加法运算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C0F93FB-BF54-4FC9-BBED-5F0BDD29E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88CA7BF-C1AC-4A18-AECF-F9AE5B91AC12}"/>
              </a:ext>
            </a:extLst>
          </p:cNvPr>
          <p:cNvSpPr txBox="1"/>
          <p:nvPr/>
        </p:nvSpPr>
        <p:spPr>
          <a:xfrm>
            <a:off x="3007107" y="1794165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二进制的加法运算遵循如下法则，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91A2B7-F0E6-493D-A48E-C452F390072D}"/>
              </a:ext>
            </a:extLst>
          </p:cNvPr>
          <p:cNvSpPr txBox="1"/>
          <p:nvPr/>
        </p:nvSpPr>
        <p:spPr>
          <a:xfrm>
            <a:off x="2643859" y="2458650"/>
            <a:ext cx="659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0+0=0,  0+1=1,  1+0=1,  1+1=0</a:t>
            </a:r>
            <a:r>
              <a:rPr lang="zh-CN" altLang="en-US" sz="2800" b="1"/>
              <a:t>（有进位）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FF82B7-377A-4C4F-8B8E-9DF1319CB241}"/>
              </a:ext>
            </a:extLst>
          </p:cNvPr>
          <p:cNvSpPr txBox="1"/>
          <p:nvPr/>
        </p:nvSpPr>
        <p:spPr>
          <a:xfrm>
            <a:off x="2141774" y="3243129"/>
            <a:ext cx="5103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例，计算</a:t>
            </a:r>
            <a:r>
              <a:rPr lang="en-US" altLang="zh-CN" sz="2800" b="1"/>
              <a:t>10110110B+01101100B</a:t>
            </a:r>
            <a:endParaRPr lang="zh-CN" altLang="en-US" sz="2800" b="1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43B69E-EA45-44D4-89A3-6BCD49854DED}"/>
              </a:ext>
            </a:extLst>
          </p:cNvPr>
          <p:cNvGrpSpPr/>
          <p:nvPr/>
        </p:nvGrpSpPr>
        <p:grpSpPr>
          <a:xfrm>
            <a:off x="3978953" y="3997832"/>
            <a:ext cx="1107996" cy="1422517"/>
            <a:chOff x="3347864" y="4293096"/>
            <a:chExt cx="1107996" cy="142251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371E25B-E6A4-4CAC-99B9-FEAD75247A3D}"/>
                </a:ext>
              </a:extLst>
            </p:cNvPr>
            <p:cNvSpPr txBox="1"/>
            <p:nvPr/>
          </p:nvSpPr>
          <p:spPr>
            <a:xfrm>
              <a:off x="3347864" y="42930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进    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0DF089-BA21-40F2-9883-1BB2AA22730A}"/>
                </a:ext>
              </a:extLst>
            </p:cNvPr>
            <p:cNvSpPr txBox="1"/>
            <p:nvPr/>
          </p:nvSpPr>
          <p:spPr>
            <a:xfrm>
              <a:off x="3347864" y="477352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被加数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6CA6FFF-B5AA-48F0-96A7-F3FE982C2F9C}"/>
                </a:ext>
              </a:extLst>
            </p:cNvPr>
            <p:cNvSpPr txBox="1"/>
            <p:nvPr/>
          </p:nvSpPr>
          <p:spPr>
            <a:xfrm>
              <a:off x="3347864" y="52539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加    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0D7E9A2-4CE3-48B7-B991-C3CFC7B2D163}"/>
              </a:ext>
            </a:extLst>
          </p:cNvPr>
          <p:cNvSpPr/>
          <p:nvPr/>
        </p:nvSpPr>
        <p:spPr>
          <a:xfrm>
            <a:off x="5735960" y="3997832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111111000</a:t>
            </a:r>
            <a:endParaRPr lang="zh-CN" altLang="en-US" sz="240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DBAD3-5BEF-489F-AAC4-97BB7E676BC3}"/>
              </a:ext>
            </a:extLst>
          </p:cNvPr>
          <p:cNvGrpSpPr/>
          <p:nvPr/>
        </p:nvGrpSpPr>
        <p:grpSpPr>
          <a:xfrm>
            <a:off x="5393480" y="4478435"/>
            <a:ext cx="1926657" cy="941913"/>
            <a:chOff x="3869479" y="4478434"/>
            <a:chExt cx="1926657" cy="94191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60328-C5A2-4D5A-AB79-AF5482FCEF85}"/>
                </a:ext>
              </a:extLst>
            </p:cNvPr>
            <p:cNvSpPr/>
            <p:nvPr/>
          </p:nvSpPr>
          <p:spPr>
            <a:xfrm>
              <a:off x="4342339" y="4478434"/>
              <a:ext cx="13817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10110110</a:t>
              </a:r>
              <a:endParaRPr lang="zh-CN" altLang="en-US" sz="2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C405D5-6227-458E-A5F9-6626E9F00317}"/>
                </a:ext>
              </a:extLst>
            </p:cNvPr>
            <p:cNvSpPr/>
            <p:nvPr/>
          </p:nvSpPr>
          <p:spPr>
            <a:xfrm>
              <a:off x="4360377" y="4958682"/>
              <a:ext cx="13817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01101100</a:t>
              </a:r>
              <a:endParaRPr lang="zh-CN" altLang="en-US" sz="2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367BEFD-CD82-46BC-A515-2E2A8EB1A993}"/>
                </a:ext>
              </a:extLst>
            </p:cNvPr>
            <p:cNvSpPr txBox="1"/>
            <p:nvPr/>
          </p:nvSpPr>
          <p:spPr>
            <a:xfrm>
              <a:off x="3869627" y="49400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+</a:t>
              </a:r>
              <a:endParaRPr lang="zh-CN" altLang="en-US" sz="2400" b="1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D9FAE2C-AC9F-431F-9494-C6C0B554C175}"/>
                </a:ext>
              </a:extLst>
            </p:cNvPr>
            <p:cNvCxnSpPr/>
            <p:nvPr/>
          </p:nvCxnSpPr>
          <p:spPr>
            <a:xfrm>
              <a:off x="3869479" y="5420347"/>
              <a:ext cx="1926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3F96845-B1FC-4786-9BCA-0157739EE7AE}"/>
              </a:ext>
            </a:extLst>
          </p:cNvPr>
          <p:cNvSpPr/>
          <p:nvPr/>
        </p:nvSpPr>
        <p:spPr>
          <a:xfrm>
            <a:off x="5735960" y="547545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100100010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69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2D331F3-F7EE-4636-BE51-D66A3DCE6BD1}"/>
              </a:ext>
            </a:extLst>
          </p:cNvPr>
          <p:cNvGrpSpPr/>
          <p:nvPr/>
        </p:nvGrpSpPr>
        <p:grpSpPr>
          <a:xfrm>
            <a:off x="1913103" y="1052736"/>
            <a:ext cx="2065850" cy="523220"/>
            <a:chOff x="389103" y="1146656"/>
            <a:chExt cx="2065850" cy="52322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B309CD8-B024-42AA-A0DF-B5139908385F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减法运算</a:t>
              </a:r>
            </a:p>
          </p:txBody>
        </p:sp>
        <p:pic>
          <p:nvPicPr>
            <p:cNvPr id="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F7CA3D2-23D0-4CC4-A7BF-87CF2C890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E6497E2-4B9D-456F-8C8A-AA50B418BA61}"/>
              </a:ext>
            </a:extLst>
          </p:cNvPr>
          <p:cNvSpPr txBox="1"/>
          <p:nvPr/>
        </p:nvSpPr>
        <p:spPr>
          <a:xfrm>
            <a:off x="3007107" y="1794165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二进制的减法运算遵循如下法则，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10D72-B71D-4453-97EE-FC091F3D6667}"/>
              </a:ext>
            </a:extLst>
          </p:cNvPr>
          <p:cNvSpPr txBox="1"/>
          <p:nvPr/>
        </p:nvSpPr>
        <p:spPr>
          <a:xfrm>
            <a:off x="2643859" y="2458650"/>
            <a:ext cx="649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0</a:t>
            </a:r>
            <a:r>
              <a:rPr lang="en-US" altLang="zh-CN" sz="2800" b="1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/>
              <a:t>0=0,  1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0=1,  1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1=0,  0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1=1</a:t>
            </a:r>
            <a:r>
              <a:rPr lang="zh-CN" altLang="en-US" sz="2800" b="1"/>
              <a:t>（有借位）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6702C-F9D5-4546-9D38-9C12316CBCF6}"/>
              </a:ext>
            </a:extLst>
          </p:cNvPr>
          <p:cNvSpPr txBox="1"/>
          <p:nvPr/>
        </p:nvSpPr>
        <p:spPr>
          <a:xfrm>
            <a:off x="2141774" y="3243129"/>
            <a:ext cx="513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例，计算</a:t>
            </a:r>
            <a:r>
              <a:rPr lang="en-US" altLang="zh-CN" sz="2800" b="1"/>
              <a:t>11000100B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00100101B</a:t>
            </a:r>
            <a:endParaRPr lang="zh-CN" altLang="en-US" sz="2800" b="1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13456A-A55F-452B-B80B-477794576903}"/>
              </a:ext>
            </a:extLst>
          </p:cNvPr>
          <p:cNvGrpSpPr/>
          <p:nvPr/>
        </p:nvGrpSpPr>
        <p:grpSpPr>
          <a:xfrm>
            <a:off x="3978953" y="4043946"/>
            <a:ext cx="1107996" cy="1422517"/>
            <a:chOff x="3347864" y="4293096"/>
            <a:chExt cx="1107996" cy="14225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19E116-BE85-4CA9-A85A-EE04D92014F8}"/>
                </a:ext>
              </a:extLst>
            </p:cNvPr>
            <p:cNvSpPr txBox="1"/>
            <p:nvPr/>
          </p:nvSpPr>
          <p:spPr>
            <a:xfrm>
              <a:off x="3347864" y="42930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借    位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2E9CF7D-EEFE-48BA-8DB9-607AD6E85A5E}"/>
                </a:ext>
              </a:extLst>
            </p:cNvPr>
            <p:cNvSpPr txBox="1"/>
            <p:nvPr/>
          </p:nvSpPr>
          <p:spPr>
            <a:xfrm>
              <a:off x="3347864" y="477352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被减数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A7DAD9-3F68-4B39-983E-9BB6679D997D}"/>
                </a:ext>
              </a:extLst>
            </p:cNvPr>
            <p:cNvSpPr txBox="1"/>
            <p:nvPr/>
          </p:nvSpPr>
          <p:spPr>
            <a:xfrm>
              <a:off x="3347864" y="52539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减    数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5C7EB6A-77BD-41C8-89BA-A16E87FADF5E}"/>
              </a:ext>
            </a:extLst>
          </p:cNvPr>
          <p:cNvSpPr/>
          <p:nvPr/>
        </p:nvSpPr>
        <p:spPr>
          <a:xfrm>
            <a:off x="5879976" y="3997832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01111110</a:t>
            </a:r>
            <a:endParaRPr lang="zh-CN" altLang="en-US" sz="240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E509236-788A-4E9C-A45A-01446AA9E589}"/>
              </a:ext>
            </a:extLst>
          </p:cNvPr>
          <p:cNvGrpSpPr/>
          <p:nvPr/>
        </p:nvGrpSpPr>
        <p:grpSpPr>
          <a:xfrm>
            <a:off x="5393480" y="4478435"/>
            <a:ext cx="1926657" cy="941913"/>
            <a:chOff x="3869479" y="4478434"/>
            <a:chExt cx="1926657" cy="9419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1C215F-1FE3-4654-B69C-0997B7EB5F7C}"/>
                </a:ext>
              </a:extLst>
            </p:cNvPr>
            <p:cNvSpPr/>
            <p:nvPr/>
          </p:nvSpPr>
          <p:spPr>
            <a:xfrm>
              <a:off x="4342339" y="4478434"/>
              <a:ext cx="13987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11000100</a:t>
              </a:r>
              <a:endParaRPr lang="zh-CN" altLang="en-US" sz="2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821368-ECF0-4C0B-832C-F7BAEF0CBB89}"/>
                </a:ext>
              </a:extLst>
            </p:cNvPr>
            <p:cNvSpPr/>
            <p:nvPr/>
          </p:nvSpPr>
          <p:spPr>
            <a:xfrm>
              <a:off x="4360377" y="495868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00100101</a:t>
              </a:r>
              <a:endParaRPr lang="zh-CN" altLang="en-US" sz="2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038C79-DD9F-4351-9749-5D19F7762A8B}"/>
                </a:ext>
              </a:extLst>
            </p:cNvPr>
            <p:cNvSpPr txBox="1"/>
            <p:nvPr/>
          </p:nvSpPr>
          <p:spPr>
            <a:xfrm>
              <a:off x="3869627" y="49400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latin typeface="+mn-ea"/>
                </a:rPr>
                <a:t>-</a:t>
              </a:r>
              <a:endParaRPr lang="zh-CN" altLang="en-US" sz="2400" b="1">
                <a:latin typeface="+mn-ea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00CA23D-A983-40BA-976B-8799A59788F5}"/>
                </a:ext>
              </a:extLst>
            </p:cNvPr>
            <p:cNvCxnSpPr/>
            <p:nvPr/>
          </p:nvCxnSpPr>
          <p:spPr>
            <a:xfrm>
              <a:off x="3869479" y="5420347"/>
              <a:ext cx="1926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ABC768C-40D9-413D-89B2-50CC4C11BC6F}"/>
              </a:ext>
            </a:extLst>
          </p:cNvPr>
          <p:cNvSpPr/>
          <p:nvPr/>
        </p:nvSpPr>
        <p:spPr>
          <a:xfrm>
            <a:off x="5900296" y="5433523"/>
            <a:ext cx="15121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/>
              <a:t>10011111</a:t>
            </a:r>
            <a:endParaRPr lang="zh-CN" altLang="en-US" sz="2500"/>
          </a:p>
        </p:txBody>
      </p:sp>
    </p:spTree>
    <p:extLst>
      <p:ext uri="{BB962C8B-B14F-4D97-AF65-F5344CB8AC3E}">
        <p14:creationId xmlns:p14="http://schemas.microsoft.com/office/powerpoint/2010/main" val="40830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BBDBBD-3599-45C1-8154-42E2ADF00199}"/>
              </a:ext>
            </a:extLst>
          </p:cNvPr>
          <p:cNvGrpSpPr/>
          <p:nvPr/>
        </p:nvGrpSpPr>
        <p:grpSpPr>
          <a:xfrm>
            <a:off x="2351584" y="1"/>
            <a:ext cx="6264696" cy="839639"/>
            <a:chOff x="827584" y="0"/>
            <a:chExt cx="626469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5267EDA-976D-4CE9-B999-8499282F4A97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有符号数的算术运算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41A7C06-6A0B-4666-82F1-71D528FDFFF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691A8521-15AB-4A8C-9149-27D80E38F3B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3FE308A-3BA5-45D2-AEB5-E92946948AC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2859FDD-435C-44D2-A3C6-F6C34AF51A3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19E5780-1C88-4DC6-8334-4EBD2C52FCE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47BD606-B88F-408D-B138-94D410D69BC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76D417-BDF3-4B6F-9FEC-1FA76554BC0D}"/>
              </a:ext>
            </a:extLst>
          </p:cNvPr>
          <p:cNvGrpSpPr/>
          <p:nvPr/>
        </p:nvGrpSpPr>
        <p:grpSpPr>
          <a:xfrm>
            <a:off x="1913103" y="1177588"/>
            <a:ext cx="2065850" cy="523220"/>
            <a:chOff x="389103" y="1146656"/>
            <a:chExt cx="2065850" cy="523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670DF4-1654-4C6F-9988-36AD60D12755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原码运算</a:t>
              </a:r>
            </a:p>
          </p:txBody>
        </p:sp>
        <p:pic>
          <p:nvPicPr>
            <p:cNvPr id="1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1265E8E-CEB0-44A2-8894-9FB21AE82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4A562B79-C78D-4424-9D84-6F40A5F8A7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90790"/>
            <a:ext cx="1905000" cy="1514475"/>
            <a:chOff x="240" y="2651"/>
            <a:chExt cx="1200" cy="954"/>
          </a:xfrm>
        </p:grpSpPr>
        <p:sp>
          <p:nvSpPr>
            <p:cNvPr id="31" name="Line 4">
              <a:extLst>
                <a:ext uri="{FF2B5EF4-FFF2-40B4-BE49-F238E27FC236}">
                  <a16:creationId xmlns:a16="http://schemas.microsoft.com/office/drawing/2014/main" id="{C2CF9FDC-917F-453C-BBB3-0CFA7E175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21AECE85-B05E-4CDC-A611-BDD9B791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75"/>
              <a:ext cx="7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0.1000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88379945-BA2C-42C1-BEAD-5008C815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39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/>
                <a:t>－</a:t>
              </a:r>
              <a:r>
                <a:rPr lang="en-US" altLang="zh-CN" sz="2800" b="1"/>
                <a:t>0.0011</a:t>
              </a: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47CDDC92-B489-4E10-8A5A-F3C0808F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51"/>
              <a:ext cx="7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0.1011</a:t>
              </a:r>
            </a:p>
          </p:txBody>
        </p:sp>
      </p:grpSp>
      <p:sp>
        <p:nvSpPr>
          <p:cNvPr id="35" name="Rectangle 10">
            <a:extLst>
              <a:ext uri="{FF2B5EF4-FFF2-40B4-BE49-F238E27FC236}">
                <a16:creationId xmlns:a16="http://schemas.microsoft.com/office/drawing/2014/main" id="{90E47619-2B23-437B-ABC4-2A65A4BF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52937"/>
            <a:ext cx="8079432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/>
              <a:t>解：</a:t>
            </a:r>
            <a:r>
              <a:rPr lang="en-US" altLang="zh-CN" sz="2800" b="1"/>
              <a:t>X1</a:t>
            </a:r>
            <a:r>
              <a:rPr lang="zh-CN" altLang="en-US" sz="2800" b="1"/>
              <a:t>＋</a:t>
            </a:r>
            <a:r>
              <a:rPr lang="en-US" altLang="zh-CN" sz="2800" b="1"/>
              <a:t>X2 </a:t>
            </a:r>
            <a:r>
              <a:rPr lang="zh-CN" altLang="en-US" sz="2800" b="1"/>
              <a:t>，因为</a:t>
            </a:r>
            <a:r>
              <a:rPr lang="en-US" altLang="zh-CN" sz="2800" b="1"/>
              <a:t>X1</a:t>
            </a:r>
            <a:r>
              <a:rPr lang="zh-CN" altLang="en-US" sz="2800" b="1"/>
              <a:t>和</a:t>
            </a:r>
            <a:r>
              <a:rPr lang="en-US" altLang="zh-CN" sz="2800" b="1"/>
              <a:t>X2</a:t>
            </a:r>
            <a:r>
              <a:rPr lang="zh-CN" altLang="en-US" sz="2800" b="1"/>
              <a:t>符号不同，且</a:t>
            </a:r>
            <a:r>
              <a:rPr lang="en-US" altLang="zh-CN" sz="2800" b="1"/>
              <a:t>X2</a:t>
            </a:r>
            <a:r>
              <a:rPr lang="zh-CN" altLang="en-US" sz="2800" b="1"/>
              <a:t>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/>
              <a:t>       绝对值大于</a:t>
            </a:r>
            <a:r>
              <a:rPr lang="en-US" altLang="zh-CN" sz="2800" b="1"/>
              <a:t>X1</a:t>
            </a:r>
            <a:r>
              <a:rPr lang="zh-CN" altLang="en-US" sz="2800" b="1"/>
              <a:t>，故进行：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14EAC097-52A0-46CA-9800-5FE83AF6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1885951"/>
            <a:ext cx="72728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例：</a:t>
            </a:r>
            <a:r>
              <a:rPr lang="en-US" altLang="zh-CN" sz="2800" b="1"/>
              <a:t>X1</a:t>
            </a:r>
            <a:r>
              <a:rPr lang="zh-CN" altLang="en-US" sz="2800" b="1"/>
              <a:t>＝－</a:t>
            </a:r>
            <a:r>
              <a:rPr lang="en-US" altLang="zh-CN" sz="2800" b="1"/>
              <a:t>0.0011</a:t>
            </a:r>
            <a:r>
              <a:rPr lang="zh-CN" altLang="en-US" sz="2800" b="1"/>
              <a:t>，</a:t>
            </a:r>
            <a:r>
              <a:rPr lang="en-US" altLang="zh-CN" sz="2800" b="1"/>
              <a:t>X2</a:t>
            </a:r>
            <a:r>
              <a:rPr lang="zh-CN" altLang="en-US" sz="2800" b="1"/>
              <a:t>＝＋</a:t>
            </a:r>
            <a:r>
              <a:rPr lang="en-US" altLang="zh-CN" sz="2800" b="1"/>
              <a:t>0.1011</a:t>
            </a:r>
            <a:r>
              <a:rPr lang="zh-CN" altLang="en-US" sz="2800" b="1"/>
              <a:t>，分别求  </a:t>
            </a:r>
          </a:p>
          <a:p>
            <a:pPr eaLnBrk="1" hangingPunct="1">
              <a:defRPr/>
            </a:pPr>
            <a:r>
              <a:rPr lang="zh-CN" altLang="en-US" sz="2800" b="1"/>
              <a:t>          </a:t>
            </a:r>
            <a:r>
              <a:rPr lang="en-US" altLang="zh-CN" sz="2800" b="1"/>
              <a:t>[X1</a:t>
            </a:r>
            <a:r>
              <a:rPr lang="zh-CN" altLang="en-US" sz="2800" b="1"/>
              <a:t>＋</a:t>
            </a:r>
            <a:r>
              <a:rPr lang="en-US" altLang="zh-CN" sz="2800" b="1"/>
              <a:t>X2]</a:t>
            </a:r>
            <a:r>
              <a:rPr lang="zh-CN" altLang="en-US" sz="2800" b="1" baseline="-25000"/>
              <a:t>原</a:t>
            </a:r>
            <a:r>
              <a:rPr lang="en-US" altLang="zh-CN" sz="2800" b="1"/>
              <a:t>  </a:t>
            </a:r>
            <a:r>
              <a:rPr lang="zh-CN" altLang="en-US" sz="2800" b="1"/>
              <a:t>和  </a:t>
            </a:r>
            <a:r>
              <a:rPr lang="en-US" altLang="zh-CN" sz="2800" b="1"/>
              <a:t>[X1</a:t>
            </a:r>
            <a:r>
              <a:rPr lang="zh-CN" altLang="en-US" sz="2800" b="1"/>
              <a:t>－</a:t>
            </a:r>
            <a:r>
              <a:rPr lang="en-US" altLang="zh-CN" sz="2800" b="1"/>
              <a:t>X2]</a:t>
            </a:r>
            <a:r>
              <a:rPr lang="zh-CN" altLang="en-US" sz="2800" b="1" baseline="-25000"/>
              <a:t>原</a:t>
            </a:r>
            <a:endParaRPr lang="en-US" altLang="zh-CN" sz="2800" b="1" baseline="-25000"/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222101AE-22E0-4A5A-8B65-50F7E6ED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6021288"/>
            <a:ext cx="5827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结果为正，所以</a:t>
            </a:r>
            <a:r>
              <a:rPr lang="en-US" altLang="zh-CN" sz="2800" b="1"/>
              <a:t>[X1+X2]</a:t>
            </a:r>
            <a:r>
              <a:rPr lang="zh-CN" altLang="en-US" sz="2800" b="1" baseline="-30000"/>
              <a:t>原</a:t>
            </a:r>
            <a:r>
              <a:rPr lang="zh-CN" altLang="en-US" sz="2800" b="1"/>
              <a:t>＝</a:t>
            </a:r>
            <a:r>
              <a:rPr lang="en-US" altLang="zh-CN" sz="2800" b="1"/>
              <a:t>0.1000</a:t>
            </a:r>
          </a:p>
        </p:txBody>
      </p:sp>
    </p:spTree>
    <p:extLst>
      <p:ext uri="{BB962C8B-B14F-4D97-AF65-F5344CB8AC3E}">
        <p14:creationId xmlns:p14="http://schemas.microsoft.com/office/powerpoint/2010/main" val="32129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E45D4B-341B-41F2-A2BD-31FA2C1E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56" y="5253414"/>
            <a:ext cx="3928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即： </a:t>
            </a:r>
            <a:r>
              <a:rPr lang="en-US" altLang="zh-CN" sz="2800" b="1"/>
              <a:t>[X1</a:t>
            </a:r>
            <a:r>
              <a:rPr lang="zh-CN" altLang="en-US" sz="2800" b="1"/>
              <a:t>－</a:t>
            </a:r>
            <a:r>
              <a:rPr lang="en-US" altLang="zh-CN" sz="2800" b="1"/>
              <a:t>X2]</a:t>
            </a:r>
            <a:r>
              <a:rPr lang="zh-CN" altLang="en-US" sz="2800" b="1" baseline="-30000"/>
              <a:t>原 </a:t>
            </a:r>
            <a:r>
              <a:rPr lang="en-US" altLang="zh-CN" sz="2800" b="1"/>
              <a:t>=1.1110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460D496-5458-4FE4-A168-60FEB63C6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759" y="4509120"/>
            <a:ext cx="4174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/>
              <a:t>所以，</a:t>
            </a:r>
            <a:r>
              <a:rPr lang="en-US" altLang="zh-CN" sz="2800" b="1"/>
              <a:t>X1</a:t>
            </a:r>
            <a:r>
              <a:rPr lang="zh-CN" altLang="en-US" sz="2800" b="1"/>
              <a:t>－</a:t>
            </a:r>
            <a:r>
              <a:rPr lang="en-US" altLang="zh-CN" sz="2800" b="1"/>
              <a:t>X2</a:t>
            </a:r>
            <a:r>
              <a:rPr lang="zh-CN" altLang="en-US" sz="2800" b="1"/>
              <a:t>＝－</a:t>
            </a:r>
            <a:r>
              <a:rPr lang="en-US" altLang="zh-CN" sz="2800" b="1"/>
              <a:t>0.1110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6FC465B-6714-43EF-B749-D32EC63EBFAB}"/>
              </a:ext>
            </a:extLst>
          </p:cNvPr>
          <p:cNvGrpSpPr>
            <a:grpSpLocks/>
          </p:cNvGrpSpPr>
          <p:nvPr/>
        </p:nvGrpSpPr>
        <p:grpSpPr bwMode="auto">
          <a:xfrm>
            <a:off x="4655840" y="2420889"/>
            <a:ext cx="1905000" cy="1743075"/>
            <a:chOff x="1104" y="1163"/>
            <a:chExt cx="1200" cy="109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7567BCA4-B24E-4F22-B9A3-DDFAA3002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8D1CB48-2594-47E8-8ACE-334A3FB84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31"/>
              <a:ext cx="7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0.1110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0D5E1DB-8693-47BD-A8B4-9524E7F9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47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/>
                <a:t>＋</a:t>
              </a:r>
              <a:r>
                <a:rPr lang="en-US" altLang="zh-CN" sz="2800" b="1"/>
                <a:t>0.1011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F3D6415-60B5-42E0-A19A-CEDA118B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63"/>
              <a:ext cx="7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/>
                <a:t>0.0011</a:t>
              </a: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4BCA2A26-8ABB-4D53-86E1-5A124DA5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692697"/>
            <a:ext cx="833755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/>
              <a:t>   而</a:t>
            </a:r>
            <a:r>
              <a:rPr lang="en-US" altLang="zh-CN" sz="2800" b="1"/>
              <a:t>X1</a:t>
            </a:r>
            <a:r>
              <a:rPr lang="zh-CN" altLang="en-US" sz="2800" b="1"/>
              <a:t>－</a:t>
            </a:r>
            <a:r>
              <a:rPr lang="en-US" altLang="zh-CN" sz="2800" b="1"/>
              <a:t>X2</a:t>
            </a:r>
            <a:r>
              <a:rPr lang="zh-CN" altLang="en-US" sz="2800" b="1"/>
              <a:t>＝</a:t>
            </a:r>
            <a:r>
              <a:rPr lang="en-US" altLang="zh-CN" sz="2800" b="1"/>
              <a:t>[</a:t>
            </a:r>
            <a:r>
              <a:rPr lang="zh-CN" altLang="en-US" sz="2800" b="1"/>
              <a:t>－</a:t>
            </a:r>
            <a:r>
              <a:rPr lang="en-US" altLang="zh-CN" sz="2800" b="1"/>
              <a:t>0.0011]</a:t>
            </a:r>
            <a:r>
              <a:rPr lang="zh-CN" altLang="en-US" sz="2800" b="1"/>
              <a:t>－</a:t>
            </a:r>
            <a:r>
              <a:rPr lang="en-US" altLang="zh-CN" sz="2800" b="1"/>
              <a:t>[0.1011]</a:t>
            </a:r>
            <a:r>
              <a:rPr lang="zh-CN" altLang="en-US" sz="2800" b="1"/>
              <a:t>；因为这时</a:t>
            </a:r>
            <a:r>
              <a:rPr lang="en-US" altLang="zh-CN" sz="2800" b="1"/>
              <a:t>X1</a:t>
            </a:r>
            <a:r>
              <a:rPr lang="zh-CN" altLang="en-US" sz="2800" b="1"/>
              <a:t>、 －</a:t>
            </a:r>
            <a:r>
              <a:rPr lang="en-US" altLang="zh-CN" sz="2800" b="1"/>
              <a:t>X2</a:t>
            </a:r>
            <a:r>
              <a:rPr lang="zh-CN" altLang="en-US" sz="2800" b="1"/>
              <a:t>符号相同，故作</a:t>
            </a:r>
            <a:r>
              <a:rPr lang="en-US" altLang="zh-CN" sz="2800" b="1"/>
              <a:t>X1</a:t>
            </a:r>
            <a:r>
              <a:rPr lang="zh-CN" altLang="en-US" sz="2800" b="1"/>
              <a:t>＋</a:t>
            </a:r>
            <a:r>
              <a:rPr lang="en-US" altLang="zh-CN" sz="2800" b="1"/>
              <a:t>(</a:t>
            </a:r>
            <a:r>
              <a:rPr lang="zh-CN" altLang="en-US" sz="2800" b="1"/>
              <a:t>－</a:t>
            </a:r>
            <a:r>
              <a:rPr lang="en-US" altLang="zh-CN" sz="2800" b="1"/>
              <a:t>X2)</a:t>
            </a:r>
            <a:r>
              <a:rPr lang="zh-CN" altLang="en-US" sz="2800" b="1"/>
              <a:t>的运算，结果为负。</a:t>
            </a:r>
          </a:p>
        </p:txBody>
      </p:sp>
    </p:spTree>
    <p:extLst>
      <p:ext uri="{BB962C8B-B14F-4D97-AF65-F5344CB8AC3E}">
        <p14:creationId xmlns:p14="http://schemas.microsoft.com/office/powerpoint/2010/main" val="6605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C0B1ED-78C7-4118-87DE-08A3EA9A1FBE}"/>
              </a:ext>
            </a:extLst>
          </p:cNvPr>
          <p:cNvSpPr txBox="1"/>
          <p:nvPr/>
        </p:nvSpPr>
        <p:spPr>
          <a:xfrm>
            <a:off x="1991544" y="1651909"/>
            <a:ext cx="709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例，求</a:t>
            </a:r>
            <a:r>
              <a:rPr lang="en-US" altLang="zh-CN" sz="2800" b="1"/>
              <a:t>Z=X-Y</a:t>
            </a:r>
            <a:r>
              <a:rPr lang="zh-CN" altLang="en-US" sz="2800" b="1"/>
              <a:t>。其中，</a:t>
            </a:r>
            <a:r>
              <a:rPr lang="en-US" altLang="zh-CN" sz="2800" b="1"/>
              <a:t>X=+1010,  Y=+0011</a:t>
            </a:r>
            <a:r>
              <a:rPr lang="zh-CN" altLang="en-US" sz="2800" b="1"/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7657E1-21EB-4AE1-81BD-E7CDFC0BBADF}"/>
              </a:ext>
            </a:extLst>
          </p:cNvPr>
          <p:cNvGrpSpPr/>
          <p:nvPr/>
        </p:nvGrpSpPr>
        <p:grpSpPr>
          <a:xfrm>
            <a:off x="1991544" y="836712"/>
            <a:ext cx="2065850" cy="523220"/>
            <a:chOff x="389103" y="1146656"/>
            <a:chExt cx="2065850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9B5DD69-6AA0-4E4F-970B-84F28A0D1327}"/>
                </a:ext>
              </a:extLst>
            </p:cNvPr>
            <p:cNvSpPr txBox="1"/>
            <p:nvPr/>
          </p:nvSpPr>
          <p:spPr>
            <a:xfrm>
              <a:off x="827584" y="114665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补码运算</a:t>
              </a:r>
            </a:p>
          </p:txBody>
        </p:sp>
        <p:pic>
          <p:nvPicPr>
            <p:cNvPr id="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984B1D8-51B5-4373-BC33-E37893D49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03" y="117959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ECC5B11-66DE-4B21-AEFF-481504E9B31E}"/>
              </a:ext>
            </a:extLst>
          </p:cNvPr>
          <p:cNvSpPr txBox="1"/>
          <p:nvPr/>
        </p:nvSpPr>
        <p:spPr>
          <a:xfrm>
            <a:off x="2711624" y="2454997"/>
            <a:ext cx="473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[X]</a:t>
            </a:r>
            <a:r>
              <a:rPr lang="zh-CN" altLang="en-US" sz="2800" b="1" baseline="-25000"/>
              <a:t>补</a:t>
            </a:r>
            <a:r>
              <a:rPr lang="en-US" altLang="zh-CN" sz="2800" b="1"/>
              <a:t>=01010,  [ </a:t>
            </a:r>
            <a:r>
              <a:rPr lang="en-US" altLang="zh-CN" sz="2800" b="1">
                <a:latin typeface="+mn-ea"/>
              </a:rPr>
              <a:t>-</a:t>
            </a:r>
            <a:r>
              <a:rPr lang="en-US" altLang="zh-CN" sz="2800" b="1"/>
              <a:t>Y]</a:t>
            </a:r>
            <a:r>
              <a:rPr lang="zh-CN" altLang="en-US" sz="2800" b="1" baseline="-25000"/>
              <a:t>补</a:t>
            </a:r>
            <a:r>
              <a:rPr lang="en-US" altLang="zh-CN" sz="2800" b="1"/>
              <a:t>=11101</a:t>
            </a:r>
            <a:r>
              <a:rPr lang="zh-CN" altLang="en-US" sz="2800" b="1"/>
              <a:t>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14627B-2A07-44F1-A749-EC9327777E4E}"/>
              </a:ext>
            </a:extLst>
          </p:cNvPr>
          <p:cNvGrpSpPr/>
          <p:nvPr/>
        </p:nvGrpSpPr>
        <p:grpSpPr>
          <a:xfrm>
            <a:off x="3935982" y="3361458"/>
            <a:ext cx="1261884" cy="1003646"/>
            <a:chOff x="3347864" y="4773522"/>
            <a:chExt cx="1261884" cy="100364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B75CAA-00B1-42DF-BEA6-3FB6E4BA7D94}"/>
                </a:ext>
              </a:extLst>
            </p:cNvPr>
            <p:cNvSpPr txBox="1"/>
            <p:nvPr/>
          </p:nvSpPr>
          <p:spPr>
            <a:xfrm>
              <a:off x="3347864" y="477352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被加数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2BFA11A-70F8-41D6-AFFA-E15C21BA6AD8}"/>
                </a:ext>
              </a:extLst>
            </p:cNvPr>
            <p:cNvSpPr txBox="1"/>
            <p:nvPr/>
          </p:nvSpPr>
          <p:spPr>
            <a:xfrm>
              <a:off x="3347864" y="525394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加    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EBA607A-ED71-4088-9172-A3297BE704C9}"/>
              </a:ext>
            </a:extLst>
          </p:cNvPr>
          <p:cNvGrpSpPr/>
          <p:nvPr/>
        </p:nvGrpSpPr>
        <p:grpSpPr>
          <a:xfrm>
            <a:off x="5350509" y="3344028"/>
            <a:ext cx="1926657" cy="1003468"/>
            <a:chOff x="3869479" y="4478434"/>
            <a:chExt cx="1926657" cy="100346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D06A79-3804-4833-B802-90F97349BE41}"/>
                </a:ext>
              </a:extLst>
            </p:cNvPr>
            <p:cNvSpPr/>
            <p:nvPr/>
          </p:nvSpPr>
          <p:spPr>
            <a:xfrm>
              <a:off x="4342339" y="4478434"/>
              <a:ext cx="10823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01010</a:t>
              </a:r>
              <a:endParaRPr lang="zh-CN" altLang="en-US" sz="28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A92E50-F2F8-49A5-98B9-FDF4A86A9087}"/>
                </a:ext>
              </a:extLst>
            </p:cNvPr>
            <p:cNvSpPr/>
            <p:nvPr/>
          </p:nvSpPr>
          <p:spPr>
            <a:xfrm>
              <a:off x="4360377" y="4958682"/>
              <a:ext cx="10427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11101</a:t>
              </a:r>
              <a:endParaRPr lang="zh-CN" altLang="en-US" sz="28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67878BB-AEA8-4EBF-AA83-0FE68605298A}"/>
                </a:ext>
              </a:extLst>
            </p:cNvPr>
            <p:cNvSpPr txBox="1"/>
            <p:nvPr/>
          </p:nvSpPr>
          <p:spPr>
            <a:xfrm>
              <a:off x="3869627" y="4940059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+mn-ea"/>
                </a:rPr>
                <a:t>+</a:t>
              </a:r>
              <a:endParaRPr lang="zh-CN" altLang="en-US" sz="2800" b="1">
                <a:latin typeface="+mn-ea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91AE31E-72D7-4661-AEE6-27DA1F918A32}"/>
                </a:ext>
              </a:extLst>
            </p:cNvPr>
            <p:cNvCxnSpPr/>
            <p:nvPr/>
          </p:nvCxnSpPr>
          <p:spPr>
            <a:xfrm>
              <a:off x="3869479" y="5420347"/>
              <a:ext cx="19266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C5773EA-A752-459E-862A-0F8ACFFEB5B0}"/>
              </a:ext>
            </a:extLst>
          </p:cNvPr>
          <p:cNvSpPr/>
          <p:nvPr/>
        </p:nvSpPr>
        <p:spPr>
          <a:xfrm>
            <a:off x="5704200" y="4299116"/>
            <a:ext cx="128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en-US" altLang="zh-CN" sz="2800" b="1"/>
              <a:t>00111</a:t>
            </a:r>
            <a:endParaRPr lang="zh-CN" altLang="en-US" sz="2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76BE4-6E0B-4EF7-8A00-90E1E163875E}"/>
              </a:ext>
            </a:extLst>
          </p:cNvPr>
          <p:cNvSpPr txBox="1"/>
          <p:nvPr/>
        </p:nvSpPr>
        <p:spPr>
          <a:xfrm>
            <a:off x="3720149" y="5157192"/>
            <a:ext cx="4015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[Z]</a:t>
            </a:r>
            <a:r>
              <a:rPr lang="zh-CN" altLang="en-US" sz="2800" b="1" baseline="-25000"/>
              <a:t>补</a:t>
            </a:r>
            <a:r>
              <a:rPr lang="en-US" altLang="zh-CN" sz="2800" b="1"/>
              <a:t>=00111,  </a:t>
            </a:r>
            <a:r>
              <a:rPr lang="zh-CN" altLang="en-US" sz="2800" b="1"/>
              <a:t> </a:t>
            </a:r>
            <a:r>
              <a:rPr lang="en-US" altLang="zh-CN" sz="2800" b="1"/>
              <a:t>Z=+0111</a:t>
            </a:r>
            <a:r>
              <a:rPr lang="zh-CN" altLang="en-US" sz="2800" b="1"/>
              <a:t>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E0B38E-BED7-42CE-BBA6-996FF17A15EA}"/>
              </a:ext>
            </a:extLst>
          </p:cNvPr>
          <p:cNvGrpSpPr/>
          <p:nvPr/>
        </p:nvGrpSpPr>
        <p:grpSpPr>
          <a:xfrm>
            <a:off x="4167214" y="4299622"/>
            <a:ext cx="1536986" cy="523220"/>
            <a:chOff x="2643215" y="4185341"/>
            <a:chExt cx="1566075" cy="52322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969880D-B4F0-457C-B46B-78611C3ADE86}"/>
                </a:ext>
              </a:extLst>
            </p:cNvPr>
            <p:cNvCxnSpPr>
              <a:cxnSpLocks/>
              <a:stCxn id="16" idx="1"/>
              <a:endCxn id="21" idx="3"/>
            </p:cNvCxnSpPr>
            <p:nvPr/>
          </p:nvCxnSpPr>
          <p:spPr>
            <a:xfrm flipH="1">
              <a:off x="3563112" y="4446445"/>
              <a:ext cx="646178" cy="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EFF0D83-C7CA-4289-90B3-261BCC2541C9}"/>
                </a:ext>
              </a:extLst>
            </p:cNvPr>
            <p:cNvSpPr txBox="1"/>
            <p:nvPr/>
          </p:nvSpPr>
          <p:spPr>
            <a:xfrm>
              <a:off x="2643215" y="4185341"/>
              <a:ext cx="919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/>
                <a:t>丢弃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E5DD9B5-DE87-4F00-BE04-A0D546682C06}"/>
              </a:ext>
            </a:extLst>
          </p:cNvPr>
          <p:cNvSpPr txBox="1"/>
          <p:nvPr/>
        </p:nvSpPr>
        <p:spPr>
          <a:xfrm>
            <a:off x="3206306" y="5979015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补码的运算中符号位参与了运算</a:t>
            </a:r>
          </a:p>
        </p:txBody>
      </p:sp>
    </p:spTree>
    <p:extLst>
      <p:ext uri="{BB962C8B-B14F-4D97-AF65-F5344CB8AC3E}">
        <p14:creationId xmlns:p14="http://schemas.microsoft.com/office/powerpoint/2010/main" val="13223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666876" y="1173546"/>
            <a:ext cx="887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操作数用补码表示，符号位参与运算，结果用补码表示。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884810" y="1916832"/>
            <a:ext cx="4067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基本关系式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2491036" y="2564905"/>
            <a:ext cx="742138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( X + Y 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+  Y</a:t>
            </a:r>
            <a:r>
              <a:rPr lang="zh-CN" altLang="en-US" sz="3200" b="1" baseline="-25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      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 X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-  Y 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+  (-Y)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 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847528" y="4365104"/>
            <a:ext cx="6696744" cy="3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操作码为“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加</a:t>
            </a:r>
            <a:r>
              <a:rPr lang="zh-CN" altLang="en-US" sz="2800" b="1" dirty="0">
                <a:latin typeface="+mn-ea"/>
              </a:rPr>
              <a:t>”时，两数直接相加。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854200" y="4869160"/>
            <a:ext cx="8686800" cy="12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操作码为“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减</a:t>
            </a:r>
            <a:r>
              <a:rPr lang="zh-CN" altLang="en-US" sz="2800" b="1" dirty="0">
                <a:latin typeface="+mn-ea"/>
              </a:rPr>
              <a:t>”时，将减转换为加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即将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减数变补</a:t>
            </a:r>
            <a:r>
              <a:rPr lang="zh-CN" altLang="en-US" sz="2800" b="1" dirty="0">
                <a:latin typeface="+mn-ea"/>
              </a:rPr>
              <a:t>后与被减数相加。 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DB3EBD-6165-46A3-B437-4C12713276DC}"/>
              </a:ext>
            </a:extLst>
          </p:cNvPr>
          <p:cNvGrpSpPr/>
          <p:nvPr/>
        </p:nvGrpSpPr>
        <p:grpSpPr>
          <a:xfrm>
            <a:off x="2351584" y="1"/>
            <a:ext cx="6264696" cy="839639"/>
            <a:chOff x="827584" y="0"/>
            <a:chExt cx="6264696" cy="839639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7D081FA0-253D-4008-824F-71270FBAB673}"/>
                </a:ext>
              </a:extLst>
            </p:cNvPr>
            <p:cNvSpPr/>
            <p:nvPr/>
          </p:nvSpPr>
          <p:spPr>
            <a:xfrm>
              <a:off x="1119858" y="93956"/>
              <a:ext cx="597242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定点数补码加减运算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D3B4FA7-BD9C-4EC7-98E0-0EB13997071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215">
                <a:extLst>
                  <a:ext uri="{FF2B5EF4-FFF2-40B4-BE49-F238E27FC236}">
                    <a16:creationId xmlns:a16="http://schemas.microsoft.com/office/drawing/2014/main" id="{06544F11-6A77-40A9-BEF5-35BCBC26B93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0877740-9BDF-4D3E-B7AC-CAFC99D8678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CC25A0E-86E1-49D1-8430-5E28B2A3983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220">
                <a:extLst>
                  <a:ext uri="{FF2B5EF4-FFF2-40B4-BE49-F238E27FC236}">
                    <a16:creationId xmlns:a16="http://schemas.microsoft.com/office/drawing/2014/main" id="{37529BCE-0313-4D9D-A57A-A7A74C7469B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9870595-5214-4620-8541-6D33F1B396D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6" grpId="0" autoUpdateAnimBg="0"/>
      <p:bldP spid="7" grpId="0" build="p" autoUpdateAnimBg="0"/>
      <p:bldP spid="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775520" y="4318148"/>
            <a:ext cx="3708400" cy="4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 X=   3,    Y= –2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099370" y="5005537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327970" y="591993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855640" y="5934224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0 0001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775770" y="59492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722170" y="1587648"/>
            <a:ext cx="3748088" cy="4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 X= –3,     Y= –2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014270" y="2197249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72428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829128" y="3111649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651304" y="3111649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775521" y="1587648"/>
            <a:ext cx="2987675" cy="4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 X=3,   Y=2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2099370" y="2197249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3279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2855640" y="3111649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3775770" y="314096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6722170" y="4357836"/>
            <a:ext cx="3676650" cy="4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X= –3,   Y=   2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7014270" y="4934099"/>
            <a:ext cx="2286000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baseline="-2500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7242870" y="584849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7824192" y="5862786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1 1111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8690670" y="5862786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2004120" y="757386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(X+Y)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31" name="矩形 30"/>
          <p:cNvSpPr/>
          <p:nvPr/>
        </p:nvSpPr>
        <p:spPr>
          <a:xfrm>
            <a:off x="4079776" y="254556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  <p:sp>
        <p:nvSpPr>
          <p:cNvPr id="32" name="矩形 31"/>
          <p:cNvSpPr/>
          <p:nvPr/>
        </p:nvSpPr>
        <p:spPr>
          <a:xfrm>
            <a:off x="8976320" y="255619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  <p:sp>
        <p:nvSpPr>
          <p:cNvPr id="33" name="矩形 32"/>
          <p:cNvSpPr/>
          <p:nvPr/>
        </p:nvSpPr>
        <p:spPr>
          <a:xfrm>
            <a:off x="4007768" y="530120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  <p:sp>
        <p:nvSpPr>
          <p:cNvPr id="34" name="矩形 33"/>
          <p:cNvSpPr/>
          <p:nvPr/>
        </p:nvSpPr>
        <p:spPr>
          <a:xfrm>
            <a:off x="8955746" y="530120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6" grpId="0" animBg="1"/>
      <p:bldP spid="7" grpId="0" build="p" autoUpdateAnimBg="0"/>
      <p:bldP spid="8" grpId="0" build="p" autoUpdateAnimBg="0"/>
      <p:bldP spid="9" grpId="0" build="p" autoUpdateAnimBg="0"/>
      <p:bldP spid="10" grpId="0" uiExpand="1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uiExpand="1" build="p" autoUpdateAnimBg="0"/>
      <p:bldP spid="20" grpId="0" animBg="1"/>
      <p:bldP spid="21" grpId="0" build="p" autoUpdateAnimBg="0"/>
      <p:bldP spid="22" grpId="0" build="p" autoUpdateAnimBg="0"/>
      <p:bldP spid="23" grpId="0" build="p" autoUpdateAnimBg="0"/>
      <p:bldP spid="24" grpId="0" uiExpand="1" build="p" autoUpdateAnimBg="0"/>
      <p:bldP spid="27" grpId="0" animBg="1"/>
      <p:bldP spid="28" grpId="0" build="p" autoUpdateAnimBg="0"/>
      <p:bldP spid="29" grpId="0" build="p" autoUpdateAnimBg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878013" y="1124745"/>
            <a:ext cx="3622675" cy="4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Y)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2620888" y="273893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(–Y)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3233192" y="57869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3112318" y="126683"/>
            <a:ext cx="1354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Y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变补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5370512" y="116633"/>
            <a:ext cx="533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不管</a:t>
            </a:r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zh-CN" altLang="en-US" sz="1600" b="1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为正或负，将其符号连同尾数一起各位变反，末位加</a:t>
            </a:r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84363" y="1769318"/>
            <a:ext cx="3825875" cy="2332038"/>
            <a:chOff x="360362" y="1769318"/>
            <a:chExt cx="3825875" cy="2332038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60362" y="1769318"/>
              <a:ext cx="3689350" cy="398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1) X=   4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360362" y="2204864"/>
              <a:ext cx="2590800" cy="143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52437" y="35679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443037" y="35822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0 1001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81237" y="364415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363537" y="2204864"/>
              <a:ext cx="25908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555776" y="3060249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05575" y="1726456"/>
            <a:ext cx="3892550" cy="2422624"/>
            <a:chOff x="4981575" y="1726456"/>
            <a:chExt cx="3892550" cy="2422624"/>
          </a:xfrm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981575" y="1726456"/>
              <a:ext cx="3460750" cy="398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2) X= –4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143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5292725" y="35806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6207125" y="35949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1 0111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045325" y="3629967"/>
              <a:ext cx="1828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5722" y="29882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25612" y="4369643"/>
            <a:ext cx="3892550" cy="2336800"/>
            <a:chOff x="201612" y="4369643"/>
            <a:chExt cx="3892550" cy="2336800"/>
          </a:xfrm>
        </p:grpSpPr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201612" y="4369643"/>
              <a:ext cx="3460750" cy="398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3) X=   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/>
          </p:nvSpPr>
          <p:spPr bwMode="auto">
            <a:xfrm>
              <a:off x="360362" y="4776043"/>
              <a:ext cx="2286000" cy="143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512762" y="6236543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1427162" y="6187331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1 1111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2265362" y="6187331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361950" y="4779218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483768" y="565253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54776" y="4371232"/>
            <a:ext cx="3889697" cy="2370137"/>
            <a:chOff x="4930775" y="4371231"/>
            <a:chExt cx="3889697" cy="2370137"/>
          </a:xfrm>
        </p:grpSpPr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4930775" y="4371231"/>
              <a:ext cx="3689350" cy="398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4) X=   -4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4946650" y="4861768"/>
              <a:ext cx="2590800" cy="143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5022850" y="6271468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6013450" y="6222256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0 0001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6915472" y="637203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4948237" y="4861768"/>
              <a:ext cx="25908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092280" y="5724545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4727849" y="1124744"/>
            <a:ext cx="4213589" cy="402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[X +(– Y)]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(X)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+(– Y)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animBg="1"/>
      <p:bldP spid="19" grpId="0" autoUpdateAnimBg="0"/>
      <p:bldP spid="20" grpId="0"/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1492</Words>
  <Application>Microsoft Office PowerPoint</Application>
  <PresentationFormat>宽屏</PresentationFormat>
  <Paragraphs>367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635</cp:revision>
  <dcterms:created xsi:type="dcterms:W3CDTF">2017-01-15T07:54:50Z</dcterms:created>
  <dcterms:modified xsi:type="dcterms:W3CDTF">2021-01-03T01:35:11Z</dcterms:modified>
</cp:coreProperties>
</file>