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289" r:id="rId3"/>
    <p:sldId id="265" r:id="rId4"/>
    <p:sldId id="290" r:id="rId5"/>
    <p:sldId id="291" r:id="rId6"/>
    <p:sldId id="26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5" r:id="rId19"/>
    <p:sldId id="306" r:id="rId20"/>
    <p:sldId id="357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56" r:id="rId29"/>
    <p:sldId id="302" r:id="rId30"/>
    <p:sldId id="314" r:id="rId31"/>
    <p:sldId id="30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3300"/>
    <a:srgbClr val="CB2105"/>
    <a:srgbClr val="FF00FF"/>
    <a:srgbClr val="CCCC00"/>
    <a:srgbClr val="FFFF00"/>
    <a:srgbClr val="C808BA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2" autoAdjust="0"/>
    <p:restoredTop sz="94660"/>
  </p:normalViewPr>
  <p:slideViewPr>
    <p:cSldViewPr>
      <p:cViewPr varScale="1">
        <p:scale>
          <a:sx n="78" d="100"/>
          <a:sy n="78" d="100"/>
        </p:scale>
        <p:origin x="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9" y="51196"/>
            <a:ext cx="1051487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86">
            <a:extLst>
              <a:ext uri="{FF2B5EF4-FFF2-40B4-BE49-F238E27FC236}">
                <a16:creationId xmlns:a16="http://schemas.microsoft.com/office/drawing/2014/main" id="{7A363E82-67A5-4639-91F2-A5701A087B91}"/>
              </a:ext>
            </a:extLst>
          </p:cNvPr>
          <p:cNvSpPr/>
          <p:nvPr/>
        </p:nvSpPr>
        <p:spPr>
          <a:xfrm>
            <a:off x="3555644" y="3716330"/>
            <a:ext cx="5492684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87">
            <a:extLst>
              <a:ext uri="{FF2B5EF4-FFF2-40B4-BE49-F238E27FC236}">
                <a16:creationId xmlns:a16="http://schemas.microsoft.com/office/drawing/2014/main" id="{345BD408-BB71-47DD-A650-5815DB6B1750}"/>
              </a:ext>
            </a:extLst>
          </p:cNvPr>
          <p:cNvSpPr txBox="1"/>
          <p:nvPr/>
        </p:nvSpPr>
        <p:spPr>
          <a:xfrm>
            <a:off x="4042610" y="3809763"/>
            <a:ext cx="4714805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逻辑代数基础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F909E-4247-4BDA-BE6E-694D63EB5A95}"/>
              </a:ext>
            </a:extLst>
          </p:cNvPr>
          <p:cNvGrpSpPr/>
          <p:nvPr/>
        </p:nvGrpSpPr>
        <p:grpSpPr>
          <a:xfrm>
            <a:off x="3344460" y="3716330"/>
            <a:ext cx="2960374" cy="3097047"/>
            <a:chOff x="1956944" y="3743727"/>
            <a:chExt cx="2960374" cy="30970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354CD2-8342-4329-AF19-EFCFFF035943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189">
                <a:extLst>
                  <a:ext uri="{FF2B5EF4-FFF2-40B4-BE49-F238E27FC236}">
                    <a16:creationId xmlns:a16="http://schemas.microsoft.com/office/drawing/2014/main" id="{1D0B97AB-102A-463A-904B-D63B5661B40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190">
                <a:extLst>
                  <a:ext uri="{FF2B5EF4-FFF2-40B4-BE49-F238E27FC236}">
                    <a16:creationId xmlns:a16="http://schemas.microsoft.com/office/drawing/2014/main" id="{41B679BD-F406-4934-B5CE-57D59DF21A07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6" name="Picture 2" descr="C:\Users\Administrator\Desktop\手.png">
              <a:extLst>
                <a:ext uri="{FF2B5EF4-FFF2-40B4-BE49-F238E27FC236}">
                  <a16:creationId xmlns:a16="http://schemas.microsoft.com/office/drawing/2014/main" id="{DDAFA48A-675C-417D-B21E-CF52218FF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61D8E9-DBF9-4956-90CD-44D0940BF6A9}"/>
              </a:ext>
            </a:extLst>
          </p:cNvPr>
          <p:cNvGrpSpPr/>
          <p:nvPr/>
        </p:nvGrpSpPr>
        <p:grpSpPr>
          <a:xfrm>
            <a:off x="3845197" y="1772817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33">
              <a:extLst>
                <a:ext uri="{FF2B5EF4-FFF2-40B4-BE49-F238E27FC236}">
                  <a16:creationId xmlns:a16="http://schemas.microsoft.com/office/drawing/2014/main" id="{AE96E495-BE39-4C8B-BDCD-A2E68AF6E98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34">
              <a:extLst>
                <a:ext uri="{FF2B5EF4-FFF2-40B4-BE49-F238E27FC236}">
                  <a16:creationId xmlns:a16="http://schemas.microsoft.com/office/drawing/2014/main" id="{B61AC6ED-B9BD-40EC-949A-5FB9EF2F53D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  计算机基础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139 L 0.52066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>
            <a:extLst>
              <a:ext uri="{FF2B5EF4-FFF2-40B4-BE49-F238E27FC236}">
                <a16:creationId xmlns:a16="http://schemas.microsoft.com/office/drawing/2014/main" id="{C90019BA-770F-466F-BDFF-0E54598C28CD}"/>
              </a:ext>
            </a:extLst>
          </p:cNvPr>
          <p:cNvGrpSpPr>
            <a:grpSpLocks/>
          </p:cNvGrpSpPr>
          <p:nvPr/>
        </p:nvGrpSpPr>
        <p:grpSpPr bwMode="auto">
          <a:xfrm>
            <a:off x="3739307" y="3109785"/>
            <a:ext cx="1635125" cy="1262063"/>
            <a:chOff x="3434" y="1233"/>
            <a:chExt cx="1030" cy="795"/>
          </a:xfrm>
        </p:grpSpPr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C64979B1-36C0-4930-8EBB-962D4A584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1233"/>
              <a:ext cx="1030" cy="795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spcAft>
                  <a:spcPts val="600"/>
                </a:spcAft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＝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ts val="1800"/>
                </a:spcBef>
                <a:spcAft>
                  <a:spcPts val="600"/>
                </a:spcAft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＝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03500CDB-4DF0-4937-B11B-6DF3A43E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740"/>
              <a:ext cx="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1800"/>
                </a:spcBef>
                <a:spcAft>
                  <a:spcPts val="600"/>
                </a:spcAft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5CD2B766-BECB-4BE2-AAEF-BBC15C1A2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80"/>
              <a:ext cx="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ts val="1800"/>
                </a:spcBef>
                <a:spcAft>
                  <a:spcPts val="600"/>
                </a:spcAft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FE438F-0510-48BA-A0C4-F9F98DF66F03}"/>
              </a:ext>
            </a:extLst>
          </p:cNvPr>
          <p:cNvGrpSpPr/>
          <p:nvPr/>
        </p:nvGrpSpPr>
        <p:grpSpPr>
          <a:xfrm>
            <a:off x="3470177" y="5431236"/>
            <a:ext cx="2496393" cy="838200"/>
            <a:chOff x="2774107" y="4508500"/>
            <a:chExt cx="2496393" cy="838200"/>
          </a:xfrm>
        </p:grpSpPr>
        <p:sp>
          <p:nvSpPr>
            <p:cNvPr id="8" name="Line 25">
              <a:extLst>
                <a:ext uri="{FF2B5EF4-FFF2-40B4-BE49-F238E27FC236}">
                  <a16:creationId xmlns:a16="http://schemas.microsoft.com/office/drawing/2014/main" id="{4022E5E7-8947-4952-A21A-4ADF1578D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000" y="48895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A559571E-3680-4551-932D-FE08F1A8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4508500"/>
              <a:ext cx="609600" cy="838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3AE8C9EC-C02C-470F-B5BD-5D15443E5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4882528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87FEE281-636B-49CA-9FBD-968DD22AA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400" y="4660900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0E351A17-37BE-4A0B-92CC-908B3CDB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0" y="48133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30C4EAF8-1091-4C4F-9E29-C0563DE3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107" y="4594496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C42EDC4E-9042-4527-811E-6509D4459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800" y="4660900"/>
              <a:ext cx="5207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7F07F280-2C8D-4E67-8A95-423BFD75CF08}"/>
              </a:ext>
            </a:extLst>
          </p:cNvPr>
          <p:cNvGrpSpPr>
            <a:grpSpLocks/>
          </p:cNvGrpSpPr>
          <p:nvPr/>
        </p:nvGrpSpPr>
        <p:grpSpPr bwMode="auto">
          <a:xfrm>
            <a:off x="6351142" y="5399112"/>
            <a:ext cx="2517775" cy="838200"/>
            <a:chOff x="1782" y="2696"/>
            <a:chExt cx="1586" cy="528"/>
          </a:xfrm>
        </p:grpSpPr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82FCD0A4-7D5E-4969-A5A3-5F0F376EA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29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6A48AD08-88BC-4916-A4EB-E53010BF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696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0">
              <a:extLst>
                <a:ext uri="{FF2B5EF4-FFF2-40B4-BE49-F238E27FC236}">
                  <a16:creationId xmlns:a16="http://schemas.microsoft.com/office/drawing/2014/main" id="{4B3E072D-85D5-4E3A-8938-9CC7F08AE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9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42">
              <a:extLst>
                <a:ext uri="{FF2B5EF4-FFF2-40B4-BE49-F238E27FC236}">
                  <a16:creationId xmlns:a16="http://schemas.microsoft.com/office/drawing/2014/main" id="{29CE923B-E1D4-40B2-BA79-963F31DD7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2888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3">
              <a:extLst>
                <a:ext uri="{FF2B5EF4-FFF2-40B4-BE49-F238E27FC236}">
                  <a16:creationId xmlns:a16="http://schemas.microsoft.com/office/drawing/2014/main" id="{FD70B7CD-A089-47A9-9417-19F0D1B28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2770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Text Box 44">
              <a:extLst>
                <a:ext uri="{FF2B5EF4-FFF2-40B4-BE49-F238E27FC236}">
                  <a16:creationId xmlns:a16="http://schemas.microsoft.com/office/drawing/2014/main" id="{26F7F338-9252-4FFF-93F2-838DD5390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792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B959D5-B120-423B-8AA2-61FA4CDD2C70}"/>
              </a:ext>
            </a:extLst>
          </p:cNvPr>
          <p:cNvGrpSpPr/>
          <p:nvPr/>
        </p:nvGrpSpPr>
        <p:grpSpPr>
          <a:xfrm>
            <a:off x="1820276" y="876320"/>
            <a:ext cx="5715884" cy="523220"/>
            <a:chOff x="152260" y="876320"/>
            <a:chExt cx="5715884" cy="523220"/>
          </a:xfrm>
        </p:grpSpPr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2C9AD02B-5B82-47CE-BA28-9821CCE3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09" y="876320"/>
              <a:ext cx="525333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非运算的逻辑关系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</a:t>
              </a:r>
            </a:p>
          </p:txBody>
        </p:sp>
        <p:pic>
          <p:nvPicPr>
            <p:cNvPr id="2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CF9B905-1B76-4D28-95A1-18FC67B22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60" y="91963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7E7F5B-1E79-435F-99FB-B65BEA9D6B87}"/>
              </a:ext>
            </a:extLst>
          </p:cNvPr>
          <p:cNvGrpSpPr/>
          <p:nvPr/>
        </p:nvGrpSpPr>
        <p:grpSpPr>
          <a:xfrm>
            <a:off x="1820276" y="2280603"/>
            <a:ext cx="3875620" cy="523220"/>
            <a:chOff x="152260" y="2280603"/>
            <a:chExt cx="3875620" cy="523220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FA7B7146-7D16-4DB8-B548-48FE046D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2280603"/>
              <a:ext cx="34163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非运算的运算规则：</a:t>
              </a:r>
            </a:p>
          </p:txBody>
        </p:sp>
        <p:pic>
          <p:nvPicPr>
            <p:cNvPr id="2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D5C5497-C8FF-4B05-BE28-BD33F6203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60" y="228935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6B846CF-06FE-4B94-BFE4-39FC230D5724}"/>
              </a:ext>
            </a:extLst>
          </p:cNvPr>
          <p:cNvGrpSpPr/>
          <p:nvPr/>
        </p:nvGrpSpPr>
        <p:grpSpPr>
          <a:xfrm>
            <a:off x="1820276" y="4495800"/>
            <a:ext cx="8740220" cy="523220"/>
            <a:chOff x="152260" y="4495800"/>
            <a:chExt cx="8740220" cy="523220"/>
          </a:xfrm>
        </p:grpSpPr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511438D8-D6FF-49B6-9914-65D2A212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495800"/>
              <a:ext cx="828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实现非运算的逻辑电路称为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非门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，其逻辑符号为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30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0B5D850F-80DB-4F32-BE8B-1BAA9E4F4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60" y="451836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F6F4B6-CF54-4164-B28B-6ADD517533F3}"/>
              </a:ext>
            </a:extLst>
          </p:cNvPr>
          <p:cNvGrpSpPr/>
          <p:nvPr/>
        </p:nvGrpSpPr>
        <p:grpSpPr>
          <a:xfrm>
            <a:off x="4128640" y="1534539"/>
            <a:ext cx="5306046" cy="526197"/>
            <a:chOff x="2460624" y="1534538"/>
            <a:chExt cx="5306046" cy="526197"/>
          </a:xfrm>
        </p:grpSpPr>
        <p:grpSp>
          <p:nvGrpSpPr>
            <p:cNvPr id="23" name="Group 53">
              <a:extLst>
                <a:ext uri="{FF2B5EF4-FFF2-40B4-BE49-F238E27FC236}">
                  <a16:creationId xmlns:a16="http://schemas.microsoft.com/office/drawing/2014/main" id="{39742ED5-6327-4A31-B7CA-E29C42F95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624" y="1536860"/>
              <a:ext cx="1135064" cy="523875"/>
              <a:chOff x="2663" y="1724"/>
              <a:chExt cx="715" cy="330"/>
            </a:xfrm>
          </p:grpSpPr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2EECADB-6FDA-4687-9A75-31D09B3D2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9" y="1782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52">
                <a:extLst>
                  <a:ext uri="{FF2B5EF4-FFF2-40B4-BE49-F238E27FC236}">
                    <a16:creationId xmlns:a16="http://schemas.microsoft.com/office/drawing/2014/main" id="{A86ED290-26EF-408F-BFC9-90761ADD9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724"/>
                <a:ext cx="71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F5CF3D1-CD5E-4A36-85AE-451EA999A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960" y="1534538"/>
              <a:ext cx="355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非逻辑、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1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F6C237-5E7A-4382-A4B4-68CB23B0F375}"/>
              </a:ext>
            </a:extLst>
          </p:cNvPr>
          <p:cNvGrpSpPr/>
          <p:nvPr/>
        </p:nvGrpSpPr>
        <p:grpSpPr>
          <a:xfrm>
            <a:off x="2351584" y="1"/>
            <a:ext cx="4968552" cy="839639"/>
            <a:chOff x="827584" y="0"/>
            <a:chExt cx="490230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91276FA-33B6-48A4-BC8B-C2078266CFAF}"/>
                </a:ext>
              </a:extLst>
            </p:cNvPr>
            <p:cNvSpPr/>
            <p:nvPr/>
          </p:nvSpPr>
          <p:spPr>
            <a:xfrm>
              <a:off x="1119858" y="93956"/>
              <a:ext cx="461003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复合逻辑运算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B6FE859-285D-4524-AEA2-080DD8EAB98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C61F508F-8464-4FC0-B23C-EDAB676D6AC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C045AC9-F04D-476C-82E3-9CD07FD2320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03CBBAD-892D-4524-BCBE-663ED232ED7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C576F513-CBD8-4E69-9FA9-2DF5D740361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B63E9CB-678D-45FB-83A8-015063D8DA4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6BF3871C-3552-4D0D-955C-16939978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56" y="975747"/>
            <a:ext cx="8597900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将基本逻辑门加以组合，可构成“与非” “或非” “异或”等门电路。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D0D7D437-990B-4059-8E6F-8E4EDFE5B367}"/>
              </a:ext>
            </a:extLst>
          </p:cNvPr>
          <p:cNvGrpSpPr>
            <a:grpSpLocks/>
          </p:cNvGrpSpPr>
          <p:nvPr/>
        </p:nvGrpSpPr>
        <p:grpSpPr bwMode="auto">
          <a:xfrm>
            <a:off x="7287444" y="2629951"/>
            <a:ext cx="3086100" cy="3798888"/>
            <a:chOff x="3636" y="1020"/>
            <a:chExt cx="1944" cy="2393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F2E6A7F6-F48C-44AB-B8E5-090F430CB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020"/>
              <a:ext cx="1944" cy="239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E23C3606-14D4-4838-906A-05E416068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0" y="1048"/>
              <a:ext cx="1728" cy="2365"/>
              <a:chOff x="2880" y="1152"/>
              <a:chExt cx="1728" cy="2365"/>
            </a:xfrm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26FF55E7-34B1-49C1-911E-D3CE2623C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152"/>
                <a:ext cx="1728" cy="2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真值表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   B       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0     0       1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0     1       1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1     0       1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1     1       0</a:t>
                </a:r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58EA6CBF-056E-49AF-AFF7-80A3BA908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16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35EC9E35-EDDD-43F5-B556-DE2F55415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9" y="1632"/>
                <a:ext cx="0" cy="1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B575C750-7138-4228-BA12-28FE84BF7B2B}"/>
              </a:ext>
            </a:extLst>
          </p:cNvPr>
          <p:cNvGrpSpPr>
            <a:grpSpLocks/>
          </p:cNvGrpSpPr>
          <p:nvPr/>
        </p:nvGrpSpPr>
        <p:grpSpPr bwMode="auto">
          <a:xfrm>
            <a:off x="2580562" y="3457207"/>
            <a:ext cx="3843338" cy="1052513"/>
            <a:chOff x="935" y="2456"/>
            <a:chExt cx="2421" cy="663"/>
          </a:xfrm>
        </p:grpSpPr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5497DFDD-FFA9-4A57-9E73-E8FC698FC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2456"/>
              <a:ext cx="1656" cy="663"/>
              <a:chOff x="1888" y="2800"/>
              <a:chExt cx="1656" cy="663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A2F2E6C3-F25D-47BF-AB8A-7DF005692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31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EC3706A0-8B91-45A0-9938-27BCD0CD6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896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A347850D-9E4D-4B0D-94EF-9E41A1250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2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352DE00F-48FB-4DC4-9632-65CB57819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29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4216C10D-75D1-426D-A1DF-456096E21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9" y="2865"/>
                <a:ext cx="3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6" name="Oval 28">
                <a:extLst>
                  <a:ext uri="{FF2B5EF4-FFF2-40B4-BE49-F238E27FC236}">
                    <a16:creationId xmlns:a16="http://schemas.microsoft.com/office/drawing/2014/main" id="{E728A618-962A-4A8D-9854-EB0DAE01F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3088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24B046F-4BD1-430C-826A-E085AF324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8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5A8D0415-BF91-4CDF-8EE4-6B336AA4F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3136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9" name="Text Box 31">
                <a:extLst>
                  <a:ext uri="{FF2B5EF4-FFF2-40B4-BE49-F238E27FC236}">
                    <a16:creationId xmlns:a16="http://schemas.microsoft.com/office/drawing/2014/main" id="{3589E337-DEE5-4BE0-8FC5-301383EF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92"/>
                <a:ext cx="3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035500E7-0881-4D16-861F-B18372FAC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2604"/>
              <a:ext cx="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63FE1A48-7774-4942-9322-153A05EDD873}"/>
              </a:ext>
            </a:extLst>
          </p:cNvPr>
          <p:cNvGrpSpPr>
            <a:grpSpLocks/>
          </p:cNvGrpSpPr>
          <p:nvPr/>
        </p:nvGrpSpPr>
        <p:grpSpPr bwMode="auto">
          <a:xfrm>
            <a:off x="3771187" y="4513465"/>
            <a:ext cx="2628900" cy="1052513"/>
            <a:chOff x="1888" y="2800"/>
            <a:chExt cx="1656" cy="663"/>
          </a:xfrm>
        </p:grpSpPr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022EB26E-3229-43B6-854C-D32C82B5B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31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4858E639-AE20-4C0E-B6D7-BB550CED8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" y="2896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E73DD8B2-197A-488F-ABC4-706A61717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28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2701F495-BAA6-43AD-9737-9569568F7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299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96776D57-700A-4C8B-8FAA-92966BA8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2992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70786D1A-B601-40FE-A77A-50459CDF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088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8DD06AA2-5F10-45F1-9CD5-BA6153F94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280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8" name="Text Box 42">
              <a:extLst>
                <a:ext uri="{FF2B5EF4-FFF2-40B4-BE49-F238E27FC236}">
                  <a16:creationId xmlns:a16="http://schemas.microsoft.com/office/drawing/2014/main" id="{0063D82B-A45D-4409-859F-F6BD1902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313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Text Box 43">
              <a:extLst>
                <a:ext uri="{FF2B5EF4-FFF2-40B4-BE49-F238E27FC236}">
                  <a16:creationId xmlns:a16="http://schemas.microsoft.com/office/drawing/2014/main" id="{C84ED07C-1F43-479E-9065-BBD2496CE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92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4" name="Line 7">
            <a:extLst>
              <a:ext uri="{FF2B5EF4-FFF2-40B4-BE49-F238E27FC236}">
                <a16:creationId xmlns:a16="http://schemas.microsoft.com/office/drawing/2014/main" id="{C8C3F021-5DC4-4208-9A3F-12DBDBE43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12" y="2686782"/>
            <a:ext cx="7080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286F37A-0485-4129-BB11-D7107FDC8C7B}"/>
              </a:ext>
            </a:extLst>
          </p:cNvPr>
          <p:cNvGrpSpPr/>
          <p:nvPr/>
        </p:nvGrpSpPr>
        <p:grpSpPr>
          <a:xfrm>
            <a:off x="1820975" y="2587805"/>
            <a:ext cx="1892032" cy="523220"/>
            <a:chOff x="296975" y="2587805"/>
            <a:chExt cx="1892032" cy="523220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04425AFD-AF4C-47A4-9778-F589FA1C9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95" y="2587805"/>
              <a:ext cx="13954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与非门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8A41F53-722C-4940-AC4D-58FCC246C46E}"/>
                </a:ext>
              </a:extLst>
            </p:cNvPr>
            <p:cNvSpPr/>
            <p:nvPr/>
          </p:nvSpPr>
          <p:spPr>
            <a:xfrm>
              <a:off x="296975" y="2593944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E34FDB3-D773-4C49-B2A3-866C50834660}"/>
              </a:ext>
            </a:extLst>
          </p:cNvPr>
          <p:cNvGrpSpPr/>
          <p:nvPr/>
        </p:nvGrpSpPr>
        <p:grpSpPr>
          <a:xfrm>
            <a:off x="3975036" y="2617748"/>
            <a:ext cx="2176406" cy="523220"/>
            <a:chOff x="2451036" y="2555742"/>
            <a:chExt cx="2176406" cy="523220"/>
          </a:xfrm>
        </p:grpSpPr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91CF854-D125-431D-8923-2EEE86E9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036" y="2555742"/>
              <a:ext cx="2176406" cy="52322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 =  AB</a:t>
              </a:r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31687D50-41C1-479E-A199-586EC6802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057" y="2627295"/>
              <a:ext cx="419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62EBFC-B0A5-4902-A48D-69D304EBE817}"/>
              </a:ext>
            </a:extLst>
          </p:cNvPr>
          <p:cNvGrpSpPr/>
          <p:nvPr/>
        </p:nvGrpSpPr>
        <p:grpSpPr>
          <a:xfrm>
            <a:off x="2236812" y="5915450"/>
            <a:ext cx="4459288" cy="526419"/>
            <a:chOff x="712812" y="5915449"/>
            <a:chExt cx="4459288" cy="52641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33CFB91-0CDB-4817-A034-34734BCF5727}"/>
                </a:ext>
              </a:extLst>
            </p:cNvPr>
            <p:cNvGrpSpPr/>
            <p:nvPr/>
          </p:nvGrpSpPr>
          <p:grpSpPr>
            <a:xfrm>
              <a:off x="712812" y="5915449"/>
              <a:ext cx="4459288" cy="526419"/>
              <a:chOff x="215131" y="5805582"/>
              <a:chExt cx="4459288" cy="526419"/>
            </a:xfrm>
          </p:grpSpPr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36098B72-F50F-43ED-AC33-912C226E6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969" y="5812888"/>
                <a:ext cx="15684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Y=ABC</a:t>
                </a:r>
              </a:p>
            </p:txBody>
          </p:sp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BEA909D8-096E-4942-8165-DFBAC37CA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31" y="5805582"/>
                <a:ext cx="2890838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多个逻辑变量时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763DEA41-A10F-4975-BD58-33D7BD93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2311" y="5980648"/>
              <a:ext cx="6136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9D93B7FF-6B43-4100-B157-CB2C54097071}"/>
              </a:ext>
            </a:extLst>
          </p:cNvPr>
          <p:cNvGrpSpPr>
            <a:grpSpLocks/>
          </p:cNvGrpSpPr>
          <p:nvPr/>
        </p:nvGrpSpPr>
        <p:grpSpPr bwMode="auto">
          <a:xfrm>
            <a:off x="6981006" y="1686272"/>
            <a:ext cx="3219450" cy="4191000"/>
            <a:chOff x="3492" y="456"/>
            <a:chExt cx="2028" cy="264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EB9B835-3840-4675-8179-85AEBB31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456"/>
              <a:ext cx="2028" cy="26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4D97585-A65C-4E4D-B0A5-683519589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564"/>
              <a:ext cx="1920" cy="2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真值表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B    A+B    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0    0       0       1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0     1      1       0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1     0      1       0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1     1      1       0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BA67A5E5-9466-493E-AC1C-1D6EC26B8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332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17284F60-6D10-4AC7-BDAE-28E1A59A4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044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CC1BC930-ECED-4105-990E-D13935AF3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4" y="1044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628B441-E9C2-4827-A3A8-05E1D09FA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044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FA7E285B-29EE-49F8-BC62-B731A81992C2}"/>
              </a:ext>
            </a:extLst>
          </p:cNvPr>
          <p:cNvGrpSpPr>
            <a:grpSpLocks/>
          </p:cNvGrpSpPr>
          <p:nvPr/>
        </p:nvGrpSpPr>
        <p:grpSpPr bwMode="auto">
          <a:xfrm>
            <a:off x="1931973" y="5517233"/>
            <a:ext cx="4841875" cy="533401"/>
            <a:chOff x="387" y="1810"/>
            <a:chExt cx="3050" cy="336"/>
          </a:xfrm>
        </p:grpSpPr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33C13B8-3101-46DD-B01C-C5168DB36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1816"/>
              <a:ext cx="2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多个逻辑变量时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495D212E-3AC2-424E-9E44-499363A22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8" y="1810"/>
              <a:ext cx="1189" cy="330"/>
              <a:chOff x="2832" y="3570"/>
              <a:chExt cx="1189" cy="330"/>
            </a:xfrm>
          </p:grpSpPr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5442E78D-2E53-4246-8B24-225D8D765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3600"/>
                <a:ext cx="65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A9571FC3-7E9B-4C5B-A923-471B4F422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70"/>
                <a:ext cx="118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A+B+C</a:t>
                </a:r>
              </a:p>
            </p:txBody>
          </p:sp>
        </p:grp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16B6CAE-A23A-4047-9085-B47EBD4447BC}"/>
              </a:ext>
            </a:extLst>
          </p:cNvPr>
          <p:cNvGrpSpPr>
            <a:grpSpLocks/>
          </p:cNvGrpSpPr>
          <p:nvPr/>
        </p:nvGrpSpPr>
        <p:grpSpPr bwMode="auto">
          <a:xfrm>
            <a:off x="2366964" y="2533290"/>
            <a:ext cx="3744912" cy="1052513"/>
            <a:chOff x="785" y="1180"/>
            <a:chExt cx="2359" cy="663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400EFED3-C063-4951-9F82-BCAEE3AFA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" y="1180"/>
              <a:ext cx="1520" cy="663"/>
              <a:chOff x="2712" y="2984"/>
              <a:chExt cx="1520" cy="663"/>
            </a:xfrm>
          </p:grpSpPr>
          <p:sp>
            <p:nvSpPr>
              <p:cNvPr id="21" name="Text Box 20">
                <a:extLst>
                  <a:ext uri="{FF2B5EF4-FFF2-40B4-BE49-F238E27FC236}">
                    <a16:creationId xmlns:a16="http://schemas.microsoft.com/office/drawing/2014/main" id="{E9D32D7F-E460-48E2-848B-A654F1531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298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E44B8630-1D18-4F5C-9D14-607FFE2E2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332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3" name="Text Box 22">
                <a:extLst>
                  <a:ext uri="{FF2B5EF4-FFF2-40B4-BE49-F238E27FC236}">
                    <a16:creationId xmlns:a16="http://schemas.microsoft.com/office/drawing/2014/main" id="{B3CBB847-9560-4FAA-9F27-36FDC2AA9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4" y="312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E1E979-A2DD-43B6-BA43-E1D9125F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3062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F1BE0F49-4801-476F-B76E-2EB9DC311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330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FAF24CE4-290C-4298-935F-C70E6C9AC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349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2AF8E5FE-1300-4C74-B576-F47DE74E8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315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EFC924A4-DA3D-4F32-B501-EF87231DB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1" y="303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n-ea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8C4732-7DAB-498E-83B2-9C735772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32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9777A46E-1CFA-4C12-9706-465FAC42B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" y="1330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grpSp>
        <p:nvGrpSpPr>
          <p:cNvPr id="30" name="Group 31">
            <a:extLst>
              <a:ext uri="{FF2B5EF4-FFF2-40B4-BE49-F238E27FC236}">
                <a16:creationId xmlns:a16="http://schemas.microsoft.com/office/drawing/2014/main" id="{A21CE3BE-7D58-4771-84D9-C02700C33ABD}"/>
              </a:ext>
            </a:extLst>
          </p:cNvPr>
          <p:cNvGrpSpPr>
            <a:grpSpLocks/>
          </p:cNvGrpSpPr>
          <p:nvPr/>
        </p:nvGrpSpPr>
        <p:grpSpPr bwMode="auto">
          <a:xfrm>
            <a:off x="3748089" y="3904890"/>
            <a:ext cx="2413000" cy="1052513"/>
            <a:chOff x="2712" y="2984"/>
            <a:chExt cx="1520" cy="663"/>
          </a:xfrm>
        </p:grpSpPr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DE1D2E40-0966-424E-997E-2723A248E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9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040CF1ED-781B-4363-94BB-9A4A051B9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332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6C42DC6A-24EC-4865-B374-66384D2C3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" y="31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4213A3DE-9506-42F0-9ED0-A579112E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062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47A8DF59-BC90-44D5-8CE5-39B12A541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330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2A03C2F6-862C-4C1F-AC45-7137D54B1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49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E8F7520-8000-46A0-852E-040CFE196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5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45A70703-41A0-4A34-BDEB-F579E0DD9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158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</a:t>
              </a: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9AA25645-B906-47DC-BCB3-81CC66E0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264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id="{3EF1605F-72FE-49E1-99CC-C4196FA2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102" y="1321687"/>
            <a:ext cx="1386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或非门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314E158-F5BE-4C5B-9682-9EED1CFEFAC3}"/>
              </a:ext>
            </a:extLst>
          </p:cNvPr>
          <p:cNvSpPr/>
          <p:nvPr/>
        </p:nvSpPr>
        <p:spPr>
          <a:xfrm>
            <a:off x="1950496" y="130470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344CF2-5A41-495F-8399-13934C0AB54E}"/>
              </a:ext>
            </a:extLst>
          </p:cNvPr>
          <p:cNvGrpSpPr/>
          <p:nvPr/>
        </p:nvGrpSpPr>
        <p:grpSpPr>
          <a:xfrm>
            <a:off x="4706112" y="1321604"/>
            <a:ext cx="2146060" cy="523220"/>
            <a:chOff x="3182112" y="1285515"/>
            <a:chExt cx="2146060" cy="52322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17F430B-3648-4681-8A49-8AF4B9D1C339}"/>
                </a:ext>
              </a:extLst>
            </p:cNvPr>
            <p:cNvGrpSpPr/>
            <p:nvPr/>
          </p:nvGrpSpPr>
          <p:grpSpPr>
            <a:xfrm>
              <a:off x="3847580" y="1285749"/>
              <a:ext cx="1480592" cy="519113"/>
              <a:chOff x="1219200" y="1752600"/>
              <a:chExt cx="1480592" cy="519113"/>
            </a:xfrm>
          </p:grpSpPr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BEAA8D7A-3047-4069-B133-6184A4E0C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1752600"/>
                <a:ext cx="1480592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A+B</a:t>
                </a:r>
              </a:p>
            </p:txBody>
          </p:sp>
          <p:sp>
            <p:nvSpPr>
              <p:cNvPr id="5" name="Line 5">
                <a:extLst>
                  <a:ext uri="{FF2B5EF4-FFF2-40B4-BE49-F238E27FC236}">
                    <a16:creationId xmlns:a16="http://schemas.microsoft.com/office/drawing/2014/main" id="{3C3166C6-6F59-4046-AFDC-EB9EB0758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5781" y="1824504"/>
                <a:ext cx="741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69157CC1-63FB-4A7F-B411-5ED8BAEA4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112" y="1285515"/>
              <a:ext cx="1386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2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>
            <a:extLst>
              <a:ext uri="{FF2B5EF4-FFF2-40B4-BE49-F238E27FC236}">
                <a16:creationId xmlns:a16="http://schemas.microsoft.com/office/drawing/2014/main" id="{348F6B7D-2B5C-462B-AC8E-9FB914706F3A}"/>
              </a:ext>
            </a:extLst>
          </p:cNvPr>
          <p:cNvGrpSpPr>
            <a:grpSpLocks/>
          </p:cNvGrpSpPr>
          <p:nvPr/>
        </p:nvGrpSpPr>
        <p:grpSpPr bwMode="auto">
          <a:xfrm>
            <a:off x="2597944" y="2137286"/>
            <a:ext cx="3810000" cy="519112"/>
            <a:chOff x="240" y="816"/>
            <a:chExt cx="2400" cy="327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73E5262F-F0D1-4846-930D-43DA1612A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如，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Y= AB +CD</a:t>
              </a: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3E405316-79F3-4DEB-B35E-A5334F41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" y="859"/>
              <a:ext cx="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 Box 30">
            <a:extLst>
              <a:ext uri="{FF2B5EF4-FFF2-40B4-BE49-F238E27FC236}">
                <a16:creationId xmlns:a16="http://schemas.microsoft.com/office/drawing/2014/main" id="{EFC24A49-7083-48B1-A103-9E372297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345706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符号：</a:t>
            </a: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91E3A1AB-E177-4CA8-A9F5-B52A7AB900BF}"/>
              </a:ext>
            </a:extLst>
          </p:cNvPr>
          <p:cNvGrpSpPr>
            <a:grpSpLocks/>
          </p:cNvGrpSpPr>
          <p:nvPr/>
        </p:nvGrpSpPr>
        <p:grpSpPr bwMode="auto">
          <a:xfrm>
            <a:off x="3107532" y="4024361"/>
            <a:ext cx="2906713" cy="1814512"/>
            <a:chOff x="816" y="1248"/>
            <a:chExt cx="1831" cy="1143"/>
          </a:xfrm>
        </p:grpSpPr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7158A423-AC29-42BE-92FF-4FDBAD232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85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430B0180-B674-4F72-B4D8-5D6B0666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EB7D7CDA-1642-4466-9281-F696CBE9B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6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9F8E2400-E63B-4E1B-B877-15F4A11D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26"/>
              <a:ext cx="695" cy="97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5F4A430F-1FD6-44F3-A589-457E36381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7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9F948950-6119-4868-92F9-952B94EC6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3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62737520-835C-4B99-861E-635941B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8">
              <a:extLst>
                <a:ext uri="{FF2B5EF4-FFF2-40B4-BE49-F238E27FC236}">
                  <a16:creationId xmlns:a16="http://schemas.microsoft.com/office/drawing/2014/main" id="{D7C6D25C-D832-4F74-AD74-00DAB0769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1292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cs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29">
              <a:extLst>
                <a:ext uri="{FF2B5EF4-FFF2-40B4-BE49-F238E27FC236}">
                  <a16:creationId xmlns:a16="http://schemas.microsoft.com/office/drawing/2014/main" id="{6F2EA823-DB0D-423D-BB6B-110F04B2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823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2403F25F-F624-4751-8B03-4099B92AB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4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6CEE5250-4CD7-48BB-B48E-751379BD7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2C5CBF9B-122E-445F-A4A0-EF4E74716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24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EFC51515-7941-4D99-8E80-7445532FB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E98D2BE2-95DF-4318-9B1B-A2F68CBED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8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48C7642-C851-4CB6-A6FD-69E6E81AE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2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E473C29E-B825-45E3-B8F1-AF9F0A789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87217531-C1E8-4588-99AF-3536455AD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132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6ED0E23-6A9B-4890-8B07-32825643BE50}"/>
              </a:ext>
            </a:extLst>
          </p:cNvPr>
          <p:cNvGrpSpPr/>
          <p:nvPr/>
        </p:nvGrpSpPr>
        <p:grpSpPr>
          <a:xfrm>
            <a:off x="7320136" y="190500"/>
            <a:ext cx="2590800" cy="6477000"/>
            <a:chOff x="5796136" y="190500"/>
            <a:chExt cx="2590800" cy="6477000"/>
          </a:xfrm>
        </p:grpSpPr>
        <p:graphicFrame>
          <p:nvGraphicFramePr>
            <p:cNvPr id="25" name="Object 43">
              <a:extLst>
                <a:ext uri="{FF2B5EF4-FFF2-40B4-BE49-F238E27FC236}">
                  <a16:creationId xmlns:a16="http://schemas.microsoft.com/office/drawing/2014/main" id="{1405C7B1-C66D-4EC8-9CAD-3411ECAFC5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628005"/>
                </p:ext>
              </p:extLst>
            </p:nvPr>
          </p:nvGraphicFramePr>
          <p:xfrm>
            <a:off x="5796136" y="190500"/>
            <a:ext cx="2590800" cy="647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9" name="Document" r:id="rId3" imgW="5630460" imgH="2814581" progId="Word.Document.8">
                    <p:embed/>
                  </p:oleObj>
                </mc:Choice>
                <mc:Fallback>
                  <p:oleObj name="Document" r:id="rId3" imgW="5630460" imgH="2814581" progId="Word.Document.8">
                    <p:embed/>
                    <p:pic>
                      <p:nvPicPr>
                        <p:cNvPr id="14379" name="Object 43">
                          <a:extLst>
                            <a:ext uri="{FF2B5EF4-FFF2-40B4-BE49-F238E27FC236}">
                              <a16:creationId xmlns:a16="http://schemas.microsoft.com/office/drawing/2014/main" id="{5D630701-B899-403A-A0E4-AE87AD006E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l="2531" r="78479" b="5038"/>
                        <a:stretch>
                          <a:fillRect/>
                        </a:stretch>
                      </p:blipFill>
                      <p:spPr bwMode="auto">
                        <a:xfrm>
                          <a:off x="5796136" y="190500"/>
                          <a:ext cx="2590800" cy="6477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BE0C661-20C3-4361-A3AD-A38F003552C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136" y="190500"/>
              <a:ext cx="0" cy="6406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F0DE454-06CD-4448-8985-C73B4419A4CB}"/>
              </a:ext>
            </a:extLst>
          </p:cNvPr>
          <p:cNvGrpSpPr/>
          <p:nvPr/>
        </p:nvGrpSpPr>
        <p:grpSpPr>
          <a:xfrm>
            <a:off x="2115595" y="1203958"/>
            <a:ext cx="2315118" cy="545530"/>
            <a:chOff x="426495" y="1304702"/>
            <a:chExt cx="2315118" cy="545530"/>
          </a:xfrm>
        </p:grpSpPr>
        <p:sp>
          <p:nvSpPr>
            <p:cNvPr id="2" name="Text Box 2">
              <a:extLst>
                <a:ext uri="{FF2B5EF4-FFF2-40B4-BE49-F238E27FC236}">
                  <a16:creationId xmlns:a16="http://schemas.microsoft.com/office/drawing/2014/main" id="{C8E8CE60-1CE8-4810-9425-7D672A6AC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327012"/>
              <a:ext cx="1751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与或非门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C7801C-0D51-4239-8504-C4FAB2C326F4}"/>
                </a:ext>
              </a:extLst>
            </p:cNvPr>
            <p:cNvSpPr/>
            <p:nvPr/>
          </p:nvSpPr>
          <p:spPr>
            <a:xfrm>
              <a:off x="426495" y="1304702"/>
              <a:ext cx="518400" cy="519112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60EF90C5-FFFB-443E-BA94-80302411C007}"/>
              </a:ext>
            </a:extLst>
          </p:cNvPr>
          <p:cNvGrpSpPr>
            <a:grpSpLocks/>
          </p:cNvGrpSpPr>
          <p:nvPr/>
        </p:nvGrpSpPr>
        <p:grpSpPr bwMode="auto">
          <a:xfrm>
            <a:off x="2108201" y="1920158"/>
            <a:ext cx="4757738" cy="542924"/>
            <a:chOff x="303" y="759"/>
            <a:chExt cx="2997" cy="342"/>
          </a:xfrm>
        </p:grpSpPr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639CC712-7770-404B-AB14-7D9963A42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768"/>
              <a:ext cx="2336" cy="333"/>
              <a:chOff x="1832" y="2608"/>
              <a:chExt cx="2336" cy="333"/>
            </a:xfrm>
          </p:grpSpPr>
          <p:sp>
            <p:nvSpPr>
              <p:cNvPr id="5" name="Text Box 17">
                <a:extLst>
                  <a:ext uri="{FF2B5EF4-FFF2-40B4-BE49-F238E27FC236}">
                    <a16:creationId xmlns:a16="http://schemas.microsoft.com/office/drawing/2014/main" id="{296DC834-4B4A-4D1A-BAE7-5EC51D96C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2608"/>
                <a:ext cx="2336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=AB + AB</a:t>
                </a:r>
              </a:p>
            </p:txBody>
          </p:sp>
          <p:sp>
            <p:nvSpPr>
              <p:cNvPr id="6" name="Line 18">
                <a:extLst>
                  <a:ext uri="{FF2B5EF4-FFF2-40B4-BE49-F238E27FC236}">
                    <a16:creationId xmlns:a16="http://schemas.microsoft.com/office/drawing/2014/main" id="{23671083-6024-4843-839D-423CA9C02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9" y="2672"/>
                <a:ext cx="1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19">
                <a:extLst>
                  <a:ext uri="{FF2B5EF4-FFF2-40B4-BE49-F238E27FC236}">
                    <a16:creationId xmlns:a16="http://schemas.microsoft.com/office/drawing/2014/main" id="{D937618F-4FBC-4183-B8A3-B63B355E1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672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2E53B364-624D-419A-B7B5-E1C9DF507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" y="759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如，</a:t>
              </a:r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CF96D243-4D65-425C-A7FE-FA4EF7DF36DB}"/>
              </a:ext>
            </a:extLst>
          </p:cNvPr>
          <p:cNvGrpSpPr>
            <a:grpSpLocks/>
          </p:cNvGrpSpPr>
          <p:nvPr/>
        </p:nvGrpSpPr>
        <p:grpSpPr bwMode="auto">
          <a:xfrm>
            <a:off x="6838000" y="1235894"/>
            <a:ext cx="3597275" cy="3852863"/>
            <a:chOff x="3446" y="72"/>
            <a:chExt cx="2266" cy="2427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6690C36-7D9A-4951-9DAD-F383E7F6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2"/>
              <a:ext cx="2256" cy="24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5BAA0EEA-A828-4140-98DB-DD2636E60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6" y="134"/>
              <a:ext cx="2252" cy="2365"/>
              <a:chOff x="2638" y="462"/>
              <a:chExt cx="2252" cy="2365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AB0E8C21-D500-4DFE-9D2B-8AB2CC79E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8" y="462"/>
                <a:ext cx="2252" cy="2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真值表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B    AB   AB    Y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0     0      0       0      0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0     1      1       0      1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1     0      0       1      1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1     1      0       0      0</a:t>
                </a:r>
              </a:p>
            </p:txBody>
          </p:sp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id="{F454B2A6-7F34-4E8A-BF13-A7CC89C12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1136"/>
                <a:ext cx="20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9105D251-7A5F-4E28-A3AA-E4170E8B5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848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8EE83D68-D3F2-474D-82BF-269CC3655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6" y="848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1F9B6D01-2CB5-43D1-99B1-BC47D9131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848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3A99DC3B-E0A1-4659-A005-759D53283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896"/>
                <a:ext cx="0" cy="1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FC1D9D06-21CB-4300-B12B-5C5DA05EC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89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C707174-A1D6-4611-BF40-02FDC6BAD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8" y="89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Text Box 14">
            <a:extLst>
              <a:ext uri="{FF2B5EF4-FFF2-40B4-BE49-F238E27FC236}">
                <a16:creationId xmlns:a16="http://schemas.microsoft.com/office/drawing/2014/main" id="{A4A4F97B-BEA1-4C89-995A-751E4D6D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432" y="1031843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异或门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58D91ABC-8306-4BA0-A80C-418AE9F146F3}"/>
              </a:ext>
            </a:extLst>
          </p:cNvPr>
          <p:cNvGrpSpPr>
            <a:grpSpLocks/>
          </p:cNvGrpSpPr>
          <p:nvPr/>
        </p:nvGrpSpPr>
        <p:grpSpPr bwMode="auto">
          <a:xfrm>
            <a:off x="2403479" y="2763888"/>
            <a:ext cx="3946525" cy="1089025"/>
            <a:chOff x="354" y="2062"/>
            <a:chExt cx="2486" cy="686"/>
          </a:xfrm>
        </p:grpSpPr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4E98A6D5-6E3D-4C19-89D8-303175764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2" y="2062"/>
              <a:ext cx="1648" cy="686"/>
              <a:chOff x="2632" y="3634"/>
              <a:chExt cx="1648" cy="68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A7DE942-DD9C-4DED-8D9B-75DE71D43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705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EE2A353C-DC18-4C5F-871C-6BEE188D6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945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5">
                <a:extLst>
                  <a:ext uri="{FF2B5EF4-FFF2-40B4-BE49-F238E27FC236}">
                    <a16:creationId xmlns:a16="http://schemas.microsoft.com/office/drawing/2014/main" id="{A0848057-4F09-45B2-AF54-1530DDD77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413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1B496EA7-67E6-4105-B99B-319EB70CB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80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DD3708EA-7F02-4C3B-9B15-C674E5C44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801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</p:txBody>
          </p:sp>
          <p:sp>
            <p:nvSpPr>
              <p:cNvPr id="29" name="Text Box 28">
                <a:extLst>
                  <a:ext uri="{FF2B5EF4-FFF2-40B4-BE49-F238E27FC236}">
                    <a16:creationId xmlns:a16="http://schemas.microsoft.com/office/drawing/2014/main" id="{F4D2EEFF-7F44-4D39-B7E5-396813198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" y="363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E840A6DE-F594-4A20-BED2-276720644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99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1" name="Text Box 30">
                <a:extLst>
                  <a:ext uri="{FF2B5EF4-FFF2-40B4-BE49-F238E27FC236}">
                    <a16:creationId xmlns:a16="http://schemas.microsoft.com/office/drawing/2014/main" id="{72B07907-DE03-46A7-A9AD-FF00935C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8" y="3777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8389078A-35B8-4E21-86C5-67E4B2EE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23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符号：</a:t>
              </a:r>
            </a:p>
          </p:txBody>
        </p:sp>
      </p:grpSp>
      <p:grpSp>
        <p:nvGrpSpPr>
          <p:cNvPr id="36" name="Group 48">
            <a:extLst>
              <a:ext uri="{FF2B5EF4-FFF2-40B4-BE49-F238E27FC236}">
                <a16:creationId xmlns:a16="http://schemas.microsoft.com/office/drawing/2014/main" id="{D5013279-AECF-4DED-B8CB-9462FE613A0A}"/>
              </a:ext>
            </a:extLst>
          </p:cNvPr>
          <p:cNvGrpSpPr>
            <a:grpSpLocks/>
          </p:cNvGrpSpPr>
          <p:nvPr/>
        </p:nvGrpSpPr>
        <p:grpSpPr bwMode="auto">
          <a:xfrm>
            <a:off x="3703639" y="3958506"/>
            <a:ext cx="2616200" cy="1089025"/>
            <a:chOff x="1175" y="1824"/>
            <a:chExt cx="1648" cy="686"/>
          </a:xfrm>
        </p:grpSpPr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DDF8E62B-8112-43E1-BE2B-E03CA374B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1824"/>
              <a:ext cx="1648" cy="686"/>
              <a:chOff x="2632" y="3634"/>
              <a:chExt cx="1648" cy="6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231BA2-DB88-48CD-BC83-13F5F3A1F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705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C275E88F-36AD-46ED-AEFE-3365745EB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945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0">
                <a:extLst>
                  <a:ext uri="{FF2B5EF4-FFF2-40B4-BE49-F238E27FC236}">
                    <a16:creationId xmlns:a16="http://schemas.microsoft.com/office/drawing/2014/main" id="{1FEEA65A-EC2D-4B51-BEAF-ACFAE00A4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413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1">
                <a:extLst>
                  <a:ext uri="{FF2B5EF4-FFF2-40B4-BE49-F238E27FC236}">
                    <a16:creationId xmlns:a16="http://schemas.microsoft.com/office/drawing/2014/main" id="{6AD2989B-FEDE-46A2-917E-D471F3D06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80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42">
                <a:extLst>
                  <a:ext uri="{FF2B5EF4-FFF2-40B4-BE49-F238E27FC236}">
                    <a16:creationId xmlns:a16="http://schemas.microsoft.com/office/drawing/2014/main" id="{BC0C8FF4-F257-47DA-8AB2-7A984C55A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801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43">
                <a:extLst>
                  <a:ext uri="{FF2B5EF4-FFF2-40B4-BE49-F238E27FC236}">
                    <a16:creationId xmlns:a16="http://schemas.microsoft.com/office/drawing/2014/main" id="{0B656622-5A5B-40C7-942F-9AC0C0436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" y="363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5" name="Text Box 44">
                <a:extLst>
                  <a:ext uri="{FF2B5EF4-FFF2-40B4-BE49-F238E27FC236}">
                    <a16:creationId xmlns:a16="http://schemas.microsoft.com/office/drawing/2014/main" id="{8E399EF7-0880-4A58-9A55-734C9DBBE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99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6" name="Text Box 45">
                <a:extLst>
                  <a:ext uri="{FF2B5EF4-FFF2-40B4-BE49-F238E27FC236}">
                    <a16:creationId xmlns:a16="http://schemas.microsoft.com/office/drawing/2014/main" id="{C99820E7-A10F-4E27-9F78-15C1CA3B3F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8" y="3777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aphicFrame>
          <p:nvGraphicFramePr>
            <p:cNvPr id="38" name="Object 47">
              <a:extLst>
                <a:ext uri="{FF2B5EF4-FFF2-40B4-BE49-F238E27FC236}">
                  <a16:creationId xmlns:a16="http://schemas.microsoft.com/office/drawing/2014/main" id="{0B48CE2F-DF03-401C-A1B1-EC733000F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016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0" name="公式" r:id="rId3" imgW="164880" imgH="177480" progId="Equation.3">
                    <p:embed/>
                  </p:oleObj>
                </mc:Choice>
                <mc:Fallback>
                  <p:oleObj name="公式" r:id="rId3" imgW="164880" imgH="177480" progId="Equation.3">
                    <p:embed/>
                    <p:pic>
                      <p:nvPicPr>
                        <p:cNvPr id="15407" name="Object 47">
                          <a:extLst>
                            <a:ext uri="{FF2B5EF4-FFF2-40B4-BE49-F238E27FC236}">
                              <a16:creationId xmlns:a16="http://schemas.microsoft.com/office/drawing/2014/main" id="{87853D55-17A8-4C18-91D0-A3881B3BDC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16"/>
                          <a:ext cx="27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C862DE84-D0E8-4BC2-B8C7-EDAB04274343}"/>
              </a:ext>
            </a:extLst>
          </p:cNvPr>
          <p:cNvSpPr/>
          <p:nvPr/>
        </p:nvSpPr>
        <p:spPr>
          <a:xfrm>
            <a:off x="2080943" y="1011239"/>
            <a:ext cx="518400" cy="519112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AA4D583-F637-407A-8890-F8FD150AA040}"/>
              </a:ext>
            </a:extLst>
          </p:cNvPr>
          <p:cNvGrpSpPr/>
          <p:nvPr/>
        </p:nvGrpSpPr>
        <p:grpSpPr>
          <a:xfrm>
            <a:off x="1920085" y="5801768"/>
            <a:ext cx="6043613" cy="523875"/>
            <a:chOff x="400687" y="5674498"/>
            <a:chExt cx="6043613" cy="523875"/>
          </a:xfrm>
        </p:grpSpPr>
        <p:grpSp>
          <p:nvGrpSpPr>
            <p:cNvPr id="51" name="Group 16">
              <a:extLst>
                <a:ext uri="{FF2B5EF4-FFF2-40B4-BE49-F238E27FC236}">
                  <a16:creationId xmlns:a16="http://schemas.microsoft.com/office/drawing/2014/main" id="{BE8C6AA7-DC21-40C4-A303-2C979058E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87" y="5674498"/>
              <a:ext cx="6043613" cy="523875"/>
              <a:chOff x="922" y="2632"/>
              <a:chExt cx="3807" cy="330"/>
            </a:xfrm>
          </p:grpSpPr>
          <p:sp>
            <p:nvSpPr>
              <p:cNvPr id="53" name="Text Box 17">
                <a:extLst>
                  <a:ext uri="{FF2B5EF4-FFF2-40B4-BE49-F238E27FC236}">
                    <a16:creationId xmlns:a16="http://schemas.microsoft.com/office/drawing/2014/main" id="{BFCC32CD-F808-4900-B0D5-9E7A45B33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" y="2632"/>
                <a:ext cx="3807" cy="33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同或门，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⊙ B=AB + AB= A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</a:p>
            </p:txBody>
          </p:sp>
          <p:sp>
            <p:nvSpPr>
              <p:cNvPr id="54" name="Line 18">
                <a:extLst>
                  <a:ext uri="{FF2B5EF4-FFF2-40B4-BE49-F238E27FC236}">
                    <a16:creationId xmlns:a16="http://schemas.microsoft.com/office/drawing/2014/main" id="{006407BB-9E80-4236-A52F-07185C4CB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2" y="2672"/>
                <a:ext cx="1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19">
                <a:extLst>
                  <a:ext uri="{FF2B5EF4-FFF2-40B4-BE49-F238E27FC236}">
                    <a16:creationId xmlns:a16="http://schemas.microsoft.com/office/drawing/2014/main" id="{0DB2D913-702B-48A6-BC1D-6EEAC3D0F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6" y="2672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BC60B08B-62BB-45D7-8001-F3A8DA496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080" y="5739318"/>
              <a:ext cx="816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7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6496CA6-45E1-4DD8-81D5-FB6EEB433AAB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2774951"/>
            <a:ext cx="5456238" cy="3063875"/>
            <a:chOff x="72" y="2228"/>
            <a:chExt cx="3437" cy="1930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3BC1E60-356E-496D-BE60-E189AF4FE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2228"/>
              <a:ext cx="2952" cy="1930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B9E82C5C-9D88-48F8-B23E-02E2E12D4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" y="3366"/>
              <a:ext cx="1200" cy="528"/>
              <a:chOff x="3984" y="1872"/>
              <a:chExt cx="1200" cy="528"/>
            </a:xfrm>
          </p:grpSpPr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1C8CEAA6-D16A-44E6-963F-A0D85067F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7">
                <a:extLst>
                  <a:ext uri="{FF2B5EF4-FFF2-40B4-BE49-F238E27FC236}">
                    <a16:creationId xmlns:a16="http://schemas.microsoft.com/office/drawing/2014/main" id="{362C4DE7-D556-4174-9591-E73B3A3C0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17B6E1E0-997D-4BE1-A618-5B29A1D07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9" y="2112"/>
                <a:ext cx="5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9">
                <a:extLst>
                  <a:ext uri="{FF2B5EF4-FFF2-40B4-BE49-F238E27FC236}">
                    <a16:creationId xmlns:a16="http://schemas.microsoft.com/office/drawing/2014/main" id="{5F87BF73-F66D-43B6-99B4-D2EB044D4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F2864EA3-C54F-462C-AC44-DF8C97BE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3462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3595E330-96E9-4A34-9CDB-93B4ECA85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" y="2472"/>
              <a:ext cx="1192" cy="528"/>
              <a:chOff x="3984" y="1872"/>
              <a:chExt cx="1192" cy="528"/>
            </a:xfrm>
          </p:grpSpPr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B5196C21-21A4-4D15-8E2F-2385A599C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84" cy="52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13">
                <a:extLst>
                  <a:ext uri="{FF2B5EF4-FFF2-40B4-BE49-F238E27FC236}">
                    <a16:creationId xmlns:a16="http://schemas.microsoft.com/office/drawing/2014/main" id="{CEF87A90-10C1-4215-BC65-6B111E44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14">
                <a:extLst>
                  <a:ext uri="{FF2B5EF4-FFF2-40B4-BE49-F238E27FC236}">
                    <a16:creationId xmlns:a16="http://schemas.microsoft.com/office/drawing/2014/main" id="{2A6E22BD-8F20-478B-A2A6-D47E1842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1" y="2112"/>
                <a:ext cx="5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15">
                <a:extLst>
                  <a:ext uri="{FF2B5EF4-FFF2-40B4-BE49-F238E27FC236}">
                    <a16:creationId xmlns:a16="http://schemas.microsoft.com/office/drawing/2014/main" id="{FA9DD1F9-748C-47FC-8DDF-2905BFF17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AC634096-95F8-436F-84A0-FF88A9280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2568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50F46605-8207-494C-B047-AAB064C02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75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F6488096-4463-4334-BEBE-E917CB9A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3502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C16B2225-7609-4460-8977-FA18A3C69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389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C3F63B9C-620C-4793-A9BE-89F3C7150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5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11197CF0-BF1A-42B5-BB29-228C792EB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85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9236ECA-5F1F-463F-9744-7C8CAFBBE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618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4FCA54EF-46AA-4A3C-A827-875D80B29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300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854FDB6E-F3CC-4D03-98AD-E85DA4104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607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32932A7-66E2-4329-8557-1F3FE71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3057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77B32111-B6A9-4637-B1BD-BD130DCF8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33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234EB40F-73BB-4684-8665-D0A6E3A9C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48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B03BC913-9A74-44F1-9FD6-D774828B2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153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3670F2A7-449A-44D8-9D10-4D172E3E5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3007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cs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20BD4247-49D3-4CE9-85FC-8A458AF8E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" y="2715"/>
              <a:ext cx="4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767C1D6E-5948-4FC3-975F-7A560BAC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3606"/>
              <a:ext cx="5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118C868C-9538-4BD9-B563-1BBED06D0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" y="315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DBC7100D-BD6A-486B-BE50-E511C2461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" y="3152"/>
              <a:ext cx="10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2B8FC28B-10DC-4174-8656-4B997BFA3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007"/>
              <a:ext cx="0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37">
              <a:extLst>
                <a:ext uri="{FF2B5EF4-FFF2-40B4-BE49-F238E27FC236}">
                  <a16:creationId xmlns:a16="http://schemas.microsoft.com/office/drawing/2014/main" id="{401EC616-3CBB-4E8C-A3F5-1C657582F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2715"/>
              <a:ext cx="0" cy="1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38">
              <a:extLst>
                <a:ext uri="{FF2B5EF4-FFF2-40B4-BE49-F238E27FC236}">
                  <a16:creationId xmlns:a16="http://schemas.microsoft.com/office/drawing/2014/main" id="{53C025E3-3FC7-4723-A2DA-48126CDFF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" y="4029"/>
              <a:ext cx="1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048D3FCF-4E36-42AF-81E7-4FB705BB8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899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8B685961-1AD6-4244-BDF9-5428D07BC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861"/>
              <a:ext cx="0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82EB953B-6015-4A87-A98D-B913AB3BE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3493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2">
              <a:extLst>
                <a:ext uri="{FF2B5EF4-FFF2-40B4-BE49-F238E27FC236}">
                  <a16:creationId xmlns:a16="http://schemas.microsoft.com/office/drawing/2014/main" id="{DFA08400-0032-4C54-8911-D3900BA02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253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Text Box 43">
              <a:extLst>
                <a:ext uri="{FF2B5EF4-FFF2-40B4-BE49-F238E27FC236}">
                  <a16:creationId xmlns:a16="http://schemas.microsoft.com/office/drawing/2014/main" id="{0C6EC20E-00ED-43CD-AB48-042D470E4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3428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Oval 44">
              <a:extLst>
                <a:ext uri="{FF2B5EF4-FFF2-40B4-BE49-F238E27FC236}">
                  <a16:creationId xmlns:a16="http://schemas.microsoft.com/office/drawing/2014/main" id="{646AD353-42C7-479A-97AD-52C10EB8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58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Oval 45">
              <a:extLst>
                <a:ext uri="{FF2B5EF4-FFF2-40B4-BE49-F238E27FC236}">
                  <a16:creationId xmlns:a16="http://schemas.microsoft.com/office/drawing/2014/main" id="{B29C07BA-08D1-4F19-A113-BF2E5B14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2692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6">
            <a:extLst>
              <a:ext uri="{FF2B5EF4-FFF2-40B4-BE49-F238E27FC236}">
                <a16:creationId xmlns:a16="http://schemas.microsoft.com/office/drawing/2014/main" id="{1D90715E-166C-473C-B673-D800DCA45E64}"/>
              </a:ext>
            </a:extLst>
          </p:cNvPr>
          <p:cNvGrpSpPr>
            <a:grpSpLocks/>
          </p:cNvGrpSpPr>
          <p:nvPr/>
        </p:nvGrpSpPr>
        <p:grpSpPr bwMode="auto">
          <a:xfrm>
            <a:off x="2708276" y="2138363"/>
            <a:ext cx="4435475" cy="531812"/>
            <a:chOff x="506" y="768"/>
            <a:chExt cx="2794" cy="335"/>
          </a:xfrm>
        </p:grpSpPr>
        <p:grpSp>
          <p:nvGrpSpPr>
            <p:cNvPr id="46" name="Group 47">
              <a:extLst>
                <a:ext uri="{FF2B5EF4-FFF2-40B4-BE49-F238E27FC236}">
                  <a16:creationId xmlns:a16="http://schemas.microsoft.com/office/drawing/2014/main" id="{418DDE9E-34DD-4DE2-BB5B-F486E8A7B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768"/>
              <a:ext cx="2336" cy="333"/>
              <a:chOff x="1832" y="2608"/>
              <a:chExt cx="2336" cy="333"/>
            </a:xfrm>
          </p:grpSpPr>
          <p:sp>
            <p:nvSpPr>
              <p:cNvPr id="48" name="Text Box 48">
                <a:extLst>
                  <a:ext uri="{FF2B5EF4-FFF2-40B4-BE49-F238E27FC236}">
                    <a16:creationId xmlns:a16="http://schemas.microsoft.com/office/drawing/2014/main" id="{B88E17E8-FB16-4E57-8C63-FC0FBBA13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2608"/>
                <a:ext cx="2336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Y=A 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 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 =AB + AB</a:t>
                </a:r>
              </a:p>
            </p:txBody>
          </p:sp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E626572C-759B-40CD-830A-FC0983080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672"/>
                <a:ext cx="1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8AD42339-8E4A-4C61-873F-6E46E585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2672"/>
                <a:ext cx="1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 Box 51">
              <a:extLst>
                <a:ext uri="{FF2B5EF4-FFF2-40B4-BE49-F238E27FC236}">
                  <a16:creationId xmlns:a16="http://schemas.microsoft.com/office/drawing/2014/main" id="{1F7DC0F7-44BB-40C0-B382-465B1B257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773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如，</a:t>
              </a:r>
            </a:p>
          </p:txBody>
        </p:sp>
      </p:grpSp>
      <p:grpSp>
        <p:nvGrpSpPr>
          <p:cNvPr id="51" name="Group 52">
            <a:extLst>
              <a:ext uri="{FF2B5EF4-FFF2-40B4-BE49-F238E27FC236}">
                <a16:creationId xmlns:a16="http://schemas.microsoft.com/office/drawing/2014/main" id="{FF757B0D-7BEF-4909-96DE-5F5F39075B44}"/>
              </a:ext>
            </a:extLst>
          </p:cNvPr>
          <p:cNvGrpSpPr>
            <a:grpSpLocks/>
          </p:cNvGrpSpPr>
          <p:nvPr/>
        </p:nvGrpSpPr>
        <p:grpSpPr bwMode="auto">
          <a:xfrm>
            <a:off x="5122229" y="2924176"/>
            <a:ext cx="588963" cy="2097088"/>
            <a:chOff x="1656" y="2268"/>
            <a:chExt cx="371" cy="1321"/>
          </a:xfrm>
        </p:grpSpPr>
        <p:grpSp>
          <p:nvGrpSpPr>
            <p:cNvPr id="52" name="Group 53">
              <a:extLst>
                <a:ext uri="{FF2B5EF4-FFF2-40B4-BE49-F238E27FC236}">
                  <a16:creationId xmlns:a16="http://schemas.microsoft.com/office/drawing/2014/main" id="{583A3099-3159-42E5-8324-179BA1395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2268"/>
              <a:ext cx="341" cy="333"/>
              <a:chOff x="1656" y="2268"/>
              <a:chExt cx="341" cy="333"/>
            </a:xfrm>
          </p:grpSpPr>
          <p:sp>
            <p:nvSpPr>
              <p:cNvPr id="56" name="Text Box 54">
                <a:extLst>
                  <a:ext uri="{FF2B5EF4-FFF2-40B4-BE49-F238E27FC236}">
                    <a16:creationId xmlns:a16="http://schemas.microsoft.com/office/drawing/2014/main" id="{77B119DF-5489-45A7-9C22-998472A9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" y="2268"/>
                <a:ext cx="341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7" name="Line 55">
                <a:extLst>
                  <a:ext uri="{FF2B5EF4-FFF2-40B4-BE49-F238E27FC236}">
                    <a16:creationId xmlns:a16="http://schemas.microsoft.com/office/drawing/2014/main" id="{F7779470-867C-463E-B323-7C2FFDAF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1" y="2325"/>
                <a:ext cx="2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Group 56">
              <a:extLst>
                <a:ext uri="{FF2B5EF4-FFF2-40B4-BE49-F238E27FC236}">
                  <a16:creationId xmlns:a16="http://schemas.microsoft.com/office/drawing/2014/main" id="{E223672D-06BE-49FD-8313-6DCE68B7C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" y="3262"/>
              <a:ext cx="357" cy="327"/>
              <a:chOff x="1670" y="3262"/>
              <a:chExt cx="357" cy="327"/>
            </a:xfrm>
          </p:grpSpPr>
          <p:sp>
            <p:nvSpPr>
              <p:cNvPr id="54" name="Line 57">
                <a:extLst>
                  <a:ext uri="{FF2B5EF4-FFF2-40B4-BE49-F238E27FC236}">
                    <a16:creationId xmlns:a16="http://schemas.microsoft.com/office/drawing/2014/main" id="{9A72DB2F-40E2-4CA5-82CC-110F17FCD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3313"/>
                <a:ext cx="2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58">
                <a:extLst>
                  <a:ext uri="{FF2B5EF4-FFF2-40B4-BE49-F238E27FC236}">
                    <a16:creationId xmlns:a16="http://schemas.microsoft.com/office/drawing/2014/main" id="{B294D32C-F71D-4888-A625-F88A85C75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" y="3262"/>
                <a:ext cx="3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grpSp>
        <p:nvGrpSpPr>
          <p:cNvPr id="58" name="Group 59">
            <a:extLst>
              <a:ext uri="{FF2B5EF4-FFF2-40B4-BE49-F238E27FC236}">
                <a16:creationId xmlns:a16="http://schemas.microsoft.com/office/drawing/2014/main" id="{8AC99DD3-D720-462A-BF0C-97EEB2EFFA5C}"/>
              </a:ext>
            </a:extLst>
          </p:cNvPr>
          <p:cNvGrpSpPr>
            <a:grpSpLocks/>
          </p:cNvGrpSpPr>
          <p:nvPr/>
        </p:nvGrpSpPr>
        <p:grpSpPr bwMode="auto">
          <a:xfrm>
            <a:off x="6559553" y="3040065"/>
            <a:ext cx="1028700" cy="2733675"/>
            <a:chOff x="2505" y="2407"/>
            <a:chExt cx="648" cy="1722"/>
          </a:xfrm>
        </p:grpSpPr>
        <p:grpSp>
          <p:nvGrpSpPr>
            <p:cNvPr id="59" name="Group 60">
              <a:extLst>
                <a:ext uri="{FF2B5EF4-FFF2-40B4-BE49-F238E27FC236}">
                  <a16:creationId xmlns:a16="http://schemas.microsoft.com/office/drawing/2014/main" id="{6511B281-C045-49C3-86D9-BB558B78A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7" y="2407"/>
              <a:ext cx="616" cy="327"/>
              <a:chOff x="2537" y="2407"/>
              <a:chExt cx="616" cy="327"/>
            </a:xfrm>
          </p:grpSpPr>
          <p:sp>
            <p:nvSpPr>
              <p:cNvPr id="63" name="Text Box 61">
                <a:extLst>
                  <a:ext uri="{FF2B5EF4-FFF2-40B4-BE49-F238E27FC236}">
                    <a16:creationId xmlns:a16="http://schemas.microsoft.com/office/drawing/2014/main" id="{735FAB67-FC3E-4218-8625-9EA723F63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7" y="2407"/>
                <a:ext cx="6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ACD3FC3F-10E4-48A7-8B7E-742BCC69B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2" y="2455"/>
                <a:ext cx="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5A7ECF9F-581A-4785-AFCA-8230EC15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5" y="3802"/>
              <a:ext cx="438" cy="327"/>
              <a:chOff x="2505" y="3802"/>
              <a:chExt cx="438" cy="327"/>
            </a:xfrm>
          </p:grpSpPr>
          <p:sp>
            <p:nvSpPr>
              <p:cNvPr id="61" name="Text Box 64">
                <a:extLst>
                  <a:ext uri="{FF2B5EF4-FFF2-40B4-BE49-F238E27FC236}">
                    <a16:creationId xmlns:a16="http://schemas.microsoft.com/office/drawing/2014/main" id="{CFBB42BF-A0E5-4385-A853-BFEB7D386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5" y="3802"/>
                <a:ext cx="4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01144D15-89FC-4E8E-8F95-EBB0AFB53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8" y="3855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" name="Group 66">
            <a:extLst>
              <a:ext uri="{FF2B5EF4-FFF2-40B4-BE49-F238E27FC236}">
                <a16:creationId xmlns:a16="http://schemas.microsoft.com/office/drawing/2014/main" id="{A5D536B2-DE9A-4175-BBDE-D42392AB508A}"/>
              </a:ext>
            </a:extLst>
          </p:cNvPr>
          <p:cNvGrpSpPr>
            <a:grpSpLocks/>
          </p:cNvGrpSpPr>
          <p:nvPr/>
        </p:nvGrpSpPr>
        <p:grpSpPr bwMode="auto">
          <a:xfrm>
            <a:off x="8310563" y="4216400"/>
            <a:ext cx="2082800" cy="528638"/>
            <a:chOff x="3783" y="2940"/>
            <a:chExt cx="1312" cy="333"/>
          </a:xfrm>
        </p:grpSpPr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2AA8411B-EBA0-400D-9113-88647689F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940"/>
              <a:ext cx="1312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Y=AB + AB</a:t>
              </a: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8EFB8E1E-FEBD-4508-AA56-1C23FB1A3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981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395A2567-014B-4359-ACBF-7F77288D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2986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73">
            <a:extLst>
              <a:ext uri="{FF2B5EF4-FFF2-40B4-BE49-F238E27FC236}">
                <a16:creationId xmlns:a16="http://schemas.microsoft.com/office/drawing/2014/main" id="{E822510E-F239-4B1F-AA54-637F8C4D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886" y="1198891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用基本逻辑门组成异或门</a:t>
            </a:r>
          </a:p>
        </p:txBody>
      </p:sp>
    </p:spTree>
    <p:extLst>
      <p:ext uri="{BB962C8B-B14F-4D97-AF65-F5344CB8AC3E}">
        <p14:creationId xmlns:p14="http://schemas.microsoft.com/office/powerpoint/2010/main" val="2429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85F0FE4-7D09-4736-80D9-346E1A566308}"/>
              </a:ext>
            </a:extLst>
          </p:cNvPr>
          <p:cNvGrpSpPr/>
          <p:nvPr/>
        </p:nvGrpSpPr>
        <p:grpSpPr>
          <a:xfrm>
            <a:off x="2351584" y="1"/>
            <a:ext cx="6480720" cy="839639"/>
            <a:chOff x="827584" y="0"/>
            <a:chExt cx="6394309" cy="839639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FB54BAA-7A17-47BA-A6D9-7BD21DEDFF3C}"/>
                </a:ext>
              </a:extLst>
            </p:cNvPr>
            <p:cNvSpPr/>
            <p:nvPr/>
          </p:nvSpPr>
          <p:spPr>
            <a:xfrm>
              <a:off x="1119858" y="93956"/>
              <a:ext cx="61020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逻辑代数的基本运算规则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F21D8F2-3572-402C-BB84-84BD59DCB15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15">
                <a:extLst>
                  <a:ext uri="{FF2B5EF4-FFF2-40B4-BE49-F238E27FC236}">
                    <a16:creationId xmlns:a16="http://schemas.microsoft.com/office/drawing/2014/main" id="{3C67A56A-AE3C-463B-8D21-EBEB46319D7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F36B08C-16B0-4EEB-ADDC-6BF1B86C06D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08336C8-28ED-4959-8FE2-A4CD0D440EC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20">
                <a:extLst>
                  <a:ext uri="{FF2B5EF4-FFF2-40B4-BE49-F238E27FC236}">
                    <a16:creationId xmlns:a16="http://schemas.microsoft.com/office/drawing/2014/main" id="{930BFC54-B89D-471C-AF23-E36A937E99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4917FAE-9155-4194-BF13-257722B5B84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25">
            <a:extLst>
              <a:ext uri="{FF2B5EF4-FFF2-40B4-BE49-F238E27FC236}">
                <a16:creationId xmlns:a16="http://schemas.microsoft.com/office/drawing/2014/main" id="{077482BE-17F6-4421-BCD6-0082E956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292" y="1210593"/>
            <a:ext cx="2809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基本逻辑关系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B6CF08C-030A-44A8-AB2D-A62E954D92D4}"/>
              </a:ext>
            </a:extLst>
          </p:cNvPr>
          <p:cNvSpPr/>
          <p:nvPr/>
        </p:nvSpPr>
        <p:spPr>
          <a:xfrm>
            <a:off x="1783059" y="1210593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77D5F4-ACD7-4986-AA2B-F616930A9FDA}"/>
              </a:ext>
            </a:extLst>
          </p:cNvPr>
          <p:cNvGrpSpPr/>
          <p:nvPr/>
        </p:nvGrpSpPr>
        <p:grpSpPr>
          <a:xfrm>
            <a:off x="2190469" y="1938116"/>
            <a:ext cx="7470685" cy="1122365"/>
            <a:chOff x="666468" y="1938115"/>
            <a:chExt cx="7470685" cy="1122365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F80D40B8-13C9-4589-992E-9D5122CD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807" y="1938115"/>
              <a:ext cx="6324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0+0=0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0+1=1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1+0=1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1+1=1</a:t>
              </a:r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4789B0D6-9065-4C5E-A359-D3382A671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4590" y="2528667"/>
              <a:ext cx="6532563" cy="531813"/>
              <a:chOff x="1504" y="1595"/>
              <a:chExt cx="4115" cy="335"/>
            </a:xfrm>
          </p:grpSpPr>
          <p:sp>
            <p:nvSpPr>
              <p:cNvPr id="30" name="Rectangle 21">
                <a:extLst>
                  <a:ext uri="{FF2B5EF4-FFF2-40B4-BE49-F238E27FC236}">
                    <a16:creationId xmlns:a16="http://schemas.microsoft.com/office/drawing/2014/main" id="{C3413EFE-3C01-4E1D-B786-5473E5AC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595"/>
                <a:ext cx="328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A+0 =A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A+1 =1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A+A =A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</p:txBody>
          </p:sp>
          <p:grpSp>
            <p:nvGrpSpPr>
              <p:cNvPr id="31" name="Group 22">
                <a:extLst>
                  <a:ext uri="{FF2B5EF4-FFF2-40B4-BE49-F238E27FC236}">
                    <a16:creationId xmlns:a16="http://schemas.microsoft.com/office/drawing/2014/main" id="{3A639FB2-CD1B-4238-ACB4-058608F396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7" y="1600"/>
                <a:ext cx="1112" cy="330"/>
                <a:chOff x="4051" y="3472"/>
                <a:chExt cx="1112" cy="330"/>
              </a:xfrm>
            </p:grpSpPr>
            <p:sp>
              <p:nvSpPr>
                <p:cNvPr id="32" name="Rectangle 23">
                  <a:extLst>
                    <a:ext uri="{FF2B5EF4-FFF2-40B4-BE49-F238E27FC236}">
                      <a16:creationId xmlns:a16="http://schemas.microsoft.com/office/drawing/2014/main" id="{14E33E0D-1023-43A6-A625-87755BC94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1" y="3472"/>
                  <a:ext cx="111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A+A =1</a:t>
                  </a:r>
                </a:p>
              </p:txBody>
            </p:sp>
            <p:sp>
              <p:nvSpPr>
                <p:cNvPr id="33" name="Line 24">
                  <a:extLst>
                    <a:ext uri="{FF2B5EF4-FFF2-40B4-BE49-F238E27FC236}">
                      <a16:creationId xmlns:a16="http://schemas.microsoft.com/office/drawing/2014/main" id="{C77E8EC7-546C-4C62-915E-808303782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6" y="3528"/>
                  <a:ext cx="1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3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A2B2377-7CB8-4E34-8B97-00E655551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68" y="2003995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66DB83-36D2-451D-9860-C0A631714B28}"/>
              </a:ext>
            </a:extLst>
          </p:cNvPr>
          <p:cNvGrpSpPr/>
          <p:nvPr/>
        </p:nvGrpSpPr>
        <p:grpSpPr>
          <a:xfrm>
            <a:off x="2190515" y="3429001"/>
            <a:ext cx="7054243" cy="1164355"/>
            <a:chOff x="666514" y="3429000"/>
            <a:chExt cx="7054243" cy="1164355"/>
          </a:xfrm>
        </p:grpSpPr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4FA34850-E774-47A0-B62D-971DEF9E5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557" y="3429000"/>
              <a:ext cx="6172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0•0=0       0•1=0      1•0=0      1•1=1</a:t>
              </a:r>
            </a:p>
          </p:txBody>
        </p: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AF95D6E-AD9D-43EA-88F1-D22A388D3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656" y="4069481"/>
              <a:ext cx="5903913" cy="523874"/>
              <a:chOff x="1354" y="2636"/>
              <a:chExt cx="3719" cy="330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id="{5CAC31E9-990A-4E5E-B5F6-59A0A3F8C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636"/>
                <a:ext cx="324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A•0 =0     A•1 =A    A•A =A</a:t>
                </a:r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385874F4-C65D-46FA-8745-C3B93797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636"/>
                <a:ext cx="80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A•A =0</a:t>
                </a:r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DA20AF5A-E364-41B3-B4DB-D7216710C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A4683C7-F61D-40D1-887E-8939231CE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14" y="3461940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5BC1E0D-929A-42EA-9700-3AF332D7D14B}"/>
              </a:ext>
            </a:extLst>
          </p:cNvPr>
          <p:cNvGrpSpPr/>
          <p:nvPr/>
        </p:nvGrpSpPr>
        <p:grpSpPr>
          <a:xfrm>
            <a:off x="2190469" y="5085184"/>
            <a:ext cx="2977589" cy="1358888"/>
            <a:chOff x="666468" y="5085184"/>
            <a:chExt cx="2977589" cy="1358888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6BE4D5B6-B132-4B69-8AF1-88EEFE117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721" y="5917023"/>
              <a:ext cx="1204913" cy="527049"/>
              <a:chOff x="1668" y="3704"/>
              <a:chExt cx="759" cy="332"/>
            </a:xfrm>
          </p:grpSpPr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8F2782D1-3131-4D82-BFB0-22E2DD4A8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3706"/>
                <a:ext cx="75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A52E4EAA-377B-4C7C-9710-3F53208E7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3760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11">
                <a:extLst>
                  <a:ext uri="{FF2B5EF4-FFF2-40B4-BE49-F238E27FC236}">
                    <a16:creationId xmlns:a16="http://schemas.microsoft.com/office/drawing/2014/main" id="{C4ADB1F4-D866-44DB-9FCF-B4B7340FD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3704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FB39DE46-49AE-48D5-8D15-DB6AC970B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757" y="5085184"/>
              <a:ext cx="2019300" cy="523875"/>
              <a:chOff x="1560" y="3144"/>
              <a:chExt cx="1272" cy="330"/>
            </a:xfrm>
          </p:grpSpPr>
          <p:sp>
            <p:nvSpPr>
              <p:cNvPr id="26" name="Text Box 17">
                <a:extLst>
                  <a:ext uri="{FF2B5EF4-FFF2-40B4-BE49-F238E27FC236}">
                    <a16:creationId xmlns:a16="http://schemas.microsoft.com/office/drawing/2014/main" id="{8A20649A-00EC-4082-8EC3-7D0603ED7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" y="3144"/>
                <a:ext cx="127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0=1       1=0</a:t>
                </a:r>
              </a:p>
            </p:txBody>
          </p:sp>
          <p:sp>
            <p:nvSpPr>
              <p:cNvPr id="27" name="Line 18">
                <a:extLst>
                  <a:ext uri="{FF2B5EF4-FFF2-40B4-BE49-F238E27FC236}">
                    <a16:creationId xmlns:a16="http://schemas.microsoft.com/office/drawing/2014/main" id="{27FFC9BD-25B6-498B-A270-00A1787B5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3192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19">
                <a:extLst>
                  <a:ext uri="{FF2B5EF4-FFF2-40B4-BE49-F238E27FC236}">
                    <a16:creationId xmlns:a16="http://schemas.microsoft.com/office/drawing/2014/main" id="{B815F000-F028-4CE9-8E8B-643739B14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204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E55DE9B-0D76-434D-816E-3D5264FFC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68" y="5085184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1380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>
            <a:extLst>
              <a:ext uri="{FF2B5EF4-FFF2-40B4-BE49-F238E27FC236}">
                <a16:creationId xmlns:a16="http://schemas.microsoft.com/office/drawing/2014/main" id="{B12C2609-6B5B-4821-91B5-3DB486DC7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5" y="1215170"/>
            <a:ext cx="1729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基本定律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741206-EE39-4D72-9BE9-D8AE2B8BBDDA}"/>
              </a:ext>
            </a:extLst>
          </p:cNvPr>
          <p:cNvSpPr/>
          <p:nvPr/>
        </p:nvSpPr>
        <p:spPr>
          <a:xfrm>
            <a:off x="1856352" y="1215170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CB3BC9-0290-43E0-8A2F-FE9D28F49783}"/>
              </a:ext>
            </a:extLst>
          </p:cNvPr>
          <p:cNvGrpSpPr/>
          <p:nvPr/>
        </p:nvGrpSpPr>
        <p:grpSpPr>
          <a:xfrm>
            <a:off x="2374753" y="2196153"/>
            <a:ext cx="5466779" cy="1169551"/>
            <a:chOff x="850752" y="2196152"/>
            <a:chExt cx="5466779" cy="1169551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B941D87A-8FBB-4FF7-8F70-89A2A69A2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656" y="2196152"/>
              <a:ext cx="4841875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    A+B = B+A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AB=BA</a:t>
              </a:r>
            </a:p>
          </p:txBody>
        </p:sp>
        <p:pic>
          <p:nvPicPr>
            <p:cNvPr id="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54C4927-DDB8-44FE-8921-5519E34AB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752" y="2274379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9AEB5A-E9BB-46A3-B374-746F13B27EE2}"/>
              </a:ext>
            </a:extLst>
          </p:cNvPr>
          <p:cNvGrpSpPr/>
          <p:nvPr/>
        </p:nvGrpSpPr>
        <p:grpSpPr>
          <a:xfrm>
            <a:off x="2374752" y="3947749"/>
            <a:ext cx="7941692" cy="1169551"/>
            <a:chOff x="850752" y="3947748"/>
            <a:chExt cx="7941692" cy="1169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3911F-85F4-43E0-A0DD-8F060C2A9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6" y="3947748"/>
              <a:ext cx="7316788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结合律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    A+B+C=(A+B)+C=A+(B+C)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ABC=(AB)C=A(BC)</a:t>
              </a:r>
            </a:p>
          </p:txBody>
        </p:sp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9258229-299C-4665-81B1-8DE23FFD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752" y="3951027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8216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97BD6E10-81B1-48C6-9CDA-D5CBF161E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838" y="2683232"/>
            <a:ext cx="124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634C61-9361-4307-999D-7C48BA14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1" y="2683232"/>
            <a:ext cx="31101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右边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=(A+B)(A+C)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4E81727-F836-40AE-AFB1-583455FD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765" y="3292832"/>
            <a:ext cx="3041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=AA+AB+AC+BC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0ACFED-7F40-4131-8770-65B48CBB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289" y="3877032"/>
            <a:ext cx="28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 +A(B+C)+BC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69384A6-C789-438B-B9BC-F07344BC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765" y="4448532"/>
            <a:ext cx="2682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=A(1+B+C)+BC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220093F-94E4-4F3F-BE90-5FBE692E8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65" y="5047019"/>
            <a:ext cx="5699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 • 1+BC        ; 1+B+C=1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0AF6CFE-E31D-491F-8FCE-D5607292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764" y="5605819"/>
            <a:ext cx="3819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=A+BC             ; A • 1=1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EB09413-EBC5-49A5-91C4-FCCB113A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364" y="6074132"/>
            <a:ext cx="1111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左边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A1DB0F-51B1-44A4-A867-9E355285B7BB}"/>
              </a:ext>
            </a:extLst>
          </p:cNvPr>
          <p:cNvGrpSpPr/>
          <p:nvPr/>
        </p:nvGrpSpPr>
        <p:grpSpPr>
          <a:xfrm>
            <a:off x="2016505" y="1045369"/>
            <a:ext cx="5845264" cy="1169551"/>
            <a:chOff x="532914" y="776491"/>
            <a:chExt cx="5845264" cy="1169551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21A6771F-F9AA-40D4-AB78-B9C8A81E7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214" y="776491"/>
              <a:ext cx="5222964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分配律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A(B+C)=AB+AC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A+BC=(A+B)(A+C)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46D1CEA-29D2-4E89-A6CF-309C94207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14" y="776491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630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C55F506-C40E-469D-957A-7CE6492A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94725"/>
              </p:ext>
            </p:extLst>
          </p:nvPr>
        </p:nvGraphicFramePr>
        <p:xfrm>
          <a:off x="3048000" y="1295375"/>
          <a:ext cx="609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5408619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32499910"/>
                    </a:ext>
                  </a:extLst>
                </a:gridCol>
                <a:gridCol w="2471936">
                  <a:extLst>
                    <a:ext uri="{9D8B030D-6E8A-4147-A177-3AD203B41FA5}">
                      <a16:colId xmlns:a16="http://schemas.microsoft.com/office/drawing/2014/main" val="63521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A(B+C)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AB+AC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4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4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5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1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6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0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0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469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BE61BDB-143A-4EF4-BECE-C3FDC89A338B}"/>
              </a:ext>
            </a:extLst>
          </p:cNvPr>
          <p:cNvSpPr txBox="1"/>
          <p:nvPr/>
        </p:nvSpPr>
        <p:spPr>
          <a:xfrm>
            <a:off x="4727848" y="570364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A(B+C)=AB+AC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FFD1D3-CDDD-4668-9C1B-7FC51EA3AD3B}"/>
              </a:ext>
            </a:extLst>
          </p:cNvPr>
          <p:cNvSpPr txBox="1"/>
          <p:nvPr/>
        </p:nvSpPr>
        <p:spPr>
          <a:xfrm>
            <a:off x="5231905" y="70530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真值表</a:t>
            </a:r>
          </a:p>
        </p:txBody>
      </p:sp>
    </p:spTree>
    <p:extLst>
      <p:ext uri="{BB962C8B-B14F-4D97-AF65-F5344CB8AC3E}">
        <p14:creationId xmlns:p14="http://schemas.microsoft.com/office/powerpoint/2010/main" val="1112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A24F84-1F4D-45DE-9D80-E48D31762975}"/>
              </a:ext>
            </a:extLst>
          </p:cNvPr>
          <p:cNvGrpSpPr/>
          <p:nvPr/>
        </p:nvGrpSpPr>
        <p:grpSpPr>
          <a:xfrm>
            <a:off x="2351584" y="1"/>
            <a:ext cx="5760640" cy="839639"/>
            <a:chOff x="827584" y="0"/>
            <a:chExt cx="5683831" cy="839639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6A627AC9-2BDC-415A-9D0C-8D883729EF6A}"/>
                </a:ext>
              </a:extLst>
            </p:cNvPr>
            <p:cNvSpPr/>
            <p:nvPr/>
          </p:nvSpPr>
          <p:spPr>
            <a:xfrm>
              <a:off x="1119858" y="93956"/>
              <a:ext cx="5391557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逻辑代数的基本概念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9C0FDA-AF6A-4D3E-8977-D480C169942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15">
                <a:extLst>
                  <a:ext uri="{FF2B5EF4-FFF2-40B4-BE49-F238E27FC236}">
                    <a16:creationId xmlns:a16="http://schemas.microsoft.com/office/drawing/2014/main" id="{1935F946-9E6B-45E8-AF52-674848D263F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A75BD45-79AA-426E-9CB0-8701148BF1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E18C025-7682-462F-80A1-67735FA9F5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20">
                <a:extLst>
                  <a:ext uri="{FF2B5EF4-FFF2-40B4-BE49-F238E27FC236}">
                    <a16:creationId xmlns:a16="http://schemas.microsoft.com/office/drawing/2014/main" id="{D58B2A80-58D6-47E3-BFB2-828B4F51C01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F9948D-48B8-4DB7-90DE-7334B643DF1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750D74-F36B-4B13-802E-540DA10E2F3A}"/>
              </a:ext>
            </a:extLst>
          </p:cNvPr>
          <p:cNvSpPr/>
          <p:nvPr/>
        </p:nvSpPr>
        <p:spPr>
          <a:xfrm>
            <a:off x="2063552" y="1844824"/>
            <a:ext cx="7704856" cy="260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所谓“逻辑”是指“条件”与“结果”的关系，数字逻辑利用数字电路的输入信号反映“条件”，而用数字电路的输出反映“结果”。从而使数字电路的输入和输出之间代表了一定的逻辑关系。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213092E-B761-4CD6-A580-63742282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086" y="1656090"/>
            <a:ext cx="1909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吸收规则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1FDCE77-CF33-48EB-BFAA-B3D7EF0926E3}"/>
              </a:ext>
            </a:extLst>
          </p:cNvPr>
          <p:cNvGrpSpPr>
            <a:grpSpLocks/>
          </p:cNvGrpSpPr>
          <p:nvPr/>
        </p:nvGrpSpPr>
        <p:grpSpPr bwMode="auto">
          <a:xfrm>
            <a:off x="5204248" y="2348881"/>
            <a:ext cx="2547937" cy="523875"/>
            <a:chOff x="2197" y="1265"/>
            <a:chExt cx="1605" cy="33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8FDC874-B412-4266-B6B9-DBCB7D80B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265"/>
              <a:ext cx="1605" cy="33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A+AB=A+B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5BDB8D9-BC18-4E75-A9DA-500F6FE27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1316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FA97E59-4E30-488D-A6ED-A2E7CAE1815B}"/>
              </a:ext>
            </a:extLst>
          </p:cNvPr>
          <p:cNvGrpSpPr>
            <a:grpSpLocks/>
          </p:cNvGrpSpPr>
          <p:nvPr/>
        </p:nvGrpSpPr>
        <p:grpSpPr bwMode="auto">
          <a:xfrm>
            <a:off x="5231904" y="3068961"/>
            <a:ext cx="2652712" cy="523875"/>
            <a:chOff x="2213" y="1698"/>
            <a:chExt cx="1671" cy="330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362E84A6-6814-4A5A-9C8C-BEF4E8995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1698"/>
              <a:ext cx="1671" cy="33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A+AB=A+B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051D5423-426F-4EFB-9ED5-628407F0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1755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769BF00-58EF-464A-A193-18F4BC875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1752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2">
            <a:extLst>
              <a:ext uri="{FF2B5EF4-FFF2-40B4-BE49-F238E27FC236}">
                <a16:creationId xmlns:a16="http://schemas.microsoft.com/office/drawing/2014/main" id="{DE276E6F-B73C-4021-A580-104BB0C6D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9" y="1628800"/>
            <a:ext cx="1906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A+AB =A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AEE242-44CF-4839-AABC-C6BDCF2D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542" y="3974431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619F30F-CD1B-4B21-8A1C-B80759480490}"/>
              </a:ext>
            </a:extLst>
          </p:cNvPr>
          <p:cNvSpPr/>
          <p:nvPr/>
        </p:nvSpPr>
        <p:spPr>
          <a:xfrm>
            <a:off x="1887538" y="893540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DEBFF8EA-A156-4A3D-BA2A-8013C3F5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308" y="889432"/>
            <a:ext cx="2412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基本运算规则</a:t>
            </a:r>
          </a:p>
        </p:txBody>
      </p:sp>
      <p:pic>
        <p:nvPicPr>
          <p:cNvPr id="25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6405B829-6C54-4906-9351-8D7E38D3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637" y="1689030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1CECD8-4D1E-46A7-BCAD-9003CA23FC4F}"/>
              </a:ext>
            </a:extLst>
          </p:cNvPr>
          <p:cNvGrpSpPr/>
          <p:nvPr/>
        </p:nvGrpSpPr>
        <p:grpSpPr>
          <a:xfrm>
            <a:off x="4306888" y="3985246"/>
            <a:ext cx="5688013" cy="2462212"/>
            <a:chOff x="2375196" y="4379913"/>
            <a:chExt cx="5688013" cy="2462212"/>
          </a:xfrm>
        </p:grpSpPr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D2EE0C22-868B-4151-9ECA-AAE6CEC6D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196" y="4379913"/>
              <a:ext cx="5688013" cy="2462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A+AB =A+AB+AB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=A+(A+A)B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=A+ 1•B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=A+B</a:t>
              </a:r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63FD6BE6-7E05-4729-B180-586AA494B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493" y="4471739"/>
              <a:ext cx="269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90FB8F52-510E-42C4-A14D-51111119D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032" y="4471739"/>
              <a:ext cx="269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281E73DA-3CC8-49D7-AFE2-B1BC0E4E9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325" y="5109651"/>
              <a:ext cx="269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4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7">
            <a:extLst>
              <a:ext uri="{FF2B5EF4-FFF2-40B4-BE49-F238E27FC236}">
                <a16:creationId xmlns:a16="http://schemas.microsoft.com/office/drawing/2014/main" id="{B58F96F7-B744-4B22-912B-08CEF410E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744" y="3026544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855A1C7-FD2D-4EE4-B397-AAA077D5B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021" y="120618"/>
            <a:ext cx="1909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并项规则</a:t>
            </a:r>
          </a:p>
        </p:txBody>
      </p:sp>
      <p:pic>
        <p:nvPicPr>
          <p:cNvPr id="28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23E2D097-D475-4A1B-BCB0-2C2E58AC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72" y="153558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A5E08E31-D474-4E79-9CEC-5F9E455EF064}"/>
              </a:ext>
            </a:extLst>
          </p:cNvPr>
          <p:cNvGrpSpPr/>
          <p:nvPr/>
        </p:nvGrpSpPr>
        <p:grpSpPr>
          <a:xfrm>
            <a:off x="3592265" y="2924945"/>
            <a:ext cx="6507162" cy="2563813"/>
            <a:chOff x="2068265" y="3429000"/>
            <a:chExt cx="6507162" cy="2563813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FAFEA5C0-5FED-48A1-A7A0-79E4739EB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265" y="3429000"/>
              <a:ext cx="6507162" cy="2563813"/>
              <a:chOff x="1199" y="1995"/>
              <a:chExt cx="4099" cy="1615"/>
            </a:xfrm>
          </p:grpSpPr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AD598E2C-190D-4137-956A-4FF9245B8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1995"/>
                <a:ext cx="32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959AE2A2-F0A6-4597-BA45-C71F400F5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9" y="2059"/>
                <a:ext cx="4099" cy="1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AB+AC+BC=AB+AC+(A+A)BC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=AB+AC+ABC+ABC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=AB(1+C) +AC(1+B)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=AB +AC</a:t>
                </a:r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D96BAEBF-59C9-40BF-8E14-4B0B23D34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2109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8">
                <a:extLst>
                  <a:ext uri="{FF2B5EF4-FFF2-40B4-BE49-F238E27FC236}">
                    <a16:creationId xmlns:a16="http://schemas.microsoft.com/office/drawing/2014/main" id="{491E9517-39FE-4F58-B7BA-B07E6E7F5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2109"/>
                <a:ext cx="1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9">
                <a:extLst>
                  <a:ext uri="{FF2B5EF4-FFF2-40B4-BE49-F238E27FC236}">
                    <a16:creationId xmlns:a16="http://schemas.microsoft.com/office/drawing/2014/main" id="{54DDC792-9E45-4486-989A-8874BAC61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4" y="2125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B64E5CF0-4B0D-4796-95FA-2E2B998CA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2524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32BFC955-7471-4C67-8AFA-DBA758C0D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208" y="4267229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5EDC61C-FA3C-4014-B800-1DC92C09A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2000" y="4904253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CBE1DE46-933D-46D4-8881-F69A43BE3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913" y="5552325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28F6C6-4E57-4206-8E48-2230C60D1571}"/>
              </a:ext>
            </a:extLst>
          </p:cNvPr>
          <p:cNvGrpSpPr/>
          <p:nvPr/>
        </p:nvGrpSpPr>
        <p:grpSpPr>
          <a:xfrm>
            <a:off x="3670847" y="2247022"/>
            <a:ext cx="5152373" cy="523220"/>
            <a:chOff x="2146846" y="2247022"/>
            <a:chExt cx="5152373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2A83EF2-A7F2-4F54-99E6-5C4C53A43D12}"/>
                </a:ext>
              </a:extLst>
            </p:cNvPr>
            <p:cNvSpPr txBox="1"/>
            <p:nvPr/>
          </p:nvSpPr>
          <p:spPr>
            <a:xfrm>
              <a:off x="2146846" y="2247022"/>
              <a:ext cx="5152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(A+B)(A+C)(B+C)=(A+B)(A+C)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089E049B-E5C4-4DC1-8163-F07997EF7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713" y="2318400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9BE044FC-47EA-4F9F-9813-631DFEA3F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1049" y="2318400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13EAC0-E8D3-4187-BB8E-4FD2FC78B636}"/>
              </a:ext>
            </a:extLst>
          </p:cNvPr>
          <p:cNvGrpSpPr/>
          <p:nvPr/>
        </p:nvGrpSpPr>
        <p:grpSpPr>
          <a:xfrm>
            <a:off x="3686275" y="5949281"/>
            <a:ext cx="4297363" cy="523875"/>
            <a:chOff x="2162274" y="6176952"/>
            <a:chExt cx="4297363" cy="523875"/>
          </a:xfrm>
        </p:grpSpPr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1C77C5DC-0313-45BE-A84F-190BC3118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274" y="6176952"/>
              <a:ext cx="429736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AB+AC+BC</a:t>
              </a:r>
              <a:r>
                <a:rPr lang="en-US" altLang="zh-CN" sz="2800" b="1"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=AB+AC</a:t>
              </a:r>
            </a:p>
          </p:txBody>
        </p:sp>
        <p:sp>
          <p:nvSpPr>
            <p:cNvPr id="42" name="Line 25">
              <a:extLst>
                <a:ext uri="{FF2B5EF4-FFF2-40B4-BE49-F238E27FC236}">
                  <a16:creationId xmlns:a16="http://schemas.microsoft.com/office/drawing/2014/main" id="{B9387A50-BEDD-48B3-B084-0E5358FB9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641" y="6269027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A1D47463-1C73-4B12-A483-F6A395FD6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037" y="6266779"/>
              <a:ext cx="257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1BF37F-9915-4DC6-AC1F-464BA62D251E}"/>
              </a:ext>
            </a:extLst>
          </p:cNvPr>
          <p:cNvGrpSpPr/>
          <p:nvPr/>
        </p:nvGrpSpPr>
        <p:grpSpPr>
          <a:xfrm>
            <a:off x="2925913" y="908720"/>
            <a:ext cx="6533339" cy="523220"/>
            <a:chOff x="1401912" y="908720"/>
            <a:chExt cx="6533339" cy="52322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4DA0DE-0612-42C8-87A2-C926F32423DC}"/>
                </a:ext>
              </a:extLst>
            </p:cNvPr>
            <p:cNvGrpSpPr/>
            <p:nvPr/>
          </p:nvGrpSpPr>
          <p:grpSpPr>
            <a:xfrm>
              <a:off x="2123728" y="908720"/>
              <a:ext cx="5811523" cy="523220"/>
              <a:chOff x="3080956" y="1510081"/>
              <a:chExt cx="5811523" cy="523220"/>
            </a:xfrm>
          </p:grpSpPr>
          <p:sp>
            <p:nvSpPr>
              <p:cNvPr id="18" name="Text Box 19">
                <a:extLst>
                  <a:ext uri="{FF2B5EF4-FFF2-40B4-BE49-F238E27FC236}">
                    <a16:creationId xmlns:a16="http://schemas.microsoft.com/office/drawing/2014/main" id="{C19E1C4F-38B0-4189-8199-976699888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956" y="1510081"/>
                <a:ext cx="581152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AB+AB =A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(A+B)(A+B)=A</a:t>
                </a:r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048C2A91-00A0-4D41-9DD2-B4D479535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632" y="1565644"/>
                <a:ext cx="2395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0">
                <a:extLst>
                  <a:ext uri="{FF2B5EF4-FFF2-40B4-BE49-F238E27FC236}">
                    <a16:creationId xmlns:a16="http://schemas.microsoft.com/office/drawing/2014/main" id="{34BF1C21-D3B7-4BFE-AD57-2E93733D4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3648" y="1566952"/>
                <a:ext cx="2395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90FABFF-E934-46F3-91D5-CEAD898186BC}"/>
                </a:ext>
              </a:extLst>
            </p:cNvPr>
            <p:cNvGrpSpPr/>
            <p:nvPr/>
          </p:nvGrpSpPr>
          <p:grpSpPr>
            <a:xfrm>
              <a:off x="1401912" y="937424"/>
              <a:ext cx="571674" cy="464371"/>
              <a:chOff x="278998" y="1106831"/>
              <a:chExt cx="571674" cy="464371"/>
            </a:xfrm>
          </p:grpSpPr>
          <p:pic>
            <p:nvPicPr>
              <p:cNvPr id="4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DDDD65C-D0C6-49BD-95F6-E2BB6E122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63A9FC6-A8B2-433C-AE6E-7196EE1F73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F08579-5B8F-47C2-B8AB-E34B74FE6A27}"/>
              </a:ext>
            </a:extLst>
          </p:cNvPr>
          <p:cNvGrpSpPr/>
          <p:nvPr/>
        </p:nvGrpSpPr>
        <p:grpSpPr>
          <a:xfrm>
            <a:off x="2925913" y="1556793"/>
            <a:ext cx="5042297" cy="523875"/>
            <a:chOff x="1401912" y="1556792"/>
            <a:chExt cx="5042297" cy="52387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A825444-F14A-4A7E-92F5-9E3A917612B3}"/>
                </a:ext>
              </a:extLst>
            </p:cNvPr>
            <p:cNvGrpSpPr/>
            <p:nvPr/>
          </p:nvGrpSpPr>
          <p:grpSpPr>
            <a:xfrm>
              <a:off x="2146846" y="1556792"/>
              <a:ext cx="4297363" cy="523875"/>
              <a:chOff x="2146846" y="1556792"/>
              <a:chExt cx="4297363" cy="523875"/>
            </a:xfrm>
          </p:grpSpPr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id="{5A6826B4-70CE-46FE-B630-D9978CA72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6846" y="1556792"/>
                <a:ext cx="4297363" cy="523875"/>
                <a:chOff x="1103" y="1395"/>
                <a:chExt cx="2707" cy="330"/>
              </a:xfrm>
            </p:grpSpPr>
            <p:sp>
              <p:nvSpPr>
                <p:cNvPr id="22" name="Text Box 23">
                  <a:extLst>
                    <a:ext uri="{FF2B5EF4-FFF2-40B4-BE49-F238E27FC236}">
                      <a16:creationId xmlns:a16="http://schemas.microsoft.com/office/drawing/2014/main" id="{599BE366-F5B9-4A9E-A928-9931269DEA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3" y="1395"/>
                  <a:ext cx="270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AB+AC+BC =AB+AC</a:t>
                  </a:r>
                </a:p>
              </p:txBody>
            </p:sp>
            <p:sp>
              <p:nvSpPr>
                <p:cNvPr id="24" name="Line 25">
                  <a:extLst>
                    <a:ext uri="{FF2B5EF4-FFF2-40B4-BE49-F238E27FC236}">
                      <a16:creationId xmlns:a16="http://schemas.microsoft.com/office/drawing/2014/main" id="{EB7AA9D7-8D89-4F78-94A2-8F3015F03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4" y="1453"/>
                  <a:ext cx="1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A2091EE-8C13-4528-AA9F-6AC41832F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6609" y="1646619"/>
                <a:ext cx="2571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F77416D-450B-40E6-B0B1-664A82ACE0CB}"/>
                </a:ext>
              </a:extLst>
            </p:cNvPr>
            <p:cNvGrpSpPr/>
            <p:nvPr/>
          </p:nvGrpSpPr>
          <p:grpSpPr>
            <a:xfrm>
              <a:off x="1401912" y="1556792"/>
              <a:ext cx="571674" cy="464371"/>
              <a:chOff x="278998" y="1106831"/>
              <a:chExt cx="571674" cy="464371"/>
            </a:xfrm>
          </p:grpSpPr>
          <p:pic>
            <p:nvPicPr>
              <p:cNvPr id="49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C879835-BD1C-4801-B262-0ED9F3BEF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98" y="1106831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747D9475-1E0E-4DCA-B6F9-CBBD2E4EBB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32" y="1113862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548B79C-65F8-4E31-A43A-995CBF4A57C5}"/>
              </a:ext>
            </a:extLst>
          </p:cNvPr>
          <p:cNvSpPr txBox="1"/>
          <p:nvPr/>
        </p:nvSpPr>
        <p:spPr>
          <a:xfrm>
            <a:off x="2459674" y="59654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推广：</a:t>
            </a:r>
          </a:p>
        </p:txBody>
      </p:sp>
    </p:spTree>
    <p:extLst>
      <p:ext uri="{BB962C8B-B14F-4D97-AF65-F5344CB8AC3E}">
        <p14:creationId xmlns:p14="http://schemas.microsoft.com/office/powerpoint/2010/main" val="9994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4EFD6D5-6A10-4506-AEF2-06AF5A46F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340" y="994519"/>
            <a:ext cx="2079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德摩根定理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6923B5-8F44-4D8D-BF1E-EA5B5B33E60B}"/>
              </a:ext>
            </a:extLst>
          </p:cNvPr>
          <p:cNvGrpSpPr>
            <a:grpSpLocks/>
          </p:cNvGrpSpPr>
          <p:nvPr/>
        </p:nvGrpSpPr>
        <p:grpSpPr bwMode="auto">
          <a:xfrm>
            <a:off x="3377407" y="1838252"/>
            <a:ext cx="2247900" cy="800100"/>
            <a:chOff x="792" y="964"/>
            <a:chExt cx="1416" cy="50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73F1387-3E14-41E4-8019-FF7451E5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964"/>
              <a:ext cx="1416" cy="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FFA555C-ECED-434E-87E2-F410B7F69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" y="1045"/>
              <a:ext cx="13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A•B =A+B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B522905-A9AE-4C7D-BB1D-5355572EB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091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A394C36-422A-44EF-BE82-3375E3DFF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1082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0CD488D-54C3-43DC-9951-9565F8010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1091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F4B1F16-C69E-48F9-93DB-214BD8AEB699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1968847"/>
            <a:ext cx="2228850" cy="523875"/>
            <a:chOff x="2848" y="1052"/>
            <a:chExt cx="1404" cy="330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41D6DE1B-3BAE-4968-92F0-FC8AEC18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052"/>
              <a:ext cx="1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A+B = A•B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50BFCBE-7DCD-4E3E-AA7F-73DA6EEDF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00"/>
              <a:ext cx="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2634B0ED-0484-42FA-A1C2-48D177846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110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30C0B2F1-D35F-4DC4-A3F8-78F3FC5E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110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91CCA25-4C9D-4586-BFCD-29D0C3030439}"/>
              </a:ext>
            </a:extLst>
          </p:cNvPr>
          <p:cNvGrpSpPr/>
          <p:nvPr/>
        </p:nvGrpSpPr>
        <p:grpSpPr>
          <a:xfrm>
            <a:off x="4079776" y="2924945"/>
            <a:ext cx="3321050" cy="3253199"/>
            <a:chOff x="3278188" y="2943828"/>
            <a:chExt cx="3321050" cy="3253199"/>
          </a:xfrm>
        </p:grpSpPr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FC65E67D-1A25-40F3-A761-2C9B18264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188" y="2943828"/>
              <a:ext cx="3321050" cy="3253199"/>
              <a:chOff x="2956" y="2008"/>
              <a:chExt cx="2092" cy="1976"/>
            </a:xfrm>
          </p:grpSpPr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id="{3DA4FE3D-6121-42F5-88E7-C0A52F0F6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6" y="2008"/>
                <a:ext cx="2092" cy="1976"/>
                <a:chOff x="2956" y="2008"/>
                <a:chExt cx="2092" cy="1976"/>
              </a:xfrm>
            </p:grpSpPr>
            <p:sp>
              <p:nvSpPr>
                <p:cNvPr id="21" name="Rectangle 17">
                  <a:extLst>
                    <a:ext uri="{FF2B5EF4-FFF2-40B4-BE49-F238E27FC236}">
                      <a16:creationId xmlns:a16="http://schemas.microsoft.com/office/drawing/2014/main" id="{F3639199-F547-4D2F-B65E-24F6A5D02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0" y="2016"/>
                  <a:ext cx="2088" cy="19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18">
                  <a:extLst>
                    <a:ext uri="{FF2B5EF4-FFF2-40B4-BE49-F238E27FC236}">
                      <a16:creationId xmlns:a16="http://schemas.microsoft.com/office/drawing/2014/main" id="{42868668-CDCD-4579-A70A-5A640237B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6" y="2412"/>
                  <a:ext cx="20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19">
                  <a:extLst>
                    <a:ext uri="{FF2B5EF4-FFF2-40B4-BE49-F238E27FC236}">
                      <a16:creationId xmlns:a16="http://schemas.microsoft.com/office/drawing/2014/main" id="{BFE67DA5-C237-4878-BB1E-5A2C30984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4" y="2020"/>
                  <a:ext cx="8" cy="19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0">
                  <a:extLst>
                    <a:ext uri="{FF2B5EF4-FFF2-40B4-BE49-F238E27FC236}">
                      <a16:creationId xmlns:a16="http://schemas.microsoft.com/office/drawing/2014/main" id="{5E485AEE-33FE-4F93-AB89-2CD269CBE6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4" y="2008"/>
                  <a:ext cx="8" cy="19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xt Box 21">
                <a:extLst>
                  <a:ext uri="{FF2B5EF4-FFF2-40B4-BE49-F238E27FC236}">
                    <a16:creationId xmlns:a16="http://schemas.microsoft.com/office/drawing/2014/main" id="{3E3CF4F0-33EF-470E-99BD-11EB14BBA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" y="2115"/>
                <a:ext cx="200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  B     A•B    A+B</a:t>
                </a:r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47D2B257-CD59-4979-BCFC-8510EC7BC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6" y="2158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B6DAAAC9-4A35-470D-A427-B40193330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8" y="2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D1A2B20E-6211-4A4A-A306-541290590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8" y="2148"/>
                <a:ext cx="3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7EDDA23-62EF-4ABD-BD7C-61CAD72C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288" y="3729641"/>
              <a:ext cx="47625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  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04E46555-B90B-4EA7-A0AB-A84FFD22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788" y="3729641"/>
              <a:ext cx="109855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0     0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0     1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1     0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1     1       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8831581-2002-4FCF-B0DD-B1D89BD2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3729641"/>
              <a:ext cx="476250" cy="246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  </a:t>
              </a:r>
            </a:p>
          </p:txBody>
        </p:sp>
      </p:grpSp>
      <p:sp>
        <p:nvSpPr>
          <p:cNvPr id="28" name="Rectangle 28">
            <a:extLst>
              <a:ext uri="{FF2B5EF4-FFF2-40B4-BE49-F238E27FC236}">
                <a16:creationId xmlns:a16="http://schemas.microsoft.com/office/drawing/2014/main" id="{280B7DC7-40C4-405D-A66E-345E0BEC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7" y="3859213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9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84543373-0A44-4A5F-9751-68B79B0F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52" y="980728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459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BCEA5A-39AD-42CB-B38A-26064F6FB896}"/>
              </a:ext>
            </a:extLst>
          </p:cNvPr>
          <p:cNvSpPr/>
          <p:nvPr/>
        </p:nvSpPr>
        <p:spPr>
          <a:xfrm>
            <a:off x="2567609" y="1796244"/>
            <a:ext cx="241232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F(A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B0F3911-71D1-483F-9C36-BAF4AE6B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340" y="961564"/>
            <a:ext cx="4776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函数展开定理</a:t>
            </a:r>
          </a:p>
        </p:txBody>
      </p:sp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392FFC2B-FCAA-4683-BBCE-407FBA41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52" y="980728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AFD5060-0EAE-493D-9906-AA80901AA19E}"/>
              </a:ext>
            </a:extLst>
          </p:cNvPr>
          <p:cNvGrpSpPr/>
          <p:nvPr/>
        </p:nvGrpSpPr>
        <p:grpSpPr>
          <a:xfrm>
            <a:off x="2927648" y="2517141"/>
            <a:ext cx="5720284" cy="661207"/>
            <a:chOff x="1403648" y="2517140"/>
            <a:chExt cx="5720284" cy="6612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5E355E-E0DF-4EC5-B6D0-40818DB6C4E9}"/>
                </a:ext>
              </a:extLst>
            </p:cNvPr>
            <p:cNvSpPr/>
            <p:nvPr/>
          </p:nvSpPr>
          <p:spPr>
            <a:xfrm>
              <a:off x="1403648" y="2517140"/>
              <a:ext cx="5720284" cy="661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F(1,A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,‧‧‧,A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)+ 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F(0,A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,‧‧‧,A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106CE0AF-07BD-481C-B4D5-140F50051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664" y="2749560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9E3850-58DE-40B2-B213-9EC58A1413F0}"/>
              </a:ext>
            </a:extLst>
          </p:cNvPr>
          <p:cNvGrpSpPr/>
          <p:nvPr/>
        </p:nvGrpSpPr>
        <p:grpSpPr>
          <a:xfrm>
            <a:off x="2989106" y="3315638"/>
            <a:ext cx="6131230" cy="661207"/>
            <a:chOff x="1198176" y="2517140"/>
            <a:chExt cx="6131230" cy="66120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F33B56-2E65-477F-9CC7-3078C51E3456}"/>
                </a:ext>
              </a:extLst>
            </p:cNvPr>
            <p:cNvSpPr/>
            <p:nvPr/>
          </p:nvSpPr>
          <p:spPr>
            <a:xfrm>
              <a:off x="1198176" y="2517140"/>
              <a:ext cx="6131230" cy="661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=[ 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+F(1,A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,‧‧‧,A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)][A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+F(0,A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,‧‧‧,A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)]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F74A4607-EF23-4288-BCE5-098F35370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462" y="2749560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3BA63D-8924-4D60-A118-6CC19743BB61}"/>
              </a:ext>
            </a:extLst>
          </p:cNvPr>
          <p:cNvGrpSpPr/>
          <p:nvPr/>
        </p:nvGrpSpPr>
        <p:grpSpPr>
          <a:xfrm>
            <a:off x="4859734" y="3976844"/>
            <a:ext cx="2964458" cy="1415536"/>
            <a:chOff x="3335734" y="3976844"/>
            <a:chExt cx="2964458" cy="1415536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2487861-682E-4D1E-9544-5A99D834688F}"/>
                </a:ext>
              </a:extLst>
            </p:cNvPr>
            <p:cNvCxnSpPr>
              <a:cxnSpLocks/>
            </p:cNvCxnSpPr>
            <p:nvPr/>
          </p:nvCxnSpPr>
          <p:spPr>
            <a:xfrm>
              <a:off x="3335734" y="3976844"/>
              <a:ext cx="876226" cy="892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F87A179-CD5F-4A2B-92AC-88930B928DA4}"/>
                </a:ext>
              </a:extLst>
            </p:cNvPr>
            <p:cNvCxnSpPr/>
            <p:nvPr/>
          </p:nvCxnSpPr>
          <p:spPr>
            <a:xfrm flipH="1">
              <a:off x="5220072" y="3976844"/>
              <a:ext cx="1080120" cy="892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DC3EAEC-1CE2-41CE-AB29-9A50F31C5AB5}"/>
                </a:ext>
              </a:extLst>
            </p:cNvPr>
            <p:cNvSpPr txBox="1"/>
            <p:nvPr/>
          </p:nvSpPr>
          <p:spPr>
            <a:xfrm>
              <a:off x="3923928" y="4869160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继续展开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4FE5F37-EB5C-49B2-9073-6A863BA8AB0E}"/>
              </a:ext>
            </a:extLst>
          </p:cNvPr>
          <p:cNvSpPr/>
          <p:nvPr/>
        </p:nvSpPr>
        <p:spPr>
          <a:xfrm>
            <a:off x="1887538" y="893540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CE204EB8-8BCE-4629-A5B8-EF224B5F8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308" y="889432"/>
            <a:ext cx="2412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重要运算规则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E6599-F034-41D9-A5D7-D2897C3E1632}"/>
              </a:ext>
            </a:extLst>
          </p:cNvPr>
          <p:cNvSpPr/>
          <p:nvPr/>
        </p:nvSpPr>
        <p:spPr>
          <a:xfrm>
            <a:off x="2146738" y="1484784"/>
            <a:ext cx="820891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代入规则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对逻辑等式中的任意变量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，若将所有出现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的位置都代之以同一个逻辑函数，则等式仍然成立。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84AD40-BCF7-4EC4-B462-C85C1A9F6BF6}"/>
              </a:ext>
            </a:extLst>
          </p:cNvPr>
          <p:cNvSpPr/>
          <p:nvPr/>
        </p:nvSpPr>
        <p:spPr>
          <a:xfrm>
            <a:off x="2650794" y="3421968"/>
            <a:ext cx="720080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例，若：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A(B+C)=AB+AC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C→C+D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A[B+(C+D)]=AB+A(C+D)</a:t>
            </a:r>
          </a:p>
        </p:txBody>
      </p:sp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5B2FF520-F631-425F-8D24-C4BEF542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67" y="1665356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94F6DC2-80D1-4717-BC75-EEBB2D735B5B}"/>
              </a:ext>
            </a:extLst>
          </p:cNvPr>
          <p:cNvSpPr txBox="1"/>
          <p:nvPr/>
        </p:nvSpPr>
        <p:spPr>
          <a:xfrm>
            <a:off x="2461285" y="548455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推导：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4ACEF10-8E54-405B-9DB1-68F48AE3FB07}"/>
              </a:ext>
            </a:extLst>
          </p:cNvPr>
          <p:cNvGrpSpPr/>
          <p:nvPr/>
        </p:nvGrpSpPr>
        <p:grpSpPr>
          <a:xfrm>
            <a:off x="3792272" y="5094028"/>
            <a:ext cx="4176713" cy="800100"/>
            <a:chOff x="1547664" y="5094028"/>
            <a:chExt cx="4176713" cy="800100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55CA706E-21F2-4694-937B-D14344BDD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7664" y="5094028"/>
              <a:ext cx="4176713" cy="800100"/>
              <a:chOff x="792" y="964"/>
              <a:chExt cx="2631" cy="504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11630619-50F2-4B80-BA0B-928C42181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964"/>
                <a:ext cx="1416" cy="5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5A0C4CC4-B734-4599-B2F9-CBFF9C8AD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" y="1045"/>
                <a:ext cx="255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8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=A+B+</a:t>
                </a:r>
                <a:r>
                  <a:rPr lang="en-US" altLang="zh-CN" sz="2800" b="1">
                    <a:latin typeface="+mn-ea"/>
                    <a:cs typeface="Times New Roman" panose="02020603050405020304" pitchFamily="18" charset="0"/>
                  </a:rPr>
                  <a:t> 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+N</a:t>
                </a:r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8F51C572-0EE2-424D-B315-0F35DFAC4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9" y="109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871F76CB-DCB7-4006-941B-53FF30375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" y="1082"/>
                <a:ext cx="6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5A3D4B46-0E01-4060-92E4-CC73E90F5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5" y="109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3D8FA197-B3B1-4731-8713-5F2D82B48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384" y="5301208"/>
              <a:ext cx="203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C9E210-E6D5-4B77-8A1F-FA5772D44221}"/>
              </a:ext>
            </a:extLst>
          </p:cNvPr>
          <p:cNvGrpSpPr/>
          <p:nvPr/>
        </p:nvGrpSpPr>
        <p:grpSpPr>
          <a:xfrm>
            <a:off x="3857848" y="6084717"/>
            <a:ext cx="4470401" cy="523875"/>
            <a:chOff x="1613240" y="6084716"/>
            <a:chExt cx="4470401" cy="523875"/>
          </a:xfrm>
        </p:grpSpPr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02AC6180-037F-44E1-8F51-C1B4129AE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240" y="6084716"/>
              <a:ext cx="4470401" cy="523875"/>
              <a:chOff x="2848" y="1052"/>
              <a:chExt cx="2816" cy="330"/>
            </a:xfrm>
          </p:grpSpPr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1F08A28B-7482-4CD5-AB83-586B3F0AB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1052"/>
                <a:ext cx="28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A+B+</a:t>
                </a:r>
                <a:r>
                  <a:rPr lang="en-US" altLang="zh-CN" sz="2800" b="1">
                    <a:latin typeface="+mn-ea"/>
                    <a:cs typeface="Times New Roman" panose="02020603050405020304" pitchFamily="18" charset="0"/>
                  </a:rPr>
                  <a:t>…+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A  B </a:t>
                </a:r>
                <a:r>
                  <a:rPr lang="en-US" altLang="zh-CN" sz="2800" b="1"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8923F194-5EFE-4ED1-AC39-636FBFDC1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1100"/>
                <a:ext cx="1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8A93B032-D8A4-40C7-A34A-5758AE820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6" y="1106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258D541B-F99C-4050-920F-CD0D8ADA4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7" y="1100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7BB15CB9-B59C-4744-8CA4-BBD6D3E9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971" y="6165304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8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6D80EC-3957-4ACE-9948-15858DE90256}"/>
              </a:ext>
            </a:extLst>
          </p:cNvPr>
          <p:cNvSpPr/>
          <p:nvPr/>
        </p:nvSpPr>
        <p:spPr>
          <a:xfrm>
            <a:off x="2495601" y="873944"/>
            <a:ext cx="7338063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对于任何一个逻辑函数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，若将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表达式中所有的“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·”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互换，“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互换，原变量和反变量互换，并保持运算优先顺序不变，则可得到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的反函数。</a:t>
            </a:r>
          </a:p>
        </p:txBody>
      </p:sp>
      <p:pic>
        <p:nvPicPr>
          <p:cNvPr id="3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9D57D784-65E9-40B2-885B-1A55088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07" y="135796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247A96-2CAC-499C-9AE8-058CD8083035}"/>
              </a:ext>
            </a:extLst>
          </p:cNvPr>
          <p:cNvSpPr txBox="1"/>
          <p:nvPr/>
        </p:nvSpPr>
        <p:spPr>
          <a:xfrm>
            <a:off x="2855640" y="116632"/>
            <a:ext cx="161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反演规则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EDB17C-0B04-4680-BA10-D544297F6E94}"/>
              </a:ext>
            </a:extLst>
          </p:cNvPr>
          <p:cNvGrpSpPr/>
          <p:nvPr/>
        </p:nvGrpSpPr>
        <p:grpSpPr>
          <a:xfrm>
            <a:off x="2855640" y="3754263"/>
            <a:ext cx="6480720" cy="523220"/>
            <a:chOff x="1547664" y="4437112"/>
            <a:chExt cx="6480720" cy="5232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0D96C1-2548-4333-9398-A2553AA9B2AF}"/>
                </a:ext>
              </a:extLst>
            </p:cNvPr>
            <p:cNvSpPr txBox="1"/>
            <p:nvPr/>
          </p:nvSpPr>
          <p:spPr>
            <a:xfrm>
              <a:off x="1547664" y="4437112"/>
              <a:ext cx="6480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例，求逻辑函数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F=AB+CD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的反函数。</a:t>
              </a:r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55AD88A7-FA04-4F3D-87EC-990EDADE3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024" y="4509120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3C2FBEA6-D556-453D-8DAC-4329D12B8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8104" y="4509120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0795350-0B88-421B-A11F-E20966ED1115}"/>
              </a:ext>
            </a:extLst>
          </p:cNvPr>
          <p:cNvGrpSpPr/>
          <p:nvPr/>
        </p:nvGrpSpPr>
        <p:grpSpPr>
          <a:xfrm>
            <a:off x="3108053" y="4618359"/>
            <a:ext cx="6480720" cy="523220"/>
            <a:chOff x="1619672" y="5301208"/>
            <a:chExt cx="6480720" cy="52322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2F03A40-57A6-4ED0-84D4-C0A2A725D00C}"/>
                </a:ext>
              </a:extLst>
            </p:cNvPr>
            <p:cNvGrpSpPr/>
            <p:nvPr/>
          </p:nvGrpSpPr>
          <p:grpSpPr>
            <a:xfrm>
              <a:off x="1619672" y="5301208"/>
              <a:ext cx="6480720" cy="523220"/>
              <a:chOff x="1547664" y="4437112"/>
              <a:chExt cx="6480720" cy="523220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5D9414-4B56-468C-8B20-87099F28BC39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6480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F=(A+B)(C+D)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0B56088E-55DC-4E8E-A035-94B6333E2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752" y="4509120"/>
                <a:ext cx="2524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6DC558C5-46F8-426E-9CDB-79B2246EA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5496" y="4509120"/>
                <a:ext cx="2524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DC26EA46-C72A-4EAB-AFCD-D3A2B16E8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928" y="5373216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FA2330F-0D63-42F7-AB71-88B0D2FBEB33}"/>
              </a:ext>
            </a:extLst>
          </p:cNvPr>
          <p:cNvSpPr txBox="1"/>
          <p:nvPr/>
        </p:nvSpPr>
        <p:spPr>
          <a:xfrm>
            <a:off x="3632451" y="5426060"/>
            <a:ext cx="543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两个以上变量的反号应该保留。</a:t>
            </a:r>
          </a:p>
        </p:txBody>
      </p:sp>
    </p:spTree>
    <p:extLst>
      <p:ext uri="{BB962C8B-B14F-4D97-AF65-F5344CB8AC3E}">
        <p14:creationId xmlns:p14="http://schemas.microsoft.com/office/powerpoint/2010/main" val="10536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A53E7B67-E993-4716-82D3-392B0CE9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67" y="908720"/>
            <a:ext cx="457340" cy="457340"/>
          </a:xfrm>
          <a:prstGeom prst="rect">
            <a:avLst/>
          </a:prstGeom>
          <a:noFill/>
          <a:ln>
            <a:noFill/>
          </a:ln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2B5906A-811A-4068-A631-F9F4487F85DA}"/>
              </a:ext>
            </a:extLst>
          </p:cNvPr>
          <p:cNvSpPr/>
          <p:nvPr/>
        </p:nvSpPr>
        <p:spPr>
          <a:xfrm>
            <a:off x="2135560" y="1556793"/>
            <a:ext cx="8064896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对于任何一个逻辑函数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，若将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表达式中所有的“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·”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互换，“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互换，并保持运算优先顺序不变，则所得到新的函数称为函数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的对偶函数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F'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DDE0F-A1A2-4DBE-8E70-6A0EE3CD747B}"/>
              </a:ext>
            </a:extLst>
          </p:cNvPr>
          <p:cNvSpPr/>
          <p:nvPr/>
        </p:nvSpPr>
        <p:spPr>
          <a:xfrm>
            <a:off x="2458820" y="8895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对偶规则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E4F41A-2320-40DC-973B-6EFDD214D99F}"/>
              </a:ext>
            </a:extLst>
          </p:cNvPr>
          <p:cNvGrpSpPr/>
          <p:nvPr/>
        </p:nvGrpSpPr>
        <p:grpSpPr>
          <a:xfrm>
            <a:off x="3071664" y="4437112"/>
            <a:ext cx="6480720" cy="523220"/>
            <a:chOff x="1547664" y="4437112"/>
            <a:chExt cx="6480720" cy="523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D0886D-53CB-4829-8CC9-38BEF08B55D0}"/>
                </a:ext>
              </a:extLst>
            </p:cNvPr>
            <p:cNvSpPr txBox="1"/>
            <p:nvPr/>
          </p:nvSpPr>
          <p:spPr>
            <a:xfrm>
              <a:off x="1547664" y="4437112"/>
              <a:ext cx="6480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例，求逻辑函数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F=AB+CD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的对偶函数。</a:t>
              </a: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12D9844A-5994-4414-B41C-8F6BF4E88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024" y="4509120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6FCA91CC-F11B-4974-82EE-5DA4C60BF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8104" y="4509120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E4E053-8098-4D37-AA93-52F3122C7394}"/>
              </a:ext>
            </a:extLst>
          </p:cNvPr>
          <p:cNvGrpSpPr/>
          <p:nvPr/>
        </p:nvGrpSpPr>
        <p:grpSpPr>
          <a:xfrm>
            <a:off x="3324078" y="5301208"/>
            <a:ext cx="3852043" cy="523220"/>
            <a:chOff x="1800077" y="5301208"/>
            <a:chExt cx="3852043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3773B5-6D4D-4C97-992F-8F6FDBE26C42}"/>
                </a:ext>
              </a:extLst>
            </p:cNvPr>
            <p:cNvSpPr txBox="1"/>
            <p:nvPr/>
          </p:nvSpPr>
          <p:spPr>
            <a:xfrm>
              <a:off x="1800077" y="5301208"/>
              <a:ext cx="3852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解：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F′=(A+B)(C+D)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2B05BCD-F4B2-4121-82E9-6ECAFCD80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675" y="5373216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5FB229D-78FA-4B96-8AD4-378295A23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939" y="5373216"/>
              <a:ext cx="25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8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5E3D34-17E1-4BB4-A870-083981FF7C75}"/>
              </a:ext>
            </a:extLst>
          </p:cNvPr>
          <p:cNvSpPr txBox="1"/>
          <p:nvPr/>
        </p:nvSpPr>
        <p:spPr>
          <a:xfrm>
            <a:off x="2063552" y="620688"/>
            <a:ext cx="8064896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若两个逻辑函数相等，则它们的对偶函数也相等，反之亦然。因此可以利用对偶规则的特点来证明两个函数相等。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15012A-50DD-4410-BA29-DD9006CD67D1}"/>
              </a:ext>
            </a:extLst>
          </p:cNvPr>
          <p:cNvSpPr txBox="1"/>
          <p:nvPr/>
        </p:nvSpPr>
        <p:spPr>
          <a:xfrm>
            <a:off x="2670686" y="2721470"/>
            <a:ext cx="722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例，利用对偶规则证明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A+BC=(A+B)(A+C)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2C1833-1CDC-407A-8FE0-F345B27BE9F2}"/>
              </a:ext>
            </a:extLst>
          </p:cNvPr>
          <p:cNvSpPr txBox="1"/>
          <p:nvPr/>
        </p:nvSpPr>
        <p:spPr>
          <a:xfrm>
            <a:off x="2091368" y="3439409"/>
            <a:ext cx="7647380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证明：令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=A+BC, F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=(A+B)(A+C)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，则两函数的对偶函数分别为：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97C7D6-8F41-4C91-82D2-431F1040B4C0}"/>
                  </a:ext>
                </a:extLst>
              </p:cNvPr>
              <p:cNvSpPr/>
              <p:nvPr/>
            </p:nvSpPr>
            <p:spPr>
              <a:xfrm>
                <a:off x="3215441" y="4937303"/>
                <a:ext cx="54915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=A(B+C)=AB+AC,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=AB+AC</a:t>
                </a:r>
                <a:endParaRPr lang="zh-CN" altLang="en-US" sz="280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97C7D6-8F41-4C91-82D2-431F1040B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41" y="4937303"/>
                <a:ext cx="5491503" cy="523220"/>
              </a:xfrm>
              <a:prstGeom prst="rect">
                <a:avLst/>
              </a:prstGeom>
              <a:blipFill>
                <a:blip r:embed="rId2"/>
                <a:stretch>
                  <a:fillRect t="-13953" r="-122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EFA154-DF40-4D17-A0F0-035A7B15082A}"/>
                  </a:ext>
                </a:extLst>
              </p:cNvPr>
              <p:cNvSpPr/>
              <p:nvPr/>
            </p:nvSpPr>
            <p:spPr>
              <a:xfrm>
                <a:off x="2567608" y="5714092"/>
                <a:ext cx="68957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，可得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F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，因此等式成立。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EFA154-DF40-4D17-A0F0-035A7B150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5714092"/>
                <a:ext cx="6895734" cy="523220"/>
              </a:xfrm>
              <a:prstGeom prst="rect">
                <a:avLst/>
              </a:prstGeom>
              <a:blipFill>
                <a:blip r:embed="rId3"/>
                <a:stretch>
                  <a:fillRect l="-1768" t="-15116" r="-123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4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B7E466-EE97-4D53-9F87-21BEE51A8F3E}"/>
              </a:ext>
            </a:extLst>
          </p:cNvPr>
          <p:cNvGrpSpPr/>
          <p:nvPr/>
        </p:nvGrpSpPr>
        <p:grpSpPr>
          <a:xfrm>
            <a:off x="2351584" y="1"/>
            <a:ext cx="6048672" cy="839639"/>
            <a:chOff x="827584" y="0"/>
            <a:chExt cx="596802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0A4BAE68-81BD-410C-8B2C-917DDEAB82C8}"/>
                </a:ext>
              </a:extLst>
            </p:cNvPr>
            <p:cNvSpPr/>
            <p:nvPr/>
          </p:nvSpPr>
          <p:spPr>
            <a:xfrm>
              <a:off x="1119858" y="93956"/>
              <a:ext cx="567574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逻辑函数的表示及变换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D2B3707-C82A-4ABF-A752-82F238A7FB6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D3C165F3-A728-406F-96E6-8FCE9A14C23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67C19D4-46D3-4BF1-AE06-EF401E36E36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B7BCCE-B36E-4856-B86A-F4BE9C8EF6E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15C3FF1-8380-48A4-8140-442462747B1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BCEE7D7-649B-42E0-B6D5-FE3CAD74696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2B1F610B-D602-4231-B48B-F66C8BD4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2132857"/>
            <a:ext cx="8521700" cy="367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设有两个逻辑函数：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F=f(X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G=g(X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其变量都为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，如果对应于变量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的任何一组取值，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的值都相等，则称这两个函数相等，记为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F=G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B312E8A-A2A1-4172-9FD6-411D726A567C}"/>
              </a:ext>
            </a:extLst>
          </p:cNvPr>
          <p:cNvSpPr/>
          <p:nvPr/>
        </p:nvSpPr>
        <p:spPr>
          <a:xfrm>
            <a:off x="1887538" y="1181696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3CC4C5-9F86-4F8F-9202-4139F8037617}"/>
              </a:ext>
            </a:extLst>
          </p:cNvPr>
          <p:cNvSpPr txBox="1"/>
          <p:nvPr/>
        </p:nvSpPr>
        <p:spPr>
          <a:xfrm>
            <a:off x="2570526" y="11967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逻辑函数相等</a:t>
            </a:r>
          </a:p>
        </p:txBody>
      </p:sp>
    </p:spTree>
    <p:extLst>
      <p:ext uri="{BB962C8B-B14F-4D97-AF65-F5344CB8AC3E}">
        <p14:creationId xmlns:p14="http://schemas.microsoft.com/office/powerpoint/2010/main" val="30566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39C85E9-9A49-48B9-A677-F15CCCF9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204864"/>
            <a:ext cx="8521700" cy="281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）列出输入变量的所有可能的取值组合，并按逻辑运算规则计算出在各种输入取值下两个函数的相应值，并进行比较。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）利用逻辑代数的定理、定律和规则进行证明。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0100B3-7D9B-45C7-981A-F4E5B6979089}"/>
              </a:ext>
            </a:extLst>
          </p:cNvPr>
          <p:cNvSpPr/>
          <p:nvPr/>
        </p:nvSpPr>
        <p:spPr>
          <a:xfrm>
            <a:off x="2495600" y="908720"/>
            <a:ext cx="487345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判断逻辑函数是否相等的方法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26C2FBE-CCA2-43BD-9873-EB4720D479A8}"/>
              </a:ext>
            </a:extLst>
          </p:cNvPr>
          <p:cNvSpPr/>
          <p:nvPr/>
        </p:nvSpPr>
        <p:spPr>
          <a:xfrm>
            <a:off x="1887538" y="1037680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5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F0D2FFA-3057-4CD4-A82E-D9739312A0B4}"/>
              </a:ext>
            </a:extLst>
          </p:cNvPr>
          <p:cNvGrpSpPr/>
          <p:nvPr/>
        </p:nvGrpSpPr>
        <p:grpSpPr>
          <a:xfrm>
            <a:off x="1965468" y="1052737"/>
            <a:ext cx="7952434" cy="1311193"/>
            <a:chOff x="441468" y="1268760"/>
            <a:chExt cx="7952434" cy="131119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86C5046-E8BA-4CD2-8C7E-92324B8F9D7C}"/>
                </a:ext>
              </a:extLst>
            </p:cNvPr>
            <p:cNvSpPr txBox="1"/>
            <p:nvPr/>
          </p:nvSpPr>
          <p:spPr>
            <a:xfrm>
              <a:off x="941074" y="1268760"/>
              <a:ext cx="7452828" cy="13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800" b="1"/>
                <a:t>逻辑代数是变量按一定逻辑关系进行运算的表达式，是分析和设计数字电路的数学工具。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394C28B-E93C-4A4A-ACF3-871285D0279E}"/>
                </a:ext>
              </a:extLst>
            </p:cNvPr>
            <p:cNvSpPr/>
            <p:nvPr/>
          </p:nvSpPr>
          <p:spPr>
            <a:xfrm>
              <a:off x="441468" y="141629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78940D-2BB2-40F8-8EFA-29BFEABB69E3}"/>
              </a:ext>
            </a:extLst>
          </p:cNvPr>
          <p:cNvGrpSpPr/>
          <p:nvPr/>
        </p:nvGrpSpPr>
        <p:grpSpPr>
          <a:xfrm>
            <a:off x="1959932" y="2708921"/>
            <a:ext cx="7988496" cy="3457613"/>
            <a:chOff x="435932" y="3284984"/>
            <a:chExt cx="7988496" cy="34576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3D731A-C320-4F23-99A5-10734F4F3A3B}"/>
                </a:ext>
              </a:extLst>
            </p:cNvPr>
            <p:cNvSpPr/>
            <p:nvPr/>
          </p:nvSpPr>
          <p:spPr>
            <a:xfrm>
              <a:off x="971600" y="3284984"/>
              <a:ext cx="7452828" cy="3457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逻辑变量：逻辑代数中的变量即逻辑变量，只有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两种取值（称为逻辑状态）。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并不表示数值的大小，而是表示两种对立的逻辑状态，如电平的高与低、事件的是与非、开关的通与断等。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E6114C-D1E4-439A-B2CD-F0A789F502E3}"/>
                </a:ext>
              </a:extLst>
            </p:cNvPr>
            <p:cNvSpPr/>
            <p:nvPr/>
          </p:nvSpPr>
          <p:spPr>
            <a:xfrm>
              <a:off x="435932" y="342289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2A9B7C-FA52-4293-B9CC-14560745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4221088"/>
            <a:ext cx="69977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它们的真值表完全相同，故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是相等的。</a:t>
            </a:r>
            <a:endParaRPr lang="zh-CN" altLang="en-US" b="1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8C68C2-AD36-48C7-A535-587EF9118E38}"/>
                  </a:ext>
                </a:extLst>
              </p:cNvPr>
              <p:cNvSpPr txBox="1"/>
              <p:nvPr/>
            </p:nvSpPr>
            <p:spPr>
              <a:xfrm>
                <a:off x="3720825" y="1196752"/>
                <a:ext cx="4030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例，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zh-CN" altLang="en-US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8C68C2-AD36-48C7-A535-587EF911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825" y="1196752"/>
                <a:ext cx="4030270" cy="523220"/>
              </a:xfrm>
              <a:prstGeom prst="rect">
                <a:avLst/>
              </a:prstGeom>
              <a:blipFill>
                <a:blip r:embed="rId3"/>
                <a:stretch>
                  <a:fillRect l="-3021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B6011E87-95C7-4D2F-AD79-008F0A95B75D}"/>
              </a:ext>
            </a:extLst>
          </p:cNvPr>
          <p:cNvGrpSpPr/>
          <p:nvPr/>
        </p:nvGrpSpPr>
        <p:grpSpPr>
          <a:xfrm>
            <a:off x="2636838" y="1988840"/>
            <a:ext cx="6551612" cy="1944216"/>
            <a:chOff x="1112838" y="2273300"/>
            <a:chExt cx="6551612" cy="1587748"/>
          </a:xfrm>
        </p:grpSpPr>
        <p:graphicFrame>
          <p:nvGraphicFramePr>
            <p:cNvPr id="9" name="Object 34">
              <a:extLst>
                <a:ext uri="{FF2B5EF4-FFF2-40B4-BE49-F238E27FC236}">
                  <a16:creationId xmlns:a16="http://schemas.microsoft.com/office/drawing/2014/main" id="{2B996BA1-FD10-478F-B492-6DC03409B9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806408"/>
                </p:ext>
              </p:extLst>
            </p:nvPr>
          </p:nvGraphicFramePr>
          <p:xfrm>
            <a:off x="1112838" y="2273300"/>
            <a:ext cx="6551612" cy="1587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" name="Document" r:id="rId4" imgW="5630460" imgH="1050878" progId="Word.Document.8">
                    <p:embed/>
                  </p:oleObj>
                </mc:Choice>
                <mc:Fallback>
                  <p:oleObj name="Document" r:id="rId4" imgW="5630460" imgH="1050878" progId="Word.Document.8">
                    <p:embed/>
                    <p:pic>
                      <p:nvPicPr>
                        <p:cNvPr id="54306" name="Object 34">
                          <a:extLst>
                            <a:ext uri="{FF2B5EF4-FFF2-40B4-BE49-F238E27FC236}">
                              <a16:creationId xmlns:a16="http://schemas.microsoft.com/office/drawing/2014/main" id="{F16A8B9F-C126-4397-AAF7-635C32B22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 l="12473" r="29568" b="13710"/>
                        <a:stretch>
                          <a:fillRect/>
                        </a:stretch>
                      </p:blipFill>
                      <p:spPr bwMode="auto">
                        <a:xfrm>
                          <a:off x="1112838" y="2273300"/>
                          <a:ext cx="6551612" cy="1587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0051B82-8E22-46C6-A0F5-D11459A83051}"/>
                </a:ext>
              </a:extLst>
            </p:cNvPr>
            <p:cNvCxnSpPr/>
            <p:nvPr/>
          </p:nvCxnSpPr>
          <p:spPr>
            <a:xfrm>
              <a:off x="3757893" y="2404986"/>
              <a:ext cx="2380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8EA5355-0A23-4D14-ADF9-4F8CA86C8F83}"/>
                </a:ext>
              </a:extLst>
            </p:cNvPr>
            <p:cNvCxnSpPr/>
            <p:nvPr/>
          </p:nvCxnSpPr>
          <p:spPr>
            <a:xfrm>
              <a:off x="4875741" y="2404986"/>
              <a:ext cx="1625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1439BCE-5DA4-44DF-8936-8CC796E6B278}"/>
                </a:ext>
              </a:extLst>
            </p:cNvPr>
            <p:cNvCxnSpPr/>
            <p:nvPr/>
          </p:nvCxnSpPr>
          <p:spPr>
            <a:xfrm>
              <a:off x="5265559" y="2404986"/>
              <a:ext cx="1625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8BD9426-6281-4221-9067-C2FFC9EFA91C}"/>
                </a:ext>
              </a:extLst>
            </p:cNvPr>
            <p:cNvCxnSpPr/>
            <p:nvPr/>
          </p:nvCxnSpPr>
          <p:spPr>
            <a:xfrm>
              <a:off x="6817931" y="2404986"/>
              <a:ext cx="1625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0417DB6-1AC5-49DA-8237-2DA54E915B2A}"/>
                </a:ext>
              </a:extLst>
            </p:cNvPr>
            <p:cNvCxnSpPr/>
            <p:nvPr/>
          </p:nvCxnSpPr>
          <p:spPr>
            <a:xfrm>
              <a:off x="7108182" y="2397035"/>
              <a:ext cx="1625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0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>
            <a:extLst>
              <a:ext uri="{FF2B5EF4-FFF2-40B4-BE49-F238E27FC236}">
                <a16:creationId xmlns:a16="http://schemas.microsoft.com/office/drawing/2014/main" id="{B56B805C-DEEE-40C7-9ED6-F076F56529F5}"/>
              </a:ext>
            </a:extLst>
          </p:cNvPr>
          <p:cNvSpPr>
            <a:spLocks/>
          </p:cNvSpPr>
          <p:nvPr/>
        </p:nvSpPr>
        <p:spPr bwMode="auto">
          <a:xfrm>
            <a:off x="2832051" y="1805320"/>
            <a:ext cx="292100" cy="4432300"/>
          </a:xfrm>
          <a:prstGeom prst="leftBrace">
            <a:avLst>
              <a:gd name="adj1" fmla="val 12644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CBA3ADCD-905E-4430-ACD5-F88CDBB1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9" y="2812018"/>
            <a:ext cx="615553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四种表示方法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08E030FD-EF2B-49D9-A742-F89516115C56}"/>
              </a:ext>
            </a:extLst>
          </p:cNvPr>
          <p:cNvGrpSpPr>
            <a:grpSpLocks/>
          </p:cNvGrpSpPr>
          <p:nvPr/>
        </p:nvGrpSpPr>
        <p:grpSpPr bwMode="auto">
          <a:xfrm>
            <a:off x="3160665" y="3326318"/>
            <a:ext cx="4778375" cy="1163638"/>
            <a:chOff x="743" y="1713"/>
            <a:chExt cx="3010" cy="733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52DCC7D2-09FB-48C9-8039-A731ECD48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5" y="2116"/>
              <a:ext cx="1312" cy="330"/>
              <a:chOff x="3639" y="3148"/>
              <a:chExt cx="1312" cy="330"/>
            </a:xfrm>
          </p:grpSpPr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04DAE4E5-5F59-4BB4-B431-DCA15F79F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9" y="3148"/>
                <a:ext cx="1312" cy="33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Y=AB + AB</a:t>
                </a:r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27984C16-A3E7-4B2A-B917-DD0E338E8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2" y="3205"/>
                <a:ext cx="1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40A33C09-B5F5-467A-921F-694DAD075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2" y="3210"/>
                <a:ext cx="1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80C4C46D-75C7-4F5F-9F3E-46248C39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13"/>
              <a:ext cx="30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逻辑代数式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逻辑表达式</a:t>
              </a: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6D4D5E4-0EE4-4C34-A010-CFD74E62290D}"/>
              </a:ext>
            </a:extLst>
          </p:cNvPr>
          <p:cNvGrpSpPr/>
          <p:nvPr/>
        </p:nvGrpSpPr>
        <p:grpSpPr>
          <a:xfrm>
            <a:off x="3033664" y="1321133"/>
            <a:ext cx="5869234" cy="1397000"/>
            <a:chOff x="1509664" y="1484313"/>
            <a:chExt cx="5869234" cy="1397000"/>
          </a:xfrm>
        </p:grpSpPr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D2953A5E-6167-40C7-B9D5-117C84FE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936" y="1484313"/>
              <a:ext cx="3382962" cy="1397000"/>
              <a:chOff x="667" y="2839"/>
              <a:chExt cx="2131" cy="880"/>
            </a:xfrm>
          </p:grpSpPr>
          <p:grpSp>
            <p:nvGrpSpPr>
              <p:cNvPr id="14" name="Group 15">
                <a:extLst>
                  <a:ext uri="{FF2B5EF4-FFF2-40B4-BE49-F238E27FC236}">
                    <a16:creationId xmlns:a16="http://schemas.microsoft.com/office/drawing/2014/main" id="{A07C2FF1-4408-4398-8586-A15CA6C23A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3376"/>
                <a:ext cx="545" cy="269"/>
                <a:chOff x="3984" y="1872"/>
                <a:chExt cx="960" cy="528"/>
              </a:xfrm>
            </p:grpSpPr>
            <p:sp>
              <p:nvSpPr>
                <p:cNvPr id="50" name="Rectangle 16">
                  <a:extLst>
                    <a:ext uri="{FF2B5EF4-FFF2-40B4-BE49-F238E27FC236}">
                      <a16:creationId xmlns:a16="http://schemas.microsoft.com/office/drawing/2014/main" id="{E665C67B-EAD9-486A-8A58-FF6CE9F84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872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7">
                  <a:extLst>
                    <a:ext uri="{FF2B5EF4-FFF2-40B4-BE49-F238E27FC236}">
                      <a16:creationId xmlns:a16="http://schemas.microsoft.com/office/drawing/2014/main" id="{12E9177F-B6CA-4F5C-B12F-FCBBE02D7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11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8">
                  <a:extLst>
                    <a:ext uri="{FF2B5EF4-FFF2-40B4-BE49-F238E27FC236}">
                      <a16:creationId xmlns:a16="http://schemas.microsoft.com/office/drawing/2014/main" id="{C09CAA60-177E-4A10-B2B3-1640281A2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211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Oval 19">
                  <a:extLst>
                    <a:ext uri="{FF2B5EF4-FFF2-40B4-BE49-F238E27FC236}">
                      <a16:creationId xmlns:a16="http://schemas.microsoft.com/office/drawing/2014/main" id="{D9A2D295-09FA-49DD-BD0D-E8254EA21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064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 b="1"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82EDF997-2318-4EC0-9C63-7665627A3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33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Rectangle 21">
                <a:extLst>
                  <a:ext uri="{FF2B5EF4-FFF2-40B4-BE49-F238E27FC236}">
                    <a16:creationId xmlns:a16="http://schemas.microsoft.com/office/drawing/2014/main" id="{3E4447F6-46F8-4945-868D-8A1F63CE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" y="2920"/>
                <a:ext cx="218" cy="26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22">
                <a:extLst>
                  <a:ext uri="{FF2B5EF4-FFF2-40B4-BE49-F238E27FC236}">
                    <a16:creationId xmlns:a16="http://schemas.microsoft.com/office/drawing/2014/main" id="{6F4155C3-DFC6-42D1-AADD-6312F3D5A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7" y="3034"/>
                <a:ext cx="377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23">
                <a:extLst>
                  <a:ext uri="{FF2B5EF4-FFF2-40B4-BE49-F238E27FC236}">
                    <a16:creationId xmlns:a16="http://schemas.microsoft.com/office/drawing/2014/main" id="{BB09CFE4-A354-429E-BD0C-B77558CE2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304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24">
                <a:extLst>
                  <a:ext uri="{FF2B5EF4-FFF2-40B4-BE49-F238E27FC236}">
                    <a16:creationId xmlns:a16="http://schemas.microsoft.com/office/drawing/2014/main" id="{8E5E0917-6E65-475C-B7AB-85848A2C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3018"/>
                <a:ext cx="55" cy="4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25">
                <a:extLst>
                  <a:ext uri="{FF2B5EF4-FFF2-40B4-BE49-F238E27FC236}">
                    <a16:creationId xmlns:a16="http://schemas.microsoft.com/office/drawing/2014/main" id="{3DE6A873-0CC7-4FF2-BC9C-890E9B288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2885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Line 26">
                <a:extLst>
                  <a:ext uri="{FF2B5EF4-FFF2-40B4-BE49-F238E27FC236}">
                    <a16:creationId xmlns:a16="http://schemas.microsoft.com/office/drawing/2014/main" id="{A108B84D-ED58-4543-ADD0-694CBF118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6" y="3572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7">
                <a:extLst>
                  <a:ext uri="{FF2B5EF4-FFF2-40B4-BE49-F238E27FC236}">
                    <a16:creationId xmlns:a16="http://schemas.microsoft.com/office/drawing/2014/main" id="{3C78442A-DE26-4C97-B156-AC6EF9D26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3450"/>
                <a:ext cx="218" cy="26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95847711-962C-4F78-8852-D99547BAF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3646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id="{AD45D4FD-84EE-46B4-8F6B-B7A242A56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2" y="3499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0A91253F-69D0-4513-9D94-4FC22BAC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6" y="3404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ea typeface="+mn-ea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5EB97D88-DC69-47F3-BBA8-682262EA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5" y="3117"/>
                <a:ext cx="1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32">
                <a:extLst>
                  <a:ext uri="{FF2B5EF4-FFF2-40B4-BE49-F238E27FC236}">
                    <a16:creationId xmlns:a16="http://schemas.microsoft.com/office/drawing/2014/main" id="{BB54C9CE-A86B-4F96-A5DB-BEE56C23D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2994"/>
                <a:ext cx="218" cy="2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33">
                <a:extLst>
                  <a:ext uri="{FF2B5EF4-FFF2-40B4-BE49-F238E27FC236}">
                    <a16:creationId xmlns:a16="http://schemas.microsoft.com/office/drawing/2014/main" id="{48926A4C-29F6-45C0-9B60-FEF70BB1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1" y="319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4">
                <a:extLst>
                  <a:ext uri="{FF2B5EF4-FFF2-40B4-BE49-F238E27FC236}">
                    <a16:creationId xmlns:a16="http://schemas.microsoft.com/office/drawing/2014/main" id="{C3368395-7B50-4797-9648-EDBAD1C6D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1" y="304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84121966-21E4-4019-A7CC-0566C65EF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6" y="2930"/>
                <a:ext cx="2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ea typeface="+mn-ea"/>
                    <a:cs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1" name="Rectangle 36">
                <a:extLst>
                  <a:ext uri="{FF2B5EF4-FFF2-40B4-BE49-F238E27FC236}">
                    <a16:creationId xmlns:a16="http://schemas.microsoft.com/office/drawing/2014/main" id="{EFAF74DD-A118-4EDC-AFE1-E8666887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3218"/>
                <a:ext cx="219" cy="2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37">
                <a:extLst>
                  <a:ext uri="{FF2B5EF4-FFF2-40B4-BE49-F238E27FC236}">
                    <a16:creationId xmlns:a16="http://schemas.microsoft.com/office/drawing/2014/main" id="{85582719-3FB2-4E6D-9778-8D0BEE961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6" y="3341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8">
                <a:extLst>
                  <a:ext uri="{FF2B5EF4-FFF2-40B4-BE49-F238E27FC236}">
                    <a16:creationId xmlns:a16="http://schemas.microsoft.com/office/drawing/2014/main" id="{46A2310E-0179-42F6-AB45-A2F4ABAAA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1" y="3439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9">
                <a:extLst>
                  <a:ext uri="{FF2B5EF4-FFF2-40B4-BE49-F238E27FC236}">
                    <a16:creationId xmlns:a16="http://schemas.microsoft.com/office/drawing/2014/main" id="{8C6468E6-D018-48F2-9EC4-78DFC97B3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1" y="3267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40">
                <a:extLst>
                  <a:ext uri="{FF2B5EF4-FFF2-40B4-BE49-F238E27FC236}">
                    <a16:creationId xmlns:a16="http://schemas.microsoft.com/office/drawing/2014/main" id="{782E51B3-A743-43A9-8684-40581D23F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1" y="3216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+mn-ea"/>
                    <a:ea typeface="+mn-ea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1600" b="1"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" name="Line 41">
                <a:extLst>
                  <a:ext uri="{FF2B5EF4-FFF2-40B4-BE49-F238E27FC236}">
                    <a16:creationId xmlns:a16="http://schemas.microsoft.com/office/drawing/2014/main" id="{C5C28CE3-9EFA-4409-83ED-D3762D98A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3" y="3498"/>
                <a:ext cx="2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42">
                <a:extLst>
                  <a:ext uri="{FF2B5EF4-FFF2-40B4-BE49-F238E27FC236}">
                    <a16:creationId xmlns:a16="http://schemas.microsoft.com/office/drawing/2014/main" id="{0DCBC46A-357D-4477-9DB8-F8A2F003A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5" y="3267"/>
                <a:ext cx="0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43">
                <a:extLst>
                  <a:ext uri="{FF2B5EF4-FFF2-40B4-BE49-F238E27FC236}">
                    <a16:creationId xmlns:a16="http://schemas.microsoft.com/office/drawing/2014/main" id="{399DA142-0A48-450B-BAB9-B085E7B55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5" y="3267"/>
                <a:ext cx="5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44">
                <a:extLst>
                  <a:ext uri="{FF2B5EF4-FFF2-40B4-BE49-F238E27FC236}">
                    <a16:creationId xmlns:a16="http://schemas.microsoft.com/office/drawing/2014/main" id="{D3C9E8B7-46D1-444E-AE0E-D9CEC58E7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193"/>
                <a:ext cx="0" cy="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75DA9117-8810-4EDF-8039-BC57E3252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3" y="3044"/>
                <a:ext cx="0" cy="6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6">
                <a:extLst>
                  <a:ext uri="{FF2B5EF4-FFF2-40B4-BE49-F238E27FC236}">
                    <a16:creationId xmlns:a16="http://schemas.microsoft.com/office/drawing/2014/main" id="{2A444C7A-5A82-459C-ACDA-FB0D7568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3" y="3714"/>
                <a:ext cx="6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FB87AD6F-3408-41F0-921E-03EFC4954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5" y="3648"/>
                <a:ext cx="0" cy="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A6226AFC-17EF-4F1A-B079-8A8D8BE05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4" y="3118"/>
                <a:ext cx="0" cy="1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F879D4EF-76C5-4408-8FAB-9AB679FFB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4" y="3441"/>
                <a:ext cx="0" cy="1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50">
                <a:extLst>
                  <a:ext uri="{FF2B5EF4-FFF2-40B4-BE49-F238E27FC236}">
                    <a16:creationId xmlns:a16="http://schemas.microsoft.com/office/drawing/2014/main" id="{419E3F5D-5407-47D6-B622-8D2541B81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839"/>
                <a:ext cx="1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6" name="Text Box 51">
                <a:extLst>
                  <a:ext uri="{FF2B5EF4-FFF2-40B4-BE49-F238E27FC236}">
                    <a16:creationId xmlns:a16="http://schemas.microsoft.com/office/drawing/2014/main" id="{688CACA3-D6CC-4BC8-ADAA-1C84B2E02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" y="3338"/>
                <a:ext cx="20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7" name="Oval 52">
                <a:extLst>
                  <a:ext uri="{FF2B5EF4-FFF2-40B4-BE49-F238E27FC236}">
                    <a16:creationId xmlns:a16="http://schemas.microsoft.com/office/drawing/2014/main" id="{1B27778D-CA0F-42C0-B6C7-BAEB10C4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488"/>
                <a:ext cx="28" cy="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53">
                <a:extLst>
                  <a:ext uri="{FF2B5EF4-FFF2-40B4-BE49-F238E27FC236}">
                    <a16:creationId xmlns:a16="http://schemas.microsoft.com/office/drawing/2014/main" id="{42E96BE8-A4A4-4C62-BC00-BD251110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32"/>
                <a:ext cx="27" cy="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54">
                <a:extLst>
                  <a:ext uri="{FF2B5EF4-FFF2-40B4-BE49-F238E27FC236}">
                    <a16:creationId xmlns:a16="http://schemas.microsoft.com/office/drawing/2014/main" id="{697B2947-3926-41D5-A9A2-DF8A9A89B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3190"/>
                <a:ext cx="1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ea typeface="+mn-ea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13" name="Text Box 55">
              <a:extLst>
                <a:ext uri="{FF2B5EF4-FFF2-40B4-BE49-F238E27FC236}">
                  <a16:creationId xmlns:a16="http://schemas.microsoft.com/office/drawing/2014/main" id="{5422E5C8-DC7C-4510-B846-DBFCA86A7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664" y="1857703"/>
              <a:ext cx="20697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ea typeface="+mn-ea"/>
                  <a:cs typeface="Times New Roman" panose="02020603050405020304" pitchFamily="18" charset="0"/>
                </a:rPr>
                <a:t>逻辑电路图</a:t>
              </a:r>
              <a:endParaRPr lang="en-US" altLang="zh-CN" sz="2800" b="1"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 Box 56">
            <a:extLst>
              <a:ext uri="{FF2B5EF4-FFF2-40B4-BE49-F238E27FC236}">
                <a16:creationId xmlns:a16="http://schemas.microsoft.com/office/drawing/2014/main" id="{23A9D42D-F1C8-494F-BCC6-EE034A47B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585810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卡诺图</a:t>
            </a:r>
          </a:p>
        </p:txBody>
      </p:sp>
      <p:sp>
        <p:nvSpPr>
          <p:cNvPr id="58" name="Rectangle 63">
            <a:extLst>
              <a:ext uri="{FF2B5EF4-FFF2-40B4-BE49-F238E27FC236}">
                <a16:creationId xmlns:a16="http://schemas.microsoft.com/office/drawing/2014/main" id="{4032A088-0D19-4305-9670-60D08734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4830178"/>
            <a:ext cx="550227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真值表，</a:t>
            </a:r>
            <a:r>
              <a:rPr lang="en-US" altLang="zh-CN" sz="2800" b="1">
                <a:cs typeface="Times New Roman" panose="02020603050405020304" pitchFamily="18" charset="0"/>
              </a:rPr>
              <a:t> n</a:t>
            </a:r>
            <a:r>
              <a:rPr lang="zh-CN" altLang="en-US" sz="2800" b="1">
                <a:cs typeface="Times New Roman" panose="02020603050405020304" pitchFamily="18" charset="0"/>
              </a:rPr>
              <a:t>个输入变量有</a:t>
            </a:r>
            <a:r>
              <a:rPr lang="en-US" altLang="zh-CN" sz="2800" b="1"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cs typeface="Times New Roman" panose="02020603050405020304" pitchFamily="18" charset="0"/>
              </a:rPr>
              <a:t>种组合</a:t>
            </a:r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F2A054-AFD2-425B-A159-B9A20DC15876}"/>
              </a:ext>
            </a:extLst>
          </p:cNvPr>
          <p:cNvGrpSpPr/>
          <p:nvPr/>
        </p:nvGrpSpPr>
        <p:grpSpPr>
          <a:xfrm>
            <a:off x="2351584" y="1"/>
            <a:ext cx="6048672" cy="839639"/>
            <a:chOff x="827584" y="0"/>
            <a:chExt cx="5968022" cy="839639"/>
          </a:xfrm>
        </p:grpSpPr>
        <p:sp>
          <p:nvSpPr>
            <p:cNvPr id="65" name="六边形 64">
              <a:extLst>
                <a:ext uri="{FF2B5EF4-FFF2-40B4-BE49-F238E27FC236}">
                  <a16:creationId xmlns:a16="http://schemas.microsoft.com/office/drawing/2014/main" id="{1FDF0820-CC0A-4956-B30C-7D58FFA220B5}"/>
                </a:ext>
              </a:extLst>
            </p:cNvPr>
            <p:cNvSpPr/>
            <p:nvPr/>
          </p:nvSpPr>
          <p:spPr>
            <a:xfrm>
              <a:off x="1119858" y="93956"/>
              <a:ext cx="567574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逻辑函数的表示方法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39BD844-2B03-4763-A9B2-E19EE71F188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215">
                <a:extLst>
                  <a:ext uri="{FF2B5EF4-FFF2-40B4-BE49-F238E27FC236}">
                    <a16:creationId xmlns:a16="http://schemas.microsoft.com/office/drawing/2014/main" id="{2EF81749-FD12-4732-8F6B-EFA1161DF30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9933B51-2CCC-4455-85C5-CA67D0EC815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B8A8739-675E-4EAE-8097-7358428906B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8" name="同心圆 220">
                <a:extLst>
                  <a:ext uri="{FF2B5EF4-FFF2-40B4-BE49-F238E27FC236}">
                    <a16:creationId xmlns:a16="http://schemas.microsoft.com/office/drawing/2014/main" id="{F64CC2A5-20B6-40A5-9B88-14E8971FFB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B79F2E4-168B-4C0D-9E22-151CD31B59D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4" grpId="0"/>
      <p:bldP spid="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BEDD50B-D795-4B47-B6A5-347D2E140371}"/>
              </a:ext>
            </a:extLst>
          </p:cNvPr>
          <p:cNvGrpSpPr/>
          <p:nvPr/>
        </p:nvGrpSpPr>
        <p:grpSpPr>
          <a:xfrm>
            <a:off x="2495600" y="44625"/>
            <a:ext cx="2088232" cy="64807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圆角矩形 33">
              <a:extLst>
                <a:ext uri="{FF2B5EF4-FFF2-40B4-BE49-F238E27FC236}">
                  <a16:creationId xmlns:a16="http://schemas.microsoft.com/office/drawing/2014/main" id="{7AC9366F-1BFB-442C-99FB-066351CF5E06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34">
              <a:extLst>
                <a:ext uri="{FF2B5EF4-FFF2-40B4-BE49-F238E27FC236}">
                  <a16:creationId xmlns:a16="http://schemas.microsoft.com/office/drawing/2014/main" id="{6B25E97C-C1C0-4963-8588-8B0A9E551AE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真值表</a:t>
              </a: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421E2AAD-3C69-435F-9778-D09BB5604334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416300"/>
            <a:ext cx="2330450" cy="3200400"/>
            <a:chOff x="340" y="2152"/>
            <a:chExt cx="1468" cy="2016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B747E9BB-1979-4748-86A9-FD442259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152"/>
              <a:ext cx="1468" cy="201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C1EF3175-8B43-46B5-8649-F7277C3B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192"/>
              <a:ext cx="1308" cy="195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A    B   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0     0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0     1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1     0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   1     1      d</a:t>
              </a: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7E04482C-501E-4C8A-BEBD-684561312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" y="2624"/>
              <a:ext cx="1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58A46A6F-2BDF-4F60-AAC6-50F8E31BB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156"/>
              <a:ext cx="0" cy="2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575104B7-0A2D-4565-93AD-AA62A7578479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933451"/>
            <a:ext cx="2076450" cy="5694363"/>
            <a:chOff x="3396" y="588"/>
            <a:chExt cx="1308" cy="3587"/>
          </a:xfrm>
        </p:grpSpPr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C4628BC-064A-49DE-BB8F-417774263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588"/>
              <a:ext cx="1308" cy="35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A   B   C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0    0   d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0    1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1    0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1    1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0    0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0    1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1    0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1    1   d</a:t>
              </a: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49D39A13-CE81-4721-B747-1EBA37B12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948"/>
              <a:ext cx="13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C12E3A37-58E4-4B29-873D-559E943AA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600"/>
              <a:ext cx="0" cy="3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01B828A7-77F1-4DEA-ADDF-63DD45131DB9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1352550"/>
            <a:ext cx="2133600" cy="1924050"/>
            <a:chOff x="876" y="732"/>
            <a:chExt cx="1344" cy="1212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765D8A81-579C-475C-8942-048C7841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732"/>
              <a:ext cx="1344" cy="1212"/>
            </a:xfrm>
            <a:prstGeom prst="rect">
              <a:avLst/>
            </a:prstGeom>
            <a:solidFill>
              <a:srgbClr val="00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4030FEE4-DD95-40BB-8291-022C3CC0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136"/>
              <a:ext cx="1032" cy="731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0    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1         d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37BF7C6B-5AB3-4863-9FEE-F9CE6472E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780"/>
              <a:ext cx="875" cy="33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A        Y</a:t>
              </a: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1F366C99-A1DC-4C0B-A0C3-9C750B18D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74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78936E13-0D30-4B7E-ADE3-023F02C6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092"/>
              <a:ext cx="13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Box 19">
            <a:extLst>
              <a:ext uri="{FF2B5EF4-FFF2-40B4-BE49-F238E27FC236}">
                <a16:creationId xmlns:a16="http://schemas.microsoft.com/office/drawing/2014/main" id="{35F42883-21DE-49F3-BA70-E39BE7F0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57351"/>
            <a:ext cx="1676400" cy="138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一输入变量，二种组合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671672CC-C4F0-44CB-8D4E-9DA874E41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4381501"/>
            <a:ext cx="1676400" cy="138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二输入变量，四种组合</a:t>
            </a: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41E602F6-B07B-44B9-8BB3-50577443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400301"/>
            <a:ext cx="1676400" cy="1382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三输入变量，八种组合</a:t>
            </a:r>
          </a:p>
        </p:txBody>
      </p:sp>
    </p:spTree>
    <p:extLst>
      <p:ext uri="{BB962C8B-B14F-4D97-AF65-F5344CB8AC3E}">
        <p14:creationId xmlns:p14="http://schemas.microsoft.com/office/powerpoint/2010/main" val="2128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8013A48-D7E8-4020-9405-6DAE311E8C8C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855763"/>
            <a:ext cx="2552700" cy="5694363"/>
            <a:chOff x="852" y="684"/>
            <a:chExt cx="1608" cy="3587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919F1C66-9F20-42FC-AF25-843770CC3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" y="684"/>
              <a:ext cx="1608" cy="3587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A   B   C   D 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0   0     d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0    1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0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    1    1   1     d</a:t>
              </a:r>
            </a:p>
          </p:txBody>
        </p:sp>
        <p:sp>
          <p:nvSpPr>
            <p:cNvPr id="4" name="Line 6">
              <a:extLst>
                <a:ext uri="{FF2B5EF4-FFF2-40B4-BE49-F238E27FC236}">
                  <a16:creationId xmlns:a16="http://schemas.microsoft.com/office/drawing/2014/main" id="{0A62EDD7-9558-44A7-A059-9E24DD7F0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0"/>
              <a:ext cx="16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CA4D605D-A700-41E9-A26B-AF5A1526C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4" y="696"/>
              <a:ext cx="12" cy="3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C789851F-E92E-422B-84DD-5A9D2E22BC64}"/>
              </a:ext>
            </a:extLst>
          </p:cNvPr>
          <p:cNvGrpSpPr>
            <a:grpSpLocks/>
          </p:cNvGrpSpPr>
          <p:nvPr/>
        </p:nvGrpSpPr>
        <p:grpSpPr bwMode="auto">
          <a:xfrm>
            <a:off x="6805737" y="874813"/>
            <a:ext cx="2571750" cy="5694363"/>
            <a:chOff x="2940" y="708"/>
            <a:chExt cx="1620" cy="3587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C625D024-78B9-438C-B604-8DDC89954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" y="708"/>
              <a:ext cx="1608" cy="3587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A   B   C   D    Y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0   0     d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0    1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0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0   1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1   0     d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    1    1   1     d</a:t>
              </a: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09E5AAE-0CA4-4D0E-B62A-84D21C706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032"/>
              <a:ext cx="16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F75F17F0-AF4D-4A05-9ACE-5F5FC77F8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3" y="720"/>
              <a:ext cx="24" cy="3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 Box 12">
            <a:extLst>
              <a:ext uri="{FF2B5EF4-FFF2-40B4-BE49-F238E27FC236}">
                <a16:creationId xmlns:a16="http://schemas.microsoft.com/office/drawing/2014/main" id="{F0186690-CA1F-4761-BAD6-5C333C6D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1" y="97468"/>
            <a:ext cx="4300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四输入变量，</a:t>
            </a:r>
            <a:r>
              <a:rPr lang="en-US" altLang="zh-CN" sz="2800" b="1">
                <a:latin typeface="+mn-ea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种组合</a:t>
            </a:r>
          </a:p>
        </p:txBody>
      </p:sp>
    </p:spTree>
    <p:extLst>
      <p:ext uri="{BB962C8B-B14F-4D97-AF65-F5344CB8AC3E}">
        <p14:creationId xmlns:p14="http://schemas.microsoft.com/office/powerpoint/2010/main" val="41640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50251F-6CC8-447B-B9B3-7897F1F0EE58}"/>
              </a:ext>
            </a:extLst>
          </p:cNvPr>
          <p:cNvGrpSpPr/>
          <p:nvPr/>
        </p:nvGrpSpPr>
        <p:grpSpPr>
          <a:xfrm>
            <a:off x="2351584" y="1"/>
            <a:ext cx="6696744" cy="839639"/>
            <a:chOff x="827584" y="0"/>
            <a:chExt cx="6607453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6FA05E1C-F8E4-46D5-BB3F-8C41472839AF}"/>
                </a:ext>
              </a:extLst>
            </p:cNvPr>
            <p:cNvSpPr/>
            <p:nvPr/>
          </p:nvSpPr>
          <p:spPr>
            <a:xfrm>
              <a:off x="1119858" y="93956"/>
              <a:ext cx="631517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各种表示方法之间的转换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78EFFF-12EB-4A62-807A-640F5DCDCC0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29702F98-7D2C-48DD-91F1-0583690E217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F6B295A-A2B0-4BD0-B9DD-9792C6C6A51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385AC72-CBBF-46F2-8A24-CBFC346E18A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6BAC377B-E246-41DB-B1EE-E5FD2E2D4DE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40BCBBF-0990-485D-9D33-AB6B1403096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 Box 53">
            <a:extLst>
              <a:ext uri="{FF2B5EF4-FFF2-40B4-BE49-F238E27FC236}">
                <a16:creationId xmlns:a16="http://schemas.microsoft.com/office/drawing/2014/main" id="{1278C8DC-2743-4E11-8493-4DED2FADE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706032"/>
            <a:ext cx="876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）把真值表中逻辑函数值为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的变量组合挑出来；</a:t>
            </a:r>
          </a:p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2</a:t>
            </a:r>
            <a:r>
              <a:rPr lang="zh-CN" altLang="en-US" b="1">
                <a:latin typeface="+mn-ea"/>
                <a:ea typeface="+mn-ea"/>
              </a:rPr>
              <a:t>）若输入变量为</a:t>
            </a:r>
            <a:r>
              <a:rPr lang="en-US" altLang="zh-CN" b="1">
                <a:latin typeface="+mn-ea"/>
                <a:ea typeface="+mn-ea"/>
              </a:rPr>
              <a:t>1</a:t>
            </a:r>
            <a:r>
              <a:rPr lang="zh-CN" altLang="en-US" b="1">
                <a:latin typeface="+mn-ea"/>
                <a:ea typeface="+mn-ea"/>
              </a:rPr>
              <a:t>，则写成原变量，若输入变量为</a:t>
            </a:r>
            <a:r>
              <a:rPr lang="en-US" altLang="zh-CN" b="1">
                <a:latin typeface="+mn-ea"/>
                <a:ea typeface="+mn-ea"/>
              </a:rPr>
              <a:t>0</a:t>
            </a:r>
            <a:r>
              <a:rPr lang="zh-CN" altLang="en-US" b="1">
                <a:latin typeface="+mn-ea"/>
                <a:ea typeface="+mn-ea"/>
              </a:rPr>
              <a:t>，则写成反变量；</a:t>
            </a:r>
          </a:p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3</a:t>
            </a:r>
            <a:r>
              <a:rPr lang="zh-CN" altLang="en-US" b="1">
                <a:latin typeface="+mn-ea"/>
                <a:ea typeface="+mn-ea"/>
              </a:rPr>
              <a:t>）把每个组合中各个变量相乘，得到一个乘积项；</a:t>
            </a:r>
          </a:p>
          <a:p>
            <a:pPr eaLnBrk="1" hangingPunct="1"/>
            <a:r>
              <a:rPr lang="zh-CN" altLang="en-US" b="1">
                <a:latin typeface="+mn-ea"/>
                <a:ea typeface="+mn-ea"/>
              </a:rPr>
              <a:t>（</a:t>
            </a:r>
            <a:r>
              <a:rPr lang="en-US" altLang="zh-CN" b="1">
                <a:latin typeface="+mn-ea"/>
                <a:ea typeface="+mn-ea"/>
              </a:rPr>
              <a:t>4</a:t>
            </a:r>
            <a:r>
              <a:rPr lang="zh-CN" altLang="en-US" b="1">
                <a:latin typeface="+mn-ea"/>
                <a:ea typeface="+mn-ea"/>
              </a:rPr>
              <a:t>）将各乘积项相加，就得到相应的逻辑表达式（与或式）。</a:t>
            </a:r>
            <a:endParaRPr lang="zh-CN" altLang="en-US" sz="2800" b="1">
              <a:latin typeface="+mn-ea"/>
              <a:ea typeface="+mn-ea"/>
            </a:endParaRPr>
          </a:p>
        </p:txBody>
      </p:sp>
      <p:graphicFrame>
        <p:nvGraphicFramePr>
          <p:cNvPr id="11" name="Object 63">
            <a:extLst>
              <a:ext uri="{FF2B5EF4-FFF2-40B4-BE49-F238E27FC236}">
                <a16:creationId xmlns:a16="http://schemas.microsoft.com/office/drawing/2014/main" id="{AAD04897-3017-4585-B58C-9E6B64479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88947"/>
              </p:ext>
            </p:extLst>
          </p:nvPr>
        </p:nvGraphicFramePr>
        <p:xfrm>
          <a:off x="1919537" y="3774208"/>
          <a:ext cx="2633663" cy="296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Document" r:id="rId3" imgW="5630460" imgH="1639859" progId="Word.Document.8">
                  <p:embed/>
                </p:oleObj>
              </mc:Choice>
              <mc:Fallback>
                <p:oleObj name="Document" r:id="rId3" imgW="5630460" imgH="1639859" progId="Word.Document.8">
                  <p:embed/>
                  <p:pic>
                    <p:nvPicPr>
                      <p:cNvPr id="63551" name="Object 63">
                        <a:extLst>
                          <a:ext uri="{FF2B5EF4-FFF2-40B4-BE49-F238E27FC236}">
                            <a16:creationId xmlns:a16="http://schemas.microsoft.com/office/drawing/2014/main" id="{8968CF1B-5E06-42E5-ACAE-BDE2A8DD7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5319" r="62766" b="8606"/>
                      <a:stretch>
                        <a:fillRect/>
                      </a:stretch>
                    </p:blipFill>
                    <p:spPr bwMode="auto">
                      <a:xfrm>
                        <a:off x="1919537" y="3774208"/>
                        <a:ext cx="2633663" cy="2967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537E08-44DF-45AA-8151-1B8EE2134520}"/>
              </a:ext>
            </a:extLst>
          </p:cNvPr>
          <p:cNvGrpSpPr/>
          <p:nvPr/>
        </p:nvGrpSpPr>
        <p:grpSpPr>
          <a:xfrm>
            <a:off x="4553200" y="3730625"/>
            <a:ext cx="5714750" cy="2819528"/>
            <a:chOff x="3029200" y="3730625"/>
            <a:chExt cx="5714750" cy="2819528"/>
          </a:xfrm>
        </p:grpSpPr>
        <p:graphicFrame>
          <p:nvGraphicFramePr>
            <p:cNvPr id="12" name="Object 64">
              <a:extLst>
                <a:ext uri="{FF2B5EF4-FFF2-40B4-BE49-F238E27FC236}">
                  <a16:creationId xmlns:a16="http://schemas.microsoft.com/office/drawing/2014/main" id="{F7CF99C6-FB9B-4A87-BC8D-D73A7BE279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6869998"/>
                </p:ext>
              </p:extLst>
            </p:nvPr>
          </p:nvGraphicFramePr>
          <p:xfrm>
            <a:off x="4178300" y="3730625"/>
            <a:ext cx="456565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" name="公式" r:id="rId5" imgW="1968500" imgH="203200" progId="Equation.3">
                    <p:embed/>
                  </p:oleObj>
                </mc:Choice>
                <mc:Fallback>
                  <p:oleObj name="公式" r:id="rId5" imgW="1968500" imgH="203200" progId="Equation.3">
                    <p:embed/>
                    <p:pic>
                      <p:nvPicPr>
                        <p:cNvPr id="63552" name="Object 64">
                          <a:extLst>
                            <a:ext uri="{FF2B5EF4-FFF2-40B4-BE49-F238E27FC236}">
                              <a16:creationId xmlns:a16="http://schemas.microsoft.com/office/drawing/2014/main" id="{B9FDF721-EE2F-49CA-971D-C9B75B9C9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300" y="3730625"/>
                          <a:ext cx="456565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3EE90E89-6906-4A36-BAC7-73473271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200" y="4187953"/>
              <a:ext cx="5257800" cy="2362200"/>
              <a:chOff x="1968" y="2544"/>
              <a:chExt cx="3312" cy="1488"/>
            </a:xfrm>
          </p:grpSpPr>
          <p:sp>
            <p:nvSpPr>
              <p:cNvPr id="14" name="Line 108">
                <a:extLst>
                  <a:ext uri="{FF2B5EF4-FFF2-40B4-BE49-F238E27FC236}">
                    <a16:creationId xmlns:a16="http://schemas.microsoft.com/office/drawing/2014/main" id="{69149567-05CC-4CC7-A73D-E961C0C45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9">
                <a:extLst>
                  <a:ext uri="{FF2B5EF4-FFF2-40B4-BE49-F238E27FC236}">
                    <a16:creationId xmlns:a16="http://schemas.microsoft.com/office/drawing/2014/main" id="{6373C7B6-12FA-4265-9680-E89F77130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592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10">
                <a:extLst>
                  <a:ext uri="{FF2B5EF4-FFF2-40B4-BE49-F238E27FC236}">
                    <a16:creationId xmlns:a16="http://schemas.microsoft.com/office/drawing/2014/main" id="{1B7A7E10-A3B0-4BAF-B4F1-9F30EADCE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648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1">
                <a:extLst>
                  <a:ext uri="{FF2B5EF4-FFF2-40B4-BE49-F238E27FC236}">
                    <a16:creationId xmlns:a16="http://schemas.microsoft.com/office/drawing/2014/main" id="{FB5617C6-4AD3-4865-AE64-D66D8FA63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12">
                <a:extLst>
                  <a:ext uri="{FF2B5EF4-FFF2-40B4-BE49-F238E27FC236}">
                    <a16:creationId xmlns:a16="http://schemas.microsoft.com/office/drawing/2014/main" id="{EF142022-9FBB-4A50-9DB3-6A6FF8293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840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13">
                <a:extLst>
                  <a:ext uri="{FF2B5EF4-FFF2-40B4-BE49-F238E27FC236}">
                    <a16:creationId xmlns:a16="http://schemas.microsoft.com/office/drawing/2014/main" id="{F3506E5B-971A-46AB-A2B9-C445D9C68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2544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14">
                <a:extLst>
                  <a:ext uri="{FF2B5EF4-FFF2-40B4-BE49-F238E27FC236}">
                    <a16:creationId xmlns:a16="http://schemas.microsoft.com/office/drawing/2014/main" id="{652E689E-CE3C-42F0-9F12-060B92305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4032"/>
                <a:ext cx="3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15">
                <a:extLst>
                  <a:ext uri="{FF2B5EF4-FFF2-40B4-BE49-F238E27FC236}">
                    <a16:creationId xmlns:a16="http://schemas.microsoft.com/office/drawing/2014/main" id="{76266AF7-F731-4BC9-AE6F-CA233643C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0" y="2544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3E5C3F6-29F6-4B8C-B2DE-14208BB511E1}"/>
              </a:ext>
            </a:extLst>
          </p:cNvPr>
          <p:cNvSpPr/>
          <p:nvPr/>
        </p:nvSpPr>
        <p:spPr>
          <a:xfrm>
            <a:off x="2207569" y="951456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ea"/>
              </a:rPr>
              <a:t>由真值表求逻辑表达式</a:t>
            </a:r>
            <a:endParaRPr lang="zh-CN" altLang="en-US" sz="2800">
              <a:latin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A820A3-E98B-4197-8B9D-70D7F0D531AE}"/>
              </a:ext>
            </a:extLst>
          </p:cNvPr>
          <p:cNvSpPr/>
          <p:nvPr/>
        </p:nvSpPr>
        <p:spPr>
          <a:xfrm>
            <a:off x="1703512" y="980728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22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BAF1BFD-2DE4-4DAA-8447-47114456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628800"/>
            <a:ext cx="8763000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按照逻辑表达式，对逻辑变量的各种取值进行计算，求出相应的函数值，再把变量取值和函数值一一对应列成表格。</a:t>
            </a:r>
          </a:p>
        </p:txBody>
      </p:sp>
      <p:graphicFrame>
        <p:nvGraphicFramePr>
          <p:cNvPr id="3" name="Object 77">
            <a:extLst>
              <a:ext uri="{FF2B5EF4-FFF2-40B4-BE49-F238E27FC236}">
                <a16:creationId xmlns:a16="http://schemas.microsoft.com/office/drawing/2014/main" id="{059AC98E-B37C-4911-BC08-7CCF09234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79045"/>
              </p:ext>
            </p:extLst>
          </p:nvPr>
        </p:nvGraphicFramePr>
        <p:xfrm>
          <a:off x="3647728" y="3068960"/>
          <a:ext cx="4565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" name="公式" r:id="rId3" imgW="1968500" imgH="203200" progId="Equation.3">
                  <p:embed/>
                </p:oleObj>
              </mc:Choice>
              <mc:Fallback>
                <p:oleObj name="公式" r:id="rId3" imgW="1968500" imgH="203200" progId="Equation.3">
                  <p:embed/>
                  <p:pic>
                    <p:nvPicPr>
                      <p:cNvPr id="35845" name="Object 77">
                        <a:extLst>
                          <a:ext uri="{FF2B5EF4-FFF2-40B4-BE49-F238E27FC236}">
                            <a16:creationId xmlns:a16="http://schemas.microsoft.com/office/drawing/2014/main" id="{1F613155-81C2-447D-8468-19E7B2249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068960"/>
                        <a:ext cx="45656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AF34352-CCD6-4E40-94C7-AA34E49285B5}"/>
              </a:ext>
            </a:extLst>
          </p:cNvPr>
          <p:cNvSpPr/>
          <p:nvPr/>
        </p:nvSpPr>
        <p:spPr>
          <a:xfrm>
            <a:off x="2423593" y="9087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由逻辑表达式列出真值表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10A397-6D63-4058-B75A-A30AF4B458A0}"/>
              </a:ext>
            </a:extLst>
          </p:cNvPr>
          <p:cNvSpPr/>
          <p:nvPr/>
        </p:nvSpPr>
        <p:spPr>
          <a:xfrm>
            <a:off x="1905192" y="908720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Object 63">
            <a:extLst>
              <a:ext uri="{FF2B5EF4-FFF2-40B4-BE49-F238E27FC236}">
                <a16:creationId xmlns:a16="http://schemas.microsoft.com/office/drawing/2014/main" id="{CAFBEB63-A4E6-478D-B443-10E633C79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3393"/>
              </p:ext>
            </p:extLst>
          </p:nvPr>
        </p:nvGraphicFramePr>
        <p:xfrm>
          <a:off x="4490825" y="3745620"/>
          <a:ext cx="2633663" cy="296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" name="Document" r:id="rId5" imgW="5630460" imgH="1639859" progId="Word.Document.8">
                  <p:embed/>
                </p:oleObj>
              </mc:Choice>
              <mc:Fallback>
                <p:oleObj name="Document" r:id="rId5" imgW="5630460" imgH="1639859" progId="Word.Document.8">
                  <p:embed/>
                  <p:pic>
                    <p:nvPicPr>
                      <p:cNvPr id="11" name="Object 63">
                        <a:extLst>
                          <a:ext uri="{FF2B5EF4-FFF2-40B4-BE49-F238E27FC236}">
                            <a16:creationId xmlns:a16="http://schemas.microsoft.com/office/drawing/2014/main" id="{AAD04897-3017-4585-B58C-9E6B64479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5319" r="62766" b="8606"/>
                      <a:stretch>
                        <a:fillRect/>
                      </a:stretch>
                    </p:blipFill>
                    <p:spPr bwMode="auto">
                      <a:xfrm>
                        <a:off x="4490825" y="3745620"/>
                        <a:ext cx="2633663" cy="2967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7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02F0F5-7EFD-4E46-902F-9EF1E565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12776"/>
            <a:ext cx="8763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）画出所有的逻辑变量；</a:t>
            </a:r>
          </a:p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）用“非门”实现非变量；</a:t>
            </a:r>
          </a:p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）用“与门”对有关变量的乘积项，实现逻辑乘；</a:t>
            </a:r>
          </a:p>
          <a:p>
            <a:pPr algn="just"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）用“或门” 实现逻辑加；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8D1C74C4-E1ED-460B-B279-4504DD307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71611"/>
              </p:ext>
            </p:extLst>
          </p:nvPr>
        </p:nvGraphicFramePr>
        <p:xfrm>
          <a:off x="1695450" y="4753316"/>
          <a:ext cx="4565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公式" r:id="rId3" imgW="1968500" imgH="203200" progId="Equation.3">
                  <p:embed/>
                </p:oleObj>
              </mc:Choice>
              <mc:Fallback>
                <p:oleObj name="公式" r:id="rId3" imgW="1968500" imgH="203200" progId="Equation.3">
                  <p:embed/>
                  <p:pic>
                    <p:nvPicPr>
                      <p:cNvPr id="36869" name="Object 6">
                        <a:extLst>
                          <a:ext uri="{FF2B5EF4-FFF2-40B4-BE49-F238E27FC236}">
                            <a16:creationId xmlns:a16="http://schemas.microsoft.com/office/drawing/2014/main" id="{22CA633E-EC0F-4EFD-8AD1-3DC7125AE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753316"/>
                        <a:ext cx="45656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B4AC83B6-3396-4926-9685-9D1E2BB143B1}"/>
              </a:ext>
            </a:extLst>
          </p:cNvPr>
          <p:cNvSpPr/>
          <p:nvPr/>
        </p:nvSpPr>
        <p:spPr>
          <a:xfrm>
            <a:off x="2782102" y="68830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由逻辑函数式求逻辑电路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7C6F4C9-34BC-463A-A940-D963ACF8F16D}"/>
              </a:ext>
            </a:extLst>
          </p:cNvPr>
          <p:cNvSpPr/>
          <p:nvPr/>
        </p:nvSpPr>
        <p:spPr>
          <a:xfrm>
            <a:off x="2265232" y="677640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D1E785C-9299-4903-AF4B-EF61C672289D}"/>
              </a:ext>
            </a:extLst>
          </p:cNvPr>
          <p:cNvGrpSpPr/>
          <p:nvPr/>
        </p:nvGrpSpPr>
        <p:grpSpPr>
          <a:xfrm>
            <a:off x="6542752" y="3419709"/>
            <a:ext cx="3896648" cy="3162409"/>
            <a:chOff x="5018752" y="3419708"/>
            <a:chExt cx="3896648" cy="3162409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A61C9930-FB99-414D-8405-A98097D0E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3469029"/>
              <a:ext cx="3276600" cy="3048000"/>
              <a:chOff x="3312" y="2544"/>
              <a:chExt cx="2064" cy="1680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2D494B48-2D67-45B9-BE40-D088BE730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2544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15989663-A005-4599-8582-B0D073776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610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62D23F7E-20AC-44D1-8FFA-97210993C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742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id="{4BF74FF3-F371-4E45-B095-FE850A8CB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874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">
                <a:extLst>
                  <a:ext uri="{FF2B5EF4-FFF2-40B4-BE49-F238E27FC236}">
                    <a16:creationId xmlns:a16="http://schemas.microsoft.com/office/drawing/2014/main" id="{76FE6E8B-41D9-4A53-8B78-EFB525F7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2742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EF595485-F4EE-45A2-99F6-607691AD5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219"/>
                <a:ext cx="265" cy="3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/>
                  <a:t> </a:t>
                </a:r>
                <a:r>
                  <a:rPr lang="en-US" altLang="zh-CN" sz="1600">
                    <a:latin typeface="+mn-ea"/>
                    <a:ea typeface="+mn-ea"/>
                  </a:rPr>
                  <a:t>≥</a:t>
                </a:r>
                <a:r>
                  <a:rPr lang="en-US" altLang="zh-CN" sz="1800"/>
                  <a:t>1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B378B4AC-3C77-4A54-B4AA-4ABF0517C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9" y="3269"/>
                <a:ext cx="2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BAC541EF-6BE5-4260-9973-9842C77BB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7" y="3368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7D3137AB-01E2-4999-884F-FB7910A60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7" y="346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980BB860-F506-4275-96EA-E6FC954B9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2" y="3566"/>
                <a:ext cx="2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B4D10B15-0743-4540-B26B-845C9E00B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4" y="341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19">
                <a:extLst>
                  <a:ext uri="{FF2B5EF4-FFF2-40B4-BE49-F238E27FC236}">
                    <a16:creationId xmlns:a16="http://schemas.microsoft.com/office/drawing/2014/main" id="{CB73A191-77FE-4C60-9503-C186E024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2989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32" name="Line 20">
                <a:extLst>
                  <a:ext uri="{FF2B5EF4-FFF2-40B4-BE49-F238E27FC236}">
                    <a16:creationId xmlns:a16="http://schemas.microsoft.com/office/drawing/2014/main" id="{27E771EB-6E6D-4B09-947C-D0DD252C8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05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101B826B-756B-48A6-8F93-2AB9F72E7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18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9C49EEB8-228D-497D-B285-12425388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19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3">
                <a:extLst>
                  <a:ext uri="{FF2B5EF4-FFF2-40B4-BE49-F238E27FC236}">
                    <a16:creationId xmlns:a16="http://schemas.microsoft.com/office/drawing/2014/main" id="{EEB6C1EC-FE1C-4131-85E0-060CA2F07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318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4">
                <a:extLst>
                  <a:ext uri="{FF2B5EF4-FFF2-40B4-BE49-F238E27FC236}">
                    <a16:creationId xmlns:a16="http://schemas.microsoft.com/office/drawing/2014/main" id="{1D17BF8D-B0B9-4D03-BBFC-3ADD8A9A8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3845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37" name="Line 25">
                <a:extLst>
                  <a:ext uri="{FF2B5EF4-FFF2-40B4-BE49-F238E27FC236}">
                    <a16:creationId xmlns:a16="http://schemas.microsoft.com/office/drawing/2014/main" id="{2524864B-92DF-4DE0-9FED-1F39102E9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911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26">
                <a:extLst>
                  <a:ext uri="{FF2B5EF4-FFF2-40B4-BE49-F238E27FC236}">
                    <a16:creationId xmlns:a16="http://schemas.microsoft.com/office/drawing/2014/main" id="{5D74519E-8AC8-48D3-9732-54121D6A1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4043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E8DA506E-2513-462B-A8DE-B5E61B1E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417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C6159D6D-FE97-4505-8BC9-82691FD3D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4043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29">
                <a:extLst>
                  <a:ext uri="{FF2B5EF4-FFF2-40B4-BE49-F238E27FC236}">
                    <a16:creationId xmlns:a16="http://schemas.microsoft.com/office/drawing/2014/main" id="{9FC05B63-AAB0-498E-A6CE-FFD24DB47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3417"/>
                <a:ext cx="246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&amp;</a:t>
                </a:r>
              </a:p>
            </p:txBody>
          </p:sp>
          <p:sp>
            <p:nvSpPr>
              <p:cNvPr id="42" name="Line 30">
                <a:extLst>
                  <a:ext uri="{FF2B5EF4-FFF2-40B4-BE49-F238E27FC236}">
                    <a16:creationId xmlns:a16="http://schemas.microsoft.com/office/drawing/2014/main" id="{5460E7EC-EB88-4CED-A35C-11D98A39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483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1">
                <a:extLst>
                  <a:ext uri="{FF2B5EF4-FFF2-40B4-BE49-F238E27FC236}">
                    <a16:creationId xmlns:a16="http://schemas.microsoft.com/office/drawing/2014/main" id="{C0589AC3-65EB-4C77-A2CD-37AC6EFA9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61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2">
                <a:extLst>
                  <a:ext uri="{FF2B5EF4-FFF2-40B4-BE49-F238E27FC236}">
                    <a16:creationId xmlns:a16="http://schemas.microsoft.com/office/drawing/2014/main" id="{1290A8C1-D21C-49E2-87DA-6936A1663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747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3">
                <a:extLst>
                  <a:ext uri="{FF2B5EF4-FFF2-40B4-BE49-F238E27FC236}">
                    <a16:creationId xmlns:a16="http://schemas.microsoft.com/office/drawing/2014/main" id="{9BEFA754-07D5-484D-AF34-D8B9C45E0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0" y="3615"/>
                <a:ext cx="3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4">
                <a:extLst>
                  <a:ext uri="{FF2B5EF4-FFF2-40B4-BE49-F238E27FC236}">
                    <a16:creationId xmlns:a16="http://schemas.microsoft.com/office/drawing/2014/main" id="{ACB24439-41E4-4063-9FA4-7321E6A18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6" y="2725"/>
                <a:ext cx="0" cy="5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5">
                <a:extLst>
                  <a:ext uri="{FF2B5EF4-FFF2-40B4-BE49-F238E27FC236}">
                    <a16:creationId xmlns:a16="http://schemas.microsoft.com/office/drawing/2014/main" id="{73B16C1E-E33C-43AA-804C-9A8C2B00C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2742"/>
                <a:ext cx="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6">
                <a:extLst>
                  <a:ext uri="{FF2B5EF4-FFF2-40B4-BE49-F238E27FC236}">
                    <a16:creationId xmlns:a16="http://schemas.microsoft.com/office/drawing/2014/main" id="{7920D3FF-A9C9-4111-B2AF-3FD1FFC6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3186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7">
                <a:extLst>
                  <a:ext uri="{FF2B5EF4-FFF2-40B4-BE49-F238E27FC236}">
                    <a16:creationId xmlns:a16="http://schemas.microsoft.com/office/drawing/2014/main" id="{8285F4A1-146A-443E-B471-626D9D1FF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3368"/>
                <a:ext cx="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8">
                <a:extLst>
                  <a:ext uri="{FF2B5EF4-FFF2-40B4-BE49-F238E27FC236}">
                    <a16:creationId xmlns:a16="http://schemas.microsoft.com/office/drawing/2014/main" id="{5F17075A-657C-4905-9678-1205845EB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2" y="3466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9">
                <a:extLst>
                  <a:ext uri="{FF2B5EF4-FFF2-40B4-BE49-F238E27FC236}">
                    <a16:creationId xmlns:a16="http://schemas.microsoft.com/office/drawing/2014/main" id="{1A9AC18D-E042-4512-83CA-6635B9AA7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3483"/>
                <a:ext cx="0" cy="1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40">
                <a:extLst>
                  <a:ext uri="{FF2B5EF4-FFF2-40B4-BE49-F238E27FC236}">
                    <a16:creationId xmlns:a16="http://schemas.microsoft.com/office/drawing/2014/main" id="{3422DA06-5D5B-4254-9C12-8DC4CB36B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6" y="3565"/>
                <a:ext cx="0" cy="4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41">
                <a:extLst>
                  <a:ext uri="{FF2B5EF4-FFF2-40B4-BE49-F238E27FC236}">
                    <a16:creationId xmlns:a16="http://schemas.microsoft.com/office/drawing/2014/main" id="{D3151E31-8811-4D99-9631-B5A35EB06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5" y="4043"/>
                <a:ext cx="3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E20D7180-56FE-4C44-9010-E1AAC7D66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2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8" name="Text Box 43">
              <a:extLst>
                <a:ext uri="{FF2B5EF4-FFF2-40B4-BE49-F238E27FC236}">
                  <a16:creationId xmlns:a16="http://schemas.microsoft.com/office/drawing/2014/main" id="{0D6B342A-801E-47FA-A298-1B48C748B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7550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1D904418-6C0E-44DD-A6DF-54DAE88F6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003328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10" name="Text Box 45">
              <a:extLst>
                <a:ext uri="{FF2B5EF4-FFF2-40B4-BE49-F238E27FC236}">
                  <a16:creationId xmlns:a16="http://schemas.microsoft.com/office/drawing/2014/main" id="{28D89EC9-150B-4ED2-A345-A4761E886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1548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11" name="Text Box 46">
              <a:extLst>
                <a:ext uri="{FF2B5EF4-FFF2-40B4-BE49-F238E27FC236}">
                  <a16:creationId xmlns:a16="http://schemas.microsoft.com/office/drawing/2014/main" id="{845234E3-3A20-41B4-B575-C8D1526DF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9836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12" name="Text Box 47">
              <a:extLst>
                <a:ext uri="{FF2B5EF4-FFF2-40B4-BE49-F238E27FC236}">
                  <a16:creationId xmlns:a16="http://schemas.microsoft.com/office/drawing/2014/main" id="{F2AD25B2-F8D0-42AC-9D0A-A7F2B690A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16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13" name="Text Box 48">
              <a:extLst>
                <a:ext uri="{FF2B5EF4-FFF2-40B4-BE49-F238E27FC236}">
                  <a16:creationId xmlns:a16="http://schemas.microsoft.com/office/drawing/2014/main" id="{C193AA3A-663E-471C-8EE5-26CE4A46F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6214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6D86C082-9368-4E2C-9E50-5E0401DE6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6882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04858909-F4F7-4F5A-95A3-98E137B12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8500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FBBD8664-13CF-4E9C-9A63-561DDE469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0" y="4840629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Z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D220048-F3D2-4E5C-BDBC-11044A6A8724}"/>
                </a:ext>
              </a:extLst>
            </p:cNvPr>
            <p:cNvGrpSpPr/>
            <p:nvPr/>
          </p:nvGrpSpPr>
          <p:grpSpPr>
            <a:xfrm>
              <a:off x="5018752" y="3419708"/>
              <a:ext cx="351378" cy="369332"/>
              <a:chOff x="6746875" y="688308"/>
              <a:chExt cx="351378" cy="369332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E665C51-C8A3-44AA-969B-ADC9764BC602}"/>
                  </a:ext>
                </a:extLst>
              </p:cNvPr>
              <p:cNvSpPr txBox="1"/>
              <p:nvPr/>
            </p:nvSpPr>
            <p:spPr>
              <a:xfrm>
                <a:off x="6746875" y="6883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10">
                <a:extLst>
                  <a:ext uri="{FF2B5EF4-FFF2-40B4-BE49-F238E27FC236}">
                    <a16:creationId xmlns:a16="http://schemas.microsoft.com/office/drawing/2014/main" id="{A5C0092F-D4E8-43F9-B634-38EB24698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1202" y="764704"/>
                <a:ext cx="1587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FA2642A-F76E-44DD-8069-08168E4F5A63}"/>
                </a:ext>
              </a:extLst>
            </p:cNvPr>
            <p:cNvGrpSpPr/>
            <p:nvPr/>
          </p:nvGrpSpPr>
          <p:grpSpPr>
            <a:xfrm>
              <a:off x="5024368" y="4437980"/>
              <a:ext cx="351378" cy="369332"/>
              <a:chOff x="6746875" y="688308"/>
              <a:chExt cx="351378" cy="369332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2AC021F-5AF2-454F-BBE3-317F9BF4669B}"/>
                  </a:ext>
                </a:extLst>
              </p:cNvPr>
              <p:cNvSpPr txBox="1"/>
              <p:nvPr/>
            </p:nvSpPr>
            <p:spPr>
              <a:xfrm>
                <a:off x="6746875" y="6883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10">
                <a:extLst>
                  <a:ext uri="{FF2B5EF4-FFF2-40B4-BE49-F238E27FC236}">
                    <a16:creationId xmlns:a16="http://schemas.microsoft.com/office/drawing/2014/main" id="{FA468A5A-EBEB-49E5-B8AD-88BA91024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1042" y="764704"/>
                <a:ext cx="1587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B48603F-1AAD-4481-BBA4-9FC620186B73}"/>
                </a:ext>
              </a:extLst>
            </p:cNvPr>
            <p:cNvGrpSpPr/>
            <p:nvPr/>
          </p:nvGrpSpPr>
          <p:grpSpPr>
            <a:xfrm>
              <a:off x="5031089" y="5475704"/>
              <a:ext cx="338554" cy="369332"/>
              <a:chOff x="6746875" y="688308"/>
              <a:chExt cx="338554" cy="369332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8609920-E4B1-485E-83F1-B8A9E41C30DF}"/>
                  </a:ext>
                </a:extLst>
              </p:cNvPr>
              <p:cNvSpPr txBox="1"/>
              <p:nvPr/>
            </p:nvSpPr>
            <p:spPr>
              <a:xfrm>
                <a:off x="6746875" y="68830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0">
                <a:extLst>
                  <a:ext uri="{FF2B5EF4-FFF2-40B4-BE49-F238E27FC236}">
                    <a16:creationId xmlns:a16="http://schemas.microsoft.com/office/drawing/2014/main" id="{0953ED5A-8202-420A-A183-5534850B7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1202" y="764704"/>
                <a:ext cx="1587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20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3F377D75-CCE3-4B94-AC80-FF5760F3E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4" y="5849244"/>
            <a:ext cx="74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AB</a:t>
            </a: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C06D03C7-B73A-4380-8BF8-CBA5B71394F5}"/>
              </a:ext>
            </a:extLst>
          </p:cNvPr>
          <p:cNvGrpSpPr>
            <a:grpSpLocks/>
          </p:cNvGrpSpPr>
          <p:nvPr/>
        </p:nvGrpSpPr>
        <p:grpSpPr bwMode="auto">
          <a:xfrm>
            <a:off x="2317751" y="2614316"/>
            <a:ext cx="5635625" cy="3983037"/>
            <a:chOff x="500" y="1393"/>
            <a:chExt cx="3550" cy="2509"/>
          </a:xfrm>
        </p:grpSpPr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66052CD3-D0D8-4CD9-87CF-2EBAC1267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78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22">
              <a:extLst>
                <a:ext uri="{FF2B5EF4-FFF2-40B4-BE49-F238E27FC236}">
                  <a16:creationId xmlns:a16="http://schemas.microsoft.com/office/drawing/2014/main" id="{75B879F9-8EAA-4902-A28F-9CC53A632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" y="1393"/>
              <a:ext cx="3550" cy="2509"/>
              <a:chOff x="500" y="1393"/>
              <a:chExt cx="3550" cy="2509"/>
            </a:xfrm>
          </p:grpSpPr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A3110244-424C-4436-8354-2CBE6F82B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2" y="1924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24">
                <a:extLst>
                  <a:ext uri="{FF2B5EF4-FFF2-40B4-BE49-F238E27FC236}">
                    <a16:creationId xmlns:a16="http://schemas.microsoft.com/office/drawing/2014/main" id="{2C3FD280-E3D1-41DE-BA46-113DB3D63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1393"/>
                <a:ext cx="3550" cy="2509"/>
                <a:chOff x="500" y="1393"/>
                <a:chExt cx="3550" cy="2509"/>
              </a:xfrm>
            </p:grpSpPr>
            <p:sp>
              <p:nvSpPr>
                <p:cNvPr id="23" name="Rectangle 25">
                  <a:extLst>
                    <a:ext uri="{FF2B5EF4-FFF2-40B4-BE49-F238E27FC236}">
                      <a16:creationId xmlns:a16="http://schemas.microsoft.com/office/drawing/2014/main" id="{567CE4DB-3F5A-492C-AB70-2DC5A2EEA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6" y="2595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6">
                  <a:extLst>
                    <a:ext uri="{FF2B5EF4-FFF2-40B4-BE49-F238E27FC236}">
                      <a16:creationId xmlns:a16="http://schemas.microsoft.com/office/drawing/2014/main" id="{539A6369-FFED-4CE0-B22D-DF00F67B0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6" y="2835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Oval 27">
                  <a:extLst>
                    <a:ext uri="{FF2B5EF4-FFF2-40B4-BE49-F238E27FC236}">
                      <a16:creationId xmlns:a16="http://schemas.microsoft.com/office/drawing/2014/main" id="{CDBB3713-3B95-4F37-A465-B4EC68FBC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2787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28">
                  <a:extLst>
                    <a:ext uri="{FF2B5EF4-FFF2-40B4-BE49-F238E27FC236}">
                      <a16:creationId xmlns:a16="http://schemas.microsoft.com/office/drawing/2014/main" id="{F56FFACF-EC18-436B-9853-4D3445C52B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2" y="2691"/>
                  <a:ext cx="19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7" name="Rectangle 29">
                  <a:extLst>
                    <a:ext uri="{FF2B5EF4-FFF2-40B4-BE49-F238E27FC236}">
                      <a16:creationId xmlns:a16="http://schemas.microsoft.com/office/drawing/2014/main" id="{3FE9B30B-B563-4E91-BB17-090F45E99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4" y="1542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Line 30">
                  <a:extLst>
                    <a:ext uri="{FF2B5EF4-FFF2-40B4-BE49-F238E27FC236}">
                      <a16:creationId xmlns:a16="http://schemas.microsoft.com/office/drawing/2014/main" id="{CB0F1A0B-9DAF-4A7A-BDAB-F09896C4F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4" y="192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31">
                  <a:extLst>
                    <a:ext uri="{FF2B5EF4-FFF2-40B4-BE49-F238E27FC236}">
                      <a16:creationId xmlns:a16="http://schemas.microsoft.com/office/drawing/2014/main" id="{B13C8BFD-A9CB-40A0-B819-054E75A363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0" y="1638"/>
                  <a:ext cx="38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30" name="Text Box 32">
                  <a:extLst>
                    <a:ext uri="{FF2B5EF4-FFF2-40B4-BE49-F238E27FC236}">
                      <a16:creationId xmlns:a16="http://schemas.microsoft.com/office/drawing/2014/main" id="{00743D6F-1C76-453B-976C-12F14DA1D6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" y="1460"/>
                  <a:ext cx="3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1" name="Text Box 33">
                  <a:extLst>
                    <a:ext uri="{FF2B5EF4-FFF2-40B4-BE49-F238E27FC236}">
                      <a16:creationId xmlns:a16="http://schemas.microsoft.com/office/drawing/2014/main" id="{100AC6B3-7856-4962-8188-7EE0A8A82A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" y="2677"/>
                  <a:ext cx="35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32" name="Line 34">
                  <a:extLst>
                    <a:ext uri="{FF2B5EF4-FFF2-40B4-BE49-F238E27FC236}">
                      <a16:creationId xmlns:a16="http://schemas.microsoft.com/office/drawing/2014/main" id="{D714B9BB-8A4D-4EFD-B54B-C0F4BC78B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0" y="1625"/>
                  <a:ext cx="604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35">
                  <a:extLst>
                    <a:ext uri="{FF2B5EF4-FFF2-40B4-BE49-F238E27FC236}">
                      <a16:creationId xmlns:a16="http://schemas.microsoft.com/office/drawing/2014/main" id="{4F29E4A7-C429-46F4-A2BF-6719EBF4C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1" y="2838"/>
                  <a:ext cx="627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Oval 36">
                  <a:extLst>
                    <a:ext uri="{FF2B5EF4-FFF2-40B4-BE49-F238E27FC236}">
                      <a16:creationId xmlns:a16="http://schemas.microsoft.com/office/drawing/2014/main" id="{F4A85E77-E272-49D7-964A-376EAB6CB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62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Oval 37">
                  <a:extLst>
                    <a:ext uri="{FF2B5EF4-FFF2-40B4-BE49-F238E27FC236}">
                      <a16:creationId xmlns:a16="http://schemas.microsoft.com/office/drawing/2014/main" id="{7A4B6519-4198-4E47-ADA2-8AAD327A4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2817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38">
                  <a:extLst>
                    <a:ext uri="{FF2B5EF4-FFF2-40B4-BE49-F238E27FC236}">
                      <a16:creationId xmlns:a16="http://schemas.microsoft.com/office/drawing/2014/main" id="{7D394A89-13E8-4D7C-A616-7A68CCD92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2" y="361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9">
                  <a:extLst>
                    <a:ext uri="{FF2B5EF4-FFF2-40B4-BE49-F238E27FC236}">
                      <a16:creationId xmlns:a16="http://schemas.microsoft.com/office/drawing/2014/main" id="{8F91F78E-7DA5-4E2A-B21D-9F83B1D84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3374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40">
                  <a:extLst>
                    <a:ext uri="{FF2B5EF4-FFF2-40B4-BE49-F238E27FC236}">
                      <a16:creationId xmlns:a16="http://schemas.microsoft.com/office/drawing/2014/main" id="{6C6826E8-96D5-4303-9A32-34B98F25E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8" y="375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41">
                  <a:extLst>
                    <a:ext uri="{FF2B5EF4-FFF2-40B4-BE49-F238E27FC236}">
                      <a16:creationId xmlns:a16="http://schemas.microsoft.com/office/drawing/2014/main" id="{67ACCCCE-B375-4E57-A702-0F369BC2F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8" y="347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Text Box 42">
                  <a:extLst>
                    <a:ext uri="{FF2B5EF4-FFF2-40B4-BE49-F238E27FC236}">
                      <a16:creationId xmlns:a16="http://schemas.microsoft.com/office/drawing/2014/main" id="{19D24BFD-CFA0-4D81-9C7B-5C0B01DEE7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4" y="3470"/>
                  <a:ext cx="38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41" name="Rectangle 43">
                  <a:extLst>
                    <a:ext uri="{FF2B5EF4-FFF2-40B4-BE49-F238E27FC236}">
                      <a16:creationId xmlns:a16="http://schemas.microsoft.com/office/drawing/2014/main" id="{4B89B48B-8F1E-4361-B6FA-0BE2611C4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5" y="1393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44">
                  <a:extLst>
                    <a:ext uri="{FF2B5EF4-FFF2-40B4-BE49-F238E27FC236}">
                      <a16:creationId xmlns:a16="http://schemas.microsoft.com/office/drawing/2014/main" id="{A22ECDA6-009D-4CF4-B75A-A8B14AAF5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5" y="1625"/>
                  <a:ext cx="472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Oval 45">
                  <a:extLst>
                    <a:ext uri="{FF2B5EF4-FFF2-40B4-BE49-F238E27FC236}">
                      <a16:creationId xmlns:a16="http://schemas.microsoft.com/office/drawing/2014/main" id="{A836E984-2924-48DF-B906-86A5AA008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" y="1585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46">
                  <a:extLst>
                    <a:ext uri="{FF2B5EF4-FFF2-40B4-BE49-F238E27FC236}">
                      <a16:creationId xmlns:a16="http://schemas.microsoft.com/office/drawing/2014/main" id="{8D5D9967-5427-40B8-A468-68F1BBF2EA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1" y="1489"/>
                  <a:ext cx="19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5" name="Line 47">
                  <a:extLst>
                    <a:ext uri="{FF2B5EF4-FFF2-40B4-BE49-F238E27FC236}">
                      <a16:creationId xmlns:a16="http://schemas.microsoft.com/office/drawing/2014/main" id="{FC76E79D-7C46-4A5C-9AC2-3DF5AFA28A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8" y="1638"/>
                  <a:ext cx="0" cy="18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48">
                  <a:extLst>
                    <a:ext uri="{FF2B5EF4-FFF2-40B4-BE49-F238E27FC236}">
                      <a16:creationId xmlns:a16="http://schemas.microsoft.com/office/drawing/2014/main" id="{4ABC3709-1F4C-457A-811E-ACE4843EF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9" y="3470"/>
                  <a:ext cx="9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49">
                  <a:extLst>
                    <a:ext uri="{FF2B5EF4-FFF2-40B4-BE49-F238E27FC236}">
                      <a16:creationId xmlns:a16="http://schemas.microsoft.com/office/drawing/2014/main" id="{4142F7C6-370E-4B34-BFBF-E98214186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3" y="3762"/>
                  <a:ext cx="107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50">
                  <a:extLst>
                    <a:ext uri="{FF2B5EF4-FFF2-40B4-BE49-F238E27FC236}">
                      <a16:creationId xmlns:a16="http://schemas.microsoft.com/office/drawing/2014/main" id="{D76CE245-4478-4607-A893-CD062F6FB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0" y="1772"/>
                  <a:ext cx="0" cy="7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51">
                  <a:extLst>
                    <a:ext uri="{FF2B5EF4-FFF2-40B4-BE49-F238E27FC236}">
                      <a16:creationId xmlns:a16="http://schemas.microsoft.com/office/drawing/2014/main" id="{99BB80A7-7121-41EA-8485-743404C36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1" y="2850"/>
                  <a:ext cx="0" cy="77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52">
                  <a:extLst>
                    <a:ext uri="{FF2B5EF4-FFF2-40B4-BE49-F238E27FC236}">
                      <a16:creationId xmlns:a16="http://schemas.microsoft.com/office/drawing/2014/main" id="{1338F303-85AF-42A2-9DF4-E7E4C2C8C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6" y="2413"/>
                  <a:ext cx="384" cy="528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53">
                  <a:extLst>
                    <a:ext uri="{FF2B5EF4-FFF2-40B4-BE49-F238E27FC236}">
                      <a16:creationId xmlns:a16="http://schemas.microsoft.com/office/drawing/2014/main" id="{32EC2C43-1BE1-4066-AE44-0FF9C84B2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" y="2653"/>
                  <a:ext cx="344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54">
                  <a:extLst>
                    <a:ext uri="{FF2B5EF4-FFF2-40B4-BE49-F238E27FC236}">
                      <a16:creationId xmlns:a16="http://schemas.microsoft.com/office/drawing/2014/main" id="{CCF1BEDD-076C-49A9-ACF9-D6E929342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6" y="2845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55">
                  <a:extLst>
                    <a:ext uri="{FF2B5EF4-FFF2-40B4-BE49-F238E27FC236}">
                      <a16:creationId xmlns:a16="http://schemas.microsoft.com/office/drawing/2014/main" id="{C2094E9A-0D19-49D3-9348-5417A63BA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6" y="2509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 Box 56">
                  <a:extLst>
                    <a:ext uri="{FF2B5EF4-FFF2-40B4-BE49-F238E27FC236}">
                      <a16:creationId xmlns:a16="http://schemas.microsoft.com/office/drawing/2014/main" id="{1798D20E-1A18-41BF-9364-9B485D03F1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6" y="2360"/>
                  <a:ext cx="52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latin typeface="+mn-ea"/>
                      <a:ea typeface="+mn-ea"/>
                      <a:cs typeface="Times New Roman" panose="02020603050405020304" pitchFamily="18" charset="0"/>
                    </a:rPr>
                    <a:t>≥</a:t>
                  </a:r>
                  <a:r>
                    <a:rPr lang="en-US" altLang="zh-CN" sz="2800" b="1"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5" name="Oval 57">
                  <a:extLst>
                    <a:ext uri="{FF2B5EF4-FFF2-40B4-BE49-F238E27FC236}">
                      <a16:creationId xmlns:a16="http://schemas.microsoft.com/office/drawing/2014/main" id="{C465F879-6063-43B5-B604-AFF07592E4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0" y="2615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58">
                  <a:extLst>
                    <a:ext uri="{FF2B5EF4-FFF2-40B4-BE49-F238E27FC236}">
                      <a16:creationId xmlns:a16="http://schemas.microsoft.com/office/drawing/2014/main" id="{713DA8AE-CB0C-44F0-BF1F-6A05F0CF8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6" y="2842"/>
                  <a:ext cx="0" cy="9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7" name="Text Box 62">
            <a:extLst>
              <a:ext uri="{FF2B5EF4-FFF2-40B4-BE49-F238E27FC236}">
                <a16:creationId xmlns:a16="http://schemas.microsoft.com/office/drawing/2014/main" id="{537A0260-2D88-43B6-B026-103FF12F8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906326"/>
            <a:ext cx="876300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>
                <a:ea typeface="+mn-ea"/>
                <a:cs typeface="Times New Roman" panose="02020603050405020304" pitchFamily="18" charset="0"/>
              </a:rPr>
              <a:t>由输入到输出，按照每个门的符号写出每个门的逻辑函数，直到最后得到整个逻辑电路的表达式。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4C729DA-BF6E-439E-B34E-FCD3AC1A3CE7}"/>
              </a:ext>
            </a:extLst>
          </p:cNvPr>
          <p:cNvSpPr/>
          <p:nvPr/>
        </p:nvSpPr>
        <p:spPr>
          <a:xfrm>
            <a:off x="2941993" y="123774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cs typeface="Times New Roman" panose="02020603050405020304" pitchFamily="18" charset="0"/>
              </a:rPr>
              <a:t>由逻辑图求逻辑表达式</a:t>
            </a:r>
            <a:endParaRPr lang="zh-CN" altLang="en-US" sz="280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E8308E-86BD-4F53-9AE9-B45C078773BA}"/>
              </a:ext>
            </a:extLst>
          </p:cNvPr>
          <p:cNvSpPr/>
          <p:nvPr/>
        </p:nvSpPr>
        <p:spPr>
          <a:xfrm>
            <a:off x="2423592" y="116632"/>
            <a:ext cx="518400" cy="519112"/>
          </a:xfrm>
          <a:prstGeom prst="ellipse">
            <a:avLst/>
          </a:prstGeom>
          <a:solidFill>
            <a:srgbClr val="C808BA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631EE9B-E443-4ECF-A54B-968F74E11F8C}"/>
              </a:ext>
            </a:extLst>
          </p:cNvPr>
          <p:cNvGrpSpPr/>
          <p:nvPr/>
        </p:nvGrpSpPr>
        <p:grpSpPr>
          <a:xfrm>
            <a:off x="4641998" y="2467719"/>
            <a:ext cx="444352" cy="523220"/>
            <a:chOff x="6359896" y="2517974"/>
            <a:chExt cx="444352" cy="523220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B1F1845-C99F-4E8F-9CF7-BAEAA98BC3B1}"/>
                </a:ext>
              </a:extLst>
            </p:cNvPr>
            <p:cNvSpPr txBox="1"/>
            <p:nvPr/>
          </p:nvSpPr>
          <p:spPr>
            <a:xfrm>
              <a:off x="6359896" y="2517974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765B4985-5675-4672-BD73-7E3A6EA1A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84" y="2594370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E1BD5EB-E642-49E3-97CB-08929229B1AF}"/>
              </a:ext>
            </a:extLst>
          </p:cNvPr>
          <p:cNvGrpSpPr/>
          <p:nvPr/>
        </p:nvGrpSpPr>
        <p:grpSpPr>
          <a:xfrm>
            <a:off x="4499520" y="4439543"/>
            <a:ext cx="444352" cy="523220"/>
            <a:chOff x="6359896" y="2517974"/>
            <a:chExt cx="444352" cy="523220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C73D114-F21D-4212-B2EA-3B080AB611D5}"/>
                </a:ext>
              </a:extLst>
            </p:cNvPr>
            <p:cNvSpPr txBox="1"/>
            <p:nvPr/>
          </p:nvSpPr>
          <p:spPr>
            <a:xfrm>
              <a:off x="6359896" y="2517974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022F4EC-3456-45BD-9FB8-A91E6D32A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984" y="2594370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DBAE40D-AF04-43B0-B269-E9026154091A}"/>
              </a:ext>
            </a:extLst>
          </p:cNvPr>
          <p:cNvGrpSpPr/>
          <p:nvPr/>
        </p:nvGrpSpPr>
        <p:grpSpPr>
          <a:xfrm>
            <a:off x="6328696" y="2939782"/>
            <a:ext cx="735679" cy="523220"/>
            <a:chOff x="6207199" y="2698313"/>
            <a:chExt cx="735679" cy="52322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BA9AD090-584C-45AD-B356-A9682E38AC3F}"/>
                </a:ext>
              </a:extLst>
            </p:cNvPr>
            <p:cNvGrpSpPr/>
            <p:nvPr/>
          </p:nvGrpSpPr>
          <p:grpSpPr>
            <a:xfrm>
              <a:off x="6207199" y="2698313"/>
              <a:ext cx="444352" cy="523220"/>
              <a:chOff x="6359896" y="2517974"/>
              <a:chExt cx="444352" cy="523220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00EF2A0-9823-402F-BF70-F634DFEA3B86}"/>
                  </a:ext>
                </a:extLst>
              </p:cNvPr>
              <p:cNvSpPr txBox="1"/>
              <p:nvPr/>
            </p:nvSpPr>
            <p:spPr>
              <a:xfrm>
                <a:off x="6359896" y="2517974"/>
                <a:ext cx="444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0">
                <a:extLst>
                  <a:ext uri="{FF2B5EF4-FFF2-40B4-BE49-F238E27FC236}">
                    <a16:creationId xmlns:a16="http://schemas.microsoft.com/office/drawing/2014/main" id="{985F4D94-F1D9-4E6C-B9EC-56647A514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7984" y="2594370"/>
                <a:ext cx="192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2D28D78-BAD4-4040-9120-708CD7FFE165}"/>
                </a:ext>
              </a:extLst>
            </p:cNvPr>
            <p:cNvGrpSpPr/>
            <p:nvPr/>
          </p:nvGrpSpPr>
          <p:grpSpPr>
            <a:xfrm>
              <a:off x="6498526" y="2698313"/>
              <a:ext cx="444352" cy="523220"/>
              <a:chOff x="6359896" y="2517974"/>
              <a:chExt cx="444352" cy="52322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534621-5340-41BB-84FE-33452163BCFA}"/>
                  </a:ext>
                </a:extLst>
              </p:cNvPr>
              <p:cNvSpPr txBox="1"/>
              <p:nvPr/>
            </p:nvSpPr>
            <p:spPr>
              <a:xfrm>
                <a:off x="6359896" y="2517974"/>
                <a:ext cx="444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10">
                <a:extLst>
                  <a:ext uri="{FF2B5EF4-FFF2-40B4-BE49-F238E27FC236}">
                    <a16:creationId xmlns:a16="http://schemas.microsoft.com/office/drawing/2014/main" id="{F2A67D5F-4F7E-4E55-B1D5-5B7FB4204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7984" y="2594370"/>
                <a:ext cx="192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9F2F82-5230-4E94-8032-67975C9AD3DF}"/>
              </a:ext>
            </a:extLst>
          </p:cNvPr>
          <p:cNvGrpSpPr/>
          <p:nvPr/>
        </p:nvGrpSpPr>
        <p:grpSpPr>
          <a:xfrm>
            <a:off x="8093076" y="4322193"/>
            <a:ext cx="2166937" cy="552723"/>
            <a:chOff x="6697663" y="4509120"/>
            <a:chExt cx="2166937" cy="552723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4624FCF9-F7F7-4E81-AE39-525DDF99D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7663" y="4542731"/>
              <a:ext cx="216693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+mn-ea"/>
                  <a:cs typeface="Times New Roman" panose="02020603050405020304" pitchFamily="18" charset="0"/>
                </a:rPr>
                <a:t>Y=A B+AB</a:t>
              </a: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0CC702EB-F6D6-4B3B-9BE9-B2509992A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552" y="4622656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Line 10">
              <a:extLst>
                <a:ext uri="{FF2B5EF4-FFF2-40B4-BE49-F238E27FC236}">
                  <a16:creationId xmlns:a16="http://schemas.microsoft.com/office/drawing/2014/main" id="{08A22BE3-689D-47B4-92F4-3AF5C0AB9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336" y="4622656"/>
              <a:ext cx="192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10">
              <a:extLst>
                <a:ext uri="{FF2B5EF4-FFF2-40B4-BE49-F238E27FC236}">
                  <a16:creationId xmlns:a16="http://schemas.microsoft.com/office/drawing/2014/main" id="{41704C90-E5AC-422D-9656-75528338E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6296" y="4509120"/>
              <a:ext cx="1174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8CF420-6131-4ADD-846D-C71A68019EC5}"/>
              </a:ext>
            </a:extLst>
          </p:cNvPr>
          <p:cNvGrpSpPr/>
          <p:nvPr/>
        </p:nvGrpSpPr>
        <p:grpSpPr>
          <a:xfrm>
            <a:off x="2351585" y="1"/>
            <a:ext cx="4968551" cy="839639"/>
            <a:chOff x="827584" y="0"/>
            <a:chExt cx="4902303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DB7E57A3-1D8E-4702-AB07-58B02370FDB2}"/>
                </a:ext>
              </a:extLst>
            </p:cNvPr>
            <p:cNvSpPr/>
            <p:nvPr/>
          </p:nvSpPr>
          <p:spPr>
            <a:xfrm>
              <a:off x="1119858" y="93956"/>
              <a:ext cx="461002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逻辑函数的化简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574786-777A-4352-90F9-3D1405FDC38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B35C1B57-55D4-4127-B135-B770484B095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7C7A2AF-FF7B-4BF4-8D44-571C9473488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BECD0B7-9E04-4D94-A566-326241700F8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0E2E60BA-1F5E-4F10-8441-E4C2F05D7EF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BFFA75B-7F78-44E7-B041-26C29E72F4F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8C4B268-410B-4D08-B7CC-3794A4198BFB}"/>
              </a:ext>
            </a:extLst>
          </p:cNvPr>
          <p:cNvSpPr txBox="1"/>
          <p:nvPr/>
        </p:nvSpPr>
        <p:spPr>
          <a:xfrm>
            <a:off x="2207568" y="1359312"/>
            <a:ext cx="8352928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  逻辑函数的表达式和逻辑电路是一一对应的，相同功能的逻辑表达式越简单，用逻辑电路去实现也就越简单。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98AFBE-6F43-4249-9D4A-D27510913BB2}"/>
              </a:ext>
            </a:extLst>
          </p:cNvPr>
          <p:cNvSpPr txBox="1"/>
          <p:nvPr/>
        </p:nvSpPr>
        <p:spPr>
          <a:xfrm>
            <a:off x="2207568" y="3429000"/>
            <a:ext cx="8208912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  衡量逻辑函数最简表达式的标准是表达式中的项数最少，每项中包含的变量最少。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535969-A266-45BF-8F27-13A6DDB39F2D}"/>
              </a:ext>
            </a:extLst>
          </p:cNvPr>
          <p:cNvSpPr txBox="1"/>
          <p:nvPr/>
        </p:nvSpPr>
        <p:spPr>
          <a:xfrm>
            <a:off x="2571481" y="5085185"/>
            <a:ext cx="7416824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化简的方法：代数化简法和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卡诺图化简法</a:t>
            </a:r>
            <a:r>
              <a:rPr lang="zh-CN" altLang="en-US" sz="2800" b="1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02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DF9A71-B5BD-4BD4-B659-B1731CC5DEE9}"/>
              </a:ext>
            </a:extLst>
          </p:cNvPr>
          <p:cNvGrpSpPr/>
          <p:nvPr/>
        </p:nvGrpSpPr>
        <p:grpSpPr>
          <a:xfrm>
            <a:off x="2351585" y="1"/>
            <a:ext cx="4968551" cy="839639"/>
            <a:chOff x="827584" y="0"/>
            <a:chExt cx="4902303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38866275-0B72-4267-8127-831D4DD00D38}"/>
                </a:ext>
              </a:extLst>
            </p:cNvPr>
            <p:cNvSpPr/>
            <p:nvPr/>
          </p:nvSpPr>
          <p:spPr>
            <a:xfrm>
              <a:off x="1119858" y="93956"/>
              <a:ext cx="461002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代数化简法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BA37708-FA35-40A5-98FE-22635EDB9EEF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E5AA17E8-C3C2-486E-B00E-B9E1847F533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A15506-0316-4590-99BF-1BA6007A7DD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21B205C-5658-405B-A4D7-A093B57A44B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757799EF-F1D3-41CC-95FA-404447673AA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CFB716-0A87-4460-B5B1-812B8EB033A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9699BC97-B29A-40ED-BAE0-EF0E37B074F4}"/>
              </a:ext>
            </a:extLst>
          </p:cNvPr>
          <p:cNvSpPr/>
          <p:nvPr/>
        </p:nvSpPr>
        <p:spPr>
          <a:xfrm>
            <a:off x="1977200" y="1325712"/>
            <a:ext cx="518400" cy="519112"/>
          </a:xfrm>
          <a:prstGeom prst="ellipse">
            <a:avLst/>
          </a:prstGeom>
          <a:solidFill>
            <a:srgbClr val="00CC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34BFFF-4882-498A-886F-5558BF46798C}"/>
              </a:ext>
            </a:extLst>
          </p:cNvPr>
          <p:cNvSpPr txBox="1"/>
          <p:nvPr/>
        </p:nvSpPr>
        <p:spPr>
          <a:xfrm>
            <a:off x="2567609" y="13407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并项法：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2D0019-ECCF-4151-AE05-CF90FA5FB141}"/>
              </a:ext>
            </a:extLst>
          </p:cNvPr>
          <p:cNvGrpSpPr/>
          <p:nvPr/>
        </p:nvGrpSpPr>
        <p:grpSpPr>
          <a:xfrm>
            <a:off x="3863752" y="1345744"/>
            <a:ext cx="5622052" cy="523220"/>
            <a:chOff x="1534944" y="2009718"/>
            <a:chExt cx="5622052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AAC3DC-DC75-46BA-B167-242A9403F4DD}"/>
                </a:ext>
              </a:extLst>
            </p:cNvPr>
            <p:cNvSpPr txBox="1"/>
            <p:nvPr/>
          </p:nvSpPr>
          <p:spPr>
            <a:xfrm>
              <a:off x="1534944" y="2009718"/>
              <a:ext cx="5622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A+A=1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，以实现消去一个变量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F441B591-9586-4B0F-95B6-E9F46BE16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322" y="2111648"/>
              <a:ext cx="2556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73B0D0-0FD4-415C-810B-7F79EC802D34}"/>
              </a:ext>
            </a:extLst>
          </p:cNvPr>
          <p:cNvGrpSpPr/>
          <p:nvPr/>
        </p:nvGrpSpPr>
        <p:grpSpPr>
          <a:xfrm>
            <a:off x="2618216" y="2365118"/>
            <a:ext cx="5414732" cy="1410965"/>
            <a:chOff x="770937" y="2838084"/>
            <a:chExt cx="5414732" cy="1410965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AE997460-0B25-46FC-AED7-6C37DE5F2E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768483"/>
                </p:ext>
              </p:extLst>
            </p:nvPr>
          </p:nvGraphicFramePr>
          <p:xfrm>
            <a:off x="2110556" y="2867924"/>
            <a:ext cx="4075113" cy="1381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2" name="Equation" r:id="rId3" imgW="2019300" imgH="685800" progId="Equation.3">
                    <p:embed/>
                  </p:oleObj>
                </mc:Choice>
                <mc:Fallback>
                  <p:oleObj name="Equation" r:id="rId3" imgW="2019300" imgH="685800" progId="Equation.3">
                    <p:embed/>
                    <p:pic>
                      <p:nvPicPr>
                        <p:cNvPr id="103431" name="Object 7">
                          <a:extLst>
                            <a:ext uri="{FF2B5EF4-FFF2-40B4-BE49-F238E27FC236}">
                              <a16:creationId xmlns:a16="http://schemas.microsoft.com/office/drawing/2014/main" id="{ACD54780-5EC9-46E9-B890-24EE121AC3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556" y="2867924"/>
                          <a:ext cx="4075113" cy="1381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0EE5B3-A3C8-4EEC-A5EA-BA2959119595}"/>
                </a:ext>
              </a:extLst>
            </p:cNvPr>
            <p:cNvSpPr txBox="1"/>
            <p:nvPr/>
          </p:nvSpPr>
          <p:spPr>
            <a:xfrm>
              <a:off x="770937" y="283808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例，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59E6AC7-A7C5-4544-8D7B-7CE8262B4685}"/>
              </a:ext>
            </a:extLst>
          </p:cNvPr>
          <p:cNvGrpSpPr/>
          <p:nvPr/>
        </p:nvGrpSpPr>
        <p:grpSpPr>
          <a:xfrm>
            <a:off x="2580465" y="4312014"/>
            <a:ext cx="6051822" cy="1066800"/>
            <a:chOff x="827584" y="4704229"/>
            <a:chExt cx="6051822" cy="1066800"/>
          </a:xfrm>
        </p:grpSpPr>
        <p:graphicFrame>
          <p:nvGraphicFramePr>
            <p:cNvPr id="13" name="Object 9">
              <a:extLst>
                <a:ext uri="{FF2B5EF4-FFF2-40B4-BE49-F238E27FC236}">
                  <a16:creationId xmlns:a16="http://schemas.microsoft.com/office/drawing/2014/main" id="{2C83272F-B26B-4879-82F2-9D5CE3A6F0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846778"/>
                </p:ext>
              </p:extLst>
            </p:nvPr>
          </p:nvGraphicFramePr>
          <p:xfrm>
            <a:off x="2110556" y="4704229"/>
            <a:ext cx="4768850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63" name="Equation" r:id="rId5" imgW="2260600" imgH="508000" progId="Equation.3">
                    <p:embed/>
                  </p:oleObj>
                </mc:Choice>
                <mc:Fallback>
                  <p:oleObj name="Equation" r:id="rId5" imgW="2260600" imgH="508000" progId="Equation.3">
                    <p:embed/>
                    <p:pic>
                      <p:nvPicPr>
                        <p:cNvPr id="103433" name="Object 9">
                          <a:extLst>
                            <a:ext uri="{FF2B5EF4-FFF2-40B4-BE49-F238E27FC236}">
                              <a16:creationId xmlns:a16="http://schemas.microsoft.com/office/drawing/2014/main" id="{950A9B3F-1D41-408F-BCC0-04E4FA2240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556" y="4704229"/>
                          <a:ext cx="4768850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F166206-119A-4EAC-9617-56DF581E504E}"/>
                </a:ext>
              </a:extLst>
            </p:cNvPr>
            <p:cNvSpPr txBox="1"/>
            <p:nvPr/>
          </p:nvSpPr>
          <p:spPr>
            <a:xfrm>
              <a:off x="827584" y="4704229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例，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2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3B6DCB-9080-48D1-8AFC-7C5AE5C977DD}"/>
              </a:ext>
            </a:extLst>
          </p:cNvPr>
          <p:cNvSpPr/>
          <p:nvPr/>
        </p:nvSpPr>
        <p:spPr>
          <a:xfrm>
            <a:off x="2597582" y="1052736"/>
            <a:ext cx="7674882" cy="5181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若输入逻辑变量为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，输出逻辑变量为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的取值确定后，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有唯一值与之对应，则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的逻辑函数，记为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F=f(A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,‧‧‧,A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为输入逻辑变量，取值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的取值也只能为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逻辑函数与逻辑变量的关系由有限个基本逻辑运算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与、或、非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决定。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62FB110C-0EB4-4DEC-B0AA-1066B626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85" y="378904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1C1A5005-DAC5-4689-BEAB-DAD045F8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30" y="441182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A29C112-A579-4F70-81F7-B637F10A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30" y="5059892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8E94B4A-C47B-4BA7-AE19-2819B4B17413}"/>
              </a:ext>
            </a:extLst>
          </p:cNvPr>
          <p:cNvSpPr/>
          <p:nvPr/>
        </p:nvSpPr>
        <p:spPr>
          <a:xfrm>
            <a:off x="2042419" y="1196752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6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A06592D-E82D-4629-909E-6D24899837B9}"/>
              </a:ext>
            </a:extLst>
          </p:cNvPr>
          <p:cNvSpPr/>
          <p:nvPr/>
        </p:nvSpPr>
        <p:spPr>
          <a:xfrm>
            <a:off x="1977200" y="836712"/>
            <a:ext cx="518400" cy="519112"/>
          </a:xfrm>
          <a:prstGeom prst="ellipse">
            <a:avLst/>
          </a:prstGeom>
          <a:solidFill>
            <a:srgbClr val="00CC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E8A04F-6C93-4ABB-9DAA-B4E0AFB62B8A}"/>
              </a:ext>
            </a:extLst>
          </p:cNvPr>
          <p:cNvSpPr txBox="1"/>
          <p:nvPr/>
        </p:nvSpPr>
        <p:spPr>
          <a:xfrm>
            <a:off x="2567609" y="8517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吸收法：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9ECB1A-9A31-4DDB-8E29-A51491D1F570}"/>
              </a:ext>
            </a:extLst>
          </p:cNvPr>
          <p:cNvSpPr/>
          <p:nvPr/>
        </p:nvSpPr>
        <p:spPr>
          <a:xfrm>
            <a:off x="4079777" y="832604"/>
            <a:ext cx="4498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A+AB=A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消去多余的项</a:t>
            </a: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0F11132D-066F-49F8-8FDB-056EC0A78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32315"/>
              </p:ext>
            </p:extLst>
          </p:nvPr>
        </p:nvGraphicFramePr>
        <p:xfrm>
          <a:off x="3719737" y="1556793"/>
          <a:ext cx="4248249" cy="50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7" name="公式" r:id="rId3" imgW="1917700" imgH="228600" progId="Equation.3">
                  <p:embed/>
                </p:oleObj>
              </mc:Choice>
              <mc:Fallback>
                <p:oleObj name="公式" r:id="rId3" imgW="1917700" imgH="228600" progId="Equation.3">
                  <p:embed/>
                  <p:pic>
                    <p:nvPicPr>
                      <p:cNvPr id="103435" name="Object 11">
                        <a:extLst>
                          <a:ext uri="{FF2B5EF4-FFF2-40B4-BE49-F238E27FC236}">
                            <a16:creationId xmlns:a16="http://schemas.microsoft.com/office/drawing/2014/main" id="{A3A7FDBD-B57B-412A-A989-F52A800F6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7" y="1556793"/>
                        <a:ext cx="4248249" cy="50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EE087E-2A91-466D-A9EE-76F31DBED73B}"/>
              </a:ext>
            </a:extLst>
          </p:cNvPr>
          <p:cNvGrpSpPr/>
          <p:nvPr/>
        </p:nvGrpSpPr>
        <p:grpSpPr>
          <a:xfrm>
            <a:off x="1977201" y="2445048"/>
            <a:ext cx="7405631" cy="551904"/>
            <a:chOff x="453200" y="2445048"/>
            <a:chExt cx="7405631" cy="55190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C5836DA-4662-4082-8577-2A602C9CCBEE}"/>
                </a:ext>
              </a:extLst>
            </p:cNvPr>
            <p:cNvGrpSpPr/>
            <p:nvPr/>
          </p:nvGrpSpPr>
          <p:grpSpPr>
            <a:xfrm>
              <a:off x="453200" y="2445048"/>
              <a:ext cx="2217777" cy="551904"/>
              <a:chOff x="453200" y="2420888"/>
              <a:chExt cx="2217777" cy="551904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9D57C7-FC7F-4CDD-97DC-1299579AD334}"/>
                  </a:ext>
                </a:extLst>
              </p:cNvPr>
              <p:cNvSpPr/>
              <p:nvPr/>
            </p:nvSpPr>
            <p:spPr>
              <a:xfrm>
                <a:off x="453200" y="2420888"/>
                <a:ext cx="518400" cy="519112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6B0E21-24DF-49DA-905F-F81036CCCBF1}"/>
                  </a:ext>
                </a:extLst>
              </p:cNvPr>
              <p:cNvSpPr txBox="1"/>
              <p:nvPr/>
            </p:nvSpPr>
            <p:spPr>
              <a:xfrm>
                <a:off x="1043608" y="2449572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消去法：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4C9104-D76B-4CA7-9141-CB3BF0CBFDEB}"/>
                </a:ext>
              </a:extLst>
            </p:cNvPr>
            <p:cNvGrpSpPr/>
            <p:nvPr/>
          </p:nvGrpSpPr>
          <p:grpSpPr>
            <a:xfrm>
              <a:off x="2555776" y="2473732"/>
              <a:ext cx="5303055" cy="523220"/>
              <a:chOff x="2555776" y="2449572"/>
              <a:chExt cx="5303055" cy="52322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ADBB927-CA99-41CD-82AC-DB0C7EC0DA28}"/>
                  </a:ext>
                </a:extLst>
              </p:cNvPr>
              <p:cNvSpPr/>
              <p:nvPr/>
            </p:nvSpPr>
            <p:spPr>
              <a:xfrm>
                <a:off x="2555776" y="2449572"/>
                <a:ext cx="53030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利用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A+AB=A+B</a:t>
                </a:r>
                <a:r>
                  <a:rPr lang="zh-CN" altLang="en-US" sz="2800" b="1"/>
                  <a:t>消去多余的因子</a:t>
                </a:r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1F410A21-BEFC-4771-AD7C-5A3C01747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434" y="2533536"/>
                <a:ext cx="2556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15E98232-C003-4585-96D8-3D292F9C9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49685"/>
              </p:ext>
            </p:extLst>
          </p:nvPr>
        </p:nvGraphicFramePr>
        <p:xfrm>
          <a:off x="2670555" y="3171039"/>
          <a:ext cx="731678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" name="文档" r:id="rId5" imgW="5486400" imgH="379476" progId="Word.Document.8">
                  <p:embed/>
                </p:oleObj>
              </mc:Choice>
              <mc:Fallback>
                <p:oleObj name="文档" r:id="rId5" imgW="5486400" imgH="379476" progId="Word.Document.8">
                  <p:embed/>
                  <p:pic>
                    <p:nvPicPr>
                      <p:cNvPr id="105485" name="Object 13">
                        <a:extLst>
                          <a:ext uri="{FF2B5EF4-FFF2-40B4-BE49-F238E27FC236}">
                            <a16:creationId xmlns:a16="http://schemas.microsoft.com/office/drawing/2014/main" id="{AAE1C80D-EE59-4AD1-A6B4-2ADA5662F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9830"/>
                      <a:stretch>
                        <a:fillRect/>
                      </a:stretch>
                    </p:blipFill>
                    <p:spPr bwMode="auto">
                      <a:xfrm>
                        <a:off x="2670555" y="3171039"/>
                        <a:ext cx="731678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A995EFB4-6646-4510-ACF5-054E64007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07514"/>
              </p:ext>
            </p:extLst>
          </p:nvPr>
        </p:nvGraphicFramePr>
        <p:xfrm>
          <a:off x="2783632" y="5174958"/>
          <a:ext cx="64785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" name="文档" r:id="rId7" imgW="5486400" imgH="382524" progId="Word.Document.8">
                  <p:embed/>
                </p:oleObj>
              </mc:Choice>
              <mc:Fallback>
                <p:oleObj name="文档" r:id="rId7" imgW="5486400" imgH="382524" progId="Word.Document.8">
                  <p:embed/>
                  <p:pic>
                    <p:nvPicPr>
                      <p:cNvPr id="105484" name="Object 12">
                        <a:extLst>
                          <a:ext uri="{FF2B5EF4-FFF2-40B4-BE49-F238E27FC236}">
                            <a16:creationId xmlns:a16="http://schemas.microsoft.com/office/drawing/2014/main" id="{580D9177-4082-495B-974A-9624F028F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352"/>
                      <a:stretch>
                        <a:fillRect/>
                      </a:stretch>
                    </p:blipFill>
                    <p:spPr bwMode="auto">
                      <a:xfrm>
                        <a:off x="2783632" y="5174958"/>
                        <a:ext cx="64785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9072E3-2881-4630-9A2D-384FB4015CF1}"/>
              </a:ext>
            </a:extLst>
          </p:cNvPr>
          <p:cNvGrpSpPr/>
          <p:nvPr/>
        </p:nvGrpSpPr>
        <p:grpSpPr>
          <a:xfrm>
            <a:off x="1977201" y="4461272"/>
            <a:ext cx="8010143" cy="551904"/>
            <a:chOff x="453200" y="4461272"/>
            <a:chExt cx="8010143" cy="55190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1D1E52C-AD4F-4F61-A534-46BA7655DEC1}"/>
                </a:ext>
              </a:extLst>
            </p:cNvPr>
            <p:cNvGrpSpPr/>
            <p:nvPr/>
          </p:nvGrpSpPr>
          <p:grpSpPr>
            <a:xfrm>
              <a:off x="453200" y="4461272"/>
              <a:ext cx="2217777" cy="551904"/>
              <a:chOff x="453200" y="2420888"/>
              <a:chExt cx="2217777" cy="55190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5B509F1-5F8A-4BA8-963C-BEB992FEA9F0}"/>
                  </a:ext>
                </a:extLst>
              </p:cNvPr>
              <p:cNvSpPr/>
              <p:nvPr/>
            </p:nvSpPr>
            <p:spPr>
              <a:xfrm>
                <a:off x="453200" y="2420888"/>
                <a:ext cx="518400" cy="519112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6C4EBCE-E3F4-40A3-8D10-60ED9F31BF18}"/>
                  </a:ext>
                </a:extLst>
              </p:cNvPr>
              <p:cNvSpPr txBox="1"/>
              <p:nvPr/>
            </p:nvSpPr>
            <p:spPr>
              <a:xfrm>
                <a:off x="1043608" y="2449572"/>
                <a:ext cx="1627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/>
                  <a:t>配项法：</a:t>
                </a: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61A4CA-0D4F-40FE-A289-E082FEE213C7}"/>
                </a:ext>
              </a:extLst>
            </p:cNvPr>
            <p:cNvSpPr/>
            <p:nvPr/>
          </p:nvSpPr>
          <p:spPr>
            <a:xfrm>
              <a:off x="2555776" y="4489956"/>
              <a:ext cx="59075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A=A(B+B)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A=A+A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进行配项</a:t>
              </a: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A6DA80CC-6567-47E4-97E2-22E078050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268" y="4563760"/>
              <a:ext cx="177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3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D172B7-6113-4B4C-8787-767555E53F63}"/>
              </a:ext>
            </a:extLst>
          </p:cNvPr>
          <p:cNvGrpSpPr/>
          <p:nvPr/>
        </p:nvGrpSpPr>
        <p:grpSpPr>
          <a:xfrm>
            <a:off x="2351585" y="1"/>
            <a:ext cx="4968551" cy="839639"/>
            <a:chOff x="827584" y="0"/>
            <a:chExt cx="4902303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AE481987-68F8-4098-9176-5A500A8E2E3D}"/>
                </a:ext>
              </a:extLst>
            </p:cNvPr>
            <p:cNvSpPr/>
            <p:nvPr/>
          </p:nvSpPr>
          <p:spPr>
            <a:xfrm>
              <a:off x="1119858" y="93956"/>
              <a:ext cx="461002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3.4.2  </a:t>
              </a:r>
              <a:r>
                <a:rPr lang="zh-CN" altLang="en-US" sz="2800" b="1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卡诺图化简法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EED500B-B446-43E5-BA5A-B5F50B10A1B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688A0E48-C987-428A-8214-15CE21B24B5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41DE974-B3F8-4073-9514-D20D2094835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83AF5A7-F34C-4F2E-8C9F-FC59CDE6A69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59AF343-559A-4EF0-A214-1DC9EF198B8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7182275-5395-45A1-8AF6-F9F00E22666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Rectangle 5">
            <a:extLst>
              <a:ext uri="{FF2B5EF4-FFF2-40B4-BE49-F238E27FC236}">
                <a16:creationId xmlns:a16="http://schemas.microsoft.com/office/drawing/2014/main" id="{59F0027E-05B8-48DF-A838-3C7324AE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1196753"/>
            <a:ext cx="8616950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将真值表或逻辑函数式用一个特定的方格图表示，称为卡诺图。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E0AB24E8-A6B9-45D2-9863-4543B2F5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08920"/>
            <a:ext cx="8382000" cy="324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cs typeface="Times New Roman" panose="02020603050405020304" pitchFamily="18" charset="0"/>
              </a:rPr>
              <a:t>、构成：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卡诺图是将代表真值表的小方格按相邻原则排列而成的平面方格图。即相邻小方格对应逻辑输入变量只能有一位取值不同。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cs typeface="Times New Roman" panose="02020603050405020304" pitchFamily="18" charset="0"/>
              </a:rPr>
              <a:t>、画法：折叠展开法</a:t>
            </a:r>
          </a:p>
        </p:txBody>
      </p:sp>
    </p:spTree>
    <p:extLst>
      <p:ext uri="{BB962C8B-B14F-4D97-AF65-F5344CB8AC3E}">
        <p14:creationId xmlns:p14="http://schemas.microsoft.com/office/powerpoint/2010/main" val="5303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CF3F056-7609-47B9-B4BD-D658C683B707}"/>
              </a:ext>
            </a:extLst>
          </p:cNvPr>
          <p:cNvSpPr/>
          <p:nvPr/>
        </p:nvSpPr>
        <p:spPr>
          <a:xfrm>
            <a:off x="2567608" y="116632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27DF19-BD63-4BB5-9E4E-592182A2E9E7}"/>
              </a:ext>
            </a:extLst>
          </p:cNvPr>
          <p:cNvSpPr txBox="1"/>
          <p:nvPr/>
        </p:nvSpPr>
        <p:spPr>
          <a:xfrm>
            <a:off x="3144905" y="16947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卡诺图的结构</a:t>
            </a:r>
          </a:p>
        </p:txBody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50F9B90-481F-40A4-A143-D0B67A365E7C}"/>
              </a:ext>
            </a:extLst>
          </p:cNvPr>
          <p:cNvGrpSpPr/>
          <p:nvPr/>
        </p:nvGrpSpPr>
        <p:grpSpPr>
          <a:xfrm>
            <a:off x="3091894" y="732906"/>
            <a:ext cx="1939674" cy="2273339"/>
            <a:chOff x="1567894" y="732905"/>
            <a:chExt cx="1939674" cy="2273339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5DB338D-52AB-439A-8753-9BEFD871812B}"/>
                </a:ext>
              </a:extLst>
            </p:cNvPr>
            <p:cNvGrpSpPr/>
            <p:nvPr/>
          </p:nvGrpSpPr>
          <p:grpSpPr>
            <a:xfrm>
              <a:off x="1567894" y="732905"/>
              <a:ext cx="1821161" cy="1775649"/>
              <a:chOff x="1763688" y="949226"/>
              <a:chExt cx="1821161" cy="177564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AA5DFF9-45C1-4446-BBD1-EF9872381D3D}"/>
                  </a:ext>
                </a:extLst>
              </p:cNvPr>
              <p:cNvGrpSpPr/>
              <p:nvPr/>
            </p:nvGrpSpPr>
            <p:grpSpPr>
              <a:xfrm>
                <a:off x="2005680" y="1052736"/>
                <a:ext cx="1579169" cy="1615974"/>
                <a:chOff x="2627784" y="1196752"/>
                <a:chExt cx="1579169" cy="1615974"/>
              </a:xfrm>
            </p:grpSpPr>
            <p:sp>
              <p:nvSpPr>
                <p:cNvPr id="5" name="Line 1095">
                  <a:extLst>
                    <a:ext uri="{FF2B5EF4-FFF2-40B4-BE49-F238E27FC236}">
                      <a16:creationId xmlns:a16="http://schemas.microsoft.com/office/drawing/2014/main" id="{DE3BA144-4210-45E0-A2F1-20AAAE366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0172" y="1404715"/>
                  <a:ext cx="385763" cy="3841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6" name="Text Box 1096">
                  <a:extLst>
                    <a:ext uri="{FF2B5EF4-FFF2-40B4-BE49-F238E27FC236}">
                      <a16:creationId xmlns:a16="http://schemas.microsoft.com/office/drawing/2014/main" id="{2470BB51-0ED3-4B0C-856F-8F073FCD9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7784" y="1541240"/>
                  <a:ext cx="334963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A</a:t>
                  </a:r>
                </a:p>
              </p:txBody>
            </p:sp>
            <p:sp>
              <p:nvSpPr>
                <p:cNvPr id="7" name="Text Box 1097">
                  <a:extLst>
                    <a:ext uri="{FF2B5EF4-FFF2-40B4-BE49-F238E27FC236}">
                      <a16:creationId xmlns:a16="http://schemas.microsoft.com/office/drawing/2014/main" id="{E60C4459-5C02-4190-818C-830F6F0905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059" y="1196752"/>
                  <a:ext cx="7096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B</a:t>
                  </a:r>
                </a:p>
              </p:txBody>
            </p:sp>
            <p:sp>
              <p:nvSpPr>
                <p:cNvPr id="8" name="Text Box 1098">
                  <a:extLst>
                    <a:ext uri="{FF2B5EF4-FFF2-40B4-BE49-F238E27FC236}">
                      <a16:creationId xmlns:a16="http://schemas.microsoft.com/office/drawing/2014/main" id="{BBAD7B46-4235-49D5-BDF2-EB2323C8E3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6422" y="1398365"/>
                  <a:ext cx="57626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</a:t>
                  </a:r>
                </a:p>
              </p:txBody>
            </p:sp>
            <p:sp>
              <p:nvSpPr>
                <p:cNvPr id="9" name="Text Box 1099">
                  <a:extLst>
                    <a:ext uri="{FF2B5EF4-FFF2-40B4-BE49-F238E27FC236}">
                      <a16:creationId xmlns:a16="http://schemas.microsoft.com/office/drawing/2014/main" id="{2533F0B2-4059-4D1F-9AFF-CB0E7EC71C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840" y="1398365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</a:t>
                  </a:r>
                </a:p>
              </p:txBody>
            </p:sp>
            <p:sp>
              <p:nvSpPr>
                <p:cNvPr id="12" name="Text Box 1102">
                  <a:extLst>
                    <a:ext uri="{FF2B5EF4-FFF2-40B4-BE49-F238E27FC236}">
                      <a16:creationId xmlns:a16="http://schemas.microsoft.com/office/drawing/2014/main" id="{3BB1E047-1A22-4B39-9E3C-2E576C29C9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0022" y="1879377"/>
                  <a:ext cx="271463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</a:t>
                  </a:r>
                </a:p>
              </p:txBody>
            </p:sp>
            <p:sp>
              <p:nvSpPr>
                <p:cNvPr id="13" name="Text Box 1103">
                  <a:extLst>
                    <a:ext uri="{FF2B5EF4-FFF2-40B4-BE49-F238E27FC236}">
                      <a16:creationId xmlns:a16="http://schemas.microsoft.com/office/drawing/2014/main" id="{632AF8F4-340C-4855-B016-87B004828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6372" y="2348880"/>
                  <a:ext cx="271463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</a:t>
                  </a: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56A6D6-3828-4C6A-9054-626BAB5932AC}"/>
                  </a:ext>
                </a:extLst>
              </p:cNvPr>
              <p:cNvSpPr/>
              <p:nvPr/>
            </p:nvSpPr>
            <p:spPr>
              <a:xfrm>
                <a:off x="2427064" y="1644875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3AEB5231-AA53-4EF1-88D3-2E39F49F8111}"/>
                  </a:ext>
                </a:extLst>
              </p:cNvPr>
              <p:cNvCxnSpPr>
                <a:stCxn id="23" idx="1"/>
                <a:endCxn id="23" idx="3"/>
              </p:cNvCxnSpPr>
              <p:nvPr/>
            </p:nvCxnSpPr>
            <p:spPr>
              <a:xfrm>
                <a:off x="2427064" y="2184875"/>
                <a:ext cx="10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BBB74D3-9A0B-4538-8E3C-88973001E581}"/>
                  </a:ext>
                </a:extLst>
              </p:cNvPr>
              <p:cNvCxnSpPr>
                <a:stCxn id="23" idx="0"/>
                <a:endCxn id="23" idx="2"/>
              </p:cNvCxnSpPr>
              <p:nvPr/>
            </p:nvCxnSpPr>
            <p:spPr>
              <a:xfrm>
                <a:off x="2967064" y="1644875"/>
                <a:ext cx="0" cy="10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9D75D2-39AE-42C9-B7E0-02112151052F}"/>
                  </a:ext>
                </a:extLst>
              </p:cNvPr>
              <p:cNvSpPr txBox="1"/>
              <p:nvPr/>
            </p:nvSpPr>
            <p:spPr>
              <a:xfrm>
                <a:off x="2462881" y="171524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7A3E238-F573-45FE-9674-7290508F0CBE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</a:t>
                </a:r>
                <a:endParaRPr lang="zh-CN" altLang="en-US" baseline="-2500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921F516-898F-403B-9A26-EC50DC6F1B02}"/>
                  </a:ext>
                </a:extLst>
              </p:cNvPr>
              <p:cNvSpPr txBox="1"/>
              <p:nvPr/>
            </p:nvSpPr>
            <p:spPr>
              <a:xfrm>
                <a:off x="2987824" y="219557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</a:t>
                </a:r>
                <a:endParaRPr lang="zh-CN" altLang="en-US" baseline="-2500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5C40FE-6ABD-4899-AB17-22260769A347}"/>
                  </a:ext>
                </a:extLst>
              </p:cNvPr>
              <p:cNvSpPr txBox="1"/>
              <p:nvPr/>
            </p:nvSpPr>
            <p:spPr>
              <a:xfrm>
                <a:off x="2483768" y="219557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</a:t>
                </a:r>
                <a:endParaRPr lang="zh-CN" altLang="en-US" baseline="-25000"/>
              </a:p>
            </p:txBody>
          </p:sp>
          <p:sp>
            <p:nvSpPr>
              <p:cNvPr id="50" name="Text Box 1097">
                <a:extLst>
                  <a:ext uri="{FF2B5EF4-FFF2-40B4-BE49-F238E27FC236}">
                    <a16:creationId xmlns:a16="http://schemas.microsoft.com/office/drawing/2014/main" id="{78708CE2-2BF1-4A52-B2E1-24D0A5615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949226"/>
                <a:ext cx="7096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F</a:t>
                </a:r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8A32250-CAA2-4CA8-AC9D-6451A76007CA}"/>
                </a:ext>
              </a:extLst>
            </p:cNvPr>
            <p:cNvSpPr txBox="1"/>
            <p:nvPr/>
          </p:nvSpPr>
          <p:spPr>
            <a:xfrm>
              <a:off x="2051720" y="2636912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zh-CN" altLang="en-US"/>
                <a:t>变量卡诺图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9618223-7CF3-4128-B20C-1DFC87E91EA5}"/>
              </a:ext>
            </a:extLst>
          </p:cNvPr>
          <p:cNvGrpSpPr/>
          <p:nvPr/>
        </p:nvGrpSpPr>
        <p:grpSpPr>
          <a:xfrm>
            <a:off x="6367382" y="738372"/>
            <a:ext cx="2896971" cy="2267872"/>
            <a:chOff x="4843381" y="738372"/>
            <a:chExt cx="2896971" cy="226787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59C0B88-5C35-4B10-BDD7-98B5C93AFE07}"/>
                </a:ext>
              </a:extLst>
            </p:cNvPr>
            <p:cNvGrpSpPr/>
            <p:nvPr/>
          </p:nvGrpSpPr>
          <p:grpSpPr>
            <a:xfrm>
              <a:off x="4843381" y="738372"/>
              <a:ext cx="2896971" cy="1775649"/>
              <a:chOff x="4315300" y="1018064"/>
              <a:chExt cx="2896971" cy="1775649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73F07A47-DAC3-48AC-BAB4-396CC0E62ADA}"/>
                  </a:ext>
                </a:extLst>
              </p:cNvPr>
              <p:cNvGrpSpPr/>
              <p:nvPr/>
            </p:nvGrpSpPr>
            <p:grpSpPr>
              <a:xfrm>
                <a:off x="4315300" y="1018064"/>
                <a:ext cx="2823375" cy="1775649"/>
                <a:chOff x="1763689" y="949226"/>
                <a:chExt cx="2823375" cy="1775649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5D80039E-D0A9-4A87-AB27-785C3CA32D45}"/>
                    </a:ext>
                  </a:extLst>
                </p:cNvPr>
                <p:cNvGrpSpPr/>
                <p:nvPr/>
              </p:nvGrpSpPr>
              <p:grpSpPr>
                <a:xfrm>
                  <a:off x="2005680" y="983898"/>
                  <a:ext cx="1579169" cy="1684812"/>
                  <a:chOff x="2627784" y="1127914"/>
                  <a:chExt cx="1579169" cy="1684812"/>
                </a:xfrm>
              </p:grpSpPr>
              <p:sp>
                <p:nvSpPr>
                  <p:cNvPr id="62" name="Line 1095">
                    <a:extLst>
                      <a:ext uri="{FF2B5EF4-FFF2-40B4-BE49-F238E27FC236}">
                        <a16:creationId xmlns:a16="http://schemas.microsoft.com/office/drawing/2014/main" id="{C65A9A7F-08EC-49B8-BB0B-D6967BEC36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0172" y="1404715"/>
                    <a:ext cx="385763" cy="38417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Text Box 1096">
                    <a:extLst>
                      <a:ext uri="{FF2B5EF4-FFF2-40B4-BE49-F238E27FC236}">
                        <a16:creationId xmlns:a16="http://schemas.microsoft.com/office/drawing/2014/main" id="{17BEDA3B-1B57-4BC9-832A-B00167106D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7784" y="1541240"/>
                    <a:ext cx="334963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A</a:t>
                    </a:r>
                  </a:p>
                </p:txBody>
              </p:sp>
              <p:sp>
                <p:nvSpPr>
                  <p:cNvPr id="64" name="Text Box 1097">
                    <a:extLst>
                      <a:ext uri="{FF2B5EF4-FFF2-40B4-BE49-F238E27FC236}">
                        <a16:creationId xmlns:a16="http://schemas.microsoft.com/office/drawing/2014/main" id="{84DBA9B1-EFD5-42CB-92FC-032BD98FFC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6059" y="1127914"/>
                    <a:ext cx="7096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BC</a:t>
                    </a:r>
                  </a:p>
                </p:txBody>
              </p:sp>
              <p:sp>
                <p:nvSpPr>
                  <p:cNvPr id="65" name="Text Box 1098">
                    <a:extLst>
                      <a:ext uri="{FF2B5EF4-FFF2-40B4-BE49-F238E27FC236}">
                        <a16:creationId xmlns:a16="http://schemas.microsoft.com/office/drawing/2014/main" id="{5C60BC5B-7087-4BC0-B84D-A9E9635CE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6422" y="1398365"/>
                    <a:ext cx="57626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00</a:t>
                    </a:r>
                  </a:p>
                </p:txBody>
              </p:sp>
              <p:sp>
                <p:nvSpPr>
                  <p:cNvPr id="66" name="Text Box 1099">
                    <a:extLst>
                      <a:ext uri="{FF2B5EF4-FFF2-40B4-BE49-F238E27FC236}">
                        <a16:creationId xmlns:a16="http://schemas.microsoft.com/office/drawing/2014/main" id="{C1A81D12-E504-4F5A-B504-2FBC7F5BF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7840" y="1398365"/>
                    <a:ext cx="5191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01</a:t>
                    </a:r>
                  </a:p>
                </p:txBody>
              </p:sp>
              <p:sp>
                <p:nvSpPr>
                  <p:cNvPr id="67" name="Text Box 1102">
                    <a:extLst>
                      <a:ext uri="{FF2B5EF4-FFF2-40B4-BE49-F238E27FC236}">
                        <a16:creationId xmlns:a16="http://schemas.microsoft.com/office/drawing/2014/main" id="{BD65E8A5-68BC-4A04-B273-CE637C033D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0022" y="1879377"/>
                    <a:ext cx="271463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68" name="Text Box 1103">
                    <a:extLst>
                      <a:ext uri="{FF2B5EF4-FFF2-40B4-BE49-F238E27FC236}">
                        <a16:creationId xmlns:a16="http://schemas.microsoft.com/office/drawing/2014/main" id="{88517B5D-2861-4896-8E3A-8ADD4EEA6C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6372" y="2348880"/>
                    <a:ext cx="271463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1</a:t>
                    </a:r>
                  </a:p>
                </p:txBody>
              </p:sp>
            </p:grp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01B1AAD-83F2-4EBA-97B9-A4CF831A6478}"/>
                    </a:ext>
                  </a:extLst>
                </p:cNvPr>
                <p:cNvSpPr/>
                <p:nvPr/>
              </p:nvSpPr>
              <p:spPr>
                <a:xfrm>
                  <a:off x="2427064" y="1644875"/>
                  <a:ext cx="216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7D395973-7B07-49C8-8761-08CB62AD8CB2}"/>
                    </a:ext>
                  </a:extLst>
                </p:cNvPr>
                <p:cNvCxnSpPr>
                  <a:stCxn id="54" idx="1"/>
                  <a:endCxn id="54" idx="3"/>
                </p:cNvCxnSpPr>
                <p:nvPr/>
              </p:nvCxnSpPr>
              <p:spPr>
                <a:xfrm>
                  <a:off x="2427064" y="2184875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8FF69CA5-72EC-4D4B-81D7-5438AA596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6493" y="1644875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831A3A1-9C3C-4D70-9F18-1B33BEDB775D}"/>
                    </a:ext>
                  </a:extLst>
                </p:cNvPr>
                <p:cNvSpPr txBox="1"/>
                <p:nvPr/>
              </p:nvSpPr>
              <p:spPr>
                <a:xfrm>
                  <a:off x="2462881" y="171524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0</a:t>
                  </a:r>
                  <a:endParaRPr lang="zh-CN" altLang="en-US" baseline="-2500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B10540A-6A74-4B58-B217-7CC64D62AE6E}"/>
                    </a:ext>
                  </a:extLst>
                </p:cNvPr>
                <p:cNvSpPr txBox="1"/>
                <p:nvPr/>
              </p:nvSpPr>
              <p:spPr>
                <a:xfrm>
                  <a:off x="2987824" y="1700808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</a:t>
                  </a:r>
                  <a:endParaRPr lang="zh-CN" altLang="en-US" baseline="-25000"/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9BE7944-9982-4DFC-A6D3-93C80A617A70}"/>
                    </a:ext>
                  </a:extLst>
                </p:cNvPr>
                <p:cNvSpPr txBox="1"/>
                <p:nvPr/>
              </p:nvSpPr>
              <p:spPr>
                <a:xfrm>
                  <a:off x="4075053" y="1716763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</a:t>
                  </a:r>
                  <a:endParaRPr lang="zh-CN" altLang="en-US" baseline="-25000"/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88AB147-AA9C-4F29-B8ED-0768E4AF4B40}"/>
                    </a:ext>
                  </a:extLst>
                </p:cNvPr>
                <p:cNvSpPr txBox="1"/>
                <p:nvPr/>
              </p:nvSpPr>
              <p:spPr>
                <a:xfrm>
                  <a:off x="3582158" y="1716763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3</a:t>
                  </a:r>
                  <a:endParaRPr lang="zh-CN" altLang="en-US" baseline="-25000"/>
                </a:p>
              </p:txBody>
            </p:sp>
            <p:sp>
              <p:nvSpPr>
                <p:cNvPr id="61" name="Text Box 1097">
                  <a:extLst>
                    <a:ext uri="{FF2B5EF4-FFF2-40B4-BE49-F238E27FC236}">
                      <a16:creationId xmlns:a16="http://schemas.microsoft.com/office/drawing/2014/main" id="{8E7AB776-8682-4BF3-8C1F-66BB939A1D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3689" y="949226"/>
                  <a:ext cx="36423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F</a:t>
                  </a:r>
                </a:p>
              </p:txBody>
            </p:sp>
          </p:grp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3227566-9BA4-4CEF-8EFD-D1630F221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480" y="1700808"/>
                <a:ext cx="0" cy="10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 Box 1099">
                <a:extLst>
                  <a:ext uri="{FF2B5EF4-FFF2-40B4-BE49-F238E27FC236}">
                    <a16:creationId xmlns:a16="http://schemas.microsoft.com/office/drawing/2014/main" id="{5CBBD2F0-A759-46FC-9547-A33568541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8261" y="132053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71" name="Text Box 1099">
                <a:extLst>
                  <a:ext uri="{FF2B5EF4-FFF2-40B4-BE49-F238E27FC236}">
                    <a16:creationId xmlns:a16="http://schemas.microsoft.com/office/drawing/2014/main" id="{70273788-A194-4850-A4D3-943500C3B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158" y="132053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5ADB726-83CE-4BB3-9E23-4088BAA5B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112" y="1700808"/>
                <a:ext cx="0" cy="10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FE98BB3-95EA-4839-8FD9-949A98C2E8BB}"/>
                  </a:ext>
                </a:extLst>
              </p:cNvPr>
              <p:cNvSpPr txBox="1"/>
              <p:nvPr/>
            </p:nvSpPr>
            <p:spPr>
              <a:xfrm>
                <a:off x="5004048" y="226606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4</a:t>
                </a:r>
                <a:endParaRPr lang="zh-CN" altLang="en-US" baseline="-2500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B5B6810-2BBB-4B03-BF10-7BBAEFC52C81}"/>
                  </a:ext>
                </a:extLst>
              </p:cNvPr>
              <p:cNvSpPr txBox="1"/>
              <p:nvPr/>
            </p:nvSpPr>
            <p:spPr>
              <a:xfrm>
                <a:off x="5528991" y="2251625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5</a:t>
                </a:r>
                <a:endParaRPr lang="zh-CN" altLang="en-US" baseline="-2500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66E61B1-B6B3-4B05-A6C1-50AC617496C2}"/>
                  </a:ext>
                </a:extLst>
              </p:cNvPr>
              <p:cNvSpPr txBox="1"/>
              <p:nvPr/>
            </p:nvSpPr>
            <p:spPr>
              <a:xfrm>
                <a:off x="6616220" y="2267580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6</a:t>
                </a:r>
                <a:endParaRPr lang="zh-CN" altLang="en-US" baseline="-2500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42CA554-B5CE-4305-84A3-4049B51F11E1}"/>
                  </a:ext>
                </a:extLst>
              </p:cNvPr>
              <p:cNvSpPr txBox="1"/>
              <p:nvPr/>
            </p:nvSpPr>
            <p:spPr>
              <a:xfrm>
                <a:off x="6123325" y="2267580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7</a:t>
                </a:r>
                <a:endParaRPr lang="zh-CN" altLang="en-US" baseline="-25000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E7DF4A6-834B-46BF-97FA-008B81653C3A}"/>
                </a:ext>
              </a:extLst>
            </p:cNvPr>
            <p:cNvSpPr txBox="1"/>
            <p:nvPr/>
          </p:nvSpPr>
          <p:spPr>
            <a:xfrm>
              <a:off x="5810052" y="2636912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r>
                <a:rPr lang="zh-CN" altLang="en-US"/>
                <a:t>变量卡诺图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04BF6A4A-869B-48C0-B129-3F807A80BE3B}"/>
              </a:ext>
            </a:extLst>
          </p:cNvPr>
          <p:cNvGrpSpPr/>
          <p:nvPr/>
        </p:nvGrpSpPr>
        <p:grpSpPr>
          <a:xfrm>
            <a:off x="4526449" y="3236444"/>
            <a:ext cx="3024768" cy="3382803"/>
            <a:chOff x="3002449" y="3236443"/>
            <a:chExt cx="3024768" cy="3382803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C15CCD0B-B8F0-4F12-9F70-BCF02B908C02}"/>
                </a:ext>
              </a:extLst>
            </p:cNvPr>
            <p:cNvGrpSpPr/>
            <p:nvPr/>
          </p:nvGrpSpPr>
          <p:grpSpPr>
            <a:xfrm>
              <a:off x="3002449" y="3236443"/>
              <a:ext cx="3024768" cy="2872619"/>
              <a:chOff x="479545" y="3652484"/>
              <a:chExt cx="3024768" cy="2872619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DFDCFBB-6B71-432F-A787-124758E68CF2}"/>
                  </a:ext>
                </a:extLst>
              </p:cNvPr>
              <p:cNvGrpSpPr/>
              <p:nvPr/>
            </p:nvGrpSpPr>
            <p:grpSpPr>
              <a:xfrm>
                <a:off x="479545" y="3685530"/>
                <a:ext cx="1961495" cy="1686438"/>
                <a:chOff x="2245458" y="1126288"/>
                <a:chExt cx="1961495" cy="1686438"/>
              </a:xfrm>
            </p:grpSpPr>
            <p:sp>
              <p:nvSpPr>
                <p:cNvPr id="97" name="Line 1095">
                  <a:extLst>
                    <a:ext uri="{FF2B5EF4-FFF2-40B4-BE49-F238E27FC236}">
                      <a16:creationId xmlns:a16="http://schemas.microsoft.com/office/drawing/2014/main" id="{475E9D77-EEAB-4FD4-AE7B-31C5285B4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0172" y="1404715"/>
                  <a:ext cx="385763" cy="3841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1096">
                  <a:extLst>
                    <a:ext uri="{FF2B5EF4-FFF2-40B4-BE49-F238E27FC236}">
                      <a16:creationId xmlns:a16="http://schemas.microsoft.com/office/drawing/2014/main" id="{002CE34A-AA23-4FD3-AA60-BFE2ACAD74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5458" y="1541240"/>
                  <a:ext cx="627895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AB</a:t>
                  </a:r>
                </a:p>
              </p:txBody>
            </p:sp>
            <p:sp>
              <p:nvSpPr>
                <p:cNvPr id="99" name="Text Box 1097">
                  <a:extLst>
                    <a:ext uri="{FF2B5EF4-FFF2-40B4-BE49-F238E27FC236}">
                      <a16:creationId xmlns:a16="http://schemas.microsoft.com/office/drawing/2014/main" id="{0A4550B1-C6EC-4FF2-8457-BE2A418343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059" y="1126288"/>
                  <a:ext cx="7096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CD</a:t>
                  </a:r>
                </a:p>
              </p:txBody>
            </p:sp>
            <p:sp>
              <p:nvSpPr>
                <p:cNvPr id="100" name="Text Box 1098">
                  <a:extLst>
                    <a:ext uri="{FF2B5EF4-FFF2-40B4-BE49-F238E27FC236}">
                      <a16:creationId xmlns:a16="http://schemas.microsoft.com/office/drawing/2014/main" id="{3D0DC53C-4EDC-42DB-A8DE-9B04812DC4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6422" y="1398365"/>
                  <a:ext cx="57626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101" name="Text Box 1099">
                  <a:extLst>
                    <a:ext uri="{FF2B5EF4-FFF2-40B4-BE49-F238E27FC236}">
                      <a16:creationId xmlns:a16="http://schemas.microsoft.com/office/drawing/2014/main" id="{63A1E3CA-53C2-4CB0-89F5-3C51BB6AB9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840" y="1398365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  <p:sp>
              <p:nvSpPr>
                <p:cNvPr id="102" name="Text Box 1102">
                  <a:extLst>
                    <a:ext uri="{FF2B5EF4-FFF2-40B4-BE49-F238E27FC236}">
                      <a16:creationId xmlns:a16="http://schemas.microsoft.com/office/drawing/2014/main" id="{4C9A90C2-9C9F-4A9C-89A4-2FB2EBAED0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9234" y="1879377"/>
                  <a:ext cx="532251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103" name="Text Box 1103">
                  <a:extLst>
                    <a:ext uri="{FF2B5EF4-FFF2-40B4-BE49-F238E27FC236}">
                      <a16:creationId xmlns:a16="http://schemas.microsoft.com/office/drawing/2014/main" id="{B81B15F9-A30D-4103-86EF-2CDDA90818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5586" y="234888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</p:grp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4E639F61-1141-432A-A1D5-00E452A8638F}"/>
                  </a:ext>
                </a:extLst>
              </p:cNvPr>
              <p:cNvSpPr/>
              <p:nvPr/>
            </p:nvSpPr>
            <p:spPr>
              <a:xfrm>
                <a:off x="1283255" y="4348133"/>
                <a:ext cx="2160000" cy="21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B253BB17-55D1-467C-AE26-F52744B3CE56}"/>
                  </a:ext>
                </a:extLst>
              </p:cNvPr>
              <p:cNvCxnSpPr>
                <a:stCxn id="89" idx="1"/>
                <a:endCxn id="89" idx="3"/>
              </p:cNvCxnSpPr>
              <p:nvPr/>
            </p:nvCxnSpPr>
            <p:spPr>
              <a:xfrm>
                <a:off x="1283255" y="5428133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0F6AAF-4914-4B63-B43E-DBEE3E489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684" y="434813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EB89F07-AAC5-4895-AE2B-40C2493C7B9A}"/>
                  </a:ext>
                </a:extLst>
              </p:cNvPr>
              <p:cNvSpPr txBox="1"/>
              <p:nvPr/>
            </p:nvSpPr>
            <p:spPr>
              <a:xfrm>
                <a:off x="1319072" y="441850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079276B-4AAA-43B2-88AB-C55E7C1032F7}"/>
                  </a:ext>
                </a:extLst>
              </p:cNvPr>
              <p:cNvSpPr txBox="1"/>
              <p:nvPr/>
            </p:nvSpPr>
            <p:spPr>
              <a:xfrm>
                <a:off x="1844015" y="440406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</a:t>
                </a:r>
                <a:endParaRPr lang="zh-CN" altLang="en-US" baseline="-2500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74E7FE2-A0F2-4A6E-BF67-F0E3A4FA33EC}"/>
                  </a:ext>
                </a:extLst>
              </p:cNvPr>
              <p:cNvSpPr txBox="1"/>
              <p:nvPr/>
            </p:nvSpPr>
            <p:spPr>
              <a:xfrm>
                <a:off x="2931244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</a:t>
                </a:r>
                <a:endParaRPr lang="zh-CN" altLang="en-US" baseline="-250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E14C1B2-115E-406F-9C59-36AD9F763E4E}"/>
                  </a:ext>
                </a:extLst>
              </p:cNvPr>
              <p:cNvSpPr txBox="1"/>
              <p:nvPr/>
            </p:nvSpPr>
            <p:spPr>
              <a:xfrm>
                <a:off x="2438349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</a:t>
                </a:r>
                <a:endParaRPr lang="zh-CN" altLang="en-US" baseline="-25000"/>
              </a:p>
            </p:txBody>
          </p:sp>
          <p:sp>
            <p:nvSpPr>
              <p:cNvPr id="96" name="Text Box 1097">
                <a:extLst>
                  <a:ext uri="{FF2B5EF4-FFF2-40B4-BE49-F238E27FC236}">
                    <a16:creationId xmlns:a16="http://schemas.microsoft.com/office/drawing/2014/main" id="{8F7EBB8F-F0D3-4FEE-A4E8-00E1D3292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880" y="3652484"/>
                <a:ext cx="36423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F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480FC13D-6A98-42FF-A2F1-E173335C6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060" y="436510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 Box 1099">
                <a:extLst>
                  <a:ext uri="{FF2B5EF4-FFF2-40B4-BE49-F238E27FC236}">
                    <a16:creationId xmlns:a16="http://schemas.microsoft.com/office/drawing/2014/main" id="{6C75AC0C-42C0-40F1-BAEE-FF93BE457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841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82" name="Text Box 1099">
                <a:extLst>
                  <a:ext uri="{FF2B5EF4-FFF2-40B4-BE49-F238E27FC236}">
                    <a16:creationId xmlns:a16="http://schemas.microsoft.com/office/drawing/2014/main" id="{557206E1-4BDD-4BD6-AFF2-27C655A29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200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52B50CCA-927D-47EA-9C74-C0FEAAA5A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692" y="4335228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A1D62B8-84E1-4059-922B-A0DC7DEBF961}"/>
                  </a:ext>
                </a:extLst>
              </p:cNvPr>
              <p:cNvSpPr txBox="1"/>
              <p:nvPr/>
            </p:nvSpPr>
            <p:spPr>
              <a:xfrm>
                <a:off x="1339223" y="493077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4</a:t>
                </a:r>
                <a:endParaRPr lang="zh-CN" altLang="en-US" baseline="-2500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88504EC-8876-4AD3-AC32-4FA314102C61}"/>
                  </a:ext>
                </a:extLst>
              </p:cNvPr>
              <p:cNvSpPr txBox="1"/>
              <p:nvPr/>
            </p:nvSpPr>
            <p:spPr>
              <a:xfrm>
                <a:off x="1867221" y="493841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5</a:t>
                </a:r>
                <a:endParaRPr lang="zh-CN" altLang="en-US" baseline="-2500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F0A3F90-41C7-49C0-A465-E925E65B989E}"/>
                  </a:ext>
                </a:extLst>
              </p:cNvPr>
              <p:cNvSpPr txBox="1"/>
              <p:nvPr/>
            </p:nvSpPr>
            <p:spPr>
              <a:xfrm>
                <a:off x="2920800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6</a:t>
                </a:r>
                <a:endParaRPr lang="zh-CN" altLang="en-US" baseline="-2500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F303579-1197-49A8-882E-C623A89411CF}"/>
                  </a:ext>
                </a:extLst>
              </p:cNvPr>
              <p:cNvSpPr txBox="1"/>
              <p:nvPr/>
            </p:nvSpPr>
            <p:spPr>
              <a:xfrm>
                <a:off x="2427905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7</a:t>
                </a:r>
                <a:endParaRPr lang="zh-CN" altLang="en-US" baseline="-25000"/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A0B9F010-7D2F-431B-BDAA-98AA37EBE0DF}"/>
                  </a:ext>
                </a:extLst>
              </p:cNvPr>
              <p:cNvCxnSpPr/>
              <p:nvPr/>
            </p:nvCxnSpPr>
            <p:spPr>
              <a:xfrm>
                <a:off x="1279952" y="486916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3C594F94-5527-4134-95BF-238AF4091E27}"/>
                  </a:ext>
                </a:extLst>
              </p:cNvPr>
              <p:cNvCxnSpPr/>
              <p:nvPr/>
            </p:nvCxnSpPr>
            <p:spPr>
              <a:xfrm>
                <a:off x="1259632" y="594928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 Box 1103">
                <a:extLst>
                  <a:ext uri="{FF2B5EF4-FFF2-40B4-BE49-F238E27FC236}">
                    <a16:creationId xmlns:a16="http://schemas.microsoft.com/office/drawing/2014/main" id="{5550648F-EBC6-449A-9113-9AD66F535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82" y="5413426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107" name="Text Box 1103">
                <a:extLst>
                  <a:ext uri="{FF2B5EF4-FFF2-40B4-BE49-F238E27FC236}">
                    <a16:creationId xmlns:a16="http://schemas.microsoft.com/office/drawing/2014/main" id="{34B04F06-C033-475E-B1A2-F8D5094FD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84" y="5989490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D64D6C-5878-4939-A7D5-C8DBD23809A7}"/>
                  </a:ext>
                </a:extLst>
              </p:cNvPr>
              <p:cNvSpPr txBox="1"/>
              <p:nvPr/>
            </p:nvSpPr>
            <p:spPr>
              <a:xfrm>
                <a:off x="1335195" y="552375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12</a:t>
                </a:r>
                <a:endParaRPr lang="zh-CN" altLang="en-US" baseline="-25000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2205387-3CA2-41B5-B277-1C2E18649ED0}"/>
                  </a:ext>
                </a:extLst>
              </p:cNvPr>
              <p:cNvSpPr txBox="1"/>
              <p:nvPr/>
            </p:nvSpPr>
            <p:spPr>
              <a:xfrm>
                <a:off x="1876011" y="553793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13</a:t>
                </a:r>
                <a:endParaRPr lang="zh-CN" altLang="en-US" baseline="-2500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3C0F4EC-A96F-46D9-8403-C2F8D66E6C12}"/>
                  </a:ext>
                </a:extLst>
              </p:cNvPr>
              <p:cNvSpPr txBox="1"/>
              <p:nvPr/>
            </p:nvSpPr>
            <p:spPr>
              <a:xfrm>
                <a:off x="2911700" y="553414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14</a:t>
                </a:r>
                <a:endParaRPr lang="zh-CN" altLang="en-US" baseline="-2500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F1316DBA-0F7B-4A5C-B972-18A664CF62C6}"/>
                  </a:ext>
                </a:extLst>
              </p:cNvPr>
              <p:cNvSpPr txBox="1"/>
              <p:nvPr/>
            </p:nvSpPr>
            <p:spPr>
              <a:xfrm>
                <a:off x="2420124" y="55276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15</a:t>
                </a:r>
                <a:endParaRPr lang="zh-CN" altLang="en-US" baseline="-2500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B170B0C-F25A-49F8-8628-163AFBE26E0D}"/>
                  </a:ext>
                </a:extLst>
              </p:cNvPr>
              <p:cNvSpPr txBox="1"/>
              <p:nvPr/>
            </p:nvSpPr>
            <p:spPr>
              <a:xfrm>
                <a:off x="1331640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8</a:t>
                </a:r>
                <a:endParaRPr lang="zh-CN" altLang="en-US" baseline="-2500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927D827-63C8-487B-B333-7FAF4C6843D1}"/>
                  </a:ext>
                </a:extLst>
              </p:cNvPr>
              <p:cNvSpPr txBox="1"/>
              <p:nvPr/>
            </p:nvSpPr>
            <p:spPr>
              <a:xfrm>
                <a:off x="1863882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9</a:t>
                </a:r>
                <a:endParaRPr lang="zh-CN" altLang="en-US" baseline="-2500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130C8FD-2912-44C8-9360-FD4794DE6AC9}"/>
                  </a:ext>
                </a:extLst>
              </p:cNvPr>
              <p:cNvSpPr txBox="1"/>
              <p:nvPr/>
            </p:nvSpPr>
            <p:spPr>
              <a:xfrm>
                <a:off x="2921743" y="601579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10</a:t>
                </a:r>
                <a:endParaRPr lang="zh-CN" altLang="en-US" baseline="-25000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C35C7E8-2909-4FA0-9F74-8CE9D5E6C123}"/>
                  </a:ext>
                </a:extLst>
              </p:cNvPr>
              <p:cNvSpPr txBox="1"/>
              <p:nvPr/>
            </p:nvSpPr>
            <p:spPr>
              <a:xfrm>
                <a:off x="2424556" y="601468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11</a:t>
                </a:r>
                <a:endParaRPr lang="zh-CN" altLang="en-US" baseline="-25000"/>
              </a:p>
            </p:txBody>
          </p:sp>
        </p:grp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407D2DC6-E77A-4C78-B2D3-19E8B250D57B}"/>
                </a:ext>
              </a:extLst>
            </p:cNvPr>
            <p:cNvSpPr txBox="1"/>
            <p:nvPr/>
          </p:nvSpPr>
          <p:spPr>
            <a:xfrm>
              <a:off x="4088546" y="6249914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r>
                <a:rPr lang="zh-CN" altLang="en-US"/>
                <a:t>变量卡诺图</a:t>
              </a: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399AD36E-DE51-4F4B-A6FD-27EB2A1259F3}"/>
              </a:ext>
            </a:extLst>
          </p:cNvPr>
          <p:cNvCxnSpPr>
            <a:cxnSpLocks/>
          </p:cNvCxnSpPr>
          <p:nvPr/>
        </p:nvCxnSpPr>
        <p:spPr>
          <a:xfrm>
            <a:off x="8084561" y="595778"/>
            <a:ext cx="0" cy="204113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D9B0470-B24A-40C3-9C8D-723BD16647DB}"/>
              </a:ext>
            </a:extLst>
          </p:cNvPr>
          <p:cNvCxnSpPr>
            <a:cxnSpLocks/>
          </p:cNvCxnSpPr>
          <p:nvPr/>
        </p:nvCxnSpPr>
        <p:spPr>
          <a:xfrm>
            <a:off x="6383964" y="3376546"/>
            <a:ext cx="0" cy="271675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AD5FB8D-4928-4ED4-B95C-E0AA3DBB6AC5}"/>
              </a:ext>
            </a:extLst>
          </p:cNvPr>
          <p:cNvCxnSpPr>
            <a:cxnSpLocks/>
          </p:cNvCxnSpPr>
          <p:nvPr/>
        </p:nvCxnSpPr>
        <p:spPr>
          <a:xfrm flipH="1">
            <a:off x="5015880" y="5022725"/>
            <a:ext cx="280729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0647018-0E82-416F-B692-799A4DF9562C}"/>
              </a:ext>
            </a:extLst>
          </p:cNvPr>
          <p:cNvGrpSpPr/>
          <p:nvPr/>
        </p:nvGrpSpPr>
        <p:grpSpPr>
          <a:xfrm>
            <a:off x="2567608" y="1340768"/>
            <a:ext cx="3024768" cy="3448120"/>
            <a:chOff x="3002449" y="3236443"/>
            <a:chExt cx="3024768" cy="34481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BC60048-165D-4495-B5B2-2A92800067AC}"/>
                </a:ext>
              </a:extLst>
            </p:cNvPr>
            <p:cNvGrpSpPr/>
            <p:nvPr/>
          </p:nvGrpSpPr>
          <p:grpSpPr>
            <a:xfrm>
              <a:off x="3002449" y="3236443"/>
              <a:ext cx="3024768" cy="2872619"/>
              <a:chOff x="479545" y="3652484"/>
              <a:chExt cx="3024768" cy="287261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9C10868F-56C0-45DB-BC1E-C96439365668}"/>
                  </a:ext>
                </a:extLst>
              </p:cNvPr>
              <p:cNvGrpSpPr/>
              <p:nvPr/>
            </p:nvGrpSpPr>
            <p:grpSpPr>
              <a:xfrm>
                <a:off x="479545" y="3685530"/>
                <a:ext cx="1961495" cy="1686438"/>
                <a:chOff x="2245458" y="1126288"/>
                <a:chExt cx="1961495" cy="1686438"/>
              </a:xfrm>
            </p:grpSpPr>
            <p:sp>
              <p:nvSpPr>
                <p:cNvPr id="34" name="Line 1095">
                  <a:extLst>
                    <a:ext uri="{FF2B5EF4-FFF2-40B4-BE49-F238E27FC236}">
                      <a16:creationId xmlns:a16="http://schemas.microsoft.com/office/drawing/2014/main" id="{7E45958A-F74D-4BB8-AF10-107139CC8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0172" y="1404715"/>
                  <a:ext cx="385763" cy="3841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Text Box 1096">
                  <a:extLst>
                    <a:ext uri="{FF2B5EF4-FFF2-40B4-BE49-F238E27FC236}">
                      <a16:creationId xmlns:a16="http://schemas.microsoft.com/office/drawing/2014/main" id="{2FFC0691-51DF-4733-B425-41244E7CF5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5458" y="1541240"/>
                  <a:ext cx="627895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BC</a:t>
                  </a:r>
                </a:p>
              </p:txBody>
            </p:sp>
            <p:sp>
              <p:nvSpPr>
                <p:cNvPr id="36" name="Text Box 1097">
                  <a:extLst>
                    <a:ext uri="{FF2B5EF4-FFF2-40B4-BE49-F238E27FC236}">
                      <a16:creationId xmlns:a16="http://schemas.microsoft.com/office/drawing/2014/main" id="{F666DB1A-50EB-463A-8665-D253B21041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059" y="1126288"/>
                  <a:ext cx="7096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DE</a:t>
                  </a:r>
                </a:p>
              </p:txBody>
            </p:sp>
            <p:sp>
              <p:nvSpPr>
                <p:cNvPr id="37" name="Text Box 1098">
                  <a:extLst>
                    <a:ext uri="{FF2B5EF4-FFF2-40B4-BE49-F238E27FC236}">
                      <a16:creationId xmlns:a16="http://schemas.microsoft.com/office/drawing/2014/main" id="{C17AD17B-DDFA-426A-84CC-6D1D28CAA2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6422" y="1398365"/>
                  <a:ext cx="57626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38" name="Text Box 1099">
                  <a:extLst>
                    <a:ext uri="{FF2B5EF4-FFF2-40B4-BE49-F238E27FC236}">
                      <a16:creationId xmlns:a16="http://schemas.microsoft.com/office/drawing/2014/main" id="{C3614452-CB35-4125-8F29-D82A1CE766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840" y="1398365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  <p:sp>
              <p:nvSpPr>
                <p:cNvPr id="39" name="Text Box 1102">
                  <a:extLst>
                    <a:ext uri="{FF2B5EF4-FFF2-40B4-BE49-F238E27FC236}">
                      <a16:creationId xmlns:a16="http://schemas.microsoft.com/office/drawing/2014/main" id="{A7B6FCC6-9EB8-42E2-AAC7-5760C56AB7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9234" y="1879377"/>
                  <a:ext cx="532251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40" name="Text Box 1103">
                  <a:extLst>
                    <a:ext uri="{FF2B5EF4-FFF2-40B4-BE49-F238E27FC236}">
                      <a16:creationId xmlns:a16="http://schemas.microsoft.com/office/drawing/2014/main" id="{89C768EC-1940-4E2B-BAE8-C65005C54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5586" y="234888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D39CAD-4E79-4922-8A30-9B302ED9D946}"/>
                  </a:ext>
                </a:extLst>
              </p:cNvPr>
              <p:cNvSpPr/>
              <p:nvPr/>
            </p:nvSpPr>
            <p:spPr>
              <a:xfrm>
                <a:off x="1283255" y="4348133"/>
                <a:ext cx="2160000" cy="21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FF298EF-7816-40F3-8689-0376520C3BA2}"/>
                  </a:ext>
                </a:extLst>
              </p:cNvPr>
              <p:cNvCxnSpPr>
                <a:stCxn id="6" idx="1"/>
                <a:endCxn id="6" idx="3"/>
              </p:cNvCxnSpPr>
              <p:nvPr/>
            </p:nvCxnSpPr>
            <p:spPr>
              <a:xfrm>
                <a:off x="1283255" y="5428133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E41E50AE-2FB8-4F25-A403-F4BDAF058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684" y="434813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BE0DB4-C4C5-4430-8BB3-752C10285276}"/>
                  </a:ext>
                </a:extLst>
              </p:cNvPr>
              <p:cNvSpPr txBox="1"/>
              <p:nvPr/>
            </p:nvSpPr>
            <p:spPr>
              <a:xfrm>
                <a:off x="1319072" y="441850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4870F5-0074-4FB7-88C3-356E31EB0C69}"/>
                  </a:ext>
                </a:extLst>
              </p:cNvPr>
              <p:cNvSpPr txBox="1"/>
              <p:nvPr/>
            </p:nvSpPr>
            <p:spPr>
              <a:xfrm>
                <a:off x="1844015" y="440406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</a:t>
                </a:r>
                <a:endParaRPr lang="zh-CN" altLang="en-US" baseline="-2500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F41614-66DC-4BF2-A7F9-F18F479BAB5B}"/>
                  </a:ext>
                </a:extLst>
              </p:cNvPr>
              <p:cNvSpPr txBox="1"/>
              <p:nvPr/>
            </p:nvSpPr>
            <p:spPr>
              <a:xfrm>
                <a:off x="2931244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</a:t>
                </a:r>
                <a:endParaRPr lang="zh-CN" altLang="en-US" baseline="-2500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C239B5-02B8-4629-BF01-3C67D282DC26}"/>
                  </a:ext>
                </a:extLst>
              </p:cNvPr>
              <p:cNvSpPr txBox="1"/>
              <p:nvPr/>
            </p:nvSpPr>
            <p:spPr>
              <a:xfrm>
                <a:off x="2438349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</a:t>
                </a:r>
                <a:endParaRPr lang="zh-CN" altLang="en-US" baseline="-25000"/>
              </a:p>
            </p:txBody>
          </p:sp>
          <p:sp>
            <p:nvSpPr>
              <p:cNvPr id="13" name="Text Box 1097">
                <a:extLst>
                  <a:ext uri="{FF2B5EF4-FFF2-40B4-BE49-F238E27FC236}">
                    <a16:creationId xmlns:a16="http://schemas.microsoft.com/office/drawing/2014/main" id="{B868BC78-1FEC-44C1-8B3F-1ACA78011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880" y="3652484"/>
                <a:ext cx="36423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F</a:t>
                </a: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4A6BC50-93FB-4A5A-9A43-001AE08A4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060" y="436510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 Box 1099">
                <a:extLst>
                  <a:ext uri="{FF2B5EF4-FFF2-40B4-BE49-F238E27FC236}">
                    <a16:creationId xmlns:a16="http://schemas.microsoft.com/office/drawing/2014/main" id="{AF3C8D30-C3B0-4BAF-844D-6ED6BE1AF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841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16" name="Text Box 1099">
                <a:extLst>
                  <a:ext uri="{FF2B5EF4-FFF2-40B4-BE49-F238E27FC236}">
                    <a16:creationId xmlns:a16="http://schemas.microsoft.com/office/drawing/2014/main" id="{097B11D4-4262-41C5-B225-0F0ABFADB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200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85902F2-E228-464D-9AB7-3883B10AB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692" y="4335228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421FEDD-82AC-4097-AE4A-1092C142A3D0}"/>
                  </a:ext>
                </a:extLst>
              </p:cNvPr>
              <p:cNvSpPr txBox="1"/>
              <p:nvPr/>
            </p:nvSpPr>
            <p:spPr>
              <a:xfrm>
                <a:off x="1339223" y="493077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4</a:t>
                </a:r>
                <a:endParaRPr lang="zh-CN" altLang="en-US" baseline="-2500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6C5F023-DEB2-4383-9244-1E2CF2D6B1CF}"/>
                  </a:ext>
                </a:extLst>
              </p:cNvPr>
              <p:cNvSpPr txBox="1"/>
              <p:nvPr/>
            </p:nvSpPr>
            <p:spPr>
              <a:xfrm>
                <a:off x="1867221" y="493841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5</a:t>
                </a:r>
                <a:endParaRPr lang="zh-CN" altLang="en-US" baseline="-2500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C000C-C313-4380-BCC1-0C0C0F913215}"/>
                  </a:ext>
                </a:extLst>
              </p:cNvPr>
              <p:cNvSpPr txBox="1"/>
              <p:nvPr/>
            </p:nvSpPr>
            <p:spPr>
              <a:xfrm>
                <a:off x="2920800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6</a:t>
                </a:r>
                <a:endParaRPr lang="zh-CN" altLang="en-US" baseline="-250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672243-B8DE-4567-9ED6-BCADD2A3D08D}"/>
                  </a:ext>
                </a:extLst>
              </p:cNvPr>
              <p:cNvSpPr txBox="1"/>
              <p:nvPr/>
            </p:nvSpPr>
            <p:spPr>
              <a:xfrm>
                <a:off x="2427905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7</a:t>
                </a:r>
                <a:endParaRPr lang="zh-CN" altLang="en-US" baseline="-25000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A706F8B-7961-454E-8453-447395A092BE}"/>
                  </a:ext>
                </a:extLst>
              </p:cNvPr>
              <p:cNvCxnSpPr/>
              <p:nvPr/>
            </p:nvCxnSpPr>
            <p:spPr>
              <a:xfrm>
                <a:off x="1279952" y="486916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83EAA48-93E2-4791-A92D-B59DF55A1AFD}"/>
                  </a:ext>
                </a:extLst>
              </p:cNvPr>
              <p:cNvCxnSpPr/>
              <p:nvPr/>
            </p:nvCxnSpPr>
            <p:spPr>
              <a:xfrm>
                <a:off x="1259632" y="594928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1103">
                <a:extLst>
                  <a:ext uri="{FF2B5EF4-FFF2-40B4-BE49-F238E27FC236}">
                    <a16:creationId xmlns:a16="http://schemas.microsoft.com/office/drawing/2014/main" id="{800BE33D-DBE1-4145-B511-3D5089154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82" y="5413426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25" name="Text Box 1103">
                <a:extLst>
                  <a:ext uri="{FF2B5EF4-FFF2-40B4-BE49-F238E27FC236}">
                    <a16:creationId xmlns:a16="http://schemas.microsoft.com/office/drawing/2014/main" id="{8531A348-B44E-4660-B41D-218BDF99C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84" y="5989490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1B9DE89-353E-480F-979A-8AA353DDC180}"/>
                  </a:ext>
                </a:extLst>
              </p:cNvPr>
              <p:cNvSpPr txBox="1"/>
              <p:nvPr/>
            </p:nvSpPr>
            <p:spPr>
              <a:xfrm>
                <a:off x="1335195" y="552375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12</a:t>
                </a:r>
                <a:endParaRPr lang="zh-CN" altLang="en-US" baseline="-2500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D45EB65-2844-4FCF-8E0D-CCEBE5142A26}"/>
                  </a:ext>
                </a:extLst>
              </p:cNvPr>
              <p:cNvSpPr txBox="1"/>
              <p:nvPr/>
            </p:nvSpPr>
            <p:spPr>
              <a:xfrm>
                <a:off x="1876011" y="553793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13</a:t>
                </a:r>
                <a:endParaRPr lang="zh-CN" altLang="en-US" baseline="-2500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B5098E-CC8A-4EF2-9019-EC2E793F0370}"/>
                  </a:ext>
                </a:extLst>
              </p:cNvPr>
              <p:cNvSpPr txBox="1"/>
              <p:nvPr/>
            </p:nvSpPr>
            <p:spPr>
              <a:xfrm>
                <a:off x="2911700" y="553414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14</a:t>
                </a:r>
                <a:endParaRPr lang="zh-CN" altLang="en-US" baseline="-2500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2F425E-F4F3-4451-8E92-824553367326}"/>
                  </a:ext>
                </a:extLst>
              </p:cNvPr>
              <p:cNvSpPr txBox="1"/>
              <p:nvPr/>
            </p:nvSpPr>
            <p:spPr>
              <a:xfrm>
                <a:off x="2420124" y="55276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15</a:t>
                </a:r>
                <a:endParaRPr lang="zh-CN" altLang="en-US" baseline="-2500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D4DB49-89BB-4A60-9D8B-C33FB35804CF}"/>
                  </a:ext>
                </a:extLst>
              </p:cNvPr>
              <p:cNvSpPr txBox="1"/>
              <p:nvPr/>
            </p:nvSpPr>
            <p:spPr>
              <a:xfrm>
                <a:off x="1331640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8</a:t>
                </a:r>
                <a:endParaRPr lang="zh-CN" altLang="en-US" baseline="-2500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9DAE00-4CEE-4454-9F77-3720D19123B5}"/>
                  </a:ext>
                </a:extLst>
              </p:cNvPr>
              <p:cNvSpPr txBox="1"/>
              <p:nvPr/>
            </p:nvSpPr>
            <p:spPr>
              <a:xfrm>
                <a:off x="1863882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9</a:t>
                </a:r>
                <a:endParaRPr lang="zh-CN" altLang="en-US" baseline="-2500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0BACA0A-8F25-4A0A-88EE-64A0E992D6F5}"/>
                  </a:ext>
                </a:extLst>
              </p:cNvPr>
              <p:cNvSpPr txBox="1"/>
              <p:nvPr/>
            </p:nvSpPr>
            <p:spPr>
              <a:xfrm>
                <a:off x="2921743" y="601579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10</a:t>
                </a:r>
                <a:endParaRPr lang="zh-CN" altLang="en-US" baseline="-2500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C0934B2-F81D-4AD1-936B-C8C5B00A44F5}"/>
                  </a:ext>
                </a:extLst>
              </p:cNvPr>
              <p:cNvSpPr txBox="1"/>
              <p:nvPr/>
            </p:nvSpPr>
            <p:spPr>
              <a:xfrm>
                <a:off x="2424556" y="601468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11</a:t>
                </a:r>
                <a:endParaRPr lang="zh-CN" altLang="en-US" baseline="-25000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B4AC0D5-3977-458E-AA93-CB780310C869}"/>
                </a:ext>
              </a:extLst>
            </p:cNvPr>
            <p:cNvSpPr txBox="1"/>
            <p:nvPr/>
          </p:nvSpPr>
          <p:spPr>
            <a:xfrm>
              <a:off x="4355959" y="6161343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A=0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F961A32-51FC-4B28-95F1-A24EDEA8D902}"/>
              </a:ext>
            </a:extLst>
          </p:cNvPr>
          <p:cNvGrpSpPr/>
          <p:nvPr/>
        </p:nvGrpSpPr>
        <p:grpSpPr>
          <a:xfrm>
            <a:off x="6194429" y="1296992"/>
            <a:ext cx="3024768" cy="3418410"/>
            <a:chOff x="3002449" y="3236443"/>
            <a:chExt cx="3024768" cy="341841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A3166F1-3B2C-4D3A-B9A6-E59259DFB309}"/>
                </a:ext>
              </a:extLst>
            </p:cNvPr>
            <p:cNvGrpSpPr/>
            <p:nvPr/>
          </p:nvGrpSpPr>
          <p:grpSpPr>
            <a:xfrm>
              <a:off x="3002449" y="3236443"/>
              <a:ext cx="3024768" cy="2872619"/>
              <a:chOff x="479545" y="3652484"/>
              <a:chExt cx="3024768" cy="2872619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E1C980CE-AE6A-4678-A321-20E88D692C69}"/>
                  </a:ext>
                </a:extLst>
              </p:cNvPr>
              <p:cNvGrpSpPr/>
              <p:nvPr/>
            </p:nvGrpSpPr>
            <p:grpSpPr>
              <a:xfrm>
                <a:off x="479545" y="3685530"/>
                <a:ext cx="1961495" cy="1686438"/>
                <a:chOff x="2245458" y="1126288"/>
                <a:chExt cx="1961495" cy="1686438"/>
              </a:xfrm>
            </p:grpSpPr>
            <p:sp>
              <p:nvSpPr>
                <p:cNvPr id="73" name="Line 1095">
                  <a:extLst>
                    <a:ext uri="{FF2B5EF4-FFF2-40B4-BE49-F238E27FC236}">
                      <a16:creationId xmlns:a16="http://schemas.microsoft.com/office/drawing/2014/main" id="{93883E29-DC83-4FB6-A445-681D92DB1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0172" y="1404715"/>
                  <a:ext cx="385763" cy="3841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096">
                  <a:extLst>
                    <a:ext uri="{FF2B5EF4-FFF2-40B4-BE49-F238E27FC236}">
                      <a16:creationId xmlns:a16="http://schemas.microsoft.com/office/drawing/2014/main" id="{5D2A22BE-CC49-4FF1-BD21-5BAD0AE6F9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5458" y="1541240"/>
                  <a:ext cx="627895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BC</a:t>
                  </a:r>
                </a:p>
              </p:txBody>
            </p:sp>
            <p:sp>
              <p:nvSpPr>
                <p:cNvPr id="75" name="Text Box 1097">
                  <a:extLst>
                    <a:ext uri="{FF2B5EF4-FFF2-40B4-BE49-F238E27FC236}">
                      <a16:creationId xmlns:a16="http://schemas.microsoft.com/office/drawing/2014/main" id="{5C4A854F-496E-4F6F-90F4-B35759EE19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059" y="1126288"/>
                  <a:ext cx="7096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DE</a:t>
                  </a:r>
                </a:p>
              </p:txBody>
            </p:sp>
            <p:sp>
              <p:nvSpPr>
                <p:cNvPr id="76" name="Text Box 1098">
                  <a:extLst>
                    <a:ext uri="{FF2B5EF4-FFF2-40B4-BE49-F238E27FC236}">
                      <a16:creationId xmlns:a16="http://schemas.microsoft.com/office/drawing/2014/main" id="{8910C16F-3EBF-476F-AE57-A0A524298A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6422" y="1398365"/>
                  <a:ext cx="57626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77" name="Text Box 1099">
                  <a:extLst>
                    <a:ext uri="{FF2B5EF4-FFF2-40B4-BE49-F238E27FC236}">
                      <a16:creationId xmlns:a16="http://schemas.microsoft.com/office/drawing/2014/main" id="{1CF45333-510B-40CD-9DBA-6B07C288C4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840" y="1398365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  <p:sp>
              <p:nvSpPr>
                <p:cNvPr id="78" name="Text Box 1102">
                  <a:extLst>
                    <a:ext uri="{FF2B5EF4-FFF2-40B4-BE49-F238E27FC236}">
                      <a16:creationId xmlns:a16="http://schemas.microsoft.com/office/drawing/2014/main" id="{306B0DB1-FD68-4E55-AD9C-E8582C082C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9234" y="1879377"/>
                  <a:ext cx="532251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79" name="Text Box 1103">
                  <a:extLst>
                    <a:ext uri="{FF2B5EF4-FFF2-40B4-BE49-F238E27FC236}">
                      <a16:creationId xmlns:a16="http://schemas.microsoft.com/office/drawing/2014/main" id="{E3AB111A-4BD1-4301-9FEA-90E6542549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5586" y="234888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995A9EB-2C50-4D54-8BEE-E8E38EFFA43B}"/>
                  </a:ext>
                </a:extLst>
              </p:cNvPr>
              <p:cNvSpPr/>
              <p:nvPr/>
            </p:nvSpPr>
            <p:spPr>
              <a:xfrm>
                <a:off x="1283255" y="4348133"/>
                <a:ext cx="2160000" cy="21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0E350C2-467E-43B5-8AAA-8A77E16D72B9}"/>
                  </a:ext>
                </a:extLst>
              </p:cNvPr>
              <p:cNvCxnSpPr>
                <a:stCxn id="45" idx="1"/>
                <a:endCxn id="45" idx="3"/>
              </p:cNvCxnSpPr>
              <p:nvPr/>
            </p:nvCxnSpPr>
            <p:spPr>
              <a:xfrm>
                <a:off x="1283255" y="5428133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605E3907-8FB9-401B-9F8F-C01EA0E00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684" y="434813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B9F1AF4-D030-4A9C-8927-E98052FFC04D}"/>
                  </a:ext>
                </a:extLst>
              </p:cNvPr>
              <p:cNvSpPr txBox="1"/>
              <p:nvPr/>
            </p:nvSpPr>
            <p:spPr>
              <a:xfrm>
                <a:off x="1319072" y="441850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16</a:t>
                </a:r>
                <a:endParaRPr lang="zh-CN" altLang="en-US" baseline="-2500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AD5A8EE-3C3F-4313-BF43-D78F77271ADC}"/>
                  </a:ext>
                </a:extLst>
              </p:cNvPr>
              <p:cNvSpPr txBox="1"/>
              <p:nvPr/>
            </p:nvSpPr>
            <p:spPr>
              <a:xfrm>
                <a:off x="1844015" y="440406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17</a:t>
                </a:r>
                <a:endParaRPr lang="zh-CN" altLang="en-US" baseline="-250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BD1CF67-1540-4534-B08B-EBBECF273622}"/>
                  </a:ext>
                </a:extLst>
              </p:cNvPr>
              <p:cNvSpPr txBox="1"/>
              <p:nvPr/>
            </p:nvSpPr>
            <p:spPr>
              <a:xfrm>
                <a:off x="2931244" y="4420021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18</a:t>
                </a:r>
                <a:endParaRPr lang="zh-CN" altLang="en-US" baseline="-2500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D1EE4EB-D77A-4390-9198-8F979FBEE872}"/>
                  </a:ext>
                </a:extLst>
              </p:cNvPr>
              <p:cNvSpPr txBox="1"/>
              <p:nvPr/>
            </p:nvSpPr>
            <p:spPr>
              <a:xfrm>
                <a:off x="2438349" y="4420021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19</a:t>
                </a:r>
                <a:endParaRPr lang="zh-CN" altLang="en-US" baseline="-25000"/>
              </a:p>
            </p:txBody>
          </p:sp>
          <p:sp>
            <p:nvSpPr>
              <p:cNvPr id="52" name="Text Box 1097">
                <a:extLst>
                  <a:ext uri="{FF2B5EF4-FFF2-40B4-BE49-F238E27FC236}">
                    <a16:creationId xmlns:a16="http://schemas.microsoft.com/office/drawing/2014/main" id="{4E455542-3667-460A-87EE-378D547C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880" y="3652484"/>
                <a:ext cx="36423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F</a:t>
                </a: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1F8E901-E8A2-4D15-B3DD-65565EF1B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060" y="436510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 Box 1099">
                <a:extLst>
                  <a:ext uri="{FF2B5EF4-FFF2-40B4-BE49-F238E27FC236}">
                    <a16:creationId xmlns:a16="http://schemas.microsoft.com/office/drawing/2014/main" id="{B944E02D-3A6F-4FDD-B2F8-79F503618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841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55" name="Text Box 1099">
                <a:extLst>
                  <a:ext uri="{FF2B5EF4-FFF2-40B4-BE49-F238E27FC236}">
                    <a16:creationId xmlns:a16="http://schemas.microsoft.com/office/drawing/2014/main" id="{966B014A-F475-4BBF-82B9-C7E291505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200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F08B78E1-1743-4959-A315-E686C0224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692" y="4335228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8216AFF-1BF9-46D4-865C-3C691F3EDAA1}"/>
                  </a:ext>
                </a:extLst>
              </p:cNvPr>
              <p:cNvSpPr txBox="1"/>
              <p:nvPr/>
            </p:nvSpPr>
            <p:spPr>
              <a:xfrm>
                <a:off x="1339223" y="4930778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20</a:t>
                </a:r>
                <a:endParaRPr lang="zh-CN" altLang="en-US" baseline="-2500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E261605-31F2-4318-B6C2-D82F496A9084}"/>
                  </a:ext>
                </a:extLst>
              </p:cNvPr>
              <p:cNvSpPr txBox="1"/>
              <p:nvPr/>
            </p:nvSpPr>
            <p:spPr>
              <a:xfrm>
                <a:off x="1867221" y="4938412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21</a:t>
                </a:r>
                <a:endParaRPr lang="zh-CN" altLang="en-US" baseline="-2500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390DC19-B65F-442F-A115-9646D2F70682}"/>
                  </a:ext>
                </a:extLst>
              </p:cNvPr>
              <p:cNvSpPr txBox="1"/>
              <p:nvPr/>
            </p:nvSpPr>
            <p:spPr>
              <a:xfrm>
                <a:off x="2920800" y="493187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22</a:t>
                </a:r>
                <a:endParaRPr lang="zh-CN" altLang="en-US" baseline="-2500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4932483-0F48-4BDB-9DF9-AE72298BBC3E}"/>
                  </a:ext>
                </a:extLst>
              </p:cNvPr>
              <p:cNvSpPr txBox="1"/>
              <p:nvPr/>
            </p:nvSpPr>
            <p:spPr>
              <a:xfrm>
                <a:off x="2427905" y="493187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23</a:t>
                </a:r>
                <a:endParaRPr lang="zh-CN" altLang="en-US" baseline="-2500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90CB9F9F-B148-4326-BD2E-1D25D0A19E40}"/>
                  </a:ext>
                </a:extLst>
              </p:cNvPr>
              <p:cNvCxnSpPr/>
              <p:nvPr/>
            </p:nvCxnSpPr>
            <p:spPr>
              <a:xfrm>
                <a:off x="1279952" y="486916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9AD5049-F3DB-482B-B764-172BD8FAD07B}"/>
                  </a:ext>
                </a:extLst>
              </p:cNvPr>
              <p:cNvCxnSpPr/>
              <p:nvPr/>
            </p:nvCxnSpPr>
            <p:spPr>
              <a:xfrm>
                <a:off x="1259632" y="594928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1103">
                <a:extLst>
                  <a:ext uri="{FF2B5EF4-FFF2-40B4-BE49-F238E27FC236}">
                    <a16:creationId xmlns:a16="http://schemas.microsoft.com/office/drawing/2014/main" id="{92104808-951D-42A5-AE5B-F8ADE234F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82" y="5413426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64" name="Text Box 1103">
                <a:extLst>
                  <a:ext uri="{FF2B5EF4-FFF2-40B4-BE49-F238E27FC236}">
                    <a16:creationId xmlns:a16="http://schemas.microsoft.com/office/drawing/2014/main" id="{4145721B-BA51-460A-987D-20E06FDF6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84" y="5989490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A2ECC8E-8EB7-4EFF-A51F-DADBECFB0FE3}"/>
                  </a:ext>
                </a:extLst>
              </p:cNvPr>
              <p:cNvSpPr txBox="1"/>
              <p:nvPr/>
            </p:nvSpPr>
            <p:spPr>
              <a:xfrm>
                <a:off x="1335195" y="552375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28</a:t>
                </a:r>
                <a:endParaRPr lang="zh-CN" altLang="en-US" baseline="-2500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64FFE0A-3EF2-49E7-BEA9-8E35638BA67F}"/>
                  </a:ext>
                </a:extLst>
              </p:cNvPr>
              <p:cNvSpPr txBox="1"/>
              <p:nvPr/>
            </p:nvSpPr>
            <p:spPr>
              <a:xfrm>
                <a:off x="1876011" y="553793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29</a:t>
                </a:r>
                <a:endParaRPr lang="zh-CN" altLang="en-US" baseline="-2500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ECDFAE8-6F9D-4BC9-9E1F-16B6A709070D}"/>
                  </a:ext>
                </a:extLst>
              </p:cNvPr>
              <p:cNvSpPr txBox="1"/>
              <p:nvPr/>
            </p:nvSpPr>
            <p:spPr>
              <a:xfrm>
                <a:off x="2911700" y="553414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30</a:t>
                </a:r>
                <a:endParaRPr lang="zh-CN" altLang="en-US" baseline="-2500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EDBFD84-09FD-4803-8CE8-352469D1017B}"/>
                  </a:ext>
                </a:extLst>
              </p:cNvPr>
              <p:cNvSpPr txBox="1"/>
              <p:nvPr/>
            </p:nvSpPr>
            <p:spPr>
              <a:xfrm>
                <a:off x="2420124" y="55276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31</a:t>
                </a:r>
                <a:endParaRPr lang="zh-CN" altLang="en-US" baseline="-2500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9D38AAF-724B-472C-B52B-D369D901D6C7}"/>
                  </a:ext>
                </a:extLst>
              </p:cNvPr>
              <p:cNvSpPr txBox="1"/>
              <p:nvPr/>
            </p:nvSpPr>
            <p:spPr>
              <a:xfrm>
                <a:off x="1331640" y="6013652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24</a:t>
                </a:r>
                <a:endParaRPr lang="zh-CN" altLang="en-US" baseline="-2500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91748E5-FA57-4E6E-8656-B55EB663783B}"/>
                  </a:ext>
                </a:extLst>
              </p:cNvPr>
              <p:cNvSpPr txBox="1"/>
              <p:nvPr/>
            </p:nvSpPr>
            <p:spPr>
              <a:xfrm>
                <a:off x="1863882" y="6013652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25</a:t>
                </a:r>
                <a:endParaRPr lang="zh-CN" altLang="en-US" baseline="-2500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46202A1-E7F7-4BF7-9916-B799405607DC}"/>
                  </a:ext>
                </a:extLst>
              </p:cNvPr>
              <p:cNvSpPr txBox="1"/>
              <p:nvPr/>
            </p:nvSpPr>
            <p:spPr>
              <a:xfrm>
                <a:off x="2921743" y="601579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26</a:t>
                </a:r>
                <a:endParaRPr lang="zh-CN" altLang="en-US" baseline="-2500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9582F98-D222-4C59-A53C-CFC28C4971CD}"/>
                  </a:ext>
                </a:extLst>
              </p:cNvPr>
              <p:cNvSpPr txBox="1"/>
              <p:nvPr/>
            </p:nvSpPr>
            <p:spPr>
              <a:xfrm>
                <a:off x="2424556" y="601468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27</a:t>
                </a:r>
                <a:endParaRPr lang="zh-CN" altLang="en-US" baseline="-2500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BB04758-52DA-47E3-BE88-AC1DF4EA4040}"/>
                </a:ext>
              </a:extLst>
            </p:cNvPr>
            <p:cNvSpPr txBox="1"/>
            <p:nvPr/>
          </p:nvSpPr>
          <p:spPr>
            <a:xfrm>
              <a:off x="4335588" y="6131633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A=1</a:t>
              </a: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F9BBBCBE-C0F6-4913-BB8E-3804598A0980}"/>
              </a:ext>
            </a:extLst>
          </p:cNvPr>
          <p:cNvSpPr txBox="1"/>
          <p:nvPr/>
        </p:nvSpPr>
        <p:spPr>
          <a:xfrm>
            <a:off x="5152030" y="484542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变量卡诺图</a:t>
            </a:r>
          </a:p>
        </p:txBody>
      </p:sp>
    </p:spTree>
    <p:extLst>
      <p:ext uri="{BB962C8B-B14F-4D97-AF65-F5344CB8AC3E}">
        <p14:creationId xmlns:p14="http://schemas.microsoft.com/office/powerpoint/2010/main" val="40607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0B354E-29F8-4652-8376-15F5B8F57879}"/>
              </a:ext>
            </a:extLst>
          </p:cNvPr>
          <p:cNvSpPr/>
          <p:nvPr/>
        </p:nvSpPr>
        <p:spPr>
          <a:xfrm>
            <a:off x="1990311" y="999771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A08030-42D2-4576-851E-AF2613286FCB}"/>
              </a:ext>
            </a:extLst>
          </p:cNvPr>
          <p:cNvSpPr txBox="1"/>
          <p:nvPr/>
        </p:nvSpPr>
        <p:spPr>
          <a:xfrm>
            <a:off x="2567608" y="9997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卡诺图的表示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B0BC2D-40E0-430B-B359-88BBF1395015}"/>
              </a:ext>
            </a:extLst>
          </p:cNvPr>
          <p:cNvSpPr txBox="1"/>
          <p:nvPr/>
        </p:nvSpPr>
        <p:spPr>
          <a:xfrm>
            <a:off x="2207568" y="1829776"/>
            <a:ext cx="7848872" cy="32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/>
              <a:t>卡诺图实际上是由真值表变换而来的，真值表有多少行，卡诺图就有多少个小方格。</a:t>
            </a:r>
            <a:endParaRPr lang="en-US" altLang="zh-CN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/>
              <a:t>而卡诺图上的每个小方格代表着真值表上的一行。</a:t>
            </a:r>
            <a:endParaRPr lang="en-US" altLang="zh-CN" sz="2800" b="1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/>
              <a:t>每个小方格的内容就是对应的逻辑函数值。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5766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ECA7A14F-4E88-4DC0-804E-E570F36D705C}"/>
              </a:ext>
            </a:extLst>
          </p:cNvPr>
          <p:cNvGrpSpPr/>
          <p:nvPr/>
        </p:nvGrpSpPr>
        <p:grpSpPr>
          <a:xfrm>
            <a:off x="2377222" y="169476"/>
            <a:ext cx="3430747" cy="6344136"/>
            <a:chOff x="853221" y="169476"/>
            <a:chExt cx="3430747" cy="6344136"/>
          </a:xfrm>
        </p:grpSpPr>
        <p:grpSp>
          <p:nvGrpSpPr>
            <p:cNvPr id="2" name="Group 15">
              <a:extLst>
                <a:ext uri="{FF2B5EF4-FFF2-40B4-BE49-F238E27FC236}">
                  <a16:creationId xmlns:a16="http://schemas.microsoft.com/office/drawing/2014/main" id="{0A706F9A-285F-4597-B3C9-539C90CBE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836712"/>
              <a:ext cx="2952750" cy="5676900"/>
              <a:chOff x="3900" y="708"/>
              <a:chExt cx="1860" cy="3576"/>
            </a:xfrm>
          </p:grpSpPr>
          <p:sp>
            <p:nvSpPr>
              <p:cNvPr id="3" name="Text Box 16">
                <a:extLst>
                  <a:ext uri="{FF2B5EF4-FFF2-40B4-BE49-F238E27FC236}">
                    <a16:creationId xmlns:a16="http://schemas.microsoft.com/office/drawing/2014/main" id="{3D54B231-A54A-48C0-A1F5-DD6D89FAA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708"/>
                <a:ext cx="1860" cy="35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A   B   C       F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0    0    0       0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0    0    1       1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0    1    0       1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0    1    1       0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1    0    0       1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1    0    1       0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1    1    0       0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1    1    1       1</a:t>
                </a:r>
              </a:p>
            </p:txBody>
          </p:sp>
          <p:sp>
            <p:nvSpPr>
              <p:cNvPr id="4" name="Line 17">
                <a:extLst>
                  <a:ext uri="{FF2B5EF4-FFF2-40B4-BE49-F238E27FC236}">
                    <a16:creationId xmlns:a16="http://schemas.microsoft.com/office/drawing/2014/main" id="{635108EF-FA52-4A78-9EBD-2D55AE456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0" y="1068"/>
                <a:ext cx="18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18">
                <a:extLst>
                  <a:ext uri="{FF2B5EF4-FFF2-40B4-BE49-F238E27FC236}">
                    <a16:creationId xmlns:a16="http://schemas.microsoft.com/office/drawing/2014/main" id="{053C5185-6FBF-4BE8-B856-35FCA8CD6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2" y="720"/>
                <a:ext cx="0" cy="35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A89A4FD-37EC-455B-BD76-9475BC83FD33}"/>
                </a:ext>
              </a:extLst>
            </p:cNvPr>
            <p:cNvSpPr txBox="1"/>
            <p:nvPr/>
          </p:nvSpPr>
          <p:spPr>
            <a:xfrm>
              <a:off x="853221" y="169476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例，假设真值表为：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E419E7D-FBDD-43CD-BE04-230C0BA19C95}"/>
              </a:ext>
            </a:extLst>
          </p:cNvPr>
          <p:cNvGrpSpPr/>
          <p:nvPr/>
        </p:nvGrpSpPr>
        <p:grpSpPr>
          <a:xfrm>
            <a:off x="6528049" y="1133385"/>
            <a:ext cx="2970335" cy="2538022"/>
            <a:chOff x="5004048" y="1874539"/>
            <a:chExt cx="2970335" cy="253802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6039401-65C6-4FDC-9C5C-5CE0ADDD0268}"/>
                </a:ext>
              </a:extLst>
            </p:cNvPr>
            <p:cNvSpPr txBox="1"/>
            <p:nvPr/>
          </p:nvSpPr>
          <p:spPr>
            <a:xfrm>
              <a:off x="5264987" y="1874539"/>
              <a:ext cx="2709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则，卡诺图为：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ADBAEC-7AFB-4FF2-BF70-371F80739A5B}"/>
                </a:ext>
              </a:extLst>
            </p:cNvPr>
            <p:cNvGrpSpPr/>
            <p:nvPr/>
          </p:nvGrpSpPr>
          <p:grpSpPr>
            <a:xfrm>
              <a:off x="5004048" y="2636912"/>
              <a:ext cx="2896971" cy="1775649"/>
              <a:chOff x="4315300" y="1018064"/>
              <a:chExt cx="2896971" cy="177564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A4E5DF1-4287-40C9-945C-F93C9F53991C}"/>
                  </a:ext>
                </a:extLst>
              </p:cNvPr>
              <p:cNvGrpSpPr/>
              <p:nvPr/>
            </p:nvGrpSpPr>
            <p:grpSpPr>
              <a:xfrm>
                <a:off x="4315300" y="1018064"/>
                <a:ext cx="2823375" cy="1775649"/>
                <a:chOff x="1763689" y="949226"/>
                <a:chExt cx="2823375" cy="1775649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E490DF15-670E-4F03-AFEC-D42F8F93943D}"/>
                    </a:ext>
                  </a:extLst>
                </p:cNvPr>
                <p:cNvGrpSpPr/>
                <p:nvPr/>
              </p:nvGrpSpPr>
              <p:grpSpPr>
                <a:xfrm>
                  <a:off x="2005680" y="983898"/>
                  <a:ext cx="1579169" cy="1684812"/>
                  <a:chOff x="2627784" y="1127914"/>
                  <a:chExt cx="1579169" cy="1684812"/>
                </a:xfrm>
              </p:grpSpPr>
              <p:sp>
                <p:nvSpPr>
                  <p:cNvPr id="29" name="Line 1095">
                    <a:extLst>
                      <a:ext uri="{FF2B5EF4-FFF2-40B4-BE49-F238E27FC236}">
                        <a16:creationId xmlns:a16="http://schemas.microsoft.com/office/drawing/2014/main" id="{68D3A07A-D276-415A-ADCD-D10A489D6B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0172" y="1404715"/>
                    <a:ext cx="385763" cy="38417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1096">
                    <a:extLst>
                      <a:ext uri="{FF2B5EF4-FFF2-40B4-BE49-F238E27FC236}">
                        <a16:creationId xmlns:a16="http://schemas.microsoft.com/office/drawing/2014/main" id="{B93702DE-C30D-44DD-B9F0-68A7D8A688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7784" y="1541240"/>
                    <a:ext cx="334963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A</a:t>
                    </a:r>
                  </a:p>
                </p:txBody>
              </p:sp>
              <p:sp>
                <p:nvSpPr>
                  <p:cNvPr id="31" name="Text Box 1097">
                    <a:extLst>
                      <a:ext uri="{FF2B5EF4-FFF2-40B4-BE49-F238E27FC236}">
                        <a16:creationId xmlns:a16="http://schemas.microsoft.com/office/drawing/2014/main" id="{6B82FA3A-6907-4756-AFA3-9CBA1F1BE4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6059" y="1127914"/>
                    <a:ext cx="7096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BC</a:t>
                    </a:r>
                  </a:p>
                </p:txBody>
              </p:sp>
              <p:sp>
                <p:nvSpPr>
                  <p:cNvPr id="32" name="Text Box 1098">
                    <a:extLst>
                      <a:ext uri="{FF2B5EF4-FFF2-40B4-BE49-F238E27FC236}">
                        <a16:creationId xmlns:a16="http://schemas.microsoft.com/office/drawing/2014/main" id="{510955CC-ACA7-4C2F-8EFB-A15804915D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6422" y="1398365"/>
                    <a:ext cx="57626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00</a:t>
                    </a:r>
                  </a:p>
                </p:txBody>
              </p:sp>
              <p:sp>
                <p:nvSpPr>
                  <p:cNvPr id="33" name="Text Box 1099">
                    <a:extLst>
                      <a:ext uri="{FF2B5EF4-FFF2-40B4-BE49-F238E27FC236}">
                        <a16:creationId xmlns:a16="http://schemas.microsoft.com/office/drawing/2014/main" id="{38D3C194-85D5-4AC4-98D0-A4A8F9E3EF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7840" y="1398365"/>
                    <a:ext cx="5191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01</a:t>
                    </a:r>
                  </a:p>
                </p:txBody>
              </p:sp>
              <p:sp>
                <p:nvSpPr>
                  <p:cNvPr id="34" name="Text Box 1102">
                    <a:extLst>
                      <a:ext uri="{FF2B5EF4-FFF2-40B4-BE49-F238E27FC236}">
                        <a16:creationId xmlns:a16="http://schemas.microsoft.com/office/drawing/2014/main" id="{9649CD20-3480-4AC5-922C-F70B658933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0022" y="1879377"/>
                    <a:ext cx="271463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</a:t>
                    </a:r>
                  </a:p>
                </p:txBody>
              </p:sp>
              <p:sp>
                <p:nvSpPr>
                  <p:cNvPr id="35" name="Text Box 1103">
                    <a:extLst>
                      <a:ext uri="{FF2B5EF4-FFF2-40B4-BE49-F238E27FC236}">
                        <a16:creationId xmlns:a16="http://schemas.microsoft.com/office/drawing/2014/main" id="{DB1802FF-C908-4C94-954E-2142B199C8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6372" y="2348880"/>
                    <a:ext cx="271463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1</a:t>
                    </a:r>
                  </a:p>
                </p:txBody>
              </p:sp>
            </p:grp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B38380F-96F0-4501-B123-C2D39FF5F803}"/>
                    </a:ext>
                  </a:extLst>
                </p:cNvPr>
                <p:cNvSpPr/>
                <p:nvPr/>
              </p:nvSpPr>
              <p:spPr>
                <a:xfrm>
                  <a:off x="2427064" y="1644875"/>
                  <a:ext cx="216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ECF51D74-8B63-42EF-BDB4-4A1388A337C5}"/>
                    </a:ext>
                  </a:extLst>
                </p:cNvPr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2427064" y="2184875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8E97B840-3599-481C-8111-354E0DCF0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6493" y="1644875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21B38D0-DFDF-4086-A1C8-367C6877425D}"/>
                    </a:ext>
                  </a:extLst>
                </p:cNvPr>
                <p:cNvSpPr txBox="1"/>
                <p:nvPr/>
              </p:nvSpPr>
              <p:spPr>
                <a:xfrm>
                  <a:off x="2600182" y="17152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0D32C40-01AE-4E18-A9BC-C5026A37DF71}"/>
                    </a:ext>
                  </a:extLst>
                </p:cNvPr>
                <p:cNvSpPr txBox="1"/>
                <p:nvPr/>
              </p:nvSpPr>
              <p:spPr>
                <a:xfrm>
                  <a:off x="3105842" y="170080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4015AF5-6154-4871-A46E-DFC5D76FBB5A}"/>
                    </a:ext>
                  </a:extLst>
                </p:cNvPr>
                <p:cNvSpPr txBox="1"/>
                <p:nvPr/>
              </p:nvSpPr>
              <p:spPr>
                <a:xfrm>
                  <a:off x="4113954" y="166930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3246B29-3EAD-4803-868A-420EB735F744}"/>
                    </a:ext>
                  </a:extLst>
                </p:cNvPr>
                <p:cNvSpPr txBox="1"/>
                <p:nvPr/>
              </p:nvSpPr>
              <p:spPr>
                <a:xfrm>
                  <a:off x="3636139" y="1696232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1097">
                  <a:extLst>
                    <a:ext uri="{FF2B5EF4-FFF2-40B4-BE49-F238E27FC236}">
                      <a16:creationId xmlns:a16="http://schemas.microsoft.com/office/drawing/2014/main" id="{6FAB5838-627B-4D80-BDFA-E2AA5589B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3689" y="949226"/>
                  <a:ext cx="36423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F</a:t>
                  </a:r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ED17233-72AB-48EB-87FE-546969A7D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480" y="1700808"/>
                <a:ext cx="0" cy="10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1099">
                <a:extLst>
                  <a:ext uri="{FF2B5EF4-FFF2-40B4-BE49-F238E27FC236}">
                    <a16:creationId xmlns:a16="http://schemas.microsoft.com/office/drawing/2014/main" id="{306780F1-1A78-42C9-8802-091FAF2EB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8261" y="132053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14" name="Text Box 1099">
                <a:extLst>
                  <a:ext uri="{FF2B5EF4-FFF2-40B4-BE49-F238E27FC236}">
                    <a16:creationId xmlns:a16="http://schemas.microsoft.com/office/drawing/2014/main" id="{62B6C390-5619-44B9-A4C8-BAECBC5F6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158" y="132053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0A5039A-46C6-4981-B32E-AC210A5DA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112" y="1700808"/>
                <a:ext cx="0" cy="10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F8AF7F4-461E-4D3F-811E-3F61FC45C819}"/>
                  </a:ext>
                </a:extLst>
              </p:cNvPr>
              <p:cNvSpPr txBox="1"/>
              <p:nvPr/>
            </p:nvSpPr>
            <p:spPr>
              <a:xfrm>
                <a:off x="5153397" y="226606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6D88905-6EBC-457B-A27A-7E9368890CF7}"/>
                  </a:ext>
                </a:extLst>
              </p:cNvPr>
              <p:cNvSpPr txBox="1"/>
              <p:nvPr/>
            </p:nvSpPr>
            <p:spPr>
              <a:xfrm>
                <a:off x="5657453" y="225162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AB1058-4CD1-42EE-897E-0E28B5DBFD47}"/>
                  </a:ext>
                </a:extLst>
              </p:cNvPr>
              <p:cNvSpPr txBox="1"/>
              <p:nvPr/>
            </p:nvSpPr>
            <p:spPr>
              <a:xfrm>
                <a:off x="6665565" y="22675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240E92-8A1D-402C-8D18-53C0355D426C}"/>
                  </a:ext>
                </a:extLst>
              </p:cNvPr>
              <p:cNvSpPr txBox="1"/>
              <p:nvPr/>
            </p:nvSpPr>
            <p:spPr>
              <a:xfrm>
                <a:off x="6161509" y="226758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433F01D-2CB7-47B8-BA68-1F3C8E80D2AA}"/>
                  </a:ext>
                </a:extLst>
              </p:cNvPr>
              <p:cNvSpPr txBox="1"/>
              <p:nvPr/>
            </p:nvSpPr>
            <p:spPr>
              <a:xfrm>
                <a:off x="6415240" y="4597033"/>
                <a:ext cx="3659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F(A,B,C)=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m(1,2, 4,7)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433F01D-2CB7-47B8-BA68-1F3C8E80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40" y="4597033"/>
                <a:ext cx="3659976" cy="523220"/>
              </a:xfrm>
              <a:prstGeom prst="rect">
                <a:avLst/>
              </a:prstGeom>
              <a:blipFill>
                <a:blip r:embed="rId2"/>
                <a:stretch>
                  <a:fillRect l="-3328" t="-11628" r="-232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776B147-171E-4324-8005-A2137D771BE5}"/>
              </a:ext>
            </a:extLst>
          </p:cNvPr>
          <p:cNvSpPr/>
          <p:nvPr/>
        </p:nvSpPr>
        <p:spPr>
          <a:xfrm>
            <a:off x="1990311" y="999771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7BF1FB-FA17-4F94-AAF7-0F16F73051DD}"/>
              </a:ext>
            </a:extLst>
          </p:cNvPr>
          <p:cNvSpPr txBox="1"/>
          <p:nvPr/>
        </p:nvSpPr>
        <p:spPr>
          <a:xfrm>
            <a:off x="2567608" y="9997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卡诺图的性质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95E81BB-6C59-4E55-80E7-75FCE93C60AC}"/>
              </a:ext>
            </a:extLst>
          </p:cNvPr>
          <p:cNvGrpSpPr/>
          <p:nvPr/>
        </p:nvGrpSpPr>
        <p:grpSpPr>
          <a:xfrm>
            <a:off x="2154670" y="1897668"/>
            <a:ext cx="7973778" cy="523220"/>
            <a:chOff x="630670" y="1897668"/>
            <a:chExt cx="7973778" cy="523220"/>
          </a:xfrm>
        </p:grpSpPr>
        <p:pic>
          <p:nvPicPr>
            <p:cNvPr id="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47A54AB-A88D-47BE-9242-115D66D46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70" y="1916832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63F42D-A949-4EB9-B98E-05D21EA24D6B}"/>
                </a:ext>
              </a:extLst>
            </p:cNvPr>
            <p:cNvSpPr txBox="1"/>
            <p:nvPr/>
          </p:nvSpPr>
          <p:spPr>
            <a:xfrm>
              <a:off x="1206269" y="1897668"/>
              <a:ext cx="7398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几何相邻：几何位置相邻的小方格则为相邻项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36D58F-9056-49E2-AEBF-F281814F2DAB}"/>
              </a:ext>
            </a:extLst>
          </p:cNvPr>
          <p:cNvGrpSpPr/>
          <p:nvPr/>
        </p:nvGrpSpPr>
        <p:grpSpPr>
          <a:xfrm>
            <a:off x="2530415" y="2636913"/>
            <a:ext cx="3024768" cy="3382803"/>
            <a:chOff x="3002449" y="3236443"/>
            <a:chExt cx="3024768" cy="338280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852E9EA-7D1D-4210-886E-55F871383FBA}"/>
                </a:ext>
              </a:extLst>
            </p:cNvPr>
            <p:cNvGrpSpPr/>
            <p:nvPr/>
          </p:nvGrpSpPr>
          <p:grpSpPr>
            <a:xfrm>
              <a:off x="3002449" y="3236443"/>
              <a:ext cx="3024768" cy="2872619"/>
              <a:chOff x="479545" y="3652484"/>
              <a:chExt cx="3024768" cy="287261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315C73CB-BEED-452B-86F7-9B4699368DCE}"/>
                  </a:ext>
                </a:extLst>
              </p:cNvPr>
              <p:cNvGrpSpPr/>
              <p:nvPr/>
            </p:nvGrpSpPr>
            <p:grpSpPr>
              <a:xfrm>
                <a:off x="479545" y="3685530"/>
                <a:ext cx="1961495" cy="1686438"/>
                <a:chOff x="2245458" y="1126288"/>
                <a:chExt cx="1961495" cy="1686438"/>
              </a:xfrm>
            </p:grpSpPr>
            <p:sp>
              <p:nvSpPr>
                <p:cNvPr id="39" name="Line 1095">
                  <a:extLst>
                    <a:ext uri="{FF2B5EF4-FFF2-40B4-BE49-F238E27FC236}">
                      <a16:creationId xmlns:a16="http://schemas.microsoft.com/office/drawing/2014/main" id="{CAC827BB-BBC7-4DD8-B446-C02CB3C1FD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0172" y="1404715"/>
                  <a:ext cx="385763" cy="3841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Text Box 1096">
                  <a:extLst>
                    <a:ext uri="{FF2B5EF4-FFF2-40B4-BE49-F238E27FC236}">
                      <a16:creationId xmlns:a16="http://schemas.microsoft.com/office/drawing/2014/main" id="{0979A862-BE14-4AB7-A6C4-04FE88516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5458" y="1541240"/>
                  <a:ext cx="627895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AB</a:t>
                  </a:r>
                </a:p>
              </p:txBody>
            </p:sp>
            <p:sp>
              <p:nvSpPr>
                <p:cNvPr id="41" name="Text Box 1097">
                  <a:extLst>
                    <a:ext uri="{FF2B5EF4-FFF2-40B4-BE49-F238E27FC236}">
                      <a16:creationId xmlns:a16="http://schemas.microsoft.com/office/drawing/2014/main" id="{37D5D010-3981-4259-ACCF-747973536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059" y="1126288"/>
                  <a:ext cx="7096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CD</a:t>
                  </a:r>
                </a:p>
              </p:txBody>
            </p:sp>
            <p:sp>
              <p:nvSpPr>
                <p:cNvPr id="42" name="Text Box 1098">
                  <a:extLst>
                    <a:ext uri="{FF2B5EF4-FFF2-40B4-BE49-F238E27FC236}">
                      <a16:creationId xmlns:a16="http://schemas.microsoft.com/office/drawing/2014/main" id="{F2ADB006-CC08-4A14-AC7E-F0F51F41BC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6422" y="1398365"/>
                  <a:ext cx="57626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43" name="Text Box 1099">
                  <a:extLst>
                    <a:ext uri="{FF2B5EF4-FFF2-40B4-BE49-F238E27FC236}">
                      <a16:creationId xmlns:a16="http://schemas.microsoft.com/office/drawing/2014/main" id="{62FC0BDB-DBDA-4401-A9D3-0D997024E6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840" y="1398365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  <p:sp>
              <p:nvSpPr>
                <p:cNvPr id="44" name="Text Box 1102">
                  <a:extLst>
                    <a:ext uri="{FF2B5EF4-FFF2-40B4-BE49-F238E27FC236}">
                      <a16:creationId xmlns:a16="http://schemas.microsoft.com/office/drawing/2014/main" id="{3F03D58E-1371-4419-96BB-DEF8F674AB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9234" y="1879377"/>
                  <a:ext cx="532251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45" name="Text Box 1103">
                  <a:extLst>
                    <a:ext uri="{FF2B5EF4-FFF2-40B4-BE49-F238E27FC236}">
                      <a16:creationId xmlns:a16="http://schemas.microsoft.com/office/drawing/2014/main" id="{789F0051-E9FC-4501-81B6-803308BD3B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5586" y="234888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A2207A-A664-4A16-9D6A-B1306B55036B}"/>
                  </a:ext>
                </a:extLst>
              </p:cNvPr>
              <p:cNvSpPr/>
              <p:nvPr/>
            </p:nvSpPr>
            <p:spPr>
              <a:xfrm>
                <a:off x="1283255" y="4348133"/>
                <a:ext cx="2160000" cy="21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E28ADF-61FE-46C2-B77A-6C161B9F3AED}"/>
                  </a:ext>
                </a:extLst>
              </p:cNvPr>
              <p:cNvCxnSpPr>
                <a:stCxn id="11" idx="1"/>
                <a:endCxn id="11" idx="3"/>
              </p:cNvCxnSpPr>
              <p:nvPr/>
            </p:nvCxnSpPr>
            <p:spPr>
              <a:xfrm>
                <a:off x="1283255" y="5428133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F087804-E881-4C1C-8187-0CD2474E2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684" y="434813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6EF8D1-1B17-4148-A777-BB5A7084950D}"/>
                  </a:ext>
                </a:extLst>
              </p:cNvPr>
              <p:cNvSpPr txBox="1"/>
              <p:nvPr/>
            </p:nvSpPr>
            <p:spPr>
              <a:xfrm>
                <a:off x="1319072" y="441850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187BAE-4BDC-4A20-AF2B-57CA6644AD12}"/>
                  </a:ext>
                </a:extLst>
              </p:cNvPr>
              <p:cNvSpPr txBox="1"/>
              <p:nvPr/>
            </p:nvSpPr>
            <p:spPr>
              <a:xfrm>
                <a:off x="1844015" y="440406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</a:t>
                </a:r>
                <a:endParaRPr lang="zh-CN" altLang="en-US" baseline="-2500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8F9F9DE-6C6F-4668-B410-8A135ABE5EC1}"/>
                  </a:ext>
                </a:extLst>
              </p:cNvPr>
              <p:cNvSpPr txBox="1"/>
              <p:nvPr/>
            </p:nvSpPr>
            <p:spPr>
              <a:xfrm>
                <a:off x="2931244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</a:t>
                </a:r>
                <a:endParaRPr lang="zh-CN" altLang="en-US" baseline="-250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D73A966-31CE-4D2C-8CBC-C75B889FE68F}"/>
                  </a:ext>
                </a:extLst>
              </p:cNvPr>
              <p:cNvSpPr txBox="1"/>
              <p:nvPr/>
            </p:nvSpPr>
            <p:spPr>
              <a:xfrm>
                <a:off x="2438349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</a:t>
                </a:r>
                <a:endParaRPr lang="zh-CN" altLang="en-US" baseline="-25000"/>
              </a:p>
            </p:txBody>
          </p:sp>
          <p:sp>
            <p:nvSpPr>
              <p:cNvPr id="18" name="Text Box 1097">
                <a:extLst>
                  <a:ext uri="{FF2B5EF4-FFF2-40B4-BE49-F238E27FC236}">
                    <a16:creationId xmlns:a16="http://schemas.microsoft.com/office/drawing/2014/main" id="{C9A0D5B2-14E2-4949-82AE-571F5882E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880" y="3652484"/>
                <a:ext cx="36423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F</a:t>
                </a: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5B28836-F0FF-4DC2-8067-7F3EA86E7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060" y="436510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1099">
                <a:extLst>
                  <a:ext uri="{FF2B5EF4-FFF2-40B4-BE49-F238E27FC236}">
                    <a16:creationId xmlns:a16="http://schemas.microsoft.com/office/drawing/2014/main" id="{60BFB21A-5524-48D5-9C8E-F2F96E71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841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21" name="Text Box 1099">
                <a:extLst>
                  <a:ext uri="{FF2B5EF4-FFF2-40B4-BE49-F238E27FC236}">
                    <a16:creationId xmlns:a16="http://schemas.microsoft.com/office/drawing/2014/main" id="{11ED81D2-476E-44E0-8133-D2CAF7F78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200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F6D58CC-4C4A-4B5E-8EF3-3067C04F6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692" y="4335228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CFB5976-4DBE-4C0B-9642-2C33647B9CF5}"/>
                  </a:ext>
                </a:extLst>
              </p:cNvPr>
              <p:cNvSpPr txBox="1"/>
              <p:nvPr/>
            </p:nvSpPr>
            <p:spPr>
              <a:xfrm>
                <a:off x="1339223" y="493077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4</a:t>
                </a:r>
                <a:endParaRPr lang="zh-CN" altLang="en-US" baseline="-250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74E8E91-F488-4184-A22A-61FB59A1E7EE}"/>
                  </a:ext>
                </a:extLst>
              </p:cNvPr>
              <p:cNvSpPr txBox="1"/>
              <p:nvPr/>
            </p:nvSpPr>
            <p:spPr>
              <a:xfrm>
                <a:off x="1867221" y="493841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5</a:t>
                </a:r>
                <a:endParaRPr lang="zh-CN" altLang="en-US" baseline="-250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4EFA09-D17C-418C-857F-D8E05461FF33}"/>
                  </a:ext>
                </a:extLst>
              </p:cNvPr>
              <p:cNvSpPr txBox="1"/>
              <p:nvPr/>
            </p:nvSpPr>
            <p:spPr>
              <a:xfrm>
                <a:off x="2920800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6</a:t>
                </a:r>
                <a:endParaRPr lang="zh-CN" altLang="en-US" baseline="-2500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9028FB7-492D-401D-A99C-AADE93FBC787}"/>
                  </a:ext>
                </a:extLst>
              </p:cNvPr>
              <p:cNvSpPr txBox="1"/>
              <p:nvPr/>
            </p:nvSpPr>
            <p:spPr>
              <a:xfrm>
                <a:off x="2427905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7</a:t>
                </a:r>
                <a:endParaRPr lang="zh-CN" altLang="en-US" baseline="-2500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835CDAD-E9A0-4636-B21B-4AC05259A5F6}"/>
                  </a:ext>
                </a:extLst>
              </p:cNvPr>
              <p:cNvCxnSpPr/>
              <p:nvPr/>
            </p:nvCxnSpPr>
            <p:spPr>
              <a:xfrm>
                <a:off x="1279952" y="486916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C5D817B-903B-4CF7-9E8F-348DF12FDAF1}"/>
                  </a:ext>
                </a:extLst>
              </p:cNvPr>
              <p:cNvCxnSpPr/>
              <p:nvPr/>
            </p:nvCxnSpPr>
            <p:spPr>
              <a:xfrm>
                <a:off x="1259632" y="594928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1103">
                <a:extLst>
                  <a:ext uri="{FF2B5EF4-FFF2-40B4-BE49-F238E27FC236}">
                    <a16:creationId xmlns:a16="http://schemas.microsoft.com/office/drawing/2014/main" id="{068C7E82-F0DD-4D52-830A-6C9334B6C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82" y="5413426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30" name="Text Box 1103">
                <a:extLst>
                  <a:ext uri="{FF2B5EF4-FFF2-40B4-BE49-F238E27FC236}">
                    <a16:creationId xmlns:a16="http://schemas.microsoft.com/office/drawing/2014/main" id="{2D6053BA-4659-4F77-9753-604AD638D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84" y="5989490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D79121-9EC4-4F94-82D1-171FBA539B6E}"/>
                  </a:ext>
                </a:extLst>
              </p:cNvPr>
              <p:cNvSpPr txBox="1"/>
              <p:nvPr/>
            </p:nvSpPr>
            <p:spPr>
              <a:xfrm>
                <a:off x="1335195" y="552375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12</a:t>
                </a:r>
                <a:endParaRPr lang="zh-CN" altLang="en-US" baseline="-2500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25EAEF-D13A-4E9F-9B27-671167DB7688}"/>
                  </a:ext>
                </a:extLst>
              </p:cNvPr>
              <p:cNvSpPr txBox="1"/>
              <p:nvPr/>
            </p:nvSpPr>
            <p:spPr>
              <a:xfrm>
                <a:off x="1876011" y="553793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13</a:t>
                </a:r>
                <a:endParaRPr lang="zh-CN" altLang="en-US" baseline="-2500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4269826-C0E3-47EC-8010-6B988E9F021B}"/>
                  </a:ext>
                </a:extLst>
              </p:cNvPr>
              <p:cNvSpPr txBox="1"/>
              <p:nvPr/>
            </p:nvSpPr>
            <p:spPr>
              <a:xfrm>
                <a:off x="2911700" y="553414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14</a:t>
                </a:r>
                <a:endParaRPr lang="zh-CN" altLang="en-US" baseline="-2500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650D6EC-9A2A-41DF-9DAB-14C37FE47467}"/>
                  </a:ext>
                </a:extLst>
              </p:cNvPr>
              <p:cNvSpPr txBox="1"/>
              <p:nvPr/>
            </p:nvSpPr>
            <p:spPr>
              <a:xfrm>
                <a:off x="2420124" y="55276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15</a:t>
                </a:r>
                <a:endParaRPr lang="zh-CN" altLang="en-US" baseline="-2500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A28746-5FF5-4979-A55A-BC9121A474C3}"/>
                  </a:ext>
                </a:extLst>
              </p:cNvPr>
              <p:cNvSpPr txBox="1"/>
              <p:nvPr/>
            </p:nvSpPr>
            <p:spPr>
              <a:xfrm>
                <a:off x="1331640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8</a:t>
                </a:r>
                <a:endParaRPr lang="zh-CN" altLang="en-US" baseline="-2500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29CAECF-D98F-4D87-A7A2-B9FFF2BA50E1}"/>
                  </a:ext>
                </a:extLst>
              </p:cNvPr>
              <p:cNvSpPr txBox="1"/>
              <p:nvPr/>
            </p:nvSpPr>
            <p:spPr>
              <a:xfrm>
                <a:off x="1863882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9</a:t>
                </a:r>
                <a:endParaRPr lang="zh-CN" altLang="en-US" baseline="-2500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C26AFA3-A3C3-4180-89B6-8D7BC00EA9D3}"/>
                  </a:ext>
                </a:extLst>
              </p:cNvPr>
              <p:cNvSpPr txBox="1"/>
              <p:nvPr/>
            </p:nvSpPr>
            <p:spPr>
              <a:xfrm>
                <a:off x="2921743" y="601579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10</a:t>
                </a:r>
                <a:endParaRPr lang="zh-CN" altLang="en-US" baseline="-250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2EE91A-9ECD-4B35-A96F-DFDA8468572C}"/>
                  </a:ext>
                </a:extLst>
              </p:cNvPr>
              <p:cNvSpPr txBox="1"/>
              <p:nvPr/>
            </p:nvSpPr>
            <p:spPr>
              <a:xfrm>
                <a:off x="2424556" y="601468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11</a:t>
                </a:r>
                <a:endParaRPr lang="zh-CN" altLang="en-US" baseline="-2500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DCD94B-F642-4E94-849F-41C373A3F5AA}"/>
                </a:ext>
              </a:extLst>
            </p:cNvPr>
            <p:cNvSpPr txBox="1"/>
            <p:nvPr/>
          </p:nvSpPr>
          <p:spPr>
            <a:xfrm>
              <a:off x="4088546" y="6249914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r>
                <a:rPr lang="zh-CN" altLang="en-US"/>
                <a:t>变量卡诺图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7820E4E-A67F-4423-8921-CEFA3CBAC703}"/>
              </a:ext>
            </a:extLst>
          </p:cNvPr>
          <p:cNvSpPr txBox="1"/>
          <p:nvPr/>
        </p:nvSpPr>
        <p:spPr>
          <a:xfrm>
            <a:off x="6285342" y="3837605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</a:p>
        </p:txBody>
      </p:sp>
    </p:spTree>
    <p:extLst>
      <p:ext uri="{BB962C8B-B14F-4D97-AF65-F5344CB8AC3E}">
        <p14:creationId xmlns:p14="http://schemas.microsoft.com/office/powerpoint/2010/main" val="1810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91E116-1DBF-4C7A-A080-2ABBB3B417E5}"/>
              </a:ext>
            </a:extLst>
          </p:cNvPr>
          <p:cNvGrpSpPr/>
          <p:nvPr/>
        </p:nvGrpSpPr>
        <p:grpSpPr>
          <a:xfrm>
            <a:off x="2109111" y="1365676"/>
            <a:ext cx="7973778" cy="523220"/>
            <a:chOff x="630670" y="1897668"/>
            <a:chExt cx="7973778" cy="523220"/>
          </a:xfrm>
        </p:grpSpPr>
        <p:pic>
          <p:nvPicPr>
            <p:cNvPr id="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2FC58A01-8AF4-4F41-8084-497CDA63F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70" y="1916832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6B9D8E3-E77C-46AF-94E1-062FE30E9CC9}"/>
                </a:ext>
              </a:extLst>
            </p:cNvPr>
            <p:cNvSpPr txBox="1"/>
            <p:nvPr/>
          </p:nvSpPr>
          <p:spPr>
            <a:xfrm>
              <a:off x="1206269" y="1897668"/>
              <a:ext cx="7398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相对相邻：同一行和同一列的两端为相对相邻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CFC5B0-B60C-4603-A32E-F06181E92319}"/>
              </a:ext>
            </a:extLst>
          </p:cNvPr>
          <p:cNvGrpSpPr/>
          <p:nvPr/>
        </p:nvGrpSpPr>
        <p:grpSpPr>
          <a:xfrm>
            <a:off x="2530415" y="2636913"/>
            <a:ext cx="3024768" cy="3382803"/>
            <a:chOff x="3002449" y="3236443"/>
            <a:chExt cx="3024768" cy="338280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386105D-3048-4583-8A75-57D59C9AB58A}"/>
                </a:ext>
              </a:extLst>
            </p:cNvPr>
            <p:cNvGrpSpPr/>
            <p:nvPr/>
          </p:nvGrpSpPr>
          <p:grpSpPr>
            <a:xfrm>
              <a:off x="3002449" y="3236443"/>
              <a:ext cx="3024768" cy="2872619"/>
              <a:chOff x="479545" y="3652484"/>
              <a:chExt cx="3024768" cy="287261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7E88EF3-9345-4C32-A934-6EF8CF8EE971}"/>
                  </a:ext>
                </a:extLst>
              </p:cNvPr>
              <p:cNvGrpSpPr/>
              <p:nvPr/>
            </p:nvGrpSpPr>
            <p:grpSpPr>
              <a:xfrm>
                <a:off x="479545" y="3685530"/>
                <a:ext cx="1961495" cy="1686438"/>
                <a:chOff x="2245458" y="1126288"/>
                <a:chExt cx="1961495" cy="1686438"/>
              </a:xfrm>
            </p:grpSpPr>
            <p:sp>
              <p:nvSpPr>
                <p:cNvPr id="37" name="Line 1095">
                  <a:extLst>
                    <a:ext uri="{FF2B5EF4-FFF2-40B4-BE49-F238E27FC236}">
                      <a16:creationId xmlns:a16="http://schemas.microsoft.com/office/drawing/2014/main" id="{B1E22383-6DE3-4D08-9CFF-FF0511524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0172" y="1404715"/>
                  <a:ext cx="385763" cy="38417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096">
                  <a:extLst>
                    <a:ext uri="{FF2B5EF4-FFF2-40B4-BE49-F238E27FC236}">
                      <a16:creationId xmlns:a16="http://schemas.microsoft.com/office/drawing/2014/main" id="{6184AE9A-44BD-452C-A8B1-3798DED23A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5458" y="1541240"/>
                  <a:ext cx="627895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AB</a:t>
                  </a:r>
                </a:p>
              </p:txBody>
            </p:sp>
            <p:sp>
              <p:nvSpPr>
                <p:cNvPr id="39" name="Text Box 1097">
                  <a:extLst>
                    <a:ext uri="{FF2B5EF4-FFF2-40B4-BE49-F238E27FC236}">
                      <a16:creationId xmlns:a16="http://schemas.microsoft.com/office/drawing/2014/main" id="{4EAE8428-E6E9-45D2-B8F6-556F51776A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059" y="1126288"/>
                  <a:ext cx="7096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CD</a:t>
                  </a:r>
                </a:p>
              </p:txBody>
            </p:sp>
            <p:sp>
              <p:nvSpPr>
                <p:cNvPr id="40" name="Text Box 1098">
                  <a:extLst>
                    <a:ext uri="{FF2B5EF4-FFF2-40B4-BE49-F238E27FC236}">
                      <a16:creationId xmlns:a16="http://schemas.microsoft.com/office/drawing/2014/main" id="{546E5923-882C-4D0A-9F0A-3679C5CC22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6422" y="1398365"/>
                  <a:ext cx="57626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41" name="Text Box 1099">
                  <a:extLst>
                    <a:ext uri="{FF2B5EF4-FFF2-40B4-BE49-F238E27FC236}">
                      <a16:creationId xmlns:a16="http://schemas.microsoft.com/office/drawing/2014/main" id="{4900AF07-FC40-4B00-A3DE-564DF5F134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840" y="1398365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  <p:sp>
              <p:nvSpPr>
                <p:cNvPr id="42" name="Text Box 1102">
                  <a:extLst>
                    <a:ext uri="{FF2B5EF4-FFF2-40B4-BE49-F238E27FC236}">
                      <a16:creationId xmlns:a16="http://schemas.microsoft.com/office/drawing/2014/main" id="{08C3640C-2287-40F0-BC1F-9BA2CDBF1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9234" y="1879377"/>
                  <a:ext cx="532251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00</a:t>
                  </a:r>
                </a:p>
              </p:txBody>
            </p:sp>
            <p:sp>
              <p:nvSpPr>
                <p:cNvPr id="43" name="Text Box 1103">
                  <a:extLst>
                    <a:ext uri="{FF2B5EF4-FFF2-40B4-BE49-F238E27FC236}">
                      <a16:creationId xmlns:a16="http://schemas.microsoft.com/office/drawing/2014/main" id="{539B48BD-9498-443B-B515-7EECFDBE02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5586" y="234888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01</a:t>
                  </a:r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93CEC5-395D-4B2D-A205-71D4466968CC}"/>
                  </a:ext>
                </a:extLst>
              </p:cNvPr>
              <p:cNvSpPr/>
              <p:nvPr/>
            </p:nvSpPr>
            <p:spPr>
              <a:xfrm>
                <a:off x="1283255" y="4348133"/>
                <a:ext cx="2160000" cy="21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C05759D-7AEF-4B58-8531-F5B88FF40984}"/>
                  </a:ext>
                </a:extLst>
              </p:cNvPr>
              <p:cNvCxnSpPr>
                <a:stCxn id="9" idx="1"/>
                <a:endCxn id="9" idx="3"/>
              </p:cNvCxnSpPr>
              <p:nvPr/>
            </p:nvCxnSpPr>
            <p:spPr>
              <a:xfrm>
                <a:off x="1283255" y="5428133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F69A179-5FE2-4B39-A625-B9651569D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684" y="434813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374071-9A1B-4249-AA19-F54EA2191780}"/>
                  </a:ext>
                </a:extLst>
              </p:cNvPr>
              <p:cNvSpPr txBox="1"/>
              <p:nvPr/>
            </p:nvSpPr>
            <p:spPr>
              <a:xfrm>
                <a:off x="1319072" y="441850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266C49-175B-41A7-BFA0-4C9526F3D7DC}"/>
                  </a:ext>
                </a:extLst>
              </p:cNvPr>
              <p:cNvSpPr txBox="1"/>
              <p:nvPr/>
            </p:nvSpPr>
            <p:spPr>
              <a:xfrm>
                <a:off x="1844015" y="440406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</a:t>
                </a:r>
                <a:endParaRPr lang="zh-CN" altLang="en-US" baseline="-2500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1977DA-7E2D-4F78-9AE3-1299A7928C71}"/>
                  </a:ext>
                </a:extLst>
              </p:cNvPr>
              <p:cNvSpPr txBox="1"/>
              <p:nvPr/>
            </p:nvSpPr>
            <p:spPr>
              <a:xfrm>
                <a:off x="2931244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2</a:t>
                </a:r>
                <a:endParaRPr lang="zh-CN" altLang="en-US" baseline="-2500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0327B6-E42B-45EB-A78E-820A37668994}"/>
                  </a:ext>
                </a:extLst>
              </p:cNvPr>
              <p:cNvSpPr txBox="1"/>
              <p:nvPr/>
            </p:nvSpPr>
            <p:spPr>
              <a:xfrm>
                <a:off x="2438349" y="4420021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3</a:t>
                </a:r>
                <a:endParaRPr lang="zh-CN" altLang="en-US" baseline="-25000"/>
              </a:p>
            </p:txBody>
          </p:sp>
          <p:sp>
            <p:nvSpPr>
              <p:cNvPr id="16" name="Text Box 1097">
                <a:extLst>
                  <a:ext uri="{FF2B5EF4-FFF2-40B4-BE49-F238E27FC236}">
                    <a16:creationId xmlns:a16="http://schemas.microsoft.com/office/drawing/2014/main" id="{7EB95805-AD90-4B85-8ABD-970DF73C8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880" y="3652484"/>
                <a:ext cx="36423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F</a:t>
                </a: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EB689CF-BD13-4D71-9A65-8730F8EAE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060" y="4365103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1099">
                <a:extLst>
                  <a:ext uri="{FF2B5EF4-FFF2-40B4-BE49-F238E27FC236}">
                    <a16:creationId xmlns:a16="http://schemas.microsoft.com/office/drawing/2014/main" id="{8DDB079F-04DE-485E-91E7-DA9445EB7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841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19" name="Text Box 1099">
                <a:extLst>
                  <a:ext uri="{FF2B5EF4-FFF2-40B4-BE49-F238E27FC236}">
                    <a16:creationId xmlns:a16="http://schemas.microsoft.com/office/drawing/2014/main" id="{7751DAE4-5C29-4920-8C13-D37F6CE36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5200" y="3954957"/>
                <a:ext cx="519113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3BB9664-5AA3-464B-92C8-3A87B2FA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692" y="4335228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D7E38B5-91E7-4F26-ABF2-54E3FFAA57F4}"/>
                  </a:ext>
                </a:extLst>
              </p:cNvPr>
              <p:cNvSpPr txBox="1"/>
              <p:nvPr/>
            </p:nvSpPr>
            <p:spPr>
              <a:xfrm>
                <a:off x="1339223" y="493077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4</a:t>
                </a:r>
                <a:endParaRPr lang="zh-CN" altLang="en-US" baseline="-2500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7E2FDEB-BF74-49BF-9C23-9F129507D7C9}"/>
                  </a:ext>
                </a:extLst>
              </p:cNvPr>
              <p:cNvSpPr txBox="1"/>
              <p:nvPr/>
            </p:nvSpPr>
            <p:spPr>
              <a:xfrm>
                <a:off x="1867221" y="493841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5</a:t>
                </a:r>
                <a:endParaRPr lang="zh-CN" altLang="en-US" baseline="-2500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A1B0AA6-4447-4894-8B8D-3BE9FE5B27C3}"/>
                  </a:ext>
                </a:extLst>
              </p:cNvPr>
              <p:cNvSpPr txBox="1"/>
              <p:nvPr/>
            </p:nvSpPr>
            <p:spPr>
              <a:xfrm>
                <a:off x="2920800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6</a:t>
                </a:r>
                <a:endParaRPr lang="zh-CN" altLang="en-US" baseline="-250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FFFA50-B228-481B-B566-9237AE1F12D0}"/>
                  </a:ext>
                </a:extLst>
              </p:cNvPr>
              <p:cNvSpPr txBox="1"/>
              <p:nvPr/>
            </p:nvSpPr>
            <p:spPr>
              <a:xfrm>
                <a:off x="2427905" y="49318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7</a:t>
                </a:r>
                <a:endParaRPr lang="zh-CN" altLang="en-US" baseline="-2500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31B6D2BE-2602-4A81-A7C1-4EAE58D49343}"/>
                  </a:ext>
                </a:extLst>
              </p:cNvPr>
              <p:cNvCxnSpPr/>
              <p:nvPr/>
            </p:nvCxnSpPr>
            <p:spPr>
              <a:xfrm>
                <a:off x="1279952" y="486916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C701CC5-5D47-4E9B-8CA9-2BE5DD53BB32}"/>
                  </a:ext>
                </a:extLst>
              </p:cNvPr>
              <p:cNvCxnSpPr/>
              <p:nvPr/>
            </p:nvCxnSpPr>
            <p:spPr>
              <a:xfrm>
                <a:off x="1259632" y="5949280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 Box 1103">
                <a:extLst>
                  <a:ext uri="{FF2B5EF4-FFF2-40B4-BE49-F238E27FC236}">
                    <a16:creationId xmlns:a16="http://schemas.microsoft.com/office/drawing/2014/main" id="{C6E85A4F-07B2-4194-B7FA-5D498475C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82" y="5413426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11</a:t>
                </a:r>
              </a:p>
            </p:txBody>
          </p:sp>
          <p:sp>
            <p:nvSpPr>
              <p:cNvPr id="28" name="Text Box 1103">
                <a:extLst>
                  <a:ext uri="{FF2B5EF4-FFF2-40B4-BE49-F238E27FC236}">
                    <a16:creationId xmlns:a16="http://schemas.microsoft.com/office/drawing/2014/main" id="{D209756F-BF34-4948-B003-5F976103D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84" y="5989490"/>
                <a:ext cx="5322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10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436E83-910B-41D3-9DD7-22FBC9325A51}"/>
                  </a:ext>
                </a:extLst>
              </p:cNvPr>
              <p:cNvSpPr txBox="1"/>
              <p:nvPr/>
            </p:nvSpPr>
            <p:spPr>
              <a:xfrm>
                <a:off x="1335195" y="552375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12</a:t>
                </a:r>
                <a:endParaRPr lang="zh-CN" altLang="en-US" baseline="-2500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A361F7-6A17-4C2E-AE2D-376A4C014790}"/>
                  </a:ext>
                </a:extLst>
              </p:cNvPr>
              <p:cNvSpPr txBox="1"/>
              <p:nvPr/>
            </p:nvSpPr>
            <p:spPr>
              <a:xfrm>
                <a:off x="1876011" y="5537933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13</a:t>
                </a:r>
                <a:endParaRPr lang="zh-CN" altLang="en-US" baseline="-2500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DD698BD-DAE6-4920-B41A-EEBCD88C6800}"/>
                  </a:ext>
                </a:extLst>
              </p:cNvPr>
              <p:cNvSpPr txBox="1"/>
              <p:nvPr/>
            </p:nvSpPr>
            <p:spPr>
              <a:xfrm>
                <a:off x="2911700" y="553414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14</a:t>
                </a:r>
                <a:endParaRPr lang="zh-CN" altLang="en-US" baseline="-2500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9CC423-7ABA-4D8C-81C8-9FDB23CE8C66}"/>
                  </a:ext>
                </a:extLst>
              </p:cNvPr>
              <p:cNvSpPr txBox="1"/>
              <p:nvPr/>
            </p:nvSpPr>
            <p:spPr>
              <a:xfrm>
                <a:off x="2420124" y="5527620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15</a:t>
                </a:r>
                <a:endParaRPr lang="zh-CN" altLang="en-US" baseline="-2500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7ADC3A1-6BF5-45FD-9559-16527FE35A77}"/>
                  </a:ext>
                </a:extLst>
              </p:cNvPr>
              <p:cNvSpPr txBox="1"/>
              <p:nvPr/>
            </p:nvSpPr>
            <p:spPr>
              <a:xfrm>
                <a:off x="1331640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8</a:t>
                </a:r>
                <a:endParaRPr lang="zh-CN" altLang="en-US" baseline="-2500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304B6F2-A634-402E-9D33-D5D1A2FF40ED}"/>
                  </a:ext>
                </a:extLst>
              </p:cNvPr>
              <p:cNvSpPr txBox="1"/>
              <p:nvPr/>
            </p:nvSpPr>
            <p:spPr>
              <a:xfrm>
                <a:off x="1863882" y="6013652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9</a:t>
                </a:r>
                <a:endParaRPr lang="zh-CN" altLang="en-US" baseline="-2500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A791DF9-12D8-41C0-8EFA-6181C37476F6}"/>
                  </a:ext>
                </a:extLst>
              </p:cNvPr>
              <p:cNvSpPr txBox="1"/>
              <p:nvPr/>
            </p:nvSpPr>
            <p:spPr>
              <a:xfrm>
                <a:off x="2921743" y="601579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10</a:t>
                </a:r>
                <a:endParaRPr lang="zh-CN" altLang="en-US" baseline="-2500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BC40D74-53EE-4A17-BE1A-0D79191192FF}"/>
                  </a:ext>
                </a:extLst>
              </p:cNvPr>
              <p:cNvSpPr txBox="1"/>
              <p:nvPr/>
            </p:nvSpPr>
            <p:spPr>
              <a:xfrm>
                <a:off x="2424556" y="6014686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</a:t>
                </a:r>
                <a:r>
                  <a:rPr lang="en-US" altLang="zh-CN" baseline="-25000"/>
                  <a:t>11</a:t>
                </a:r>
                <a:endParaRPr lang="zh-CN" altLang="en-US" baseline="-250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61C4C2D-B972-4056-9CF5-600C23C89BDA}"/>
                </a:ext>
              </a:extLst>
            </p:cNvPr>
            <p:cNvSpPr txBox="1"/>
            <p:nvPr/>
          </p:nvSpPr>
          <p:spPr>
            <a:xfrm>
              <a:off x="4088546" y="6249914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r>
                <a:rPr lang="zh-CN" altLang="en-US"/>
                <a:t>变量卡诺图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80942D66-D297-452B-AA4D-E0589B5A1CB7}"/>
              </a:ext>
            </a:extLst>
          </p:cNvPr>
          <p:cNvSpPr txBox="1"/>
          <p:nvPr/>
        </p:nvSpPr>
        <p:spPr>
          <a:xfrm>
            <a:off x="6285342" y="3837605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</a:p>
        </p:txBody>
      </p:sp>
    </p:spTree>
    <p:extLst>
      <p:ext uri="{BB962C8B-B14F-4D97-AF65-F5344CB8AC3E}">
        <p14:creationId xmlns:p14="http://schemas.microsoft.com/office/powerpoint/2010/main" val="277778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4A3515-9298-46A6-8743-AD352B80CE87}"/>
              </a:ext>
            </a:extLst>
          </p:cNvPr>
          <p:cNvGrpSpPr/>
          <p:nvPr/>
        </p:nvGrpSpPr>
        <p:grpSpPr>
          <a:xfrm>
            <a:off x="2109112" y="836712"/>
            <a:ext cx="7252427" cy="523220"/>
            <a:chOff x="630670" y="1897668"/>
            <a:chExt cx="7252427" cy="523220"/>
          </a:xfrm>
        </p:grpSpPr>
        <p:pic>
          <p:nvPicPr>
            <p:cNvPr id="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6ECEBBA7-5CB1-4ED0-B780-589886013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70" y="1916832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C7807BC-EFD5-4351-B954-B4BC4C627634}"/>
                </a:ext>
              </a:extLst>
            </p:cNvPr>
            <p:cNvSpPr txBox="1"/>
            <p:nvPr/>
          </p:nvSpPr>
          <p:spPr>
            <a:xfrm>
              <a:off x="1206269" y="1897668"/>
              <a:ext cx="6676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重叠相邻：上下重叠的小方格为重叠相邻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8B3BEF2-2582-47AB-92D1-3115B1D943DC}"/>
              </a:ext>
            </a:extLst>
          </p:cNvPr>
          <p:cNvSpPr txBox="1"/>
          <p:nvPr/>
        </p:nvSpPr>
        <p:spPr>
          <a:xfrm>
            <a:off x="4538626" y="575967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重叠相邻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2B98643-466E-44F4-A026-257882095AD2}"/>
              </a:ext>
            </a:extLst>
          </p:cNvPr>
          <p:cNvGrpSpPr/>
          <p:nvPr/>
        </p:nvGrpSpPr>
        <p:grpSpPr>
          <a:xfrm>
            <a:off x="2567609" y="1484785"/>
            <a:ext cx="6651589" cy="3661403"/>
            <a:chOff x="1043608" y="1484784"/>
            <a:chExt cx="6651589" cy="366140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BC97110-7785-430C-B137-1F68000C9987}"/>
                </a:ext>
              </a:extLst>
            </p:cNvPr>
            <p:cNvGrpSpPr/>
            <p:nvPr/>
          </p:nvGrpSpPr>
          <p:grpSpPr>
            <a:xfrm>
              <a:off x="1043608" y="1528560"/>
              <a:ext cx="3024768" cy="3448120"/>
              <a:chOff x="3002449" y="3236443"/>
              <a:chExt cx="3024768" cy="344812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67DEA68B-C118-4E38-B62D-7F45970EA4A9}"/>
                  </a:ext>
                </a:extLst>
              </p:cNvPr>
              <p:cNvGrpSpPr/>
              <p:nvPr/>
            </p:nvGrpSpPr>
            <p:grpSpPr>
              <a:xfrm>
                <a:off x="3002449" y="3236443"/>
                <a:ext cx="3024768" cy="2872619"/>
                <a:chOff x="479545" y="3652484"/>
                <a:chExt cx="3024768" cy="2872619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B15927D0-460A-4C2B-938D-694E21F3B98A}"/>
                    </a:ext>
                  </a:extLst>
                </p:cNvPr>
                <p:cNvGrpSpPr/>
                <p:nvPr/>
              </p:nvGrpSpPr>
              <p:grpSpPr>
                <a:xfrm>
                  <a:off x="479545" y="3685530"/>
                  <a:ext cx="1961495" cy="1686438"/>
                  <a:chOff x="2245458" y="1126288"/>
                  <a:chExt cx="1961495" cy="1686438"/>
                </a:xfrm>
              </p:grpSpPr>
              <p:sp>
                <p:nvSpPr>
                  <p:cNvPr id="38" name="Line 1095">
                    <a:extLst>
                      <a:ext uri="{FF2B5EF4-FFF2-40B4-BE49-F238E27FC236}">
                        <a16:creationId xmlns:a16="http://schemas.microsoft.com/office/drawing/2014/main" id="{9F8378C5-A4A1-4A40-BAE4-A2237AADB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0172" y="1404715"/>
                    <a:ext cx="385763" cy="38417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Text Box 1096">
                    <a:extLst>
                      <a:ext uri="{FF2B5EF4-FFF2-40B4-BE49-F238E27FC236}">
                        <a16:creationId xmlns:a16="http://schemas.microsoft.com/office/drawing/2014/main" id="{76116D1C-84E9-446C-B36A-792ADFEB59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5458" y="1541240"/>
                    <a:ext cx="627895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BC</a:t>
                    </a:r>
                  </a:p>
                </p:txBody>
              </p:sp>
              <p:sp>
                <p:nvSpPr>
                  <p:cNvPr id="40" name="Text Box 1097">
                    <a:extLst>
                      <a:ext uri="{FF2B5EF4-FFF2-40B4-BE49-F238E27FC236}">
                        <a16:creationId xmlns:a16="http://schemas.microsoft.com/office/drawing/2014/main" id="{9670AD39-D7B9-4A3E-AFCD-12D44E968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6059" y="1126288"/>
                    <a:ext cx="7096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DE</a:t>
                    </a:r>
                  </a:p>
                </p:txBody>
              </p:sp>
              <p:sp>
                <p:nvSpPr>
                  <p:cNvPr id="41" name="Text Box 1098">
                    <a:extLst>
                      <a:ext uri="{FF2B5EF4-FFF2-40B4-BE49-F238E27FC236}">
                        <a16:creationId xmlns:a16="http://schemas.microsoft.com/office/drawing/2014/main" id="{AFCF19DB-04BD-4FDA-8F9E-208E806947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6422" y="1398365"/>
                    <a:ext cx="57626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00</a:t>
                    </a:r>
                  </a:p>
                </p:txBody>
              </p:sp>
              <p:sp>
                <p:nvSpPr>
                  <p:cNvPr id="42" name="Text Box 1099">
                    <a:extLst>
                      <a:ext uri="{FF2B5EF4-FFF2-40B4-BE49-F238E27FC236}">
                        <a16:creationId xmlns:a16="http://schemas.microsoft.com/office/drawing/2014/main" id="{D3D0E0FD-CF17-467C-B3AC-C5608D0521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7840" y="1398365"/>
                    <a:ext cx="5191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01</a:t>
                    </a:r>
                  </a:p>
                </p:txBody>
              </p:sp>
              <p:sp>
                <p:nvSpPr>
                  <p:cNvPr id="43" name="Text Box 1102">
                    <a:extLst>
                      <a:ext uri="{FF2B5EF4-FFF2-40B4-BE49-F238E27FC236}">
                        <a16:creationId xmlns:a16="http://schemas.microsoft.com/office/drawing/2014/main" id="{B2795442-53BC-4891-ADFD-B09ABFC439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9234" y="1879377"/>
                    <a:ext cx="532251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00</a:t>
                    </a:r>
                  </a:p>
                </p:txBody>
              </p:sp>
              <p:sp>
                <p:nvSpPr>
                  <p:cNvPr id="44" name="Text Box 1103">
                    <a:extLst>
                      <a:ext uri="{FF2B5EF4-FFF2-40B4-BE49-F238E27FC236}">
                        <a16:creationId xmlns:a16="http://schemas.microsoft.com/office/drawing/2014/main" id="{A182FB89-25F1-4278-A641-7D30F6E4A8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586" y="2348880"/>
                    <a:ext cx="532250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01</a:t>
                    </a:r>
                  </a:p>
                </p:txBody>
              </p:sp>
            </p:grp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0B00007-E70D-4EC4-B512-31178E67F253}"/>
                    </a:ext>
                  </a:extLst>
                </p:cNvPr>
                <p:cNvSpPr/>
                <p:nvPr/>
              </p:nvSpPr>
              <p:spPr>
                <a:xfrm>
                  <a:off x="1283255" y="4348133"/>
                  <a:ext cx="2160000" cy="21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468C2675-60BB-4C92-AA57-D118AAD9EE22}"/>
                    </a:ext>
                  </a:extLst>
                </p:cNvPr>
                <p:cNvCxnSpPr>
                  <a:stCxn id="10" idx="1"/>
                  <a:endCxn id="10" idx="3"/>
                </p:cNvCxnSpPr>
                <p:nvPr/>
              </p:nvCxnSpPr>
              <p:spPr>
                <a:xfrm>
                  <a:off x="1283255" y="5428133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25F78AAB-6F49-45FC-BE91-A56B4C963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2684" y="4348133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82C6FB2-0DA4-469A-BD0E-E38785039215}"/>
                    </a:ext>
                  </a:extLst>
                </p:cNvPr>
                <p:cNvSpPr txBox="1"/>
                <p:nvPr/>
              </p:nvSpPr>
              <p:spPr>
                <a:xfrm>
                  <a:off x="1319072" y="4418507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0</a:t>
                  </a:r>
                  <a:endParaRPr lang="zh-CN" altLang="en-US" baseline="-2500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55EDB9D-D3B5-4ADD-95E3-3A8D78D4E248}"/>
                    </a:ext>
                  </a:extLst>
                </p:cNvPr>
                <p:cNvSpPr txBox="1"/>
                <p:nvPr/>
              </p:nvSpPr>
              <p:spPr>
                <a:xfrm>
                  <a:off x="1844015" y="4404066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</a:t>
                  </a:r>
                  <a:endParaRPr lang="zh-CN" altLang="en-US" baseline="-250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67D2646-725E-4E7C-80D6-9750265B270A}"/>
                    </a:ext>
                  </a:extLst>
                </p:cNvPr>
                <p:cNvSpPr txBox="1"/>
                <p:nvPr/>
              </p:nvSpPr>
              <p:spPr>
                <a:xfrm>
                  <a:off x="2931244" y="4420021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</a:t>
                  </a:r>
                  <a:endParaRPr lang="zh-CN" altLang="en-US" baseline="-25000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5F965BF-CC0A-4FFA-ABA8-08C82F76AA9E}"/>
                    </a:ext>
                  </a:extLst>
                </p:cNvPr>
                <p:cNvSpPr txBox="1"/>
                <p:nvPr/>
              </p:nvSpPr>
              <p:spPr>
                <a:xfrm>
                  <a:off x="2438349" y="4420021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3</a:t>
                  </a:r>
                  <a:endParaRPr lang="zh-CN" altLang="en-US" baseline="-25000"/>
                </a:p>
              </p:txBody>
            </p:sp>
            <p:sp>
              <p:nvSpPr>
                <p:cNvPr id="17" name="Text Box 1097">
                  <a:extLst>
                    <a:ext uri="{FF2B5EF4-FFF2-40B4-BE49-F238E27FC236}">
                      <a16:creationId xmlns:a16="http://schemas.microsoft.com/office/drawing/2014/main" id="{E6993361-2DFE-400A-9F61-82B4DFA8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880" y="3652484"/>
                  <a:ext cx="36423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F</a:t>
                  </a: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66AC6781-22D1-41E4-8DB1-0C4FE688E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7060" y="4365103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099">
                  <a:extLst>
                    <a:ext uri="{FF2B5EF4-FFF2-40B4-BE49-F238E27FC236}">
                      <a16:creationId xmlns:a16="http://schemas.microsoft.com/office/drawing/2014/main" id="{F682C784-ED8F-41ED-B7C2-BFE236C4AD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2841" y="3954957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11</a:t>
                  </a:r>
                </a:p>
              </p:txBody>
            </p:sp>
            <p:sp>
              <p:nvSpPr>
                <p:cNvPr id="20" name="Text Box 1099">
                  <a:extLst>
                    <a:ext uri="{FF2B5EF4-FFF2-40B4-BE49-F238E27FC236}">
                      <a16:creationId xmlns:a16="http://schemas.microsoft.com/office/drawing/2014/main" id="{4AAE456B-0B28-458C-BD40-F99B7AC299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5200" y="3954957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10</a:t>
                  </a: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7E76C98-D76D-4DA7-AC0B-7C0062C85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2" y="4335228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C9D34D3-FF6C-4E47-B39B-DBC977B53DDF}"/>
                    </a:ext>
                  </a:extLst>
                </p:cNvPr>
                <p:cNvSpPr txBox="1"/>
                <p:nvPr/>
              </p:nvSpPr>
              <p:spPr>
                <a:xfrm>
                  <a:off x="1339223" y="4930778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4</a:t>
                  </a:r>
                  <a:endParaRPr lang="zh-CN" altLang="en-US" baseline="-2500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E9711FD-1950-45B3-81BC-037012A70FBF}"/>
                    </a:ext>
                  </a:extLst>
                </p:cNvPr>
                <p:cNvSpPr txBox="1"/>
                <p:nvPr/>
              </p:nvSpPr>
              <p:spPr>
                <a:xfrm>
                  <a:off x="1867221" y="4938412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5</a:t>
                  </a:r>
                  <a:endParaRPr lang="zh-CN" altLang="en-US" baseline="-250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74F5B16-6719-4D7E-B32C-C3B7AD90F344}"/>
                    </a:ext>
                  </a:extLst>
                </p:cNvPr>
                <p:cNvSpPr txBox="1"/>
                <p:nvPr/>
              </p:nvSpPr>
              <p:spPr>
                <a:xfrm>
                  <a:off x="2920800" y="4931876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6</a:t>
                  </a:r>
                  <a:endParaRPr lang="zh-CN" altLang="en-US" baseline="-2500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D4E26E6-D10C-42ED-A9A3-9E242174F75C}"/>
                    </a:ext>
                  </a:extLst>
                </p:cNvPr>
                <p:cNvSpPr txBox="1"/>
                <p:nvPr/>
              </p:nvSpPr>
              <p:spPr>
                <a:xfrm>
                  <a:off x="2427905" y="4931876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7</a:t>
                  </a:r>
                  <a:endParaRPr lang="zh-CN" altLang="en-US" baseline="-2500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5562975E-5360-4F93-B979-CC2E7957D19E}"/>
                    </a:ext>
                  </a:extLst>
                </p:cNvPr>
                <p:cNvCxnSpPr/>
                <p:nvPr/>
              </p:nvCxnSpPr>
              <p:spPr>
                <a:xfrm>
                  <a:off x="1279952" y="4869160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2F68D47F-7193-441B-8DFD-D4EA93A73CA7}"/>
                    </a:ext>
                  </a:extLst>
                </p:cNvPr>
                <p:cNvCxnSpPr/>
                <p:nvPr/>
              </p:nvCxnSpPr>
              <p:spPr>
                <a:xfrm>
                  <a:off x="1259632" y="5949280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 Box 1103">
                  <a:extLst>
                    <a:ext uri="{FF2B5EF4-FFF2-40B4-BE49-F238E27FC236}">
                      <a16:creationId xmlns:a16="http://schemas.microsoft.com/office/drawing/2014/main" id="{872C7951-10B6-4F87-BA0A-4F20459D7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382" y="5413426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11</a:t>
                  </a:r>
                </a:p>
              </p:txBody>
            </p:sp>
            <p:sp>
              <p:nvSpPr>
                <p:cNvPr id="29" name="Text Box 1103">
                  <a:extLst>
                    <a:ext uri="{FF2B5EF4-FFF2-40B4-BE49-F238E27FC236}">
                      <a16:creationId xmlns:a16="http://schemas.microsoft.com/office/drawing/2014/main" id="{848B531A-3134-4332-A9A5-2AB66EDEC0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1584" y="598949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10</a:t>
                  </a: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8838342-841F-4D17-BAE3-D8B921699F6F}"/>
                    </a:ext>
                  </a:extLst>
                </p:cNvPr>
                <p:cNvSpPr txBox="1"/>
                <p:nvPr/>
              </p:nvSpPr>
              <p:spPr>
                <a:xfrm>
                  <a:off x="1335195" y="5523757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12</a:t>
                  </a:r>
                  <a:endParaRPr lang="zh-CN" altLang="en-US" baseline="-250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AB09092-F1AF-4770-9FC9-9BF5F5E92C72}"/>
                    </a:ext>
                  </a:extLst>
                </p:cNvPr>
                <p:cNvSpPr txBox="1"/>
                <p:nvPr/>
              </p:nvSpPr>
              <p:spPr>
                <a:xfrm>
                  <a:off x="1876011" y="5537933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13</a:t>
                  </a:r>
                  <a:endParaRPr lang="zh-CN" altLang="en-US" baseline="-2500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3DAB4A6-DA0E-4551-ADB5-ACC4114DA1E7}"/>
                    </a:ext>
                  </a:extLst>
                </p:cNvPr>
                <p:cNvSpPr txBox="1"/>
                <p:nvPr/>
              </p:nvSpPr>
              <p:spPr>
                <a:xfrm>
                  <a:off x="2911700" y="5534144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14</a:t>
                  </a:r>
                  <a:endParaRPr lang="zh-CN" altLang="en-US" baseline="-2500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9FD38C3-8C66-4FFC-A11B-CE7E40F2CBE2}"/>
                    </a:ext>
                  </a:extLst>
                </p:cNvPr>
                <p:cNvSpPr txBox="1"/>
                <p:nvPr/>
              </p:nvSpPr>
              <p:spPr>
                <a:xfrm>
                  <a:off x="2420124" y="5527620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15</a:t>
                  </a:r>
                  <a:endParaRPr lang="zh-CN" altLang="en-US" baseline="-25000"/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D3B2B94-08DB-4612-BA2B-38F8524E861D}"/>
                    </a:ext>
                  </a:extLst>
                </p:cNvPr>
                <p:cNvSpPr txBox="1"/>
                <p:nvPr/>
              </p:nvSpPr>
              <p:spPr>
                <a:xfrm>
                  <a:off x="1331640" y="6013652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8</a:t>
                  </a:r>
                  <a:endParaRPr lang="zh-CN" altLang="en-US" baseline="-25000"/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0CC8E81-9EAE-43C1-ABD6-1261A5E38D75}"/>
                    </a:ext>
                  </a:extLst>
                </p:cNvPr>
                <p:cNvSpPr txBox="1"/>
                <p:nvPr/>
              </p:nvSpPr>
              <p:spPr>
                <a:xfrm>
                  <a:off x="1863882" y="6013652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9</a:t>
                  </a:r>
                  <a:endParaRPr lang="zh-CN" altLang="en-US" baseline="-250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28B8C51-2731-4F80-BC17-A0779EA9AA1D}"/>
                    </a:ext>
                  </a:extLst>
                </p:cNvPr>
                <p:cNvSpPr txBox="1"/>
                <p:nvPr/>
              </p:nvSpPr>
              <p:spPr>
                <a:xfrm>
                  <a:off x="2921743" y="601579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10</a:t>
                  </a:r>
                  <a:endParaRPr lang="zh-CN" altLang="en-US" baseline="-2500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84DF4D-C062-4F74-BD86-476323734294}"/>
                    </a:ext>
                  </a:extLst>
                </p:cNvPr>
                <p:cNvSpPr txBox="1"/>
                <p:nvPr/>
              </p:nvSpPr>
              <p:spPr>
                <a:xfrm>
                  <a:off x="2424556" y="601468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11</a:t>
                  </a:r>
                  <a:endParaRPr lang="zh-CN" altLang="en-US" baseline="-25000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4387A3-EFB6-41B3-BE48-DF4EF0DD443D}"/>
                  </a:ext>
                </a:extLst>
              </p:cNvPr>
              <p:cNvSpPr txBox="1"/>
              <p:nvPr/>
            </p:nvSpPr>
            <p:spPr>
              <a:xfrm>
                <a:off x="4355959" y="6161343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4829AA8-5111-4804-963F-DFC0422C9E7A}"/>
                </a:ext>
              </a:extLst>
            </p:cNvPr>
            <p:cNvSpPr txBox="1"/>
            <p:nvPr/>
          </p:nvSpPr>
          <p:spPr>
            <a:xfrm>
              <a:off x="3708642" y="4776855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</a:t>
              </a:r>
              <a:r>
                <a:rPr lang="zh-CN" altLang="en-US"/>
                <a:t>变量卡诺图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C953028-6846-42FC-A639-D26388FA1D98}"/>
                </a:ext>
              </a:extLst>
            </p:cNvPr>
            <p:cNvGrpSpPr/>
            <p:nvPr/>
          </p:nvGrpSpPr>
          <p:grpSpPr>
            <a:xfrm>
              <a:off x="4670429" y="1484784"/>
              <a:ext cx="3024768" cy="3418410"/>
              <a:chOff x="3002449" y="3236443"/>
              <a:chExt cx="3024768" cy="3418410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CB35FD65-E3E8-4CA9-A723-32D1F2AB144F}"/>
                  </a:ext>
                </a:extLst>
              </p:cNvPr>
              <p:cNvGrpSpPr/>
              <p:nvPr/>
            </p:nvGrpSpPr>
            <p:grpSpPr>
              <a:xfrm>
                <a:off x="3002449" y="3236443"/>
                <a:ext cx="3024768" cy="2872619"/>
                <a:chOff x="479545" y="3652484"/>
                <a:chExt cx="3024768" cy="2872619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46747D89-9E9E-4031-9888-39F30E125B28}"/>
                    </a:ext>
                  </a:extLst>
                </p:cNvPr>
                <p:cNvGrpSpPr/>
                <p:nvPr/>
              </p:nvGrpSpPr>
              <p:grpSpPr>
                <a:xfrm>
                  <a:off x="479545" y="3685530"/>
                  <a:ext cx="1961495" cy="1686438"/>
                  <a:chOff x="2245458" y="1126288"/>
                  <a:chExt cx="1961495" cy="1686438"/>
                </a:xfrm>
              </p:grpSpPr>
              <p:sp>
                <p:nvSpPr>
                  <p:cNvPr id="117" name="Line 1095">
                    <a:extLst>
                      <a:ext uri="{FF2B5EF4-FFF2-40B4-BE49-F238E27FC236}">
                        <a16:creationId xmlns:a16="http://schemas.microsoft.com/office/drawing/2014/main" id="{8C98C95F-C43D-4AFA-9E6B-9AA9F13E49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0172" y="1404715"/>
                    <a:ext cx="385763" cy="38417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Text Box 1096">
                    <a:extLst>
                      <a:ext uri="{FF2B5EF4-FFF2-40B4-BE49-F238E27FC236}">
                        <a16:creationId xmlns:a16="http://schemas.microsoft.com/office/drawing/2014/main" id="{1892465D-E466-4AC1-AA9C-649A596EBF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5458" y="1541240"/>
                    <a:ext cx="627895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BC</a:t>
                    </a:r>
                  </a:p>
                </p:txBody>
              </p:sp>
              <p:sp>
                <p:nvSpPr>
                  <p:cNvPr id="119" name="Text Box 1097">
                    <a:extLst>
                      <a:ext uri="{FF2B5EF4-FFF2-40B4-BE49-F238E27FC236}">
                        <a16:creationId xmlns:a16="http://schemas.microsoft.com/office/drawing/2014/main" id="{164D0A00-0B81-4ECE-9819-91A844E752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6059" y="1126288"/>
                    <a:ext cx="7096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DE</a:t>
                    </a:r>
                  </a:p>
                </p:txBody>
              </p:sp>
              <p:sp>
                <p:nvSpPr>
                  <p:cNvPr id="120" name="Text Box 1098">
                    <a:extLst>
                      <a:ext uri="{FF2B5EF4-FFF2-40B4-BE49-F238E27FC236}">
                        <a16:creationId xmlns:a16="http://schemas.microsoft.com/office/drawing/2014/main" id="{2B9CDE28-84F4-4F4B-9C61-0FACF13BD7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6422" y="1398365"/>
                    <a:ext cx="57626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00</a:t>
                    </a:r>
                  </a:p>
                </p:txBody>
              </p:sp>
              <p:sp>
                <p:nvSpPr>
                  <p:cNvPr id="121" name="Text Box 1099">
                    <a:extLst>
                      <a:ext uri="{FF2B5EF4-FFF2-40B4-BE49-F238E27FC236}">
                        <a16:creationId xmlns:a16="http://schemas.microsoft.com/office/drawing/2014/main" id="{CEDF588C-ED27-4FF7-89EA-9720F3EC2E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7840" y="1398365"/>
                    <a:ext cx="519113" cy="4635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01</a:t>
                    </a:r>
                  </a:p>
                </p:txBody>
              </p:sp>
              <p:sp>
                <p:nvSpPr>
                  <p:cNvPr id="122" name="Text Box 1102">
                    <a:extLst>
                      <a:ext uri="{FF2B5EF4-FFF2-40B4-BE49-F238E27FC236}">
                        <a16:creationId xmlns:a16="http://schemas.microsoft.com/office/drawing/2014/main" id="{DB1272B0-1570-4010-9256-76410F0C2D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9234" y="1879377"/>
                    <a:ext cx="532251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00</a:t>
                    </a:r>
                  </a:p>
                </p:txBody>
              </p:sp>
              <p:sp>
                <p:nvSpPr>
                  <p:cNvPr id="123" name="Text Box 1103">
                    <a:extLst>
                      <a:ext uri="{FF2B5EF4-FFF2-40B4-BE49-F238E27FC236}">
                        <a16:creationId xmlns:a16="http://schemas.microsoft.com/office/drawing/2014/main" id="{0BC2B6C9-E99E-4A2C-8195-55BE369F95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586" y="2348880"/>
                    <a:ext cx="532250" cy="4638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/>
                      <a:t>01</a:t>
                    </a:r>
                  </a:p>
                </p:txBody>
              </p:sp>
            </p:grp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83F25B1-EDD6-4E61-BD1E-3913237140F2}"/>
                    </a:ext>
                  </a:extLst>
                </p:cNvPr>
                <p:cNvSpPr/>
                <p:nvPr/>
              </p:nvSpPr>
              <p:spPr>
                <a:xfrm>
                  <a:off x="1283255" y="4348133"/>
                  <a:ext cx="2160000" cy="21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CB86F739-C76C-40D6-8AF5-1087E578ED43}"/>
                    </a:ext>
                  </a:extLst>
                </p:cNvPr>
                <p:cNvCxnSpPr>
                  <a:stCxn id="89" idx="1"/>
                  <a:endCxn id="89" idx="3"/>
                </p:cNvCxnSpPr>
                <p:nvPr/>
              </p:nvCxnSpPr>
              <p:spPr>
                <a:xfrm>
                  <a:off x="1283255" y="5428133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D7FA7A1C-0FA3-416B-8CB4-BBA674BD9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2684" y="4348133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F3D05E43-98BA-4D0F-8DA7-135FA856207F}"/>
                    </a:ext>
                  </a:extLst>
                </p:cNvPr>
                <p:cNvSpPr txBox="1"/>
                <p:nvPr/>
              </p:nvSpPr>
              <p:spPr>
                <a:xfrm>
                  <a:off x="1319072" y="4418507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16</a:t>
                  </a:r>
                  <a:endParaRPr lang="zh-CN" altLang="en-US" baseline="-25000"/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FC95F46-65E7-48E7-87FA-F9F855ADDE16}"/>
                    </a:ext>
                  </a:extLst>
                </p:cNvPr>
                <p:cNvSpPr txBox="1"/>
                <p:nvPr/>
              </p:nvSpPr>
              <p:spPr>
                <a:xfrm>
                  <a:off x="1844015" y="440406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17</a:t>
                  </a:r>
                  <a:endParaRPr lang="zh-CN" altLang="en-US" baseline="-25000"/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86F2212-5FC4-492A-BD02-F2EB91EA35CF}"/>
                    </a:ext>
                  </a:extLst>
                </p:cNvPr>
                <p:cNvSpPr txBox="1"/>
                <p:nvPr/>
              </p:nvSpPr>
              <p:spPr>
                <a:xfrm>
                  <a:off x="2931244" y="4420021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18</a:t>
                  </a:r>
                  <a:endParaRPr lang="zh-CN" altLang="en-US" baseline="-25000"/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62BAD442-8EE3-4506-B09D-C469ED50A432}"/>
                    </a:ext>
                  </a:extLst>
                </p:cNvPr>
                <p:cNvSpPr txBox="1"/>
                <p:nvPr/>
              </p:nvSpPr>
              <p:spPr>
                <a:xfrm>
                  <a:off x="2438349" y="4420021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19</a:t>
                  </a:r>
                  <a:endParaRPr lang="zh-CN" altLang="en-US" baseline="-25000"/>
                </a:p>
              </p:txBody>
            </p:sp>
            <p:sp>
              <p:nvSpPr>
                <p:cNvPr id="96" name="Text Box 1097">
                  <a:extLst>
                    <a:ext uri="{FF2B5EF4-FFF2-40B4-BE49-F238E27FC236}">
                      <a16:creationId xmlns:a16="http://schemas.microsoft.com/office/drawing/2014/main" id="{7FFEE0B5-A3C0-48BE-94CB-44C5D2DB96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880" y="3652484"/>
                  <a:ext cx="36423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F</a:t>
                  </a:r>
                </a:p>
              </p:txBody>
            </p: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DFF7D634-2FC9-4D98-8039-09B14D665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7060" y="4365103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 Box 1099">
                  <a:extLst>
                    <a:ext uri="{FF2B5EF4-FFF2-40B4-BE49-F238E27FC236}">
                      <a16:creationId xmlns:a16="http://schemas.microsoft.com/office/drawing/2014/main" id="{9D7ADA75-4188-4AB6-9FFD-32B9D9E1C8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32841" y="3954957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11</a:t>
                  </a:r>
                </a:p>
              </p:txBody>
            </p:sp>
            <p:sp>
              <p:nvSpPr>
                <p:cNvPr id="99" name="Text Box 1099">
                  <a:extLst>
                    <a:ext uri="{FF2B5EF4-FFF2-40B4-BE49-F238E27FC236}">
                      <a16:creationId xmlns:a16="http://schemas.microsoft.com/office/drawing/2014/main" id="{AE11F3E1-6F0F-4964-A8EB-E1EB819CB1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5200" y="3954957"/>
                  <a:ext cx="519113" cy="463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10</a:t>
                  </a:r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8CC78F8C-E01C-4A61-B3EA-015B65AF1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2" y="4335228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E71DED23-0539-4005-886D-18599CFC866C}"/>
                    </a:ext>
                  </a:extLst>
                </p:cNvPr>
                <p:cNvSpPr txBox="1"/>
                <p:nvPr/>
              </p:nvSpPr>
              <p:spPr>
                <a:xfrm>
                  <a:off x="1339223" y="4930778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20</a:t>
                  </a:r>
                  <a:endParaRPr lang="zh-CN" altLang="en-US" baseline="-25000"/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7C1D2E2D-8B62-44DB-82EF-56C9A860E795}"/>
                    </a:ext>
                  </a:extLst>
                </p:cNvPr>
                <p:cNvSpPr txBox="1"/>
                <p:nvPr/>
              </p:nvSpPr>
              <p:spPr>
                <a:xfrm>
                  <a:off x="1867221" y="4938412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21</a:t>
                  </a:r>
                  <a:endParaRPr lang="zh-CN" altLang="en-US" baseline="-25000"/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4302554F-E58D-43CE-B17E-FE1D93794298}"/>
                    </a:ext>
                  </a:extLst>
                </p:cNvPr>
                <p:cNvSpPr txBox="1"/>
                <p:nvPr/>
              </p:nvSpPr>
              <p:spPr>
                <a:xfrm>
                  <a:off x="2920800" y="493187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22</a:t>
                  </a:r>
                  <a:endParaRPr lang="zh-CN" altLang="en-US" baseline="-25000"/>
                </a:p>
              </p:txBody>
            </p: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F7D9412F-F874-47BA-ADD9-C76F91F8BFF2}"/>
                    </a:ext>
                  </a:extLst>
                </p:cNvPr>
                <p:cNvSpPr txBox="1"/>
                <p:nvPr/>
              </p:nvSpPr>
              <p:spPr>
                <a:xfrm>
                  <a:off x="2427905" y="493187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23</a:t>
                  </a:r>
                  <a:endParaRPr lang="zh-CN" altLang="en-US" baseline="-25000"/>
                </a:p>
              </p:txBody>
            </p: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A5C22144-FE78-400E-816F-37DD03ABD023}"/>
                    </a:ext>
                  </a:extLst>
                </p:cNvPr>
                <p:cNvCxnSpPr/>
                <p:nvPr/>
              </p:nvCxnSpPr>
              <p:spPr>
                <a:xfrm>
                  <a:off x="1279952" y="4869160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1832758-6419-4913-8C8A-E915B8BFB664}"/>
                    </a:ext>
                  </a:extLst>
                </p:cNvPr>
                <p:cNvCxnSpPr/>
                <p:nvPr/>
              </p:nvCxnSpPr>
              <p:spPr>
                <a:xfrm>
                  <a:off x="1259632" y="5949280"/>
                  <a:ext cx="21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 Box 1103">
                  <a:extLst>
                    <a:ext uri="{FF2B5EF4-FFF2-40B4-BE49-F238E27FC236}">
                      <a16:creationId xmlns:a16="http://schemas.microsoft.com/office/drawing/2014/main" id="{1F81C875-EB22-4566-A61B-F655156196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382" y="5413426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11</a:t>
                  </a:r>
                </a:p>
              </p:txBody>
            </p:sp>
            <p:sp>
              <p:nvSpPr>
                <p:cNvPr id="108" name="Text Box 1103">
                  <a:extLst>
                    <a:ext uri="{FF2B5EF4-FFF2-40B4-BE49-F238E27FC236}">
                      <a16:creationId xmlns:a16="http://schemas.microsoft.com/office/drawing/2014/main" id="{4AED95AC-FF92-45BA-B64F-67DC2454BF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1584" y="5989490"/>
                  <a:ext cx="532250" cy="4638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/>
                    <a:t>10</a:t>
                  </a: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B6742B7-EBA5-46E4-82B1-5F8483BE199C}"/>
                    </a:ext>
                  </a:extLst>
                </p:cNvPr>
                <p:cNvSpPr txBox="1"/>
                <p:nvPr/>
              </p:nvSpPr>
              <p:spPr>
                <a:xfrm>
                  <a:off x="1335195" y="5523757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28</a:t>
                  </a:r>
                  <a:endParaRPr lang="zh-CN" altLang="en-US" baseline="-25000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A1127436-43C8-4EBC-8862-BFFC13B36E63}"/>
                    </a:ext>
                  </a:extLst>
                </p:cNvPr>
                <p:cNvSpPr txBox="1"/>
                <p:nvPr/>
              </p:nvSpPr>
              <p:spPr>
                <a:xfrm>
                  <a:off x="1876011" y="5537933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29</a:t>
                  </a:r>
                  <a:endParaRPr lang="zh-CN" altLang="en-US" baseline="-25000"/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8F287F2-529B-4E47-B660-0353F369C135}"/>
                    </a:ext>
                  </a:extLst>
                </p:cNvPr>
                <p:cNvSpPr txBox="1"/>
                <p:nvPr/>
              </p:nvSpPr>
              <p:spPr>
                <a:xfrm>
                  <a:off x="2911700" y="5534144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30</a:t>
                  </a:r>
                  <a:endParaRPr lang="zh-CN" altLang="en-US" baseline="-25000"/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250FFEA-7682-4B63-8F12-976EBD7FD7E0}"/>
                    </a:ext>
                  </a:extLst>
                </p:cNvPr>
                <p:cNvSpPr txBox="1"/>
                <p:nvPr/>
              </p:nvSpPr>
              <p:spPr>
                <a:xfrm>
                  <a:off x="2420124" y="5527620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31</a:t>
                  </a:r>
                  <a:endParaRPr lang="zh-CN" altLang="en-US" baseline="-25000"/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D8DF3DB-F302-46EC-AF47-E244D2CBD5C3}"/>
                    </a:ext>
                  </a:extLst>
                </p:cNvPr>
                <p:cNvSpPr txBox="1"/>
                <p:nvPr/>
              </p:nvSpPr>
              <p:spPr>
                <a:xfrm>
                  <a:off x="1331640" y="6013652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24</a:t>
                  </a:r>
                  <a:endParaRPr lang="zh-CN" altLang="en-US" baseline="-25000"/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F6AAC1B-9C69-4C32-9569-097B557B3F97}"/>
                    </a:ext>
                  </a:extLst>
                </p:cNvPr>
                <p:cNvSpPr txBox="1"/>
                <p:nvPr/>
              </p:nvSpPr>
              <p:spPr>
                <a:xfrm>
                  <a:off x="1863882" y="6013652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25</a:t>
                  </a:r>
                  <a:endParaRPr lang="zh-CN" altLang="en-US" baseline="-25000"/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111DB3B-03B7-4CC7-9335-3BEBE600C476}"/>
                    </a:ext>
                  </a:extLst>
                </p:cNvPr>
                <p:cNvSpPr txBox="1"/>
                <p:nvPr/>
              </p:nvSpPr>
              <p:spPr>
                <a:xfrm>
                  <a:off x="2921743" y="601579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26</a:t>
                  </a:r>
                  <a:endParaRPr lang="zh-CN" altLang="en-US" baseline="-25000"/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BCFCE9F6-2A60-4038-BF1F-A5640D67F22B}"/>
                    </a:ext>
                  </a:extLst>
                </p:cNvPr>
                <p:cNvSpPr txBox="1"/>
                <p:nvPr/>
              </p:nvSpPr>
              <p:spPr>
                <a:xfrm>
                  <a:off x="2424556" y="6014686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m</a:t>
                  </a:r>
                  <a:r>
                    <a:rPr lang="en-US" altLang="zh-CN" baseline="-25000"/>
                    <a:t>27</a:t>
                  </a:r>
                  <a:endParaRPr lang="zh-CN" altLang="en-US" baseline="-25000"/>
                </a:p>
              </p:txBody>
            </p: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D14A3F0-8313-4A91-82DF-8275FCFCEF50}"/>
                  </a:ext>
                </a:extLst>
              </p:cNvPr>
              <p:cNvSpPr txBox="1"/>
              <p:nvPr/>
            </p:nvSpPr>
            <p:spPr>
              <a:xfrm>
                <a:off x="4335588" y="6131633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A=1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8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C9C465-8602-40CB-A383-EE1E0100A6A2}"/>
              </a:ext>
            </a:extLst>
          </p:cNvPr>
          <p:cNvSpPr/>
          <p:nvPr/>
        </p:nvSpPr>
        <p:spPr>
          <a:xfrm>
            <a:off x="2592835" y="162661"/>
            <a:ext cx="518400" cy="5191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2DB8A3-746B-4EC1-B433-245222DEA235}"/>
              </a:ext>
            </a:extLst>
          </p:cNvPr>
          <p:cNvSpPr txBox="1"/>
          <p:nvPr/>
        </p:nvSpPr>
        <p:spPr>
          <a:xfrm>
            <a:off x="3170133" y="16266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用卡诺图化简逻辑函数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8EB8AB-DEDA-4FB4-BAFF-D9669814EBF5}"/>
              </a:ext>
            </a:extLst>
          </p:cNvPr>
          <p:cNvGrpSpPr/>
          <p:nvPr/>
        </p:nvGrpSpPr>
        <p:grpSpPr>
          <a:xfrm>
            <a:off x="1775521" y="980728"/>
            <a:ext cx="4800171" cy="523220"/>
            <a:chOff x="251520" y="1048094"/>
            <a:chExt cx="4800171" cy="5232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F547CF-DA7D-4C30-99BA-74099EA000E5}"/>
                </a:ext>
              </a:extLst>
            </p:cNvPr>
            <p:cNvSpPr txBox="1"/>
            <p:nvPr/>
          </p:nvSpPr>
          <p:spPr>
            <a:xfrm>
              <a:off x="899592" y="1048094"/>
              <a:ext cx="4152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找出可以合并的相邻项；</a:t>
              </a:r>
            </a:p>
          </p:txBody>
        </p:sp>
        <p:pic>
          <p:nvPicPr>
            <p:cNvPr id="1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6089CFB0-E9DF-4D71-B7D6-3457F6948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052736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4E1872-A575-4B03-8CEB-C484A93AC26D}"/>
              </a:ext>
            </a:extLst>
          </p:cNvPr>
          <p:cNvGrpSpPr/>
          <p:nvPr/>
        </p:nvGrpSpPr>
        <p:grpSpPr>
          <a:xfrm>
            <a:off x="1775520" y="1698259"/>
            <a:ext cx="6966974" cy="524574"/>
            <a:chOff x="251520" y="1698259"/>
            <a:chExt cx="6966974" cy="52457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F75FA2-ED01-4F50-8078-6B16B254EE60}"/>
                </a:ext>
              </a:extLst>
            </p:cNvPr>
            <p:cNvSpPr txBox="1"/>
            <p:nvPr/>
          </p:nvSpPr>
          <p:spPr>
            <a:xfrm>
              <a:off x="884709" y="1699613"/>
              <a:ext cx="63337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每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个相邻项可以合并为一个卡诺圈；</a:t>
              </a:r>
            </a:p>
          </p:txBody>
        </p:sp>
        <p:pic>
          <p:nvPicPr>
            <p:cNvPr id="12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6FD9BB04-9C8B-4BFC-BCAE-E0C64DE7F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698259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96AE6A-6FB8-486C-A8E4-1EE917BE5963}"/>
              </a:ext>
            </a:extLst>
          </p:cNvPr>
          <p:cNvGrpSpPr/>
          <p:nvPr/>
        </p:nvGrpSpPr>
        <p:grpSpPr>
          <a:xfrm>
            <a:off x="1775521" y="2427495"/>
            <a:ext cx="8352929" cy="523220"/>
            <a:chOff x="251520" y="2427495"/>
            <a:chExt cx="8352929" cy="523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5BAE4F-4144-4369-9241-37B01F359815}"/>
                </a:ext>
              </a:extLst>
            </p:cNvPr>
            <p:cNvSpPr txBox="1"/>
            <p:nvPr/>
          </p:nvSpPr>
          <p:spPr>
            <a:xfrm>
              <a:off x="906508" y="2427495"/>
              <a:ext cx="769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每个卡诺圈可以消除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个不同取值的逻辑变量；</a:t>
              </a:r>
            </a:p>
          </p:txBody>
        </p:sp>
        <p:pic>
          <p:nvPicPr>
            <p:cNvPr id="1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4589408A-97A0-456B-89AA-3742F52E1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427495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759A6D3-31B2-4CA5-AC51-E37D53577AB2}"/>
              </a:ext>
            </a:extLst>
          </p:cNvPr>
          <p:cNvGrpSpPr/>
          <p:nvPr/>
        </p:nvGrpSpPr>
        <p:grpSpPr>
          <a:xfrm>
            <a:off x="1775521" y="3193812"/>
            <a:ext cx="6624545" cy="523220"/>
            <a:chOff x="251520" y="3083033"/>
            <a:chExt cx="6624545" cy="5232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5128136-0430-4C22-8DD2-18349C3E2C2F}"/>
                </a:ext>
              </a:extLst>
            </p:cNvPr>
            <p:cNvSpPr txBox="1"/>
            <p:nvPr/>
          </p:nvSpPr>
          <p:spPr>
            <a:xfrm>
              <a:off x="920589" y="3083033"/>
              <a:ext cx="5955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先画大的卡诺圈，后画小的卡诺圈；</a:t>
              </a:r>
            </a:p>
          </p:txBody>
        </p:sp>
        <p:pic>
          <p:nvPicPr>
            <p:cNvPr id="14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3779B612-D9C5-4C9E-8B3E-6000AADBD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083033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FC0F4D-8A10-4991-B1E1-3B90827F4211}"/>
              </a:ext>
            </a:extLst>
          </p:cNvPr>
          <p:cNvGrpSpPr/>
          <p:nvPr/>
        </p:nvGrpSpPr>
        <p:grpSpPr>
          <a:xfrm>
            <a:off x="1775521" y="3915054"/>
            <a:ext cx="8157901" cy="954107"/>
            <a:chOff x="251520" y="3673187"/>
            <a:chExt cx="8157901" cy="95410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9FD7C8-EFA4-471A-9F51-3F1CA9E2C34D}"/>
                </a:ext>
              </a:extLst>
            </p:cNvPr>
            <p:cNvSpPr txBox="1"/>
            <p:nvPr/>
          </p:nvSpPr>
          <p:spPr>
            <a:xfrm>
              <a:off x="920589" y="3673187"/>
              <a:ext cx="74888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每次画卡诺圈时至少要包含一个以上未被圈过的方格；</a:t>
              </a:r>
            </a:p>
          </p:txBody>
        </p:sp>
        <p:pic>
          <p:nvPicPr>
            <p:cNvPr id="1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75304E4B-6DEC-4BD7-B84E-87A386703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744496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0AC9A6-1D06-4116-AD94-6F47C1FD261F}"/>
              </a:ext>
            </a:extLst>
          </p:cNvPr>
          <p:cNvGrpSpPr/>
          <p:nvPr/>
        </p:nvGrpSpPr>
        <p:grpSpPr>
          <a:xfrm>
            <a:off x="1775520" y="5058930"/>
            <a:ext cx="8136904" cy="530310"/>
            <a:chOff x="251520" y="4687138"/>
            <a:chExt cx="8136904" cy="5303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CBD995-A192-46BD-8B41-5F280A2BA52C}"/>
                </a:ext>
              </a:extLst>
            </p:cNvPr>
            <p:cNvSpPr txBox="1"/>
            <p:nvPr/>
          </p:nvSpPr>
          <p:spPr>
            <a:xfrm>
              <a:off x="899592" y="4694228"/>
              <a:ext cx="7488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如果求最简与或表达式，则圈为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的方格；</a:t>
              </a:r>
            </a:p>
          </p:txBody>
        </p:sp>
        <p:pic>
          <p:nvPicPr>
            <p:cNvPr id="1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66B7756-5016-4145-AE7E-093ED2733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687138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6E166-9AEE-4722-8311-3905911C1C56}"/>
              </a:ext>
            </a:extLst>
          </p:cNvPr>
          <p:cNvGrpSpPr/>
          <p:nvPr/>
        </p:nvGrpSpPr>
        <p:grpSpPr>
          <a:xfrm>
            <a:off x="1775520" y="5754835"/>
            <a:ext cx="8137418" cy="523220"/>
            <a:chOff x="251520" y="5754835"/>
            <a:chExt cx="8137418" cy="5232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AB4B76-CEDE-4126-BDD7-C35055288473}"/>
                </a:ext>
              </a:extLst>
            </p:cNvPr>
            <p:cNvSpPr txBox="1"/>
            <p:nvPr/>
          </p:nvSpPr>
          <p:spPr>
            <a:xfrm>
              <a:off x="900106" y="5754835"/>
              <a:ext cx="7488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根据卡诺图写出最简逻辑函数表达式。</a:t>
              </a:r>
            </a:p>
          </p:txBody>
        </p:sp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80C3E26-2C81-4764-B5AE-FD59CFDD0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5754835"/>
              <a:ext cx="457340" cy="457340"/>
            </a:xfrm>
            <a:prstGeom prst="rect">
              <a:avLst/>
            </a:prstGeom>
            <a:noFill/>
            <a:ln>
              <a:noFill/>
            </a:ln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980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9F7501-3B04-4A02-8FFE-A1404949C431}"/>
              </a:ext>
            </a:extLst>
          </p:cNvPr>
          <p:cNvGrpSpPr/>
          <p:nvPr/>
        </p:nvGrpSpPr>
        <p:grpSpPr>
          <a:xfrm>
            <a:off x="2351584" y="1"/>
            <a:ext cx="4968552" cy="839639"/>
            <a:chOff x="827584" y="0"/>
            <a:chExt cx="4902304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DA779E9-FB39-4B35-8ED4-93A75C89BD5C}"/>
                </a:ext>
              </a:extLst>
            </p:cNvPr>
            <p:cNvSpPr/>
            <p:nvPr/>
          </p:nvSpPr>
          <p:spPr>
            <a:xfrm>
              <a:off x="1119858" y="93956"/>
              <a:ext cx="461003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3.1.1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基本逻辑运算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63349CD-EFA1-4C20-B40D-515DCB4C90D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E84DB910-97F0-459F-ACE4-65BF4584695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57A4A98-1D51-40CB-B4F8-A109792513D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F0D9C5-E8A9-4778-9D3B-D30BA227F32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2B605588-8DF1-4139-B7C1-20C3FF47A5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71E30F6-7CD7-47DA-B76D-3111422A1A7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B1878D3B-4653-4E1E-BF9E-E31E27B96219}"/>
              </a:ext>
            </a:extLst>
          </p:cNvPr>
          <p:cNvGrpSpPr>
            <a:grpSpLocks/>
          </p:cNvGrpSpPr>
          <p:nvPr/>
        </p:nvGrpSpPr>
        <p:grpSpPr bwMode="auto">
          <a:xfrm>
            <a:off x="2370698" y="2399208"/>
            <a:ext cx="3124200" cy="1893889"/>
            <a:chOff x="384" y="919"/>
            <a:chExt cx="1968" cy="1193"/>
          </a:xfrm>
        </p:grpSpPr>
        <p:grpSp>
          <p:nvGrpSpPr>
            <p:cNvPr id="11" name="Group 4">
              <a:extLst>
                <a:ext uri="{FF2B5EF4-FFF2-40B4-BE49-F238E27FC236}">
                  <a16:creationId xmlns:a16="http://schemas.microsoft.com/office/drawing/2014/main" id="{88E01676-E76F-4380-9780-AE013C1F7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046"/>
              <a:ext cx="495" cy="229"/>
              <a:chOff x="665" y="230"/>
              <a:chExt cx="495" cy="229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594D54A4-5934-4EBD-8CAE-191A069E1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411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2" name="Line 6">
                <a:extLst>
                  <a:ext uri="{FF2B5EF4-FFF2-40B4-BE49-F238E27FC236}">
                    <a16:creationId xmlns:a16="http://schemas.microsoft.com/office/drawing/2014/main" id="{AC5DC36B-26E2-4C23-BAB1-73D960B8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" y="440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3" name="Line 7">
                <a:extLst>
                  <a:ext uri="{FF2B5EF4-FFF2-40B4-BE49-F238E27FC236}">
                    <a16:creationId xmlns:a16="http://schemas.microsoft.com/office/drawing/2014/main" id="{32E0690C-634B-4B7A-ACEC-4A532B505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8" y="230"/>
                <a:ext cx="192" cy="1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C9E6B20-B7B9-45F1-9CB6-FF4CA2729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049"/>
              <a:ext cx="716" cy="219"/>
              <a:chOff x="676" y="233"/>
              <a:chExt cx="716" cy="219"/>
            </a:xfrm>
          </p:grpSpPr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59FDA500-2D59-4B37-BDBC-83B17403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40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89442F19-D79F-476F-9080-E05AE43E6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" y="432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566DCAE8-5131-4A06-AEF5-1E516F94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33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6DC828E-C7FA-4686-9694-929EDCB21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8ACCDE55-110C-47D9-B542-1AAD0EA747A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728" y="1488"/>
              <a:ext cx="864" cy="384"/>
              <a:chOff x="3984" y="3120"/>
              <a:chExt cx="864" cy="384"/>
            </a:xfrm>
          </p:grpSpPr>
          <p:sp>
            <p:nvSpPr>
              <p:cNvPr id="22" name="Oval 15">
                <a:extLst>
                  <a:ext uri="{FF2B5EF4-FFF2-40B4-BE49-F238E27FC236}">
                    <a16:creationId xmlns:a16="http://schemas.microsoft.com/office/drawing/2014/main" id="{CC507C4C-99D0-4042-91F9-1A4A5CC6C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3" name="Line 16">
                <a:extLst>
                  <a:ext uri="{FF2B5EF4-FFF2-40B4-BE49-F238E27FC236}">
                    <a16:creationId xmlns:a16="http://schemas.microsoft.com/office/drawing/2014/main" id="{6954EC42-DEF3-48D8-BEC3-EB6441B1B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168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1A85A123-C593-4885-99CB-91E9346D1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211F768B-BECB-4E57-A5AB-0CAA34B4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77D82692-B940-4757-B431-A01986A0A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589CB84C-4112-4F13-A6E8-D9367642E9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10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1E02C2CD-4AE0-4495-98ED-2297E45A4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11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A18C8020-DE96-459C-9EA1-7A2B463F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65635FF3-2C8C-4FDB-9C8D-5E6B8AAD6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09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U</a:t>
              </a:r>
              <a:r>
                <a:rPr lang="en-US" altLang="zh-CN" sz="2800" b="1" baseline="-25000"/>
                <a:t>0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A7D85D03-7FD1-4281-B010-5A8B4C64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919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59D328D8-A106-46A6-95AA-9F4ED8BBE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919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0592714C-4B33-4458-97B8-C0980DE47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509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Y</a:t>
              </a:r>
            </a:p>
          </p:txBody>
        </p:sp>
      </p:grpSp>
      <p:grpSp>
        <p:nvGrpSpPr>
          <p:cNvPr id="35" name="Group 28">
            <a:extLst>
              <a:ext uri="{FF2B5EF4-FFF2-40B4-BE49-F238E27FC236}">
                <a16:creationId xmlns:a16="http://schemas.microsoft.com/office/drawing/2014/main" id="{B539B19D-E0AA-4525-95C3-56E34354F02D}"/>
              </a:ext>
            </a:extLst>
          </p:cNvPr>
          <p:cNvGrpSpPr>
            <a:grpSpLocks/>
          </p:cNvGrpSpPr>
          <p:nvPr/>
        </p:nvGrpSpPr>
        <p:grpSpPr bwMode="auto">
          <a:xfrm>
            <a:off x="6931578" y="3276745"/>
            <a:ext cx="3364064" cy="3350999"/>
            <a:chOff x="4152" y="1990"/>
            <a:chExt cx="1121" cy="1733"/>
          </a:xfrm>
        </p:grpSpPr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CF7D594C-FFF5-413A-A436-227D3112A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990"/>
              <a:ext cx="1121" cy="1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真值表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      B             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0       0              0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0       1              0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1       0              0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1       1              1</a:t>
              </a:r>
            </a:p>
          </p:txBody>
        </p:sp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EC02F1E7-CF0F-4A62-BD17-E98FC5D87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2553"/>
              <a:ext cx="10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41F36836-CD55-48E7-8409-EE62F6777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19"/>
              <a:ext cx="0" cy="1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 Box 32">
            <a:extLst>
              <a:ext uri="{FF2B5EF4-FFF2-40B4-BE49-F238E27FC236}">
                <a16:creationId xmlns:a16="http://schemas.microsoft.com/office/drawing/2014/main" id="{31BEA962-65C0-4494-924B-EC225802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358" y="4514345"/>
            <a:ext cx="4055624" cy="211339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规定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开关合为逻辑“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开关断为逻辑“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</a:p>
          <a:p>
            <a:pPr>
              <a:spcBef>
                <a:spcPts val="14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灯亮为逻辑“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</a:p>
          <a:p>
            <a:pPr>
              <a:spcBef>
                <a:spcPts val="1400"/>
              </a:spcBef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灯灭为逻辑“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0” 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399454E-774A-4458-8368-A2DD89C79FCC}"/>
              </a:ext>
            </a:extLst>
          </p:cNvPr>
          <p:cNvGrpSpPr/>
          <p:nvPr/>
        </p:nvGrpSpPr>
        <p:grpSpPr>
          <a:xfrm>
            <a:off x="1919536" y="908720"/>
            <a:ext cx="8784976" cy="1284006"/>
            <a:chOff x="395536" y="1042467"/>
            <a:chExt cx="8784976" cy="1284006"/>
          </a:xfrm>
        </p:grpSpPr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2296DF87-6F58-4F88-B52E-D1E5C27E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29" y="1042467"/>
              <a:ext cx="8278683" cy="128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与运算：决定事件发生的各条件中，所有条件都具备，事件才会发生（成立）。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D37CA82-53B4-49E0-81EB-4ABB96D91C9C}"/>
                </a:ext>
              </a:extLst>
            </p:cNvPr>
            <p:cNvSpPr/>
            <p:nvPr/>
          </p:nvSpPr>
          <p:spPr>
            <a:xfrm>
              <a:off x="395536" y="119675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AC0E-25D9-4393-A472-8D49837BC919}"/>
              </a:ext>
            </a:extLst>
          </p:cNvPr>
          <p:cNvGrpSpPr/>
          <p:nvPr/>
        </p:nvGrpSpPr>
        <p:grpSpPr>
          <a:xfrm>
            <a:off x="7459105" y="1863482"/>
            <a:ext cx="2931325" cy="1413262"/>
            <a:chOff x="5935104" y="1863482"/>
            <a:chExt cx="2931325" cy="141326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17B6E68-824D-431A-97AB-0EAC527922F7}"/>
                </a:ext>
              </a:extLst>
            </p:cNvPr>
            <p:cNvSpPr txBox="1"/>
            <p:nvPr/>
          </p:nvSpPr>
          <p:spPr>
            <a:xfrm>
              <a:off x="5935104" y="1863482"/>
              <a:ext cx="2931325" cy="12003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把逻辑变量所有可能的取值及其对应的结果构成的表格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72B01F3-C1BC-4B17-B2F3-D212FCE561D2}"/>
                </a:ext>
              </a:extLst>
            </p:cNvPr>
            <p:cNvCxnSpPr>
              <a:endCxn id="36" idx="0"/>
            </p:cNvCxnSpPr>
            <p:nvPr/>
          </p:nvCxnSpPr>
          <p:spPr>
            <a:xfrm flipH="1">
              <a:off x="7089610" y="3038061"/>
              <a:ext cx="185213" cy="238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8">
            <a:extLst>
              <a:ext uri="{FF2B5EF4-FFF2-40B4-BE49-F238E27FC236}">
                <a16:creationId xmlns:a16="http://schemas.microsoft.com/office/drawing/2014/main" id="{2465F575-9EA1-48F6-9672-5BDEE578AB85}"/>
              </a:ext>
            </a:extLst>
          </p:cNvPr>
          <p:cNvGrpSpPr>
            <a:grpSpLocks/>
          </p:cNvGrpSpPr>
          <p:nvPr/>
        </p:nvGrpSpPr>
        <p:grpSpPr bwMode="auto">
          <a:xfrm>
            <a:off x="4070176" y="2800002"/>
            <a:ext cx="3276600" cy="1371600"/>
            <a:chOff x="960" y="1344"/>
            <a:chExt cx="2064" cy="864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D26B2115-27CF-4CE8-BA4F-E6E054A37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760"/>
              <a:ext cx="5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A70CC823-B5BD-48ED-BB7B-B2E20DB4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760"/>
              <a:ext cx="5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F98854EB-4B9E-4669-9F4B-6144F10AC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1760"/>
              <a:ext cx="5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id="{88FAB2C0-15D8-45EB-B014-AE648A5D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60"/>
              <a:ext cx="5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F7A37EF9-32A1-4178-91A2-E0BCFBE6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344"/>
              <a:ext cx="516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09E80B6-0B47-4C6F-88F8-F2CEC269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344"/>
              <a:ext cx="516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D9CD8B2D-B41F-46FF-9FC8-576B29C4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1344"/>
              <a:ext cx="516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366CD49-38E1-43DD-AF4C-AEF8952E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44"/>
              <a:ext cx="516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F204F492-D5F8-40BD-97CA-047917199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A3DC0C7C-1B97-4D1C-9319-FB7634E9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08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8ADAB031-94C7-4BB4-AA26-E99B3BC84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E324BD42-0480-4744-BE6B-1AABA9477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13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Line 21">
              <a:extLst>
                <a:ext uri="{FF2B5EF4-FFF2-40B4-BE49-F238E27FC236}">
                  <a16:creationId xmlns:a16="http://schemas.microsoft.com/office/drawing/2014/main" id="{CF3536D2-B1D4-486D-B59C-9613CEA1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3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24CC2118-26E6-45A4-96DE-B134A4EA4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13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CAFDBBEF-D986-4055-AA85-6DAE9000A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44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F5BCAE7C-9302-4D07-9842-DEA5FD7A8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60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" name="AutoShape 159">
            <a:extLst>
              <a:ext uri="{FF2B5EF4-FFF2-40B4-BE49-F238E27FC236}">
                <a16:creationId xmlns:a16="http://schemas.microsoft.com/office/drawing/2014/main" id="{F2B188B2-0743-46B1-8D6D-DCB414C7D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976" y="2952402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160">
            <a:extLst>
              <a:ext uri="{FF2B5EF4-FFF2-40B4-BE49-F238E27FC236}">
                <a16:creationId xmlns:a16="http://schemas.microsoft.com/office/drawing/2014/main" id="{8E2F8BCE-2295-4295-92AE-3A4A9BDE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576" y="3562002"/>
            <a:ext cx="14478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161">
            <a:extLst>
              <a:ext uri="{FF2B5EF4-FFF2-40B4-BE49-F238E27FC236}">
                <a16:creationId xmlns:a16="http://schemas.microsoft.com/office/drawing/2014/main" id="{CDEAAE9E-6A48-4882-9365-E72CE174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776" y="3562002"/>
            <a:ext cx="14478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28" name="AutoShape 162">
            <a:extLst>
              <a:ext uri="{FF2B5EF4-FFF2-40B4-BE49-F238E27FC236}">
                <a16:creationId xmlns:a16="http://schemas.microsoft.com/office/drawing/2014/main" id="{E1FF088E-AA20-4B6B-95B7-7CF3515E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737" y="4362102"/>
            <a:ext cx="685800" cy="533400"/>
          </a:xfrm>
          <a:prstGeom prst="wedgeRectCallout">
            <a:avLst>
              <a:gd name="adj1" fmla="val 213172"/>
              <a:gd name="adj2" fmla="val -145821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AC</a:t>
            </a:r>
          </a:p>
        </p:txBody>
      </p:sp>
      <p:sp>
        <p:nvSpPr>
          <p:cNvPr id="29" name="AutoShape 163">
            <a:extLst>
              <a:ext uri="{FF2B5EF4-FFF2-40B4-BE49-F238E27FC236}">
                <a16:creationId xmlns:a16="http://schemas.microsoft.com/office/drawing/2014/main" id="{C5773432-C0B0-4836-92BD-239E8783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488" y="2276872"/>
            <a:ext cx="685800" cy="533400"/>
          </a:xfrm>
          <a:prstGeom prst="wedgeRectCallout">
            <a:avLst>
              <a:gd name="adj1" fmla="val -279398"/>
              <a:gd name="adj2" fmla="val 109819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BC</a:t>
            </a:r>
          </a:p>
        </p:txBody>
      </p:sp>
      <p:sp>
        <p:nvSpPr>
          <p:cNvPr id="30" name="AutoShape 164">
            <a:extLst>
              <a:ext uri="{FF2B5EF4-FFF2-40B4-BE49-F238E27FC236}">
                <a16:creationId xmlns:a16="http://schemas.microsoft.com/office/drawing/2014/main" id="{ACC88EC2-8C35-4BFE-84E7-122BCDD3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088" y="3101379"/>
            <a:ext cx="685800" cy="533400"/>
          </a:xfrm>
          <a:prstGeom prst="wedgeRectCallout">
            <a:avLst>
              <a:gd name="adj1" fmla="val -229721"/>
              <a:gd name="adj2" fmla="val 88876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AB</a:t>
            </a:r>
          </a:p>
        </p:txBody>
      </p:sp>
      <p:sp>
        <p:nvSpPr>
          <p:cNvPr id="31" name="Text Box 165">
            <a:extLst>
              <a:ext uri="{FF2B5EF4-FFF2-40B4-BE49-F238E27FC236}">
                <a16:creationId xmlns:a16="http://schemas.microsoft.com/office/drawing/2014/main" id="{CDFA84F1-5719-4B68-8F5C-BA11E2847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164" y="5240783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F=AC+BC+AB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259AE2A-215D-47CB-BECF-B0DBE3EB0732}"/>
              </a:ext>
            </a:extLst>
          </p:cNvPr>
          <p:cNvGrpSpPr/>
          <p:nvPr/>
        </p:nvGrpSpPr>
        <p:grpSpPr>
          <a:xfrm>
            <a:off x="3392746" y="2143665"/>
            <a:ext cx="3855382" cy="1908492"/>
            <a:chOff x="5727398" y="4517423"/>
            <a:chExt cx="3855382" cy="1821106"/>
          </a:xfrm>
        </p:grpSpPr>
        <p:sp>
          <p:nvSpPr>
            <p:cNvPr id="53" name="Line 1095">
              <a:extLst>
                <a:ext uri="{FF2B5EF4-FFF2-40B4-BE49-F238E27FC236}">
                  <a16:creationId xmlns:a16="http://schemas.microsoft.com/office/drawing/2014/main" id="{FCB8DDA1-8D1C-4390-8056-23A895438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19647" y="4586145"/>
              <a:ext cx="582565" cy="557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" name="Text Box 1096">
              <a:extLst>
                <a:ext uri="{FF2B5EF4-FFF2-40B4-BE49-F238E27FC236}">
                  <a16:creationId xmlns:a16="http://schemas.microsoft.com/office/drawing/2014/main" id="{A9DB41BE-5CA2-4AE6-8BF5-189E9A732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398" y="4717991"/>
              <a:ext cx="334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55" name="Text Box 1097">
              <a:extLst>
                <a:ext uri="{FF2B5EF4-FFF2-40B4-BE49-F238E27FC236}">
                  <a16:creationId xmlns:a16="http://schemas.microsoft.com/office/drawing/2014/main" id="{536B8A2F-C6AD-49F9-8DB7-949895553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2388" y="4517423"/>
              <a:ext cx="709613" cy="44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BC</a:t>
              </a:r>
            </a:p>
          </p:txBody>
        </p:sp>
        <p:sp>
          <p:nvSpPr>
            <p:cNvPr id="56" name="Text Box 1098">
              <a:extLst>
                <a:ext uri="{FF2B5EF4-FFF2-40B4-BE49-F238E27FC236}">
                  <a16:creationId xmlns:a16="http://schemas.microsoft.com/office/drawing/2014/main" id="{9E696DC8-DCE7-4C68-8C59-5A0A09939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797" y="4661959"/>
              <a:ext cx="576263" cy="44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7" name="Text Box 1099">
              <a:extLst>
                <a:ext uri="{FF2B5EF4-FFF2-40B4-BE49-F238E27FC236}">
                  <a16:creationId xmlns:a16="http://schemas.microsoft.com/office/drawing/2014/main" id="{633144AB-7351-48B2-BEBB-BA3FC7613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91" y="4636451"/>
              <a:ext cx="519113" cy="44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8" name="Text Box 1102">
              <a:extLst>
                <a:ext uri="{FF2B5EF4-FFF2-40B4-BE49-F238E27FC236}">
                  <a16:creationId xmlns:a16="http://schemas.microsoft.com/office/drawing/2014/main" id="{221551D0-AE1E-4D7B-AAFD-1C0B70789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6941" y="5202686"/>
              <a:ext cx="271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59" name="Text Box 1103">
              <a:extLst>
                <a:ext uri="{FF2B5EF4-FFF2-40B4-BE49-F238E27FC236}">
                  <a16:creationId xmlns:a16="http://schemas.microsoft.com/office/drawing/2014/main" id="{35D5B20B-D43B-4BA7-904B-F02FA8812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6941" y="5881329"/>
              <a:ext cx="271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37" name="Text Box 1099">
              <a:extLst>
                <a:ext uri="{FF2B5EF4-FFF2-40B4-BE49-F238E27FC236}">
                  <a16:creationId xmlns:a16="http://schemas.microsoft.com/office/drawing/2014/main" id="{2F93233B-2301-4BDF-9C14-E4DBCFA43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9571" y="4628516"/>
              <a:ext cx="519113" cy="44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38" name="Text Box 1099">
              <a:extLst>
                <a:ext uri="{FF2B5EF4-FFF2-40B4-BE49-F238E27FC236}">
                  <a16:creationId xmlns:a16="http://schemas.microsoft.com/office/drawing/2014/main" id="{001846C8-196A-4CFF-9FC7-B733E29DF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667" y="4640046"/>
              <a:ext cx="519113" cy="44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DFEC0F-5CE3-41DA-97BF-B17E9A1DAC4F}"/>
                  </a:ext>
                </a:extLst>
              </p:cNvPr>
              <p:cNvSpPr txBox="1"/>
              <p:nvPr/>
            </p:nvSpPr>
            <p:spPr>
              <a:xfrm>
                <a:off x="3319584" y="945087"/>
                <a:ext cx="5158785" cy="525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BC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ABC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DFEC0F-5CE3-41DA-97BF-B17E9A1D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84" y="945087"/>
                <a:ext cx="5158785" cy="525208"/>
              </a:xfrm>
              <a:prstGeom prst="rect">
                <a:avLst/>
              </a:prstGeom>
              <a:blipFill>
                <a:blip r:embed="rId2"/>
                <a:stretch>
                  <a:fillRect l="-2482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B6BD0A71-02B0-4118-B2DB-94D052E06725}"/>
              </a:ext>
            </a:extLst>
          </p:cNvPr>
          <p:cNvGrpSpPr>
            <a:grpSpLocks/>
          </p:cNvGrpSpPr>
          <p:nvPr/>
        </p:nvGrpSpPr>
        <p:grpSpPr bwMode="auto">
          <a:xfrm>
            <a:off x="4286346" y="2429578"/>
            <a:ext cx="3200400" cy="2108200"/>
            <a:chOff x="2784" y="2512"/>
            <a:chExt cx="2016" cy="1328"/>
          </a:xfrm>
        </p:grpSpPr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27130BC1-6D19-4954-950A-DD67C874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9760FE7B-203A-4F8F-9570-C80E99973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52B4803C-17AF-427E-9630-B076EBFF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710F95E1-50EA-471E-BB4A-B2FEBADA4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1365058B-FE40-46CE-B863-5246AFC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8ECCB41-0C8E-4FED-AF42-0F660FC3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90A02B39-9B38-48DD-A93E-C722B4C1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A393DCBE-7184-4D00-957C-46855D5F3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3D42C4F2-1687-4CBB-922C-3E7BA59B5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CE4ECC0B-A301-4E80-B0C2-382F7A3D5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FBA465A-B313-440F-942F-9CCD2FB0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E91B22A-2ACF-4E0D-9612-A5473FCD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7111F440-AC2D-4DAA-9FB7-D6D4D32A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5896891E-1D03-4085-AF68-1A2CDF5A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EE040898-6952-463D-A685-D2D063A4F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7" name="Rectangle 33">
              <a:extLst>
                <a:ext uri="{FF2B5EF4-FFF2-40B4-BE49-F238E27FC236}">
                  <a16:creationId xmlns:a16="http://schemas.microsoft.com/office/drawing/2014/main" id="{880B681C-8D43-4EAE-8FAB-DC6DD64A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F2D5E688-FEEB-4BEB-8BD1-4DC26BF67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2DD44B2F-5BEF-49D0-A3A3-73E61ACDA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44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Line 36">
              <a:extLst>
                <a:ext uri="{FF2B5EF4-FFF2-40B4-BE49-F238E27FC236}">
                  <a16:creationId xmlns:a16="http://schemas.microsoft.com/office/drawing/2014/main" id="{CE9732B7-F620-412D-828C-D1E083721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7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E0C13CC7-F803-44AE-B065-93222ECE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0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F46E2551-D54B-4DC2-95BD-F68B50F33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0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39">
              <a:extLst>
                <a:ext uri="{FF2B5EF4-FFF2-40B4-BE49-F238E27FC236}">
                  <a16:creationId xmlns:a16="http://schemas.microsoft.com/office/drawing/2014/main" id="{D9B4E3B3-50A1-402F-8F3A-A0917EBA3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40">
              <a:extLst>
                <a:ext uri="{FF2B5EF4-FFF2-40B4-BE49-F238E27FC236}">
                  <a16:creationId xmlns:a16="http://schemas.microsoft.com/office/drawing/2014/main" id="{98BF7F43-5121-43F5-B096-E6ADDF619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38FC0362-2C74-4A94-A9FD-F345EE4C2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Line 42">
              <a:extLst>
                <a:ext uri="{FF2B5EF4-FFF2-40B4-BE49-F238E27FC236}">
                  <a16:creationId xmlns:a16="http://schemas.microsoft.com/office/drawing/2014/main" id="{5D95C954-31EC-4837-BDD0-A74977FE7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5966C0A9-DBCB-4A44-BB1D-CEAF127AA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8" name="AutoShape 44">
            <a:extLst>
              <a:ext uri="{FF2B5EF4-FFF2-40B4-BE49-F238E27FC236}">
                <a16:creationId xmlns:a16="http://schemas.microsoft.com/office/drawing/2014/main" id="{A449E15C-8ECE-4951-86F4-5924A52D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146" y="4080578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45">
            <a:extLst>
              <a:ext uri="{FF2B5EF4-FFF2-40B4-BE49-F238E27FC236}">
                <a16:creationId xmlns:a16="http://schemas.microsoft.com/office/drawing/2014/main" id="{FD7A99D5-5C71-4720-AC0F-E90DB36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746" y="3013778"/>
            <a:ext cx="1219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46">
            <a:extLst>
              <a:ext uri="{FF2B5EF4-FFF2-40B4-BE49-F238E27FC236}">
                <a16:creationId xmlns:a16="http://schemas.microsoft.com/office/drawing/2014/main" id="{08CB2C50-6581-4D8E-970B-222B6A19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946" y="2480378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</a:endParaRPr>
          </a:p>
        </p:txBody>
      </p:sp>
      <p:grpSp>
        <p:nvGrpSpPr>
          <p:cNvPr id="41" name="Group 51">
            <a:extLst>
              <a:ext uri="{FF2B5EF4-FFF2-40B4-BE49-F238E27FC236}">
                <a16:creationId xmlns:a16="http://schemas.microsoft.com/office/drawing/2014/main" id="{A9CE2CF9-E83E-4692-BC96-498E86D208F3}"/>
              </a:ext>
            </a:extLst>
          </p:cNvPr>
          <p:cNvGrpSpPr>
            <a:grpSpLocks/>
          </p:cNvGrpSpPr>
          <p:nvPr/>
        </p:nvGrpSpPr>
        <p:grpSpPr bwMode="auto">
          <a:xfrm>
            <a:off x="3339870" y="4750890"/>
            <a:ext cx="685800" cy="604838"/>
            <a:chOff x="672" y="1056"/>
            <a:chExt cx="432" cy="336"/>
          </a:xfrm>
        </p:grpSpPr>
        <p:sp>
          <p:nvSpPr>
            <p:cNvPr id="42" name="AutoShape 47">
              <a:extLst>
                <a:ext uri="{FF2B5EF4-FFF2-40B4-BE49-F238E27FC236}">
                  <a16:creationId xmlns:a16="http://schemas.microsoft.com/office/drawing/2014/main" id="{70105D54-E404-4040-AB59-584D21CE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056"/>
              <a:ext cx="432" cy="336"/>
            </a:xfrm>
            <a:prstGeom prst="wedgeRectCallout">
              <a:avLst>
                <a:gd name="adj1" fmla="val 157359"/>
                <a:gd name="adj2" fmla="val -183239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BC</a:t>
              </a:r>
            </a:p>
          </p:txBody>
        </p:sp>
        <p:sp>
          <p:nvSpPr>
            <p:cNvPr id="43" name="Line 50">
              <a:extLst>
                <a:ext uri="{FF2B5EF4-FFF2-40B4-BE49-F238E27FC236}">
                  <a16:creationId xmlns:a16="http://schemas.microsoft.com/office/drawing/2014/main" id="{E1A3B65A-6F7F-402F-BC55-899F68C7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Group 53">
            <a:extLst>
              <a:ext uri="{FF2B5EF4-FFF2-40B4-BE49-F238E27FC236}">
                <a16:creationId xmlns:a16="http://schemas.microsoft.com/office/drawing/2014/main" id="{A02D6156-6BA5-4604-B06B-9CAFCACEE115}"/>
              </a:ext>
            </a:extLst>
          </p:cNvPr>
          <p:cNvGrpSpPr>
            <a:grpSpLocks/>
          </p:cNvGrpSpPr>
          <p:nvPr/>
        </p:nvGrpSpPr>
        <p:grpSpPr bwMode="auto">
          <a:xfrm>
            <a:off x="8167048" y="1780948"/>
            <a:ext cx="990600" cy="533400"/>
            <a:chOff x="3696" y="864"/>
            <a:chExt cx="624" cy="336"/>
          </a:xfrm>
        </p:grpSpPr>
        <p:sp>
          <p:nvSpPr>
            <p:cNvPr id="45" name="AutoShape 49">
              <a:extLst>
                <a:ext uri="{FF2B5EF4-FFF2-40B4-BE49-F238E27FC236}">
                  <a16:creationId xmlns:a16="http://schemas.microsoft.com/office/drawing/2014/main" id="{ABC0264D-F77C-4CA5-A331-1953BBD9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64"/>
              <a:ext cx="624" cy="336"/>
            </a:xfrm>
            <a:prstGeom prst="wedgeRectCallout">
              <a:avLst>
                <a:gd name="adj1" fmla="val -218431"/>
                <a:gd name="adj2" fmla="val 112796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graphicFrame>
          <p:nvGraphicFramePr>
            <p:cNvPr id="46" name="Object 52">
              <a:extLst>
                <a:ext uri="{FF2B5EF4-FFF2-40B4-BE49-F238E27FC236}">
                  <a16:creationId xmlns:a16="http://schemas.microsoft.com/office/drawing/2014/main" id="{6E887818-4C77-47BA-A2ED-51F7A960B4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864"/>
            <a:ext cx="5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8" name="Equation" r:id="rId3" imgW="393529" imgH="228501" progId="Equation.3">
                    <p:embed/>
                  </p:oleObj>
                </mc:Choice>
                <mc:Fallback>
                  <p:oleObj name="Equation" r:id="rId3" imgW="393529" imgH="228501" progId="Equation.3">
                    <p:embed/>
                    <p:pic>
                      <p:nvPicPr>
                        <p:cNvPr id="116751" name="Object 52">
                          <a:extLst>
                            <a:ext uri="{FF2B5EF4-FFF2-40B4-BE49-F238E27FC236}">
                              <a16:creationId xmlns:a16="http://schemas.microsoft.com/office/drawing/2014/main" id="{2D43C116-C945-4EA4-B9B8-A5A37C74D2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864"/>
                          <a:ext cx="5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55">
            <a:extLst>
              <a:ext uri="{FF2B5EF4-FFF2-40B4-BE49-F238E27FC236}">
                <a16:creationId xmlns:a16="http://schemas.microsoft.com/office/drawing/2014/main" id="{390FE3BC-ED23-45A3-B0FE-3F6C8BCE0442}"/>
              </a:ext>
            </a:extLst>
          </p:cNvPr>
          <p:cNvGrpSpPr>
            <a:grpSpLocks/>
          </p:cNvGrpSpPr>
          <p:nvPr/>
        </p:nvGrpSpPr>
        <p:grpSpPr bwMode="auto">
          <a:xfrm>
            <a:off x="8197552" y="3466450"/>
            <a:ext cx="1066800" cy="533400"/>
            <a:chOff x="4176" y="1920"/>
            <a:chExt cx="672" cy="336"/>
          </a:xfrm>
        </p:grpSpPr>
        <p:sp>
          <p:nvSpPr>
            <p:cNvPr id="48" name="AutoShape 48">
              <a:extLst>
                <a:ext uri="{FF2B5EF4-FFF2-40B4-BE49-F238E27FC236}">
                  <a16:creationId xmlns:a16="http://schemas.microsoft.com/office/drawing/2014/main" id="{0A60F883-990E-488F-8122-6ECC8FE5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20"/>
              <a:ext cx="672" cy="336"/>
            </a:xfrm>
            <a:prstGeom prst="wedgeRectCallout">
              <a:avLst>
                <a:gd name="adj1" fmla="val -133685"/>
                <a:gd name="adj2" fmla="val 81912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9" name="Object 54">
              <a:extLst>
                <a:ext uri="{FF2B5EF4-FFF2-40B4-BE49-F238E27FC236}">
                  <a16:creationId xmlns:a16="http://schemas.microsoft.com/office/drawing/2014/main" id="{1A058DB9-B8AB-42EB-BF61-A18C150881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325820"/>
                </p:ext>
              </p:extLst>
            </p:nvPr>
          </p:nvGraphicFramePr>
          <p:xfrm>
            <a:off x="4266" y="1935"/>
            <a:ext cx="50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9" name="Equation" r:id="rId5" imgW="368140" imgH="203112" progId="Equation.3">
                    <p:embed/>
                  </p:oleObj>
                </mc:Choice>
                <mc:Fallback>
                  <p:oleObj name="Equation" r:id="rId5" imgW="368140" imgH="203112" progId="Equation.3">
                    <p:embed/>
                    <p:pic>
                      <p:nvPicPr>
                        <p:cNvPr id="116749" name="Object 54">
                          <a:extLst>
                            <a:ext uri="{FF2B5EF4-FFF2-40B4-BE49-F238E27FC236}">
                              <a16:creationId xmlns:a16="http://schemas.microsoft.com/office/drawing/2014/main" id="{D090E9A6-7EC7-4B36-AFB3-6F53DD570F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1935"/>
                          <a:ext cx="50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56">
            <a:extLst>
              <a:ext uri="{FF2B5EF4-FFF2-40B4-BE49-F238E27FC236}">
                <a16:creationId xmlns:a16="http://schemas.microsoft.com/office/drawing/2014/main" id="{3D46EDBA-4FDD-4E60-B963-98FB40206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41098"/>
              </p:ext>
            </p:extLst>
          </p:nvPr>
        </p:nvGraphicFramePr>
        <p:xfrm>
          <a:off x="4204648" y="5730835"/>
          <a:ext cx="4038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0" name="Equation" r:id="rId7" imgW="1422400" imgH="228600" progId="Equation.3">
                  <p:embed/>
                </p:oleObj>
              </mc:Choice>
              <mc:Fallback>
                <p:oleObj name="Equation" r:id="rId7" imgW="1422400" imgH="228600" progId="Equation.3">
                  <p:embed/>
                  <p:pic>
                    <p:nvPicPr>
                      <p:cNvPr id="165944" name="Object 56">
                        <a:extLst>
                          <a:ext uri="{FF2B5EF4-FFF2-40B4-BE49-F238E27FC236}">
                            <a16:creationId xmlns:a16="http://schemas.microsoft.com/office/drawing/2014/main" id="{A6403E53-B04A-40AA-8E17-3F708D472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648" y="5730835"/>
                        <a:ext cx="40386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组合 63">
            <a:extLst>
              <a:ext uri="{FF2B5EF4-FFF2-40B4-BE49-F238E27FC236}">
                <a16:creationId xmlns:a16="http://schemas.microsoft.com/office/drawing/2014/main" id="{DF939C9D-C82F-4AEF-A653-8FBDB76536BD}"/>
              </a:ext>
            </a:extLst>
          </p:cNvPr>
          <p:cNvGrpSpPr/>
          <p:nvPr/>
        </p:nvGrpSpPr>
        <p:grpSpPr>
          <a:xfrm>
            <a:off x="3225571" y="1484784"/>
            <a:ext cx="4048430" cy="3024260"/>
            <a:chOff x="599859" y="1153005"/>
            <a:chExt cx="4048430" cy="3024260"/>
          </a:xfrm>
        </p:grpSpPr>
        <p:sp>
          <p:nvSpPr>
            <p:cNvPr id="52" name="Line 1095">
              <a:extLst>
                <a:ext uri="{FF2B5EF4-FFF2-40B4-BE49-F238E27FC236}">
                  <a16:creationId xmlns:a16="http://schemas.microsoft.com/office/drawing/2014/main" id="{ECEC5CC2-D2B3-461D-829D-2C78E6D12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1881" y="1408266"/>
              <a:ext cx="636800" cy="698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3" name="Text Box 1096">
              <a:extLst>
                <a:ext uri="{FF2B5EF4-FFF2-40B4-BE49-F238E27FC236}">
                  <a16:creationId xmlns:a16="http://schemas.microsoft.com/office/drawing/2014/main" id="{E935BCE7-D3A6-41B4-ACB9-772D8DF2C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59" y="1619020"/>
              <a:ext cx="80009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AB</a:t>
              </a:r>
            </a:p>
          </p:txBody>
        </p:sp>
        <p:sp>
          <p:nvSpPr>
            <p:cNvPr id="54" name="Text Box 1097">
              <a:extLst>
                <a:ext uri="{FF2B5EF4-FFF2-40B4-BE49-F238E27FC236}">
                  <a16:creationId xmlns:a16="http://schemas.microsoft.com/office/drawing/2014/main" id="{CDA5F12A-DBA8-43B8-828E-5226F94E5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922" y="1153005"/>
              <a:ext cx="7096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CD</a:t>
              </a:r>
            </a:p>
          </p:txBody>
        </p:sp>
        <p:sp>
          <p:nvSpPr>
            <p:cNvPr id="55" name="Text Box 1098">
              <a:extLst>
                <a:ext uri="{FF2B5EF4-FFF2-40B4-BE49-F238E27FC236}">
                  <a16:creationId xmlns:a16="http://schemas.microsoft.com/office/drawing/2014/main" id="{51E76D33-9C77-44FA-BC15-55CF3C0CA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912" y="1512969"/>
              <a:ext cx="57626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6" name="Text Box 1099">
              <a:extLst>
                <a:ext uri="{FF2B5EF4-FFF2-40B4-BE49-F238E27FC236}">
                  <a16:creationId xmlns:a16="http://schemas.microsoft.com/office/drawing/2014/main" id="{794BFC7C-F4EF-4C12-BEEF-484D56D14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40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7" name="Text Box 1102">
              <a:extLst>
                <a:ext uri="{FF2B5EF4-FFF2-40B4-BE49-F238E27FC236}">
                  <a16:creationId xmlns:a16="http://schemas.microsoft.com/office/drawing/2014/main" id="{46BC7965-85E6-40E2-9381-A5EE74EFA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641" y="2201252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9" name="Text Box 1099">
              <a:extLst>
                <a:ext uri="{FF2B5EF4-FFF2-40B4-BE49-F238E27FC236}">
                  <a16:creationId xmlns:a16="http://schemas.microsoft.com/office/drawing/2014/main" id="{D5CE3720-FC7C-490F-8624-CB062F5C9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1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60" name="Text Box 1099">
              <a:extLst>
                <a:ext uri="{FF2B5EF4-FFF2-40B4-BE49-F238E27FC236}">
                  <a16:creationId xmlns:a16="http://schemas.microsoft.com/office/drawing/2014/main" id="{82EE1A27-8825-4AEC-B731-2CEFB7FEE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17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  <p:sp>
          <p:nvSpPr>
            <p:cNvPr id="61" name="Text Box 1102">
              <a:extLst>
                <a:ext uri="{FF2B5EF4-FFF2-40B4-BE49-F238E27FC236}">
                  <a16:creationId xmlns:a16="http://schemas.microsoft.com/office/drawing/2014/main" id="{7B5632B0-7EB8-4C15-894B-CEA0015F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11" y="2725650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62" name="Text Box 1102">
              <a:extLst>
                <a:ext uri="{FF2B5EF4-FFF2-40B4-BE49-F238E27FC236}">
                  <a16:creationId xmlns:a16="http://schemas.microsoft.com/office/drawing/2014/main" id="{CF24F904-DAAD-4F16-A432-7787723D3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46" y="3209363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63" name="Text Box 1102">
              <a:extLst>
                <a:ext uri="{FF2B5EF4-FFF2-40B4-BE49-F238E27FC236}">
                  <a16:creationId xmlns:a16="http://schemas.microsoft.com/office/drawing/2014/main" id="{5C745DD7-645D-4B9F-829D-9F6AE6343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554" y="3713419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339CF1-FC0E-4B29-B667-06FD1A27E654}"/>
                  </a:ext>
                </a:extLst>
              </p:cNvPr>
              <p:cNvSpPr txBox="1"/>
              <p:nvPr/>
            </p:nvSpPr>
            <p:spPr>
              <a:xfrm>
                <a:off x="3487775" y="618309"/>
                <a:ext cx="4919937" cy="525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CD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339CF1-FC0E-4B29-B667-06FD1A27E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75" y="618309"/>
                <a:ext cx="4919937" cy="525208"/>
              </a:xfrm>
              <a:prstGeom prst="rect">
                <a:avLst/>
              </a:prstGeom>
              <a:blipFill>
                <a:blip r:embed="rId9"/>
                <a:stretch>
                  <a:fillRect l="-2478" t="-14943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CCC7260-A9C3-4580-89F0-1FC77CD70B06}"/>
              </a:ext>
            </a:extLst>
          </p:cNvPr>
          <p:cNvGrpSpPr>
            <a:grpSpLocks/>
          </p:cNvGrpSpPr>
          <p:nvPr/>
        </p:nvGrpSpPr>
        <p:grpSpPr bwMode="auto">
          <a:xfrm>
            <a:off x="4756316" y="2508532"/>
            <a:ext cx="3200400" cy="2108200"/>
            <a:chOff x="2784" y="2512"/>
            <a:chExt cx="2016" cy="1328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F7E69F66-E27F-4A25-AB79-4C602B33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F98F6791-75D0-4CF4-8202-FE658EB1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50ED27B6-B439-4EDC-87CC-F18973D1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0D27CDBE-9F17-4683-B761-89F3380A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06A456CB-E0CF-4F1A-974E-12F5413F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57FF1451-D33A-4F78-9D69-A3E2DAAD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0EE3D0A-6A3F-4152-B0E7-9FFA933C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95046E64-75F3-462B-AACB-8D759A10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01A005B3-8F9D-4B75-A8B8-67D6F6311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B756182-E013-4DDA-8493-D3176D9B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1C5ACA62-1790-4FCB-B4B7-704DB119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08A6AAC7-8E7F-4FBF-BBC5-0ECFE428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ECCDE6BA-D1EE-47EE-9999-28DB8DC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8E73A158-0B30-4E4A-BD00-2F4529297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BD8FAB8-6BDE-4B12-A911-A04C9EAA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7DE2DB01-336B-41CA-8A18-3265464D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A1A28351-2D75-4583-9118-8B0DF42AB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2C1554BA-A6C8-4175-9881-7D48C403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44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42FFD930-3637-41D1-A080-55D35C87C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7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91639FC8-51FD-4D00-A818-220E228DE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0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387C7882-A16D-42D7-B52A-12FF4CAED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0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0D16B660-6578-4E6D-A4BB-4616BAC4C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53EF46DF-6570-406A-B1D5-20F56118F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F09C84CD-8D8B-4995-AEAD-240B371A9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8DA5423D-3920-4D5B-B57D-180F13BC9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118C89DE-8F92-4E4E-9FB5-3230469B9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" name="AutoShape 39">
            <a:extLst>
              <a:ext uri="{FF2B5EF4-FFF2-40B4-BE49-F238E27FC236}">
                <a16:creationId xmlns:a16="http://schemas.microsoft.com/office/drawing/2014/main" id="{111F4D63-8A7C-4393-8A35-598F335C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116" y="3626132"/>
            <a:ext cx="1143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AutoShape 40">
            <a:extLst>
              <a:ext uri="{FF2B5EF4-FFF2-40B4-BE49-F238E27FC236}">
                <a16:creationId xmlns:a16="http://schemas.microsoft.com/office/drawing/2014/main" id="{200C32DB-AAB0-47D3-9858-604FD91B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716" y="2635532"/>
            <a:ext cx="457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41">
            <a:extLst>
              <a:ext uri="{FF2B5EF4-FFF2-40B4-BE49-F238E27FC236}">
                <a16:creationId xmlns:a16="http://schemas.microsoft.com/office/drawing/2014/main" id="{C6BAB7CA-5A55-4633-B14C-B72B3F0C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516" y="2559332"/>
            <a:ext cx="2895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</a:endParaRPr>
          </a:p>
        </p:txBody>
      </p:sp>
      <p:graphicFrame>
        <p:nvGraphicFramePr>
          <p:cNvPr id="40" name="Object 51">
            <a:extLst>
              <a:ext uri="{FF2B5EF4-FFF2-40B4-BE49-F238E27FC236}">
                <a16:creationId xmlns:a16="http://schemas.microsoft.com/office/drawing/2014/main" id="{76D60936-DA14-4A52-AD5E-F99443573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37077"/>
              </p:ext>
            </p:extLst>
          </p:nvPr>
        </p:nvGraphicFramePr>
        <p:xfrm>
          <a:off x="3470742" y="5264209"/>
          <a:ext cx="48688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Equation" r:id="rId3" imgW="1714500" imgH="228600" progId="Equation.3">
                  <p:embed/>
                </p:oleObj>
              </mc:Choice>
              <mc:Fallback>
                <p:oleObj name="Equation" r:id="rId3" imgW="1714500" imgH="228600" progId="Equation.3">
                  <p:embed/>
                  <p:pic>
                    <p:nvPicPr>
                      <p:cNvPr id="167987" name="Object 51">
                        <a:extLst>
                          <a:ext uri="{FF2B5EF4-FFF2-40B4-BE49-F238E27FC236}">
                            <a16:creationId xmlns:a16="http://schemas.microsoft.com/office/drawing/2014/main" id="{E2A1EE25-5880-420C-9288-A00F4AE1C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742" y="5264209"/>
                        <a:ext cx="48688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53">
            <a:extLst>
              <a:ext uri="{FF2B5EF4-FFF2-40B4-BE49-F238E27FC236}">
                <a16:creationId xmlns:a16="http://schemas.microsoft.com/office/drawing/2014/main" id="{03A561EA-7FFB-473D-812C-39ED2B7ED441}"/>
              </a:ext>
            </a:extLst>
          </p:cNvPr>
          <p:cNvSpPr>
            <a:spLocks/>
          </p:cNvSpPr>
          <p:nvPr/>
        </p:nvSpPr>
        <p:spPr bwMode="auto">
          <a:xfrm>
            <a:off x="4451516" y="4057932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54">
            <a:extLst>
              <a:ext uri="{FF2B5EF4-FFF2-40B4-BE49-F238E27FC236}">
                <a16:creationId xmlns:a16="http://schemas.microsoft.com/office/drawing/2014/main" id="{9963BC5D-29D2-44CA-A6CA-DA4FCD030334}"/>
              </a:ext>
            </a:extLst>
          </p:cNvPr>
          <p:cNvSpPr>
            <a:spLocks/>
          </p:cNvSpPr>
          <p:nvPr/>
        </p:nvSpPr>
        <p:spPr bwMode="auto">
          <a:xfrm flipH="1" flipV="1">
            <a:off x="7283616" y="2152932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5">
            <a:extLst>
              <a:ext uri="{FF2B5EF4-FFF2-40B4-BE49-F238E27FC236}">
                <a16:creationId xmlns:a16="http://schemas.microsoft.com/office/drawing/2014/main" id="{E31253F3-6D3F-4592-B1F8-520713AAC343}"/>
              </a:ext>
            </a:extLst>
          </p:cNvPr>
          <p:cNvSpPr>
            <a:spLocks/>
          </p:cNvSpPr>
          <p:nvPr/>
        </p:nvSpPr>
        <p:spPr bwMode="auto">
          <a:xfrm flipV="1">
            <a:off x="4375316" y="2102132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56">
            <a:extLst>
              <a:ext uri="{FF2B5EF4-FFF2-40B4-BE49-F238E27FC236}">
                <a16:creationId xmlns:a16="http://schemas.microsoft.com/office/drawing/2014/main" id="{74178AEB-7179-446C-9429-88DC31C728DA}"/>
              </a:ext>
            </a:extLst>
          </p:cNvPr>
          <p:cNvSpPr>
            <a:spLocks/>
          </p:cNvSpPr>
          <p:nvPr/>
        </p:nvSpPr>
        <p:spPr bwMode="auto">
          <a:xfrm flipH="1">
            <a:off x="7283616" y="4134132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809317AE-1AAE-4542-AAAC-0B70CFBD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983" y="6096282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</a:rPr>
              <a:t>四个角为相邻的方格。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F89E338-340C-4B74-BBBC-BF20AEA8B536}"/>
              </a:ext>
            </a:extLst>
          </p:cNvPr>
          <p:cNvGrpSpPr/>
          <p:nvPr/>
        </p:nvGrpSpPr>
        <p:grpSpPr>
          <a:xfrm>
            <a:off x="3679686" y="1554372"/>
            <a:ext cx="4048430" cy="3024260"/>
            <a:chOff x="599859" y="1153005"/>
            <a:chExt cx="4048430" cy="3024260"/>
          </a:xfrm>
        </p:grpSpPr>
        <p:sp>
          <p:nvSpPr>
            <p:cNvPr id="48" name="Line 1095">
              <a:extLst>
                <a:ext uri="{FF2B5EF4-FFF2-40B4-BE49-F238E27FC236}">
                  <a16:creationId xmlns:a16="http://schemas.microsoft.com/office/drawing/2014/main" id="{51D60434-C163-4D1D-BC2D-16DF4B806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1881" y="1408266"/>
              <a:ext cx="636800" cy="698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" name="Text Box 1096">
              <a:extLst>
                <a:ext uri="{FF2B5EF4-FFF2-40B4-BE49-F238E27FC236}">
                  <a16:creationId xmlns:a16="http://schemas.microsoft.com/office/drawing/2014/main" id="{3F12264A-4785-4A47-B3F2-05896B67D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59" y="1619020"/>
              <a:ext cx="80009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AB</a:t>
              </a:r>
            </a:p>
          </p:txBody>
        </p:sp>
        <p:sp>
          <p:nvSpPr>
            <p:cNvPr id="50" name="Text Box 1097">
              <a:extLst>
                <a:ext uri="{FF2B5EF4-FFF2-40B4-BE49-F238E27FC236}">
                  <a16:creationId xmlns:a16="http://schemas.microsoft.com/office/drawing/2014/main" id="{669DFBB0-D09C-443F-93B0-7AB50381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922" y="1153005"/>
              <a:ext cx="7096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CD</a:t>
              </a:r>
            </a:p>
          </p:txBody>
        </p:sp>
        <p:sp>
          <p:nvSpPr>
            <p:cNvPr id="51" name="Text Box 1098">
              <a:extLst>
                <a:ext uri="{FF2B5EF4-FFF2-40B4-BE49-F238E27FC236}">
                  <a16:creationId xmlns:a16="http://schemas.microsoft.com/office/drawing/2014/main" id="{BFC2A0A8-E726-49A1-A704-19B77DDEB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912" y="1512969"/>
              <a:ext cx="57626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2" name="Text Box 1099">
              <a:extLst>
                <a:ext uri="{FF2B5EF4-FFF2-40B4-BE49-F238E27FC236}">
                  <a16:creationId xmlns:a16="http://schemas.microsoft.com/office/drawing/2014/main" id="{E2F441C1-BC9A-4C1A-AC5A-63CAE1BB4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40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3" name="Text Box 1102">
              <a:extLst>
                <a:ext uri="{FF2B5EF4-FFF2-40B4-BE49-F238E27FC236}">
                  <a16:creationId xmlns:a16="http://schemas.microsoft.com/office/drawing/2014/main" id="{C60D8C9A-1742-4221-BF8A-BE38728E4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641" y="2201252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4" name="Text Box 1099">
              <a:extLst>
                <a:ext uri="{FF2B5EF4-FFF2-40B4-BE49-F238E27FC236}">
                  <a16:creationId xmlns:a16="http://schemas.microsoft.com/office/drawing/2014/main" id="{050E4CD4-BA8B-4A74-A8C3-C2E7279F0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1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55" name="Text Box 1099">
              <a:extLst>
                <a:ext uri="{FF2B5EF4-FFF2-40B4-BE49-F238E27FC236}">
                  <a16:creationId xmlns:a16="http://schemas.microsoft.com/office/drawing/2014/main" id="{EF8568B7-AF7D-41FE-8C23-E58159558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17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  <p:sp>
          <p:nvSpPr>
            <p:cNvPr id="56" name="Text Box 1102">
              <a:extLst>
                <a:ext uri="{FF2B5EF4-FFF2-40B4-BE49-F238E27FC236}">
                  <a16:creationId xmlns:a16="http://schemas.microsoft.com/office/drawing/2014/main" id="{ACA2EC87-F4FB-4D7A-BC34-8932D9B56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11" y="2725650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7" name="Text Box 1102">
              <a:extLst>
                <a:ext uri="{FF2B5EF4-FFF2-40B4-BE49-F238E27FC236}">
                  <a16:creationId xmlns:a16="http://schemas.microsoft.com/office/drawing/2014/main" id="{243D631A-E925-450E-B797-A2BF45CCB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46" y="3209363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58" name="Text Box 1102">
              <a:extLst>
                <a:ext uri="{FF2B5EF4-FFF2-40B4-BE49-F238E27FC236}">
                  <a16:creationId xmlns:a16="http://schemas.microsoft.com/office/drawing/2014/main" id="{45C0D398-C02E-4364-A9E9-58E407686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554" y="3713419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72B8BA3-5453-4C3B-A8B4-848843276F40}"/>
                  </a:ext>
                </a:extLst>
              </p:cNvPr>
              <p:cNvSpPr txBox="1"/>
              <p:nvPr/>
            </p:nvSpPr>
            <p:spPr>
              <a:xfrm>
                <a:off x="2712961" y="653581"/>
                <a:ext cx="7134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F(A,B,C,D)=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m(0,1,2,3,4,8,10,11,14,15)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72B8BA3-5453-4C3B-A8B4-84884327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61" y="653581"/>
                <a:ext cx="7134710" cy="523220"/>
              </a:xfrm>
              <a:prstGeom prst="rect">
                <a:avLst/>
              </a:prstGeom>
              <a:blipFill>
                <a:blip r:embed="rId5"/>
                <a:stretch>
                  <a:fillRect l="-1709" t="-15116" r="-85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90B69FEB-77E6-4AD5-853D-684CC701E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00" y="5543019"/>
            <a:ext cx="335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函数的最简表达式不一定是唯一的。</a:t>
            </a:r>
            <a:endParaRPr lang="zh-CN" altLang="en-US" b="1">
              <a:solidFill>
                <a:srgbClr val="0000FF"/>
              </a:solidFill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511F0A63-8472-4059-989A-60848CA6F7B5}"/>
              </a:ext>
            </a:extLst>
          </p:cNvPr>
          <p:cNvGrpSpPr>
            <a:grpSpLocks/>
          </p:cNvGrpSpPr>
          <p:nvPr/>
        </p:nvGrpSpPr>
        <p:grpSpPr bwMode="auto">
          <a:xfrm>
            <a:off x="4827404" y="2334936"/>
            <a:ext cx="3200400" cy="2108200"/>
            <a:chOff x="2784" y="2512"/>
            <a:chExt cx="2016" cy="1328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57DFD8D-1E75-4D8B-8A58-2DD70D50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83747715-1E2C-4EFB-8635-6C55D020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332BFCFC-7ADD-40CA-B01D-1C36E4D62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2EB88E80-7A92-4DB9-8174-2EAAA3501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79197CD1-9F9D-4AC9-B42A-D946BF8E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145B34C-6A10-4644-BBED-96F288A4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0BA6AAB2-D0D1-4624-8744-449AA9E0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0EA968BD-8C77-4DBE-8CE0-512252CE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DC576F87-2E62-414D-B51A-813B5AA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00E8B10-8D41-4191-977F-ECB870942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89AE621E-E141-461E-A275-4B55AE62B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751C7CC6-08C4-42C0-8B5D-120BF433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978E322D-84C4-4F02-993E-30858175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729B3636-D17E-4073-861C-BD350224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BC991512-F7B0-415A-BA84-1159E48F9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D0BBE2A6-C733-40BF-ACCC-BB189B1C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2800"/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88533DDA-4B8E-48D0-B653-7C06F9CF8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C4E74956-4DA7-4BD1-A8E9-D06969D6B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44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5507146D-A5DE-41E1-9A06-E36513BEA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7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37">
              <a:extLst>
                <a:ext uri="{FF2B5EF4-FFF2-40B4-BE49-F238E27FC236}">
                  <a16:creationId xmlns:a16="http://schemas.microsoft.com/office/drawing/2014/main" id="{5596D01C-DC5A-4F9F-BEC6-CF1D935D0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0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38">
              <a:extLst>
                <a:ext uri="{FF2B5EF4-FFF2-40B4-BE49-F238E27FC236}">
                  <a16:creationId xmlns:a16="http://schemas.microsoft.com/office/drawing/2014/main" id="{D3C9A773-AEA4-40FF-9114-20B429585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0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39">
              <a:extLst>
                <a:ext uri="{FF2B5EF4-FFF2-40B4-BE49-F238E27FC236}">
                  <a16:creationId xmlns:a16="http://schemas.microsoft.com/office/drawing/2014/main" id="{45691BD3-00EB-4338-B7E9-460C49CD2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9150F0BD-96C3-4380-AEB2-2F7B405E1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541E6F50-D6F3-4E7F-B785-6ADA9C8E1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Line 42">
              <a:extLst>
                <a:ext uri="{FF2B5EF4-FFF2-40B4-BE49-F238E27FC236}">
                  <a16:creationId xmlns:a16="http://schemas.microsoft.com/office/drawing/2014/main" id="{4AA594D5-82FF-41F7-B419-EC66032E4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07435DFD-3021-457E-92B6-4365BC424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9" name="AutoShape 45">
            <a:extLst>
              <a:ext uri="{FF2B5EF4-FFF2-40B4-BE49-F238E27FC236}">
                <a16:creationId xmlns:a16="http://schemas.microsoft.com/office/drawing/2014/main" id="{424A81AD-930E-4C8B-AF58-C0750DB1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04" y="3452536"/>
            <a:ext cx="4572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46">
            <a:extLst>
              <a:ext uri="{FF2B5EF4-FFF2-40B4-BE49-F238E27FC236}">
                <a16:creationId xmlns:a16="http://schemas.microsoft.com/office/drawing/2014/main" id="{C680A558-19A1-44A8-8AF4-62AC2FD8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004" y="2385736"/>
            <a:ext cx="1219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41" name="Freeform 47">
            <a:extLst>
              <a:ext uri="{FF2B5EF4-FFF2-40B4-BE49-F238E27FC236}">
                <a16:creationId xmlns:a16="http://schemas.microsoft.com/office/drawing/2014/main" id="{2CFDBAA5-6BCE-4A10-A01E-547532A687DB}"/>
              </a:ext>
            </a:extLst>
          </p:cNvPr>
          <p:cNvSpPr>
            <a:spLocks/>
          </p:cNvSpPr>
          <p:nvPr/>
        </p:nvSpPr>
        <p:spPr bwMode="auto">
          <a:xfrm>
            <a:off x="4522604" y="3884336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48">
            <a:extLst>
              <a:ext uri="{FF2B5EF4-FFF2-40B4-BE49-F238E27FC236}">
                <a16:creationId xmlns:a16="http://schemas.microsoft.com/office/drawing/2014/main" id="{0CD7225C-CBBE-48F7-9C5C-797DDD5B5717}"/>
              </a:ext>
            </a:extLst>
          </p:cNvPr>
          <p:cNvSpPr>
            <a:spLocks/>
          </p:cNvSpPr>
          <p:nvPr/>
        </p:nvSpPr>
        <p:spPr bwMode="auto">
          <a:xfrm flipH="1" flipV="1">
            <a:off x="7354704" y="1979336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50">
            <a:extLst>
              <a:ext uri="{FF2B5EF4-FFF2-40B4-BE49-F238E27FC236}">
                <a16:creationId xmlns:a16="http://schemas.microsoft.com/office/drawing/2014/main" id="{1684738C-DEA4-451A-861C-BB1A13FB633A}"/>
              </a:ext>
            </a:extLst>
          </p:cNvPr>
          <p:cNvSpPr>
            <a:spLocks/>
          </p:cNvSpPr>
          <p:nvPr/>
        </p:nvSpPr>
        <p:spPr bwMode="auto">
          <a:xfrm flipH="1">
            <a:off x="7354704" y="3960536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1">
            <a:extLst>
              <a:ext uri="{FF2B5EF4-FFF2-40B4-BE49-F238E27FC236}">
                <a16:creationId xmlns:a16="http://schemas.microsoft.com/office/drawing/2014/main" id="{440E6425-84EF-404D-A864-BC3A43F6C3A7}"/>
              </a:ext>
            </a:extLst>
          </p:cNvPr>
          <p:cNvSpPr>
            <a:spLocks/>
          </p:cNvSpPr>
          <p:nvPr/>
        </p:nvSpPr>
        <p:spPr bwMode="auto">
          <a:xfrm flipH="1">
            <a:off x="7354704" y="3960536"/>
            <a:ext cx="1054100" cy="863600"/>
          </a:xfrm>
          <a:custGeom>
            <a:avLst/>
            <a:gdLst>
              <a:gd name="T0" fmla="*/ 0 w 664"/>
              <a:gd name="T1" fmla="*/ 406400 h 544"/>
              <a:gd name="T2" fmla="*/ 762000 w 664"/>
              <a:gd name="T3" fmla="*/ 25400 h 544"/>
              <a:gd name="T4" fmla="*/ 990600 w 664"/>
              <a:gd name="T5" fmla="*/ 254000 h 544"/>
              <a:gd name="T6" fmla="*/ 381000 w 664"/>
              <a:gd name="T7" fmla="*/ 86360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544">
                <a:moveTo>
                  <a:pt x="0" y="256"/>
                </a:moveTo>
                <a:cubicBezTo>
                  <a:pt x="188" y="144"/>
                  <a:pt x="376" y="32"/>
                  <a:pt x="480" y="16"/>
                </a:cubicBezTo>
                <a:cubicBezTo>
                  <a:pt x="584" y="0"/>
                  <a:pt x="664" y="72"/>
                  <a:pt x="624" y="160"/>
                </a:cubicBezTo>
                <a:cubicBezTo>
                  <a:pt x="584" y="248"/>
                  <a:pt x="412" y="396"/>
                  <a:pt x="24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" name="Object 52">
            <a:extLst>
              <a:ext uri="{FF2B5EF4-FFF2-40B4-BE49-F238E27FC236}">
                <a16:creationId xmlns:a16="http://schemas.microsoft.com/office/drawing/2014/main" id="{7E198792-A938-4A84-84DA-C4ED70835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5049"/>
              </p:ext>
            </p:extLst>
          </p:nvPr>
        </p:nvGraphicFramePr>
        <p:xfrm>
          <a:off x="2427784" y="6020072"/>
          <a:ext cx="41481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9" name="Equation" r:id="rId3" imgW="1460500" imgH="228600" progId="Equation.3">
                  <p:embed/>
                </p:oleObj>
              </mc:Choice>
              <mc:Fallback>
                <p:oleObj name="Equation" r:id="rId3" imgW="1460500" imgH="228600" progId="Equation.3">
                  <p:embed/>
                  <p:pic>
                    <p:nvPicPr>
                      <p:cNvPr id="166964" name="Object 52">
                        <a:extLst>
                          <a:ext uri="{FF2B5EF4-FFF2-40B4-BE49-F238E27FC236}">
                            <a16:creationId xmlns:a16="http://schemas.microsoft.com/office/drawing/2014/main" id="{C2A1C7F5-635B-4FA1-AD3F-8676FC5D2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84" y="6020072"/>
                        <a:ext cx="41481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4">
            <a:extLst>
              <a:ext uri="{FF2B5EF4-FFF2-40B4-BE49-F238E27FC236}">
                <a16:creationId xmlns:a16="http://schemas.microsoft.com/office/drawing/2014/main" id="{D79EC174-A006-4CA1-8632-3F572C9C4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96002"/>
              </p:ext>
            </p:extLst>
          </p:nvPr>
        </p:nvGraphicFramePr>
        <p:xfrm>
          <a:off x="2379910" y="5181872"/>
          <a:ext cx="4148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0" name="Equation" r:id="rId5" imgW="1460500" imgH="228600" progId="Equation.3">
                  <p:embed/>
                </p:oleObj>
              </mc:Choice>
              <mc:Fallback>
                <p:oleObj name="Equation" r:id="rId5" imgW="1460500" imgH="228600" progId="Equation.3">
                  <p:embed/>
                  <p:pic>
                    <p:nvPicPr>
                      <p:cNvPr id="166966" name="Object 54">
                        <a:extLst>
                          <a:ext uri="{FF2B5EF4-FFF2-40B4-BE49-F238E27FC236}">
                            <a16:creationId xmlns:a16="http://schemas.microsoft.com/office/drawing/2014/main" id="{C5516973-FB91-45D9-9D87-C2CBEC037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910" y="5181872"/>
                        <a:ext cx="4148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86CFCF-2CAF-4A7E-9CA5-BBA05CE974C0}"/>
              </a:ext>
            </a:extLst>
          </p:cNvPr>
          <p:cNvGrpSpPr/>
          <p:nvPr/>
        </p:nvGrpSpPr>
        <p:grpSpPr>
          <a:xfrm>
            <a:off x="3750774" y="1396651"/>
            <a:ext cx="4048430" cy="3024260"/>
            <a:chOff x="599859" y="1153005"/>
            <a:chExt cx="4048430" cy="3024260"/>
          </a:xfrm>
        </p:grpSpPr>
        <p:sp>
          <p:nvSpPr>
            <p:cNvPr id="48" name="Line 1095">
              <a:extLst>
                <a:ext uri="{FF2B5EF4-FFF2-40B4-BE49-F238E27FC236}">
                  <a16:creationId xmlns:a16="http://schemas.microsoft.com/office/drawing/2014/main" id="{E86F6777-3BB7-4740-92D3-89D826280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1881" y="1408266"/>
              <a:ext cx="636800" cy="698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" name="Text Box 1096">
              <a:extLst>
                <a:ext uri="{FF2B5EF4-FFF2-40B4-BE49-F238E27FC236}">
                  <a16:creationId xmlns:a16="http://schemas.microsoft.com/office/drawing/2014/main" id="{739F443A-F8F4-4AA2-9EB7-07C8FA32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59" y="1619020"/>
              <a:ext cx="80009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AB</a:t>
              </a:r>
            </a:p>
          </p:txBody>
        </p:sp>
        <p:sp>
          <p:nvSpPr>
            <p:cNvPr id="50" name="Text Box 1097">
              <a:extLst>
                <a:ext uri="{FF2B5EF4-FFF2-40B4-BE49-F238E27FC236}">
                  <a16:creationId xmlns:a16="http://schemas.microsoft.com/office/drawing/2014/main" id="{DF4F16F7-E891-400F-80AB-F36D0153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922" y="1153005"/>
              <a:ext cx="7096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CD</a:t>
              </a:r>
            </a:p>
          </p:txBody>
        </p:sp>
        <p:sp>
          <p:nvSpPr>
            <p:cNvPr id="51" name="Text Box 1098">
              <a:extLst>
                <a:ext uri="{FF2B5EF4-FFF2-40B4-BE49-F238E27FC236}">
                  <a16:creationId xmlns:a16="http://schemas.microsoft.com/office/drawing/2014/main" id="{3498B716-5633-400E-8613-82069952C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912" y="1512969"/>
              <a:ext cx="57626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2" name="Text Box 1099">
              <a:extLst>
                <a:ext uri="{FF2B5EF4-FFF2-40B4-BE49-F238E27FC236}">
                  <a16:creationId xmlns:a16="http://schemas.microsoft.com/office/drawing/2014/main" id="{6A0143D4-5EA0-45C7-9913-1BAE3005C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40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3" name="Text Box 1102">
              <a:extLst>
                <a:ext uri="{FF2B5EF4-FFF2-40B4-BE49-F238E27FC236}">
                  <a16:creationId xmlns:a16="http://schemas.microsoft.com/office/drawing/2014/main" id="{18346B4D-BEA5-42BD-A2EE-1FA0CD886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641" y="2201252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4" name="Text Box 1099">
              <a:extLst>
                <a:ext uri="{FF2B5EF4-FFF2-40B4-BE49-F238E27FC236}">
                  <a16:creationId xmlns:a16="http://schemas.microsoft.com/office/drawing/2014/main" id="{EA54EEF1-8A35-4FDF-A3C9-A4E627AC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1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55" name="Text Box 1099">
              <a:extLst>
                <a:ext uri="{FF2B5EF4-FFF2-40B4-BE49-F238E27FC236}">
                  <a16:creationId xmlns:a16="http://schemas.microsoft.com/office/drawing/2014/main" id="{00F7C9A0-8FEA-4043-8E4F-5942E7796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17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  <p:sp>
          <p:nvSpPr>
            <p:cNvPr id="56" name="Text Box 1102">
              <a:extLst>
                <a:ext uri="{FF2B5EF4-FFF2-40B4-BE49-F238E27FC236}">
                  <a16:creationId xmlns:a16="http://schemas.microsoft.com/office/drawing/2014/main" id="{3E11C915-2C3F-4A36-A618-21007CDCB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11" y="2725650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7" name="Text Box 1102">
              <a:extLst>
                <a:ext uri="{FF2B5EF4-FFF2-40B4-BE49-F238E27FC236}">
                  <a16:creationId xmlns:a16="http://schemas.microsoft.com/office/drawing/2014/main" id="{02B16E5B-103B-4F9A-9F77-6AFE66DA9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46" y="3209363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58" name="Text Box 1102">
              <a:extLst>
                <a:ext uri="{FF2B5EF4-FFF2-40B4-BE49-F238E27FC236}">
                  <a16:creationId xmlns:a16="http://schemas.microsoft.com/office/drawing/2014/main" id="{3A046076-831D-42D4-B2E6-2BC9554AE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554" y="3713419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2A1FE5B-5482-4D0E-B099-0460F096D886}"/>
                  </a:ext>
                </a:extLst>
              </p:cNvPr>
              <p:cNvSpPr txBox="1"/>
              <p:nvPr/>
            </p:nvSpPr>
            <p:spPr>
              <a:xfrm>
                <a:off x="3043692" y="439495"/>
                <a:ext cx="5967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F(A,B,C,D)=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m(2,3,6,7,8,10,11)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2A1FE5B-5482-4D0E-B099-0460F096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692" y="439495"/>
                <a:ext cx="5967724" cy="523220"/>
              </a:xfrm>
              <a:prstGeom prst="rect">
                <a:avLst/>
              </a:prstGeom>
              <a:blipFill>
                <a:blip r:embed="rId7"/>
                <a:stretch>
                  <a:fillRect l="-2043" t="-15116" r="-112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7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0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>
            <a:extLst>
              <a:ext uri="{FF2B5EF4-FFF2-40B4-BE49-F238E27FC236}">
                <a16:creationId xmlns:a16="http://schemas.microsoft.com/office/drawing/2014/main" id="{B0995F17-D43D-4463-BA45-56B3A010E9E9}"/>
              </a:ext>
            </a:extLst>
          </p:cNvPr>
          <p:cNvGrpSpPr>
            <a:grpSpLocks/>
          </p:cNvGrpSpPr>
          <p:nvPr/>
        </p:nvGrpSpPr>
        <p:grpSpPr bwMode="auto">
          <a:xfrm>
            <a:off x="4799856" y="2492896"/>
            <a:ext cx="3200400" cy="2108200"/>
            <a:chOff x="2784" y="2512"/>
            <a:chExt cx="2016" cy="1328"/>
          </a:xfrm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58BE37FC-5224-4D36-9F07-56CE0D44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8E885123-898B-4AAA-829C-BECC10C1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F925729C-F03F-4BA8-9850-2C84A3FD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BF5436A4-DCC8-483F-93BE-DEF8B8114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8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AE86DE5-B652-40C3-8312-073B6FD3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185DB603-6C2D-4583-818F-4AD200D92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4F4227EB-57BB-4E70-8682-1AD5FCDA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91E58E0A-8815-4800-89A2-02D14B32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76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993AFDD-A95A-4BEC-96A5-70D79489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88FD9C4-00A0-4EFB-8BF0-3F5F0367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FD7B6AD1-7AD5-457D-A9A5-7F53337C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31535302-FEA4-4799-A29B-10D6A80F8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44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F7FCF88E-1E21-47E0-AF6A-862879AE8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5" name="Rectangle 32">
              <a:extLst>
                <a:ext uri="{FF2B5EF4-FFF2-40B4-BE49-F238E27FC236}">
                  <a16:creationId xmlns:a16="http://schemas.microsoft.com/office/drawing/2014/main" id="{CC18155E-A0B0-4699-8EE8-BA32A0B7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466B5DAD-3A4A-40B3-A487-3DB12AF0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7" name="Rectangle 34">
              <a:extLst>
                <a:ext uri="{FF2B5EF4-FFF2-40B4-BE49-F238E27FC236}">
                  <a16:creationId xmlns:a16="http://schemas.microsoft.com/office/drawing/2014/main" id="{A0003A20-C710-4996-99E0-DF70C3DB7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12"/>
              <a:ext cx="50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1</a:t>
              </a: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7DCFE415-AA85-4F45-9046-DFB8104BE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BE9CFAA0-D220-44D8-AE9D-65F58E450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44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F8E45FF1-D2AD-4AF7-861F-EAD41FAA7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7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01228EA0-FB22-4D7C-8DC7-12004EE0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0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A53F6239-A4F6-4BE1-BEDB-9A4FE6E54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40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9B2D2631-0507-40FB-8A7C-D1199611C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BBF37BF4-1DB5-4FA0-ABE2-141579D63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038E83B7-33BB-4377-BEB9-7234358BC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9F814FE1-BE8A-4A1D-AC80-05558EDE5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2512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8E92FCA9-3564-4B3D-A332-7C0A2A10A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512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8" name="AutoShape 45">
            <a:extLst>
              <a:ext uri="{FF2B5EF4-FFF2-40B4-BE49-F238E27FC236}">
                <a16:creationId xmlns:a16="http://schemas.microsoft.com/office/drawing/2014/main" id="{A8515CAB-48A7-4542-B12C-4322F711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456" y="2543696"/>
            <a:ext cx="1143000" cy="1981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46">
            <a:extLst>
              <a:ext uri="{FF2B5EF4-FFF2-40B4-BE49-F238E27FC236}">
                <a16:creationId xmlns:a16="http://schemas.microsoft.com/office/drawing/2014/main" id="{BB37D671-8A51-4992-A983-F038C7A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456" y="2543696"/>
            <a:ext cx="12192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40" name="Freeform 52">
            <a:extLst>
              <a:ext uri="{FF2B5EF4-FFF2-40B4-BE49-F238E27FC236}">
                <a16:creationId xmlns:a16="http://schemas.microsoft.com/office/drawing/2014/main" id="{F67165EF-F832-4EF8-9EB9-791566BE9E9F}"/>
              </a:ext>
            </a:extLst>
          </p:cNvPr>
          <p:cNvSpPr>
            <a:spLocks/>
          </p:cNvSpPr>
          <p:nvPr/>
        </p:nvSpPr>
        <p:spPr bwMode="auto">
          <a:xfrm>
            <a:off x="5028456" y="2238896"/>
            <a:ext cx="2819400" cy="685800"/>
          </a:xfrm>
          <a:custGeom>
            <a:avLst/>
            <a:gdLst>
              <a:gd name="T0" fmla="*/ 0 w 1776"/>
              <a:gd name="T1" fmla="*/ 0 h 432"/>
              <a:gd name="T2" fmla="*/ 0 w 1776"/>
              <a:gd name="T3" fmla="*/ 685800 h 432"/>
              <a:gd name="T4" fmla="*/ 2819400 w 1776"/>
              <a:gd name="T5" fmla="*/ 685800 h 432"/>
              <a:gd name="T6" fmla="*/ 2819400 w 177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432">
                <a:moveTo>
                  <a:pt x="0" y="0"/>
                </a:moveTo>
                <a:lnTo>
                  <a:pt x="0" y="432"/>
                </a:lnTo>
                <a:lnTo>
                  <a:pt x="1776" y="432"/>
                </a:lnTo>
                <a:lnTo>
                  <a:pt x="17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53">
            <a:extLst>
              <a:ext uri="{FF2B5EF4-FFF2-40B4-BE49-F238E27FC236}">
                <a16:creationId xmlns:a16="http://schemas.microsoft.com/office/drawing/2014/main" id="{53C95569-0F26-4DC4-A0E2-681D94C1151F}"/>
              </a:ext>
            </a:extLst>
          </p:cNvPr>
          <p:cNvSpPr>
            <a:spLocks/>
          </p:cNvSpPr>
          <p:nvPr/>
        </p:nvSpPr>
        <p:spPr bwMode="auto">
          <a:xfrm>
            <a:off x="4952256" y="4143896"/>
            <a:ext cx="2895600" cy="609600"/>
          </a:xfrm>
          <a:custGeom>
            <a:avLst/>
            <a:gdLst>
              <a:gd name="T0" fmla="*/ 0 w 1824"/>
              <a:gd name="T1" fmla="*/ 609600 h 384"/>
              <a:gd name="T2" fmla="*/ 0 w 1824"/>
              <a:gd name="T3" fmla="*/ 0 h 384"/>
              <a:gd name="T4" fmla="*/ 2895600 w 1824"/>
              <a:gd name="T5" fmla="*/ 0 h 384"/>
              <a:gd name="T6" fmla="*/ 2895600 w 1824"/>
              <a:gd name="T7" fmla="*/ 6096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384">
                <a:moveTo>
                  <a:pt x="0" y="384"/>
                </a:moveTo>
                <a:lnTo>
                  <a:pt x="0" y="0"/>
                </a:lnTo>
                <a:lnTo>
                  <a:pt x="1824" y="0"/>
                </a:lnTo>
                <a:lnTo>
                  <a:pt x="1824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54">
            <a:extLst>
              <a:ext uri="{FF2B5EF4-FFF2-40B4-BE49-F238E27FC236}">
                <a16:creationId xmlns:a16="http://schemas.microsoft.com/office/drawing/2014/main" id="{64B52F32-F368-4830-9548-EBCE29198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28714"/>
              </p:ext>
            </p:extLst>
          </p:nvPr>
        </p:nvGraphicFramePr>
        <p:xfrm>
          <a:off x="3071665" y="5542579"/>
          <a:ext cx="2456531" cy="56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2" name="Equation" r:id="rId3" imgW="876300" imgH="203200" progId="Equation.3">
                  <p:embed/>
                </p:oleObj>
              </mc:Choice>
              <mc:Fallback>
                <p:oleObj name="Equation" r:id="rId3" imgW="876300" imgH="203200" progId="Equation.3">
                  <p:embed/>
                  <p:pic>
                    <p:nvPicPr>
                      <p:cNvPr id="146486" name="Object 54">
                        <a:extLst>
                          <a:ext uri="{FF2B5EF4-FFF2-40B4-BE49-F238E27FC236}">
                            <a16:creationId xmlns:a16="http://schemas.microsoft.com/office/drawing/2014/main" id="{7D3FD2E0-D613-48E3-9E9D-7897BB650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5542579"/>
                        <a:ext cx="2456531" cy="56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5">
            <a:extLst>
              <a:ext uri="{FF2B5EF4-FFF2-40B4-BE49-F238E27FC236}">
                <a16:creationId xmlns:a16="http://schemas.microsoft.com/office/drawing/2014/main" id="{F4493CF0-EDCE-4808-B52B-56629DD24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58168"/>
              </p:ext>
            </p:extLst>
          </p:nvPr>
        </p:nvGraphicFramePr>
        <p:xfrm>
          <a:off x="6744073" y="5523060"/>
          <a:ext cx="1782807" cy="64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3"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146487" name="Object 55">
                        <a:extLst>
                          <a:ext uri="{FF2B5EF4-FFF2-40B4-BE49-F238E27FC236}">
                            <a16:creationId xmlns:a16="http://schemas.microsoft.com/office/drawing/2014/main" id="{DAF32DD9-138E-47DD-BC06-CD09B161D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3" y="5523060"/>
                        <a:ext cx="1782807" cy="642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56">
            <a:extLst>
              <a:ext uri="{FF2B5EF4-FFF2-40B4-BE49-F238E27FC236}">
                <a16:creationId xmlns:a16="http://schemas.microsoft.com/office/drawing/2014/main" id="{FA7E35EE-CD23-453D-9FEA-2E24DC58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256" y="3077096"/>
            <a:ext cx="457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B3CFACB-917A-4762-BBC5-4FE1A562BCA1}"/>
              </a:ext>
            </a:extLst>
          </p:cNvPr>
          <p:cNvGrpSpPr/>
          <p:nvPr/>
        </p:nvGrpSpPr>
        <p:grpSpPr>
          <a:xfrm>
            <a:off x="3723226" y="1564229"/>
            <a:ext cx="4048430" cy="3024260"/>
            <a:chOff x="599859" y="1153005"/>
            <a:chExt cx="4048430" cy="3024260"/>
          </a:xfrm>
        </p:grpSpPr>
        <p:sp>
          <p:nvSpPr>
            <p:cNvPr id="47" name="Line 1095">
              <a:extLst>
                <a:ext uri="{FF2B5EF4-FFF2-40B4-BE49-F238E27FC236}">
                  <a16:creationId xmlns:a16="http://schemas.microsoft.com/office/drawing/2014/main" id="{237B6368-E5E8-4E85-AEFD-E6B9D9717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1881" y="1408266"/>
              <a:ext cx="636800" cy="698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" name="Text Box 1096">
              <a:extLst>
                <a:ext uri="{FF2B5EF4-FFF2-40B4-BE49-F238E27FC236}">
                  <a16:creationId xmlns:a16="http://schemas.microsoft.com/office/drawing/2014/main" id="{B3CE3008-B74A-4843-8154-F21066C5A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59" y="1619020"/>
              <a:ext cx="80009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AB</a:t>
              </a:r>
            </a:p>
          </p:txBody>
        </p:sp>
        <p:sp>
          <p:nvSpPr>
            <p:cNvPr id="49" name="Text Box 1097">
              <a:extLst>
                <a:ext uri="{FF2B5EF4-FFF2-40B4-BE49-F238E27FC236}">
                  <a16:creationId xmlns:a16="http://schemas.microsoft.com/office/drawing/2014/main" id="{5DF8069E-80EB-40B5-A155-355B5145C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922" y="1153005"/>
              <a:ext cx="7096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CD</a:t>
              </a:r>
            </a:p>
          </p:txBody>
        </p:sp>
        <p:sp>
          <p:nvSpPr>
            <p:cNvPr id="50" name="Text Box 1098">
              <a:extLst>
                <a:ext uri="{FF2B5EF4-FFF2-40B4-BE49-F238E27FC236}">
                  <a16:creationId xmlns:a16="http://schemas.microsoft.com/office/drawing/2014/main" id="{F78B6622-9240-4A38-991B-7877291EA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912" y="1512969"/>
              <a:ext cx="57626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1" name="Text Box 1099">
              <a:extLst>
                <a:ext uri="{FF2B5EF4-FFF2-40B4-BE49-F238E27FC236}">
                  <a16:creationId xmlns:a16="http://schemas.microsoft.com/office/drawing/2014/main" id="{EE28D620-ECC5-4FB1-94CC-A7D8CA509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40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2" name="Text Box 1102">
              <a:extLst>
                <a:ext uri="{FF2B5EF4-FFF2-40B4-BE49-F238E27FC236}">
                  <a16:creationId xmlns:a16="http://schemas.microsoft.com/office/drawing/2014/main" id="{0DFBA74E-182F-479B-845B-E8B7657D8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641" y="2201252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53" name="Text Box 1099">
              <a:extLst>
                <a:ext uri="{FF2B5EF4-FFF2-40B4-BE49-F238E27FC236}">
                  <a16:creationId xmlns:a16="http://schemas.microsoft.com/office/drawing/2014/main" id="{90233265-CE16-4B14-949D-7882C1DF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031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54" name="Text Box 1099">
              <a:extLst>
                <a:ext uri="{FF2B5EF4-FFF2-40B4-BE49-F238E27FC236}">
                  <a16:creationId xmlns:a16="http://schemas.microsoft.com/office/drawing/2014/main" id="{84F4FC96-C049-4AAB-8871-A4803F753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176" y="1512969"/>
              <a:ext cx="519113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  <p:sp>
          <p:nvSpPr>
            <p:cNvPr id="55" name="Text Box 1102">
              <a:extLst>
                <a:ext uri="{FF2B5EF4-FFF2-40B4-BE49-F238E27FC236}">
                  <a16:creationId xmlns:a16="http://schemas.microsoft.com/office/drawing/2014/main" id="{D0C46ADC-8FF0-44AD-889A-FB8564CB8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11" y="2725650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56" name="Text Box 1102">
              <a:extLst>
                <a:ext uri="{FF2B5EF4-FFF2-40B4-BE49-F238E27FC236}">
                  <a16:creationId xmlns:a16="http://schemas.microsoft.com/office/drawing/2014/main" id="{E7B0502F-1DAA-40AD-8443-13AC34781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46" y="3209363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57" name="Text Box 1102">
              <a:extLst>
                <a:ext uri="{FF2B5EF4-FFF2-40B4-BE49-F238E27FC236}">
                  <a16:creationId xmlns:a16="http://schemas.microsoft.com/office/drawing/2014/main" id="{772BCE51-E4F5-45A6-9D0B-ABDBC0409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554" y="3713419"/>
              <a:ext cx="548577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1F2D7C7-4E53-4AAB-B9F5-02F184215F6A}"/>
                  </a:ext>
                </a:extLst>
              </p:cNvPr>
              <p:cNvSpPr txBox="1"/>
              <p:nvPr/>
            </p:nvSpPr>
            <p:spPr>
              <a:xfrm>
                <a:off x="1900268" y="833701"/>
                <a:ext cx="8391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F(A,B,C,D)=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m(0,1,2,3,5,6,7,8,9,10,11,13,14,15)</a:t>
                </a:r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1F2D7C7-4E53-4AAB-B9F5-02F18421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68" y="833701"/>
                <a:ext cx="8391464" cy="523220"/>
              </a:xfrm>
              <a:prstGeom prst="rect">
                <a:avLst/>
              </a:prstGeom>
              <a:blipFill>
                <a:blip r:embed="rId7"/>
                <a:stretch>
                  <a:fillRect l="-1526" t="-16279" r="-58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0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D28AD887-027A-4DFD-B861-70146D242FEC}"/>
              </a:ext>
            </a:extLst>
          </p:cNvPr>
          <p:cNvGrpSpPr>
            <a:grpSpLocks/>
          </p:cNvGrpSpPr>
          <p:nvPr/>
        </p:nvGrpSpPr>
        <p:grpSpPr bwMode="auto">
          <a:xfrm>
            <a:off x="3185170" y="5442667"/>
            <a:ext cx="2552700" cy="1063625"/>
            <a:chOff x="840" y="3166"/>
            <a:chExt cx="1608" cy="670"/>
          </a:xfrm>
        </p:grpSpPr>
        <p:sp>
          <p:nvSpPr>
            <p:cNvPr id="3" name="Line 8">
              <a:extLst>
                <a:ext uri="{FF2B5EF4-FFF2-40B4-BE49-F238E27FC236}">
                  <a16:creationId xmlns:a16="http://schemas.microsoft.com/office/drawing/2014/main" id="{AA9E62B0-151E-418A-9C80-DBF027671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52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40812C0B-F30D-4B38-A538-52BB46B5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7"/>
              <a:ext cx="384" cy="50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1E90CED-86E9-4641-BEA8-646ECD4CA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F6679C4E-39A7-474A-91EB-FC6ED31AD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38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CAB04FF-6C86-4088-BBCF-82E519ACB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249"/>
              <a:ext cx="3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48F200F4-DA14-4434-B11A-0D79258B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3166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B461BB5A-D4C5-494D-B725-DC74C919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3506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35114C90-B510-481E-B737-B4E385847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51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5" name="Text Box 26">
            <a:extLst>
              <a:ext uri="{FF2B5EF4-FFF2-40B4-BE49-F238E27FC236}">
                <a16:creationId xmlns:a16="http://schemas.microsoft.com/office/drawing/2014/main" id="{361D093E-2DBB-44D7-AAED-A5195E258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976" y="3051538"/>
            <a:ext cx="3295650" cy="116955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• 0=0       0 • 1=0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• 0=0       1 • 1=1</a:t>
            </a:r>
          </a:p>
        </p:txBody>
      </p:sp>
      <p:grpSp>
        <p:nvGrpSpPr>
          <p:cNvPr id="16" name="Group 50">
            <a:extLst>
              <a:ext uri="{FF2B5EF4-FFF2-40B4-BE49-F238E27FC236}">
                <a16:creationId xmlns:a16="http://schemas.microsoft.com/office/drawing/2014/main" id="{5EC6B67E-2D0A-433C-A59E-962260B2A02D}"/>
              </a:ext>
            </a:extLst>
          </p:cNvPr>
          <p:cNvGrpSpPr>
            <a:grpSpLocks/>
          </p:cNvGrpSpPr>
          <p:nvPr/>
        </p:nvGrpSpPr>
        <p:grpSpPr bwMode="auto">
          <a:xfrm>
            <a:off x="6351612" y="5442670"/>
            <a:ext cx="2552700" cy="1082675"/>
            <a:chOff x="3192" y="3232"/>
            <a:chExt cx="1608" cy="682"/>
          </a:xfrm>
        </p:grpSpPr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CF99ADC9-FD3C-4C7A-A063-C3AEF3E8F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600"/>
              <a:ext cx="2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36241323-AE89-4CA8-B990-FC3DD5E3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60"/>
              <a:ext cx="384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44">
              <a:extLst>
                <a:ext uri="{FF2B5EF4-FFF2-40B4-BE49-F238E27FC236}">
                  <a16:creationId xmlns:a16="http://schemas.microsoft.com/office/drawing/2014/main" id="{EE8C3631-711C-4CC0-AE0C-813C72B94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744"/>
              <a:ext cx="2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59541C3E-B505-48E1-9C5A-97BF8FA9F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456"/>
              <a:ext cx="2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7">
              <a:extLst>
                <a:ext uri="{FF2B5EF4-FFF2-40B4-BE49-F238E27FC236}">
                  <a16:creationId xmlns:a16="http://schemas.microsoft.com/office/drawing/2014/main" id="{72C3440F-CEC6-4851-BDF1-3AFD36C21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232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" name="Text Box 48">
              <a:extLst>
                <a:ext uri="{FF2B5EF4-FFF2-40B4-BE49-F238E27FC236}">
                  <a16:creationId xmlns:a16="http://schemas.microsoft.com/office/drawing/2014/main" id="{30226E33-4171-4FD8-BA44-6D9781A2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584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" name="Text Box 49">
              <a:extLst>
                <a:ext uri="{FF2B5EF4-FFF2-40B4-BE49-F238E27FC236}">
                  <a16:creationId xmlns:a16="http://schemas.microsoft.com/office/drawing/2014/main" id="{BA7A985F-3D53-426B-B2C9-D866BA3AF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24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BB4E9D3-D719-44A8-8E90-DB8DA57F980B}"/>
              </a:ext>
            </a:extLst>
          </p:cNvPr>
          <p:cNvGrpSpPr/>
          <p:nvPr/>
        </p:nvGrpSpPr>
        <p:grpSpPr>
          <a:xfrm>
            <a:off x="2927648" y="1609636"/>
            <a:ext cx="7155110" cy="523220"/>
            <a:chOff x="1737370" y="1609636"/>
            <a:chExt cx="7155110" cy="523220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DCE5D9B-1B62-4D04-81A6-2D61BDC6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370" y="1609636"/>
              <a:ext cx="35203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Y= A•B =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A∧B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AB </a:t>
              </a:r>
            </a:p>
          </p:txBody>
        </p:sp>
        <p:sp>
          <p:nvSpPr>
            <p:cNvPr id="46" name="Text Box 2">
              <a:extLst>
                <a:ext uri="{FF2B5EF4-FFF2-40B4-BE49-F238E27FC236}">
                  <a16:creationId xmlns:a16="http://schemas.microsoft.com/office/drawing/2014/main" id="{8FE70342-A1CD-4D88-AC45-8D49576D2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770" y="1609636"/>
              <a:ext cx="355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与逻辑、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逻辑乘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00519EE-0126-487E-B794-E821AD47E596}"/>
              </a:ext>
            </a:extLst>
          </p:cNvPr>
          <p:cNvGrpSpPr/>
          <p:nvPr/>
        </p:nvGrpSpPr>
        <p:grpSpPr>
          <a:xfrm>
            <a:off x="1703513" y="908720"/>
            <a:ext cx="3934803" cy="523220"/>
            <a:chOff x="179512" y="908720"/>
            <a:chExt cx="3934803" cy="523220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A4CE5CFB-9B4F-4B9D-B9FE-E5321A7E3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908720"/>
              <a:ext cx="34307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与运算的逻辑关系：</a:t>
              </a:r>
            </a:p>
          </p:txBody>
        </p:sp>
        <p:pic>
          <p:nvPicPr>
            <p:cNvPr id="4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F86FDFF-17FF-4EDD-A99B-F67D9B891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0872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4D069DA-7164-4849-950B-6115D9A39D1D}"/>
              </a:ext>
            </a:extLst>
          </p:cNvPr>
          <p:cNvGrpSpPr/>
          <p:nvPr/>
        </p:nvGrpSpPr>
        <p:grpSpPr>
          <a:xfrm>
            <a:off x="1703512" y="2329716"/>
            <a:ext cx="4034358" cy="523220"/>
            <a:chOff x="179512" y="2329716"/>
            <a:chExt cx="4034358" cy="523220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F749B41-B8E5-45E2-9DB1-C02E85B4F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29716"/>
              <a:ext cx="35303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与运算的运算规则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7305236-5EC5-45CA-A5B3-B70555DB3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3297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01AFA91-4DF0-498F-A24B-DFAF2586F902}"/>
              </a:ext>
            </a:extLst>
          </p:cNvPr>
          <p:cNvGrpSpPr/>
          <p:nvPr/>
        </p:nvGrpSpPr>
        <p:grpSpPr>
          <a:xfrm>
            <a:off x="1703512" y="4514304"/>
            <a:ext cx="8421166" cy="523220"/>
            <a:chOff x="179512" y="4514304"/>
            <a:chExt cx="8421166" cy="523220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B257C5C-3400-4CC6-A2EF-30902464A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4514304"/>
              <a:ext cx="78451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实现与运算的逻辑电路称为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与门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，其逻辑符号为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49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B0B6D36-598C-454D-83AC-AFCF26668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547244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79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5DBB09-A7D6-4C95-88CC-A4C0EB9977ED}"/>
              </a:ext>
            </a:extLst>
          </p:cNvPr>
          <p:cNvGrpSpPr/>
          <p:nvPr/>
        </p:nvGrpSpPr>
        <p:grpSpPr>
          <a:xfrm>
            <a:off x="1991544" y="694617"/>
            <a:ext cx="8243812" cy="1303177"/>
            <a:chOff x="467544" y="694616"/>
            <a:chExt cx="8243812" cy="130317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2B0DB25-3646-47E1-944C-71B91F39F571}"/>
                </a:ext>
              </a:extLst>
            </p:cNvPr>
            <p:cNvSpPr/>
            <p:nvPr/>
          </p:nvSpPr>
          <p:spPr>
            <a:xfrm>
              <a:off x="467544" y="83671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D898243-DDE4-4B69-BB91-52E5EF69D130}"/>
                </a:ext>
              </a:extLst>
            </p:cNvPr>
            <p:cNvSpPr txBox="1"/>
            <p:nvPr/>
          </p:nvSpPr>
          <p:spPr>
            <a:xfrm>
              <a:off x="967150" y="694616"/>
              <a:ext cx="7744206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或运算：决定事件发生的各条件中，有一个或一个以上的条件具备，事件就会发生（成立）。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221D50-87B1-47B1-814D-3F926BC58080}"/>
              </a:ext>
            </a:extLst>
          </p:cNvPr>
          <p:cNvGrpSpPr/>
          <p:nvPr/>
        </p:nvGrpSpPr>
        <p:grpSpPr>
          <a:xfrm>
            <a:off x="2672274" y="2992734"/>
            <a:ext cx="2895600" cy="2169142"/>
            <a:chOff x="717347" y="2173514"/>
            <a:chExt cx="2895600" cy="2169142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E0B5CD3C-5481-4E7E-98B9-CDBC4662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547" y="2285256"/>
              <a:ext cx="990600" cy="381000"/>
              <a:chOff x="768" y="192"/>
              <a:chExt cx="624" cy="240"/>
            </a:xfrm>
          </p:grpSpPr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1E5CE4E8-5127-4CFF-B007-440F0ADC6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1A90089F-4089-4E24-839A-31379D014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4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98A599C-4462-4D0D-A0BC-BDB3DE1DA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9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25A96C1F-FE43-4624-940F-30D1A8B20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6800AAE1-9C4F-4102-AAC4-39D221D86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547" y="3047256"/>
              <a:ext cx="990600" cy="381000"/>
              <a:chOff x="768" y="192"/>
              <a:chExt cx="624" cy="240"/>
            </a:xfrm>
          </p:grpSpPr>
          <p:sp>
            <p:nvSpPr>
              <p:cNvPr id="25" name="Oval 12">
                <a:extLst>
                  <a:ext uri="{FF2B5EF4-FFF2-40B4-BE49-F238E27FC236}">
                    <a16:creationId xmlns:a16="http://schemas.microsoft.com/office/drawing/2014/main" id="{F5D64DEE-FC05-4923-AE29-8DEB415AE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59BD339A-96CA-44DE-A991-46714B39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4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42E437CD-A1E0-4AFD-A8B9-76C9C4C5F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9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5">
                <a:extLst>
                  <a:ext uri="{FF2B5EF4-FFF2-40B4-BE49-F238E27FC236}">
                    <a16:creationId xmlns:a16="http://schemas.microsoft.com/office/drawing/2014/main" id="{92C410D7-50A5-4DBC-A153-258223F26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AD343643-8039-4466-90B1-93542D23791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22347" y="3352056"/>
              <a:ext cx="1371600" cy="609600"/>
              <a:chOff x="3984" y="3120"/>
              <a:chExt cx="864" cy="384"/>
            </a:xfrm>
          </p:grpSpPr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05A3B7D8-E516-486A-AC1A-DA6F0EC29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3F5EF970-8BF7-4A4C-9957-139340C7A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168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2AA4C7EA-99DD-46E5-928A-B164FD3BE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C43DD1BE-4B84-4F44-93C8-C311107FA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9BEBC142-EC77-438A-9547-9741840B9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22">
              <a:extLst>
                <a:ext uri="{FF2B5EF4-FFF2-40B4-BE49-F238E27FC236}">
                  <a16:creationId xmlns:a16="http://schemas.microsoft.com/office/drawing/2014/main" id="{1FC2EED1-653D-4745-BE37-AF98D4BB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547" y="266625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D599F196-4358-4FEB-BA82-7A54A750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147" y="266625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FF2A69CC-03B1-4667-80F1-01E474C7CF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927147" y="2590056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1768FAC0-ADC2-44BA-95EC-2DA4F6D152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136447" y="2551956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1B7658A5-7253-4D7B-9200-BA7C69079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347" y="4342656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0C005FC1-8BEE-4F26-A9B6-FBB89042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347" y="3237756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CF6EF9F1-C512-4A60-8F78-2CAAF9F32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247" y="3491756"/>
              <a:ext cx="457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U</a:t>
              </a:r>
              <a:r>
                <a:rPr lang="en-US" altLang="zh-CN" b="1" baseline="-25000"/>
                <a:t>0</a:t>
              </a:r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117177D0-A058-47CD-9940-C2B8E6B2D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747" y="2945656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0">
              <a:extLst>
                <a:ext uri="{FF2B5EF4-FFF2-40B4-BE49-F238E27FC236}">
                  <a16:creationId xmlns:a16="http://schemas.microsoft.com/office/drawing/2014/main" id="{083FC8E9-185E-4874-9490-D8209112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747" y="2945656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id="{3B4F884B-D8D3-46A2-81C7-D954FF6B2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947" y="2173514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BEC0DFCC-17DC-4CF0-80E9-4F1161F18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746" y="2971056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3AB26240-6129-4426-AF82-32698406F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347" y="3504456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Y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4E63BB8-1B0C-4A04-AB96-24E40573AC8E}"/>
              </a:ext>
            </a:extLst>
          </p:cNvPr>
          <p:cNvGrpSpPr/>
          <p:nvPr/>
        </p:nvGrpSpPr>
        <p:grpSpPr>
          <a:xfrm>
            <a:off x="6665403" y="2570790"/>
            <a:ext cx="3067050" cy="3480373"/>
            <a:chOff x="5199063" y="2417547"/>
            <a:chExt cx="3067050" cy="3480373"/>
          </a:xfrm>
        </p:grpSpPr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E551E44E-D7EB-4F8A-8C11-DA8C10194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9063" y="2417547"/>
              <a:ext cx="3067050" cy="3480373"/>
              <a:chOff x="3803" y="1147"/>
              <a:chExt cx="1932" cy="2284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4548BE5-9AF4-4BE5-8A26-5D0290878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1147"/>
                <a:ext cx="1932" cy="22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1FD333F0-8B87-4365-A348-BD05B4ECCE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0" y="1516"/>
                <a:ext cx="1560" cy="1787"/>
                <a:chOff x="3544" y="900"/>
                <a:chExt cx="1560" cy="1787"/>
              </a:xfrm>
            </p:grpSpPr>
            <p:sp>
              <p:nvSpPr>
                <p:cNvPr id="37" name="Text Box 37">
                  <a:extLst>
                    <a:ext uri="{FF2B5EF4-FFF2-40B4-BE49-F238E27FC236}">
                      <a16:creationId xmlns:a16="http://schemas.microsoft.com/office/drawing/2014/main" id="{489AF52E-B3FC-4F0D-8A18-99BC43098F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6" y="1288"/>
                  <a:ext cx="1488" cy="1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0     0               0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0     1               1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1     0               1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1     1               1</a:t>
                  </a:r>
                </a:p>
              </p:txBody>
            </p:sp>
            <p:sp>
              <p:nvSpPr>
                <p:cNvPr id="38" name="Line 38">
                  <a:extLst>
                    <a:ext uri="{FF2B5EF4-FFF2-40B4-BE49-F238E27FC236}">
                      <a16:creationId xmlns:a16="http://schemas.microsoft.com/office/drawing/2014/main" id="{848CA946-BAEE-41E4-B0EB-8720EE323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4" y="1224"/>
                  <a:ext cx="1518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39">
                  <a:extLst>
                    <a:ext uri="{FF2B5EF4-FFF2-40B4-BE49-F238E27FC236}">
                      <a16:creationId xmlns:a16="http://schemas.microsoft.com/office/drawing/2014/main" id="{44B9C463-E45B-42E0-85EE-53CA520BB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1" y="958"/>
                  <a:ext cx="0" cy="167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40">
                  <a:extLst>
                    <a:ext uri="{FF2B5EF4-FFF2-40B4-BE49-F238E27FC236}">
                      <a16:creationId xmlns:a16="http://schemas.microsoft.com/office/drawing/2014/main" id="{6B7ADE5F-8223-497E-9348-82951A02D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6" y="900"/>
                  <a:ext cx="1381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   B              Y</a:t>
                  </a:r>
                </a:p>
              </p:txBody>
            </p:sp>
          </p:grp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9BB25-9F91-43BF-B1C3-AA697559C0D5}"/>
                </a:ext>
              </a:extLst>
            </p:cNvPr>
            <p:cNvSpPr txBox="1"/>
            <p:nvPr/>
          </p:nvSpPr>
          <p:spPr>
            <a:xfrm>
              <a:off x="6250797" y="2424969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真值表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8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>
            <a:extLst>
              <a:ext uri="{FF2B5EF4-FFF2-40B4-BE49-F238E27FC236}">
                <a16:creationId xmlns:a16="http://schemas.microsoft.com/office/drawing/2014/main" id="{2C2A4FE3-3634-4507-9F28-905EAC1F12A0}"/>
              </a:ext>
            </a:extLst>
          </p:cNvPr>
          <p:cNvGrpSpPr>
            <a:grpSpLocks/>
          </p:cNvGrpSpPr>
          <p:nvPr/>
        </p:nvGrpSpPr>
        <p:grpSpPr bwMode="auto">
          <a:xfrm>
            <a:off x="3270176" y="5391870"/>
            <a:ext cx="2514600" cy="1133475"/>
            <a:chOff x="1824" y="3312"/>
            <a:chExt cx="1584" cy="714"/>
          </a:xfrm>
        </p:grpSpPr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439D4491-194E-481E-9619-39E856505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12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EE330927-4363-4F1A-A126-09F73C5EA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96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B7C61189-77D0-4F0C-88ED-D16D28E70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456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BFAEC09F-C1CE-4F44-BDB5-25878B20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08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0AF76D58-038F-456D-8883-6CB32C5BE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64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20D1BD32-F541-4A09-B6CC-ABFC37119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77A065D6-8312-4EF1-B384-BF9638FF7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5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43E77220-D03A-4613-A7C9-23D6E389A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3400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cs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5" name="Text Box 26">
            <a:extLst>
              <a:ext uri="{FF2B5EF4-FFF2-40B4-BE49-F238E27FC236}">
                <a16:creationId xmlns:a16="http://schemas.microsoft.com/office/drawing/2014/main" id="{F1ABC313-FAAD-4656-8E9D-9D38FA8D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326" y="3212976"/>
            <a:ext cx="2990850" cy="1210588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4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0+0=0          0+1=1</a:t>
            </a:r>
          </a:p>
          <a:p>
            <a:pPr>
              <a:spcBef>
                <a:spcPts val="14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1+0=1          1+1=1</a:t>
            </a:r>
          </a:p>
        </p:txBody>
      </p:sp>
      <p:grpSp>
        <p:nvGrpSpPr>
          <p:cNvPr id="16" name="Group 41">
            <a:extLst>
              <a:ext uri="{FF2B5EF4-FFF2-40B4-BE49-F238E27FC236}">
                <a16:creationId xmlns:a16="http://schemas.microsoft.com/office/drawing/2014/main" id="{FC2126F5-59FB-40CF-8E59-4EBD7C42DDBA}"/>
              </a:ext>
            </a:extLst>
          </p:cNvPr>
          <p:cNvGrpSpPr>
            <a:grpSpLocks/>
          </p:cNvGrpSpPr>
          <p:nvPr/>
        </p:nvGrpSpPr>
        <p:grpSpPr bwMode="auto">
          <a:xfrm>
            <a:off x="6089576" y="5391870"/>
            <a:ext cx="2514600" cy="1133475"/>
            <a:chOff x="3216" y="528"/>
            <a:chExt cx="1584" cy="714"/>
          </a:xfrm>
        </p:grpSpPr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9B1D29AF-8BB5-4E45-B3D3-4E7044A18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52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EA06171F-4C3C-4845-968D-EDDD35AD0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12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9E0FA107-6442-404F-9B47-D5F72CE57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672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7245F71A-B7D6-411A-8EE1-AD572CA95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384" cy="52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05E7A9A5-57EC-4E28-A8A8-4C0242E83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7C395BEC-D9EE-4310-87DB-03434DF4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05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A433F12B-0330-4192-B7DA-0EDA7CBF2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ED86A6A7-06F6-4FEA-AFC2-3ED242AE3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693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C75E78-3E0E-4B5F-91EE-A2560D535547}"/>
              </a:ext>
            </a:extLst>
          </p:cNvPr>
          <p:cNvGrpSpPr/>
          <p:nvPr/>
        </p:nvGrpSpPr>
        <p:grpSpPr>
          <a:xfrm>
            <a:off x="2923940" y="1649281"/>
            <a:ext cx="6660707" cy="535621"/>
            <a:chOff x="1399939" y="1649280"/>
            <a:chExt cx="6660707" cy="535621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17235D6-C671-436D-80D4-1CDE36D6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939" y="1649280"/>
              <a:ext cx="29188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Y=A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＋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 =A∨B </a:t>
              </a: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20A84971-F43B-4CA2-91E3-30F949DA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936" y="1661681"/>
              <a:ext cx="355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或逻辑、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逻辑加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83D605-6EC9-4B04-AE18-84E68E426172}"/>
              </a:ext>
            </a:extLst>
          </p:cNvPr>
          <p:cNvGrpSpPr/>
          <p:nvPr/>
        </p:nvGrpSpPr>
        <p:grpSpPr>
          <a:xfrm>
            <a:off x="1759361" y="908720"/>
            <a:ext cx="3737405" cy="523220"/>
            <a:chOff x="235360" y="908720"/>
            <a:chExt cx="3737405" cy="523220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D4778223-0B8E-49A4-829E-02014C46B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00" y="908720"/>
              <a:ext cx="328006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或运算的逻辑关系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26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D0255BA2-C94A-440B-A808-13883A79F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0" y="94166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3E4CB2-8604-4D5A-BC4C-9D266D3042B5}"/>
              </a:ext>
            </a:extLst>
          </p:cNvPr>
          <p:cNvGrpSpPr/>
          <p:nvPr/>
        </p:nvGrpSpPr>
        <p:grpSpPr>
          <a:xfrm>
            <a:off x="1759360" y="2426221"/>
            <a:ext cx="4025416" cy="523220"/>
            <a:chOff x="235360" y="2426221"/>
            <a:chExt cx="4025416" cy="523220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D20C9C3B-45D7-4F39-81B8-D75043D69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2426221"/>
              <a:ext cx="3505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或运算的运算规则：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842494D7-5F2B-4FA2-9441-CA4EC5AD6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0" y="2426221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0CF4E9D-3BCE-44B2-AC82-0D6EF917D4B5}"/>
              </a:ext>
            </a:extLst>
          </p:cNvPr>
          <p:cNvGrpSpPr/>
          <p:nvPr/>
        </p:nvGrpSpPr>
        <p:grpSpPr>
          <a:xfrm>
            <a:off x="1759360" y="4705980"/>
            <a:ext cx="8369088" cy="523220"/>
            <a:chOff x="235360" y="4705980"/>
            <a:chExt cx="8369088" cy="523220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59A66E0-DD42-4D6A-94F6-28B27706B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4705980"/>
              <a:ext cx="78488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实现或运算的逻辑电路称为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或门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，其逻辑符号为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pic>
          <p:nvPicPr>
            <p:cNvPr id="28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5DF7169-1AD0-4A07-BE02-3A506A0CA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0" y="4712816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3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D51DEF-8B80-4686-A694-9F0EA3019DB9}"/>
              </a:ext>
            </a:extLst>
          </p:cNvPr>
          <p:cNvGrpSpPr/>
          <p:nvPr/>
        </p:nvGrpSpPr>
        <p:grpSpPr>
          <a:xfrm>
            <a:off x="1991545" y="689180"/>
            <a:ext cx="8545679" cy="1303177"/>
            <a:chOff x="467544" y="689179"/>
            <a:chExt cx="8545679" cy="130317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88B08F6-259C-4D1C-AA77-5604806CB4C4}"/>
                </a:ext>
              </a:extLst>
            </p:cNvPr>
            <p:cNvSpPr/>
            <p:nvPr/>
          </p:nvSpPr>
          <p:spPr>
            <a:xfrm>
              <a:off x="467544" y="836712"/>
              <a:ext cx="499606" cy="504056"/>
            </a:xfrm>
            <a:prstGeom prst="ellipse">
              <a:avLst/>
            </a:prstGeom>
            <a:solidFill>
              <a:srgbClr val="009242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328E3B-FA38-4EA1-A373-318EE8E36B4F}"/>
                </a:ext>
              </a:extLst>
            </p:cNvPr>
            <p:cNvSpPr/>
            <p:nvPr/>
          </p:nvSpPr>
          <p:spPr>
            <a:xfrm>
              <a:off x="967150" y="689179"/>
              <a:ext cx="8046073" cy="1303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非运算：决定事件发生的条件只有一个，条件不具备时事件发生（成立），条件具备时事件不发生。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2B934A58-CFE6-4FA1-A2AF-B31C5BCFA940}"/>
              </a:ext>
            </a:extLst>
          </p:cNvPr>
          <p:cNvGrpSpPr>
            <a:grpSpLocks/>
          </p:cNvGrpSpPr>
          <p:nvPr/>
        </p:nvGrpSpPr>
        <p:grpSpPr bwMode="auto">
          <a:xfrm>
            <a:off x="6923897" y="2890006"/>
            <a:ext cx="2419350" cy="2333701"/>
            <a:chOff x="3828" y="1656"/>
            <a:chExt cx="1524" cy="158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9C00B2D-3716-4113-8D85-1D4F5D77E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656"/>
              <a:ext cx="1524" cy="1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0BFE392-E9D8-40E5-B06A-B6C6990FB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1710"/>
              <a:ext cx="885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真值表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27B07AEB-003F-4368-BA3C-05817B54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2432"/>
              <a:ext cx="1056" cy="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0             1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1             0</a:t>
              </a: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6B32A719-9334-4F39-8DED-FF113A195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2408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404E9D76-CF35-4808-A69A-A55CE20CD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2116"/>
              <a:ext cx="0" cy="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547B22E7-E7E8-4FDC-95FC-A122B1CD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09"/>
              <a:ext cx="961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            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72A45D3F-B31F-4FD1-9A13-642DE9571345}"/>
              </a:ext>
            </a:extLst>
          </p:cNvPr>
          <p:cNvGrpSpPr>
            <a:grpSpLocks/>
          </p:cNvGrpSpPr>
          <p:nvPr/>
        </p:nvGrpSpPr>
        <p:grpSpPr bwMode="auto">
          <a:xfrm>
            <a:off x="2489721" y="2772123"/>
            <a:ext cx="3454400" cy="2032000"/>
            <a:chOff x="464" y="768"/>
            <a:chExt cx="2176" cy="1280"/>
          </a:xfrm>
        </p:grpSpPr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B4614846-39B6-410C-8F27-85E1562C4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143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Y</a:t>
              </a:r>
            </a:p>
          </p:txBody>
        </p: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625F3FBA-D07C-4BBB-B82F-B37E42153DA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52" y="1538"/>
              <a:ext cx="240" cy="237"/>
              <a:chOff x="912" y="205"/>
              <a:chExt cx="240" cy="237"/>
            </a:xfrm>
          </p:grpSpPr>
          <p:sp>
            <p:nvSpPr>
              <p:cNvPr id="31" name="Oval 16">
                <a:extLst>
                  <a:ext uri="{FF2B5EF4-FFF2-40B4-BE49-F238E27FC236}">
                    <a16:creationId xmlns:a16="http://schemas.microsoft.com/office/drawing/2014/main" id="{4D0AF201-AD26-4A49-9209-71577763F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9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8">
                <a:extLst>
                  <a:ext uri="{FF2B5EF4-FFF2-40B4-BE49-F238E27FC236}">
                    <a16:creationId xmlns:a16="http://schemas.microsoft.com/office/drawing/2014/main" id="{06AFDC32-ADFD-4535-B78B-3D74F4EF3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05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75E05981-5A6E-4DBB-B0DE-14114B497C0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16" y="1392"/>
              <a:ext cx="864" cy="384"/>
              <a:chOff x="3984" y="3120"/>
              <a:chExt cx="864" cy="384"/>
            </a:xfrm>
          </p:grpSpPr>
          <p:sp>
            <p:nvSpPr>
              <p:cNvPr id="26" name="Oval 21">
                <a:extLst>
                  <a:ext uri="{FF2B5EF4-FFF2-40B4-BE49-F238E27FC236}">
                    <a16:creationId xmlns:a16="http://schemas.microsoft.com/office/drawing/2014/main" id="{BC637AD1-71D2-47CD-8CF7-CB5ACC889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702AB7D0-AC89-4AE0-B4B2-3E93D8D66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168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4955C05D-B677-497A-96A3-21912546A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BF52F871-3B76-464C-81AA-5B97B91FD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A03A651F-E039-4AE1-943D-61929383F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3A0145C0-2861-4A3E-B500-C8DB2D93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60" y="156"/>
              <a:ext cx="8" cy="19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A4763032-73AF-4E22-A88F-44710FDA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162"/>
              <a:ext cx="0" cy="3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8FC97AA3-8F79-4514-A3C1-F4D8839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16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4242AAFD-6678-4904-9A16-1A92A737A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744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9C9D374A-86B0-47D7-AF46-DE3936D65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41E5011E-C8B1-4EDC-B5D4-D40809BDE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1464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21" name="Oval 32">
              <a:extLst>
                <a:ext uri="{FF2B5EF4-FFF2-40B4-BE49-F238E27FC236}">
                  <a16:creationId xmlns:a16="http://schemas.microsoft.com/office/drawing/2014/main" id="{6DD66D17-613B-4AB2-8B2E-D13E2028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00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18A0F86F-606D-47DE-BBCF-02420CF2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13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24FFBAB8-EDBE-47C0-B202-E7699C139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" y="129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39E5D18F-D034-4789-8508-D35C3002A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144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U</a:t>
              </a:r>
              <a:r>
                <a:rPr lang="en-US" altLang="zh-CN" sz="2800" b="1" baseline="-25000"/>
                <a:t>0</a:t>
              </a: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10E12221-31DC-4B09-BD05-DB16C65A93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82" y="939"/>
              <a:ext cx="144" cy="45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6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3357</Words>
  <Application>Microsoft Office PowerPoint</Application>
  <PresentationFormat>宽屏</PresentationFormat>
  <Paragraphs>834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自定义设计方案</vt:lpstr>
      <vt:lpstr>Document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528</cp:revision>
  <dcterms:created xsi:type="dcterms:W3CDTF">2017-01-15T07:54:50Z</dcterms:created>
  <dcterms:modified xsi:type="dcterms:W3CDTF">2020-11-08T04:12:35Z</dcterms:modified>
</cp:coreProperties>
</file>