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3366FF"/>
    <a:srgbClr val="FF33CC"/>
    <a:srgbClr val="FF66FF"/>
    <a:srgbClr val="FF6600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20" d="100"/>
          <a:sy n="120" d="100"/>
        </p:scale>
        <p:origin x="114" y="28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99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4937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4937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4937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ACBFC1-1064-4012-861C-427F352FB7B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49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493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9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49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49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BCD37B-C829-44BB-808D-5B3A0375423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6" y="44450"/>
            <a:ext cx="954617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圆角矩形 186"/>
          <p:cNvSpPr/>
          <p:nvPr/>
        </p:nvSpPr>
        <p:spPr>
          <a:xfrm>
            <a:off x="3575720" y="3645024"/>
            <a:ext cx="5400600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1048577" name="TextBox 187"/>
          <p:cNvSpPr txBox="1"/>
          <p:nvPr/>
        </p:nvSpPr>
        <p:spPr>
          <a:xfrm>
            <a:off x="4548358" y="3738457"/>
            <a:ext cx="3484933" cy="62486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2"/>
          <p:cNvGrpSpPr/>
          <p:nvPr/>
        </p:nvGrpSpPr>
        <p:grpSpPr>
          <a:xfrm>
            <a:off x="3575720" y="3645024"/>
            <a:ext cx="2960374" cy="3097047"/>
            <a:chOff x="1956944" y="3743727"/>
            <a:chExt cx="2960374" cy="3097047"/>
          </a:xfrm>
        </p:grpSpPr>
        <p:grpSp>
          <p:nvGrpSpPr>
            <p:cNvPr id="18" name="组合 13"/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48578" name="圆角矩形 189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79" name="圆角矩形 190"/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2097153" name="Picture 2" descr="C:\Users\Administrator\Desktop\手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19" name="组合 17"/>
          <p:cNvGrpSpPr/>
          <p:nvPr/>
        </p:nvGrpSpPr>
        <p:grpSpPr>
          <a:xfrm>
            <a:off x="3845197" y="1772816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48580" name="圆角矩形 3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048581" name="圆角矩形 3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42000">
                  <a:srgbClr val="F0F0F0"/>
                </a:gs>
                <a:gs pos="100000">
                  <a:schemeClr val="bg1">
                    <a:lumMod val="8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  计算机组成原理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138 L 0.48403 0.005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1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04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76" grpId="0" animBg="1"/>
      <p:bldP spid="10485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Rectangle 1"/>
          <p:cNvSpPr>
            <a:spLocks noChangeArrowheads="1"/>
          </p:cNvSpPr>
          <p:nvPr/>
        </p:nvSpPr>
        <p:spPr bwMode="auto">
          <a:xfrm>
            <a:off x="2812075" y="113844"/>
            <a:ext cx="2664296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>
                <a:latin typeface="+mn-lt"/>
                <a:cs typeface="Times New Roman" pitchFamily="18" charset="0"/>
              </a:rPr>
              <a:t>寄存器</a:t>
            </a:r>
            <a:r>
              <a:rPr kumimoji="0" lang="zh-CN" altLang="en-US" sz="2800" b="1" dirty="0">
                <a:latin typeface="+mn-lt"/>
                <a:cs typeface="Times New Roman" pitchFamily="18" charset="0"/>
              </a:rPr>
              <a:t>组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宋体" pitchFamily="2" charset="-122"/>
            </a:endParaRPr>
          </a:p>
        </p:txBody>
      </p:sp>
      <p:grpSp>
        <p:nvGrpSpPr>
          <p:cNvPr id="120" name="组合 3"/>
          <p:cNvGrpSpPr/>
          <p:nvPr/>
        </p:nvGrpSpPr>
        <p:grpSpPr>
          <a:xfrm>
            <a:off x="1847031" y="836712"/>
            <a:ext cx="8353425" cy="4464050"/>
            <a:chOff x="395288" y="1341214"/>
            <a:chExt cx="8353425" cy="4464050"/>
          </a:xfrm>
        </p:grpSpPr>
        <p:grpSp>
          <p:nvGrpSpPr>
            <p:cNvPr id="121" name="Group 69"/>
            <p:cNvGrpSpPr/>
            <p:nvPr/>
          </p:nvGrpSpPr>
          <p:grpSpPr bwMode="auto">
            <a:xfrm>
              <a:off x="395288" y="1341214"/>
              <a:ext cx="8353425" cy="4464050"/>
              <a:chOff x="0" y="48"/>
              <a:chExt cx="5760" cy="3360"/>
            </a:xfrm>
          </p:grpSpPr>
          <p:sp>
            <p:nvSpPr>
              <p:cNvPr id="1048875" name="Line 70"/>
              <p:cNvSpPr>
                <a:spLocks noChangeShapeType="1"/>
              </p:cNvSpPr>
              <p:nvPr/>
            </p:nvSpPr>
            <p:spPr bwMode="auto">
              <a:xfrm flipV="1">
                <a:off x="52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76" name="Line 71"/>
              <p:cNvSpPr>
                <a:spLocks noChangeShapeType="1"/>
              </p:cNvSpPr>
              <p:nvPr/>
            </p:nvSpPr>
            <p:spPr bwMode="auto">
              <a:xfrm flipV="1">
                <a:off x="1008" y="1007"/>
                <a:ext cx="0" cy="1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77" name="Line 72"/>
              <p:cNvSpPr>
                <a:spLocks noChangeShapeType="1"/>
              </p:cNvSpPr>
              <p:nvPr/>
            </p:nvSpPr>
            <p:spPr bwMode="auto">
              <a:xfrm flipV="1">
                <a:off x="1344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78" name="Line 73"/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79" name="Line 74"/>
              <p:cNvSpPr>
                <a:spLocks noChangeShapeType="1"/>
              </p:cNvSpPr>
              <p:nvPr/>
            </p:nvSpPr>
            <p:spPr bwMode="auto">
              <a:xfrm flipV="1">
                <a:off x="76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80" name="Line 75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81" name="Line 76"/>
              <p:cNvSpPr>
                <a:spLocks noChangeShapeType="1"/>
              </p:cNvSpPr>
              <p:nvPr/>
            </p:nvSpPr>
            <p:spPr bwMode="auto">
              <a:xfrm flipV="1">
                <a:off x="163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82" name="Line 77"/>
              <p:cNvSpPr>
                <a:spLocks noChangeShapeType="1"/>
              </p:cNvSpPr>
              <p:nvPr/>
            </p:nvSpPr>
            <p:spPr bwMode="auto">
              <a:xfrm flipV="1">
                <a:off x="1008" y="481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83" name="Text Box 78"/>
              <p:cNvSpPr txBox="1">
                <a:spLocks noChangeArrowheads="1"/>
              </p:cNvSpPr>
              <p:nvPr/>
            </p:nvSpPr>
            <p:spPr bwMode="auto">
              <a:xfrm>
                <a:off x="0" y="2449"/>
                <a:ext cx="2064" cy="71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R0~R3          </a:t>
                </a:r>
                <a:r>
                  <a:rPr lang="en-US" altLang="zh-CN" sz="2000" b="1" dirty="0" err="1">
                    <a:latin typeface="+mn-lt"/>
                    <a:ea typeface="黑体" pitchFamily="2" charset="-122"/>
                  </a:rPr>
                  <a:t>R0~R3</a:t>
                </a:r>
                <a:endParaRPr lang="en-US" altLang="zh-CN" sz="2000" b="1" dirty="0">
                  <a:latin typeface="+mn-lt"/>
                  <a:ea typeface="黑体" pitchFamily="2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C     D           C     D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SP  PC      PSW  MDR</a:t>
                </a:r>
              </a:p>
            </p:txBody>
          </p:sp>
          <p:sp>
            <p:nvSpPr>
              <p:cNvPr id="1048884" name="Text Box 79"/>
              <p:cNvSpPr txBox="1">
                <a:spLocks noChangeArrowheads="1"/>
              </p:cNvSpPr>
              <p:nvPr/>
            </p:nvSpPr>
            <p:spPr bwMode="auto">
              <a:xfrm>
                <a:off x="192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048885" name="Text Box 80"/>
              <p:cNvSpPr txBox="1">
                <a:spLocks noChangeArrowheads="1"/>
              </p:cNvSpPr>
              <p:nvPr/>
            </p:nvSpPr>
            <p:spPr bwMode="auto">
              <a:xfrm>
                <a:off x="624" y="720"/>
                <a:ext cx="817" cy="28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2000" b="1" dirty="0">
                    <a:latin typeface="+mn-lt"/>
                  </a:rPr>
                  <a:t>移位器</a:t>
                </a:r>
              </a:p>
            </p:txBody>
          </p:sp>
          <p:sp>
            <p:nvSpPr>
              <p:cNvPr id="1048886" name="Line 81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87" name="Text Box 82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048888" name="Text Box 83"/>
              <p:cNvSpPr txBox="1">
                <a:spLocks noChangeArrowheads="1"/>
              </p:cNvSpPr>
              <p:nvPr/>
            </p:nvSpPr>
            <p:spPr bwMode="auto">
              <a:xfrm>
                <a:off x="432" y="1200"/>
                <a:ext cx="105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ALU</a:t>
                </a:r>
              </a:p>
            </p:txBody>
          </p:sp>
          <p:sp>
            <p:nvSpPr>
              <p:cNvPr id="1048889" name="Line 84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90" name="Line 85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91" name="Rectangle 86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1048892" name="Line 87"/>
              <p:cNvSpPr>
                <a:spLocks noChangeShapeType="1"/>
              </p:cNvSpPr>
              <p:nvPr/>
            </p:nvSpPr>
            <p:spPr bwMode="auto">
              <a:xfrm>
                <a:off x="1008" y="481"/>
                <a:ext cx="196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93" name="Line 88"/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94" name="Line 89"/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95" name="Line 90"/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96" name="Line 91"/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97" name="Line 92"/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98" name="Line 93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899" name="Line 94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00" name="Line 95"/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01" name="Line 9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02" name="Line 97"/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03" name="Line 98"/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04" name="Line 99"/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05" name="Line 100"/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06" name="Line 101"/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07" name="Line 102"/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08" name="Line 10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09" name="Line 104"/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10" name="Line 105"/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11" name="Line 106"/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12" name="Line 107"/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13" name="Line 108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14" name="Text Box 109"/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R0</a:t>
                </a:r>
              </a:p>
            </p:txBody>
          </p:sp>
          <p:sp>
            <p:nvSpPr>
              <p:cNvPr id="1048915" name="Text Box 110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R1</a:t>
                </a:r>
              </a:p>
            </p:txBody>
          </p:sp>
          <p:sp>
            <p:nvSpPr>
              <p:cNvPr id="1048916" name="Text Box 111"/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M</a:t>
                </a:r>
              </a:p>
            </p:txBody>
          </p:sp>
          <p:sp>
            <p:nvSpPr>
              <p:cNvPr id="1048917" name="Text Box 112"/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1048918" name="Text Box 113"/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CB</a:t>
                </a:r>
              </a:p>
            </p:txBody>
          </p:sp>
          <p:sp>
            <p:nvSpPr>
              <p:cNvPr id="1048919" name="Text Box 114"/>
              <p:cNvSpPr txBox="1">
                <a:spLocks noChangeArrowheads="1"/>
              </p:cNvSpPr>
              <p:nvPr/>
            </p:nvSpPr>
            <p:spPr bwMode="auto">
              <a:xfrm>
                <a:off x="1441" y="144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2000" b="1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1048920" name="Text Box 115"/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048921" name="Text Box 116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R3</a:t>
                </a:r>
              </a:p>
            </p:txBody>
          </p:sp>
          <p:sp>
            <p:nvSpPr>
              <p:cNvPr id="1048922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048923" name="Text Box 118"/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1048924" name="Text Box 119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MDR</a:t>
                </a:r>
              </a:p>
            </p:txBody>
          </p:sp>
          <p:sp>
            <p:nvSpPr>
              <p:cNvPr id="1048925" name="Text Box 120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IR</a:t>
                </a:r>
              </a:p>
            </p:txBody>
          </p:sp>
          <p:sp>
            <p:nvSpPr>
              <p:cNvPr id="1048926" name="Text Box 12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PC</a:t>
                </a:r>
              </a:p>
            </p:txBody>
          </p:sp>
          <p:sp>
            <p:nvSpPr>
              <p:cNvPr id="1048927" name="Text Box 122"/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SP</a:t>
                </a:r>
              </a:p>
            </p:txBody>
          </p:sp>
          <p:sp>
            <p:nvSpPr>
              <p:cNvPr id="1048928" name="Text Box 123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1048929" name="Line 124"/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30" name="Line 125"/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31" name="Text Box 126"/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1048932" name="Text Box 127"/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DB</a:t>
                </a:r>
              </a:p>
            </p:txBody>
          </p:sp>
          <p:sp>
            <p:nvSpPr>
              <p:cNvPr id="1048933" name="Line 128"/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934" name="Text Box 129"/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6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1048935" name="Text Box 129"/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51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时序系统 </a:t>
              </a:r>
            </a:p>
          </p:txBody>
        </p:sp>
      </p:grpSp>
      <p:sp>
        <p:nvSpPr>
          <p:cNvPr id="1048936" name="矩形 66"/>
          <p:cNvSpPr/>
          <p:nvPr/>
        </p:nvSpPr>
        <p:spPr bwMode="auto">
          <a:xfrm>
            <a:off x="4727848" y="1196306"/>
            <a:ext cx="2734542" cy="4752528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937" name="Rectangle 1"/>
          <p:cNvSpPr>
            <a:spLocks noChangeArrowheads="1"/>
          </p:cNvSpPr>
          <p:nvPr/>
        </p:nvSpPr>
        <p:spPr bwMode="auto">
          <a:xfrm>
            <a:off x="5447928" y="534315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寄存器组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grpSp>
        <p:nvGrpSpPr>
          <p:cNvPr id="122" name="组合 68"/>
          <p:cNvGrpSpPr/>
          <p:nvPr/>
        </p:nvGrpSpPr>
        <p:grpSpPr>
          <a:xfrm>
            <a:off x="2325355" y="117697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8938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8939" name="椭圆 7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48940" name="文本框 2"/>
          <p:cNvSpPr txBox="1"/>
          <p:nvPr/>
        </p:nvSpPr>
        <p:spPr>
          <a:xfrm>
            <a:off x="5001791" y="6244380"/>
            <a:ext cx="2011681" cy="434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以模型机为例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4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4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36" grpId="1" animBg="1"/>
      <p:bldP spid="1048937" grpId="0"/>
      <p:bldP spid="10489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1" name="矩形 1"/>
          <p:cNvSpPr/>
          <p:nvPr/>
        </p:nvSpPr>
        <p:spPr>
          <a:xfrm>
            <a:off x="1703512" y="809182"/>
            <a:ext cx="8784976" cy="2716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 sz="2800" b="1">
                <a:latin typeface="+mn-lt"/>
                <a:ea typeface="+mn-ea"/>
              </a:rPr>
              <a:t>    可编程</a:t>
            </a:r>
            <a:r>
              <a:rPr kumimoji="0" lang="zh-CN" altLang="en-US" sz="2800" b="1" dirty="0">
                <a:latin typeface="+mn-lt"/>
                <a:ea typeface="+mn-ea"/>
              </a:rPr>
              <a:t>访问的寄存器，在指令系统中为这组寄存器分配了各自</a:t>
            </a:r>
            <a:r>
              <a:rPr kumimoji="0" lang="zh-CN" altLang="en-US" sz="2800" b="1">
                <a:latin typeface="+mn-lt"/>
                <a:ea typeface="+mn-ea"/>
              </a:rPr>
              <a:t>的编号；</a:t>
            </a:r>
            <a:endParaRPr kumimoji="0" lang="en-US" altLang="zh-CN" sz="2800" b="1" dirty="0">
              <a:latin typeface="+mn-lt"/>
              <a:ea typeface="+mn-ea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lt"/>
                <a:ea typeface="+mn-ea"/>
              </a:rPr>
              <a:t>    </a:t>
            </a:r>
            <a:r>
              <a:rPr lang="zh-CN" altLang="zh-CN" sz="2800" b="1" dirty="0">
                <a:latin typeface="+mn-lt"/>
                <a:ea typeface="+mn-ea"/>
              </a:rPr>
              <a:t>这类寄存器可以提供操作数、运算结果、地址指针、</a:t>
            </a:r>
            <a:r>
              <a:rPr lang="zh-CN" altLang="zh-CN" sz="2800" b="1">
                <a:latin typeface="+mn-lt"/>
                <a:ea typeface="+mn-ea"/>
              </a:rPr>
              <a:t>计数器等</a:t>
            </a:r>
            <a:r>
              <a:rPr lang="zh-CN" altLang="en-US" sz="2800" b="1">
                <a:latin typeface="+mn-lt"/>
                <a:ea typeface="+mn-ea"/>
              </a:rPr>
              <a:t>多种功能</a:t>
            </a:r>
            <a:r>
              <a:rPr lang="zh-CN" altLang="zh-CN" sz="2800" b="1">
                <a:latin typeface="+mn-lt"/>
                <a:ea typeface="+mn-ea"/>
              </a:rPr>
              <a:t>，</a:t>
            </a:r>
            <a:r>
              <a:rPr lang="zh-CN" altLang="zh-CN" sz="2800" b="1" dirty="0">
                <a:latin typeface="+mn-lt"/>
                <a:ea typeface="+mn-ea"/>
              </a:rPr>
              <a:t>故称为通用寄存器</a:t>
            </a:r>
            <a:r>
              <a:rPr lang="zh-CN" altLang="en-US" sz="2800" b="1" dirty="0">
                <a:latin typeface="+mn-lt"/>
                <a:ea typeface="+mn-ea"/>
              </a:rPr>
              <a:t>。</a:t>
            </a:r>
            <a:endParaRPr kumimoji="0" lang="zh-CN" altLang="en-US" sz="2800" b="1" dirty="0">
              <a:latin typeface="+mn-lt"/>
              <a:ea typeface="+mn-ea"/>
            </a:endParaRPr>
          </a:p>
        </p:txBody>
      </p:sp>
      <p:sp>
        <p:nvSpPr>
          <p:cNvPr id="1048942" name="矩形 2"/>
          <p:cNvSpPr/>
          <p:nvPr/>
        </p:nvSpPr>
        <p:spPr>
          <a:xfrm>
            <a:off x="2279576" y="116632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kumimoji="0"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（1）通用寄存器组</a:t>
            </a:r>
          </a:p>
        </p:txBody>
      </p:sp>
      <p:grpSp>
        <p:nvGrpSpPr>
          <p:cNvPr id="124" name="组合 13"/>
          <p:cNvGrpSpPr/>
          <p:nvPr/>
        </p:nvGrpSpPr>
        <p:grpSpPr>
          <a:xfrm>
            <a:off x="1991544" y="3918508"/>
            <a:ext cx="7722158" cy="726439"/>
            <a:chOff x="755576" y="4044048"/>
            <a:chExt cx="7722158" cy="726439"/>
          </a:xfrm>
        </p:grpSpPr>
        <p:sp>
          <p:nvSpPr>
            <p:cNvPr id="1048943" name="矩形 3"/>
            <p:cNvSpPr/>
            <p:nvPr/>
          </p:nvSpPr>
          <p:spPr>
            <a:xfrm>
              <a:off x="3725206" y="4044048"/>
              <a:ext cx="4752528" cy="726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R0</a:t>
              </a:r>
              <a:r>
                <a:rPr lang="zh-CN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R1</a:t>
              </a:r>
              <a:r>
                <a:rPr lang="zh-CN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 R2</a:t>
              </a:r>
              <a:r>
                <a:rPr lang="zh-CN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R3</a:t>
              </a:r>
              <a:endParaRPr lang="en-US" altLang="zh-CN" sz="2800" b="1" dirty="0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  <p:sp>
          <p:nvSpPr>
            <p:cNvPr id="1048944" name="文本框 9"/>
            <p:cNvSpPr txBox="1"/>
            <p:nvPr/>
          </p:nvSpPr>
          <p:spPr>
            <a:xfrm>
              <a:off x="1619672" y="4221088"/>
              <a:ext cx="1706880" cy="434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模型机中：</a:t>
              </a:r>
            </a:p>
          </p:txBody>
        </p:sp>
        <p:grpSp>
          <p:nvGrpSpPr>
            <p:cNvPr id="125" name="组合 10"/>
            <p:cNvGrpSpPr/>
            <p:nvPr/>
          </p:nvGrpSpPr>
          <p:grpSpPr>
            <a:xfrm>
              <a:off x="755576" y="4236523"/>
              <a:ext cx="571674" cy="464371"/>
              <a:chOff x="200731" y="3756717"/>
              <a:chExt cx="571674" cy="464371"/>
            </a:xfrm>
          </p:grpSpPr>
          <p:pic>
            <p:nvPicPr>
              <p:cNvPr id="2097157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58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126" name="组合 14"/>
          <p:cNvGrpSpPr/>
          <p:nvPr/>
        </p:nvGrpSpPr>
        <p:grpSpPr>
          <a:xfrm>
            <a:off x="1991544" y="5055065"/>
            <a:ext cx="8496944" cy="1361440"/>
            <a:chOff x="755576" y="3732939"/>
            <a:chExt cx="8496944" cy="1361440"/>
          </a:xfrm>
        </p:grpSpPr>
        <p:sp>
          <p:nvSpPr>
            <p:cNvPr id="1048945" name="矩形 15"/>
            <p:cNvSpPr/>
            <p:nvPr/>
          </p:nvSpPr>
          <p:spPr>
            <a:xfrm>
              <a:off x="3725206" y="3732939"/>
              <a:ext cx="5527314" cy="1361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AX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BX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CX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DX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SP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  <a:ea typeface="+mn-ea"/>
                </a:rPr>
                <a:t>、 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BP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  <a:ea typeface="+mn-ea"/>
                </a:rPr>
                <a:t>、 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SI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  <a:ea typeface="+mn-ea"/>
                </a:rPr>
                <a:t>、  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DI</a:t>
              </a:r>
              <a:endParaRPr lang="en-US" altLang="zh-CN" sz="2800" b="1" dirty="0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  <p:sp>
          <p:nvSpPr>
            <p:cNvPr id="1048946" name="文本框 16"/>
            <p:cNvSpPr txBox="1"/>
            <p:nvPr/>
          </p:nvSpPr>
          <p:spPr>
            <a:xfrm>
              <a:off x="1619672" y="4221088"/>
              <a:ext cx="2087880" cy="447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8086</a:t>
              </a:r>
              <a:r>
                <a:rPr lang="zh-CN" altLang="en-US" b="1"/>
                <a:t>微机中：</a:t>
              </a:r>
            </a:p>
          </p:txBody>
        </p:sp>
        <p:grpSp>
          <p:nvGrpSpPr>
            <p:cNvPr id="127" name="组合 17"/>
            <p:cNvGrpSpPr/>
            <p:nvPr/>
          </p:nvGrpSpPr>
          <p:grpSpPr>
            <a:xfrm>
              <a:off x="755576" y="4236523"/>
              <a:ext cx="571674" cy="464371"/>
              <a:chOff x="200731" y="3756717"/>
              <a:chExt cx="571674" cy="464371"/>
            </a:xfrm>
          </p:grpSpPr>
          <p:pic>
            <p:nvPicPr>
              <p:cNvPr id="2097159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0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矩形 1"/>
          <p:cNvSpPr/>
          <p:nvPr/>
        </p:nvSpPr>
        <p:spPr>
          <a:xfrm>
            <a:off x="2135560" y="97468"/>
            <a:ext cx="432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  <a:ea typeface="+mn-ea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）</a:t>
            </a:r>
            <a:r>
              <a:rPr lang="zh-CN" altLang="zh-CN" sz="2800" b="1" dirty="0">
                <a:solidFill>
                  <a:schemeClr val="tx2"/>
                </a:solidFill>
                <a:latin typeface="+mn-lt"/>
                <a:ea typeface="+mn-ea"/>
              </a:rPr>
              <a:t>程序计数器</a:t>
            </a:r>
            <a:r>
              <a:rPr lang="en-US" altLang="zh-CN" sz="2800" b="1" dirty="0">
                <a:latin typeface="+mn-lt"/>
                <a:ea typeface="+mn-ea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PC</a:t>
            </a:r>
            <a:endParaRPr lang="zh-CN" altLang="en-US" sz="28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48948" name="TextBox 2"/>
          <p:cNvSpPr txBox="1"/>
          <p:nvPr/>
        </p:nvSpPr>
        <p:spPr>
          <a:xfrm>
            <a:off x="1703512" y="613655"/>
            <a:ext cx="8424936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lt"/>
                <a:ea typeface="+mn-ea"/>
              </a:rPr>
              <a:t>    </a:t>
            </a:r>
            <a:r>
              <a:rPr lang="zh-CN" altLang="zh-CN" sz="2800" b="1" dirty="0">
                <a:latin typeface="+mn-lt"/>
                <a:ea typeface="+mn-ea"/>
              </a:rPr>
              <a:t>程序计数器（</a:t>
            </a:r>
            <a:r>
              <a:rPr lang="en-US" altLang="zh-CN" sz="2800" b="1" dirty="0">
                <a:latin typeface="+mn-lt"/>
                <a:ea typeface="+mn-ea"/>
              </a:rPr>
              <a:t>PC</a:t>
            </a:r>
            <a:r>
              <a:rPr lang="zh-CN" altLang="zh-CN" sz="2800" b="1" dirty="0">
                <a:latin typeface="+mn-lt"/>
                <a:ea typeface="+mn-ea"/>
              </a:rPr>
              <a:t>）也称为指令计数器或指令指针，用来指示指令在存储器中的存放位置</a:t>
            </a:r>
            <a:r>
              <a:rPr lang="zh-CN" altLang="en-US" sz="2800" b="1" dirty="0">
                <a:latin typeface="+mn-lt"/>
                <a:ea typeface="+mn-ea"/>
              </a:rPr>
              <a:t>。</a:t>
            </a:r>
          </a:p>
        </p:txBody>
      </p:sp>
      <p:grpSp>
        <p:nvGrpSpPr>
          <p:cNvPr id="129" name="组合 3"/>
          <p:cNvGrpSpPr/>
          <p:nvPr/>
        </p:nvGrpSpPr>
        <p:grpSpPr>
          <a:xfrm>
            <a:off x="7892308" y="2420888"/>
            <a:ext cx="2668188" cy="2880320"/>
            <a:chOff x="4139952" y="1412776"/>
            <a:chExt cx="2468074" cy="2880320"/>
          </a:xfrm>
        </p:grpSpPr>
        <p:sp>
          <p:nvSpPr>
            <p:cNvPr id="1048949" name="矩形 8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50" name="矩形 9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48951" name="矩形 10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1001H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48952" name="矩形 11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53" name="矩形 1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54" name="矩形 1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55" name="矩形 1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56" name="矩形 1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57" name="矩形 4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8958" name="矩形 5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顺序指令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8959" name="矩形 6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转移指令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8960" name="矩形 7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8961" name="矩形 12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8962" name="矩形 13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963" name="矩形 14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8964" name="矩形 15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组合 26"/>
          <p:cNvGrpSpPr/>
          <p:nvPr/>
        </p:nvGrpSpPr>
        <p:grpSpPr>
          <a:xfrm>
            <a:off x="6528048" y="2348880"/>
            <a:ext cx="1368152" cy="821705"/>
            <a:chOff x="2987824" y="2319263"/>
            <a:chExt cx="1368152" cy="821705"/>
          </a:xfrm>
        </p:grpSpPr>
        <p:grpSp>
          <p:nvGrpSpPr>
            <p:cNvPr id="131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1048965" name="矩形 20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1000H</a:t>
                </a:r>
                <a:endPara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48966" name="TextBox 21"/>
              <p:cNvSpPr txBox="1"/>
              <p:nvPr/>
            </p:nvSpPr>
            <p:spPr>
              <a:xfrm>
                <a:off x="3203848" y="2319263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PC</a:t>
                </a:r>
                <a:endParaRPr lang="zh-CN" altLang="en-US" dirty="0"/>
              </a:p>
            </p:txBody>
          </p:sp>
        </p:grpSp>
        <p:cxnSp>
          <p:nvCxnSpPr>
            <p:cNvPr id="3145848" name="直接箭头连接符 24"/>
            <p:cNvCxnSpPr>
              <a:cxnSpLocks/>
            </p:cNvCxnSpPr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048967" name="矩形 34"/>
          <p:cNvSpPr/>
          <p:nvPr/>
        </p:nvSpPr>
        <p:spPr>
          <a:xfrm>
            <a:off x="1631504" y="206084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lt"/>
                <a:ea typeface="+mn-ea"/>
              </a:rPr>
              <a:t>  </a:t>
            </a:r>
            <a:r>
              <a:rPr lang="zh-CN" altLang="zh-CN" b="1" dirty="0">
                <a:latin typeface="+mn-lt"/>
                <a:ea typeface="+mn-ea"/>
              </a:rPr>
              <a:t>当程序顺序执行时，每次从主存取出一条指令，</a:t>
            </a:r>
            <a:r>
              <a:rPr lang="en-US" altLang="zh-CN" b="1" dirty="0">
                <a:latin typeface="+mn-lt"/>
                <a:ea typeface="+mn-ea"/>
              </a:rPr>
              <a:t>PC</a:t>
            </a:r>
            <a:r>
              <a:rPr lang="zh-CN" altLang="zh-CN" b="1" dirty="0">
                <a:latin typeface="+mn-lt"/>
                <a:ea typeface="+mn-ea"/>
              </a:rPr>
              <a:t>内容就增量计数，指向下一条指令的</a:t>
            </a:r>
            <a:r>
              <a:rPr lang="zh-CN" altLang="en-US" b="1" dirty="0">
                <a:latin typeface="+mn-lt"/>
                <a:ea typeface="+mn-ea"/>
              </a:rPr>
              <a:t>地址。</a:t>
            </a:r>
          </a:p>
        </p:txBody>
      </p:sp>
      <p:grpSp>
        <p:nvGrpSpPr>
          <p:cNvPr id="132" name="组合 35"/>
          <p:cNvGrpSpPr/>
          <p:nvPr/>
        </p:nvGrpSpPr>
        <p:grpSpPr>
          <a:xfrm>
            <a:off x="6528048" y="2751311"/>
            <a:ext cx="1368152" cy="821705"/>
            <a:chOff x="2987824" y="2319263"/>
            <a:chExt cx="1368152" cy="821705"/>
          </a:xfrm>
        </p:grpSpPr>
        <p:grpSp>
          <p:nvGrpSpPr>
            <p:cNvPr id="133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1048968" name="矩形 38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1001H</a:t>
                </a:r>
                <a:endPara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48969" name="TextBox 39"/>
              <p:cNvSpPr txBox="1"/>
              <p:nvPr/>
            </p:nvSpPr>
            <p:spPr>
              <a:xfrm>
                <a:off x="3203848" y="2319263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PC</a:t>
                </a:r>
                <a:endParaRPr lang="zh-CN" altLang="en-US" dirty="0"/>
              </a:p>
            </p:txBody>
          </p:sp>
        </p:grpSp>
        <p:cxnSp>
          <p:nvCxnSpPr>
            <p:cNvPr id="3145849" name="直接箭头连接符 37"/>
            <p:cNvCxnSpPr>
              <a:cxnSpLocks/>
            </p:cNvCxnSpPr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048970" name="矩形 40"/>
          <p:cNvSpPr/>
          <p:nvPr/>
        </p:nvSpPr>
        <p:spPr>
          <a:xfrm>
            <a:off x="1631504" y="4221088"/>
            <a:ext cx="4752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lt"/>
                <a:ea typeface="+mn-ea"/>
              </a:rPr>
              <a:t>  </a:t>
            </a:r>
            <a:r>
              <a:rPr lang="zh-CN" altLang="zh-CN" b="1" dirty="0">
                <a:latin typeface="+mn-lt"/>
                <a:ea typeface="+mn-ea"/>
              </a:rPr>
              <a:t>当程序要转移时，将转移地址送入</a:t>
            </a:r>
            <a:r>
              <a:rPr lang="en-US" altLang="zh-CN" b="1" dirty="0">
                <a:latin typeface="+mn-lt"/>
                <a:ea typeface="+mn-ea"/>
              </a:rPr>
              <a:t>PC</a:t>
            </a:r>
            <a:r>
              <a:rPr lang="zh-CN" altLang="zh-CN" b="1" dirty="0">
                <a:latin typeface="+mn-lt"/>
                <a:ea typeface="+mn-ea"/>
              </a:rPr>
              <a:t>，使</a:t>
            </a:r>
            <a:r>
              <a:rPr lang="en-US" altLang="zh-CN" b="1" dirty="0">
                <a:latin typeface="+mn-lt"/>
                <a:ea typeface="+mn-ea"/>
              </a:rPr>
              <a:t>PC</a:t>
            </a:r>
            <a:r>
              <a:rPr lang="zh-CN" altLang="zh-CN" b="1" dirty="0">
                <a:latin typeface="+mn-lt"/>
                <a:ea typeface="+mn-ea"/>
              </a:rPr>
              <a:t>指向新的指令地址。</a:t>
            </a:r>
            <a:endParaRPr lang="zh-CN" altLang="en-US" b="1" dirty="0">
              <a:latin typeface="+mn-lt"/>
              <a:ea typeface="+mn-ea"/>
            </a:endParaRPr>
          </a:p>
        </p:txBody>
      </p:sp>
      <p:sp>
        <p:nvSpPr>
          <p:cNvPr id="1048971" name="手杖形箭头 42"/>
          <p:cNvSpPr/>
          <p:nvPr/>
        </p:nvSpPr>
        <p:spPr bwMode="auto">
          <a:xfrm flipH="1">
            <a:off x="6960096" y="2204864"/>
            <a:ext cx="2664296" cy="1165856"/>
          </a:xfrm>
          <a:prstGeom prst="uturnArrow">
            <a:avLst>
              <a:gd name="adj1" fmla="val 5392"/>
              <a:gd name="adj2" fmla="val 7620"/>
              <a:gd name="adj3" fmla="val 21435"/>
              <a:gd name="adj4" fmla="val 49098"/>
              <a:gd name="adj5" fmla="val 54615"/>
            </a:avLst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34" name="组合 43"/>
          <p:cNvGrpSpPr/>
          <p:nvPr/>
        </p:nvGrpSpPr>
        <p:grpSpPr>
          <a:xfrm>
            <a:off x="6528048" y="4191471"/>
            <a:ext cx="1368152" cy="821705"/>
            <a:chOff x="2987824" y="2319263"/>
            <a:chExt cx="1368152" cy="821705"/>
          </a:xfrm>
        </p:grpSpPr>
        <p:grpSp>
          <p:nvGrpSpPr>
            <p:cNvPr id="135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1048972" name="矩形 46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rgbClr val="FF0000"/>
                    </a:solidFill>
                  </a:rPr>
                  <a:t>XXXX</a:t>
                </a:r>
                <a:r>
                  <a:rPr kumimoji="1" lang="en-US" altLang="zh-CN" sz="16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H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48973" name="TextBox 47"/>
              <p:cNvSpPr txBox="1"/>
              <p:nvPr/>
            </p:nvSpPr>
            <p:spPr>
              <a:xfrm>
                <a:off x="3203848" y="2319263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PC</a:t>
                </a:r>
                <a:endParaRPr lang="zh-CN" altLang="en-US" dirty="0"/>
              </a:p>
            </p:txBody>
          </p:sp>
        </p:grpSp>
        <p:cxnSp>
          <p:nvCxnSpPr>
            <p:cNvPr id="3145850" name="直接箭头连接符 45"/>
            <p:cNvCxnSpPr>
              <a:cxnSpLocks/>
            </p:cNvCxnSpPr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048974" name="矩形 48"/>
          <p:cNvSpPr/>
          <p:nvPr/>
        </p:nvSpPr>
        <p:spPr>
          <a:xfrm>
            <a:off x="1775520" y="5787261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+mn-lt"/>
                <a:ea typeface="+mn-ea"/>
              </a:rPr>
              <a:t>因此，当现行指令执行完时，</a:t>
            </a:r>
            <a:r>
              <a:rPr lang="en-US" altLang="zh-CN" b="1" dirty="0">
                <a:latin typeface="+mn-lt"/>
                <a:ea typeface="+mn-ea"/>
              </a:rPr>
              <a:t>PC</a:t>
            </a:r>
            <a:r>
              <a:rPr lang="zh-CN" altLang="zh-CN" b="1" dirty="0">
                <a:latin typeface="+mn-lt"/>
                <a:ea typeface="+mn-ea"/>
              </a:rPr>
              <a:t>中存放的总是</a:t>
            </a:r>
            <a:r>
              <a:rPr lang="zh-CN" altLang="zh-CN" b="1" dirty="0">
                <a:solidFill>
                  <a:srgbClr val="FF0000"/>
                </a:solidFill>
                <a:latin typeface="+mn-lt"/>
                <a:ea typeface="+mn-ea"/>
              </a:rPr>
              <a:t>后续指令的地址</a:t>
            </a:r>
            <a:r>
              <a:rPr lang="zh-CN" altLang="en-US" b="1" dirty="0">
                <a:latin typeface="+mn-lt"/>
                <a:ea typeface="+mn-ea"/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4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4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4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8" grpId="0"/>
      <p:bldP spid="1048967" grpId="0"/>
      <p:bldP spid="1048970" grpId="0"/>
      <p:bldP spid="1048971" grpId="0" animBg="1"/>
      <p:bldP spid="1048971" grpId="1" animBg="1"/>
      <p:bldP spid="10489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5" name="矩形 1"/>
          <p:cNvSpPr/>
          <p:nvPr/>
        </p:nvSpPr>
        <p:spPr>
          <a:xfrm>
            <a:off x="2135560" y="116632"/>
            <a:ext cx="5087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</a:rPr>
              <a:t>3</a:t>
            </a:r>
            <a:r>
              <a:rPr lang="zh-CN" altLang="en-US" sz="2800" b="1" dirty="0">
                <a:solidFill>
                  <a:schemeClr val="tx2"/>
                </a:solidFill>
              </a:rPr>
              <a:t>）</a:t>
            </a:r>
            <a:r>
              <a:rPr lang="zh-CN" altLang="zh-CN" sz="2800" b="1" dirty="0">
                <a:solidFill>
                  <a:schemeClr val="tx2"/>
                </a:solidFill>
              </a:rPr>
              <a:t>程序状态字寄存器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FF0000"/>
                </a:solidFill>
              </a:rPr>
              <a:t>PSW</a:t>
            </a:r>
          </a:p>
        </p:txBody>
      </p:sp>
      <p:sp>
        <p:nvSpPr>
          <p:cNvPr id="1048976" name="Rectangle 2"/>
          <p:cNvSpPr>
            <a:spLocks noChangeArrowheads="1"/>
          </p:cNvSpPr>
          <p:nvPr/>
        </p:nvSpPr>
        <p:spPr bwMode="auto">
          <a:xfrm>
            <a:off x="2063552" y="817548"/>
            <a:ext cx="81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kumimoji="0" lang="zh-CN" altLang="en-US" sz="2800" b="1" dirty="0"/>
              <a:t>记录现行程序的运行状态和指示程序的工作方式。</a:t>
            </a:r>
            <a:endParaRPr kumimoji="0" lang="zh-CN" altLang="en-US" sz="2800" b="1" dirty="0">
              <a:latin typeface="宋体" charset="-122"/>
            </a:endParaRPr>
          </a:p>
        </p:txBody>
      </p:sp>
      <p:sp>
        <p:nvSpPr>
          <p:cNvPr id="1048977" name="Rectangle 13"/>
          <p:cNvSpPr>
            <a:spLocks noChangeArrowheads="1"/>
          </p:cNvSpPr>
          <p:nvPr/>
        </p:nvSpPr>
        <p:spPr bwMode="auto">
          <a:xfrm>
            <a:off x="1752600" y="1412776"/>
            <a:ext cx="8839200" cy="271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zh-CN" altLang="en-US" sz="2800" b="1" dirty="0">
                <a:latin typeface="+mn-lt"/>
                <a:ea typeface="黑体" pitchFamily="2" charset="-122"/>
              </a:rPr>
              <a:t> </a:t>
            </a:r>
            <a:r>
              <a:rPr kumimoji="0" lang="zh-CN" altLang="en-US" sz="2800" b="1" dirty="0">
                <a:solidFill>
                  <a:schemeClr val="tx2"/>
                </a:solidFill>
                <a:latin typeface="+mn-lt"/>
              </a:rPr>
              <a:t>特征位</a:t>
            </a:r>
          </a:p>
          <a:p>
            <a:pPr algn="just" eaLnBrk="0" hangingPunct="0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kumimoji="0" lang="zh-CN" altLang="en-US" sz="2800" b="1" dirty="0">
                <a:latin typeface="+mn-lt"/>
              </a:rPr>
              <a:t>也叫标志位，用来反映当前程序的执行状态。指令执行后，</a:t>
            </a:r>
            <a:r>
              <a:rPr kumimoji="0" lang="en-US" altLang="zh-CN" sz="2800" b="1" dirty="0">
                <a:latin typeface="+mn-lt"/>
              </a:rPr>
              <a:t>CPU</a:t>
            </a:r>
            <a:r>
              <a:rPr kumimoji="0" lang="zh-CN" altLang="en-US" sz="2800" b="1" dirty="0">
                <a:latin typeface="+mn-lt"/>
              </a:rPr>
              <a:t>根据</a:t>
            </a:r>
            <a:r>
              <a:rPr kumimoji="0" lang="zh-CN" altLang="en-US" sz="2800" b="1" dirty="0">
                <a:solidFill>
                  <a:srgbClr val="FF0000"/>
                </a:solidFill>
                <a:latin typeface="+mn-lt"/>
              </a:rPr>
              <a:t>执行结果</a:t>
            </a:r>
            <a:r>
              <a:rPr kumimoji="0" lang="zh-CN" altLang="en-US" sz="2800" b="1" dirty="0">
                <a:latin typeface="+mn-lt"/>
              </a:rPr>
              <a:t>设置相应特征位，作为决定程序流向的判断依据，常见有5种。另有编程设定位。</a:t>
            </a:r>
          </a:p>
        </p:txBody>
      </p:sp>
      <p:grpSp>
        <p:nvGrpSpPr>
          <p:cNvPr id="137" name="Group 11"/>
          <p:cNvGrpSpPr/>
          <p:nvPr/>
        </p:nvGrpSpPr>
        <p:grpSpPr bwMode="auto">
          <a:xfrm>
            <a:off x="2208213" y="4581128"/>
            <a:ext cx="8001000" cy="914400"/>
            <a:chOff x="336" y="2640"/>
            <a:chExt cx="5040" cy="576"/>
          </a:xfrm>
        </p:grpSpPr>
        <p:sp>
          <p:nvSpPr>
            <p:cNvPr id="1048978" name="Rectangle 3"/>
            <p:cNvSpPr>
              <a:spLocks noChangeArrowheads="1"/>
            </p:cNvSpPr>
            <p:nvPr/>
          </p:nvSpPr>
          <p:spPr bwMode="auto">
            <a:xfrm>
              <a:off x="33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进位</a:t>
              </a:r>
            </a:p>
            <a:p>
              <a:pPr algn="ctr" eaLnBrk="0" hangingPunct="0"/>
              <a:r>
                <a:rPr kumimoji="0" lang="en-US" altLang="zh-CN" sz="2800" b="1"/>
                <a:t>C</a:t>
              </a:r>
            </a:p>
          </p:txBody>
        </p:sp>
        <p:sp>
          <p:nvSpPr>
            <p:cNvPr id="1048979" name="Rectangle 5"/>
            <p:cNvSpPr>
              <a:spLocks noChangeArrowheads="1"/>
            </p:cNvSpPr>
            <p:nvPr/>
          </p:nvSpPr>
          <p:spPr bwMode="auto">
            <a:xfrm>
              <a:off x="105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溢出</a:t>
              </a:r>
            </a:p>
            <a:p>
              <a:pPr algn="ctr" eaLnBrk="0" hangingPunct="0"/>
              <a:r>
                <a:rPr kumimoji="0" lang="en-US" altLang="zh-CN" sz="2800" b="1"/>
                <a:t>V</a:t>
              </a:r>
            </a:p>
          </p:txBody>
        </p:sp>
        <p:sp>
          <p:nvSpPr>
            <p:cNvPr id="1048980" name="Rectangle 6"/>
            <p:cNvSpPr>
              <a:spLocks noChangeArrowheads="1"/>
            </p:cNvSpPr>
            <p:nvPr/>
          </p:nvSpPr>
          <p:spPr bwMode="auto">
            <a:xfrm>
              <a:off x="177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零位</a:t>
              </a:r>
            </a:p>
            <a:p>
              <a:pPr algn="ctr" eaLnBrk="0" hangingPunct="0"/>
              <a:r>
                <a:rPr kumimoji="0" lang="en-US" altLang="zh-CN" sz="2800" b="1"/>
                <a:t>Z</a:t>
              </a:r>
            </a:p>
          </p:txBody>
        </p:sp>
        <p:sp>
          <p:nvSpPr>
            <p:cNvPr id="1048981" name="Rectangle 7"/>
            <p:cNvSpPr>
              <a:spLocks noChangeArrowheads="1"/>
            </p:cNvSpPr>
            <p:nvPr/>
          </p:nvSpPr>
          <p:spPr bwMode="auto">
            <a:xfrm>
              <a:off x="249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负位</a:t>
              </a:r>
            </a:p>
            <a:p>
              <a:pPr algn="ctr" eaLnBrk="0" hangingPunct="0"/>
              <a:r>
                <a:rPr kumimoji="0" lang="en-US" altLang="zh-CN" sz="2800" b="1"/>
                <a:t>N</a:t>
              </a:r>
            </a:p>
          </p:txBody>
        </p:sp>
        <p:sp>
          <p:nvSpPr>
            <p:cNvPr id="1048982" name="Rectangle 8"/>
            <p:cNvSpPr>
              <a:spLocks noChangeArrowheads="1"/>
            </p:cNvSpPr>
            <p:nvPr/>
          </p:nvSpPr>
          <p:spPr bwMode="auto">
            <a:xfrm>
              <a:off x="321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奇偶</a:t>
              </a:r>
            </a:p>
            <a:p>
              <a:pPr algn="ctr" eaLnBrk="0" hangingPunct="0"/>
              <a:r>
                <a:rPr kumimoji="0" lang="en-US" altLang="zh-CN" sz="2800" b="1"/>
                <a:t>P</a:t>
              </a:r>
            </a:p>
          </p:txBody>
        </p:sp>
        <p:sp>
          <p:nvSpPr>
            <p:cNvPr id="1048983" name="Rectangle 9"/>
            <p:cNvSpPr>
              <a:spLocks noChangeArrowheads="1"/>
            </p:cNvSpPr>
            <p:nvPr/>
          </p:nvSpPr>
          <p:spPr bwMode="auto">
            <a:xfrm>
              <a:off x="393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984" name="Rectangle 10"/>
            <p:cNvSpPr>
              <a:spLocks noChangeArrowheads="1"/>
            </p:cNvSpPr>
            <p:nvPr/>
          </p:nvSpPr>
          <p:spPr bwMode="auto">
            <a:xfrm>
              <a:off x="465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8985" name="AutoShape 18"/>
          <p:cNvSpPr/>
          <p:nvPr/>
        </p:nvSpPr>
        <p:spPr bwMode="auto">
          <a:xfrm rot="5400000">
            <a:off x="4883150" y="3538141"/>
            <a:ext cx="215900" cy="4464050"/>
          </a:xfrm>
          <a:prstGeom prst="rightBrace">
            <a:avLst>
              <a:gd name="adj1" fmla="val 17230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986" name="Text Box 20"/>
          <p:cNvSpPr txBox="1">
            <a:spLocks noChangeArrowheads="1"/>
          </p:cNvSpPr>
          <p:nvPr/>
        </p:nvSpPr>
        <p:spPr bwMode="auto">
          <a:xfrm>
            <a:off x="3503613" y="5949553"/>
            <a:ext cx="30700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/>
              <a:t>特征位，自动设置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4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76" grpId="0" autoUpdateAnimBg="0"/>
      <p:bldP spid="1048977" grpId="0" autoUpdateAnimBg="0"/>
      <p:bldP spid="1048985" grpId="0" animBg="1"/>
      <p:bldP spid="10489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7" name="Rectangle 2"/>
          <p:cNvSpPr>
            <a:spLocks noChangeArrowheads="1"/>
          </p:cNvSpPr>
          <p:nvPr/>
        </p:nvSpPr>
        <p:spPr bwMode="auto">
          <a:xfrm>
            <a:off x="1828800" y="829642"/>
            <a:ext cx="8839200" cy="211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zh-CN" altLang="en-US" sz="2800" b="1" dirty="0">
                <a:latin typeface="+mn-lt"/>
                <a:ea typeface="+mn-ea"/>
              </a:rPr>
              <a:t> </a:t>
            </a:r>
            <a:r>
              <a:rPr kumimoji="0"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编程设定位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0" lang="en-US" altLang="zh-CN" sz="2800" b="1" dirty="0">
                <a:latin typeface="+mn-lt"/>
                <a:ea typeface="+mn-ea"/>
              </a:rPr>
              <a:t>  PSW</a:t>
            </a:r>
            <a:r>
              <a:rPr kumimoji="0" lang="zh-CN" altLang="en-US" sz="2800" b="1" dirty="0">
                <a:latin typeface="+mn-lt"/>
                <a:ea typeface="+mn-ea"/>
              </a:rPr>
              <a:t>中某些位或字段由</a:t>
            </a:r>
            <a:r>
              <a:rPr kumimoji="0" lang="en-US" altLang="zh-CN" sz="2800" b="1" dirty="0">
                <a:latin typeface="+mn-lt"/>
                <a:ea typeface="+mn-ea"/>
              </a:rPr>
              <a:t>CPU</a:t>
            </a:r>
            <a:r>
              <a:rPr kumimoji="0"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编程设定</a:t>
            </a:r>
            <a:r>
              <a:rPr kumimoji="0" lang="zh-CN" altLang="en-US" sz="2800" b="1" dirty="0">
                <a:latin typeface="+mn-lt"/>
                <a:ea typeface="+mn-ea"/>
              </a:rPr>
              <a:t>，以决定程序的调试、对中断的响应、程序的工作方式等。</a:t>
            </a:r>
          </a:p>
        </p:txBody>
      </p:sp>
      <p:grpSp>
        <p:nvGrpSpPr>
          <p:cNvPr id="139" name="Group 7"/>
          <p:cNvGrpSpPr/>
          <p:nvPr/>
        </p:nvGrpSpPr>
        <p:grpSpPr bwMode="auto">
          <a:xfrm>
            <a:off x="2952328" y="3738736"/>
            <a:ext cx="6096000" cy="914400"/>
            <a:chOff x="672" y="2400"/>
            <a:chExt cx="3840" cy="576"/>
          </a:xfrm>
        </p:grpSpPr>
        <p:sp>
          <p:nvSpPr>
            <p:cNvPr id="1048988" name="Rectangle 3"/>
            <p:cNvSpPr>
              <a:spLocks noChangeArrowheads="1"/>
            </p:cNvSpPr>
            <p:nvPr/>
          </p:nvSpPr>
          <p:spPr bwMode="auto">
            <a:xfrm>
              <a:off x="67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跟踪位</a:t>
              </a:r>
            </a:p>
            <a:p>
              <a:pPr algn="ctr" eaLnBrk="0" hangingPunct="0"/>
              <a:r>
                <a:rPr kumimoji="0" lang="en-US" altLang="zh-CN" sz="2800" b="1"/>
                <a:t>T</a:t>
              </a:r>
            </a:p>
          </p:txBody>
        </p:sp>
        <p:sp>
          <p:nvSpPr>
            <p:cNvPr id="1048989" name="Rectangle 4"/>
            <p:cNvSpPr>
              <a:spLocks noChangeArrowheads="1"/>
            </p:cNvSpPr>
            <p:nvPr/>
          </p:nvSpPr>
          <p:spPr bwMode="auto">
            <a:xfrm>
              <a:off x="163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允许中断</a:t>
              </a:r>
            </a:p>
            <a:p>
              <a:pPr algn="ctr" eaLnBrk="0" hangingPunct="0"/>
              <a:r>
                <a:rPr kumimoji="0" lang="en-US" altLang="zh-CN" sz="2800" b="1"/>
                <a:t>I</a:t>
              </a:r>
            </a:p>
          </p:txBody>
        </p:sp>
        <p:sp>
          <p:nvSpPr>
            <p:cNvPr id="1048990" name="Rectangle 5"/>
            <p:cNvSpPr>
              <a:spLocks noChangeArrowheads="1"/>
            </p:cNvSpPr>
            <p:nvPr/>
          </p:nvSpPr>
          <p:spPr bwMode="auto">
            <a:xfrm>
              <a:off x="259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程序优</a:t>
              </a:r>
            </a:p>
            <a:p>
              <a:pPr algn="ctr" eaLnBrk="0" hangingPunct="0"/>
              <a:r>
                <a:rPr kumimoji="0" lang="zh-CN" altLang="en-US" sz="2800" b="1"/>
                <a:t>先级段</a:t>
              </a:r>
              <a:endParaRPr kumimoji="0" lang="en-US" altLang="zh-CN" sz="2800" b="1"/>
            </a:p>
          </p:txBody>
        </p:sp>
        <p:sp>
          <p:nvSpPr>
            <p:cNvPr id="1048991" name="Rectangle 6"/>
            <p:cNvSpPr>
              <a:spLocks noChangeArrowheads="1"/>
            </p:cNvSpPr>
            <p:nvPr/>
          </p:nvSpPr>
          <p:spPr bwMode="auto">
            <a:xfrm>
              <a:off x="355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工作方</a:t>
              </a:r>
            </a:p>
            <a:p>
              <a:pPr algn="ctr" eaLnBrk="0" hangingPunct="0"/>
              <a:r>
                <a:rPr kumimoji="0" lang="zh-CN" altLang="en-US" sz="2800" b="1"/>
                <a:t>式字段</a:t>
              </a:r>
              <a:endParaRPr kumimoji="0" lang="en-US" altLang="zh-CN" sz="2800" b="1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8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2" name="矩形 1"/>
          <p:cNvSpPr/>
          <p:nvPr/>
        </p:nvSpPr>
        <p:spPr>
          <a:xfrm>
            <a:off x="2135560" y="107921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</a:rPr>
              <a:t>4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）</a:t>
            </a:r>
            <a:r>
              <a:rPr lang="zh-CN" altLang="zh-CN" sz="2800" b="1" dirty="0">
                <a:solidFill>
                  <a:schemeClr val="tx2"/>
                </a:solidFill>
                <a:latin typeface="+mn-lt"/>
              </a:rPr>
              <a:t>堆栈指针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     SP</a:t>
            </a:r>
          </a:p>
        </p:txBody>
      </p:sp>
      <p:grpSp>
        <p:nvGrpSpPr>
          <p:cNvPr id="141" name="组合 2"/>
          <p:cNvGrpSpPr/>
          <p:nvPr/>
        </p:nvGrpSpPr>
        <p:grpSpPr>
          <a:xfrm>
            <a:off x="7892308" y="3717032"/>
            <a:ext cx="2668188" cy="2880320"/>
            <a:chOff x="4139952" y="1412776"/>
            <a:chExt cx="2468074" cy="2880320"/>
          </a:xfrm>
        </p:grpSpPr>
        <p:sp>
          <p:nvSpPr>
            <p:cNvPr id="1048993" name="矩形 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94" name="矩形 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48995" name="矩形 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48996" name="矩形 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48997" name="矩形 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48998" name="矩形 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7FFDH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48999" name="矩形 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7FFEH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49000" name="矩形 1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XXXX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49001" name="矩形 1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堆栈空间</a:t>
              </a:r>
            </a:p>
          </p:txBody>
        </p:sp>
        <p:sp>
          <p:nvSpPr>
            <p:cNvPr id="1049002" name="矩形 1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9003" name="矩形 1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9004" name="矩形 1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9005" name="矩形 1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9006" name="矩形 1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9007" name="矩形 1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9008" name="矩形 1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堆栈栈底</a:t>
              </a:r>
            </a:p>
          </p:txBody>
        </p:sp>
      </p:grpSp>
      <p:grpSp>
        <p:nvGrpSpPr>
          <p:cNvPr id="142" name="组合 19"/>
          <p:cNvGrpSpPr/>
          <p:nvPr/>
        </p:nvGrpSpPr>
        <p:grpSpPr>
          <a:xfrm>
            <a:off x="6528048" y="5445224"/>
            <a:ext cx="1368152" cy="821705"/>
            <a:chOff x="2987824" y="2319263"/>
            <a:chExt cx="1368152" cy="821705"/>
          </a:xfrm>
        </p:grpSpPr>
        <p:grpSp>
          <p:nvGrpSpPr>
            <p:cNvPr id="143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1049009" name="矩形 22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7FFEH</a:t>
                </a:r>
                <a:endPara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49010" name="TextBox 23"/>
              <p:cNvSpPr txBox="1"/>
              <p:nvPr/>
            </p:nvSpPr>
            <p:spPr>
              <a:xfrm>
                <a:off x="3203848" y="231926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SP</a:t>
                </a:r>
                <a:endParaRPr lang="zh-CN" altLang="en-US" dirty="0"/>
              </a:p>
            </p:txBody>
          </p:sp>
        </p:grpSp>
        <p:cxnSp>
          <p:nvCxnSpPr>
            <p:cNvPr id="3145851" name="直接箭头连接符 21"/>
            <p:cNvCxnSpPr>
              <a:cxnSpLocks/>
            </p:cNvCxnSpPr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3145852" name="直接箭头连接符 27"/>
          <p:cNvCxnSpPr>
            <a:cxnSpLocks/>
          </p:cNvCxnSpPr>
          <p:nvPr/>
        </p:nvCxnSpPr>
        <p:spPr bwMode="auto">
          <a:xfrm flipV="1">
            <a:off x="10560496" y="4106689"/>
            <a:ext cx="0" cy="2376264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9011" name="矩形 29"/>
          <p:cNvSpPr/>
          <p:nvPr/>
        </p:nvSpPr>
        <p:spPr>
          <a:xfrm>
            <a:off x="2005316" y="605009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</a:rPr>
              <a:t>     </a:t>
            </a:r>
            <a:r>
              <a:rPr lang="zh-CN" altLang="zh-CN" sz="2800" b="1">
                <a:latin typeface="+mn-lt"/>
              </a:rPr>
              <a:t>在</a:t>
            </a:r>
            <a:r>
              <a:rPr lang="zh-CN" altLang="zh-CN" sz="2800" b="1" dirty="0">
                <a:latin typeface="+mn-lt"/>
              </a:rPr>
              <a:t>主存储器中划出一段区间作为堆栈区</a:t>
            </a:r>
            <a:r>
              <a:rPr lang="zh-CN" altLang="en-US" sz="2800" b="1" dirty="0">
                <a:latin typeface="+mn-lt"/>
              </a:rPr>
              <a:t>，</a:t>
            </a:r>
            <a:r>
              <a:rPr lang="zh-CN" altLang="zh-CN" sz="2800" b="1" dirty="0">
                <a:latin typeface="+mn-lt"/>
              </a:rPr>
              <a:t>是一种按“后进先出”存取顺序进行存储的结构。</a:t>
            </a:r>
            <a:endParaRPr lang="en-US" altLang="zh-CN" sz="2800" b="1" dirty="0">
              <a:latin typeface="+mn-lt"/>
            </a:endParaRPr>
          </a:p>
        </p:txBody>
      </p:sp>
      <p:sp>
        <p:nvSpPr>
          <p:cNvPr id="1049012" name="矩形 30"/>
          <p:cNvSpPr/>
          <p:nvPr/>
        </p:nvSpPr>
        <p:spPr>
          <a:xfrm>
            <a:off x="1631504" y="2042264"/>
            <a:ext cx="87613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>
                <a:latin typeface="+mn-lt"/>
              </a:rPr>
              <a:t>作为</a:t>
            </a:r>
            <a:r>
              <a:rPr lang="zh-CN" altLang="zh-CN" sz="2800" b="1" dirty="0">
                <a:latin typeface="+mn-lt"/>
              </a:rPr>
              <a:t>起点的一端固定，称为栈底</a:t>
            </a:r>
            <a:r>
              <a:rPr lang="zh-CN" altLang="en-US" sz="2800" b="1" dirty="0">
                <a:latin typeface="+mn-lt"/>
              </a:rPr>
              <a:t>；浮动</a:t>
            </a:r>
            <a:r>
              <a:rPr lang="zh-CN" altLang="zh-CN" sz="2800" b="1" dirty="0">
                <a:latin typeface="+mn-lt"/>
              </a:rPr>
              <a:t>端称为栈顶</a:t>
            </a:r>
            <a:r>
              <a:rPr lang="zh-CN" altLang="en-US" sz="2800" b="1" dirty="0">
                <a:latin typeface="+mn-lt"/>
              </a:rPr>
              <a:t>。</a:t>
            </a:r>
          </a:p>
        </p:txBody>
      </p:sp>
      <p:sp>
        <p:nvSpPr>
          <p:cNvPr id="1049013" name="矩形 31"/>
          <p:cNvSpPr/>
          <p:nvPr/>
        </p:nvSpPr>
        <p:spPr>
          <a:xfrm>
            <a:off x="1631504" y="2837835"/>
            <a:ext cx="5886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+mn-lt"/>
              </a:rPr>
              <a:t>设置一个具有加、减计数功能的寄存器作为堆栈指针，命名为</a:t>
            </a:r>
            <a:r>
              <a:rPr lang="en-US" altLang="zh-CN" sz="2800" b="1" dirty="0">
                <a:latin typeface="+mn-lt"/>
              </a:rPr>
              <a:t>SP</a:t>
            </a:r>
            <a:r>
              <a:rPr lang="zh-CN" altLang="zh-CN" sz="2800" b="1" dirty="0">
                <a:latin typeface="+mn-lt"/>
              </a:rPr>
              <a:t>，</a:t>
            </a:r>
            <a:r>
              <a:rPr lang="en-US" altLang="zh-CN" sz="2800" b="1" dirty="0">
                <a:latin typeface="+mn-lt"/>
              </a:rPr>
              <a:t>SP</a:t>
            </a:r>
            <a:r>
              <a:rPr lang="zh-CN" altLang="zh-CN" sz="2800" b="1" dirty="0">
                <a:latin typeface="+mn-lt"/>
              </a:rPr>
              <a:t>中的内容就是栈顶单元地址。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049014" name="TextBox 32"/>
          <p:cNvSpPr txBox="1"/>
          <p:nvPr/>
        </p:nvSpPr>
        <p:spPr>
          <a:xfrm>
            <a:off x="1707313" y="5075602"/>
            <a:ext cx="4414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lt"/>
              </a:rPr>
              <a:t>压栈：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SP=SP-1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存入数据</a:t>
            </a:r>
            <a:endParaRPr lang="en-US" altLang="zh-CN" sz="2800" b="1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44" name="组合 33"/>
          <p:cNvGrpSpPr/>
          <p:nvPr/>
        </p:nvGrpSpPr>
        <p:grpSpPr>
          <a:xfrm>
            <a:off x="6528048" y="5085184"/>
            <a:ext cx="1368152" cy="821705"/>
            <a:chOff x="2987824" y="2319263"/>
            <a:chExt cx="1368152" cy="821705"/>
          </a:xfrm>
        </p:grpSpPr>
        <p:grpSp>
          <p:nvGrpSpPr>
            <p:cNvPr id="145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1049015" name="矩形 36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7FFDH</a:t>
                </a:r>
                <a:endPara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49016" name="TextBox 37"/>
              <p:cNvSpPr txBox="1"/>
              <p:nvPr/>
            </p:nvSpPr>
            <p:spPr>
              <a:xfrm>
                <a:off x="3203848" y="231926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SP</a:t>
                </a:r>
                <a:endParaRPr lang="zh-CN" altLang="en-US" dirty="0"/>
              </a:p>
            </p:txBody>
          </p:sp>
        </p:grpSp>
        <p:cxnSp>
          <p:nvCxnSpPr>
            <p:cNvPr id="3145853" name="直接箭头连接符 35"/>
            <p:cNvCxnSpPr>
              <a:cxnSpLocks/>
            </p:cNvCxnSpPr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049017" name="TextBox 38"/>
          <p:cNvSpPr txBox="1"/>
          <p:nvPr/>
        </p:nvSpPr>
        <p:spPr>
          <a:xfrm>
            <a:off x="8112224" y="5445224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XXXXH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9018" name="TextBox 39"/>
          <p:cNvSpPr txBox="1"/>
          <p:nvPr/>
        </p:nvSpPr>
        <p:spPr>
          <a:xfrm>
            <a:off x="1723593" y="5775079"/>
            <a:ext cx="4318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lt"/>
              </a:rPr>
              <a:t>出</a:t>
            </a:r>
            <a:r>
              <a:rPr lang="zh-CN" altLang="en-US" sz="2800" b="1">
                <a:latin typeface="+mn-lt"/>
              </a:rPr>
              <a:t>栈：</a:t>
            </a:r>
            <a:r>
              <a:rPr lang="zh-CN" altLang="en-US" sz="2800" b="1">
                <a:solidFill>
                  <a:schemeClr val="tx2"/>
                </a:solidFill>
              </a:rPr>
              <a:t>读取数据</a:t>
            </a:r>
            <a:r>
              <a:rPr lang="en-US" altLang="zh-CN" sz="2800" b="1">
                <a:solidFill>
                  <a:schemeClr val="tx2"/>
                </a:solidFill>
              </a:rPr>
              <a:t>,</a:t>
            </a:r>
            <a:r>
              <a:rPr lang="en-US" altLang="zh-CN" sz="2800" b="1">
                <a:solidFill>
                  <a:srgbClr val="FF0000"/>
                </a:solidFill>
              </a:rPr>
              <a:t> SP=SP+1</a:t>
            </a:r>
            <a:endParaRPr lang="en-US" altLang="zh-CN" sz="2800" b="1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4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4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11" grpId="0"/>
      <p:bldP spid="1049012" grpId="0"/>
      <p:bldP spid="1049013" grpId="0"/>
      <p:bldP spid="1049014" grpId="0"/>
      <p:bldP spid="1049017" grpId="0"/>
      <p:bldP spid="1049017" grpId="1"/>
      <p:bldP spid="10490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9" name="矩形 1"/>
          <p:cNvSpPr/>
          <p:nvPr/>
        </p:nvSpPr>
        <p:spPr>
          <a:xfrm>
            <a:off x="2063552" y="97468"/>
            <a:ext cx="2167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  <a:ea typeface="+mn-ea"/>
              </a:rPr>
              <a:t>5</a:t>
            </a:r>
            <a:r>
              <a:rPr lang="zh-CN" altLang="zh-CN" sz="2800" b="1" dirty="0">
                <a:solidFill>
                  <a:schemeClr val="tx2"/>
                </a:solidFill>
                <a:latin typeface="+mn-lt"/>
                <a:ea typeface="+mn-ea"/>
              </a:rPr>
              <a:t>）暂存器</a:t>
            </a:r>
            <a:endParaRPr lang="zh-CN" altLang="en-US" sz="28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049020" name="矩形 2"/>
          <p:cNvSpPr/>
          <p:nvPr/>
        </p:nvSpPr>
        <p:spPr>
          <a:xfrm>
            <a:off x="1847528" y="692696"/>
            <a:ext cx="8568952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  <a:ea typeface="+mn-ea"/>
              </a:rPr>
              <a:t>    </a:t>
            </a:r>
            <a:r>
              <a:rPr lang="zh-CN" altLang="zh-CN" sz="2800" b="1">
                <a:latin typeface="+mn-lt"/>
                <a:ea typeface="+mn-ea"/>
              </a:rPr>
              <a:t>与</a:t>
            </a:r>
            <a:r>
              <a:rPr lang="zh-CN" altLang="zh-CN" sz="2800" b="1" dirty="0">
                <a:latin typeface="+mn-lt"/>
                <a:ea typeface="+mn-ea"/>
              </a:rPr>
              <a:t>通用寄存器不同，暂存器没有编号，不能被编程访问，只能</a:t>
            </a:r>
            <a:r>
              <a:rPr lang="en-US" altLang="zh-CN" sz="2800" b="1" dirty="0">
                <a:latin typeface="+mn-lt"/>
                <a:ea typeface="+mn-ea"/>
              </a:rPr>
              <a:t>CPU</a:t>
            </a:r>
            <a:r>
              <a:rPr lang="zh-CN" altLang="zh-CN" sz="2800" b="1" dirty="0">
                <a:latin typeface="+mn-lt"/>
                <a:ea typeface="+mn-ea"/>
              </a:rPr>
              <a:t>内部专用。设置暂存器的目的是暂存某些中间过程产生的信息。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1049021" name="矩形 3"/>
          <p:cNvSpPr/>
          <p:nvPr/>
        </p:nvSpPr>
        <p:spPr>
          <a:xfrm>
            <a:off x="1847528" y="4215796"/>
            <a:ext cx="8424936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  <a:ea typeface="+mn-ea"/>
              </a:rPr>
              <a:t>    </a:t>
            </a:r>
            <a:r>
              <a:rPr lang="zh-CN" altLang="zh-CN" sz="2800" b="1">
                <a:latin typeface="+mn-lt"/>
                <a:ea typeface="+mn-ea"/>
              </a:rPr>
              <a:t>模型机</a:t>
            </a:r>
            <a:r>
              <a:rPr lang="zh-CN" altLang="en-US" sz="2800" b="1">
                <a:latin typeface="+mn-lt"/>
                <a:ea typeface="+mn-ea"/>
              </a:rPr>
              <a:t>中</a:t>
            </a:r>
            <a:r>
              <a:rPr lang="zh-CN" altLang="zh-CN" sz="2800" b="1">
                <a:latin typeface="+mn-lt"/>
                <a:ea typeface="+mn-ea"/>
              </a:rPr>
              <a:t>，</a:t>
            </a:r>
            <a:r>
              <a:rPr lang="zh-CN" altLang="zh-CN" sz="2800" b="1" dirty="0">
                <a:latin typeface="+mn-lt"/>
                <a:ea typeface="+mn-ea"/>
              </a:rPr>
              <a:t>从</a:t>
            </a:r>
            <a:r>
              <a:rPr lang="zh-CN" altLang="zh-CN" sz="2800" b="1" dirty="0">
                <a:solidFill>
                  <a:srgbClr val="0000FF"/>
                </a:solidFill>
                <a:latin typeface="+mn-lt"/>
                <a:ea typeface="+mn-ea"/>
              </a:rPr>
              <a:t>主存</a:t>
            </a:r>
            <a:r>
              <a:rPr lang="zh-CN" altLang="zh-CN" sz="2800" b="1" dirty="0">
                <a:latin typeface="+mn-lt"/>
                <a:ea typeface="+mn-ea"/>
              </a:rPr>
              <a:t>中读取源操作数地址或源操作数时，就使用暂存器</a:t>
            </a:r>
            <a:r>
              <a:rPr lang="en-US" altLang="zh-CN" sz="2800" b="1" dirty="0">
                <a:latin typeface="+mn-lt"/>
                <a:ea typeface="+mn-ea"/>
              </a:rPr>
              <a:t>C</a:t>
            </a:r>
            <a:r>
              <a:rPr lang="zh-CN" altLang="zh-CN" sz="2800" b="1" dirty="0">
                <a:latin typeface="+mn-lt"/>
                <a:ea typeface="+mn-ea"/>
              </a:rPr>
              <a:t>；从</a:t>
            </a:r>
            <a:r>
              <a:rPr lang="zh-CN" altLang="zh-CN" sz="2800" b="1" dirty="0">
                <a:solidFill>
                  <a:srgbClr val="0000FF"/>
                </a:solidFill>
                <a:latin typeface="+mn-lt"/>
                <a:ea typeface="+mn-ea"/>
              </a:rPr>
              <a:t>主存</a:t>
            </a:r>
            <a:r>
              <a:rPr lang="zh-CN" altLang="zh-CN" sz="2800" b="1" dirty="0">
                <a:latin typeface="+mn-lt"/>
                <a:ea typeface="+mn-ea"/>
              </a:rPr>
              <a:t>中读取目的操作数地址或</a:t>
            </a:r>
            <a:r>
              <a:rPr lang="zh-CN" altLang="zh-CN" sz="2800" b="1">
                <a:latin typeface="+mn-lt"/>
                <a:ea typeface="+mn-ea"/>
              </a:rPr>
              <a:t>目的操作数，就</a:t>
            </a:r>
            <a:r>
              <a:rPr lang="zh-CN" altLang="zh-CN" sz="2800" b="1" dirty="0">
                <a:latin typeface="+mn-lt"/>
                <a:ea typeface="+mn-ea"/>
              </a:rPr>
              <a:t>使用暂存器</a:t>
            </a:r>
            <a:r>
              <a:rPr lang="en-US" altLang="zh-CN" sz="2800" b="1" dirty="0">
                <a:latin typeface="+mn-lt"/>
                <a:ea typeface="+mn-ea"/>
              </a:rPr>
              <a:t>D</a:t>
            </a:r>
            <a:r>
              <a:rPr lang="zh-CN" altLang="zh-CN" sz="2800" b="1" dirty="0">
                <a:latin typeface="+mn-lt"/>
                <a:ea typeface="+mn-ea"/>
              </a:rPr>
              <a:t>。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pSp>
        <p:nvGrpSpPr>
          <p:cNvPr id="147" name="组合 8"/>
          <p:cNvGrpSpPr/>
          <p:nvPr/>
        </p:nvGrpSpPr>
        <p:grpSpPr>
          <a:xfrm>
            <a:off x="3147417" y="2919937"/>
            <a:ext cx="3061449" cy="972524"/>
            <a:chOff x="1623417" y="2919937"/>
            <a:chExt cx="3061449" cy="972524"/>
          </a:xfrm>
        </p:grpSpPr>
        <p:grpSp>
          <p:nvGrpSpPr>
            <p:cNvPr id="148" name="组合 6"/>
            <p:cNvGrpSpPr/>
            <p:nvPr/>
          </p:nvGrpSpPr>
          <p:grpSpPr>
            <a:xfrm>
              <a:off x="3779912" y="2919937"/>
              <a:ext cx="904954" cy="972524"/>
              <a:chOff x="3523030" y="2852936"/>
              <a:chExt cx="904954" cy="972524"/>
            </a:xfrm>
          </p:grpSpPr>
          <p:sp>
            <p:nvSpPr>
              <p:cNvPr id="1049022" name="Text Box 115"/>
              <p:cNvSpPr txBox="1">
                <a:spLocks noChangeArrowheads="1"/>
              </p:cNvSpPr>
              <p:nvPr/>
            </p:nvSpPr>
            <p:spPr bwMode="auto">
              <a:xfrm>
                <a:off x="3523030" y="2852936"/>
                <a:ext cx="904954" cy="39857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049023" name="Text Box 117"/>
              <p:cNvSpPr txBox="1">
                <a:spLocks noChangeArrowheads="1"/>
              </p:cNvSpPr>
              <p:nvPr/>
            </p:nvSpPr>
            <p:spPr bwMode="auto">
              <a:xfrm>
                <a:off x="3523030" y="3425556"/>
                <a:ext cx="904954" cy="39990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</p:grpSp>
        <p:sp>
          <p:nvSpPr>
            <p:cNvPr id="1049024" name="文本框 7"/>
            <p:cNvSpPr txBox="1"/>
            <p:nvPr/>
          </p:nvSpPr>
          <p:spPr>
            <a:xfrm>
              <a:off x="1623417" y="311922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模型机中：</a:t>
              </a:r>
            </a:p>
          </p:txBody>
        </p:sp>
      </p:grpSp>
      <p:sp>
        <p:nvSpPr>
          <p:cNvPr id="1049025" name="文本框 9"/>
          <p:cNvSpPr txBox="1"/>
          <p:nvPr/>
        </p:nvSpPr>
        <p:spPr>
          <a:xfrm>
            <a:off x="6528048" y="288839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源操作数（地址）</a:t>
            </a:r>
          </a:p>
        </p:txBody>
      </p:sp>
      <p:sp>
        <p:nvSpPr>
          <p:cNvPr id="1049026" name="文本框 10"/>
          <p:cNvSpPr txBox="1"/>
          <p:nvPr/>
        </p:nvSpPr>
        <p:spPr>
          <a:xfrm>
            <a:off x="6528048" y="342900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目的操作数（地址）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20" grpId="0"/>
      <p:bldP spid="10490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矩形 2"/>
          <p:cNvSpPr/>
          <p:nvPr/>
        </p:nvSpPr>
        <p:spPr>
          <a:xfrm>
            <a:off x="2145002" y="85225"/>
            <a:ext cx="3467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  <a:ea typeface="+mn-ea"/>
              </a:rPr>
              <a:t>6</a:t>
            </a:r>
            <a:r>
              <a:rPr lang="zh-CN" altLang="zh-CN" sz="2800" b="1" dirty="0">
                <a:solidFill>
                  <a:schemeClr val="tx2"/>
                </a:solidFill>
                <a:latin typeface="+mn-lt"/>
                <a:ea typeface="+mn-ea"/>
              </a:rPr>
              <a:t>）指令寄存器</a:t>
            </a:r>
            <a:r>
              <a:rPr lang="en-US" altLang="zh-CN" sz="2800" b="1" dirty="0">
                <a:latin typeface="+mn-lt"/>
                <a:ea typeface="+mn-ea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IR</a:t>
            </a:r>
            <a:endParaRPr lang="zh-CN" altLang="en-US" sz="28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grpSp>
        <p:nvGrpSpPr>
          <p:cNvPr id="150" name="组合 3"/>
          <p:cNvGrpSpPr/>
          <p:nvPr/>
        </p:nvGrpSpPr>
        <p:grpSpPr>
          <a:xfrm>
            <a:off x="2279575" y="692696"/>
            <a:ext cx="7416825" cy="4464050"/>
            <a:chOff x="1300242" y="1341214"/>
            <a:chExt cx="7448471" cy="4464050"/>
          </a:xfrm>
        </p:grpSpPr>
        <p:grpSp>
          <p:nvGrpSpPr>
            <p:cNvPr id="151" name="Group 69"/>
            <p:cNvGrpSpPr/>
            <p:nvPr/>
          </p:nvGrpSpPr>
          <p:grpSpPr bwMode="auto">
            <a:xfrm>
              <a:off x="1300242" y="1341214"/>
              <a:ext cx="7448471" cy="4464050"/>
              <a:chOff x="624" y="48"/>
              <a:chExt cx="5136" cy="3360"/>
            </a:xfrm>
          </p:grpSpPr>
          <p:sp>
            <p:nvSpPr>
              <p:cNvPr id="1049028" name="Line 81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29" name="Rectangle 86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1049030" name="Line 88"/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31" name="Line 89"/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32" name="Line 90"/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33" name="Line 91"/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34" name="Line 92"/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35" name="Line 93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36" name="Line 94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37" name="Line 95"/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38" name="Line 9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39" name="Line 97"/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40" name="Line 98"/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41" name="Line 99"/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42" name="Line 100"/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43" name="Line 101"/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44" name="Line 102"/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45" name="Line 10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46" name="Line 104"/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47" name="Line 105"/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48" name="Line 106"/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49" name="Line 107"/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50" name="Line 108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51" name="Text Box 109"/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R0</a:t>
                </a:r>
              </a:p>
            </p:txBody>
          </p:sp>
          <p:sp>
            <p:nvSpPr>
              <p:cNvPr id="1049052" name="Text Box 110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R1</a:t>
                </a:r>
              </a:p>
            </p:txBody>
          </p:sp>
          <p:sp>
            <p:nvSpPr>
              <p:cNvPr id="1049053" name="Text Box 111"/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M</a:t>
                </a:r>
              </a:p>
            </p:txBody>
          </p:sp>
          <p:sp>
            <p:nvSpPr>
              <p:cNvPr id="1049054" name="Text Box 112"/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1049055" name="Text Box 113"/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CB</a:t>
                </a:r>
              </a:p>
            </p:txBody>
          </p:sp>
          <p:sp>
            <p:nvSpPr>
              <p:cNvPr id="1049056" name="Text Box 114"/>
              <p:cNvSpPr txBox="1">
                <a:spLocks noChangeArrowheads="1"/>
              </p:cNvSpPr>
              <p:nvPr/>
            </p:nvSpPr>
            <p:spPr bwMode="auto">
              <a:xfrm>
                <a:off x="2384" y="156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1049057" name="Text Box 115"/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049058" name="Text Box 116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R3</a:t>
                </a:r>
              </a:p>
            </p:txBody>
          </p:sp>
          <p:sp>
            <p:nvSpPr>
              <p:cNvPr id="1049059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049060" name="Text Box 118"/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1049061" name="Text Box 119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MDR</a:t>
                </a:r>
              </a:p>
            </p:txBody>
          </p:sp>
          <p:sp>
            <p:nvSpPr>
              <p:cNvPr id="1049062" name="Text Box 120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IR</a:t>
                </a:r>
              </a:p>
            </p:txBody>
          </p:sp>
          <p:sp>
            <p:nvSpPr>
              <p:cNvPr id="1049063" name="Text Box 12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PC</a:t>
                </a:r>
              </a:p>
            </p:txBody>
          </p:sp>
          <p:sp>
            <p:nvSpPr>
              <p:cNvPr id="1049064" name="Text Box 122"/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SP</a:t>
                </a:r>
              </a:p>
            </p:txBody>
          </p:sp>
          <p:sp>
            <p:nvSpPr>
              <p:cNvPr id="1049065" name="Text Box 123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1049066" name="Line 124"/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67" name="Line 125"/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68" name="Text Box 126"/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1049069" name="Text Box 127"/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DB</a:t>
                </a:r>
              </a:p>
            </p:txBody>
          </p:sp>
          <p:sp>
            <p:nvSpPr>
              <p:cNvPr id="1049070" name="Line 128"/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071" name="Text Box 129"/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3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1049072" name="Text Box 129"/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时序系统 </a:t>
              </a:r>
            </a:p>
          </p:txBody>
        </p:sp>
      </p:grpSp>
      <p:sp>
        <p:nvSpPr>
          <p:cNvPr id="1049073" name="Text Box 120"/>
          <p:cNvSpPr txBox="1">
            <a:spLocks noChangeArrowheads="1"/>
          </p:cNvSpPr>
          <p:nvPr/>
        </p:nvSpPr>
        <p:spPr bwMode="auto">
          <a:xfrm>
            <a:off x="6096000" y="2802865"/>
            <a:ext cx="901110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latin typeface="+mn-lt"/>
              </a:rPr>
              <a:t>IR</a:t>
            </a:r>
          </a:p>
        </p:txBody>
      </p:sp>
      <p:sp>
        <p:nvSpPr>
          <p:cNvPr id="1049074" name="Text Box 111"/>
          <p:cNvSpPr txBox="1">
            <a:spLocks noChangeArrowheads="1"/>
          </p:cNvSpPr>
          <p:nvPr/>
        </p:nvSpPr>
        <p:spPr bwMode="auto">
          <a:xfrm>
            <a:off x="8214039" y="1763580"/>
            <a:ext cx="690273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latin typeface="+mn-lt"/>
              </a:rPr>
              <a:t> M</a:t>
            </a:r>
          </a:p>
        </p:txBody>
      </p:sp>
      <p:grpSp>
        <p:nvGrpSpPr>
          <p:cNvPr id="152" name="组合 75"/>
          <p:cNvGrpSpPr/>
          <p:nvPr/>
        </p:nvGrpSpPr>
        <p:grpSpPr>
          <a:xfrm>
            <a:off x="6785123" y="1115508"/>
            <a:ext cx="2911277" cy="1849392"/>
            <a:chOff x="6205611" y="1435517"/>
            <a:chExt cx="2911277" cy="1849392"/>
          </a:xfrm>
        </p:grpSpPr>
        <p:sp>
          <p:nvSpPr>
            <p:cNvPr id="1049075" name="Line 97"/>
            <p:cNvSpPr>
              <a:spLocks noChangeShapeType="1"/>
            </p:cNvSpPr>
            <p:nvPr/>
          </p:nvSpPr>
          <p:spPr bwMode="auto">
            <a:xfrm flipH="1">
              <a:off x="6205611" y="1435517"/>
              <a:ext cx="291127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76" name="Line 99"/>
            <p:cNvSpPr>
              <a:spLocks noChangeShapeType="1"/>
            </p:cNvSpPr>
            <p:nvPr/>
          </p:nvSpPr>
          <p:spPr bwMode="auto">
            <a:xfrm>
              <a:off x="7968840" y="1435517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77" name="Line 107"/>
            <p:cNvSpPr>
              <a:spLocks noChangeShapeType="1"/>
            </p:cNvSpPr>
            <p:nvPr/>
          </p:nvSpPr>
          <p:spPr bwMode="auto">
            <a:xfrm>
              <a:off x="6968088" y="1435517"/>
              <a:ext cx="0" cy="1849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78" name="Line 108"/>
            <p:cNvSpPr>
              <a:spLocks noChangeShapeType="1"/>
            </p:cNvSpPr>
            <p:nvPr/>
          </p:nvSpPr>
          <p:spPr bwMode="auto">
            <a:xfrm flipH="1">
              <a:off x="6413559" y="3284909"/>
              <a:ext cx="55452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49079" name="矩形 76"/>
          <p:cNvSpPr/>
          <p:nvPr/>
        </p:nvSpPr>
        <p:spPr>
          <a:xfrm>
            <a:off x="1556775" y="5283736"/>
            <a:ext cx="925252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800" b="1" dirty="0">
                <a:latin typeface="+mn-lt"/>
                <a:ea typeface="+mn-ea"/>
              </a:rPr>
              <a:t>用来存放</a:t>
            </a:r>
            <a:r>
              <a:rPr kumimoji="0"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正在执行的指令</a:t>
            </a:r>
            <a:r>
              <a:rPr kumimoji="0" lang="zh-CN" altLang="en-US" sz="2800" b="1" dirty="0">
                <a:latin typeface="+mn-lt"/>
                <a:ea typeface="+mn-ea"/>
              </a:rPr>
              <a:t>，它的输出包括操作码信息</a:t>
            </a:r>
            <a:r>
              <a:rPr kumimoji="0" lang="zh-CN" altLang="en-US" sz="2800" b="1">
                <a:latin typeface="+mn-lt"/>
                <a:ea typeface="+mn-ea"/>
              </a:rPr>
              <a:t>、地址码信息</a:t>
            </a:r>
            <a:r>
              <a:rPr kumimoji="0" lang="zh-CN" altLang="en-US" sz="2800" b="1" dirty="0">
                <a:latin typeface="+mn-lt"/>
                <a:ea typeface="+mn-ea"/>
              </a:rPr>
              <a:t>等，是</a:t>
            </a:r>
            <a:r>
              <a:rPr kumimoji="0" lang="zh-CN" altLang="en-US" sz="2800" b="1">
                <a:latin typeface="+mn-lt"/>
                <a:ea typeface="+mn-ea"/>
              </a:rPr>
              <a:t>产生微命令</a:t>
            </a:r>
            <a:r>
              <a:rPr kumimoji="0" lang="en-US" altLang="zh-CN" sz="2800" b="1">
                <a:latin typeface="+mn-lt"/>
                <a:ea typeface="+mn-ea"/>
              </a:rPr>
              <a:t>(</a:t>
            </a:r>
            <a:r>
              <a:rPr kumimoji="0" lang="zh-CN" altLang="en-US" sz="2800" b="1">
                <a:latin typeface="+mn-lt"/>
                <a:ea typeface="+mn-ea"/>
              </a:rPr>
              <a:t>控制信号</a:t>
            </a:r>
            <a:r>
              <a:rPr kumimoji="0" lang="en-US" altLang="zh-CN" sz="2800" b="1">
                <a:latin typeface="+mn-lt"/>
                <a:ea typeface="+mn-ea"/>
              </a:rPr>
              <a:t>)</a:t>
            </a:r>
            <a:r>
              <a:rPr kumimoji="0" lang="zh-CN" altLang="en-US" sz="2800" b="1">
                <a:latin typeface="+mn-lt"/>
                <a:ea typeface="+mn-ea"/>
              </a:rPr>
              <a:t>的</a:t>
            </a:r>
            <a:r>
              <a:rPr kumimoji="0" lang="zh-CN" altLang="en-US" sz="2800" b="1" dirty="0">
                <a:latin typeface="+mn-lt"/>
                <a:ea typeface="+mn-ea"/>
              </a:rPr>
              <a:t>主要逻辑依据。</a:t>
            </a:r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1049080" name="矩形 77"/>
          <p:cNvSpPr/>
          <p:nvPr/>
        </p:nvSpPr>
        <p:spPr bwMode="auto">
          <a:xfrm>
            <a:off x="5951984" y="2699684"/>
            <a:ext cx="1224136" cy="576064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9081" name="文本框 1"/>
          <p:cNvSpPr txBox="1"/>
          <p:nvPr/>
        </p:nvSpPr>
        <p:spPr>
          <a:xfrm>
            <a:off x="1812009" y="29673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以模型机为例，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4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4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73" grpId="0" animBg="1"/>
      <p:bldP spid="1049074" grpId="0" animBg="1"/>
      <p:bldP spid="1049079" grpId="0"/>
      <p:bldP spid="1049080" grpId="0" animBg="1"/>
      <p:bldP spid="10490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"/>
          <p:cNvGrpSpPr/>
          <p:nvPr/>
        </p:nvGrpSpPr>
        <p:grpSpPr>
          <a:xfrm>
            <a:off x="3575720" y="836712"/>
            <a:ext cx="4875234" cy="4464050"/>
            <a:chOff x="4089254" y="836712"/>
            <a:chExt cx="4875234" cy="4464050"/>
          </a:xfrm>
        </p:grpSpPr>
        <p:sp>
          <p:nvSpPr>
            <p:cNvPr id="1049082" name="Line 88"/>
            <p:cNvSpPr>
              <a:spLocks noChangeShapeType="1"/>
            </p:cNvSpPr>
            <p:nvPr/>
          </p:nvSpPr>
          <p:spPr bwMode="auto">
            <a:xfrm>
              <a:off x="4944153" y="1411990"/>
              <a:ext cx="0" cy="38887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83" name="Line 89"/>
            <p:cNvSpPr>
              <a:spLocks noChangeShapeType="1"/>
            </p:cNvSpPr>
            <p:nvPr/>
          </p:nvSpPr>
          <p:spPr bwMode="auto">
            <a:xfrm flipH="1">
              <a:off x="4932040" y="1984610"/>
              <a:ext cx="433786" cy="4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84" name="Line 90"/>
            <p:cNvSpPr>
              <a:spLocks noChangeShapeType="1"/>
            </p:cNvSpPr>
            <p:nvPr/>
          </p:nvSpPr>
          <p:spPr bwMode="auto">
            <a:xfrm flipH="1">
              <a:off x="4932040" y="2564904"/>
              <a:ext cx="408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85" name="Line 92"/>
            <p:cNvSpPr>
              <a:spLocks noChangeShapeType="1"/>
            </p:cNvSpPr>
            <p:nvPr/>
          </p:nvSpPr>
          <p:spPr bwMode="auto">
            <a:xfrm flipH="1">
              <a:off x="4932040" y="3644014"/>
              <a:ext cx="365914" cy="10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86" name="Line 93"/>
            <p:cNvSpPr>
              <a:spLocks noChangeShapeType="1"/>
            </p:cNvSpPr>
            <p:nvPr/>
          </p:nvSpPr>
          <p:spPr bwMode="auto">
            <a:xfrm flipH="1">
              <a:off x="4932040" y="4221088"/>
              <a:ext cx="408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87" name="Line 94"/>
            <p:cNvSpPr>
              <a:spLocks noChangeShapeType="1"/>
            </p:cNvSpPr>
            <p:nvPr/>
          </p:nvSpPr>
          <p:spPr bwMode="auto">
            <a:xfrm flipH="1" flipV="1">
              <a:off x="4932040" y="4797151"/>
              <a:ext cx="4320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88" name="Line 95"/>
            <p:cNvSpPr>
              <a:spLocks noChangeShapeType="1"/>
            </p:cNvSpPr>
            <p:nvPr/>
          </p:nvSpPr>
          <p:spPr bwMode="auto">
            <a:xfrm>
              <a:off x="6053211" y="1029357"/>
              <a:ext cx="291127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89" name="Line 96"/>
            <p:cNvSpPr>
              <a:spLocks noChangeShapeType="1"/>
            </p:cNvSpPr>
            <p:nvPr/>
          </p:nvSpPr>
          <p:spPr bwMode="auto">
            <a:xfrm>
              <a:off x="6053211" y="1538206"/>
              <a:ext cx="2911277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90" name="Line 97"/>
            <p:cNvSpPr>
              <a:spLocks noChangeShapeType="1"/>
            </p:cNvSpPr>
            <p:nvPr/>
          </p:nvSpPr>
          <p:spPr bwMode="auto">
            <a:xfrm flipH="1">
              <a:off x="6053211" y="1283117"/>
              <a:ext cx="29112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91" name="Line 98"/>
            <p:cNvSpPr>
              <a:spLocks noChangeShapeType="1"/>
            </p:cNvSpPr>
            <p:nvPr/>
          </p:nvSpPr>
          <p:spPr bwMode="auto">
            <a:xfrm>
              <a:off x="7601271" y="1029357"/>
              <a:ext cx="0" cy="89546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92" name="Line 99"/>
            <p:cNvSpPr>
              <a:spLocks noChangeShapeType="1"/>
            </p:cNvSpPr>
            <p:nvPr/>
          </p:nvSpPr>
          <p:spPr bwMode="auto">
            <a:xfrm>
              <a:off x="7816440" y="1283117"/>
              <a:ext cx="0" cy="637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93" name="Line 100"/>
            <p:cNvSpPr>
              <a:spLocks noChangeShapeType="1"/>
            </p:cNvSpPr>
            <p:nvPr/>
          </p:nvSpPr>
          <p:spPr bwMode="auto">
            <a:xfrm>
              <a:off x="8461946" y="1029357"/>
              <a:ext cx="0" cy="89546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94" name="Line 101"/>
            <p:cNvSpPr>
              <a:spLocks noChangeShapeType="1"/>
            </p:cNvSpPr>
            <p:nvPr/>
          </p:nvSpPr>
          <p:spPr bwMode="auto">
            <a:xfrm>
              <a:off x="8031609" y="1538206"/>
              <a:ext cx="0" cy="38263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95" name="Line 102"/>
            <p:cNvSpPr>
              <a:spLocks noChangeShapeType="1"/>
            </p:cNvSpPr>
            <p:nvPr/>
          </p:nvSpPr>
          <p:spPr bwMode="auto">
            <a:xfrm>
              <a:off x="8892284" y="1538206"/>
              <a:ext cx="0" cy="38263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96" name="Line 103"/>
            <p:cNvSpPr>
              <a:spLocks noChangeShapeType="1"/>
            </p:cNvSpPr>
            <p:nvPr/>
          </p:nvSpPr>
          <p:spPr bwMode="auto">
            <a:xfrm>
              <a:off x="6261159" y="1984611"/>
              <a:ext cx="2050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97" name="Line 104"/>
            <p:cNvSpPr>
              <a:spLocks noChangeShapeType="1"/>
            </p:cNvSpPr>
            <p:nvPr/>
          </p:nvSpPr>
          <p:spPr bwMode="auto">
            <a:xfrm flipV="1">
              <a:off x="6469108" y="1029357"/>
              <a:ext cx="0" cy="95525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98" name="Line 105"/>
            <p:cNvSpPr>
              <a:spLocks noChangeShapeType="1"/>
            </p:cNvSpPr>
            <p:nvPr/>
          </p:nvSpPr>
          <p:spPr bwMode="auto">
            <a:xfrm flipH="1">
              <a:off x="6261159" y="2558560"/>
              <a:ext cx="3465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099" name="Line 106"/>
            <p:cNvSpPr>
              <a:spLocks noChangeShapeType="1"/>
            </p:cNvSpPr>
            <p:nvPr/>
          </p:nvSpPr>
          <p:spPr bwMode="auto">
            <a:xfrm flipV="1">
              <a:off x="6607740" y="1283117"/>
              <a:ext cx="0" cy="1276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00" name="Line 107"/>
            <p:cNvSpPr>
              <a:spLocks noChangeShapeType="1"/>
            </p:cNvSpPr>
            <p:nvPr/>
          </p:nvSpPr>
          <p:spPr bwMode="auto">
            <a:xfrm>
              <a:off x="6815688" y="1283117"/>
              <a:ext cx="0" cy="1849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01" name="Line 108"/>
            <p:cNvSpPr>
              <a:spLocks noChangeShapeType="1"/>
            </p:cNvSpPr>
            <p:nvPr/>
          </p:nvSpPr>
          <p:spPr bwMode="auto">
            <a:xfrm flipH="1">
              <a:off x="6261159" y="3132509"/>
              <a:ext cx="5545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02" name="Text Box 111"/>
            <p:cNvSpPr txBox="1">
              <a:spLocks noChangeArrowheads="1"/>
            </p:cNvSpPr>
            <p:nvPr/>
          </p:nvSpPr>
          <p:spPr bwMode="auto">
            <a:xfrm>
              <a:off x="7485744" y="1920838"/>
              <a:ext cx="690273" cy="399904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+mn-lt"/>
                </a:rPr>
                <a:t> M</a:t>
              </a:r>
            </a:p>
          </p:txBody>
        </p:sp>
        <p:sp>
          <p:nvSpPr>
            <p:cNvPr id="1049103" name="Text Box 112"/>
            <p:cNvSpPr txBox="1">
              <a:spLocks noChangeArrowheads="1"/>
            </p:cNvSpPr>
            <p:nvPr/>
          </p:nvSpPr>
          <p:spPr bwMode="auto">
            <a:xfrm>
              <a:off x="8340643" y="1920838"/>
              <a:ext cx="623845" cy="399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49104" name="Text Box 113"/>
            <p:cNvSpPr txBox="1">
              <a:spLocks noChangeArrowheads="1"/>
            </p:cNvSpPr>
            <p:nvPr/>
          </p:nvSpPr>
          <p:spPr bwMode="auto">
            <a:xfrm>
              <a:off x="5500126" y="1346889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49105" name="Text Box 114"/>
            <p:cNvSpPr txBox="1">
              <a:spLocks noChangeArrowheads="1"/>
            </p:cNvSpPr>
            <p:nvPr/>
          </p:nvSpPr>
          <p:spPr bwMode="auto">
            <a:xfrm>
              <a:off x="4089254" y="980199"/>
              <a:ext cx="145419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49106" name="Text Box 118"/>
            <p:cNvSpPr txBox="1">
              <a:spLocks noChangeArrowheads="1"/>
            </p:cNvSpPr>
            <p:nvPr/>
          </p:nvSpPr>
          <p:spPr bwMode="auto">
            <a:xfrm>
              <a:off x="5360050" y="1794623"/>
              <a:ext cx="901110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49107" name="Text Box 119"/>
            <p:cNvSpPr txBox="1">
              <a:spLocks noChangeArrowheads="1"/>
            </p:cNvSpPr>
            <p:nvPr/>
          </p:nvSpPr>
          <p:spPr bwMode="auto">
            <a:xfrm>
              <a:off x="5360050" y="2367243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+mn-lt"/>
                </a:rPr>
                <a:t>MDR</a:t>
              </a:r>
            </a:p>
          </p:txBody>
        </p:sp>
        <p:sp>
          <p:nvSpPr>
            <p:cNvPr id="1049108" name="Text Box 120"/>
            <p:cNvSpPr txBox="1">
              <a:spLocks noChangeArrowheads="1"/>
            </p:cNvSpPr>
            <p:nvPr/>
          </p:nvSpPr>
          <p:spPr bwMode="auto">
            <a:xfrm>
              <a:off x="5360050" y="2941193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+mn-lt"/>
                </a:rPr>
                <a:t>IR</a:t>
              </a:r>
            </a:p>
          </p:txBody>
        </p:sp>
        <p:sp>
          <p:nvSpPr>
            <p:cNvPr id="1049109" name="Text Box 121"/>
            <p:cNvSpPr txBox="1">
              <a:spLocks noChangeArrowheads="1"/>
            </p:cNvSpPr>
            <p:nvPr/>
          </p:nvSpPr>
          <p:spPr bwMode="auto">
            <a:xfrm>
              <a:off x="5360050" y="3451370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+mn-lt"/>
                </a:rPr>
                <a:t> PC</a:t>
              </a:r>
            </a:p>
          </p:txBody>
        </p:sp>
        <p:sp>
          <p:nvSpPr>
            <p:cNvPr id="1049110" name="Text Box 122"/>
            <p:cNvSpPr txBox="1">
              <a:spLocks noChangeArrowheads="1"/>
            </p:cNvSpPr>
            <p:nvPr/>
          </p:nvSpPr>
          <p:spPr bwMode="auto">
            <a:xfrm>
              <a:off x="5360050" y="4026648"/>
              <a:ext cx="901110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+mn-lt"/>
                </a:rPr>
                <a:t>SP</a:t>
              </a:r>
            </a:p>
          </p:txBody>
        </p:sp>
        <p:sp>
          <p:nvSpPr>
            <p:cNvPr id="1049111" name="Text Box 123"/>
            <p:cNvSpPr txBox="1">
              <a:spLocks noChangeArrowheads="1"/>
            </p:cNvSpPr>
            <p:nvPr/>
          </p:nvSpPr>
          <p:spPr bwMode="auto">
            <a:xfrm>
              <a:off x="5360050" y="4599268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49112" name="Line 124"/>
            <p:cNvSpPr>
              <a:spLocks noChangeShapeType="1"/>
            </p:cNvSpPr>
            <p:nvPr/>
          </p:nvSpPr>
          <p:spPr bwMode="auto">
            <a:xfrm rot="16200000">
              <a:off x="8825856" y="1973523"/>
              <a:ext cx="0" cy="27726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13" name="Line 125"/>
            <p:cNvSpPr>
              <a:spLocks noChangeShapeType="1"/>
            </p:cNvSpPr>
            <p:nvPr/>
          </p:nvSpPr>
          <p:spPr bwMode="auto">
            <a:xfrm>
              <a:off x="8677115" y="1283117"/>
              <a:ext cx="0" cy="637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14" name="Text Box 126"/>
            <p:cNvSpPr txBox="1">
              <a:spLocks noChangeArrowheads="1"/>
            </p:cNvSpPr>
            <p:nvPr/>
          </p:nvSpPr>
          <p:spPr bwMode="auto">
            <a:xfrm>
              <a:off x="5500126" y="836712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49115" name="Text Box 127"/>
            <p:cNvSpPr txBox="1">
              <a:spLocks noChangeArrowheads="1"/>
            </p:cNvSpPr>
            <p:nvPr/>
          </p:nvSpPr>
          <p:spPr bwMode="auto">
            <a:xfrm>
              <a:off x="5500126" y="1091801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49116" name="Line 128"/>
            <p:cNvSpPr>
              <a:spLocks noChangeShapeType="1"/>
            </p:cNvSpPr>
            <p:nvPr/>
          </p:nvSpPr>
          <p:spPr bwMode="auto">
            <a:xfrm>
              <a:off x="7023637" y="1538206"/>
              <a:ext cx="0" cy="1849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17" name="Text Box 129"/>
            <p:cNvSpPr txBox="1">
              <a:spLocks noChangeArrowheads="1"/>
            </p:cNvSpPr>
            <p:nvPr/>
          </p:nvSpPr>
          <p:spPr bwMode="auto">
            <a:xfrm>
              <a:off x="6526871" y="3387598"/>
              <a:ext cx="850567" cy="708137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控制逻辑 </a:t>
              </a:r>
            </a:p>
          </p:txBody>
        </p:sp>
        <p:sp>
          <p:nvSpPr>
            <p:cNvPr id="1049118" name="Text Box 129"/>
            <p:cNvSpPr txBox="1">
              <a:spLocks noChangeArrowheads="1"/>
            </p:cNvSpPr>
            <p:nvPr/>
          </p:nvSpPr>
          <p:spPr bwMode="auto">
            <a:xfrm>
              <a:off x="6526370" y="4304844"/>
              <a:ext cx="850567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时序系统 </a:t>
              </a:r>
            </a:p>
          </p:txBody>
        </p:sp>
      </p:grpSp>
      <p:sp>
        <p:nvSpPr>
          <p:cNvPr id="1049119" name="矩形 39"/>
          <p:cNvSpPr/>
          <p:nvPr/>
        </p:nvSpPr>
        <p:spPr bwMode="auto">
          <a:xfrm>
            <a:off x="4676094" y="1700362"/>
            <a:ext cx="1224136" cy="576064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9120" name="矩形 40"/>
          <p:cNvSpPr/>
          <p:nvPr/>
        </p:nvSpPr>
        <p:spPr>
          <a:xfrm>
            <a:off x="2084760" y="93085"/>
            <a:ext cx="47371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</a:rPr>
              <a:t>7</a:t>
            </a:r>
            <a:r>
              <a:rPr lang="zh-CN" altLang="zh-CN" sz="2800" b="1" dirty="0">
                <a:solidFill>
                  <a:schemeClr val="tx2"/>
                </a:solidFill>
                <a:latin typeface="+mn-lt"/>
              </a:rPr>
              <a:t>）地址寄存器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</a:rPr>
              <a:t>   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</a:rPr>
              <a:t>MAR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）</a:t>
            </a:r>
            <a:endParaRPr lang="zh-CN" altLang="en-US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49121" name="矩形 41"/>
          <p:cNvSpPr/>
          <p:nvPr/>
        </p:nvSpPr>
        <p:spPr>
          <a:xfrm>
            <a:off x="1631504" y="5373216"/>
            <a:ext cx="8964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800" b="1">
                <a:latin typeface="+mn-lt"/>
              </a:rPr>
              <a:t>    CPU</a:t>
            </a:r>
            <a:r>
              <a:rPr kumimoji="0" lang="zh-CN" altLang="en-US" sz="2800" b="1" dirty="0">
                <a:latin typeface="+mn-lt"/>
              </a:rPr>
              <a:t>访问主存时，先要找到需要访问的存储单元，因此设置地址寄存器来存放被访问</a:t>
            </a:r>
            <a:r>
              <a:rPr kumimoji="0" lang="zh-CN" altLang="en-US" sz="2800" b="1" dirty="0">
                <a:solidFill>
                  <a:srgbClr val="FF0000"/>
                </a:solidFill>
                <a:latin typeface="+mn-lt"/>
              </a:rPr>
              <a:t>单元的地址</a:t>
            </a:r>
            <a:r>
              <a:rPr kumimoji="0" lang="zh-CN" altLang="en-US" sz="2800" b="1" dirty="0">
                <a:latin typeface="+mn-lt"/>
              </a:rPr>
              <a:t>。</a:t>
            </a:r>
            <a:endParaRPr lang="zh-CN" altLang="en-US" sz="2800" dirty="0">
              <a:latin typeface="+mn-lt"/>
            </a:endParaRPr>
          </a:p>
        </p:txBody>
      </p:sp>
      <p:grpSp>
        <p:nvGrpSpPr>
          <p:cNvPr id="155" name="组合 47"/>
          <p:cNvGrpSpPr/>
          <p:nvPr/>
        </p:nvGrpSpPr>
        <p:grpSpPr>
          <a:xfrm>
            <a:off x="5539677" y="1020919"/>
            <a:ext cx="2911277" cy="967475"/>
            <a:chOff x="6053211" y="1165381"/>
            <a:chExt cx="2911277" cy="967475"/>
          </a:xfrm>
        </p:grpSpPr>
        <p:grpSp>
          <p:nvGrpSpPr>
            <p:cNvPr id="156" name="组合 45"/>
            <p:cNvGrpSpPr/>
            <p:nvPr/>
          </p:nvGrpSpPr>
          <p:grpSpPr>
            <a:xfrm>
              <a:off x="6053211" y="1177602"/>
              <a:ext cx="2911277" cy="955254"/>
              <a:chOff x="6012160" y="1177602"/>
              <a:chExt cx="2911277" cy="955254"/>
            </a:xfrm>
          </p:grpSpPr>
          <p:sp>
            <p:nvSpPr>
              <p:cNvPr id="1049122" name="Line 95"/>
              <p:cNvSpPr>
                <a:spLocks noChangeShapeType="1"/>
              </p:cNvSpPr>
              <p:nvPr/>
            </p:nvSpPr>
            <p:spPr bwMode="auto">
              <a:xfrm>
                <a:off x="6012160" y="1177602"/>
                <a:ext cx="291127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123" name="Line 98"/>
              <p:cNvSpPr>
                <a:spLocks noChangeShapeType="1"/>
              </p:cNvSpPr>
              <p:nvPr/>
            </p:nvSpPr>
            <p:spPr bwMode="auto">
              <a:xfrm>
                <a:off x="7560220" y="1177602"/>
                <a:ext cx="0" cy="89546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9124" name="Line 104"/>
              <p:cNvSpPr>
                <a:spLocks noChangeShapeType="1"/>
              </p:cNvSpPr>
              <p:nvPr/>
            </p:nvSpPr>
            <p:spPr bwMode="auto">
              <a:xfrm flipV="1">
                <a:off x="6428057" y="1177602"/>
                <a:ext cx="0" cy="95525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</p:grpSp>
        <p:sp>
          <p:nvSpPr>
            <p:cNvPr id="1049125" name="Line 100"/>
            <p:cNvSpPr>
              <a:spLocks noChangeShapeType="1"/>
            </p:cNvSpPr>
            <p:nvPr/>
          </p:nvSpPr>
          <p:spPr bwMode="auto">
            <a:xfrm>
              <a:off x="8460432" y="1165381"/>
              <a:ext cx="0" cy="8954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sp>
        <p:nvSpPr>
          <p:cNvPr id="1049126" name="Text Box 118"/>
          <p:cNvSpPr txBox="1">
            <a:spLocks noChangeArrowheads="1"/>
          </p:cNvSpPr>
          <p:nvPr/>
        </p:nvSpPr>
        <p:spPr bwMode="auto">
          <a:xfrm>
            <a:off x="4850554" y="1805842"/>
            <a:ext cx="901110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19" grpId="0" animBg="1"/>
      <p:bldP spid="1049121" grpId="0"/>
      <p:bldP spid="10491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"/>
          <p:cNvGrpSpPr/>
          <p:nvPr/>
        </p:nvGrpSpPr>
        <p:grpSpPr>
          <a:xfrm>
            <a:off x="3863752" y="836712"/>
            <a:ext cx="4875234" cy="4464050"/>
            <a:chOff x="4089254" y="836712"/>
            <a:chExt cx="4875234" cy="4464050"/>
          </a:xfrm>
        </p:grpSpPr>
        <p:sp>
          <p:nvSpPr>
            <p:cNvPr id="1049127" name="Line 88"/>
            <p:cNvSpPr>
              <a:spLocks noChangeShapeType="1"/>
            </p:cNvSpPr>
            <p:nvPr/>
          </p:nvSpPr>
          <p:spPr bwMode="auto">
            <a:xfrm>
              <a:off x="4944153" y="1411990"/>
              <a:ext cx="0" cy="38887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28" name="Line 89"/>
            <p:cNvSpPr>
              <a:spLocks noChangeShapeType="1"/>
            </p:cNvSpPr>
            <p:nvPr/>
          </p:nvSpPr>
          <p:spPr bwMode="auto">
            <a:xfrm flipH="1">
              <a:off x="4932040" y="1984610"/>
              <a:ext cx="433786" cy="4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29" name="Line 90"/>
            <p:cNvSpPr>
              <a:spLocks noChangeShapeType="1"/>
            </p:cNvSpPr>
            <p:nvPr/>
          </p:nvSpPr>
          <p:spPr bwMode="auto">
            <a:xfrm flipH="1">
              <a:off x="4932040" y="2564904"/>
              <a:ext cx="408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30" name="Line 92"/>
            <p:cNvSpPr>
              <a:spLocks noChangeShapeType="1"/>
            </p:cNvSpPr>
            <p:nvPr/>
          </p:nvSpPr>
          <p:spPr bwMode="auto">
            <a:xfrm flipH="1">
              <a:off x="4932040" y="3644014"/>
              <a:ext cx="365914" cy="10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31" name="Line 93"/>
            <p:cNvSpPr>
              <a:spLocks noChangeShapeType="1"/>
            </p:cNvSpPr>
            <p:nvPr/>
          </p:nvSpPr>
          <p:spPr bwMode="auto">
            <a:xfrm flipH="1">
              <a:off x="4932040" y="4221088"/>
              <a:ext cx="408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32" name="Line 94"/>
            <p:cNvSpPr>
              <a:spLocks noChangeShapeType="1"/>
            </p:cNvSpPr>
            <p:nvPr/>
          </p:nvSpPr>
          <p:spPr bwMode="auto">
            <a:xfrm flipH="1" flipV="1">
              <a:off x="4932040" y="4797151"/>
              <a:ext cx="4320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33" name="Line 95"/>
            <p:cNvSpPr>
              <a:spLocks noChangeShapeType="1"/>
            </p:cNvSpPr>
            <p:nvPr/>
          </p:nvSpPr>
          <p:spPr bwMode="auto">
            <a:xfrm>
              <a:off x="6053211" y="1029357"/>
              <a:ext cx="291127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34" name="Line 96"/>
            <p:cNvSpPr>
              <a:spLocks noChangeShapeType="1"/>
            </p:cNvSpPr>
            <p:nvPr/>
          </p:nvSpPr>
          <p:spPr bwMode="auto">
            <a:xfrm>
              <a:off x="6053211" y="1538206"/>
              <a:ext cx="2911277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35" name="Line 97"/>
            <p:cNvSpPr>
              <a:spLocks noChangeShapeType="1"/>
            </p:cNvSpPr>
            <p:nvPr/>
          </p:nvSpPr>
          <p:spPr bwMode="auto">
            <a:xfrm flipH="1">
              <a:off x="6053211" y="1283117"/>
              <a:ext cx="29112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36" name="Line 98"/>
            <p:cNvSpPr>
              <a:spLocks noChangeShapeType="1"/>
            </p:cNvSpPr>
            <p:nvPr/>
          </p:nvSpPr>
          <p:spPr bwMode="auto">
            <a:xfrm>
              <a:off x="7601271" y="1029357"/>
              <a:ext cx="0" cy="89546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37" name="Line 99"/>
            <p:cNvSpPr>
              <a:spLocks noChangeShapeType="1"/>
            </p:cNvSpPr>
            <p:nvPr/>
          </p:nvSpPr>
          <p:spPr bwMode="auto">
            <a:xfrm>
              <a:off x="7816440" y="1283117"/>
              <a:ext cx="0" cy="637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38" name="Line 100"/>
            <p:cNvSpPr>
              <a:spLocks noChangeShapeType="1"/>
            </p:cNvSpPr>
            <p:nvPr/>
          </p:nvSpPr>
          <p:spPr bwMode="auto">
            <a:xfrm>
              <a:off x="8461946" y="1029357"/>
              <a:ext cx="0" cy="89546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39" name="Line 101"/>
            <p:cNvSpPr>
              <a:spLocks noChangeShapeType="1"/>
            </p:cNvSpPr>
            <p:nvPr/>
          </p:nvSpPr>
          <p:spPr bwMode="auto">
            <a:xfrm>
              <a:off x="8031609" y="1538206"/>
              <a:ext cx="0" cy="38263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40" name="Line 102"/>
            <p:cNvSpPr>
              <a:spLocks noChangeShapeType="1"/>
            </p:cNvSpPr>
            <p:nvPr/>
          </p:nvSpPr>
          <p:spPr bwMode="auto">
            <a:xfrm>
              <a:off x="8892284" y="1538206"/>
              <a:ext cx="0" cy="38263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41" name="Line 103"/>
            <p:cNvSpPr>
              <a:spLocks noChangeShapeType="1"/>
            </p:cNvSpPr>
            <p:nvPr/>
          </p:nvSpPr>
          <p:spPr bwMode="auto">
            <a:xfrm>
              <a:off x="6261159" y="1984611"/>
              <a:ext cx="2050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42" name="Line 104"/>
            <p:cNvSpPr>
              <a:spLocks noChangeShapeType="1"/>
            </p:cNvSpPr>
            <p:nvPr/>
          </p:nvSpPr>
          <p:spPr bwMode="auto">
            <a:xfrm flipV="1">
              <a:off x="6469108" y="1029357"/>
              <a:ext cx="0" cy="95525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43" name="Line 105"/>
            <p:cNvSpPr>
              <a:spLocks noChangeShapeType="1"/>
            </p:cNvSpPr>
            <p:nvPr/>
          </p:nvSpPr>
          <p:spPr bwMode="auto">
            <a:xfrm flipH="1">
              <a:off x="6261159" y="2558560"/>
              <a:ext cx="3465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44" name="Line 106"/>
            <p:cNvSpPr>
              <a:spLocks noChangeShapeType="1"/>
            </p:cNvSpPr>
            <p:nvPr/>
          </p:nvSpPr>
          <p:spPr bwMode="auto">
            <a:xfrm flipV="1">
              <a:off x="6607740" y="1283117"/>
              <a:ext cx="0" cy="1276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45" name="Line 107"/>
            <p:cNvSpPr>
              <a:spLocks noChangeShapeType="1"/>
            </p:cNvSpPr>
            <p:nvPr/>
          </p:nvSpPr>
          <p:spPr bwMode="auto">
            <a:xfrm>
              <a:off x="6815688" y="1283117"/>
              <a:ext cx="0" cy="1849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46" name="Line 108"/>
            <p:cNvSpPr>
              <a:spLocks noChangeShapeType="1"/>
            </p:cNvSpPr>
            <p:nvPr/>
          </p:nvSpPr>
          <p:spPr bwMode="auto">
            <a:xfrm flipH="1">
              <a:off x="6261159" y="3132509"/>
              <a:ext cx="5545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47" name="Text Box 111"/>
            <p:cNvSpPr txBox="1">
              <a:spLocks noChangeArrowheads="1"/>
            </p:cNvSpPr>
            <p:nvPr/>
          </p:nvSpPr>
          <p:spPr bwMode="auto">
            <a:xfrm>
              <a:off x="7485744" y="1920838"/>
              <a:ext cx="690273" cy="399904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+mn-lt"/>
                </a:rPr>
                <a:t> M</a:t>
              </a:r>
            </a:p>
          </p:txBody>
        </p:sp>
        <p:sp>
          <p:nvSpPr>
            <p:cNvPr id="1049148" name="Text Box 112"/>
            <p:cNvSpPr txBox="1">
              <a:spLocks noChangeArrowheads="1"/>
            </p:cNvSpPr>
            <p:nvPr/>
          </p:nvSpPr>
          <p:spPr bwMode="auto">
            <a:xfrm>
              <a:off x="8340643" y="1920838"/>
              <a:ext cx="623845" cy="399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1049149" name="Text Box 113"/>
            <p:cNvSpPr txBox="1">
              <a:spLocks noChangeArrowheads="1"/>
            </p:cNvSpPr>
            <p:nvPr/>
          </p:nvSpPr>
          <p:spPr bwMode="auto">
            <a:xfrm>
              <a:off x="5500126" y="1346889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1049150" name="Text Box 114"/>
            <p:cNvSpPr txBox="1">
              <a:spLocks noChangeArrowheads="1"/>
            </p:cNvSpPr>
            <p:nvPr/>
          </p:nvSpPr>
          <p:spPr bwMode="auto">
            <a:xfrm>
              <a:off x="4089254" y="980199"/>
              <a:ext cx="145419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1049151" name="Text Box 118"/>
            <p:cNvSpPr txBox="1">
              <a:spLocks noChangeArrowheads="1"/>
            </p:cNvSpPr>
            <p:nvPr/>
          </p:nvSpPr>
          <p:spPr bwMode="auto">
            <a:xfrm>
              <a:off x="5360050" y="1794623"/>
              <a:ext cx="901110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1049152" name="Text Box 119"/>
            <p:cNvSpPr txBox="1">
              <a:spLocks noChangeArrowheads="1"/>
            </p:cNvSpPr>
            <p:nvPr/>
          </p:nvSpPr>
          <p:spPr bwMode="auto">
            <a:xfrm>
              <a:off x="5360050" y="2367243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+mn-lt"/>
                </a:rPr>
                <a:t>MDR</a:t>
              </a:r>
            </a:p>
          </p:txBody>
        </p:sp>
        <p:sp>
          <p:nvSpPr>
            <p:cNvPr id="1049153" name="Text Box 120"/>
            <p:cNvSpPr txBox="1">
              <a:spLocks noChangeArrowheads="1"/>
            </p:cNvSpPr>
            <p:nvPr/>
          </p:nvSpPr>
          <p:spPr bwMode="auto">
            <a:xfrm>
              <a:off x="5360050" y="2941193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+mn-lt"/>
                </a:rPr>
                <a:t>IR</a:t>
              </a:r>
            </a:p>
          </p:txBody>
        </p:sp>
        <p:sp>
          <p:nvSpPr>
            <p:cNvPr id="1049154" name="Text Box 121"/>
            <p:cNvSpPr txBox="1">
              <a:spLocks noChangeArrowheads="1"/>
            </p:cNvSpPr>
            <p:nvPr/>
          </p:nvSpPr>
          <p:spPr bwMode="auto">
            <a:xfrm>
              <a:off x="5360050" y="3451370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+mn-lt"/>
                </a:rPr>
                <a:t> PC</a:t>
              </a:r>
            </a:p>
          </p:txBody>
        </p:sp>
        <p:sp>
          <p:nvSpPr>
            <p:cNvPr id="1049155" name="Text Box 122"/>
            <p:cNvSpPr txBox="1">
              <a:spLocks noChangeArrowheads="1"/>
            </p:cNvSpPr>
            <p:nvPr/>
          </p:nvSpPr>
          <p:spPr bwMode="auto">
            <a:xfrm>
              <a:off x="5360050" y="4026648"/>
              <a:ext cx="901110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+mn-lt"/>
                </a:rPr>
                <a:t>SP</a:t>
              </a:r>
            </a:p>
          </p:txBody>
        </p:sp>
        <p:sp>
          <p:nvSpPr>
            <p:cNvPr id="1049156" name="Text Box 123"/>
            <p:cNvSpPr txBox="1">
              <a:spLocks noChangeArrowheads="1"/>
            </p:cNvSpPr>
            <p:nvPr/>
          </p:nvSpPr>
          <p:spPr bwMode="auto">
            <a:xfrm>
              <a:off x="5360050" y="4599268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49157" name="Line 124"/>
            <p:cNvSpPr>
              <a:spLocks noChangeShapeType="1"/>
            </p:cNvSpPr>
            <p:nvPr/>
          </p:nvSpPr>
          <p:spPr bwMode="auto">
            <a:xfrm rot="16200000">
              <a:off x="8825856" y="1973523"/>
              <a:ext cx="0" cy="27726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58" name="Line 125"/>
            <p:cNvSpPr>
              <a:spLocks noChangeShapeType="1"/>
            </p:cNvSpPr>
            <p:nvPr/>
          </p:nvSpPr>
          <p:spPr bwMode="auto">
            <a:xfrm>
              <a:off x="8677115" y="1283117"/>
              <a:ext cx="0" cy="637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59" name="Text Box 126"/>
            <p:cNvSpPr txBox="1">
              <a:spLocks noChangeArrowheads="1"/>
            </p:cNvSpPr>
            <p:nvPr/>
          </p:nvSpPr>
          <p:spPr bwMode="auto">
            <a:xfrm>
              <a:off x="5500126" y="836712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49160" name="Text Box 127"/>
            <p:cNvSpPr txBox="1">
              <a:spLocks noChangeArrowheads="1"/>
            </p:cNvSpPr>
            <p:nvPr/>
          </p:nvSpPr>
          <p:spPr bwMode="auto">
            <a:xfrm>
              <a:off x="5500126" y="1091801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49161" name="Line 128"/>
            <p:cNvSpPr>
              <a:spLocks noChangeShapeType="1"/>
            </p:cNvSpPr>
            <p:nvPr/>
          </p:nvSpPr>
          <p:spPr bwMode="auto">
            <a:xfrm>
              <a:off x="7023637" y="1538206"/>
              <a:ext cx="0" cy="1849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9162" name="Text Box 129"/>
            <p:cNvSpPr txBox="1">
              <a:spLocks noChangeArrowheads="1"/>
            </p:cNvSpPr>
            <p:nvPr/>
          </p:nvSpPr>
          <p:spPr bwMode="auto">
            <a:xfrm>
              <a:off x="6526871" y="3387598"/>
              <a:ext cx="850567" cy="708137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控制逻辑 </a:t>
              </a:r>
            </a:p>
          </p:txBody>
        </p:sp>
        <p:sp>
          <p:nvSpPr>
            <p:cNvPr id="1049163" name="Text Box 129"/>
            <p:cNvSpPr txBox="1">
              <a:spLocks noChangeArrowheads="1"/>
            </p:cNvSpPr>
            <p:nvPr/>
          </p:nvSpPr>
          <p:spPr bwMode="auto">
            <a:xfrm>
              <a:off x="6526370" y="4304844"/>
              <a:ext cx="850567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时序系统 </a:t>
              </a:r>
            </a:p>
          </p:txBody>
        </p:sp>
      </p:grpSp>
      <p:sp>
        <p:nvSpPr>
          <p:cNvPr id="1049164" name="矩形 39"/>
          <p:cNvSpPr/>
          <p:nvPr/>
        </p:nvSpPr>
        <p:spPr bwMode="auto">
          <a:xfrm>
            <a:off x="4964126" y="2276426"/>
            <a:ext cx="1224136" cy="576064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9165" name="矩形 40"/>
          <p:cNvSpPr/>
          <p:nvPr/>
        </p:nvSpPr>
        <p:spPr>
          <a:xfrm>
            <a:off x="2063552" y="107396"/>
            <a:ext cx="5368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</a:rPr>
              <a:t>8</a:t>
            </a:r>
            <a:r>
              <a:rPr lang="zh-CN" altLang="zh-CN" sz="2800" b="1" dirty="0">
                <a:solidFill>
                  <a:schemeClr val="tx2"/>
                </a:solidFill>
                <a:latin typeface="+mn-lt"/>
              </a:rPr>
              <a:t>）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数据缓冲</a:t>
            </a:r>
            <a:r>
              <a:rPr lang="zh-CN" altLang="zh-CN" sz="2800" b="1" dirty="0">
                <a:solidFill>
                  <a:schemeClr val="tx2"/>
                </a:solidFill>
                <a:latin typeface="+mn-lt"/>
              </a:rPr>
              <a:t>寄存器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</a:rPr>
              <a:t>  </a:t>
            </a:r>
            <a:r>
              <a:rPr lang="zh-CN" altLang="en-US" sz="2800" b="1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>
                <a:solidFill>
                  <a:schemeClr val="tx2"/>
                </a:solidFill>
                <a:latin typeface="+mn-lt"/>
              </a:rPr>
              <a:t>MDR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）</a:t>
            </a:r>
            <a:endParaRPr lang="zh-CN" altLang="en-US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49166" name="矩形 41"/>
          <p:cNvSpPr/>
          <p:nvPr/>
        </p:nvSpPr>
        <p:spPr>
          <a:xfrm>
            <a:off x="1703512" y="5373216"/>
            <a:ext cx="8784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800" b="1">
                <a:latin typeface="+mn-lt"/>
              </a:rPr>
              <a:t>   存放</a:t>
            </a:r>
            <a:r>
              <a:rPr kumimoji="0" lang="en-US" altLang="zh-CN" sz="2800" b="1" dirty="0">
                <a:solidFill>
                  <a:srgbClr val="FF0000"/>
                </a:solidFill>
                <a:latin typeface="+mn-lt"/>
              </a:rPr>
              <a:t>CPU</a:t>
            </a:r>
            <a:r>
              <a:rPr kumimoji="0" lang="zh-CN" altLang="en-US" sz="2800" b="1" dirty="0">
                <a:solidFill>
                  <a:srgbClr val="FF0000"/>
                </a:solidFill>
                <a:latin typeface="+mn-lt"/>
              </a:rPr>
              <a:t>与主存之间交换的数据</a:t>
            </a:r>
            <a:r>
              <a:rPr kumimoji="0" lang="zh-CN" altLang="en-US" sz="2800" b="1" dirty="0">
                <a:latin typeface="+mn-lt"/>
              </a:rPr>
              <a:t>。无论是从主存读出的数据，还是写入主存的数据，都要</a:t>
            </a:r>
            <a:r>
              <a:rPr kumimoji="0" lang="zh-CN" altLang="en-US" sz="2800" b="1">
                <a:latin typeface="+mn-lt"/>
              </a:rPr>
              <a:t>经过</a:t>
            </a:r>
            <a:r>
              <a:rPr kumimoji="0" lang="en-US" altLang="zh-CN" sz="2800" b="1">
                <a:latin typeface="+mn-lt"/>
              </a:rPr>
              <a:t>MDR。</a:t>
            </a: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64" grpId="0" animBg="1"/>
      <p:bldP spid="10491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" descr="CP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8360" y="2132856"/>
            <a:ext cx="4055280" cy="3325330"/>
          </a:xfrm>
          <a:prstGeom prst="rect">
            <a:avLst/>
          </a:prstGeom>
        </p:spPr>
      </p:pic>
      <p:grpSp>
        <p:nvGrpSpPr>
          <p:cNvPr id="42" name="组合 2"/>
          <p:cNvGrpSpPr/>
          <p:nvPr/>
        </p:nvGrpSpPr>
        <p:grpSpPr>
          <a:xfrm>
            <a:off x="2279576" y="16580"/>
            <a:ext cx="4104456" cy="839639"/>
            <a:chOff x="827584" y="0"/>
            <a:chExt cx="4104456" cy="839639"/>
          </a:xfrm>
        </p:grpSpPr>
        <p:sp>
          <p:nvSpPr>
            <p:cNvPr id="1048582" name="六边形 3"/>
            <p:cNvSpPr/>
            <p:nvPr/>
          </p:nvSpPr>
          <p:spPr>
            <a:xfrm>
              <a:off x="1119858" y="93956"/>
              <a:ext cx="381218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  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83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84" name="椭圆 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44" name="组合 5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85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86" name="椭圆 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7" name="TextBox 1"/>
          <p:cNvSpPr txBox="1"/>
          <p:nvPr/>
        </p:nvSpPr>
        <p:spPr>
          <a:xfrm>
            <a:off x="2842972" y="12925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+mn-lt"/>
              </a:rPr>
              <a:t>控制器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049168" name="TextBox 2"/>
          <p:cNvSpPr txBox="1"/>
          <p:nvPr/>
        </p:nvSpPr>
        <p:spPr>
          <a:xfrm>
            <a:off x="1847528" y="980728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</a:rPr>
              <a:t>    </a:t>
            </a:r>
            <a:r>
              <a:rPr lang="zh-CN" altLang="zh-CN" sz="2800" b="1">
                <a:latin typeface="+mn-lt"/>
              </a:rPr>
              <a:t>控制</a:t>
            </a:r>
            <a:r>
              <a:rPr lang="zh-CN" altLang="zh-CN" sz="2800" b="1" dirty="0">
                <a:latin typeface="+mn-lt"/>
              </a:rPr>
              <a:t>部件的功能主要是负责对</a:t>
            </a:r>
            <a:r>
              <a:rPr lang="zh-CN" altLang="zh-CN" sz="2800" b="1" dirty="0">
                <a:solidFill>
                  <a:srgbClr val="FF0000"/>
                </a:solidFill>
                <a:latin typeface="+mn-lt"/>
              </a:rPr>
              <a:t>指令进行译码</a:t>
            </a:r>
            <a:r>
              <a:rPr lang="zh-CN" altLang="zh-CN" sz="2800" b="1" dirty="0">
                <a:latin typeface="+mn-lt"/>
              </a:rPr>
              <a:t>，并且发出为完成每条指令所要执行的各种操作的</a:t>
            </a:r>
            <a:r>
              <a:rPr lang="zh-CN" altLang="zh-CN" sz="2800" b="1" dirty="0">
                <a:solidFill>
                  <a:srgbClr val="FF0000"/>
                </a:solidFill>
                <a:latin typeface="+mn-lt"/>
              </a:rPr>
              <a:t>控制信号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（微命令）</a:t>
            </a:r>
            <a:r>
              <a:rPr lang="zh-CN" altLang="zh-CN" sz="2800" b="1" dirty="0">
                <a:latin typeface="+mn-lt"/>
              </a:rPr>
              <a:t>。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049169" name="TextBox 3"/>
          <p:cNvSpPr txBox="1"/>
          <p:nvPr/>
        </p:nvSpPr>
        <p:spPr>
          <a:xfrm>
            <a:off x="1847528" y="3056271"/>
            <a:ext cx="83529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</a:rPr>
              <a:t>    CPU</a:t>
            </a:r>
            <a:r>
              <a:rPr lang="zh-CN" altLang="zh-CN" sz="2800" b="1" dirty="0">
                <a:latin typeface="+mn-lt"/>
              </a:rPr>
              <a:t>工作过程中所需的控制信号，既可以单独由组合逻辑电路的方式来产生，也可以单独由微程序的方式来产生，或者综合运用。</a:t>
            </a:r>
            <a:endParaRPr lang="en-US" altLang="zh-CN" sz="2800" b="1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</a:rPr>
              <a:t>   </a:t>
            </a:r>
            <a:r>
              <a:rPr lang="zh-CN" altLang="zh-CN" sz="2800" b="1" dirty="0">
                <a:latin typeface="+mn-lt"/>
              </a:rPr>
              <a:t>因此，有两种控制部件：</a:t>
            </a:r>
            <a:r>
              <a:rPr lang="zh-CN" altLang="zh-CN" sz="2800" b="1" dirty="0">
                <a:solidFill>
                  <a:srgbClr val="FF0000"/>
                </a:solidFill>
                <a:latin typeface="+mn-lt"/>
              </a:rPr>
              <a:t>组合逻辑控制器</a:t>
            </a:r>
            <a:r>
              <a:rPr lang="zh-CN" altLang="zh-CN" sz="2800" b="1">
                <a:latin typeface="+mn-lt"/>
              </a:rPr>
              <a:t>和</a:t>
            </a:r>
            <a:r>
              <a:rPr lang="zh-CN" altLang="zh-CN" sz="2800" b="1">
                <a:solidFill>
                  <a:srgbClr val="FF0000"/>
                </a:solidFill>
                <a:latin typeface="+mn-lt"/>
              </a:rPr>
              <a:t>微</a:t>
            </a:r>
            <a:r>
              <a:rPr lang="zh-CN" altLang="en-US" sz="2800" b="1">
                <a:solidFill>
                  <a:srgbClr val="FF0000"/>
                </a:solidFill>
                <a:latin typeface="+mn-lt"/>
              </a:rPr>
              <a:t>程序</a:t>
            </a:r>
            <a:r>
              <a:rPr lang="zh-CN" altLang="zh-CN" sz="2800" b="1">
                <a:solidFill>
                  <a:srgbClr val="FF0000"/>
                </a:solidFill>
                <a:latin typeface="+mn-lt"/>
              </a:rPr>
              <a:t>控制</a:t>
            </a:r>
            <a:r>
              <a:rPr lang="zh-CN" altLang="zh-CN" sz="2800" b="1" dirty="0">
                <a:solidFill>
                  <a:srgbClr val="FF0000"/>
                </a:solidFill>
                <a:latin typeface="+mn-lt"/>
              </a:rPr>
              <a:t>器</a:t>
            </a:r>
            <a:r>
              <a:rPr lang="zh-CN" altLang="zh-CN" sz="2800" b="1" dirty="0">
                <a:latin typeface="+mn-lt"/>
              </a:rPr>
              <a:t>。</a:t>
            </a:r>
            <a:endParaRPr lang="zh-CN" altLang="en-US" sz="2800" b="1" dirty="0">
              <a:latin typeface="+mn-lt"/>
            </a:endParaRPr>
          </a:p>
        </p:txBody>
      </p:sp>
      <p:grpSp>
        <p:nvGrpSpPr>
          <p:cNvPr id="160" name="组合 4"/>
          <p:cNvGrpSpPr/>
          <p:nvPr/>
        </p:nvGrpSpPr>
        <p:grpSpPr>
          <a:xfrm>
            <a:off x="2325355" y="117697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9170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9171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68" grpId="0"/>
      <p:bldP spid="10491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2" name="矩形 1"/>
          <p:cNvSpPr/>
          <p:nvPr/>
        </p:nvSpPr>
        <p:spPr>
          <a:xfrm>
            <a:off x="1991544" y="1161584"/>
            <a:ext cx="8424936" cy="4534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一台数字计算机基本上可以划分为两大部分即控制部件和执行部件。控制器就是控制部件，而运算器、存储器、外围设备相对控制器来说就是执行部件。</a:t>
            </a:r>
            <a:endParaRPr lang="en-US" altLang="zh-CN" sz="2800" b="1"/>
          </a:p>
          <a:p>
            <a:pPr>
              <a:lnSpc>
                <a:spcPct val="150000"/>
              </a:lnSpc>
            </a:pPr>
            <a:r>
              <a:rPr lang="en-US" altLang="zh-CN" sz="2800" b="1"/>
              <a:t>    </a:t>
            </a:r>
            <a:r>
              <a:rPr lang="zh-CN" altLang="en-US" sz="2800" b="1"/>
              <a:t>控制部件与执行部件的一种联系就是通过控制线。控制部件通过控制线向执行部件发出各种控制信号</a:t>
            </a:r>
            <a:r>
              <a:rPr lang="en-US" altLang="zh-CN" sz="2800" b="1"/>
              <a:t>(</a:t>
            </a:r>
            <a:r>
              <a:rPr lang="zh-CN" altLang="en-US" sz="2800" b="1"/>
              <a:t>控制命令</a:t>
            </a:r>
            <a:r>
              <a:rPr lang="en-US" altLang="zh-CN" sz="2800" b="1"/>
              <a:t>)</a:t>
            </a:r>
            <a:r>
              <a:rPr lang="zh-CN" altLang="en-US" sz="2800" b="1"/>
              <a:t>，通常把这种控制命令又称为</a:t>
            </a:r>
            <a:r>
              <a:rPr lang="zh-CN" altLang="en-US" sz="2800" b="1">
                <a:solidFill>
                  <a:schemeClr val="tx2"/>
                </a:solidFill>
              </a:rPr>
              <a:t>微命令</a:t>
            </a:r>
            <a:r>
              <a:rPr lang="zh-CN" altLang="en-US" sz="2800" b="1"/>
              <a:t>，而执行部件接受微命令后所执行的操作就叫做</a:t>
            </a:r>
            <a:r>
              <a:rPr lang="zh-CN" altLang="en-US" sz="2800" b="1">
                <a:solidFill>
                  <a:schemeClr val="tx2"/>
                </a:solidFill>
              </a:rPr>
              <a:t>微操作</a:t>
            </a:r>
            <a:r>
              <a:rPr lang="zh-CN" altLang="en-US" sz="2800" b="1"/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3" name="TextBox 1"/>
          <p:cNvSpPr txBox="1"/>
          <p:nvPr/>
        </p:nvSpPr>
        <p:spPr>
          <a:xfrm>
            <a:off x="2842972" y="12925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+mn-lt"/>
              </a:rPr>
              <a:t>时序系统</a:t>
            </a:r>
            <a:endParaRPr lang="zh-CN" altLang="en-US" sz="2800" b="1" dirty="0">
              <a:latin typeface="+mn-lt"/>
            </a:endParaRPr>
          </a:p>
        </p:txBody>
      </p:sp>
      <p:grpSp>
        <p:nvGrpSpPr>
          <p:cNvPr id="163" name="组合 2"/>
          <p:cNvGrpSpPr/>
          <p:nvPr/>
        </p:nvGrpSpPr>
        <p:grpSpPr>
          <a:xfrm>
            <a:off x="2325355" y="117697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9174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9175" name="椭圆 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097161" name="Picture 4" descr="http://pic.baiqi008.com/uploads/wswqfpfqy.jpeg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2304" y="76448"/>
            <a:ext cx="1696368" cy="1696368"/>
          </a:xfrm>
          <a:prstGeom prst="rect">
            <a:avLst/>
          </a:prstGeom>
          <a:noFill/>
        </p:spPr>
      </p:pic>
      <p:grpSp>
        <p:nvGrpSpPr>
          <p:cNvPr id="164" name="组合 5"/>
          <p:cNvGrpSpPr/>
          <p:nvPr/>
        </p:nvGrpSpPr>
        <p:grpSpPr>
          <a:xfrm>
            <a:off x="1979240" y="1579725"/>
            <a:ext cx="8077200" cy="481123"/>
            <a:chOff x="455240" y="1579725"/>
            <a:chExt cx="8077200" cy="481123"/>
          </a:xfrm>
        </p:grpSpPr>
        <p:sp>
          <p:nvSpPr>
            <p:cNvPr id="1049176" name="Text Box 35"/>
            <p:cNvSpPr txBox="1">
              <a:spLocks noChangeArrowheads="1"/>
            </p:cNvSpPr>
            <p:nvPr/>
          </p:nvSpPr>
          <p:spPr bwMode="auto">
            <a:xfrm>
              <a:off x="469794" y="1629961"/>
              <a:ext cx="3577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/>
                <a:t>P</a:t>
              </a:r>
            </a:p>
          </p:txBody>
        </p:sp>
        <p:grpSp>
          <p:nvGrpSpPr>
            <p:cNvPr id="165" name="Group 41"/>
            <p:cNvGrpSpPr/>
            <p:nvPr/>
          </p:nvGrpSpPr>
          <p:grpSpPr bwMode="auto">
            <a:xfrm>
              <a:off x="455240" y="1579725"/>
              <a:ext cx="8077200" cy="428368"/>
              <a:chOff x="384" y="1964"/>
              <a:chExt cx="5088" cy="292"/>
            </a:xfrm>
          </p:grpSpPr>
          <p:sp>
            <p:nvSpPr>
              <p:cNvPr id="1049177" name="Freeform 42"/>
              <p:cNvSpPr/>
              <p:nvPr/>
            </p:nvSpPr>
            <p:spPr bwMode="auto">
              <a:xfrm>
                <a:off x="384" y="1964"/>
                <a:ext cx="480" cy="288"/>
              </a:xfrm>
              <a:custGeom>
                <a:avLst/>
                <a:gdLst>
                  <a:gd name="T0" fmla="*/ 0 w 480"/>
                  <a:gd name="T1" fmla="*/ 288 h 288"/>
                  <a:gd name="T2" fmla="*/ 240 w 480"/>
                  <a:gd name="T3" fmla="*/ 288 h 288"/>
                  <a:gd name="T4" fmla="*/ 240 w 480"/>
                  <a:gd name="T5" fmla="*/ 0 h 288"/>
                  <a:gd name="T6" fmla="*/ 480 w 480"/>
                  <a:gd name="T7" fmla="*/ 0 h 288"/>
                  <a:gd name="T8" fmla="*/ 480 w 480"/>
                  <a:gd name="T9" fmla="*/ 288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288"/>
                  <a:gd name="T17" fmla="*/ 480 w 480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80" y="0"/>
                    </a:lnTo>
                    <a:lnTo>
                      <a:pt x="4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178" name="Freeform 43"/>
              <p:cNvSpPr/>
              <p:nvPr/>
            </p:nvSpPr>
            <p:spPr bwMode="auto">
              <a:xfrm>
                <a:off x="86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179" name="Freeform 44"/>
              <p:cNvSpPr/>
              <p:nvPr/>
            </p:nvSpPr>
            <p:spPr bwMode="auto">
              <a:xfrm>
                <a:off x="143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180" name="Freeform 45"/>
              <p:cNvSpPr/>
              <p:nvPr/>
            </p:nvSpPr>
            <p:spPr bwMode="auto">
              <a:xfrm>
                <a:off x="201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181" name="Freeform 46"/>
              <p:cNvSpPr/>
              <p:nvPr/>
            </p:nvSpPr>
            <p:spPr bwMode="auto">
              <a:xfrm>
                <a:off x="2588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182" name="Freeform 47"/>
              <p:cNvSpPr/>
              <p:nvPr/>
            </p:nvSpPr>
            <p:spPr bwMode="auto">
              <a:xfrm>
                <a:off x="3164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183" name="Freeform 48"/>
              <p:cNvSpPr/>
              <p:nvPr/>
            </p:nvSpPr>
            <p:spPr bwMode="auto">
              <a:xfrm>
                <a:off x="374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184" name="Freeform 49"/>
              <p:cNvSpPr/>
              <p:nvPr/>
            </p:nvSpPr>
            <p:spPr bwMode="auto">
              <a:xfrm>
                <a:off x="431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185" name="Freeform 50"/>
              <p:cNvSpPr/>
              <p:nvPr/>
            </p:nvSpPr>
            <p:spPr bwMode="auto">
              <a:xfrm>
                <a:off x="489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4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66" name="Group 51"/>
          <p:cNvGrpSpPr/>
          <p:nvPr/>
        </p:nvGrpSpPr>
        <p:grpSpPr bwMode="auto">
          <a:xfrm>
            <a:off x="2736850" y="1616966"/>
            <a:ext cx="7319963" cy="5052394"/>
            <a:chOff x="624" y="56"/>
            <a:chExt cx="4611" cy="3796"/>
          </a:xfrm>
        </p:grpSpPr>
        <p:sp>
          <p:nvSpPr>
            <p:cNvPr id="1049186" name="Line 52"/>
            <p:cNvSpPr>
              <a:spLocks noChangeShapeType="1"/>
            </p:cNvSpPr>
            <p:nvPr/>
          </p:nvSpPr>
          <p:spPr bwMode="auto">
            <a:xfrm>
              <a:off x="624" y="56"/>
              <a:ext cx="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87" name="Line 53"/>
            <p:cNvSpPr>
              <a:spLocks noChangeShapeType="1"/>
            </p:cNvSpPr>
            <p:nvPr/>
          </p:nvSpPr>
          <p:spPr bwMode="auto">
            <a:xfrm>
              <a:off x="1192" y="56"/>
              <a:ext cx="2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88" name="Line 54"/>
            <p:cNvSpPr>
              <a:spLocks noChangeShapeType="1"/>
            </p:cNvSpPr>
            <p:nvPr/>
          </p:nvSpPr>
          <p:spPr bwMode="auto">
            <a:xfrm>
              <a:off x="1776" y="56"/>
              <a:ext cx="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89" name="Line 55"/>
            <p:cNvSpPr>
              <a:spLocks noChangeShapeType="1"/>
            </p:cNvSpPr>
            <p:nvPr/>
          </p:nvSpPr>
          <p:spPr bwMode="auto">
            <a:xfrm>
              <a:off x="2351" y="56"/>
              <a:ext cx="13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90" name="Line 56"/>
            <p:cNvSpPr>
              <a:spLocks noChangeShapeType="1"/>
            </p:cNvSpPr>
            <p:nvPr/>
          </p:nvSpPr>
          <p:spPr bwMode="auto">
            <a:xfrm flipH="1">
              <a:off x="2928" y="79"/>
              <a:ext cx="0" cy="3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91" name="Line 57"/>
            <p:cNvSpPr>
              <a:spLocks noChangeShapeType="1"/>
            </p:cNvSpPr>
            <p:nvPr/>
          </p:nvSpPr>
          <p:spPr bwMode="auto">
            <a:xfrm>
              <a:off x="3500" y="56"/>
              <a:ext cx="4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92" name="Line 58"/>
            <p:cNvSpPr>
              <a:spLocks noChangeShapeType="1"/>
            </p:cNvSpPr>
            <p:nvPr/>
          </p:nvSpPr>
          <p:spPr bwMode="auto">
            <a:xfrm>
              <a:off x="4076" y="56"/>
              <a:ext cx="4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93" name="Line 59"/>
            <p:cNvSpPr>
              <a:spLocks noChangeShapeType="1"/>
            </p:cNvSpPr>
            <p:nvPr/>
          </p:nvSpPr>
          <p:spPr bwMode="auto">
            <a:xfrm flipH="1">
              <a:off x="4656" y="56"/>
              <a:ext cx="16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94" name="Line 60"/>
            <p:cNvSpPr>
              <a:spLocks noChangeShapeType="1"/>
            </p:cNvSpPr>
            <p:nvPr/>
          </p:nvSpPr>
          <p:spPr bwMode="auto">
            <a:xfrm flipH="1">
              <a:off x="5232" y="56"/>
              <a:ext cx="3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167" name="组合 62"/>
          <p:cNvGrpSpPr/>
          <p:nvPr/>
        </p:nvGrpSpPr>
        <p:grpSpPr>
          <a:xfrm>
            <a:off x="1882775" y="3732581"/>
            <a:ext cx="8763000" cy="2647395"/>
            <a:chOff x="358775" y="3732581"/>
            <a:chExt cx="8763000" cy="2647395"/>
          </a:xfrm>
        </p:grpSpPr>
        <p:sp>
          <p:nvSpPr>
            <p:cNvPr id="1049195" name="Freeform 31"/>
            <p:cNvSpPr/>
            <p:nvPr/>
          </p:nvSpPr>
          <p:spPr bwMode="auto">
            <a:xfrm>
              <a:off x="831850" y="3732581"/>
              <a:ext cx="8077200" cy="457200"/>
            </a:xfrm>
            <a:custGeom>
              <a:avLst/>
              <a:gdLst>
                <a:gd name="T0" fmla="*/ 0 w 5088"/>
                <a:gd name="T1" fmla="*/ 2147483647 h 288"/>
                <a:gd name="T2" fmla="*/ 2147483647 w 5088"/>
                <a:gd name="T3" fmla="*/ 2147483647 h 288"/>
                <a:gd name="T4" fmla="*/ 2147483647 w 5088"/>
                <a:gd name="T5" fmla="*/ 0 h 288"/>
                <a:gd name="T6" fmla="*/ 2147483647 w 5088"/>
                <a:gd name="T7" fmla="*/ 0 h 288"/>
                <a:gd name="T8" fmla="*/ 2147483647 w 5088"/>
                <a:gd name="T9" fmla="*/ 2147483647 h 288"/>
                <a:gd name="T10" fmla="*/ 2147483647 w 5088"/>
                <a:gd name="T11" fmla="*/ 2147483647 h 288"/>
                <a:gd name="T12" fmla="*/ 2147483647 w 5088"/>
                <a:gd name="T13" fmla="*/ 0 h 288"/>
                <a:gd name="T14" fmla="*/ 2147483647 w 5088"/>
                <a:gd name="T15" fmla="*/ 0 h 288"/>
                <a:gd name="T16" fmla="*/ 2147483647 w 5088"/>
                <a:gd name="T17" fmla="*/ 2147483647 h 288"/>
                <a:gd name="T18" fmla="*/ 2147483647 w 5088"/>
                <a:gd name="T19" fmla="*/ 2147483647 h 288"/>
                <a:gd name="T20" fmla="*/ 2147483647 w 5088"/>
                <a:gd name="T21" fmla="*/ 0 h 288"/>
                <a:gd name="T22" fmla="*/ 2147483647 w 5088"/>
                <a:gd name="T23" fmla="*/ 0 h 2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88"/>
                <a:gd name="T37" fmla="*/ 0 h 288"/>
                <a:gd name="T38" fmla="*/ 5088 w 5088"/>
                <a:gd name="T39" fmla="*/ 288 h 2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88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816" y="0"/>
                  </a:lnTo>
                  <a:lnTo>
                    <a:pt x="816" y="288"/>
                  </a:lnTo>
                  <a:lnTo>
                    <a:pt x="2544" y="288"/>
                  </a:lnTo>
                  <a:lnTo>
                    <a:pt x="2544" y="0"/>
                  </a:lnTo>
                  <a:lnTo>
                    <a:pt x="3120" y="0"/>
                  </a:lnTo>
                  <a:lnTo>
                    <a:pt x="3120" y="288"/>
                  </a:lnTo>
                  <a:lnTo>
                    <a:pt x="4848" y="288"/>
                  </a:lnTo>
                  <a:lnTo>
                    <a:pt x="4848" y="0"/>
                  </a:lnTo>
                  <a:lnTo>
                    <a:pt x="508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96" name="Freeform 32"/>
            <p:cNvSpPr/>
            <p:nvPr/>
          </p:nvSpPr>
          <p:spPr bwMode="auto">
            <a:xfrm>
              <a:off x="804863" y="4451719"/>
              <a:ext cx="8124825" cy="463550"/>
            </a:xfrm>
            <a:custGeom>
              <a:avLst/>
              <a:gdLst>
                <a:gd name="T0" fmla="*/ 0 w 5118"/>
                <a:gd name="T1" fmla="*/ 2147483647 h 292"/>
                <a:gd name="T2" fmla="*/ 2147483647 w 5118"/>
                <a:gd name="T3" fmla="*/ 2147483647 h 292"/>
                <a:gd name="T4" fmla="*/ 2147483647 w 5118"/>
                <a:gd name="T5" fmla="*/ 0 h 292"/>
                <a:gd name="T6" fmla="*/ 2147483647 w 5118"/>
                <a:gd name="T7" fmla="*/ 0 h 292"/>
                <a:gd name="T8" fmla="*/ 2147483647 w 5118"/>
                <a:gd name="T9" fmla="*/ 2147483647 h 292"/>
                <a:gd name="T10" fmla="*/ 2147483647 w 5118"/>
                <a:gd name="T11" fmla="*/ 2147483647 h 292"/>
                <a:gd name="T12" fmla="*/ 2147483647 w 5118"/>
                <a:gd name="T13" fmla="*/ 0 h 292"/>
                <a:gd name="T14" fmla="*/ 2147483647 w 5118"/>
                <a:gd name="T15" fmla="*/ 0 h 292"/>
                <a:gd name="T16" fmla="*/ 2147483647 w 5118"/>
                <a:gd name="T17" fmla="*/ 2147483647 h 292"/>
                <a:gd name="T18" fmla="*/ 2147483647 w 5118"/>
                <a:gd name="T19" fmla="*/ 2147483647 h 292"/>
                <a:gd name="T20" fmla="*/ 2147483647 w 5118"/>
                <a:gd name="T21" fmla="*/ 2147483647 h 292"/>
                <a:gd name="T22" fmla="*/ 2147483647 w 5118"/>
                <a:gd name="T23" fmla="*/ 2147483647 h 2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118"/>
                <a:gd name="T37" fmla="*/ 0 h 292"/>
                <a:gd name="T38" fmla="*/ 5118 w 5118"/>
                <a:gd name="T39" fmla="*/ 292 h 2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118" h="292">
                  <a:moveTo>
                    <a:pt x="0" y="292"/>
                  </a:moveTo>
                  <a:lnTo>
                    <a:pt x="833" y="288"/>
                  </a:lnTo>
                  <a:lnTo>
                    <a:pt x="833" y="0"/>
                  </a:lnTo>
                  <a:lnTo>
                    <a:pt x="1409" y="0"/>
                  </a:lnTo>
                  <a:lnTo>
                    <a:pt x="1409" y="288"/>
                  </a:lnTo>
                  <a:lnTo>
                    <a:pt x="3137" y="288"/>
                  </a:lnTo>
                  <a:lnTo>
                    <a:pt x="3137" y="0"/>
                  </a:lnTo>
                  <a:lnTo>
                    <a:pt x="3713" y="0"/>
                  </a:lnTo>
                  <a:lnTo>
                    <a:pt x="3713" y="288"/>
                  </a:lnTo>
                  <a:lnTo>
                    <a:pt x="5118" y="292"/>
                  </a:lnTo>
                  <a:lnTo>
                    <a:pt x="5105" y="292"/>
                  </a:lnTo>
                  <a:lnTo>
                    <a:pt x="5092" y="2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97" name="Freeform 33"/>
            <p:cNvSpPr/>
            <p:nvPr/>
          </p:nvSpPr>
          <p:spPr bwMode="auto">
            <a:xfrm>
              <a:off x="827088" y="5174031"/>
              <a:ext cx="8208962" cy="477838"/>
            </a:xfrm>
            <a:custGeom>
              <a:avLst/>
              <a:gdLst>
                <a:gd name="T0" fmla="*/ 0 w 5171"/>
                <a:gd name="T1" fmla="*/ 2147483647 h 301"/>
                <a:gd name="T2" fmla="*/ 2147483647 w 5171"/>
                <a:gd name="T3" fmla="*/ 2147483647 h 301"/>
                <a:gd name="T4" fmla="*/ 2147483647 w 5171"/>
                <a:gd name="T5" fmla="*/ 0 h 301"/>
                <a:gd name="T6" fmla="*/ 2147483647 w 5171"/>
                <a:gd name="T7" fmla="*/ 0 h 301"/>
                <a:gd name="T8" fmla="*/ 2147483647 w 5171"/>
                <a:gd name="T9" fmla="*/ 2147483647 h 301"/>
                <a:gd name="T10" fmla="*/ 2147483647 w 5171"/>
                <a:gd name="T11" fmla="*/ 2147483647 h 301"/>
                <a:gd name="T12" fmla="*/ 2147483647 w 5171"/>
                <a:gd name="T13" fmla="*/ 0 h 301"/>
                <a:gd name="T14" fmla="*/ 2147483647 w 5171"/>
                <a:gd name="T15" fmla="*/ 0 h 301"/>
                <a:gd name="T16" fmla="*/ 2147483647 w 5171"/>
                <a:gd name="T17" fmla="*/ 2147483647 h 301"/>
                <a:gd name="T18" fmla="*/ 2147483647 w 5171"/>
                <a:gd name="T19" fmla="*/ 2147483647 h 301"/>
                <a:gd name="T20" fmla="*/ 2147483647 w 5171"/>
                <a:gd name="T21" fmla="*/ 2147483647 h 301"/>
                <a:gd name="T22" fmla="*/ 2147483647 w 5171"/>
                <a:gd name="T23" fmla="*/ 2147483647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171"/>
                <a:gd name="T37" fmla="*/ 0 h 301"/>
                <a:gd name="T38" fmla="*/ 5171 w 517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171" h="301">
                  <a:moveTo>
                    <a:pt x="0" y="288"/>
                  </a:moveTo>
                  <a:lnTo>
                    <a:pt x="1400" y="288"/>
                  </a:lnTo>
                  <a:lnTo>
                    <a:pt x="1400" y="0"/>
                  </a:lnTo>
                  <a:lnTo>
                    <a:pt x="1976" y="0"/>
                  </a:lnTo>
                  <a:lnTo>
                    <a:pt x="1976" y="288"/>
                  </a:lnTo>
                  <a:lnTo>
                    <a:pt x="3704" y="288"/>
                  </a:lnTo>
                  <a:lnTo>
                    <a:pt x="3704" y="0"/>
                  </a:lnTo>
                  <a:lnTo>
                    <a:pt x="4280" y="0"/>
                  </a:lnTo>
                  <a:lnTo>
                    <a:pt x="4280" y="288"/>
                  </a:lnTo>
                  <a:lnTo>
                    <a:pt x="5158" y="288"/>
                  </a:lnTo>
                  <a:lnTo>
                    <a:pt x="5171" y="30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98" name="Text Box 36"/>
            <p:cNvSpPr txBox="1">
              <a:spLocks noChangeArrowheads="1"/>
            </p:cNvSpPr>
            <p:nvPr/>
          </p:nvSpPr>
          <p:spPr bwMode="auto">
            <a:xfrm>
              <a:off x="374650" y="3815131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T</a:t>
              </a:r>
              <a:r>
                <a:rPr lang="en-US" altLang="zh-CN" b="1" baseline="-15000"/>
                <a:t>0</a:t>
              </a:r>
            </a:p>
          </p:txBody>
        </p:sp>
        <p:sp>
          <p:nvSpPr>
            <p:cNvPr id="1049199" name="Text Box 37"/>
            <p:cNvSpPr txBox="1">
              <a:spLocks noChangeArrowheads="1"/>
            </p:cNvSpPr>
            <p:nvPr/>
          </p:nvSpPr>
          <p:spPr bwMode="auto">
            <a:xfrm>
              <a:off x="374650" y="4604119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T</a:t>
              </a:r>
              <a:r>
                <a:rPr lang="en-US" altLang="zh-CN" b="1" baseline="-15000"/>
                <a:t>1</a:t>
              </a:r>
            </a:p>
          </p:txBody>
        </p:sp>
        <p:sp>
          <p:nvSpPr>
            <p:cNvPr id="1049200" name="Text Box 38"/>
            <p:cNvSpPr txBox="1">
              <a:spLocks noChangeArrowheads="1"/>
            </p:cNvSpPr>
            <p:nvPr/>
          </p:nvSpPr>
          <p:spPr bwMode="auto">
            <a:xfrm>
              <a:off x="374650" y="5326431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T</a:t>
              </a:r>
              <a:r>
                <a:rPr lang="en-US" altLang="zh-CN" b="1" baseline="-15000"/>
                <a:t>2</a:t>
              </a:r>
            </a:p>
          </p:txBody>
        </p:sp>
        <p:sp>
          <p:nvSpPr>
            <p:cNvPr id="1049201" name="Freeform 91"/>
            <p:cNvSpPr/>
            <p:nvPr/>
          </p:nvSpPr>
          <p:spPr bwMode="auto">
            <a:xfrm>
              <a:off x="830263" y="5896344"/>
              <a:ext cx="8291512" cy="463550"/>
            </a:xfrm>
            <a:custGeom>
              <a:avLst/>
              <a:gdLst>
                <a:gd name="T0" fmla="*/ 0 w 5223"/>
                <a:gd name="T1" fmla="*/ 2147483647 h 292"/>
                <a:gd name="T2" fmla="*/ 2147483647 w 5223"/>
                <a:gd name="T3" fmla="*/ 2147483647 h 292"/>
                <a:gd name="T4" fmla="*/ 2147483647 w 5223"/>
                <a:gd name="T5" fmla="*/ 0 h 292"/>
                <a:gd name="T6" fmla="*/ 2147483647 w 5223"/>
                <a:gd name="T7" fmla="*/ 0 h 292"/>
                <a:gd name="T8" fmla="*/ 2147483647 w 5223"/>
                <a:gd name="T9" fmla="*/ 2147483647 h 292"/>
                <a:gd name="T10" fmla="*/ 2147483647 w 5223"/>
                <a:gd name="T11" fmla="*/ 2147483647 h 292"/>
                <a:gd name="T12" fmla="*/ 2147483647 w 5223"/>
                <a:gd name="T13" fmla="*/ 0 h 292"/>
                <a:gd name="T14" fmla="*/ 2147483647 w 5223"/>
                <a:gd name="T15" fmla="*/ 0 h 292"/>
                <a:gd name="T16" fmla="*/ 2147483647 w 5223"/>
                <a:gd name="T17" fmla="*/ 2147483647 h 292"/>
                <a:gd name="T18" fmla="*/ 2147483647 w 5223"/>
                <a:gd name="T19" fmla="*/ 2147483647 h 292"/>
                <a:gd name="T20" fmla="*/ 2147483647 w 5223"/>
                <a:gd name="T21" fmla="*/ 2147483647 h 292"/>
                <a:gd name="T22" fmla="*/ 2147483647 w 5223"/>
                <a:gd name="T23" fmla="*/ 2147483647 h 2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223"/>
                <a:gd name="T37" fmla="*/ 0 h 292"/>
                <a:gd name="T38" fmla="*/ 5223 w 5223"/>
                <a:gd name="T39" fmla="*/ 292 h 2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223" h="292">
                  <a:moveTo>
                    <a:pt x="0" y="292"/>
                  </a:moveTo>
                  <a:lnTo>
                    <a:pt x="1967" y="288"/>
                  </a:lnTo>
                  <a:lnTo>
                    <a:pt x="1967" y="0"/>
                  </a:lnTo>
                  <a:lnTo>
                    <a:pt x="2543" y="0"/>
                  </a:lnTo>
                  <a:lnTo>
                    <a:pt x="2543" y="288"/>
                  </a:lnTo>
                  <a:lnTo>
                    <a:pt x="4271" y="288"/>
                  </a:lnTo>
                  <a:lnTo>
                    <a:pt x="4271" y="0"/>
                  </a:lnTo>
                  <a:lnTo>
                    <a:pt x="4847" y="0"/>
                  </a:lnTo>
                  <a:lnTo>
                    <a:pt x="4847" y="288"/>
                  </a:lnTo>
                  <a:lnTo>
                    <a:pt x="5210" y="292"/>
                  </a:lnTo>
                  <a:lnTo>
                    <a:pt x="5210" y="279"/>
                  </a:lnTo>
                  <a:lnTo>
                    <a:pt x="5223" y="2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202" name="Text Box 92"/>
            <p:cNvSpPr txBox="1">
              <a:spLocks noChangeArrowheads="1"/>
            </p:cNvSpPr>
            <p:nvPr/>
          </p:nvSpPr>
          <p:spPr bwMode="auto">
            <a:xfrm>
              <a:off x="358775" y="6010644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T</a:t>
              </a:r>
              <a:r>
                <a:rPr lang="en-US" altLang="zh-CN" b="1" baseline="-15000"/>
                <a:t>3</a:t>
              </a:r>
            </a:p>
          </p:txBody>
        </p:sp>
      </p:grpSp>
      <p:grpSp>
        <p:nvGrpSpPr>
          <p:cNvPr id="168" name="组合 61"/>
          <p:cNvGrpSpPr/>
          <p:nvPr/>
        </p:nvGrpSpPr>
        <p:grpSpPr>
          <a:xfrm>
            <a:off x="2099987" y="2164854"/>
            <a:ext cx="8333063" cy="544066"/>
            <a:chOff x="575987" y="2164854"/>
            <a:chExt cx="8333063" cy="544066"/>
          </a:xfrm>
        </p:grpSpPr>
        <p:sp>
          <p:nvSpPr>
            <p:cNvPr id="1049203" name="Text Box 83"/>
            <p:cNvSpPr txBox="1">
              <a:spLocks noChangeArrowheads="1"/>
            </p:cNvSpPr>
            <p:nvPr/>
          </p:nvSpPr>
          <p:spPr bwMode="auto">
            <a:xfrm>
              <a:off x="1446215" y="2164854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1</a:t>
              </a:r>
              <a:endParaRPr lang="en-US" altLang="zh-CN" sz="2000" b="1" baseline="-15000"/>
            </a:p>
          </p:txBody>
        </p:sp>
        <p:sp>
          <p:nvSpPr>
            <p:cNvPr id="1049204" name="Text Box 84"/>
            <p:cNvSpPr txBox="1">
              <a:spLocks noChangeArrowheads="1"/>
            </p:cNvSpPr>
            <p:nvPr/>
          </p:nvSpPr>
          <p:spPr bwMode="auto">
            <a:xfrm>
              <a:off x="2381254" y="2164854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2</a:t>
              </a:r>
              <a:endParaRPr lang="en-US" altLang="zh-CN" sz="2000" b="1" baseline="-15000"/>
            </a:p>
          </p:txBody>
        </p:sp>
        <p:sp>
          <p:nvSpPr>
            <p:cNvPr id="1049205" name="Text Box 85"/>
            <p:cNvSpPr txBox="1">
              <a:spLocks noChangeArrowheads="1"/>
            </p:cNvSpPr>
            <p:nvPr/>
          </p:nvSpPr>
          <p:spPr bwMode="auto">
            <a:xfrm>
              <a:off x="3295655" y="2164854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3</a:t>
              </a:r>
              <a:endParaRPr lang="en-US" altLang="zh-CN" sz="2000" b="1" baseline="-15000"/>
            </a:p>
          </p:txBody>
        </p:sp>
        <p:sp>
          <p:nvSpPr>
            <p:cNvPr id="1049206" name="Text Box 86"/>
            <p:cNvSpPr txBox="1">
              <a:spLocks noChangeArrowheads="1"/>
            </p:cNvSpPr>
            <p:nvPr/>
          </p:nvSpPr>
          <p:spPr bwMode="auto">
            <a:xfrm>
              <a:off x="4210056" y="2164854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4</a:t>
              </a:r>
              <a:endParaRPr lang="en-US" altLang="zh-CN" sz="2000" b="1" baseline="-15000"/>
            </a:p>
          </p:txBody>
        </p:sp>
        <p:grpSp>
          <p:nvGrpSpPr>
            <p:cNvPr id="169" name="组合 41"/>
            <p:cNvGrpSpPr/>
            <p:nvPr/>
          </p:nvGrpSpPr>
          <p:grpSpPr>
            <a:xfrm>
              <a:off x="575987" y="2204864"/>
              <a:ext cx="8333063" cy="504056"/>
              <a:chOff x="575987" y="620688"/>
              <a:chExt cx="8333063" cy="504056"/>
            </a:xfrm>
          </p:grpSpPr>
          <p:cxnSp>
            <p:nvCxnSpPr>
              <p:cNvPr id="3145854" name="直接连接符 42"/>
              <p:cNvCxnSpPr>
                <a:cxnSpLocks/>
              </p:cNvCxnSpPr>
              <p:nvPr/>
            </p:nvCxnSpPr>
            <p:spPr>
              <a:xfrm>
                <a:off x="575987" y="1124744"/>
                <a:ext cx="6368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5" name="直接连接符 43"/>
              <p:cNvCxnSpPr>
                <a:cxnSpLocks/>
              </p:cNvCxnSpPr>
              <p:nvPr/>
            </p:nvCxnSpPr>
            <p:spPr>
              <a:xfrm>
                <a:off x="1212850" y="620688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6" name="直接连接符 44"/>
              <p:cNvCxnSpPr>
                <a:cxnSpLocks/>
              </p:cNvCxnSpPr>
              <p:nvPr/>
            </p:nvCxnSpPr>
            <p:spPr>
              <a:xfrm>
                <a:off x="1212850" y="620688"/>
                <a:ext cx="36544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7" name="直接连接符 45"/>
              <p:cNvCxnSpPr>
                <a:cxnSpLocks/>
              </p:cNvCxnSpPr>
              <p:nvPr/>
            </p:nvCxnSpPr>
            <p:spPr>
              <a:xfrm>
                <a:off x="4867275" y="620688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58" name="直接连接符 46"/>
              <p:cNvCxnSpPr>
                <a:cxnSpLocks/>
              </p:cNvCxnSpPr>
              <p:nvPr/>
            </p:nvCxnSpPr>
            <p:spPr>
              <a:xfrm>
                <a:off x="4867275" y="1124744"/>
                <a:ext cx="40417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0" name="组合 47"/>
          <p:cNvGrpSpPr/>
          <p:nvPr/>
        </p:nvGrpSpPr>
        <p:grpSpPr>
          <a:xfrm>
            <a:off x="2084112" y="2866578"/>
            <a:ext cx="8348938" cy="576064"/>
            <a:chOff x="560112" y="1141645"/>
            <a:chExt cx="8348938" cy="576064"/>
          </a:xfrm>
        </p:grpSpPr>
        <p:sp>
          <p:nvSpPr>
            <p:cNvPr id="1049207" name="Text Box 87"/>
            <p:cNvSpPr txBox="1">
              <a:spLocks noChangeArrowheads="1"/>
            </p:cNvSpPr>
            <p:nvPr/>
          </p:nvSpPr>
          <p:spPr bwMode="auto">
            <a:xfrm>
              <a:off x="5103820" y="114164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2</a:t>
              </a:r>
              <a:endParaRPr lang="en-US" altLang="zh-CN" sz="2000" b="1" baseline="-15000"/>
            </a:p>
          </p:txBody>
        </p:sp>
        <p:sp>
          <p:nvSpPr>
            <p:cNvPr id="1049208" name="Text Box 88"/>
            <p:cNvSpPr txBox="1">
              <a:spLocks noChangeArrowheads="1"/>
            </p:cNvSpPr>
            <p:nvPr/>
          </p:nvSpPr>
          <p:spPr bwMode="auto">
            <a:xfrm>
              <a:off x="6038858" y="114164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2</a:t>
              </a:r>
              <a:endParaRPr lang="en-US" altLang="zh-CN" sz="2000" b="1" baseline="-15000"/>
            </a:p>
          </p:txBody>
        </p:sp>
        <p:sp>
          <p:nvSpPr>
            <p:cNvPr id="1049209" name="Text Box 89"/>
            <p:cNvSpPr txBox="1">
              <a:spLocks noChangeArrowheads="1"/>
            </p:cNvSpPr>
            <p:nvPr/>
          </p:nvSpPr>
          <p:spPr bwMode="auto">
            <a:xfrm>
              <a:off x="6953260" y="114164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3</a:t>
              </a:r>
              <a:endParaRPr lang="en-US" altLang="zh-CN" sz="2000" b="1" baseline="-15000"/>
            </a:p>
          </p:txBody>
        </p:sp>
        <p:sp>
          <p:nvSpPr>
            <p:cNvPr id="1049210" name="Text Box 90"/>
            <p:cNvSpPr txBox="1">
              <a:spLocks noChangeArrowheads="1"/>
            </p:cNvSpPr>
            <p:nvPr/>
          </p:nvSpPr>
          <p:spPr bwMode="auto">
            <a:xfrm>
              <a:off x="7867661" y="114164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4</a:t>
              </a:r>
              <a:endParaRPr lang="en-US" altLang="zh-CN" sz="2000" b="1" baseline="-15000"/>
            </a:p>
          </p:txBody>
        </p:sp>
        <p:cxnSp>
          <p:nvCxnSpPr>
            <p:cNvPr id="3145859" name="直接连接符 56"/>
            <p:cNvCxnSpPr>
              <a:cxnSpLocks/>
            </p:cNvCxnSpPr>
            <p:nvPr/>
          </p:nvCxnSpPr>
          <p:spPr>
            <a:xfrm>
              <a:off x="560112" y="1717709"/>
              <a:ext cx="43063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60" name="直接连接符 57"/>
            <p:cNvCxnSpPr>
              <a:cxnSpLocks/>
            </p:cNvCxnSpPr>
            <p:nvPr/>
          </p:nvCxnSpPr>
          <p:spPr>
            <a:xfrm>
              <a:off x="4866459" y="1213653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61" name="直接连接符 58"/>
            <p:cNvCxnSpPr>
              <a:cxnSpLocks/>
            </p:cNvCxnSpPr>
            <p:nvPr/>
          </p:nvCxnSpPr>
          <p:spPr>
            <a:xfrm>
              <a:off x="4866459" y="1213653"/>
              <a:ext cx="36544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62" name="直接连接符 59"/>
            <p:cNvCxnSpPr>
              <a:cxnSpLocks/>
            </p:cNvCxnSpPr>
            <p:nvPr/>
          </p:nvCxnSpPr>
          <p:spPr>
            <a:xfrm>
              <a:off x="8532440" y="1213653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63" name="直接连接符 60"/>
            <p:cNvCxnSpPr>
              <a:cxnSpLocks/>
            </p:cNvCxnSpPr>
            <p:nvPr/>
          </p:nvCxnSpPr>
          <p:spPr>
            <a:xfrm>
              <a:off x="8520884" y="1717709"/>
              <a:ext cx="3881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组合 36"/>
          <p:cNvGrpSpPr/>
          <p:nvPr/>
        </p:nvGrpSpPr>
        <p:grpSpPr>
          <a:xfrm>
            <a:off x="2790766" y="3745058"/>
            <a:ext cx="3515720" cy="2627238"/>
            <a:chOff x="1266766" y="3745058"/>
            <a:chExt cx="3515720" cy="2627238"/>
          </a:xfrm>
        </p:grpSpPr>
        <p:sp>
          <p:nvSpPr>
            <p:cNvPr id="1049211" name="文本框 35"/>
            <p:cNvSpPr txBox="1"/>
            <p:nvPr/>
          </p:nvSpPr>
          <p:spPr>
            <a:xfrm>
              <a:off x="1266766" y="37450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节拍</a:t>
              </a:r>
            </a:p>
          </p:txBody>
        </p:sp>
        <p:sp>
          <p:nvSpPr>
            <p:cNvPr id="1049212" name="文本框 63"/>
            <p:cNvSpPr txBox="1"/>
            <p:nvPr/>
          </p:nvSpPr>
          <p:spPr>
            <a:xfrm>
              <a:off x="2173839" y="443711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节拍</a:t>
              </a:r>
            </a:p>
          </p:txBody>
        </p:sp>
        <p:sp>
          <p:nvSpPr>
            <p:cNvPr id="1049213" name="文本框 64"/>
            <p:cNvSpPr txBox="1"/>
            <p:nvPr/>
          </p:nvSpPr>
          <p:spPr>
            <a:xfrm>
              <a:off x="3063105" y="517403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节拍</a:t>
              </a:r>
            </a:p>
          </p:txBody>
        </p:sp>
        <p:sp>
          <p:nvSpPr>
            <p:cNvPr id="1049214" name="文本框 65"/>
            <p:cNvSpPr txBox="1"/>
            <p:nvPr/>
          </p:nvSpPr>
          <p:spPr>
            <a:xfrm>
              <a:off x="3982267" y="591063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节拍</a:t>
              </a:r>
            </a:p>
          </p:txBody>
        </p:sp>
      </p:grpSp>
      <p:sp>
        <p:nvSpPr>
          <p:cNvPr id="1049215" name="文本框 48"/>
          <p:cNvSpPr txBox="1"/>
          <p:nvPr/>
        </p:nvSpPr>
        <p:spPr>
          <a:xfrm>
            <a:off x="4655840" y="836712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以一节广播体操为例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6" name="矩形 5"/>
          <p:cNvSpPr/>
          <p:nvPr/>
        </p:nvSpPr>
        <p:spPr>
          <a:xfrm>
            <a:off x="2059882" y="1988840"/>
            <a:ext cx="8072236" cy="324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</a:rPr>
              <a:t>    CPU</a:t>
            </a:r>
            <a:r>
              <a:rPr lang="zh-CN" altLang="en-US" sz="2800" b="1">
                <a:latin typeface="+mn-lt"/>
              </a:rPr>
              <a:t>每取出一条指令并执行这条指令，都要完成一系列的操作，这一系列操作所需要的时间通常叫做一个</a:t>
            </a:r>
            <a:r>
              <a:rPr lang="zh-CN" altLang="en-US" sz="2800" b="1">
                <a:solidFill>
                  <a:schemeClr val="tx2"/>
                </a:solidFill>
                <a:latin typeface="+mn-lt"/>
              </a:rPr>
              <a:t>指令周期</a:t>
            </a:r>
            <a:r>
              <a:rPr lang="zh-CN" altLang="en-US" sz="2800" b="1">
                <a:latin typeface="+mn-lt"/>
              </a:rPr>
              <a:t>。而指令周期是取出一条指令并执行完这条指令的时间。由于各条指令的操作功能不同，因此各种指令的指令周期是不尽相同的。</a:t>
            </a:r>
          </a:p>
        </p:txBody>
      </p:sp>
      <p:grpSp>
        <p:nvGrpSpPr>
          <p:cNvPr id="173" name="组合 8"/>
          <p:cNvGrpSpPr/>
          <p:nvPr/>
        </p:nvGrpSpPr>
        <p:grpSpPr>
          <a:xfrm>
            <a:off x="1856122" y="1124744"/>
            <a:ext cx="2079638" cy="523220"/>
            <a:chOff x="332122" y="1124744"/>
            <a:chExt cx="2079638" cy="523220"/>
          </a:xfrm>
        </p:grpSpPr>
        <p:pic>
          <p:nvPicPr>
            <p:cNvPr id="2097162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2122" y="113194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  <p:sp>
          <p:nvSpPr>
            <p:cNvPr id="1049217" name="文本框 7"/>
            <p:cNvSpPr txBox="1"/>
            <p:nvPr/>
          </p:nvSpPr>
          <p:spPr>
            <a:xfrm>
              <a:off x="784391" y="1124744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+mn-lt"/>
                </a:rPr>
                <a:t>指令周期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组合 1"/>
          <p:cNvGrpSpPr/>
          <p:nvPr/>
        </p:nvGrpSpPr>
        <p:grpSpPr>
          <a:xfrm>
            <a:off x="1847528" y="817548"/>
            <a:ext cx="1329471" cy="523220"/>
            <a:chOff x="332122" y="1147971"/>
            <a:chExt cx="1329471" cy="523220"/>
          </a:xfrm>
        </p:grpSpPr>
        <p:pic>
          <p:nvPicPr>
            <p:cNvPr id="209716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2122" y="116965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  <p:sp>
          <p:nvSpPr>
            <p:cNvPr id="1049218" name="文本框 3"/>
            <p:cNvSpPr txBox="1"/>
            <p:nvPr/>
          </p:nvSpPr>
          <p:spPr>
            <a:xfrm>
              <a:off x="755576" y="1147971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+mn-lt"/>
                </a:rPr>
                <a:t>节拍</a:t>
              </a:r>
            </a:p>
          </p:txBody>
        </p:sp>
      </p:grpSp>
      <p:sp>
        <p:nvSpPr>
          <p:cNvPr id="1049219" name="文本框 4"/>
          <p:cNvSpPr txBox="1"/>
          <p:nvPr/>
        </p:nvSpPr>
        <p:spPr>
          <a:xfrm>
            <a:off x="2243092" y="2992503"/>
            <a:ext cx="8039604" cy="259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一个指令周期包含许多长度固定的时间段，一个时间段就是一个节拍，也称为时钟周期。</a:t>
            </a:r>
            <a:endParaRPr lang="en-US" altLang="zh-CN" sz="2800" b="1"/>
          </a:p>
          <a:p>
            <a:pPr>
              <a:lnSpc>
                <a:spcPct val="150000"/>
              </a:lnSpc>
            </a:pPr>
            <a:r>
              <a:rPr lang="en-US" altLang="zh-CN" sz="2800" b="1"/>
              <a:t>    </a:t>
            </a:r>
            <a:r>
              <a:rPr lang="zh-CN" altLang="en-US" sz="2800" b="1"/>
              <a:t>每个节拍完成一步操作。而这一步操作又由计算机中各执行部件完成的微操作组成。</a:t>
            </a:r>
          </a:p>
        </p:txBody>
      </p:sp>
      <p:grpSp>
        <p:nvGrpSpPr>
          <p:cNvPr id="176" name="组合 16"/>
          <p:cNvGrpSpPr/>
          <p:nvPr/>
        </p:nvGrpSpPr>
        <p:grpSpPr>
          <a:xfrm>
            <a:off x="4152900" y="1556792"/>
            <a:ext cx="3886200" cy="904220"/>
            <a:chOff x="2341984" y="4396988"/>
            <a:chExt cx="3886200" cy="904220"/>
          </a:xfrm>
        </p:grpSpPr>
        <p:grpSp>
          <p:nvGrpSpPr>
            <p:cNvPr id="177" name="Group 33"/>
            <p:cNvGrpSpPr/>
            <p:nvPr/>
          </p:nvGrpSpPr>
          <p:grpSpPr bwMode="auto">
            <a:xfrm>
              <a:off x="2341984" y="4920208"/>
              <a:ext cx="3886200" cy="381000"/>
              <a:chOff x="1200" y="2256"/>
              <a:chExt cx="2448" cy="240"/>
            </a:xfrm>
          </p:grpSpPr>
          <p:sp>
            <p:nvSpPr>
              <p:cNvPr id="1049220" name="Line 22"/>
              <p:cNvSpPr>
                <a:spLocks noChangeShapeType="1"/>
              </p:cNvSpPr>
              <p:nvPr/>
            </p:nvSpPr>
            <p:spPr bwMode="auto">
              <a:xfrm>
                <a:off x="1200" y="2496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221" name="Line 23"/>
              <p:cNvSpPr>
                <a:spLocks noChangeShapeType="1"/>
              </p:cNvSpPr>
              <p:nvPr/>
            </p:nvSpPr>
            <p:spPr bwMode="auto">
              <a:xfrm>
                <a:off x="1680" y="2256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222" name="Line 25"/>
              <p:cNvSpPr>
                <a:spLocks noChangeShapeType="1"/>
              </p:cNvSpPr>
              <p:nvPr/>
            </p:nvSpPr>
            <p:spPr bwMode="auto">
              <a:xfrm>
                <a:off x="1680" y="2256"/>
                <a:ext cx="14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223" name="Line 27"/>
              <p:cNvSpPr>
                <a:spLocks noChangeShapeType="1"/>
              </p:cNvSpPr>
              <p:nvPr/>
            </p:nvSpPr>
            <p:spPr bwMode="auto">
              <a:xfrm>
                <a:off x="3168" y="2256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224" name="Line 29"/>
              <p:cNvSpPr>
                <a:spLocks noChangeShapeType="1"/>
              </p:cNvSpPr>
              <p:nvPr/>
            </p:nvSpPr>
            <p:spPr bwMode="auto">
              <a:xfrm>
                <a:off x="3168" y="2496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9225" name="Text Box 39"/>
            <p:cNvSpPr txBox="1">
              <a:spLocks noChangeArrowheads="1"/>
            </p:cNvSpPr>
            <p:nvPr/>
          </p:nvSpPr>
          <p:spPr bwMode="auto">
            <a:xfrm>
              <a:off x="3947390" y="4396988"/>
              <a:ext cx="76200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Ti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6" name="TextBox 1"/>
          <p:cNvSpPr txBox="1"/>
          <p:nvPr/>
        </p:nvSpPr>
        <p:spPr>
          <a:xfrm>
            <a:off x="2842972" y="12925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+mn-lt"/>
              </a:rPr>
              <a:t>时序控制方式</a:t>
            </a:r>
            <a:endParaRPr lang="zh-CN" altLang="en-US" sz="2800" b="1" dirty="0">
              <a:latin typeface="+mn-lt"/>
            </a:endParaRPr>
          </a:p>
        </p:txBody>
      </p:sp>
      <p:grpSp>
        <p:nvGrpSpPr>
          <p:cNvPr id="179" name="组合 2"/>
          <p:cNvGrpSpPr/>
          <p:nvPr/>
        </p:nvGrpSpPr>
        <p:grpSpPr>
          <a:xfrm>
            <a:off x="2325355" y="117697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9227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9228" name="椭圆 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" name="组合 5"/>
          <p:cNvGrpSpPr/>
          <p:nvPr/>
        </p:nvGrpSpPr>
        <p:grpSpPr>
          <a:xfrm>
            <a:off x="1847528" y="961564"/>
            <a:ext cx="2050823" cy="523220"/>
            <a:chOff x="332122" y="1147971"/>
            <a:chExt cx="2050823" cy="523220"/>
          </a:xfrm>
        </p:grpSpPr>
        <p:pic>
          <p:nvPicPr>
            <p:cNvPr id="2097164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2122" y="116965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  <p:sp>
          <p:nvSpPr>
            <p:cNvPr id="1049229" name="文本框 7"/>
            <p:cNvSpPr txBox="1"/>
            <p:nvPr/>
          </p:nvSpPr>
          <p:spPr>
            <a:xfrm>
              <a:off x="755576" y="1147971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+mn-lt"/>
                </a:rPr>
                <a:t>同步控制</a:t>
              </a:r>
            </a:p>
          </p:txBody>
        </p:sp>
      </p:grpSp>
      <p:sp>
        <p:nvSpPr>
          <p:cNvPr id="1049230" name="矩形 8"/>
          <p:cNvSpPr/>
          <p:nvPr/>
        </p:nvSpPr>
        <p:spPr>
          <a:xfrm>
            <a:off x="1919536" y="1484784"/>
            <a:ext cx="8484298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同步控制方式是指各项操作由统一的时序信号进行同步控制。这就意味着各个微操作必须在规定的时间内或固定时刻完成。</a:t>
            </a:r>
          </a:p>
        </p:txBody>
      </p:sp>
      <p:grpSp>
        <p:nvGrpSpPr>
          <p:cNvPr id="181" name="组合 19"/>
          <p:cNvGrpSpPr/>
          <p:nvPr/>
        </p:nvGrpSpPr>
        <p:grpSpPr>
          <a:xfrm>
            <a:off x="2135560" y="4365104"/>
            <a:ext cx="5013965" cy="592213"/>
            <a:chOff x="494264" y="3910541"/>
            <a:chExt cx="5013965" cy="592213"/>
          </a:xfrm>
        </p:grpSpPr>
        <p:sp>
          <p:nvSpPr>
            <p:cNvPr id="1049231" name="Text Box 6"/>
            <p:cNvSpPr txBox="1">
              <a:spLocks noChangeArrowheads="1"/>
            </p:cNvSpPr>
            <p:nvPr/>
          </p:nvSpPr>
          <p:spPr bwMode="auto">
            <a:xfrm>
              <a:off x="1115616" y="3910541"/>
              <a:ext cx="4392613" cy="592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2800" b="1"/>
                <a:t>时钟周期时间固定;</a:t>
              </a:r>
            </a:p>
          </p:txBody>
        </p:sp>
        <p:grpSp>
          <p:nvGrpSpPr>
            <p:cNvPr id="182" name="组合 13"/>
            <p:cNvGrpSpPr/>
            <p:nvPr/>
          </p:nvGrpSpPr>
          <p:grpSpPr>
            <a:xfrm>
              <a:off x="494264" y="3979126"/>
              <a:ext cx="571674" cy="464371"/>
              <a:chOff x="200731" y="3756717"/>
              <a:chExt cx="571674" cy="464371"/>
            </a:xfrm>
          </p:grpSpPr>
          <p:pic>
            <p:nvPicPr>
              <p:cNvPr id="2097165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6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183" name="组合 20"/>
          <p:cNvGrpSpPr/>
          <p:nvPr/>
        </p:nvGrpSpPr>
        <p:grpSpPr>
          <a:xfrm>
            <a:off x="2135560" y="5198632"/>
            <a:ext cx="8207549" cy="1152367"/>
            <a:chOff x="494264" y="4744069"/>
            <a:chExt cx="8207549" cy="1152367"/>
          </a:xfrm>
        </p:grpSpPr>
        <p:sp>
          <p:nvSpPr>
            <p:cNvPr id="1049232" name="Text Box 7"/>
            <p:cNvSpPr txBox="1">
              <a:spLocks noChangeArrowheads="1"/>
            </p:cNvSpPr>
            <p:nvPr/>
          </p:nvSpPr>
          <p:spPr bwMode="auto">
            <a:xfrm>
              <a:off x="1065938" y="4744069"/>
              <a:ext cx="7635875" cy="11523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marL="288925" indent="-288925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6675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lnSpc>
                  <a:spcPct val="130000"/>
                </a:lnSpc>
              </a:pPr>
              <a:r>
                <a:rPr lang="zh-CN" altLang="en-US" sz="2800" b="1">
                  <a:latin typeface="+mn-lt"/>
                  <a:ea typeface="+mn-ea"/>
                </a:rPr>
                <a:t>各步操作的衔接、各部件之间的数据传送受严格同步时钟定时控制。</a:t>
              </a:r>
            </a:p>
          </p:txBody>
        </p:sp>
        <p:grpSp>
          <p:nvGrpSpPr>
            <p:cNvPr id="184" name="组合 16"/>
            <p:cNvGrpSpPr/>
            <p:nvPr/>
          </p:nvGrpSpPr>
          <p:grpSpPr>
            <a:xfrm>
              <a:off x="494264" y="4855881"/>
              <a:ext cx="571674" cy="464371"/>
              <a:chOff x="200731" y="3756717"/>
              <a:chExt cx="571674" cy="464371"/>
            </a:xfrm>
          </p:grpSpPr>
          <p:pic>
            <p:nvPicPr>
              <p:cNvPr id="2097167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8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sp>
        <p:nvSpPr>
          <p:cNvPr id="1049233" name="文本框 21"/>
          <p:cNvSpPr txBox="1"/>
          <p:nvPr/>
        </p:nvSpPr>
        <p:spPr>
          <a:xfrm>
            <a:off x="2253565" y="37319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特点：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30" grpId="0"/>
      <p:bldP spid="10492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6"/>
          <p:cNvGrpSpPr/>
          <p:nvPr/>
        </p:nvGrpSpPr>
        <p:grpSpPr bwMode="auto">
          <a:xfrm>
            <a:off x="3253408" y="2132856"/>
            <a:ext cx="5867400" cy="2271713"/>
            <a:chOff x="768" y="0"/>
            <a:chExt cx="3696" cy="1431"/>
          </a:xfrm>
        </p:grpSpPr>
        <p:sp>
          <p:nvSpPr>
            <p:cNvPr id="1049234" name="Line 17"/>
            <p:cNvSpPr>
              <a:spLocks noChangeShapeType="1"/>
            </p:cNvSpPr>
            <p:nvPr/>
          </p:nvSpPr>
          <p:spPr bwMode="auto">
            <a:xfrm>
              <a:off x="1632" y="672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187" name="Group 18"/>
            <p:cNvGrpSpPr/>
            <p:nvPr/>
          </p:nvGrpSpPr>
          <p:grpSpPr bwMode="auto">
            <a:xfrm>
              <a:off x="1440" y="336"/>
              <a:ext cx="3024" cy="288"/>
              <a:chOff x="624" y="3552"/>
              <a:chExt cx="3024" cy="288"/>
            </a:xfrm>
          </p:grpSpPr>
          <p:grpSp>
            <p:nvGrpSpPr>
              <p:cNvPr id="188" name="Group 19"/>
              <p:cNvGrpSpPr/>
              <p:nvPr/>
            </p:nvGrpSpPr>
            <p:grpSpPr bwMode="auto">
              <a:xfrm>
                <a:off x="624" y="3552"/>
                <a:ext cx="672" cy="288"/>
                <a:chOff x="624" y="3552"/>
                <a:chExt cx="672" cy="288"/>
              </a:xfrm>
            </p:grpSpPr>
            <p:sp>
              <p:nvSpPr>
                <p:cNvPr id="1049235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236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237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238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189" name="Group 24"/>
              <p:cNvGrpSpPr/>
              <p:nvPr/>
            </p:nvGrpSpPr>
            <p:grpSpPr bwMode="auto">
              <a:xfrm>
                <a:off x="1296" y="3552"/>
                <a:ext cx="672" cy="288"/>
                <a:chOff x="624" y="3552"/>
                <a:chExt cx="672" cy="288"/>
              </a:xfrm>
            </p:grpSpPr>
            <p:sp>
              <p:nvSpPr>
                <p:cNvPr id="1049239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24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241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24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190" name="Group 29"/>
              <p:cNvGrpSpPr/>
              <p:nvPr/>
            </p:nvGrpSpPr>
            <p:grpSpPr bwMode="auto">
              <a:xfrm>
                <a:off x="1968" y="3552"/>
                <a:ext cx="672" cy="288"/>
                <a:chOff x="624" y="3552"/>
                <a:chExt cx="672" cy="288"/>
              </a:xfrm>
            </p:grpSpPr>
            <p:sp>
              <p:nvSpPr>
                <p:cNvPr id="1049243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24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245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246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191" name="Group 34"/>
              <p:cNvGrpSpPr/>
              <p:nvPr/>
            </p:nvGrpSpPr>
            <p:grpSpPr bwMode="auto">
              <a:xfrm>
                <a:off x="2640" y="3552"/>
                <a:ext cx="672" cy="288"/>
                <a:chOff x="624" y="3552"/>
                <a:chExt cx="672" cy="288"/>
              </a:xfrm>
            </p:grpSpPr>
            <p:sp>
              <p:nvSpPr>
                <p:cNvPr id="1049247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24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249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250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sp>
            <p:nvSpPr>
              <p:cNvPr id="1049251" name="Line 39"/>
              <p:cNvSpPr>
                <a:spLocks noChangeShapeType="1"/>
              </p:cNvSpPr>
              <p:nvPr/>
            </p:nvSpPr>
            <p:spPr bwMode="auto">
              <a:xfrm flipH="1">
                <a:off x="3312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1049252" name="Text Box 40"/>
            <p:cNvSpPr txBox="1">
              <a:spLocks noChangeArrowheads="1"/>
            </p:cNvSpPr>
            <p:nvPr/>
          </p:nvSpPr>
          <p:spPr bwMode="auto">
            <a:xfrm>
              <a:off x="768" y="336"/>
              <a:ext cx="8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时钟</a:t>
              </a:r>
            </a:p>
          </p:txBody>
        </p:sp>
        <p:sp>
          <p:nvSpPr>
            <p:cNvPr id="1049253" name="Text Box 41"/>
            <p:cNvSpPr txBox="1">
              <a:spLocks noChangeArrowheads="1"/>
            </p:cNvSpPr>
            <p:nvPr/>
          </p:nvSpPr>
          <p:spPr bwMode="auto">
            <a:xfrm>
              <a:off x="1584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T1</a:t>
              </a:r>
            </a:p>
          </p:txBody>
        </p:sp>
        <p:sp>
          <p:nvSpPr>
            <p:cNvPr id="1049254" name="Text Box 42"/>
            <p:cNvSpPr txBox="1">
              <a:spLocks noChangeArrowheads="1"/>
            </p:cNvSpPr>
            <p:nvPr/>
          </p:nvSpPr>
          <p:spPr bwMode="auto">
            <a:xfrm>
              <a:off x="2976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T3</a:t>
              </a:r>
            </a:p>
          </p:txBody>
        </p:sp>
        <p:sp>
          <p:nvSpPr>
            <p:cNvPr id="1049255" name="Text Box 43"/>
            <p:cNvSpPr txBox="1">
              <a:spLocks noChangeArrowheads="1"/>
            </p:cNvSpPr>
            <p:nvPr/>
          </p:nvSpPr>
          <p:spPr bwMode="auto">
            <a:xfrm>
              <a:off x="2256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T2</a:t>
              </a:r>
            </a:p>
          </p:txBody>
        </p:sp>
        <p:sp>
          <p:nvSpPr>
            <p:cNvPr id="1049256" name="Text Box 44"/>
            <p:cNvSpPr txBox="1">
              <a:spLocks noChangeArrowheads="1"/>
            </p:cNvSpPr>
            <p:nvPr/>
          </p:nvSpPr>
          <p:spPr bwMode="auto">
            <a:xfrm>
              <a:off x="3648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T4</a:t>
              </a:r>
            </a:p>
          </p:txBody>
        </p:sp>
        <p:sp>
          <p:nvSpPr>
            <p:cNvPr id="1049257" name="Text Box 45"/>
            <p:cNvSpPr txBox="1">
              <a:spLocks noChangeArrowheads="1"/>
            </p:cNvSpPr>
            <p:nvPr/>
          </p:nvSpPr>
          <p:spPr bwMode="auto">
            <a:xfrm>
              <a:off x="768" y="720"/>
              <a:ext cx="8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地址</a:t>
              </a:r>
            </a:p>
          </p:txBody>
        </p:sp>
        <p:sp>
          <p:nvSpPr>
            <p:cNvPr id="1049258" name="Line 46"/>
            <p:cNvSpPr>
              <a:spLocks noChangeShapeType="1"/>
            </p:cNvSpPr>
            <p:nvPr/>
          </p:nvSpPr>
          <p:spPr bwMode="auto">
            <a:xfrm>
              <a:off x="1440" y="768"/>
              <a:ext cx="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59" name="Line 47"/>
            <p:cNvSpPr>
              <a:spLocks noChangeShapeType="1"/>
            </p:cNvSpPr>
            <p:nvPr/>
          </p:nvSpPr>
          <p:spPr bwMode="auto">
            <a:xfrm>
              <a:off x="1440" y="1008"/>
              <a:ext cx="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60" name="Line 48"/>
            <p:cNvSpPr>
              <a:spLocks noChangeShapeType="1"/>
            </p:cNvSpPr>
            <p:nvPr/>
          </p:nvSpPr>
          <p:spPr bwMode="auto">
            <a:xfrm>
              <a:off x="1536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61" name="Line 49"/>
            <p:cNvSpPr>
              <a:spLocks noChangeShapeType="1"/>
            </p:cNvSpPr>
            <p:nvPr/>
          </p:nvSpPr>
          <p:spPr bwMode="auto">
            <a:xfrm>
              <a:off x="1680" y="1008"/>
              <a:ext cx="21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62" name="Line 50"/>
            <p:cNvSpPr>
              <a:spLocks noChangeShapeType="1"/>
            </p:cNvSpPr>
            <p:nvPr/>
          </p:nvSpPr>
          <p:spPr bwMode="auto">
            <a:xfrm>
              <a:off x="1680" y="768"/>
              <a:ext cx="21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63" name="Line 51"/>
            <p:cNvSpPr>
              <a:spLocks noChangeShapeType="1"/>
            </p:cNvSpPr>
            <p:nvPr/>
          </p:nvSpPr>
          <p:spPr bwMode="auto">
            <a:xfrm flipH="1">
              <a:off x="1536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64" name="Line 52"/>
            <p:cNvSpPr>
              <a:spLocks noChangeShapeType="1"/>
            </p:cNvSpPr>
            <p:nvPr/>
          </p:nvSpPr>
          <p:spPr bwMode="auto">
            <a:xfrm flipH="1">
              <a:off x="3792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65" name="Line 53"/>
            <p:cNvSpPr>
              <a:spLocks noChangeShapeType="1"/>
            </p:cNvSpPr>
            <p:nvPr/>
          </p:nvSpPr>
          <p:spPr bwMode="auto">
            <a:xfrm>
              <a:off x="3792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66" name="Line 54"/>
            <p:cNvSpPr>
              <a:spLocks noChangeShapeType="1"/>
            </p:cNvSpPr>
            <p:nvPr/>
          </p:nvSpPr>
          <p:spPr bwMode="auto">
            <a:xfrm>
              <a:off x="3936" y="100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67" name="Line 55"/>
            <p:cNvSpPr>
              <a:spLocks noChangeShapeType="1"/>
            </p:cNvSpPr>
            <p:nvPr/>
          </p:nvSpPr>
          <p:spPr bwMode="auto">
            <a:xfrm>
              <a:off x="3936" y="76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68" name="Text Box 56"/>
            <p:cNvSpPr txBox="1">
              <a:spLocks noChangeArrowheads="1"/>
            </p:cNvSpPr>
            <p:nvPr/>
          </p:nvSpPr>
          <p:spPr bwMode="auto">
            <a:xfrm>
              <a:off x="790" y="1104"/>
              <a:ext cx="6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数据</a:t>
              </a:r>
            </a:p>
          </p:txBody>
        </p:sp>
        <p:sp>
          <p:nvSpPr>
            <p:cNvPr id="1049269" name="Line 57"/>
            <p:cNvSpPr>
              <a:spLocks noChangeShapeType="1"/>
            </p:cNvSpPr>
            <p:nvPr/>
          </p:nvSpPr>
          <p:spPr bwMode="auto">
            <a:xfrm>
              <a:off x="3792" y="1152"/>
              <a:ext cx="96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70" name="Line 58"/>
            <p:cNvSpPr>
              <a:spLocks noChangeShapeType="1"/>
            </p:cNvSpPr>
            <p:nvPr/>
          </p:nvSpPr>
          <p:spPr bwMode="auto">
            <a:xfrm>
              <a:off x="2928" y="1392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71" name="Line 59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72" name="Line 60"/>
            <p:cNvSpPr>
              <a:spLocks noChangeShapeType="1"/>
            </p:cNvSpPr>
            <p:nvPr/>
          </p:nvSpPr>
          <p:spPr bwMode="auto">
            <a:xfrm flipH="1">
              <a:off x="2832" y="1152"/>
              <a:ext cx="96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73" name="Line 61"/>
            <p:cNvSpPr>
              <a:spLocks noChangeShapeType="1"/>
            </p:cNvSpPr>
            <p:nvPr/>
          </p:nvSpPr>
          <p:spPr bwMode="auto">
            <a:xfrm>
              <a:off x="2832" y="1296"/>
              <a:ext cx="96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74" name="Line 62"/>
            <p:cNvSpPr>
              <a:spLocks noChangeShapeType="1"/>
            </p:cNvSpPr>
            <p:nvPr/>
          </p:nvSpPr>
          <p:spPr bwMode="auto">
            <a:xfrm>
              <a:off x="3888" y="129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75" name="Line 63"/>
            <p:cNvSpPr>
              <a:spLocks noChangeShapeType="1"/>
            </p:cNvSpPr>
            <p:nvPr/>
          </p:nvSpPr>
          <p:spPr bwMode="auto">
            <a:xfrm flipV="1">
              <a:off x="1474" y="1287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76" name="Line 64"/>
            <p:cNvSpPr>
              <a:spLocks noChangeShapeType="1"/>
            </p:cNvSpPr>
            <p:nvPr/>
          </p:nvSpPr>
          <p:spPr bwMode="auto">
            <a:xfrm flipH="1">
              <a:off x="3792" y="1296"/>
              <a:ext cx="96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192" name="组合 57"/>
          <p:cNvGrpSpPr/>
          <p:nvPr/>
        </p:nvGrpSpPr>
        <p:grpSpPr>
          <a:xfrm>
            <a:off x="4244008" y="3047256"/>
            <a:ext cx="4038600" cy="1837784"/>
            <a:chOff x="2720008" y="3047256"/>
            <a:chExt cx="4038600" cy="1837784"/>
          </a:xfrm>
        </p:grpSpPr>
        <p:sp>
          <p:nvSpPr>
            <p:cNvPr id="1049277" name="Line 13"/>
            <p:cNvSpPr>
              <a:spLocks noChangeShapeType="1"/>
            </p:cNvSpPr>
            <p:nvPr/>
          </p:nvSpPr>
          <p:spPr bwMode="auto">
            <a:xfrm>
              <a:off x="3329608" y="3047256"/>
              <a:ext cx="0" cy="1447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78" name="Text Box 14"/>
            <p:cNvSpPr txBox="1">
              <a:spLocks noChangeArrowheads="1"/>
            </p:cNvSpPr>
            <p:nvPr/>
          </p:nvSpPr>
          <p:spPr bwMode="auto">
            <a:xfrm>
              <a:off x="2720008" y="4342656"/>
              <a:ext cx="190500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打入地址</a:t>
              </a:r>
            </a:p>
          </p:txBody>
        </p:sp>
        <p:sp>
          <p:nvSpPr>
            <p:cNvPr id="1049279" name="Text Box 15"/>
            <p:cNvSpPr txBox="1">
              <a:spLocks noChangeArrowheads="1"/>
            </p:cNvSpPr>
            <p:nvPr/>
          </p:nvSpPr>
          <p:spPr bwMode="auto">
            <a:xfrm>
              <a:off x="4853608" y="4361820"/>
              <a:ext cx="190500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读出数据</a:t>
              </a:r>
            </a:p>
          </p:txBody>
        </p:sp>
        <p:sp>
          <p:nvSpPr>
            <p:cNvPr id="1049280" name="Line 65"/>
            <p:cNvSpPr>
              <a:spLocks noChangeShapeType="1"/>
            </p:cNvSpPr>
            <p:nvPr/>
          </p:nvSpPr>
          <p:spPr bwMode="auto">
            <a:xfrm>
              <a:off x="5461530" y="3199656"/>
              <a:ext cx="0" cy="12954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193" name="组合 61"/>
          <p:cNvGrpSpPr/>
          <p:nvPr/>
        </p:nvGrpSpPr>
        <p:grpSpPr>
          <a:xfrm>
            <a:off x="4320208" y="2132856"/>
            <a:ext cx="4267200" cy="1474460"/>
            <a:chOff x="2796208" y="2132856"/>
            <a:chExt cx="4267200" cy="1474460"/>
          </a:xfrm>
        </p:grpSpPr>
        <p:grpSp>
          <p:nvGrpSpPr>
            <p:cNvPr id="194" name="组合 56"/>
            <p:cNvGrpSpPr/>
            <p:nvPr/>
          </p:nvGrpSpPr>
          <p:grpSpPr>
            <a:xfrm>
              <a:off x="2796208" y="2132856"/>
              <a:ext cx="4267200" cy="1447800"/>
              <a:chOff x="2796208" y="2132856"/>
              <a:chExt cx="4267200" cy="1447800"/>
            </a:xfrm>
          </p:grpSpPr>
          <p:sp>
            <p:nvSpPr>
              <p:cNvPr id="1049281" name="Line 11"/>
              <p:cNvSpPr>
                <a:spLocks noChangeShapeType="1"/>
              </p:cNvSpPr>
              <p:nvPr/>
            </p:nvSpPr>
            <p:spPr bwMode="auto">
              <a:xfrm>
                <a:off x="7063408" y="2132856"/>
                <a:ext cx="0" cy="1447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049282" name="Line 12"/>
              <p:cNvSpPr>
                <a:spLocks noChangeShapeType="1"/>
              </p:cNvSpPr>
              <p:nvPr/>
            </p:nvSpPr>
            <p:spPr bwMode="auto">
              <a:xfrm>
                <a:off x="2796208" y="2132856"/>
                <a:ext cx="0" cy="1447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1049283" name="Line 12"/>
            <p:cNvSpPr>
              <a:spLocks noChangeShapeType="1"/>
            </p:cNvSpPr>
            <p:nvPr/>
          </p:nvSpPr>
          <p:spPr bwMode="auto">
            <a:xfrm>
              <a:off x="3851920" y="2132856"/>
              <a:ext cx="0" cy="144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84" name="Line 12"/>
            <p:cNvSpPr>
              <a:spLocks noChangeShapeType="1"/>
            </p:cNvSpPr>
            <p:nvPr/>
          </p:nvSpPr>
          <p:spPr bwMode="auto">
            <a:xfrm>
              <a:off x="4932040" y="2159516"/>
              <a:ext cx="0" cy="144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85" name="Line 12"/>
            <p:cNvSpPr>
              <a:spLocks noChangeShapeType="1"/>
            </p:cNvSpPr>
            <p:nvPr/>
          </p:nvSpPr>
          <p:spPr bwMode="auto">
            <a:xfrm>
              <a:off x="6012160" y="2132856"/>
              <a:ext cx="0" cy="144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6" name="Text Box 2"/>
          <p:cNvSpPr txBox="1">
            <a:spLocks noChangeArrowheads="1"/>
          </p:cNvSpPr>
          <p:nvPr/>
        </p:nvSpPr>
        <p:spPr bwMode="auto">
          <a:xfrm>
            <a:off x="2319050" y="836712"/>
            <a:ext cx="191487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</a:rPr>
              <a:t>异步控制</a:t>
            </a:r>
          </a:p>
        </p:txBody>
      </p:sp>
      <p:sp>
        <p:nvSpPr>
          <p:cNvPr id="1049287" name="Text Box 3"/>
          <p:cNvSpPr txBox="1">
            <a:spLocks noChangeArrowheads="1"/>
          </p:cNvSpPr>
          <p:nvPr/>
        </p:nvSpPr>
        <p:spPr bwMode="auto">
          <a:xfrm>
            <a:off x="2120231" y="1562052"/>
            <a:ext cx="8064896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各项操作按不同需要安排时间, 不受统一时序控制。</a:t>
            </a:r>
          </a:p>
        </p:txBody>
      </p:sp>
      <p:sp>
        <p:nvSpPr>
          <p:cNvPr id="1049288" name="Text Box 11"/>
          <p:cNvSpPr txBox="1">
            <a:spLocks noChangeArrowheads="1"/>
          </p:cNvSpPr>
          <p:nvPr/>
        </p:nvSpPr>
        <p:spPr bwMode="auto">
          <a:xfrm>
            <a:off x="2176910" y="2237412"/>
            <a:ext cx="7951538" cy="194950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特点：</a:t>
            </a:r>
            <a:endParaRPr lang="en-US" altLang="zh-CN" sz="2800" b="1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/>
              <a:t>    </a:t>
            </a:r>
            <a:r>
              <a:rPr lang="zh-CN" altLang="en-US" sz="2800" b="1">
                <a:ea typeface="宋体" panose="02010600030101010101" pitchFamily="2" charset="-122"/>
              </a:rPr>
              <a:t>无统一时钟周期划分, 各操作间的衔接和部件之间的信息交换采用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应答</a:t>
            </a:r>
            <a:r>
              <a:rPr lang="zh-CN" altLang="en-US" sz="2800" b="1">
                <a:ea typeface="宋体" panose="02010600030101010101" pitchFamily="2" charset="-122"/>
              </a:rPr>
              <a:t>方式。</a:t>
            </a:r>
          </a:p>
        </p:txBody>
      </p:sp>
      <p:pic>
        <p:nvPicPr>
          <p:cNvPr id="2097169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852611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  <p:sp>
        <p:nvSpPr>
          <p:cNvPr id="1049289" name="Text Box 16"/>
          <p:cNvSpPr txBox="1">
            <a:spLocks noChangeArrowheads="1"/>
          </p:cNvSpPr>
          <p:nvPr/>
        </p:nvSpPr>
        <p:spPr bwMode="auto">
          <a:xfrm>
            <a:off x="5303912" y="5169198"/>
            <a:ext cx="20447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latin typeface="+mn-ea"/>
              </a:rPr>
              <a:t>CPU</a:t>
            </a:r>
            <a:r>
              <a:rPr lang="zh-CN" altLang="en-US" sz="2400" b="1">
                <a:latin typeface="+mn-ea"/>
              </a:rPr>
              <a:t>采样数据</a:t>
            </a:r>
          </a:p>
        </p:txBody>
      </p:sp>
      <p:grpSp>
        <p:nvGrpSpPr>
          <p:cNvPr id="196" name="组合 68"/>
          <p:cNvGrpSpPr/>
          <p:nvPr/>
        </p:nvGrpSpPr>
        <p:grpSpPr>
          <a:xfrm>
            <a:off x="2483520" y="4757712"/>
            <a:ext cx="6430962" cy="1263576"/>
            <a:chOff x="959520" y="4757712"/>
            <a:chExt cx="6430962" cy="1263576"/>
          </a:xfrm>
        </p:grpSpPr>
        <p:sp>
          <p:nvSpPr>
            <p:cNvPr id="1049290" name="Text Box 7"/>
            <p:cNvSpPr txBox="1">
              <a:spLocks noChangeArrowheads="1"/>
            </p:cNvSpPr>
            <p:nvPr/>
          </p:nvSpPr>
          <p:spPr bwMode="auto">
            <a:xfrm>
              <a:off x="959520" y="4757712"/>
              <a:ext cx="1338262" cy="47148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800" b="1">
                  <a:latin typeface="+mn-ea"/>
                </a:rPr>
                <a:t>Ready</a:t>
              </a:r>
            </a:p>
          </p:txBody>
        </p:sp>
        <p:sp>
          <p:nvSpPr>
            <p:cNvPr id="1049291" name="Text Box 8"/>
            <p:cNvSpPr txBox="1">
              <a:spLocks noChangeArrowheads="1"/>
            </p:cNvSpPr>
            <p:nvPr/>
          </p:nvSpPr>
          <p:spPr bwMode="auto">
            <a:xfrm>
              <a:off x="1142082" y="5545038"/>
              <a:ext cx="1119188" cy="47625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800" b="1">
                  <a:latin typeface="+mn-ea"/>
                </a:rPr>
                <a:t>Data</a:t>
              </a:r>
            </a:p>
          </p:txBody>
        </p:sp>
        <p:sp>
          <p:nvSpPr>
            <p:cNvPr id="1049292" name="Line 45"/>
            <p:cNvSpPr>
              <a:spLocks noChangeShapeType="1"/>
            </p:cNvSpPr>
            <p:nvPr/>
          </p:nvSpPr>
          <p:spPr bwMode="auto">
            <a:xfrm>
              <a:off x="2051720" y="5062512"/>
              <a:ext cx="2960687" cy="0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049293" name="Freeform 46"/>
            <p:cNvSpPr/>
            <p:nvPr/>
          </p:nvSpPr>
          <p:spPr bwMode="auto">
            <a:xfrm>
              <a:off x="5010820" y="4786287"/>
              <a:ext cx="2379662" cy="276225"/>
            </a:xfrm>
            <a:custGeom>
              <a:avLst/>
              <a:gdLst>
                <a:gd name="T0" fmla="*/ 0 w 1499"/>
                <a:gd name="T1" fmla="*/ 228 h 228"/>
                <a:gd name="T2" fmla="*/ 192 w 1499"/>
                <a:gd name="T3" fmla="*/ 0 h 228"/>
                <a:gd name="T4" fmla="*/ 576 w 1499"/>
                <a:gd name="T5" fmla="*/ 0 h 228"/>
                <a:gd name="T6" fmla="*/ 768 w 1499"/>
                <a:gd name="T7" fmla="*/ 228 h 228"/>
                <a:gd name="T8" fmla="*/ 1499 w 149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9" h="228">
                  <a:moveTo>
                    <a:pt x="0" y="228"/>
                  </a:moveTo>
                  <a:lnTo>
                    <a:pt x="192" y="0"/>
                  </a:lnTo>
                  <a:lnTo>
                    <a:pt x="576" y="0"/>
                  </a:lnTo>
                  <a:lnTo>
                    <a:pt x="768" y="228"/>
                  </a:lnTo>
                  <a:lnTo>
                    <a:pt x="1499" y="228"/>
                  </a:lnTo>
                </a:path>
              </a:pathLst>
            </a:custGeom>
            <a:noFill/>
            <a:ln w="28575" cmpd="sng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049294" name="Freeform 57"/>
            <p:cNvSpPr/>
            <p:nvPr/>
          </p:nvSpPr>
          <p:spPr bwMode="auto">
            <a:xfrm>
              <a:off x="2073945" y="5652988"/>
              <a:ext cx="4819650" cy="347663"/>
            </a:xfrm>
            <a:custGeom>
              <a:avLst/>
              <a:gdLst>
                <a:gd name="T0" fmla="*/ 0 w 3036"/>
                <a:gd name="T1" fmla="*/ 110 h 219"/>
                <a:gd name="T2" fmla="*/ 1948 w 3036"/>
                <a:gd name="T3" fmla="*/ 110 h 219"/>
                <a:gd name="T4" fmla="*/ 2066 w 3036"/>
                <a:gd name="T5" fmla="*/ 0 h 219"/>
                <a:gd name="T6" fmla="*/ 2588 w 3036"/>
                <a:gd name="T7" fmla="*/ 0 h 219"/>
                <a:gd name="T8" fmla="*/ 2706 w 3036"/>
                <a:gd name="T9" fmla="*/ 110 h 219"/>
                <a:gd name="T10" fmla="*/ 2606 w 3036"/>
                <a:gd name="T11" fmla="*/ 219 h 219"/>
                <a:gd name="T12" fmla="*/ 2076 w 3036"/>
                <a:gd name="T13" fmla="*/ 219 h 219"/>
                <a:gd name="T14" fmla="*/ 1948 w 3036"/>
                <a:gd name="T15" fmla="*/ 110 h 219"/>
                <a:gd name="T16" fmla="*/ 2066 w 3036"/>
                <a:gd name="T17" fmla="*/ 0 h 219"/>
                <a:gd name="T18" fmla="*/ 2597 w 3036"/>
                <a:gd name="T19" fmla="*/ 0 h 219"/>
                <a:gd name="T20" fmla="*/ 2706 w 3036"/>
                <a:gd name="T21" fmla="*/ 110 h 219"/>
                <a:gd name="T22" fmla="*/ 3036 w 3036"/>
                <a:gd name="T23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6" h="219">
                  <a:moveTo>
                    <a:pt x="0" y="110"/>
                  </a:moveTo>
                  <a:lnTo>
                    <a:pt x="1948" y="110"/>
                  </a:lnTo>
                  <a:lnTo>
                    <a:pt x="2066" y="0"/>
                  </a:lnTo>
                  <a:lnTo>
                    <a:pt x="2588" y="0"/>
                  </a:lnTo>
                  <a:lnTo>
                    <a:pt x="2706" y="110"/>
                  </a:lnTo>
                  <a:lnTo>
                    <a:pt x="2606" y="219"/>
                  </a:lnTo>
                  <a:lnTo>
                    <a:pt x="2076" y="219"/>
                  </a:lnTo>
                  <a:lnTo>
                    <a:pt x="1948" y="110"/>
                  </a:lnTo>
                  <a:lnTo>
                    <a:pt x="2066" y="0"/>
                  </a:lnTo>
                  <a:lnTo>
                    <a:pt x="2597" y="0"/>
                  </a:lnTo>
                  <a:lnTo>
                    <a:pt x="2706" y="110"/>
                  </a:lnTo>
                  <a:lnTo>
                    <a:pt x="3036" y="110"/>
                  </a:lnTo>
                </a:path>
              </a:pathLst>
            </a:custGeom>
            <a:noFill/>
            <a:ln w="28575" cap="flat" cmpd="sng">
              <a:solidFill>
                <a:srgbClr val="003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1049295" name="Freeform 6"/>
          <p:cNvSpPr/>
          <p:nvPr/>
        </p:nvSpPr>
        <p:spPr bwMode="auto">
          <a:xfrm flipH="1">
            <a:off x="7104112" y="4786287"/>
            <a:ext cx="72008" cy="866700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5875">
            <a:solidFill>
              <a:srgbClr val="003C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1049296" name="Freeform 6"/>
          <p:cNvSpPr/>
          <p:nvPr/>
        </p:nvSpPr>
        <p:spPr bwMode="auto">
          <a:xfrm>
            <a:off x="7963967" y="5062512"/>
            <a:ext cx="72008" cy="742752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5875">
            <a:solidFill>
              <a:srgbClr val="003C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1049297" name="Text Box 16"/>
          <p:cNvSpPr txBox="1">
            <a:spLocks noChangeArrowheads="1"/>
          </p:cNvSpPr>
          <p:nvPr/>
        </p:nvSpPr>
        <p:spPr bwMode="auto">
          <a:xfrm>
            <a:off x="8035975" y="5169198"/>
            <a:ext cx="20447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+mn-ea"/>
              </a:rPr>
              <a:t>数据线高阻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4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4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4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87" grpId="0"/>
      <p:bldP spid="1049288" grpId="0"/>
      <p:bldP spid="1049289" grpId="0"/>
      <p:bldP spid="104929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组合 1"/>
          <p:cNvGrpSpPr/>
          <p:nvPr/>
        </p:nvGrpSpPr>
        <p:grpSpPr>
          <a:xfrm>
            <a:off x="1847528" y="961564"/>
            <a:ext cx="2772174" cy="523220"/>
            <a:chOff x="332122" y="1147971"/>
            <a:chExt cx="2772174" cy="523220"/>
          </a:xfrm>
        </p:grpSpPr>
        <p:pic>
          <p:nvPicPr>
            <p:cNvPr id="2097170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2122" y="116965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  <p:sp>
          <p:nvSpPr>
            <p:cNvPr id="1049298" name="文本框 3"/>
            <p:cNvSpPr txBox="1"/>
            <p:nvPr/>
          </p:nvSpPr>
          <p:spPr>
            <a:xfrm>
              <a:off x="755576" y="1147971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+mn-lt"/>
                </a:rPr>
                <a:t>扩展同步控制</a:t>
              </a:r>
            </a:p>
          </p:txBody>
        </p:sp>
      </p:grpSp>
      <p:sp>
        <p:nvSpPr>
          <p:cNvPr id="1049299" name="文本框 4"/>
          <p:cNvSpPr txBox="1"/>
          <p:nvPr/>
        </p:nvSpPr>
        <p:spPr>
          <a:xfrm>
            <a:off x="3215680" y="1815207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同步方式中引入应答机制。</a:t>
            </a:r>
          </a:p>
        </p:txBody>
      </p:sp>
      <p:sp>
        <p:nvSpPr>
          <p:cNvPr id="1049300" name="Line 40"/>
          <p:cNvSpPr>
            <a:spLocks noChangeShapeType="1"/>
          </p:cNvSpPr>
          <p:nvPr/>
        </p:nvSpPr>
        <p:spPr bwMode="auto">
          <a:xfrm>
            <a:off x="8716664" y="2930559"/>
            <a:ext cx="0" cy="1447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199" name="Group 203"/>
          <p:cNvGrpSpPr/>
          <p:nvPr/>
        </p:nvGrpSpPr>
        <p:grpSpPr bwMode="auto">
          <a:xfrm>
            <a:off x="7692727" y="2778159"/>
            <a:ext cx="1571625" cy="990600"/>
            <a:chOff x="3516" y="242"/>
            <a:chExt cx="1017" cy="624"/>
          </a:xfrm>
        </p:grpSpPr>
        <p:sp>
          <p:nvSpPr>
            <p:cNvPr id="1049301" name="Line 51"/>
            <p:cNvSpPr>
              <a:spLocks noChangeShapeType="1"/>
            </p:cNvSpPr>
            <p:nvPr/>
          </p:nvSpPr>
          <p:spPr bwMode="auto">
            <a:xfrm flipH="1">
              <a:off x="3516" y="866"/>
              <a:ext cx="336" cy="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302" name="Line 52"/>
            <p:cNvSpPr>
              <a:spLocks noChangeShapeType="1"/>
            </p:cNvSpPr>
            <p:nvPr/>
          </p:nvSpPr>
          <p:spPr bwMode="auto">
            <a:xfrm flipV="1">
              <a:off x="3852" y="578"/>
              <a:ext cx="0" cy="288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303" name="Line 53"/>
            <p:cNvSpPr>
              <a:spLocks noChangeShapeType="1"/>
            </p:cNvSpPr>
            <p:nvPr/>
          </p:nvSpPr>
          <p:spPr bwMode="auto">
            <a:xfrm flipH="1">
              <a:off x="3852" y="578"/>
              <a:ext cx="336" cy="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304" name="Line 54"/>
            <p:cNvSpPr>
              <a:spLocks noChangeShapeType="1"/>
            </p:cNvSpPr>
            <p:nvPr/>
          </p:nvSpPr>
          <p:spPr bwMode="auto">
            <a:xfrm flipV="1">
              <a:off x="4188" y="578"/>
              <a:ext cx="0" cy="288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305" name="Line 55"/>
            <p:cNvSpPr>
              <a:spLocks noChangeShapeType="1"/>
            </p:cNvSpPr>
            <p:nvPr/>
          </p:nvSpPr>
          <p:spPr bwMode="auto">
            <a:xfrm flipH="1">
              <a:off x="4197" y="866"/>
              <a:ext cx="336" cy="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306" name="Text Box 56"/>
            <p:cNvSpPr txBox="1">
              <a:spLocks noChangeArrowheads="1"/>
            </p:cNvSpPr>
            <p:nvPr/>
          </p:nvSpPr>
          <p:spPr bwMode="auto">
            <a:xfrm>
              <a:off x="3645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T4</a:t>
              </a:r>
            </a:p>
          </p:txBody>
        </p:sp>
      </p:grpSp>
      <p:grpSp>
        <p:nvGrpSpPr>
          <p:cNvPr id="200" name="Group 159"/>
          <p:cNvGrpSpPr/>
          <p:nvPr/>
        </p:nvGrpSpPr>
        <p:grpSpPr bwMode="auto">
          <a:xfrm>
            <a:off x="2482552" y="2778159"/>
            <a:ext cx="5708650" cy="1628775"/>
            <a:chOff x="135" y="242"/>
            <a:chExt cx="3696" cy="1026"/>
          </a:xfrm>
        </p:grpSpPr>
        <p:sp>
          <p:nvSpPr>
            <p:cNvPr id="1049307" name="Line 160"/>
            <p:cNvSpPr>
              <a:spLocks noChangeShapeType="1"/>
            </p:cNvSpPr>
            <p:nvPr/>
          </p:nvSpPr>
          <p:spPr bwMode="auto">
            <a:xfrm>
              <a:off x="999" y="914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201" name="Group 161"/>
            <p:cNvGrpSpPr/>
            <p:nvPr/>
          </p:nvGrpSpPr>
          <p:grpSpPr bwMode="auto">
            <a:xfrm>
              <a:off x="807" y="615"/>
              <a:ext cx="3024" cy="251"/>
              <a:chOff x="624" y="3552"/>
              <a:chExt cx="3024" cy="288"/>
            </a:xfrm>
          </p:grpSpPr>
          <p:grpSp>
            <p:nvGrpSpPr>
              <p:cNvPr id="202" name="Group 162"/>
              <p:cNvGrpSpPr/>
              <p:nvPr/>
            </p:nvGrpSpPr>
            <p:grpSpPr bwMode="auto">
              <a:xfrm>
                <a:off x="624" y="3552"/>
                <a:ext cx="672" cy="288"/>
                <a:chOff x="624" y="3552"/>
                <a:chExt cx="672" cy="288"/>
              </a:xfrm>
            </p:grpSpPr>
            <p:sp>
              <p:nvSpPr>
                <p:cNvPr id="1049308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309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310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311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203" name="Group 167"/>
              <p:cNvGrpSpPr/>
              <p:nvPr/>
            </p:nvGrpSpPr>
            <p:grpSpPr bwMode="auto">
              <a:xfrm>
                <a:off x="1296" y="3552"/>
                <a:ext cx="672" cy="288"/>
                <a:chOff x="624" y="3552"/>
                <a:chExt cx="672" cy="288"/>
              </a:xfrm>
            </p:grpSpPr>
            <p:sp>
              <p:nvSpPr>
                <p:cNvPr id="1049312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313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314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315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204" name="Group 172"/>
              <p:cNvGrpSpPr/>
              <p:nvPr/>
            </p:nvGrpSpPr>
            <p:grpSpPr bwMode="auto">
              <a:xfrm>
                <a:off x="1968" y="3552"/>
                <a:ext cx="672" cy="288"/>
                <a:chOff x="624" y="3552"/>
                <a:chExt cx="672" cy="288"/>
              </a:xfrm>
            </p:grpSpPr>
            <p:sp>
              <p:nvSpPr>
                <p:cNvPr id="1049316" name="Line 173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317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318" name="Line 175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319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205" name="Group 177"/>
              <p:cNvGrpSpPr/>
              <p:nvPr/>
            </p:nvGrpSpPr>
            <p:grpSpPr bwMode="auto">
              <a:xfrm>
                <a:off x="2640" y="3552"/>
                <a:ext cx="672" cy="288"/>
                <a:chOff x="624" y="3552"/>
                <a:chExt cx="672" cy="288"/>
              </a:xfrm>
            </p:grpSpPr>
            <p:sp>
              <p:nvSpPr>
                <p:cNvPr id="1049320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321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322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9323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sp>
            <p:nvSpPr>
              <p:cNvPr id="1049324" name="Line 182"/>
              <p:cNvSpPr>
                <a:spLocks noChangeShapeType="1"/>
              </p:cNvSpPr>
              <p:nvPr/>
            </p:nvSpPr>
            <p:spPr bwMode="auto">
              <a:xfrm flipH="1">
                <a:off x="3312" y="3840"/>
                <a:ext cx="336" cy="0"/>
              </a:xfrm>
              <a:prstGeom prst="line">
                <a:avLst/>
              </a:prstGeom>
              <a:noFill/>
              <a:ln w="25400" cap="sq">
                <a:solidFill>
                  <a:srgbClr val="003C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1049325" name="Text Box 183"/>
            <p:cNvSpPr txBox="1">
              <a:spLocks noChangeArrowheads="1"/>
            </p:cNvSpPr>
            <p:nvPr/>
          </p:nvSpPr>
          <p:spPr bwMode="auto">
            <a:xfrm>
              <a:off x="135" y="578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时钟</a:t>
              </a:r>
            </a:p>
          </p:txBody>
        </p:sp>
        <p:sp>
          <p:nvSpPr>
            <p:cNvPr id="1049326" name="Line 184"/>
            <p:cNvSpPr>
              <a:spLocks noChangeShapeType="1"/>
            </p:cNvSpPr>
            <p:nvPr/>
          </p:nvSpPr>
          <p:spPr bwMode="auto">
            <a:xfrm>
              <a:off x="807" y="338"/>
              <a:ext cx="0" cy="9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327" name="Line 185"/>
            <p:cNvSpPr>
              <a:spLocks noChangeShapeType="1"/>
            </p:cNvSpPr>
            <p:nvPr/>
          </p:nvSpPr>
          <p:spPr bwMode="auto">
            <a:xfrm>
              <a:off x="1479" y="338"/>
              <a:ext cx="0" cy="9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328" name="Line 186"/>
            <p:cNvSpPr>
              <a:spLocks noChangeShapeType="1"/>
            </p:cNvSpPr>
            <p:nvPr/>
          </p:nvSpPr>
          <p:spPr bwMode="auto">
            <a:xfrm>
              <a:off x="2151" y="247"/>
              <a:ext cx="0" cy="102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329" name="Line 187"/>
            <p:cNvSpPr>
              <a:spLocks noChangeShapeType="1"/>
            </p:cNvSpPr>
            <p:nvPr/>
          </p:nvSpPr>
          <p:spPr bwMode="auto">
            <a:xfrm>
              <a:off x="2823" y="338"/>
              <a:ext cx="0" cy="9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330" name="Line 188"/>
            <p:cNvSpPr>
              <a:spLocks noChangeShapeType="1"/>
            </p:cNvSpPr>
            <p:nvPr/>
          </p:nvSpPr>
          <p:spPr bwMode="auto">
            <a:xfrm>
              <a:off x="3495" y="338"/>
              <a:ext cx="0" cy="9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331" name="Text Box 189"/>
            <p:cNvSpPr txBox="1">
              <a:spLocks noChangeArrowheads="1"/>
            </p:cNvSpPr>
            <p:nvPr/>
          </p:nvSpPr>
          <p:spPr bwMode="auto">
            <a:xfrm>
              <a:off x="951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T1</a:t>
              </a:r>
            </a:p>
          </p:txBody>
        </p:sp>
        <p:sp>
          <p:nvSpPr>
            <p:cNvPr id="1049332" name="Text Box 190"/>
            <p:cNvSpPr txBox="1">
              <a:spLocks noChangeArrowheads="1"/>
            </p:cNvSpPr>
            <p:nvPr/>
          </p:nvSpPr>
          <p:spPr bwMode="auto">
            <a:xfrm>
              <a:off x="2343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T3</a:t>
              </a:r>
            </a:p>
          </p:txBody>
        </p:sp>
        <p:sp>
          <p:nvSpPr>
            <p:cNvPr id="1049333" name="Text Box 191"/>
            <p:cNvSpPr txBox="1">
              <a:spLocks noChangeArrowheads="1"/>
            </p:cNvSpPr>
            <p:nvPr/>
          </p:nvSpPr>
          <p:spPr bwMode="auto">
            <a:xfrm>
              <a:off x="1623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T2</a:t>
              </a:r>
            </a:p>
          </p:txBody>
        </p:sp>
        <p:sp>
          <p:nvSpPr>
            <p:cNvPr id="1049334" name="Text Box 192"/>
            <p:cNvSpPr txBox="1">
              <a:spLocks noChangeArrowheads="1"/>
            </p:cNvSpPr>
            <p:nvPr/>
          </p:nvSpPr>
          <p:spPr bwMode="auto">
            <a:xfrm>
              <a:off x="3015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T4</a:t>
              </a:r>
            </a:p>
          </p:txBody>
        </p:sp>
      </p:grpSp>
      <p:grpSp>
        <p:nvGrpSpPr>
          <p:cNvPr id="206" name="Group 193"/>
          <p:cNvGrpSpPr/>
          <p:nvPr/>
        </p:nvGrpSpPr>
        <p:grpSpPr bwMode="auto">
          <a:xfrm>
            <a:off x="6654032" y="2774058"/>
            <a:ext cx="1545429" cy="986039"/>
            <a:chOff x="2840" y="235"/>
            <a:chExt cx="1020" cy="630"/>
          </a:xfrm>
        </p:grpSpPr>
        <p:grpSp>
          <p:nvGrpSpPr>
            <p:cNvPr id="207" name="Group 194"/>
            <p:cNvGrpSpPr/>
            <p:nvPr/>
          </p:nvGrpSpPr>
          <p:grpSpPr bwMode="auto">
            <a:xfrm>
              <a:off x="2840" y="604"/>
              <a:ext cx="1020" cy="261"/>
              <a:chOff x="2494" y="2242"/>
              <a:chExt cx="983" cy="261"/>
            </a:xfrm>
          </p:grpSpPr>
          <p:grpSp>
            <p:nvGrpSpPr>
              <p:cNvPr id="208" name="Group 195"/>
              <p:cNvGrpSpPr/>
              <p:nvPr/>
            </p:nvGrpSpPr>
            <p:grpSpPr bwMode="auto">
              <a:xfrm>
                <a:off x="2494" y="2242"/>
                <a:ext cx="629" cy="261"/>
                <a:chOff x="624" y="3552"/>
                <a:chExt cx="684" cy="288"/>
              </a:xfrm>
            </p:grpSpPr>
            <p:sp>
              <p:nvSpPr>
                <p:cNvPr id="1049335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49336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49337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49338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49339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636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49340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972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49341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1308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049342" name="Line 200"/>
              <p:cNvSpPr>
                <a:spLocks noChangeShapeType="1"/>
              </p:cNvSpPr>
              <p:nvPr/>
            </p:nvSpPr>
            <p:spPr bwMode="auto">
              <a:xfrm flipH="1">
                <a:off x="3130" y="2503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049343" name="Line 200"/>
              <p:cNvSpPr>
                <a:spLocks noChangeShapeType="1"/>
              </p:cNvSpPr>
              <p:nvPr/>
            </p:nvSpPr>
            <p:spPr bwMode="auto">
              <a:xfrm flipH="1">
                <a:off x="3141" y="2503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49344" name="Text Box 201"/>
            <p:cNvSpPr txBox="1">
              <a:spLocks noChangeArrowheads="1"/>
            </p:cNvSpPr>
            <p:nvPr/>
          </p:nvSpPr>
          <p:spPr bwMode="auto">
            <a:xfrm>
              <a:off x="3022" y="235"/>
              <a:ext cx="624" cy="3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Tw</a:t>
              </a:r>
            </a:p>
          </p:txBody>
        </p:sp>
      </p:grpSp>
      <p:grpSp>
        <p:nvGrpSpPr>
          <p:cNvPr id="209" name="组合 85"/>
          <p:cNvGrpSpPr/>
          <p:nvPr/>
        </p:nvGrpSpPr>
        <p:grpSpPr>
          <a:xfrm>
            <a:off x="2581410" y="4469680"/>
            <a:ext cx="3956613" cy="471488"/>
            <a:chOff x="1057410" y="4469680"/>
            <a:chExt cx="3956613" cy="471488"/>
          </a:xfrm>
        </p:grpSpPr>
        <p:sp>
          <p:nvSpPr>
            <p:cNvPr id="1049345" name="Text Box 7"/>
            <p:cNvSpPr txBox="1">
              <a:spLocks noChangeArrowheads="1"/>
            </p:cNvSpPr>
            <p:nvPr/>
          </p:nvSpPr>
          <p:spPr bwMode="auto">
            <a:xfrm>
              <a:off x="1057410" y="4469680"/>
              <a:ext cx="1338262" cy="47148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800" b="1">
                  <a:latin typeface="+mn-ea"/>
                </a:rPr>
                <a:t>Ready</a:t>
              </a:r>
            </a:p>
          </p:txBody>
        </p:sp>
        <p:sp>
          <p:nvSpPr>
            <p:cNvPr id="1049346" name="Line 45"/>
            <p:cNvSpPr>
              <a:spLocks noChangeShapeType="1"/>
            </p:cNvSpPr>
            <p:nvPr/>
          </p:nvSpPr>
          <p:spPr bwMode="auto">
            <a:xfrm>
              <a:off x="2053336" y="4774480"/>
              <a:ext cx="2960687" cy="0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grpSp>
        <p:nvGrpSpPr>
          <p:cNvPr id="210" name="组合 86"/>
          <p:cNvGrpSpPr/>
          <p:nvPr/>
        </p:nvGrpSpPr>
        <p:grpSpPr>
          <a:xfrm>
            <a:off x="6538023" y="4469680"/>
            <a:ext cx="2652951" cy="324206"/>
            <a:chOff x="5014023" y="4469680"/>
            <a:chExt cx="2652951" cy="324206"/>
          </a:xfrm>
        </p:grpSpPr>
        <p:cxnSp>
          <p:nvCxnSpPr>
            <p:cNvPr id="3145864" name="直接连接符 72"/>
            <p:cNvCxnSpPr>
              <a:cxnSpLocks/>
            </p:cNvCxnSpPr>
            <p:nvPr/>
          </p:nvCxnSpPr>
          <p:spPr bwMode="auto">
            <a:xfrm flipV="1">
              <a:off x="5014023" y="4469680"/>
              <a:ext cx="391762" cy="3048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45865" name="直接连接符 74"/>
            <p:cNvCxnSpPr>
              <a:cxnSpLocks/>
            </p:cNvCxnSpPr>
            <p:nvPr/>
          </p:nvCxnSpPr>
          <p:spPr bwMode="auto">
            <a:xfrm>
              <a:off x="5405785" y="4469680"/>
              <a:ext cx="1338241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45866" name="直接连接符 76"/>
            <p:cNvCxnSpPr>
              <a:cxnSpLocks/>
            </p:cNvCxnSpPr>
            <p:nvPr/>
          </p:nvCxnSpPr>
          <p:spPr bwMode="auto">
            <a:xfrm>
              <a:off x="6744026" y="4469680"/>
              <a:ext cx="288032" cy="324206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45867" name="直接连接符 78"/>
            <p:cNvCxnSpPr>
              <a:cxnSpLocks/>
            </p:cNvCxnSpPr>
            <p:nvPr/>
          </p:nvCxnSpPr>
          <p:spPr bwMode="auto">
            <a:xfrm>
              <a:off x="7035492" y="4793886"/>
              <a:ext cx="631482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049347" name="Freeform 6"/>
          <p:cNvSpPr/>
          <p:nvPr/>
        </p:nvSpPr>
        <p:spPr bwMode="auto">
          <a:xfrm flipH="1">
            <a:off x="5827297" y="3639038"/>
            <a:ext cx="237129" cy="1135433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5875">
            <a:solidFill>
              <a:srgbClr val="003C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1049348" name="Freeform 6"/>
          <p:cNvSpPr/>
          <p:nvPr/>
        </p:nvSpPr>
        <p:spPr bwMode="auto">
          <a:xfrm flipH="1">
            <a:off x="7013550" y="3480435"/>
            <a:ext cx="137253" cy="926500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5875">
            <a:solidFill>
              <a:srgbClr val="003C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4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4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9" name="TextBox 2"/>
          <p:cNvSpPr txBox="1"/>
          <p:nvPr/>
        </p:nvSpPr>
        <p:spPr>
          <a:xfrm>
            <a:off x="1667508" y="890130"/>
            <a:ext cx="8856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</a:rPr>
              <a:t>    CPU</a:t>
            </a:r>
            <a:r>
              <a:rPr lang="zh-CN" altLang="zh-CN" sz="2800" b="1" dirty="0">
                <a:latin typeface="+mn-lt"/>
              </a:rPr>
              <a:t>的工作过程就是从主存（或缓存）中读取指令，将指令放入指令寄存器（</a:t>
            </a:r>
            <a:r>
              <a:rPr lang="en-US" altLang="zh-CN" sz="2800" b="1" dirty="0">
                <a:latin typeface="+mn-lt"/>
              </a:rPr>
              <a:t>IR</a:t>
            </a:r>
            <a:r>
              <a:rPr lang="zh-CN" altLang="zh-CN" sz="2800" b="1" dirty="0">
                <a:latin typeface="+mn-lt"/>
              </a:rPr>
              <a:t>）。然后对指令译码。把指令分解成一系列的微操作，再发出各种相应的控制命令，控制各功能部件执行相关的操作，从而完成一条指令的执行，实现对应的功能。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049350" name="左大括号 3"/>
          <p:cNvSpPr/>
          <p:nvPr/>
        </p:nvSpPr>
        <p:spPr bwMode="auto">
          <a:xfrm>
            <a:off x="5375920" y="4057908"/>
            <a:ext cx="432048" cy="2592288"/>
          </a:xfrm>
          <a:prstGeom prst="leftBrace">
            <a:avLst>
              <a:gd name="adj1" fmla="val 42887"/>
              <a:gd name="adj2" fmla="val 49847"/>
            </a:avLst>
          </a:prstGeom>
          <a:noFill/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9351" name="TextBox 4"/>
          <p:cNvSpPr txBox="1"/>
          <p:nvPr/>
        </p:nvSpPr>
        <p:spPr>
          <a:xfrm>
            <a:off x="6023992" y="391389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取指令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49352" name="TextBox 5"/>
          <p:cNvSpPr txBox="1"/>
          <p:nvPr/>
        </p:nvSpPr>
        <p:spPr>
          <a:xfrm>
            <a:off x="5980799" y="463397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指令译码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49353" name="TextBox 6"/>
          <p:cNvSpPr txBox="1"/>
          <p:nvPr/>
        </p:nvSpPr>
        <p:spPr>
          <a:xfrm>
            <a:off x="5980799" y="542606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指令执行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49354" name="TextBox 7"/>
          <p:cNvSpPr txBox="1"/>
          <p:nvPr/>
        </p:nvSpPr>
        <p:spPr>
          <a:xfrm>
            <a:off x="5951984" y="621814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后续阶段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49355" name="TextBox 8"/>
          <p:cNvSpPr txBox="1"/>
          <p:nvPr/>
        </p:nvSpPr>
        <p:spPr>
          <a:xfrm>
            <a:off x="2999656" y="5066020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CPU</a:t>
            </a:r>
            <a:r>
              <a:rPr lang="zh-CN" altLang="en-US" b="1" dirty="0"/>
              <a:t>的工作过程</a:t>
            </a:r>
          </a:p>
        </p:txBody>
      </p:sp>
      <p:grpSp>
        <p:nvGrpSpPr>
          <p:cNvPr id="212" name="组合 9"/>
          <p:cNvGrpSpPr/>
          <p:nvPr/>
        </p:nvGrpSpPr>
        <p:grpSpPr>
          <a:xfrm>
            <a:off x="2279576" y="16580"/>
            <a:ext cx="5544608" cy="839639"/>
            <a:chOff x="827584" y="0"/>
            <a:chExt cx="5544608" cy="839639"/>
          </a:xfrm>
        </p:grpSpPr>
        <p:sp>
          <p:nvSpPr>
            <p:cNvPr id="1049356" name="六边形 10"/>
            <p:cNvSpPr/>
            <p:nvPr/>
          </p:nvSpPr>
          <p:spPr>
            <a:xfrm>
              <a:off x="1119857" y="93956"/>
              <a:ext cx="525233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7.1.2  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的工作原理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3" name="组合 11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357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358" name="椭圆 1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14" name="组合 12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359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360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4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9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9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9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9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9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9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49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9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49" grpId="0"/>
      <p:bldP spid="1049350" grpId="0" animBg="1"/>
      <p:bldP spid="1049351" grpId="0"/>
      <p:bldP spid="1049352" grpId="0"/>
      <p:bldP spid="1049353" grpId="0"/>
      <p:bldP spid="1049354" grpId="0"/>
      <p:bldP spid="10493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1"/>
          <p:cNvGrpSpPr/>
          <p:nvPr/>
        </p:nvGrpSpPr>
        <p:grpSpPr>
          <a:xfrm>
            <a:off x="1919288" y="980728"/>
            <a:ext cx="8353425" cy="4464050"/>
            <a:chOff x="395288" y="1341214"/>
            <a:chExt cx="8353425" cy="4464050"/>
          </a:xfrm>
        </p:grpSpPr>
        <p:grpSp>
          <p:nvGrpSpPr>
            <p:cNvPr id="47" name="Group 69"/>
            <p:cNvGrpSpPr/>
            <p:nvPr/>
          </p:nvGrpSpPr>
          <p:grpSpPr bwMode="auto">
            <a:xfrm>
              <a:off x="395288" y="1341214"/>
              <a:ext cx="8353425" cy="4464050"/>
              <a:chOff x="0" y="48"/>
              <a:chExt cx="5760" cy="3360"/>
            </a:xfrm>
          </p:grpSpPr>
          <p:sp>
            <p:nvSpPr>
              <p:cNvPr id="1048587" name="Line 70"/>
              <p:cNvSpPr>
                <a:spLocks noChangeShapeType="1"/>
              </p:cNvSpPr>
              <p:nvPr/>
            </p:nvSpPr>
            <p:spPr bwMode="auto">
              <a:xfrm flipV="1">
                <a:off x="52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88" name="Line 71"/>
              <p:cNvSpPr>
                <a:spLocks noChangeShapeType="1"/>
              </p:cNvSpPr>
              <p:nvPr/>
            </p:nvSpPr>
            <p:spPr bwMode="auto">
              <a:xfrm flipV="1">
                <a:off x="1008" y="1007"/>
                <a:ext cx="0" cy="1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89" name="Line 72"/>
              <p:cNvSpPr>
                <a:spLocks noChangeShapeType="1"/>
              </p:cNvSpPr>
              <p:nvPr/>
            </p:nvSpPr>
            <p:spPr bwMode="auto">
              <a:xfrm flipV="1">
                <a:off x="1344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90" name="Line 73"/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91" name="Line 74"/>
              <p:cNvSpPr>
                <a:spLocks noChangeShapeType="1"/>
              </p:cNvSpPr>
              <p:nvPr/>
            </p:nvSpPr>
            <p:spPr bwMode="auto">
              <a:xfrm flipV="1">
                <a:off x="76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92" name="Line 75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93" name="Line 76"/>
              <p:cNvSpPr>
                <a:spLocks noChangeShapeType="1"/>
              </p:cNvSpPr>
              <p:nvPr/>
            </p:nvSpPr>
            <p:spPr bwMode="auto">
              <a:xfrm flipV="1">
                <a:off x="163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94" name="Line 77"/>
              <p:cNvSpPr>
                <a:spLocks noChangeShapeType="1"/>
              </p:cNvSpPr>
              <p:nvPr/>
            </p:nvSpPr>
            <p:spPr bwMode="auto">
              <a:xfrm flipV="1">
                <a:off x="1008" y="481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95" name="Text Box 78"/>
              <p:cNvSpPr txBox="1">
                <a:spLocks noChangeArrowheads="1"/>
              </p:cNvSpPr>
              <p:nvPr/>
            </p:nvSpPr>
            <p:spPr bwMode="auto">
              <a:xfrm>
                <a:off x="0" y="2449"/>
                <a:ext cx="2064" cy="71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R0~R3          </a:t>
                </a:r>
                <a:r>
                  <a:rPr lang="en-US" altLang="zh-CN" sz="2000" b="1" dirty="0" err="1">
                    <a:latin typeface="+mn-lt"/>
                    <a:ea typeface="黑体" pitchFamily="2" charset="-122"/>
                  </a:rPr>
                  <a:t>R0~R3</a:t>
                </a:r>
                <a:endParaRPr lang="en-US" altLang="zh-CN" sz="2000" b="1" dirty="0">
                  <a:latin typeface="+mn-lt"/>
                  <a:ea typeface="黑体" pitchFamily="2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C     D           C     D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SP  PC      PSW  MDR</a:t>
                </a:r>
              </a:p>
            </p:txBody>
          </p:sp>
          <p:sp>
            <p:nvSpPr>
              <p:cNvPr id="1048596" name="Text Box 79"/>
              <p:cNvSpPr txBox="1">
                <a:spLocks noChangeArrowheads="1"/>
              </p:cNvSpPr>
              <p:nvPr/>
            </p:nvSpPr>
            <p:spPr bwMode="auto">
              <a:xfrm>
                <a:off x="192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048597" name="Text Box 80"/>
              <p:cNvSpPr txBox="1">
                <a:spLocks noChangeArrowheads="1"/>
              </p:cNvSpPr>
              <p:nvPr/>
            </p:nvSpPr>
            <p:spPr bwMode="auto">
              <a:xfrm>
                <a:off x="624" y="720"/>
                <a:ext cx="817" cy="28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2000" b="1" dirty="0">
                    <a:latin typeface="+mn-lt"/>
                  </a:rPr>
                  <a:t>移位器</a:t>
                </a:r>
              </a:p>
            </p:txBody>
          </p:sp>
          <p:sp>
            <p:nvSpPr>
              <p:cNvPr id="1048598" name="Line 81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599" name="Text Box 82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048600" name="Text Box 83"/>
              <p:cNvSpPr txBox="1">
                <a:spLocks noChangeArrowheads="1"/>
              </p:cNvSpPr>
              <p:nvPr/>
            </p:nvSpPr>
            <p:spPr bwMode="auto">
              <a:xfrm>
                <a:off x="432" y="1200"/>
                <a:ext cx="105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ALU</a:t>
                </a:r>
              </a:p>
            </p:txBody>
          </p:sp>
          <p:sp>
            <p:nvSpPr>
              <p:cNvPr id="1048601" name="Line 84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02" name="Line 85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03" name="Rectangle 86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1048604" name="Line 87"/>
              <p:cNvSpPr>
                <a:spLocks noChangeShapeType="1"/>
              </p:cNvSpPr>
              <p:nvPr/>
            </p:nvSpPr>
            <p:spPr bwMode="auto">
              <a:xfrm>
                <a:off x="1008" y="481"/>
                <a:ext cx="196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05" name="Line 88"/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06" name="Line 89"/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07" name="Line 90"/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08" name="Line 91"/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09" name="Line 92"/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0" name="Line 93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1" name="Line 94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2" name="Line 95"/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3" name="Line 9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4" name="Line 97"/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5" name="Line 98"/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6" name="Line 99"/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7" name="Line 100"/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8" name="Line 101"/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19" name="Line 102"/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20" name="Line 10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21" name="Line 104"/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22" name="Line 105"/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23" name="Line 106"/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24" name="Line 107"/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25" name="Line 108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26" name="Text Box 109"/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R0</a:t>
                </a:r>
              </a:p>
            </p:txBody>
          </p:sp>
          <p:sp>
            <p:nvSpPr>
              <p:cNvPr id="1048627" name="Text Box 110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R1</a:t>
                </a:r>
              </a:p>
            </p:txBody>
          </p:sp>
          <p:sp>
            <p:nvSpPr>
              <p:cNvPr id="1048628" name="Text Box 111"/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M</a:t>
                </a:r>
              </a:p>
            </p:txBody>
          </p:sp>
          <p:sp>
            <p:nvSpPr>
              <p:cNvPr id="1048629" name="Text Box 112"/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1048630" name="Text Box 113"/>
              <p:cNvSpPr txBox="1">
                <a:spLocks noChangeArrowheads="1"/>
              </p:cNvSpPr>
              <p:nvPr/>
            </p:nvSpPr>
            <p:spPr bwMode="auto">
              <a:xfrm>
                <a:off x="3356" y="396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CB</a:t>
                </a:r>
              </a:p>
            </p:txBody>
          </p:sp>
          <p:sp>
            <p:nvSpPr>
              <p:cNvPr id="1048631" name="Text Box 114"/>
              <p:cNvSpPr txBox="1">
                <a:spLocks noChangeArrowheads="1"/>
              </p:cNvSpPr>
              <p:nvPr/>
            </p:nvSpPr>
            <p:spPr bwMode="auto">
              <a:xfrm>
                <a:off x="1441" y="144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2000" b="1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1048632" name="Text Box 115"/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048633" name="Text Box 116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R3</a:t>
                </a:r>
              </a:p>
            </p:txBody>
          </p:sp>
          <p:sp>
            <p:nvSpPr>
              <p:cNvPr id="1048634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048635" name="Text Box 118"/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1048636" name="Text Box 119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MDR</a:t>
                </a:r>
              </a:p>
            </p:txBody>
          </p:sp>
          <p:sp>
            <p:nvSpPr>
              <p:cNvPr id="1048637" name="Text Box 120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IR</a:t>
                </a:r>
              </a:p>
            </p:txBody>
          </p:sp>
          <p:sp>
            <p:nvSpPr>
              <p:cNvPr id="1048638" name="Text Box 12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 PC</a:t>
                </a:r>
              </a:p>
            </p:txBody>
          </p:sp>
          <p:sp>
            <p:nvSpPr>
              <p:cNvPr id="1048639" name="Text Box 122"/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SP</a:t>
                </a:r>
              </a:p>
            </p:txBody>
          </p:sp>
          <p:sp>
            <p:nvSpPr>
              <p:cNvPr id="1048640" name="Text Box 123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1048641" name="Line 124"/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42" name="Line 125"/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43" name="Text Box 126"/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1048644" name="Text Box 127"/>
              <p:cNvSpPr txBox="1">
                <a:spLocks noChangeArrowheads="1"/>
              </p:cNvSpPr>
              <p:nvPr/>
            </p:nvSpPr>
            <p:spPr bwMode="auto">
              <a:xfrm>
                <a:off x="3422" y="228"/>
                <a:ext cx="405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+mn-lt"/>
                  </a:rPr>
                  <a:t>DB</a:t>
                </a:r>
              </a:p>
            </p:txBody>
          </p:sp>
          <p:sp>
            <p:nvSpPr>
              <p:cNvPr id="1048645" name="Line 128"/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48646" name="Text Box 129"/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6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1048647" name="Text Box 129"/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51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时序系统 </a:t>
              </a:r>
            </a:p>
          </p:txBody>
        </p:sp>
      </p:grpSp>
      <p:sp>
        <p:nvSpPr>
          <p:cNvPr id="1048648" name="TextBox 65"/>
          <p:cNvSpPr txBox="1"/>
          <p:nvPr/>
        </p:nvSpPr>
        <p:spPr>
          <a:xfrm>
            <a:off x="2855640" y="5300762"/>
            <a:ext cx="1097280" cy="421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运算器</a:t>
            </a:r>
          </a:p>
        </p:txBody>
      </p:sp>
      <p:sp>
        <p:nvSpPr>
          <p:cNvPr id="1048649" name="TextBox 66"/>
          <p:cNvSpPr txBox="1"/>
          <p:nvPr/>
        </p:nvSpPr>
        <p:spPr>
          <a:xfrm>
            <a:off x="6860212" y="5300762"/>
            <a:ext cx="1097280" cy="421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控制器</a:t>
            </a:r>
          </a:p>
        </p:txBody>
      </p:sp>
      <p:grpSp>
        <p:nvGrpSpPr>
          <p:cNvPr id="48" name="组合 67"/>
          <p:cNvGrpSpPr/>
          <p:nvPr/>
        </p:nvGrpSpPr>
        <p:grpSpPr>
          <a:xfrm>
            <a:off x="3385929" y="1556346"/>
            <a:ext cx="2854087" cy="3888772"/>
            <a:chOff x="2009537" y="2068892"/>
            <a:chExt cx="2854087" cy="3888772"/>
          </a:xfrm>
        </p:grpSpPr>
        <p:sp>
          <p:nvSpPr>
            <p:cNvPr id="1048650" name="Line 87"/>
            <p:cNvSpPr>
              <a:spLocks noChangeShapeType="1"/>
            </p:cNvSpPr>
            <p:nvPr/>
          </p:nvSpPr>
          <p:spPr bwMode="auto">
            <a:xfrm>
              <a:off x="2009537" y="2068892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1048651" name="Line 88"/>
            <p:cNvSpPr>
              <a:spLocks noChangeShapeType="1"/>
            </p:cNvSpPr>
            <p:nvPr/>
          </p:nvSpPr>
          <p:spPr bwMode="auto">
            <a:xfrm>
              <a:off x="4863624" y="2068892"/>
              <a:ext cx="0" cy="388877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49" name="组合 71"/>
          <p:cNvGrpSpPr/>
          <p:nvPr/>
        </p:nvGrpSpPr>
        <p:grpSpPr>
          <a:xfrm>
            <a:off x="6384032" y="2996506"/>
            <a:ext cx="2747905" cy="2862803"/>
            <a:chOff x="4860032" y="3717032"/>
            <a:chExt cx="2747905" cy="2862803"/>
          </a:xfrm>
        </p:grpSpPr>
        <p:cxnSp>
          <p:nvCxnSpPr>
            <p:cNvPr id="3145728" name="直接连接符 72"/>
            <p:cNvCxnSpPr>
              <a:cxnSpLocks/>
            </p:cNvCxnSpPr>
            <p:nvPr/>
          </p:nvCxnSpPr>
          <p:spPr bwMode="auto">
            <a:xfrm>
              <a:off x="4871633" y="3717032"/>
              <a:ext cx="2736304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45729" name="直接连接符 73"/>
            <p:cNvCxnSpPr>
              <a:cxnSpLocks/>
            </p:cNvCxnSpPr>
            <p:nvPr/>
          </p:nvCxnSpPr>
          <p:spPr bwMode="auto">
            <a:xfrm>
              <a:off x="4860032" y="6579835"/>
              <a:ext cx="2736304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45730" name="直接连接符 74"/>
            <p:cNvCxnSpPr>
              <a:cxnSpLocks/>
            </p:cNvCxnSpPr>
            <p:nvPr/>
          </p:nvCxnSpPr>
          <p:spPr bwMode="auto">
            <a:xfrm flipH="1" flipV="1">
              <a:off x="7601219" y="3805734"/>
              <a:ext cx="6718" cy="2774101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45731" name="直接连接符 75"/>
            <p:cNvCxnSpPr>
              <a:cxnSpLocks/>
            </p:cNvCxnSpPr>
            <p:nvPr/>
          </p:nvCxnSpPr>
          <p:spPr bwMode="auto">
            <a:xfrm flipH="1" flipV="1">
              <a:off x="4871151" y="3735678"/>
              <a:ext cx="482" cy="105157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45732" name="直接连接符 76"/>
            <p:cNvCxnSpPr>
              <a:cxnSpLocks/>
            </p:cNvCxnSpPr>
            <p:nvPr/>
          </p:nvCxnSpPr>
          <p:spPr bwMode="auto">
            <a:xfrm>
              <a:off x="4940015" y="4789741"/>
              <a:ext cx="1196802" cy="12746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45733" name="直接连接符 77"/>
            <p:cNvCxnSpPr>
              <a:cxnSpLocks/>
            </p:cNvCxnSpPr>
            <p:nvPr/>
          </p:nvCxnSpPr>
          <p:spPr bwMode="auto">
            <a:xfrm flipV="1">
              <a:off x="6145079" y="4818372"/>
              <a:ext cx="20968" cy="549116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45734" name="直接连接符 78"/>
            <p:cNvCxnSpPr>
              <a:cxnSpLocks/>
            </p:cNvCxnSpPr>
            <p:nvPr/>
          </p:nvCxnSpPr>
          <p:spPr bwMode="auto">
            <a:xfrm>
              <a:off x="4932040" y="5373216"/>
              <a:ext cx="1196802" cy="12746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45735" name="直接连接符 79"/>
            <p:cNvCxnSpPr>
              <a:cxnSpLocks/>
            </p:cNvCxnSpPr>
            <p:nvPr/>
          </p:nvCxnSpPr>
          <p:spPr bwMode="auto">
            <a:xfrm flipH="1" flipV="1">
              <a:off x="4860032" y="5373216"/>
              <a:ext cx="4695" cy="1109737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0" name="组合 80"/>
          <p:cNvGrpSpPr/>
          <p:nvPr/>
        </p:nvGrpSpPr>
        <p:grpSpPr>
          <a:xfrm>
            <a:off x="2279576" y="16580"/>
            <a:ext cx="5544608" cy="839639"/>
            <a:chOff x="827584" y="0"/>
            <a:chExt cx="5544608" cy="839639"/>
          </a:xfrm>
        </p:grpSpPr>
        <p:sp>
          <p:nvSpPr>
            <p:cNvPr id="1048652" name="六边形 81"/>
            <p:cNvSpPr/>
            <p:nvPr/>
          </p:nvSpPr>
          <p:spPr>
            <a:xfrm>
              <a:off x="1119857" y="93956"/>
              <a:ext cx="525233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7.1.1  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的基本组成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组合 82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53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54" name="椭圆 8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2" name="组合 83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55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56" name="椭圆 8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53" name="组合 89"/>
          <p:cNvGrpSpPr/>
          <p:nvPr/>
        </p:nvGrpSpPr>
        <p:grpSpPr>
          <a:xfrm>
            <a:off x="1919535" y="1772370"/>
            <a:ext cx="5783060" cy="4104456"/>
            <a:chOff x="395535" y="2132410"/>
            <a:chExt cx="5783060" cy="4104456"/>
          </a:xfrm>
        </p:grpSpPr>
        <p:sp>
          <p:nvSpPr>
            <p:cNvPr id="1048657" name="矩形 64"/>
            <p:cNvSpPr/>
            <p:nvPr/>
          </p:nvSpPr>
          <p:spPr bwMode="auto">
            <a:xfrm>
              <a:off x="395535" y="2132410"/>
              <a:ext cx="4089674" cy="4104456"/>
            </a:xfrm>
            <a:prstGeom prst="rect">
              <a:avLst/>
            </a:prstGeom>
            <a:noFill/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8658" name="矩形 88"/>
            <p:cNvSpPr/>
            <p:nvPr/>
          </p:nvSpPr>
          <p:spPr bwMode="auto">
            <a:xfrm>
              <a:off x="4499992" y="2133108"/>
              <a:ext cx="1678603" cy="1133022"/>
            </a:xfrm>
            <a:prstGeom prst="rect">
              <a:avLst/>
            </a:prstGeom>
            <a:noFill/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048659" name="文本框 90"/>
          <p:cNvSpPr txBox="1"/>
          <p:nvPr/>
        </p:nvSpPr>
        <p:spPr>
          <a:xfrm>
            <a:off x="5072787" y="6108347"/>
            <a:ext cx="2011680" cy="4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以模型机为例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4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8" grpId="0"/>
      <p:bldP spid="1048649" grpId="0"/>
      <p:bldP spid="10486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1" name="Text Box 3"/>
          <p:cNvSpPr txBox="1">
            <a:spLocks noChangeArrowheads="1"/>
          </p:cNvSpPr>
          <p:nvPr/>
        </p:nvSpPr>
        <p:spPr bwMode="auto">
          <a:xfrm>
            <a:off x="1752601" y="1181695"/>
            <a:ext cx="239918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CN" sz="2800" b="1">
                <a:latin typeface="+mn-lt"/>
                <a:ea typeface="+mn-ea"/>
              </a:rPr>
              <a:t>1</a:t>
            </a:r>
            <a:r>
              <a:rPr kumimoji="0" lang="zh-CN" altLang="en-US" sz="2800" b="1">
                <a:latin typeface="+mn-lt"/>
                <a:ea typeface="+mn-ea"/>
              </a:rPr>
              <a:t>、</a:t>
            </a:r>
            <a:r>
              <a:rPr kumimoji="0" lang="en-US" altLang="zh-CN" sz="2800" b="1">
                <a:latin typeface="+mn-lt"/>
                <a:ea typeface="+mn-ea"/>
              </a:rPr>
              <a:t>CISC</a:t>
            </a:r>
            <a:endParaRPr kumimoji="0" lang="zh-CN" altLang="en-US" sz="2800" b="1">
              <a:latin typeface="+mn-lt"/>
              <a:ea typeface="+mn-ea"/>
            </a:endParaRPr>
          </a:p>
        </p:txBody>
      </p:sp>
      <p:sp>
        <p:nvSpPr>
          <p:cNvPr id="1049362" name="Rectangle 6"/>
          <p:cNvSpPr>
            <a:spLocks noChangeArrowheads="1"/>
          </p:cNvSpPr>
          <p:nvPr/>
        </p:nvSpPr>
        <p:spPr bwMode="auto">
          <a:xfrm>
            <a:off x="1703388" y="1862468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    CISC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  <a:ea typeface="+mn-ea"/>
              </a:rPr>
              <a:t>Complex Instruction Set Computer,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即复杂指令集计算机）</a:t>
            </a:r>
            <a:r>
              <a:rPr lang="zh-CN" altLang="en-US" sz="2800" b="1" dirty="0">
                <a:latin typeface="+mn-lt"/>
                <a:ea typeface="+mn-ea"/>
              </a:rPr>
              <a:t>早期的计算机部件比较昂贵，主频低，运算速度慢。为了提高运算速度，不得不将越来越多的复杂指令加入到指令系统中，以提高计算机的处理效率，这就逐步形成复杂指令集计算机体系。</a:t>
            </a:r>
          </a:p>
        </p:txBody>
      </p:sp>
      <p:grpSp>
        <p:nvGrpSpPr>
          <p:cNvPr id="216" name="组合 4"/>
          <p:cNvGrpSpPr/>
          <p:nvPr/>
        </p:nvGrpSpPr>
        <p:grpSpPr>
          <a:xfrm>
            <a:off x="2279576" y="16580"/>
            <a:ext cx="5544608" cy="839639"/>
            <a:chOff x="827584" y="0"/>
            <a:chExt cx="5544608" cy="839639"/>
          </a:xfrm>
        </p:grpSpPr>
        <p:sp>
          <p:nvSpPr>
            <p:cNvPr id="1049363" name="六边形 6"/>
            <p:cNvSpPr/>
            <p:nvPr/>
          </p:nvSpPr>
          <p:spPr>
            <a:xfrm>
              <a:off x="1119857" y="93956"/>
              <a:ext cx="525233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7.1.3  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的指令集类型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7" name="组合 7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364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365" name="椭圆 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18" name="组合 8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366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367" name="椭圆 1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61" grpId="0" autoUpdateAnimBg="0"/>
      <p:bldP spid="10493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8" name="Text Box 4"/>
          <p:cNvSpPr txBox="1">
            <a:spLocks noChangeArrowheads="1"/>
          </p:cNvSpPr>
          <p:nvPr/>
        </p:nvSpPr>
        <p:spPr bwMode="auto">
          <a:xfrm>
            <a:off x="1633413" y="893664"/>
            <a:ext cx="2590379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CN" sz="2800" b="1" dirty="0">
                <a:latin typeface="+mn-lt"/>
                <a:ea typeface="+mn-ea"/>
              </a:rPr>
              <a:t>2</a:t>
            </a:r>
            <a:r>
              <a:rPr kumimoji="0" lang="zh-CN" altLang="en-US" sz="2800" b="1" dirty="0">
                <a:latin typeface="+mn-lt"/>
                <a:ea typeface="+mn-ea"/>
              </a:rPr>
              <a:t>、</a:t>
            </a:r>
            <a:r>
              <a:rPr kumimoji="0" lang="en-US" altLang="zh-CN" sz="2800" b="1" dirty="0">
                <a:latin typeface="+mn-lt"/>
                <a:ea typeface="+mn-ea"/>
              </a:rPr>
              <a:t>RISC</a:t>
            </a:r>
            <a:endParaRPr kumimoji="0" lang="zh-CN" altLang="en-US" sz="2800" b="1" dirty="0">
              <a:latin typeface="+mn-lt"/>
              <a:ea typeface="+mn-ea"/>
            </a:endParaRPr>
          </a:p>
        </p:txBody>
      </p:sp>
      <p:sp>
        <p:nvSpPr>
          <p:cNvPr id="1049369" name="Rectangle 7"/>
          <p:cNvSpPr>
            <a:spLocks noChangeArrowheads="1"/>
          </p:cNvSpPr>
          <p:nvPr/>
        </p:nvSpPr>
        <p:spPr bwMode="auto">
          <a:xfrm>
            <a:off x="1703388" y="1933947"/>
            <a:ext cx="86836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    RISC</a:t>
            </a:r>
            <a:r>
              <a:rPr kumimoji="0" lang="zh-CN" altLang="en-US" sz="2800" b="1">
                <a:latin typeface="+mn-lt"/>
                <a:ea typeface="+mn-ea"/>
              </a:rPr>
              <a:t> </a:t>
            </a:r>
            <a:r>
              <a:rPr kumimoji="0"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kumimoji="0" lang="en-US" altLang="zh-CN" sz="2800" b="1" dirty="0">
                <a:solidFill>
                  <a:schemeClr val="tx2"/>
                </a:solidFill>
                <a:latin typeface="+mn-lt"/>
                <a:ea typeface="+mn-ea"/>
              </a:rPr>
              <a:t>Reduced Instruction Set Computer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精简指令集计算机）</a:t>
            </a:r>
            <a:r>
              <a:rPr lang="zh-CN" altLang="en-US" sz="2800" b="1" dirty="0">
                <a:latin typeface="+mn-lt"/>
                <a:ea typeface="+mn-ea"/>
              </a:rPr>
              <a:t>是一种执行较少类型计算机指令的微处理器，起源于</a:t>
            </a:r>
            <a:r>
              <a:rPr lang="en-US" altLang="zh-CN" sz="2800" b="1" dirty="0">
                <a:latin typeface="+mn-lt"/>
                <a:ea typeface="+mn-ea"/>
              </a:rPr>
              <a:t>80</a:t>
            </a:r>
            <a:r>
              <a:rPr lang="zh-CN" altLang="en-US" sz="2800" b="1" dirty="0">
                <a:latin typeface="+mn-lt"/>
                <a:ea typeface="+mn-ea"/>
              </a:rPr>
              <a:t>年代的</a:t>
            </a:r>
            <a:r>
              <a:rPr lang="en-US" altLang="zh-CN" sz="2800" b="1" dirty="0">
                <a:latin typeface="+mn-lt"/>
                <a:ea typeface="+mn-ea"/>
              </a:rPr>
              <a:t>MIPS</a:t>
            </a:r>
            <a:r>
              <a:rPr lang="zh-CN" altLang="en-US" sz="2800" b="1" dirty="0">
                <a:latin typeface="+mn-lt"/>
                <a:ea typeface="+mn-ea"/>
              </a:rPr>
              <a:t>主机（即</a:t>
            </a:r>
            <a:r>
              <a:rPr lang="en-US" altLang="zh-CN" sz="2800" b="1" dirty="0">
                <a:latin typeface="+mn-lt"/>
                <a:ea typeface="+mn-ea"/>
              </a:rPr>
              <a:t>RISC</a:t>
            </a:r>
            <a:r>
              <a:rPr lang="zh-CN" altLang="en-US" sz="2800" b="1" dirty="0">
                <a:latin typeface="+mn-lt"/>
                <a:ea typeface="+mn-ea"/>
              </a:rPr>
              <a:t>机），</a:t>
            </a:r>
            <a:r>
              <a:rPr lang="en-US" altLang="zh-CN" sz="2800" b="1" dirty="0">
                <a:latin typeface="+mn-lt"/>
                <a:ea typeface="+mn-ea"/>
              </a:rPr>
              <a:t>RISC</a:t>
            </a:r>
            <a:r>
              <a:rPr lang="zh-CN" altLang="en-US" sz="2800" b="1" dirty="0">
                <a:latin typeface="+mn-lt"/>
                <a:ea typeface="+mn-ea"/>
              </a:rPr>
              <a:t>机中采用的微处理器统称</a:t>
            </a:r>
            <a:r>
              <a:rPr lang="en-US" altLang="zh-CN" sz="2800" b="1" dirty="0">
                <a:latin typeface="+mn-lt"/>
                <a:ea typeface="+mn-ea"/>
              </a:rPr>
              <a:t>RISC</a:t>
            </a:r>
            <a:r>
              <a:rPr lang="zh-CN" altLang="en-US" sz="2800" b="1" dirty="0">
                <a:latin typeface="+mn-lt"/>
                <a:ea typeface="+mn-ea"/>
              </a:rPr>
              <a:t>处理器。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Line 5"/>
          <p:cNvSpPr>
            <a:spLocks noChangeShapeType="1"/>
          </p:cNvSpPr>
          <p:nvPr/>
        </p:nvSpPr>
        <p:spPr bwMode="auto">
          <a:xfrm>
            <a:off x="2855640" y="1869976"/>
            <a:ext cx="4249861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 type="triangle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61" name="Line 13"/>
          <p:cNvSpPr>
            <a:spLocks noChangeShapeType="1"/>
          </p:cNvSpPr>
          <p:nvPr/>
        </p:nvSpPr>
        <p:spPr bwMode="auto">
          <a:xfrm flipV="1">
            <a:off x="4889277" y="278437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62" name="Line 14"/>
          <p:cNvSpPr>
            <a:spLocks noChangeShapeType="1"/>
          </p:cNvSpPr>
          <p:nvPr/>
        </p:nvSpPr>
        <p:spPr bwMode="auto">
          <a:xfrm flipV="1">
            <a:off x="4873253" y="186997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" name="组合 52"/>
          <p:cNvGrpSpPr/>
          <p:nvPr/>
        </p:nvGrpSpPr>
        <p:grpSpPr>
          <a:xfrm>
            <a:off x="4432077" y="3774976"/>
            <a:ext cx="838200" cy="533400"/>
            <a:chOff x="4058816" y="3991000"/>
            <a:chExt cx="838200" cy="533400"/>
          </a:xfrm>
        </p:grpSpPr>
        <p:sp>
          <p:nvSpPr>
            <p:cNvPr id="1048663" name="Line 12"/>
            <p:cNvSpPr>
              <a:spLocks noChangeShapeType="1"/>
            </p:cNvSpPr>
            <p:nvPr/>
          </p:nvSpPr>
          <p:spPr bwMode="auto">
            <a:xfrm flipV="1">
              <a:off x="4058816" y="3991000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64" name="Line 18"/>
            <p:cNvSpPr>
              <a:spLocks noChangeShapeType="1"/>
            </p:cNvSpPr>
            <p:nvPr/>
          </p:nvSpPr>
          <p:spPr bwMode="auto">
            <a:xfrm flipV="1">
              <a:off x="4897016" y="3991000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组合 42"/>
          <p:cNvGrpSpPr/>
          <p:nvPr/>
        </p:nvGrpSpPr>
        <p:grpSpPr>
          <a:xfrm>
            <a:off x="3593877" y="4841776"/>
            <a:ext cx="838200" cy="381000"/>
            <a:chOff x="3220616" y="5057800"/>
            <a:chExt cx="838200" cy="381000"/>
          </a:xfrm>
        </p:grpSpPr>
        <p:sp>
          <p:nvSpPr>
            <p:cNvPr id="1048665" name="Line 16"/>
            <p:cNvSpPr>
              <a:spLocks noChangeShapeType="1"/>
            </p:cNvSpPr>
            <p:nvPr/>
          </p:nvSpPr>
          <p:spPr bwMode="auto">
            <a:xfrm flipV="1">
              <a:off x="4058816" y="50578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66" name="Line 17"/>
            <p:cNvSpPr>
              <a:spLocks noChangeShapeType="1"/>
            </p:cNvSpPr>
            <p:nvPr/>
          </p:nvSpPr>
          <p:spPr bwMode="auto">
            <a:xfrm flipV="1">
              <a:off x="3220616" y="50578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67" name="Line 23"/>
            <p:cNvSpPr>
              <a:spLocks noChangeShapeType="1"/>
            </p:cNvSpPr>
            <p:nvPr/>
          </p:nvSpPr>
          <p:spPr bwMode="auto">
            <a:xfrm>
              <a:off x="3296816" y="5362600"/>
              <a:ext cx="685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" name="组合 43"/>
          <p:cNvGrpSpPr/>
          <p:nvPr/>
        </p:nvGrpSpPr>
        <p:grpSpPr>
          <a:xfrm>
            <a:off x="5270277" y="4841776"/>
            <a:ext cx="914400" cy="381000"/>
            <a:chOff x="4897016" y="5057800"/>
            <a:chExt cx="914400" cy="381000"/>
          </a:xfrm>
        </p:grpSpPr>
        <p:sp>
          <p:nvSpPr>
            <p:cNvPr id="1048668" name="Line 21"/>
            <p:cNvSpPr>
              <a:spLocks noChangeShapeType="1"/>
            </p:cNvSpPr>
            <p:nvPr/>
          </p:nvSpPr>
          <p:spPr bwMode="auto">
            <a:xfrm flipV="1">
              <a:off x="5811416" y="50578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69" name="Line 22"/>
            <p:cNvSpPr>
              <a:spLocks noChangeShapeType="1"/>
            </p:cNvSpPr>
            <p:nvPr/>
          </p:nvSpPr>
          <p:spPr bwMode="auto">
            <a:xfrm flipV="1">
              <a:off x="4897016" y="50578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70" name="Line 24"/>
            <p:cNvSpPr>
              <a:spLocks noChangeShapeType="1"/>
            </p:cNvSpPr>
            <p:nvPr/>
          </p:nvSpPr>
          <p:spPr bwMode="auto">
            <a:xfrm>
              <a:off x="4973216" y="5362600"/>
              <a:ext cx="762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8" name="组合 66"/>
          <p:cNvGrpSpPr/>
          <p:nvPr/>
        </p:nvGrpSpPr>
        <p:grpSpPr>
          <a:xfrm>
            <a:off x="4203477" y="2250976"/>
            <a:ext cx="1676400" cy="533400"/>
            <a:chOff x="2679477" y="2250976"/>
            <a:chExt cx="1676400" cy="533400"/>
          </a:xfrm>
        </p:grpSpPr>
        <p:sp>
          <p:nvSpPr>
            <p:cNvPr id="1048671" name="Rectangle 4"/>
            <p:cNvSpPr>
              <a:spLocks noChangeArrowheads="1"/>
            </p:cNvSpPr>
            <p:nvPr/>
          </p:nvSpPr>
          <p:spPr bwMode="auto">
            <a:xfrm>
              <a:off x="2679477" y="2250976"/>
              <a:ext cx="1371600" cy="5334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72" name="Text Box 26"/>
            <p:cNvSpPr txBox="1">
              <a:spLocks noChangeArrowheads="1"/>
            </p:cNvSpPr>
            <p:nvPr/>
          </p:nvSpPr>
          <p:spPr bwMode="auto">
            <a:xfrm>
              <a:off x="2831877" y="2304951"/>
              <a:ext cx="1524000" cy="37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移位器</a:t>
              </a:r>
            </a:p>
          </p:txBody>
        </p:sp>
      </p:grpSp>
      <p:grpSp>
        <p:nvGrpSpPr>
          <p:cNvPr id="59" name="组合 65"/>
          <p:cNvGrpSpPr/>
          <p:nvPr/>
        </p:nvGrpSpPr>
        <p:grpSpPr>
          <a:xfrm>
            <a:off x="4203477" y="3241576"/>
            <a:ext cx="1752600" cy="533400"/>
            <a:chOff x="2679477" y="3241576"/>
            <a:chExt cx="1752600" cy="533400"/>
          </a:xfrm>
        </p:grpSpPr>
        <p:sp>
          <p:nvSpPr>
            <p:cNvPr id="1048673" name="Rectangle 6"/>
            <p:cNvSpPr>
              <a:spLocks noChangeArrowheads="1"/>
            </p:cNvSpPr>
            <p:nvPr/>
          </p:nvSpPr>
          <p:spPr bwMode="auto">
            <a:xfrm>
              <a:off x="2679477" y="3241576"/>
              <a:ext cx="1371600" cy="5334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74" name="Text Box 27"/>
            <p:cNvSpPr txBox="1">
              <a:spLocks noChangeArrowheads="1"/>
            </p:cNvSpPr>
            <p:nvPr/>
          </p:nvSpPr>
          <p:spPr bwMode="auto">
            <a:xfrm>
              <a:off x="2908077" y="3271739"/>
              <a:ext cx="152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/>
                <a:t>ALU</a:t>
              </a:r>
            </a:p>
          </p:txBody>
        </p:sp>
      </p:grpSp>
      <p:grpSp>
        <p:nvGrpSpPr>
          <p:cNvPr id="60" name="组合 64"/>
          <p:cNvGrpSpPr/>
          <p:nvPr/>
        </p:nvGrpSpPr>
        <p:grpSpPr>
          <a:xfrm>
            <a:off x="4965477" y="4308376"/>
            <a:ext cx="1708150" cy="533400"/>
            <a:chOff x="3441477" y="4308376"/>
            <a:chExt cx="1708150" cy="533400"/>
          </a:xfrm>
        </p:grpSpPr>
        <p:sp>
          <p:nvSpPr>
            <p:cNvPr id="1048675" name="Rectangle 7"/>
            <p:cNvSpPr>
              <a:spLocks noChangeArrowheads="1"/>
            </p:cNvSpPr>
            <p:nvPr/>
          </p:nvSpPr>
          <p:spPr bwMode="auto">
            <a:xfrm>
              <a:off x="3517677" y="4308376"/>
              <a:ext cx="1371600" cy="5334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1048676" name="Text Box 28"/>
            <p:cNvSpPr txBox="1">
              <a:spLocks noChangeArrowheads="1"/>
            </p:cNvSpPr>
            <p:nvPr/>
          </p:nvSpPr>
          <p:spPr bwMode="auto">
            <a:xfrm>
              <a:off x="3441477" y="4384576"/>
              <a:ext cx="1708150" cy="37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多路选择器</a:t>
              </a:r>
            </a:p>
          </p:txBody>
        </p:sp>
      </p:grpSp>
      <p:grpSp>
        <p:nvGrpSpPr>
          <p:cNvPr id="61" name="组合 63"/>
          <p:cNvGrpSpPr/>
          <p:nvPr/>
        </p:nvGrpSpPr>
        <p:grpSpPr>
          <a:xfrm>
            <a:off x="3289077" y="4308376"/>
            <a:ext cx="1600200" cy="533400"/>
            <a:chOff x="1765077" y="4308376"/>
            <a:chExt cx="1600200" cy="533400"/>
          </a:xfrm>
        </p:grpSpPr>
        <p:sp>
          <p:nvSpPr>
            <p:cNvPr id="1048677" name="Rectangle 8"/>
            <p:cNvSpPr>
              <a:spLocks noChangeArrowheads="1"/>
            </p:cNvSpPr>
            <p:nvPr/>
          </p:nvSpPr>
          <p:spPr bwMode="auto">
            <a:xfrm>
              <a:off x="1841277" y="4308376"/>
              <a:ext cx="1371600" cy="5334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78" name="Text Box 29"/>
            <p:cNvSpPr txBox="1">
              <a:spLocks noChangeArrowheads="1"/>
            </p:cNvSpPr>
            <p:nvPr/>
          </p:nvSpPr>
          <p:spPr bwMode="auto">
            <a:xfrm>
              <a:off x="1765077" y="4384576"/>
              <a:ext cx="1600200" cy="37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多路选择器</a:t>
              </a:r>
            </a:p>
          </p:txBody>
        </p:sp>
      </p:grpSp>
      <p:sp>
        <p:nvSpPr>
          <p:cNvPr id="1048679" name="Text Box 33"/>
          <p:cNvSpPr txBox="1">
            <a:spLocks noChangeArrowheads="1"/>
          </p:cNvSpPr>
          <p:nvPr/>
        </p:nvSpPr>
        <p:spPr bwMode="auto">
          <a:xfrm>
            <a:off x="4279677" y="1383482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内部总线</a:t>
            </a:r>
          </a:p>
        </p:txBody>
      </p:sp>
      <p:grpSp>
        <p:nvGrpSpPr>
          <p:cNvPr id="62" name="Group 48"/>
          <p:cNvGrpSpPr/>
          <p:nvPr/>
        </p:nvGrpSpPr>
        <p:grpSpPr bwMode="auto">
          <a:xfrm>
            <a:off x="3504977" y="3092897"/>
            <a:ext cx="647700" cy="806450"/>
            <a:chOff x="431" y="1785"/>
            <a:chExt cx="408" cy="508"/>
          </a:xfrm>
        </p:grpSpPr>
        <p:sp>
          <p:nvSpPr>
            <p:cNvPr id="1048680" name="Text Box 41"/>
            <p:cNvSpPr txBox="1">
              <a:spLocks noChangeArrowheads="1"/>
            </p:cNvSpPr>
            <p:nvPr/>
          </p:nvSpPr>
          <p:spPr bwMode="auto">
            <a:xfrm>
              <a:off x="431" y="1785"/>
              <a:ext cx="363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b="1" dirty="0"/>
                <a:t>M S</a:t>
              </a:r>
              <a:r>
                <a:rPr lang="en-US" altLang="zh-CN" sz="1200" b="1" dirty="0"/>
                <a:t>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b="1" dirty="0"/>
                <a:t>S</a:t>
              </a:r>
              <a:r>
                <a:rPr lang="en-US" altLang="zh-CN" sz="1200" b="1" dirty="0"/>
                <a:t>3</a:t>
              </a:r>
            </a:p>
          </p:txBody>
        </p:sp>
        <p:sp>
          <p:nvSpPr>
            <p:cNvPr id="1048681" name="Line 42"/>
            <p:cNvSpPr>
              <a:spLocks noChangeShapeType="1"/>
            </p:cNvSpPr>
            <p:nvPr/>
          </p:nvSpPr>
          <p:spPr bwMode="auto">
            <a:xfrm>
              <a:off x="748" y="1933"/>
              <a:ext cx="0" cy="136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8682" name="Line 43"/>
            <p:cNvSpPr>
              <a:spLocks noChangeShapeType="1"/>
            </p:cNvSpPr>
            <p:nvPr/>
          </p:nvSpPr>
          <p:spPr bwMode="auto">
            <a:xfrm>
              <a:off x="567" y="2024"/>
              <a:ext cx="0" cy="136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8683" name="Line 44"/>
            <p:cNvSpPr>
              <a:spLocks noChangeShapeType="1"/>
            </p:cNvSpPr>
            <p:nvPr/>
          </p:nvSpPr>
          <p:spPr bwMode="auto">
            <a:xfrm>
              <a:off x="657" y="1842"/>
              <a:ext cx="182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8684" name="Line 45"/>
            <p:cNvSpPr>
              <a:spLocks noChangeShapeType="1"/>
            </p:cNvSpPr>
            <p:nvPr/>
          </p:nvSpPr>
          <p:spPr bwMode="auto">
            <a:xfrm flipV="1">
              <a:off x="657" y="216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3" name="Group 49"/>
          <p:cNvGrpSpPr/>
          <p:nvPr/>
        </p:nvGrpSpPr>
        <p:grpSpPr bwMode="auto">
          <a:xfrm>
            <a:off x="5592539" y="3332621"/>
            <a:ext cx="1081088" cy="358777"/>
            <a:chOff x="1746" y="1936"/>
            <a:chExt cx="681" cy="226"/>
          </a:xfrm>
        </p:grpSpPr>
        <p:sp>
          <p:nvSpPr>
            <p:cNvPr id="1048685" name="Line 46"/>
            <p:cNvSpPr>
              <a:spLocks noChangeShapeType="1"/>
            </p:cNvSpPr>
            <p:nvPr/>
          </p:nvSpPr>
          <p:spPr bwMode="auto">
            <a:xfrm>
              <a:off x="1746" y="202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048686" name="Text Box 47"/>
            <p:cNvSpPr txBox="1">
              <a:spLocks noChangeArrowheads="1"/>
            </p:cNvSpPr>
            <p:nvPr/>
          </p:nvSpPr>
          <p:spPr bwMode="auto">
            <a:xfrm>
              <a:off x="2064" y="1936"/>
              <a:ext cx="36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/>
                <a:t>C</a:t>
              </a:r>
              <a:r>
                <a:rPr lang="en-US" altLang="zh-CN" sz="1200" b="1"/>
                <a:t>0</a:t>
              </a:r>
              <a:endParaRPr lang="en-US" altLang="zh-CN" sz="1200" b="1" dirty="0"/>
            </a:p>
          </p:txBody>
        </p:sp>
      </p:grpSp>
      <p:grpSp>
        <p:nvGrpSpPr>
          <p:cNvPr id="64" name="组合 44"/>
          <p:cNvGrpSpPr/>
          <p:nvPr/>
        </p:nvGrpSpPr>
        <p:grpSpPr>
          <a:xfrm>
            <a:off x="3603005" y="4848200"/>
            <a:ext cx="838200" cy="381000"/>
            <a:chOff x="3220616" y="5057800"/>
            <a:chExt cx="838200" cy="381000"/>
          </a:xfrm>
        </p:grpSpPr>
        <p:sp>
          <p:nvSpPr>
            <p:cNvPr id="1048687" name="Line 16"/>
            <p:cNvSpPr>
              <a:spLocks noChangeShapeType="1"/>
            </p:cNvSpPr>
            <p:nvPr/>
          </p:nvSpPr>
          <p:spPr bwMode="auto">
            <a:xfrm flipV="1">
              <a:off x="4058816" y="5057800"/>
              <a:ext cx="0" cy="381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88" name="Line 17"/>
            <p:cNvSpPr>
              <a:spLocks noChangeShapeType="1"/>
            </p:cNvSpPr>
            <p:nvPr/>
          </p:nvSpPr>
          <p:spPr bwMode="auto">
            <a:xfrm flipV="1">
              <a:off x="3220616" y="5057800"/>
              <a:ext cx="0" cy="381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89" name="Line 23"/>
            <p:cNvSpPr>
              <a:spLocks noChangeShapeType="1"/>
            </p:cNvSpPr>
            <p:nvPr/>
          </p:nvSpPr>
          <p:spPr bwMode="auto">
            <a:xfrm>
              <a:off x="3296816" y="5362600"/>
              <a:ext cx="685800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" name="组合 48"/>
          <p:cNvGrpSpPr/>
          <p:nvPr/>
        </p:nvGrpSpPr>
        <p:grpSpPr>
          <a:xfrm>
            <a:off x="5254997" y="4848200"/>
            <a:ext cx="914400" cy="381000"/>
            <a:chOff x="4897016" y="5057800"/>
            <a:chExt cx="914400" cy="381000"/>
          </a:xfrm>
        </p:grpSpPr>
        <p:sp>
          <p:nvSpPr>
            <p:cNvPr id="1048690" name="Line 21"/>
            <p:cNvSpPr>
              <a:spLocks noChangeShapeType="1"/>
            </p:cNvSpPr>
            <p:nvPr/>
          </p:nvSpPr>
          <p:spPr bwMode="auto">
            <a:xfrm flipV="1">
              <a:off x="5811416" y="5057800"/>
              <a:ext cx="0" cy="3810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91" name="Line 22"/>
            <p:cNvSpPr>
              <a:spLocks noChangeShapeType="1"/>
            </p:cNvSpPr>
            <p:nvPr/>
          </p:nvSpPr>
          <p:spPr bwMode="auto">
            <a:xfrm flipV="1">
              <a:off x="4897016" y="5057800"/>
              <a:ext cx="0" cy="3810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92" name="Line 24"/>
            <p:cNvSpPr>
              <a:spLocks noChangeShapeType="1"/>
            </p:cNvSpPr>
            <p:nvPr/>
          </p:nvSpPr>
          <p:spPr bwMode="auto">
            <a:xfrm>
              <a:off x="4973216" y="5362600"/>
              <a:ext cx="762000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" name="组合 53"/>
          <p:cNvGrpSpPr/>
          <p:nvPr/>
        </p:nvGrpSpPr>
        <p:grpSpPr>
          <a:xfrm>
            <a:off x="4441205" y="3789040"/>
            <a:ext cx="838200" cy="533400"/>
            <a:chOff x="4058816" y="3991000"/>
            <a:chExt cx="838200" cy="533400"/>
          </a:xfrm>
        </p:grpSpPr>
        <p:sp>
          <p:nvSpPr>
            <p:cNvPr id="1048693" name="Line 12"/>
            <p:cNvSpPr>
              <a:spLocks noChangeShapeType="1"/>
            </p:cNvSpPr>
            <p:nvPr/>
          </p:nvSpPr>
          <p:spPr bwMode="auto">
            <a:xfrm flipV="1">
              <a:off x="4058816" y="3991000"/>
              <a:ext cx="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94" name="Line 18"/>
            <p:cNvSpPr>
              <a:spLocks noChangeShapeType="1"/>
            </p:cNvSpPr>
            <p:nvPr/>
          </p:nvSpPr>
          <p:spPr bwMode="auto">
            <a:xfrm flipV="1">
              <a:off x="4897016" y="3991000"/>
              <a:ext cx="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8695" name="Line 13"/>
          <p:cNvSpPr>
            <a:spLocks noChangeShapeType="1"/>
          </p:cNvSpPr>
          <p:nvPr/>
        </p:nvSpPr>
        <p:spPr bwMode="auto">
          <a:xfrm flipV="1">
            <a:off x="4873253" y="2780928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96" name="Line 14"/>
          <p:cNvSpPr>
            <a:spLocks noChangeShapeType="1"/>
          </p:cNvSpPr>
          <p:nvPr/>
        </p:nvSpPr>
        <p:spPr bwMode="auto">
          <a:xfrm flipV="1">
            <a:off x="4873253" y="1895872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97" name="Rectangle 1"/>
          <p:cNvSpPr>
            <a:spLocks noChangeArrowheads="1"/>
          </p:cNvSpPr>
          <p:nvPr/>
        </p:nvSpPr>
        <p:spPr bwMode="auto">
          <a:xfrm>
            <a:off x="2864297" y="134393"/>
            <a:ext cx="2481611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运算部件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宋体" pitchFamily="2" charset="-122"/>
            </a:endParaRPr>
          </a:p>
        </p:txBody>
      </p:sp>
      <p:sp>
        <p:nvSpPr>
          <p:cNvPr id="1048698" name="Rectangle 1"/>
          <p:cNvSpPr>
            <a:spLocks noChangeArrowheads="1"/>
          </p:cNvSpPr>
          <p:nvPr/>
        </p:nvSpPr>
        <p:spPr bwMode="auto">
          <a:xfrm>
            <a:off x="7330378" y="2060476"/>
            <a:ext cx="28641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（</a:t>
            </a:r>
            <a:r>
              <a:rPr kumimoji="0" lang="en-US" altLang="zh-CN" sz="2800" b="1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1</a:t>
            </a:r>
            <a:r>
              <a:rPr kumimoji="0" lang="zh-CN" altLang="en-US" sz="2800" b="1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）输入逻辑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  <a:cs typeface="宋体" pitchFamily="2" charset="-122"/>
            </a:endParaRPr>
          </a:p>
        </p:txBody>
      </p:sp>
      <p:sp>
        <p:nvSpPr>
          <p:cNvPr id="1048699" name="Rectangle 1"/>
          <p:cNvSpPr>
            <a:spLocks noChangeArrowheads="1"/>
          </p:cNvSpPr>
          <p:nvPr/>
        </p:nvSpPr>
        <p:spPr bwMode="auto">
          <a:xfrm>
            <a:off x="7392144" y="3212976"/>
            <a:ext cx="28641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tx2"/>
                </a:solidFill>
                <a:latin typeface="+mn-lt"/>
                <a:cs typeface="Times New Roman" pitchFamily="18" charset="0"/>
              </a:rPr>
              <a:t>（</a:t>
            </a:r>
            <a:r>
              <a:rPr kumimoji="0" lang="en-US" altLang="zh-CN" sz="2800" b="1">
                <a:solidFill>
                  <a:schemeClr val="tx2"/>
                </a:solidFill>
                <a:latin typeface="+mn-lt"/>
                <a:cs typeface="Times New Roman" pitchFamily="18" charset="0"/>
              </a:rPr>
              <a:t>2</a:t>
            </a:r>
            <a:r>
              <a:rPr kumimoji="0" lang="zh-CN" altLang="en-US" sz="2800" b="1">
                <a:solidFill>
                  <a:schemeClr val="tx2"/>
                </a:solidFill>
                <a:latin typeface="+mn-lt"/>
                <a:cs typeface="Times New Roman" pitchFamily="18" charset="0"/>
              </a:rPr>
              <a:t>）运算逻辑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  <a:cs typeface="宋体" pitchFamily="2" charset="-122"/>
            </a:endParaRPr>
          </a:p>
        </p:txBody>
      </p:sp>
      <p:sp>
        <p:nvSpPr>
          <p:cNvPr id="1048700" name="Rectangle 1"/>
          <p:cNvSpPr>
            <a:spLocks noChangeArrowheads="1"/>
          </p:cNvSpPr>
          <p:nvPr/>
        </p:nvSpPr>
        <p:spPr bwMode="auto">
          <a:xfrm>
            <a:off x="7438021" y="4401567"/>
            <a:ext cx="28641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（</a:t>
            </a:r>
            <a:r>
              <a:rPr kumimoji="0" lang="en-US" altLang="zh-CN" sz="2800" b="1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3</a:t>
            </a:r>
            <a:r>
              <a:rPr kumimoji="0" lang="zh-CN" altLang="en-US" sz="2800" b="1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）输出逻辑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  <a:cs typeface="宋体" pitchFamily="2" charset="-122"/>
            </a:endParaRPr>
          </a:p>
        </p:txBody>
      </p:sp>
      <p:grpSp>
        <p:nvGrpSpPr>
          <p:cNvPr id="67" name="组合 70"/>
          <p:cNvGrpSpPr/>
          <p:nvPr/>
        </p:nvGrpSpPr>
        <p:grpSpPr>
          <a:xfrm>
            <a:off x="3305003" y="4308376"/>
            <a:ext cx="1600200" cy="533400"/>
            <a:chOff x="1765077" y="4308376"/>
            <a:chExt cx="1600200" cy="533400"/>
          </a:xfrm>
        </p:grpSpPr>
        <p:sp>
          <p:nvSpPr>
            <p:cNvPr id="1048701" name="Rectangle 8"/>
            <p:cNvSpPr>
              <a:spLocks noChangeArrowheads="1"/>
            </p:cNvSpPr>
            <p:nvPr/>
          </p:nvSpPr>
          <p:spPr bwMode="auto">
            <a:xfrm>
              <a:off x="1841277" y="4308376"/>
              <a:ext cx="1371600" cy="5334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702" name="Text Box 29"/>
            <p:cNvSpPr txBox="1">
              <a:spLocks noChangeArrowheads="1"/>
            </p:cNvSpPr>
            <p:nvPr/>
          </p:nvSpPr>
          <p:spPr bwMode="auto">
            <a:xfrm>
              <a:off x="1765077" y="4384576"/>
              <a:ext cx="1600200" cy="37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多路选择器</a:t>
              </a:r>
            </a:p>
          </p:txBody>
        </p:sp>
      </p:grpSp>
      <p:grpSp>
        <p:nvGrpSpPr>
          <p:cNvPr id="68" name="组合 73"/>
          <p:cNvGrpSpPr/>
          <p:nvPr/>
        </p:nvGrpSpPr>
        <p:grpSpPr>
          <a:xfrm>
            <a:off x="4965477" y="4311588"/>
            <a:ext cx="1600200" cy="533400"/>
            <a:chOff x="1765077" y="4308376"/>
            <a:chExt cx="1600200" cy="533400"/>
          </a:xfrm>
        </p:grpSpPr>
        <p:sp>
          <p:nvSpPr>
            <p:cNvPr id="1048703" name="Rectangle 8"/>
            <p:cNvSpPr>
              <a:spLocks noChangeArrowheads="1"/>
            </p:cNvSpPr>
            <p:nvPr/>
          </p:nvSpPr>
          <p:spPr bwMode="auto">
            <a:xfrm>
              <a:off x="1841277" y="4308376"/>
              <a:ext cx="1371600" cy="5334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704" name="Text Box 29"/>
            <p:cNvSpPr txBox="1">
              <a:spLocks noChangeArrowheads="1"/>
            </p:cNvSpPr>
            <p:nvPr/>
          </p:nvSpPr>
          <p:spPr bwMode="auto">
            <a:xfrm>
              <a:off x="1765077" y="4384576"/>
              <a:ext cx="1600200" cy="37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多路选择器</a:t>
              </a:r>
            </a:p>
          </p:txBody>
        </p:sp>
      </p:grpSp>
      <p:grpSp>
        <p:nvGrpSpPr>
          <p:cNvPr id="69" name="组合 76"/>
          <p:cNvGrpSpPr/>
          <p:nvPr/>
        </p:nvGrpSpPr>
        <p:grpSpPr>
          <a:xfrm>
            <a:off x="4223792" y="3255640"/>
            <a:ext cx="1752600" cy="533400"/>
            <a:chOff x="2679477" y="3241576"/>
            <a:chExt cx="1752600" cy="533400"/>
          </a:xfrm>
        </p:grpSpPr>
        <p:sp>
          <p:nvSpPr>
            <p:cNvPr id="1048705" name="Rectangle 6"/>
            <p:cNvSpPr>
              <a:spLocks noChangeArrowheads="1"/>
            </p:cNvSpPr>
            <p:nvPr/>
          </p:nvSpPr>
          <p:spPr bwMode="auto">
            <a:xfrm>
              <a:off x="2679477" y="3241576"/>
              <a:ext cx="1371600" cy="5334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706" name="Text Box 27"/>
            <p:cNvSpPr txBox="1">
              <a:spLocks noChangeArrowheads="1"/>
            </p:cNvSpPr>
            <p:nvPr/>
          </p:nvSpPr>
          <p:spPr bwMode="auto">
            <a:xfrm>
              <a:off x="2908077" y="3271739"/>
              <a:ext cx="152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/>
                <a:t>ALU</a:t>
              </a:r>
            </a:p>
          </p:txBody>
        </p:sp>
      </p:grpSp>
      <p:grpSp>
        <p:nvGrpSpPr>
          <p:cNvPr id="70" name="组合 79"/>
          <p:cNvGrpSpPr/>
          <p:nvPr/>
        </p:nvGrpSpPr>
        <p:grpSpPr>
          <a:xfrm>
            <a:off x="4223792" y="2247528"/>
            <a:ext cx="1676400" cy="533400"/>
            <a:chOff x="2679477" y="2250976"/>
            <a:chExt cx="1676400" cy="533400"/>
          </a:xfrm>
        </p:grpSpPr>
        <p:sp>
          <p:nvSpPr>
            <p:cNvPr id="1048707" name="Rectangle 4"/>
            <p:cNvSpPr>
              <a:spLocks noChangeArrowheads="1"/>
            </p:cNvSpPr>
            <p:nvPr/>
          </p:nvSpPr>
          <p:spPr bwMode="auto">
            <a:xfrm>
              <a:off x="2679477" y="2250976"/>
              <a:ext cx="1371600" cy="5334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708" name="Text Box 26"/>
            <p:cNvSpPr txBox="1">
              <a:spLocks noChangeArrowheads="1"/>
            </p:cNvSpPr>
            <p:nvPr/>
          </p:nvSpPr>
          <p:spPr bwMode="auto">
            <a:xfrm>
              <a:off x="2831877" y="2304951"/>
              <a:ext cx="1524000" cy="37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移位器</a:t>
              </a:r>
            </a:p>
          </p:txBody>
        </p:sp>
      </p:grpSp>
      <p:grpSp>
        <p:nvGrpSpPr>
          <p:cNvPr id="71" name="组合 67"/>
          <p:cNvGrpSpPr/>
          <p:nvPr/>
        </p:nvGrpSpPr>
        <p:grpSpPr>
          <a:xfrm>
            <a:off x="2325355" y="117697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8709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8710" name="椭圆 6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4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4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4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0" grpId="0" animBg="1"/>
      <p:bldP spid="1048679" grpId="0"/>
      <p:bldP spid="1048695" grpId="0" animBg="1"/>
      <p:bldP spid="1048696" grpId="0" animBg="1"/>
      <p:bldP spid="1048698" grpId="0"/>
      <p:bldP spid="1048699" grpId="0"/>
      <p:bldP spid="10487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Rectangle 1"/>
          <p:cNvSpPr>
            <a:spLocks noChangeArrowheads="1"/>
          </p:cNvSpPr>
          <p:nvPr/>
        </p:nvSpPr>
        <p:spPr bwMode="auto">
          <a:xfrm>
            <a:off x="2423592" y="75401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运算部件的设置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宋体" pitchFamily="2" charset="-122"/>
            </a:endParaRPr>
          </a:p>
        </p:txBody>
      </p:sp>
      <p:sp>
        <p:nvSpPr>
          <p:cNvPr id="1048712" name="TextBox 2"/>
          <p:cNvSpPr txBox="1"/>
          <p:nvPr/>
        </p:nvSpPr>
        <p:spPr>
          <a:xfrm>
            <a:off x="1847528" y="1052736"/>
            <a:ext cx="8280920" cy="4892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+mn-lt"/>
                <a:ea typeface="+mn-ea"/>
              </a:rPr>
              <a:t>（</a:t>
            </a:r>
            <a:r>
              <a:rPr lang="en-US" altLang="zh-CN" b="1" dirty="0">
                <a:latin typeface="+mn-lt"/>
                <a:ea typeface="+mn-ea"/>
              </a:rPr>
              <a:t>1</a:t>
            </a:r>
            <a:r>
              <a:rPr lang="zh-CN" altLang="zh-CN" b="1" dirty="0">
                <a:latin typeface="+mn-lt"/>
                <a:ea typeface="+mn-ea"/>
              </a:rPr>
              <a:t>）只设置一个</a:t>
            </a:r>
            <a:r>
              <a:rPr lang="en-US" altLang="zh-CN" b="1" dirty="0">
                <a:latin typeface="+mn-lt"/>
                <a:ea typeface="+mn-ea"/>
              </a:rPr>
              <a:t>ALU</a:t>
            </a:r>
            <a:r>
              <a:rPr lang="zh-CN" altLang="zh-CN" b="1" dirty="0">
                <a:latin typeface="+mn-lt"/>
                <a:ea typeface="+mn-ea"/>
              </a:rPr>
              <a:t>，因而通过硬件只能实现基本的</a:t>
            </a:r>
            <a:r>
              <a:rPr lang="zh-CN" altLang="zh-CN" b="1" dirty="0">
                <a:solidFill>
                  <a:schemeClr val="tx2"/>
                </a:solidFill>
                <a:latin typeface="+mn-lt"/>
                <a:ea typeface="+mn-ea"/>
              </a:rPr>
              <a:t>定点加、减运算和逻辑运算</a:t>
            </a:r>
            <a:r>
              <a:rPr lang="zh-CN" altLang="zh-CN" b="1" dirty="0">
                <a:latin typeface="+mn-lt"/>
                <a:ea typeface="+mn-ea"/>
              </a:rPr>
              <a:t>，依靠软件子程序实现定点乘除运算、</a:t>
            </a:r>
            <a:r>
              <a:rPr lang="zh-CN" altLang="zh-CN" b="1">
                <a:latin typeface="+mn-lt"/>
                <a:ea typeface="+mn-ea"/>
              </a:rPr>
              <a:t>浮点运算；</a:t>
            </a:r>
            <a:endParaRPr lang="en-US" altLang="zh-CN" b="1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b="1">
                <a:latin typeface="+mn-lt"/>
                <a:ea typeface="+mn-ea"/>
              </a:rPr>
              <a:t>（</a:t>
            </a:r>
            <a:r>
              <a:rPr lang="en-US" altLang="zh-CN" b="1" dirty="0">
                <a:latin typeface="+mn-lt"/>
                <a:ea typeface="+mn-ea"/>
              </a:rPr>
              <a:t>2</a:t>
            </a:r>
            <a:r>
              <a:rPr lang="zh-CN" altLang="zh-CN" b="1" dirty="0">
                <a:latin typeface="+mn-lt"/>
                <a:ea typeface="+mn-ea"/>
              </a:rPr>
              <a:t>）设置一个</a:t>
            </a:r>
            <a:r>
              <a:rPr lang="en-US" altLang="zh-CN" b="1" dirty="0">
                <a:latin typeface="+mn-lt"/>
                <a:ea typeface="+mn-ea"/>
              </a:rPr>
              <a:t>ALU</a:t>
            </a:r>
            <a:r>
              <a:rPr lang="zh-CN" altLang="zh-CN" b="1" dirty="0">
                <a:latin typeface="+mn-lt"/>
                <a:ea typeface="+mn-ea"/>
              </a:rPr>
              <a:t>，同时在硬件级实现定点乘除运算，如设置专门的</a:t>
            </a:r>
            <a:r>
              <a:rPr lang="zh-CN" altLang="zh-CN" b="1" dirty="0">
                <a:solidFill>
                  <a:schemeClr val="tx2"/>
                </a:solidFill>
                <a:latin typeface="+mn-lt"/>
                <a:ea typeface="+mn-ea"/>
              </a:rPr>
              <a:t>阵列乘法器和</a:t>
            </a:r>
            <a:r>
              <a:rPr lang="zh-CN" altLang="zh-CN" b="1">
                <a:solidFill>
                  <a:schemeClr val="tx2"/>
                </a:solidFill>
                <a:latin typeface="+mn-lt"/>
                <a:ea typeface="+mn-ea"/>
              </a:rPr>
              <a:t>除法器</a:t>
            </a:r>
            <a:r>
              <a:rPr lang="zh-CN" altLang="zh-CN" b="1">
                <a:latin typeface="+mn-lt"/>
                <a:ea typeface="+mn-ea"/>
              </a:rPr>
              <a:t>；</a:t>
            </a:r>
            <a:endParaRPr lang="en-US" altLang="zh-CN" b="1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b="1">
                <a:latin typeface="+mn-lt"/>
                <a:ea typeface="+mn-ea"/>
              </a:rPr>
              <a:t>（</a:t>
            </a:r>
            <a:r>
              <a:rPr lang="en-US" altLang="zh-CN" b="1" dirty="0">
                <a:latin typeface="+mn-lt"/>
                <a:ea typeface="+mn-ea"/>
              </a:rPr>
              <a:t>3</a:t>
            </a:r>
            <a:r>
              <a:rPr lang="zh-CN" altLang="zh-CN" b="1" dirty="0">
                <a:latin typeface="+mn-lt"/>
                <a:ea typeface="+mn-ea"/>
              </a:rPr>
              <a:t>）设置一个</a:t>
            </a:r>
            <a:r>
              <a:rPr lang="en-US" altLang="zh-CN" b="1" dirty="0">
                <a:latin typeface="+mn-lt"/>
                <a:ea typeface="+mn-ea"/>
              </a:rPr>
              <a:t>ALU</a:t>
            </a:r>
            <a:r>
              <a:rPr lang="zh-CN" altLang="zh-CN" b="1" dirty="0">
                <a:latin typeface="+mn-lt"/>
                <a:ea typeface="+mn-ea"/>
              </a:rPr>
              <a:t>，并将</a:t>
            </a:r>
            <a:r>
              <a:rPr lang="zh-CN" altLang="zh-CN" b="1" dirty="0">
                <a:solidFill>
                  <a:schemeClr val="tx2"/>
                </a:solidFill>
                <a:latin typeface="+mn-lt"/>
                <a:ea typeface="+mn-ea"/>
              </a:rPr>
              <a:t>定点乘除部件和浮点部件</a:t>
            </a:r>
            <a:r>
              <a:rPr lang="zh-CN" altLang="zh-CN" b="1" dirty="0">
                <a:latin typeface="+mn-lt"/>
                <a:ea typeface="+mn-ea"/>
              </a:rPr>
              <a:t>作为基本</a:t>
            </a:r>
            <a:r>
              <a:rPr lang="zh-CN" altLang="zh-CN" b="1">
                <a:latin typeface="+mn-lt"/>
                <a:ea typeface="+mn-ea"/>
              </a:rPr>
              <a:t>配置；</a:t>
            </a:r>
            <a:endParaRPr lang="en-US" altLang="zh-CN" b="1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b="1">
                <a:latin typeface="+mn-lt"/>
                <a:ea typeface="+mn-ea"/>
              </a:rPr>
              <a:t>（</a:t>
            </a:r>
            <a:r>
              <a:rPr lang="en-US" altLang="zh-CN" b="1" dirty="0">
                <a:latin typeface="+mn-lt"/>
                <a:ea typeface="+mn-ea"/>
              </a:rPr>
              <a:t>4</a:t>
            </a:r>
            <a:r>
              <a:rPr lang="zh-CN" altLang="zh-CN" b="1" dirty="0">
                <a:latin typeface="+mn-lt"/>
                <a:ea typeface="+mn-ea"/>
              </a:rPr>
              <a:t>）设置</a:t>
            </a:r>
            <a:r>
              <a:rPr lang="zh-CN" altLang="zh-CN" b="1" dirty="0">
                <a:solidFill>
                  <a:srgbClr val="0000FF"/>
                </a:solidFill>
                <a:latin typeface="+mn-lt"/>
                <a:ea typeface="+mn-ea"/>
              </a:rPr>
              <a:t>多个运算部件</a:t>
            </a:r>
            <a:r>
              <a:rPr lang="zh-CN" altLang="zh-CN" b="1" dirty="0">
                <a:latin typeface="+mn-lt"/>
                <a:ea typeface="+mn-ea"/>
              </a:rPr>
              <a:t>，以实现流水处理，完成复杂的运算操作。</a:t>
            </a:r>
            <a:endParaRPr lang="zh-CN" altLang="en-US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1"/>
          <p:cNvGrpSpPr/>
          <p:nvPr/>
        </p:nvGrpSpPr>
        <p:grpSpPr>
          <a:xfrm>
            <a:off x="1847528" y="1628800"/>
            <a:ext cx="7772400" cy="4343400"/>
            <a:chOff x="544016" y="1556792"/>
            <a:chExt cx="7772400" cy="4343400"/>
          </a:xfrm>
        </p:grpSpPr>
        <p:grpSp>
          <p:nvGrpSpPr>
            <p:cNvPr id="75" name="Group 40"/>
            <p:cNvGrpSpPr/>
            <p:nvPr/>
          </p:nvGrpSpPr>
          <p:grpSpPr bwMode="auto">
            <a:xfrm>
              <a:off x="544016" y="1556792"/>
              <a:ext cx="7772400" cy="4343400"/>
              <a:chOff x="144" y="720"/>
              <a:chExt cx="4896" cy="2736"/>
            </a:xfrm>
          </p:grpSpPr>
          <p:sp>
            <p:nvSpPr>
              <p:cNvPr id="1048713" name="Rectangle 4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14" name="Line 5"/>
              <p:cNvSpPr>
                <a:spLocks noChangeShapeType="1"/>
              </p:cNvSpPr>
              <p:nvPr/>
            </p:nvSpPr>
            <p:spPr bwMode="auto">
              <a:xfrm>
                <a:off x="1200" y="1008"/>
                <a:ext cx="38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15" name="Rectangle 6"/>
              <p:cNvSpPr>
                <a:spLocks noChangeArrowheads="1"/>
              </p:cNvSpPr>
              <p:nvPr/>
            </p:nvSpPr>
            <p:spPr bwMode="auto">
              <a:xfrm>
                <a:off x="720" y="1872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16" name="Rectangle 7"/>
              <p:cNvSpPr>
                <a:spLocks noChangeArrowheads="1"/>
              </p:cNvSpPr>
              <p:nvPr/>
            </p:nvSpPr>
            <p:spPr bwMode="auto">
              <a:xfrm>
                <a:off x="1248" y="2544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1048717" name="Rectangle 8"/>
              <p:cNvSpPr>
                <a:spLocks noChangeArrowheads="1"/>
              </p:cNvSpPr>
              <p:nvPr/>
            </p:nvSpPr>
            <p:spPr bwMode="auto">
              <a:xfrm>
                <a:off x="192" y="2544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18" name="Rectangle 9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19" name="Rectangle 10"/>
              <p:cNvSpPr>
                <a:spLocks noChangeArrowheads="1"/>
              </p:cNvSpPr>
              <p:nvPr/>
            </p:nvSpPr>
            <p:spPr bwMode="auto">
              <a:xfrm>
                <a:off x="3936" y="1248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400" dirty="0"/>
              </a:p>
            </p:txBody>
          </p:sp>
          <p:sp>
            <p:nvSpPr>
              <p:cNvPr id="1048720" name="Line 11"/>
              <p:cNvSpPr>
                <a:spLocks noChangeShapeType="1"/>
              </p:cNvSpPr>
              <p:nvPr/>
            </p:nvSpPr>
            <p:spPr bwMode="auto">
              <a:xfrm flipV="1">
                <a:off x="2928" y="10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21" name="Line 12"/>
              <p:cNvSpPr>
                <a:spLocks noChangeShapeType="1"/>
              </p:cNvSpPr>
              <p:nvPr/>
            </p:nvSpPr>
            <p:spPr bwMode="auto">
              <a:xfrm flipV="1">
                <a:off x="864" y="22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22" name="Line 13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23" name="Line 14"/>
              <p:cNvSpPr>
                <a:spLocks noChangeShapeType="1"/>
              </p:cNvSpPr>
              <p:nvPr/>
            </p:nvSpPr>
            <p:spPr bwMode="auto">
              <a:xfrm flipV="1">
                <a:off x="1200" y="10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24" name="Line 15"/>
              <p:cNvSpPr>
                <a:spLocks noChangeShapeType="1"/>
              </p:cNvSpPr>
              <p:nvPr/>
            </p:nvSpPr>
            <p:spPr bwMode="auto">
              <a:xfrm flipV="1">
                <a:off x="4368" y="10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25" name="Line 16"/>
              <p:cNvSpPr>
                <a:spLocks noChangeShapeType="1"/>
              </p:cNvSpPr>
              <p:nvPr/>
            </p:nvSpPr>
            <p:spPr bwMode="auto">
              <a:xfrm flipV="1">
                <a:off x="864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26" name="Line 17"/>
              <p:cNvSpPr>
                <a:spLocks noChangeShapeType="1"/>
              </p:cNvSpPr>
              <p:nvPr/>
            </p:nvSpPr>
            <p:spPr bwMode="auto">
              <a:xfrm flipV="1">
                <a:off x="336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27" name="Line 18"/>
              <p:cNvSpPr>
                <a:spLocks noChangeShapeType="1"/>
              </p:cNvSpPr>
              <p:nvPr/>
            </p:nvSpPr>
            <p:spPr bwMode="auto">
              <a:xfrm flipV="1">
                <a:off x="1392" y="22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28" name="Line 19"/>
              <p:cNvSpPr>
                <a:spLocks noChangeShapeType="1"/>
              </p:cNvSpPr>
              <p:nvPr/>
            </p:nvSpPr>
            <p:spPr bwMode="auto">
              <a:xfrm flipV="1">
                <a:off x="2928" y="158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29" name="Line 20"/>
              <p:cNvSpPr>
                <a:spLocks noChangeShapeType="1"/>
              </p:cNvSpPr>
              <p:nvPr/>
            </p:nvSpPr>
            <p:spPr bwMode="auto">
              <a:xfrm flipV="1">
                <a:off x="4368" y="158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30" name="Line 21"/>
              <p:cNvSpPr>
                <a:spLocks noChangeShapeType="1"/>
              </p:cNvSpPr>
              <p:nvPr/>
            </p:nvSpPr>
            <p:spPr bwMode="auto">
              <a:xfrm flipV="1">
                <a:off x="1968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31" name="Line 22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32" name="Line 23"/>
              <p:cNvSpPr>
                <a:spLocks noChangeShapeType="1"/>
              </p:cNvSpPr>
              <p:nvPr/>
            </p:nvSpPr>
            <p:spPr bwMode="auto">
              <a:xfrm>
                <a:off x="384" y="3072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33" name="Line 24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34" name="Line 25"/>
              <p:cNvSpPr>
                <a:spLocks noChangeShapeType="1"/>
              </p:cNvSpPr>
              <p:nvPr/>
            </p:nvSpPr>
            <p:spPr bwMode="auto">
              <a:xfrm>
                <a:off x="3408" y="139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35" name="Text Box 26"/>
              <p:cNvSpPr txBox="1">
                <a:spLocks noChangeArrowheads="1"/>
              </p:cNvSpPr>
              <p:nvPr/>
            </p:nvSpPr>
            <p:spPr bwMode="auto">
              <a:xfrm>
                <a:off x="816" y="1282"/>
                <a:ext cx="960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移位器</a:t>
                </a:r>
              </a:p>
            </p:txBody>
          </p:sp>
          <p:sp>
            <p:nvSpPr>
              <p:cNvPr id="1048736" name="Text Box 27"/>
              <p:cNvSpPr txBox="1">
                <a:spLocks noChangeArrowheads="1"/>
              </p:cNvSpPr>
              <p:nvPr/>
            </p:nvSpPr>
            <p:spPr bwMode="auto">
              <a:xfrm>
                <a:off x="864" y="1891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ALU</a:t>
                </a:r>
              </a:p>
            </p:txBody>
          </p:sp>
          <p:sp>
            <p:nvSpPr>
              <p:cNvPr id="1048737" name="Text Box 28"/>
              <p:cNvSpPr txBox="1">
                <a:spLocks noChangeArrowheads="1"/>
              </p:cNvSpPr>
              <p:nvPr/>
            </p:nvSpPr>
            <p:spPr bwMode="auto">
              <a:xfrm>
                <a:off x="1200" y="2592"/>
                <a:ext cx="1296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多路选择器</a:t>
                </a:r>
              </a:p>
            </p:txBody>
          </p:sp>
          <p:sp>
            <p:nvSpPr>
              <p:cNvPr id="1048738" name="Text Box 29"/>
              <p:cNvSpPr txBox="1">
                <a:spLocks noChangeArrowheads="1"/>
              </p:cNvSpPr>
              <p:nvPr/>
            </p:nvSpPr>
            <p:spPr bwMode="auto">
              <a:xfrm>
                <a:off x="144" y="2592"/>
                <a:ext cx="1296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多路选择器</a:t>
                </a:r>
              </a:p>
            </p:txBody>
          </p:sp>
          <p:sp>
            <p:nvSpPr>
              <p:cNvPr id="1048739" name="Text Box 30"/>
              <p:cNvSpPr txBox="1">
                <a:spLocks noChangeArrowheads="1"/>
              </p:cNvSpPr>
              <p:nvPr/>
            </p:nvSpPr>
            <p:spPr bwMode="auto">
              <a:xfrm>
                <a:off x="2736" y="1266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/>
                  <a:t>R0</a:t>
                </a:r>
              </a:p>
            </p:txBody>
          </p:sp>
          <p:sp>
            <p:nvSpPr>
              <p:cNvPr id="1048740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266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 err="1"/>
                  <a:t>Rn</a:t>
                </a:r>
                <a:endParaRPr lang="en-US" altLang="zh-CN" sz="2400" b="1" dirty="0"/>
              </a:p>
            </p:txBody>
          </p:sp>
          <p:sp>
            <p:nvSpPr>
              <p:cNvPr id="1048741" name="Text Box 32"/>
              <p:cNvSpPr txBox="1">
                <a:spLocks noChangeArrowheads="1"/>
              </p:cNvSpPr>
              <p:nvPr/>
            </p:nvSpPr>
            <p:spPr bwMode="auto">
              <a:xfrm>
                <a:off x="192" y="3168"/>
                <a:ext cx="24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/>
                  <a:t>R0. . . </a:t>
                </a:r>
                <a:r>
                  <a:rPr lang="en-US" altLang="zh-CN" sz="2400" b="1" dirty="0" err="1"/>
                  <a:t>Rn</a:t>
                </a:r>
                <a:r>
                  <a:rPr lang="en-US" altLang="zh-CN" sz="2400" b="1" dirty="0"/>
                  <a:t>       R0. . . </a:t>
                </a:r>
                <a:r>
                  <a:rPr lang="en-US" altLang="zh-CN" sz="2400" b="1" dirty="0" err="1"/>
                  <a:t>Rn</a:t>
                </a:r>
                <a:r>
                  <a:rPr lang="en-US" altLang="zh-CN" sz="2400" b="1" dirty="0"/>
                  <a:t> </a:t>
                </a:r>
              </a:p>
            </p:txBody>
          </p:sp>
          <p:sp>
            <p:nvSpPr>
              <p:cNvPr id="1048742" name="Text Box 33"/>
              <p:cNvSpPr txBox="1">
                <a:spLocks noChangeArrowheads="1"/>
              </p:cNvSpPr>
              <p:nvPr/>
            </p:nvSpPr>
            <p:spPr bwMode="auto">
              <a:xfrm>
                <a:off x="2208" y="720"/>
                <a:ext cx="17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内部总线（单向）</a:t>
                </a:r>
              </a:p>
            </p:txBody>
          </p:sp>
        </p:grpSp>
        <p:grpSp>
          <p:nvGrpSpPr>
            <p:cNvPr id="76" name="Group 48"/>
            <p:cNvGrpSpPr/>
            <p:nvPr/>
          </p:nvGrpSpPr>
          <p:grpSpPr bwMode="auto">
            <a:xfrm>
              <a:off x="759916" y="3236913"/>
              <a:ext cx="647700" cy="806450"/>
              <a:chOff x="431" y="1785"/>
              <a:chExt cx="408" cy="508"/>
            </a:xfrm>
          </p:grpSpPr>
          <p:sp>
            <p:nvSpPr>
              <p:cNvPr id="1048743" name="Text Box 41"/>
              <p:cNvSpPr txBox="1">
                <a:spLocks noChangeArrowheads="1"/>
              </p:cNvSpPr>
              <p:nvPr/>
            </p:nvSpPr>
            <p:spPr bwMode="auto">
              <a:xfrm>
                <a:off x="431" y="1785"/>
                <a:ext cx="363" cy="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 dirty="0"/>
                  <a:t>M S</a:t>
                </a:r>
                <a:r>
                  <a:rPr lang="en-US" altLang="zh-CN" sz="1200" b="1" dirty="0"/>
                  <a:t>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 dirty="0"/>
                  <a:t>S</a:t>
                </a:r>
                <a:r>
                  <a:rPr lang="en-US" altLang="zh-CN" sz="1200" b="1" dirty="0"/>
                  <a:t>3</a:t>
                </a:r>
              </a:p>
            </p:txBody>
          </p:sp>
          <p:sp>
            <p:nvSpPr>
              <p:cNvPr id="1048744" name="Line 42"/>
              <p:cNvSpPr>
                <a:spLocks noChangeShapeType="1"/>
              </p:cNvSpPr>
              <p:nvPr/>
            </p:nvSpPr>
            <p:spPr bwMode="auto">
              <a:xfrm>
                <a:off x="748" y="1933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8745" name="Line 43"/>
              <p:cNvSpPr>
                <a:spLocks noChangeShapeType="1"/>
              </p:cNvSpPr>
              <p:nvPr/>
            </p:nvSpPr>
            <p:spPr bwMode="auto">
              <a:xfrm>
                <a:off x="567" y="2024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8746" name="Line 44"/>
              <p:cNvSpPr>
                <a:spLocks noChangeShapeType="1"/>
              </p:cNvSpPr>
              <p:nvPr/>
            </p:nvSpPr>
            <p:spPr bwMode="auto">
              <a:xfrm>
                <a:off x="657" y="1842"/>
                <a:ext cx="182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8747" name="Line 45"/>
              <p:cNvSpPr>
                <a:spLocks noChangeShapeType="1"/>
              </p:cNvSpPr>
              <p:nvPr/>
            </p:nvSpPr>
            <p:spPr bwMode="auto">
              <a:xfrm flipV="1">
                <a:off x="657" y="2160"/>
                <a:ext cx="18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7" name="Group 49"/>
            <p:cNvGrpSpPr/>
            <p:nvPr/>
          </p:nvGrpSpPr>
          <p:grpSpPr bwMode="auto">
            <a:xfrm>
              <a:off x="2847478" y="3476633"/>
              <a:ext cx="1081088" cy="350839"/>
              <a:chOff x="1746" y="1936"/>
              <a:chExt cx="681" cy="221"/>
            </a:xfrm>
          </p:grpSpPr>
          <p:sp>
            <p:nvSpPr>
              <p:cNvPr id="1048748" name="Line 46"/>
              <p:cNvSpPr>
                <a:spLocks noChangeShapeType="1"/>
              </p:cNvSpPr>
              <p:nvPr/>
            </p:nvSpPr>
            <p:spPr bwMode="auto">
              <a:xfrm>
                <a:off x="1746" y="202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1048749" name="Text Box 47"/>
              <p:cNvSpPr txBox="1">
                <a:spLocks noChangeArrowheads="1"/>
              </p:cNvSpPr>
              <p:nvPr/>
            </p:nvSpPr>
            <p:spPr bwMode="auto">
              <a:xfrm>
                <a:off x="2064" y="1936"/>
                <a:ext cx="363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400" b="1" dirty="0"/>
                  <a:t>+1</a:t>
                </a:r>
              </a:p>
            </p:txBody>
          </p:sp>
        </p:grpSp>
      </p:grpSp>
      <p:sp>
        <p:nvSpPr>
          <p:cNvPr id="1048750" name="矩形 42"/>
          <p:cNvSpPr/>
          <p:nvPr/>
        </p:nvSpPr>
        <p:spPr>
          <a:xfrm>
            <a:off x="2351584" y="97468"/>
            <a:ext cx="4627881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n-lt"/>
              </a:rPr>
              <a:t>2</a:t>
            </a:r>
            <a:r>
              <a:rPr lang="zh-CN" altLang="zh-CN" sz="2800" b="1">
                <a:latin typeface="+mn-lt"/>
              </a:rPr>
              <a:t>、</a:t>
            </a:r>
            <a:r>
              <a:rPr lang="en-US" altLang="zh-CN" sz="2800" b="1" dirty="0">
                <a:latin typeface="+mn-lt"/>
              </a:rPr>
              <a:t>CPU</a:t>
            </a:r>
            <a:r>
              <a:rPr lang="zh-CN" altLang="zh-CN" sz="2800" b="1" dirty="0">
                <a:latin typeface="+mn-lt"/>
              </a:rPr>
              <a:t>内部的数据通路结构</a:t>
            </a:r>
            <a:endParaRPr lang="zh-CN" altLang="en-US" sz="2800" dirty="0">
              <a:latin typeface="+mn-lt"/>
            </a:endParaRPr>
          </a:p>
        </p:txBody>
      </p:sp>
      <p:sp>
        <p:nvSpPr>
          <p:cNvPr id="1048751" name="矩形 43"/>
          <p:cNvSpPr/>
          <p:nvPr/>
        </p:nvSpPr>
        <p:spPr>
          <a:xfrm>
            <a:off x="3202624" y="761076"/>
            <a:ext cx="5519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+mn-lt"/>
              </a:rPr>
              <a:t>（</a:t>
            </a:r>
            <a:r>
              <a:rPr lang="en-US" altLang="zh-CN" b="1" dirty="0">
                <a:latin typeface="+mn-lt"/>
              </a:rPr>
              <a:t>1</a:t>
            </a:r>
            <a:r>
              <a:rPr lang="zh-CN" altLang="zh-CN" b="1" dirty="0">
                <a:latin typeface="+mn-lt"/>
              </a:rPr>
              <a:t>）单组内总线、分立寄存器结构</a:t>
            </a:r>
            <a:endParaRPr lang="zh-CN" altLang="en-US" b="1" dirty="0">
              <a:latin typeface="+mn-lt"/>
            </a:endParaRPr>
          </a:p>
        </p:txBody>
      </p:sp>
      <p:grpSp>
        <p:nvGrpSpPr>
          <p:cNvPr id="78" name="组合 44"/>
          <p:cNvGrpSpPr/>
          <p:nvPr/>
        </p:nvGrpSpPr>
        <p:grpSpPr>
          <a:xfrm>
            <a:off x="5801402" y="4220042"/>
            <a:ext cx="1232289" cy="1554866"/>
            <a:chOff x="5313033" y="764705"/>
            <a:chExt cx="2993937" cy="3301230"/>
          </a:xfrm>
        </p:grpSpPr>
        <p:pic>
          <p:nvPicPr>
            <p:cNvPr id="209715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08101" y="764705"/>
              <a:ext cx="2798869" cy="3301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9" name="组合 25"/>
            <p:cNvGrpSpPr/>
            <p:nvPr/>
          </p:nvGrpSpPr>
          <p:grpSpPr>
            <a:xfrm>
              <a:off x="5313033" y="1325152"/>
              <a:ext cx="2430490" cy="2253370"/>
              <a:chOff x="1568617" y="1541176"/>
              <a:chExt cx="2430490" cy="2253370"/>
            </a:xfrm>
          </p:grpSpPr>
          <p:grpSp>
            <p:nvGrpSpPr>
              <p:cNvPr id="80" name="组合 81"/>
              <p:cNvGrpSpPr/>
              <p:nvPr/>
            </p:nvGrpSpPr>
            <p:grpSpPr>
              <a:xfrm>
                <a:off x="1568617" y="1541176"/>
                <a:ext cx="2430490" cy="2253370"/>
                <a:chOff x="3728857" y="965112"/>
                <a:chExt cx="2430490" cy="2253370"/>
              </a:xfrm>
            </p:grpSpPr>
            <p:cxnSp>
              <p:nvCxnSpPr>
                <p:cNvPr id="3145736" name="直接连接符 3"/>
                <p:cNvCxnSpPr>
                  <a:cxnSpLocks/>
                </p:cNvCxnSpPr>
                <p:nvPr/>
              </p:nvCxnSpPr>
              <p:spPr>
                <a:xfrm>
                  <a:off x="4572000" y="1268760"/>
                  <a:ext cx="0" cy="1440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7" name="直接连接符 4"/>
                <p:cNvCxnSpPr>
                  <a:cxnSpLocks/>
                </p:cNvCxnSpPr>
                <p:nvPr/>
              </p:nvCxnSpPr>
              <p:spPr>
                <a:xfrm>
                  <a:off x="4572000" y="126876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8" name="直接连接符 53"/>
                <p:cNvCxnSpPr>
                  <a:cxnSpLocks/>
                </p:cNvCxnSpPr>
                <p:nvPr/>
              </p:nvCxnSpPr>
              <p:spPr>
                <a:xfrm>
                  <a:off x="5292080" y="1268760"/>
                  <a:ext cx="0" cy="1440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39" name="直接连接符 54"/>
                <p:cNvCxnSpPr>
                  <a:cxnSpLocks/>
                </p:cNvCxnSpPr>
                <p:nvPr/>
              </p:nvCxnSpPr>
              <p:spPr>
                <a:xfrm>
                  <a:off x="4572000" y="270892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0" name="直接连接符 55"/>
                <p:cNvCxnSpPr>
                  <a:cxnSpLocks/>
                </p:cNvCxnSpPr>
                <p:nvPr/>
              </p:nvCxnSpPr>
              <p:spPr>
                <a:xfrm>
                  <a:off x="4587631" y="2420889"/>
                  <a:ext cx="72008" cy="7200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1" name="直接连接符 56"/>
                <p:cNvCxnSpPr>
                  <a:cxnSpLocks/>
                </p:cNvCxnSpPr>
                <p:nvPr/>
              </p:nvCxnSpPr>
              <p:spPr>
                <a:xfrm flipH="1">
                  <a:off x="4572000" y="2492896"/>
                  <a:ext cx="72008" cy="720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2" name="直接连接符 57"/>
                <p:cNvCxnSpPr>
                  <a:cxnSpLocks/>
                </p:cNvCxnSpPr>
                <p:nvPr/>
              </p:nvCxnSpPr>
              <p:spPr>
                <a:xfrm>
                  <a:off x="3851920" y="16288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3" name="直接连接符 58"/>
                <p:cNvCxnSpPr>
                  <a:cxnSpLocks/>
                </p:cNvCxnSpPr>
                <p:nvPr/>
              </p:nvCxnSpPr>
              <p:spPr>
                <a:xfrm>
                  <a:off x="3851920" y="2492896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4" name="直接连接符 59"/>
                <p:cNvCxnSpPr>
                  <a:cxnSpLocks/>
                </p:cNvCxnSpPr>
                <p:nvPr/>
              </p:nvCxnSpPr>
              <p:spPr>
                <a:xfrm>
                  <a:off x="5292080" y="16288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8752" name="TextBox 61"/>
                <p:cNvSpPr txBox="1"/>
                <p:nvPr/>
              </p:nvSpPr>
              <p:spPr>
                <a:xfrm>
                  <a:off x="3826125" y="965112"/>
                  <a:ext cx="920806" cy="706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r>
                    <a:rPr lang="en-US" altLang="zh-CN" sz="1000" b="1" dirty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48753" name="TextBox 62"/>
                <p:cNvSpPr txBox="1"/>
                <p:nvPr/>
              </p:nvSpPr>
              <p:spPr>
                <a:xfrm>
                  <a:off x="3728857" y="2646842"/>
                  <a:ext cx="1123141" cy="571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latin typeface="Times New Roman" pitchFamily="18" charset="0"/>
                      <a:cs typeface="Times New Roman" pitchFamily="18" charset="0"/>
                    </a:rPr>
                    <a:t>CLK</a:t>
                  </a:r>
                  <a:endParaRPr lang="zh-CN" altLang="en-US" sz="12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48754" name="TextBox 63"/>
                <p:cNvSpPr txBox="1"/>
                <p:nvPr/>
              </p:nvSpPr>
              <p:spPr>
                <a:xfrm>
                  <a:off x="5225715" y="965112"/>
                  <a:ext cx="933632" cy="706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zh-CN" sz="1000" b="1" dirty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048755" name="TextBox 48"/>
              <p:cNvSpPr txBox="1"/>
              <p:nvPr/>
            </p:nvSpPr>
            <p:spPr>
              <a:xfrm>
                <a:off x="3065475" y="2731466"/>
                <a:ext cx="933632" cy="706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zh-CN" sz="1000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45745" name="直接连接符 49"/>
              <p:cNvCxnSpPr>
                <a:cxnSpLocks/>
              </p:cNvCxnSpPr>
              <p:nvPr/>
            </p:nvCxnSpPr>
            <p:spPr>
              <a:xfrm>
                <a:off x="3131841" y="2764252"/>
                <a:ext cx="72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6" name="直接连接符 50"/>
              <p:cNvCxnSpPr>
                <a:cxnSpLocks/>
              </p:cNvCxnSpPr>
              <p:nvPr/>
            </p:nvCxnSpPr>
            <p:spPr>
              <a:xfrm>
                <a:off x="3329999" y="2890173"/>
                <a:ext cx="28803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45747" name="直接箭头连接符 73"/>
          <p:cNvCxnSpPr>
            <a:cxnSpLocks/>
          </p:cNvCxnSpPr>
          <p:nvPr/>
        </p:nvCxnSpPr>
        <p:spPr bwMode="auto">
          <a:xfrm>
            <a:off x="6673054" y="4796604"/>
            <a:ext cx="536535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3145748" name="直接箭头连接符 74"/>
          <p:cNvCxnSpPr>
            <a:cxnSpLocks/>
          </p:cNvCxnSpPr>
          <p:nvPr/>
        </p:nvCxnSpPr>
        <p:spPr bwMode="auto">
          <a:xfrm flipV="1">
            <a:off x="6500915" y="5200089"/>
            <a:ext cx="288032" cy="504056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3145749" name="直接箭头连接符 76"/>
          <p:cNvCxnSpPr>
            <a:cxnSpLocks/>
          </p:cNvCxnSpPr>
          <p:nvPr/>
        </p:nvCxnSpPr>
        <p:spPr bwMode="auto">
          <a:xfrm flipH="1">
            <a:off x="6849549" y="4484010"/>
            <a:ext cx="360040" cy="576064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81" name="组合 81"/>
          <p:cNvGrpSpPr/>
          <p:nvPr/>
        </p:nvGrpSpPr>
        <p:grpSpPr>
          <a:xfrm>
            <a:off x="2161456" y="5064224"/>
            <a:ext cx="838200" cy="381000"/>
            <a:chOff x="780728" y="5210200"/>
            <a:chExt cx="838200" cy="381000"/>
          </a:xfrm>
        </p:grpSpPr>
        <p:sp>
          <p:nvSpPr>
            <p:cNvPr id="1048756" name="Line 16"/>
            <p:cNvSpPr>
              <a:spLocks noChangeShapeType="1"/>
            </p:cNvSpPr>
            <p:nvPr/>
          </p:nvSpPr>
          <p:spPr bwMode="auto">
            <a:xfrm flipV="1">
              <a:off x="1618928" y="521020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757" name="Line 17"/>
            <p:cNvSpPr>
              <a:spLocks noChangeShapeType="1"/>
            </p:cNvSpPr>
            <p:nvPr/>
          </p:nvSpPr>
          <p:spPr bwMode="auto">
            <a:xfrm flipV="1">
              <a:off x="780728" y="521020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758" name="Line 23"/>
            <p:cNvSpPr>
              <a:spLocks noChangeShapeType="1"/>
            </p:cNvSpPr>
            <p:nvPr/>
          </p:nvSpPr>
          <p:spPr bwMode="auto">
            <a:xfrm>
              <a:off x="856928" y="5515000"/>
              <a:ext cx="6858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" name="组合 86"/>
          <p:cNvGrpSpPr/>
          <p:nvPr/>
        </p:nvGrpSpPr>
        <p:grpSpPr>
          <a:xfrm>
            <a:off x="3519061" y="2079510"/>
            <a:ext cx="6096000" cy="381000"/>
            <a:chOff x="2152328" y="2238400"/>
            <a:chExt cx="6096000" cy="381000"/>
          </a:xfrm>
        </p:grpSpPr>
        <p:sp>
          <p:nvSpPr>
            <p:cNvPr id="1048759" name="Line 5"/>
            <p:cNvSpPr>
              <a:spLocks noChangeShapeType="1"/>
            </p:cNvSpPr>
            <p:nvPr/>
          </p:nvSpPr>
          <p:spPr bwMode="auto">
            <a:xfrm>
              <a:off x="2152328" y="2238400"/>
              <a:ext cx="6096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760" name="Line 11"/>
            <p:cNvSpPr>
              <a:spLocks noChangeShapeType="1"/>
            </p:cNvSpPr>
            <p:nvPr/>
          </p:nvSpPr>
          <p:spPr bwMode="auto">
            <a:xfrm flipV="1">
              <a:off x="7186870" y="223840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" name="组合 96"/>
          <p:cNvGrpSpPr/>
          <p:nvPr/>
        </p:nvGrpSpPr>
        <p:grpSpPr>
          <a:xfrm>
            <a:off x="3593666" y="4797152"/>
            <a:ext cx="3571965" cy="1376791"/>
            <a:chOff x="1763688" y="5049680"/>
            <a:chExt cx="5256584" cy="1376791"/>
          </a:xfrm>
        </p:grpSpPr>
        <p:cxnSp>
          <p:nvCxnSpPr>
            <p:cNvPr id="3145750" name="直接箭头连接符 88"/>
            <p:cNvCxnSpPr>
              <a:cxnSpLocks/>
            </p:cNvCxnSpPr>
            <p:nvPr/>
          </p:nvCxnSpPr>
          <p:spPr bwMode="auto">
            <a:xfrm>
              <a:off x="7020272" y="5049680"/>
              <a:ext cx="0" cy="1376791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cxnSp>
          <p:nvCxnSpPr>
            <p:cNvPr id="3145751" name="直接箭头连接符 90"/>
            <p:cNvCxnSpPr>
              <a:cxnSpLocks/>
            </p:cNvCxnSpPr>
            <p:nvPr/>
          </p:nvCxnSpPr>
          <p:spPr bwMode="auto">
            <a:xfrm flipH="1">
              <a:off x="1763688" y="6417832"/>
              <a:ext cx="5256584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048761" name="Line 19"/>
          <p:cNvSpPr>
            <a:spLocks noChangeShapeType="1"/>
          </p:cNvSpPr>
          <p:nvPr/>
        </p:nvSpPr>
        <p:spPr bwMode="auto">
          <a:xfrm flipV="1">
            <a:off x="6268009" y="2996952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4" name="组合 98"/>
          <p:cNvGrpSpPr/>
          <p:nvPr/>
        </p:nvGrpSpPr>
        <p:grpSpPr>
          <a:xfrm>
            <a:off x="8143833" y="4220042"/>
            <a:ext cx="1234551" cy="1548000"/>
            <a:chOff x="5229695" y="764705"/>
            <a:chExt cx="3086721" cy="3312368"/>
          </a:xfrm>
        </p:grpSpPr>
        <p:pic>
          <p:nvPicPr>
            <p:cNvPr id="209715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08104" y="764705"/>
              <a:ext cx="2808312" cy="3312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5" name="组合 25"/>
            <p:cNvGrpSpPr/>
            <p:nvPr/>
          </p:nvGrpSpPr>
          <p:grpSpPr>
            <a:xfrm>
              <a:off x="5229695" y="1350636"/>
              <a:ext cx="2466121" cy="2080706"/>
              <a:chOff x="1485279" y="1566660"/>
              <a:chExt cx="2466121" cy="2080706"/>
            </a:xfrm>
          </p:grpSpPr>
          <p:grpSp>
            <p:nvGrpSpPr>
              <p:cNvPr id="86" name="组合 81"/>
              <p:cNvGrpSpPr/>
              <p:nvPr/>
            </p:nvGrpSpPr>
            <p:grpSpPr>
              <a:xfrm>
                <a:off x="1485279" y="1566660"/>
                <a:ext cx="2417115" cy="2080706"/>
                <a:chOff x="3645519" y="990596"/>
                <a:chExt cx="2417115" cy="2080706"/>
              </a:xfrm>
            </p:grpSpPr>
            <p:cxnSp>
              <p:nvCxnSpPr>
                <p:cNvPr id="3145752" name="直接连接符 3"/>
                <p:cNvCxnSpPr>
                  <a:cxnSpLocks/>
                </p:cNvCxnSpPr>
                <p:nvPr/>
              </p:nvCxnSpPr>
              <p:spPr>
                <a:xfrm>
                  <a:off x="4572000" y="1268760"/>
                  <a:ext cx="0" cy="1440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3" name="直接连接符 4"/>
                <p:cNvCxnSpPr>
                  <a:cxnSpLocks/>
                </p:cNvCxnSpPr>
                <p:nvPr/>
              </p:nvCxnSpPr>
              <p:spPr>
                <a:xfrm>
                  <a:off x="4572000" y="126876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4" name="直接连接符 107"/>
                <p:cNvCxnSpPr>
                  <a:cxnSpLocks/>
                </p:cNvCxnSpPr>
                <p:nvPr/>
              </p:nvCxnSpPr>
              <p:spPr>
                <a:xfrm>
                  <a:off x="5292080" y="1268760"/>
                  <a:ext cx="0" cy="1440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5" name="直接连接符 108"/>
                <p:cNvCxnSpPr>
                  <a:cxnSpLocks/>
                </p:cNvCxnSpPr>
                <p:nvPr/>
              </p:nvCxnSpPr>
              <p:spPr>
                <a:xfrm>
                  <a:off x="4572000" y="270892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6" name="直接连接符 109"/>
                <p:cNvCxnSpPr>
                  <a:cxnSpLocks/>
                </p:cNvCxnSpPr>
                <p:nvPr/>
              </p:nvCxnSpPr>
              <p:spPr>
                <a:xfrm>
                  <a:off x="4572000" y="2420888"/>
                  <a:ext cx="72008" cy="720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7" name="直接连接符 110"/>
                <p:cNvCxnSpPr>
                  <a:cxnSpLocks/>
                </p:cNvCxnSpPr>
                <p:nvPr/>
              </p:nvCxnSpPr>
              <p:spPr>
                <a:xfrm flipH="1">
                  <a:off x="4572000" y="2492896"/>
                  <a:ext cx="72008" cy="720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8" name="直接连接符 111"/>
                <p:cNvCxnSpPr>
                  <a:cxnSpLocks/>
                </p:cNvCxnSpPr>
                <p:nvPr/>
              </p:nvCxnSpPr>
              <p:spPr>
                <a:xfrm>
                  <a:off x="3851920" y="16288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9" name="直接连接符 112"/>
                <p:cNvCxnSpPr>
                  <a:cxnSpLocks/>
                </p:cNvCxnSpPr>
                <p:nvPr/>
              </p:nvCxnSpPr>
              <p:spPr>
                <a:xfrm>
                  <a:off x="3851920" y="2492896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0" name="直接连接符 113"/>
                <p:cNvCxnSpPr>
                  <a:cxnSpLocks/>
                </p:cNvCxnSpPr>
                <p:nvPr/>
              </p:nvCxnSpPr>
              <p:spPr>
                <a:xfrm>
                  <a:off x="5292080" y="16288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8762" name="TextBox 114"/>
                <p:cNvSpPr txBox="1"/>
                <p:nvPr/>
              </p:nvSpPr>
              <p:spPr>
                <a:xfrm>
                  <a:off x="3722423" y="1020987"/>
                  <a:ext cx="936073" cy="7119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r>
                    <a:rPr lang="en-US" altLang="zh-CN" sz="1000" b="1" dirty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48763" name="TextBox 115"/>
                <p:cNvSpPr txBox="1"/>
                <p:nvPr/>
              </p:nvSpPr>
              <p:spPr>
                <a:xfrm>
                  <a:off x="3645519" y="2495191"/>
                  <a:ext cx="1155827" cy="576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latin typeface="Times New Roman" pitchFamily="18" charset="0"/>
                      <a:cs typeface="Times New Roman" pitchFamily="18" charset="0"/>
                    </a:rPr>
                    <a:t>CLK</a:t>
                  </a:r>
                  <a:endParaRPr lang="zh-CN" altLang="en-US" sz="12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48764" name="TextBox 116"/>
                <p:cNvSpPr txBox="1"/>
                <p:nvPr/>
              </p:nvSpPr>
              <p:spPr>
                <a:xfrm>
                  <a:off x="5113737" y="990596"/>
                  <a:ext cx="948897" cy="7119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zh-CN" sz="1000" b="1" dirty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048765" name="TextBox 102"/>
              <p:cNvSpPr txBox="1"/>
              <p:nvPr/>
            </p:nvSpPr>
            <p:spPr>
              <a:xfrm>
                <a:off x="3002503" y="2829698"/>
                <a:ext cx="948897" cy="711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zh-CN" sz="1000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45761" name="直接连接符 103"/>
              <p:cNvCxnSpPr>
                <a:cxnSpLocks/>
              </p:cNvCxnSpPr>
              <p:nvPr/>
            </p:nvCxnSpPr>
            <p:spPr>
              <a:xfrm>
                <a:off x="3131840" y="2924944"/>
                <a:ext cx="72008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2" name="直接连接符 104"/>
              <p:cNvCxnSpPr>
                <a:cxnSpLocks/>
              </p:cNvCxnSpPr>
              <p:nvPr/>
            </p:nvCxnSpPr>
            <p:spPr>
              <a:xfrm>
                <a:off x="3239304" y="2988396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45763" name="直接箭头连接符 72"/>
          <p:cNvCxnSpPr>
            <a:cxnSpLocks/>
          </p:cNvCxnSpPr>
          <p:nvPr/>
        </p:nvCxnSpPr>
        <p:spPr bwMode="auto">
          <a:xfrm>
            <a:off x="7860628" y="4792129"/>
            <a:ext cx="443417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3145764" name="直接箭头连接符 119"/>
          <p:cNvCxnSpPr>
            <a:cxnSpLocks/>
          </p:cNvCxnSpPr>
          <p:nvPr/>
        </p:nvCxnSpPr>
        <p:spPr bwMode="auto">
          <a:xfrm>
            <a:off x="7830848" y="5190830"/>
            <a:ext cx="487759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33CC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3145765" name="直接箭头连接符 120"/>
          <p:cNvCxnSpPr>
            <a:cxnSpLocks/>
          </p:cNvCxnSpPr>
          <p:nvPr/>
        </p:nvCxnSpPr>
        <p:spPr bwMode="auto">
          <a:xfrm>
            <a:off x="9110695" y="4796106"/>
            <a:ext cx="487759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33CC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3145766" name="直接箭头连接符 122"/>
          <p:cNvCxnSpPr>
            <a:cxnSpLocks/>
            <a:endCxn id="1048729" idx="0"/>
          </p:cNvCxnSpPr>
          <p:nvPr/>
        </p:nvCxnSpPr>
        <p:spPr bwMode="auto">
          <a:xfrm>
            <a:off x="8544272" y="2996952"/>
            <a:ext cx="8856" cy="38444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33CC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8766" name="Line 11"/>
          <p:cNvSpPr>
            <a:spLocks noChangeShapeType="1"/>
          </p:cNvSpPr>
          <p:nvPr/>
        </p:nvSpPr>
        <p:spPr bwMode="auto">
          <a:xfrm flipV="1">
            <a:off x="6264080" y="2087832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145767" name="直接箭头连接符 118"/>
          <p:cNvCxnSpPr>
            <a:cxnSpLocks/>
          </p:cNvCxnSpPr>
          <p:nvPr/>
        </p:nvCxnSpPr>
        <p:spPr bwMode="auto">
          <a:xfrm>
            <a:off x="5323256" y="4776962"/>
            <a:ext cx="590189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48767" name="Rectangle 8"/>
          <p:cNvSpPr>
            <a:spLocks noChangeArrowheads="1"/>
          </p:cNvSpPr>
          <p:nvPr/>
        </p:nvSpPr>
        <p:spPr bwMode="auto">
          <a:xfrm>
            <a:off x="1919536" y="4509120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选择器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48768" name="Rectangle 6"/>
          <p:cNvSpPr>
            <a:spLocks noChangeArrowheads="1"/>
          </p:cNvSpPr>
          <p:nvPr/>
        </p:nvSpPr>
        <p:spPr bwMode="auto">
          <a:xfrm>
            <a:off x="2780978" y="3427438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ALU</a:t>
            </a:r>
            <a:endParaRPr lang="zh-CN" altLang="en-US"/>
          </a:p>
        </p:txBody>
      </p:sp>
      <p:sp>
        <p:nvSpPr>
          <p:cNvPr id="1048769" name="Rectangle 4"/>
          <p:cNvSpPr>
            <a:spLocks noChangeArrowheads="1"/>
          </p:cNvSpPr>
          <p:nvPr/>
        </p:nvSpPr>
        <p:spPr bwMode="auto">
          <a:xfrm>
            <a:off x="2783632" y="2492896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移位器</a:t>
            </a:r>
          </a:p>
        </p:txBody>
      </p:sp>
      <p:grpSp>
        <p:nvGrpSpPr>
          <p:cNvPr id="87" name="组合 121"/>
          <p:cNvGrpSpPr/>
          <p:nvPr/>
        </p:nvGrpSpPr>
        <p:grpSpPr>
          <a:xfrm>
            <a:off x="2325355" y="117697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8770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8771" name="椭圆 1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48772" name="文本框 64"/>
          <p:cNvSpPr txBox="1"/>
          <p:nvPr/>
        </p:nvSpPr>
        <p:spPr>
          <a:xfrm>
            <a:off x="6129469" y="385840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R0</a:t>
            </a:r>
            <a:endParaRPr lang="zh-CN" altLang="en-US" b="1"/>
          </a:p>
        </p:txBody>
      </p:sp>
      <p:sp>
        <p:nvSpPr>
          <p:cNvPr id="1048773" name="文本框 128"/>
          <p:cNvSpPr txBox="1"/>
          <p:nvPr/>
        </p:nvSpPr>
        <p:spPr>
          <a:xfrm>
            <a:off x="8472264" y="3852694"/>
            <a:ext cx="71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Rn</a:t>
            </a:r>
            <a:endParaRPr lang="zh-CN" altLang="en-US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4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4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4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4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4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4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4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4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1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1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1" grpId="0"/>
      <p:bldP spid="1048761" grpId="0" animBg="1"/>
      <p:bldP spid="1048761" grpId="1" animBg="1"/>
      <p:bldP spid="1048766" grpId="0" animBg="1"/>
      <p:bldP spid="1048767" grpId="0" animBg="1"/>
      <p:bldP spid="1048768" grpId="0" animBg="1"/>
      <p:bldP spid="1048769" grpId="0" animBg="1"/>
      <p:bldP spid="1048772" grpId="0"/>
      <p:bldP spid="10487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矩形 1"/>
          <p:cNvSpPr/>
          <p:nvPr/>
        </p:nvSpPr>
        <p:spPr>
          <a:xfrm>
            <a:off x="2645950" y="288242"/>
            <a:ext cx="5937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>
                <a:latin typeface="+mn-lt"/>
              </a:rPr>
              <a:t>（</a:t>
            </a:r>
            <a:r>
              <a:rPr lang="en-US" altLang="zh-CN" b="1">
                <a:latin typeface="+mn-lt"/>
              </a:rPr>
              <a:t>2</a:t>
            </a:r>
            <a:r>
              <a:rPr lang="zh-CN" altLang="zh-CN" b="1" dirty="0">
                <a:latin typeface="+mn-lt"/>
              </a:rPr>
              <a:t>）单组内总线、集成寄存器结构</a:t>
            </a:r>
            <a:endParaRPr lang="zh-CN" altLang="en-US" dirty="0">
              <a:latin typeface="+mn-lt"/>
            </a:endParaRPr>
          </a:p>
        </p:txBody>
      </p:sp>
      <p:grpSp>
        <p:nvGrpSpPr>
          <p:cNvPr id="89" name="组合 2"/>
          <p:cNvGrpSpPr/>
          <p:nvPr/>
        </p:nvGrpSpPr>
        <p:grpSpPr>
          <a:xfrm>
            <a:off x="1775520" y="1124744"/>
            <a:ext cx="7620000" cy="5334000"/>
            <a:chOff x="408384" y="1335360"/>
            <a:chExt cx="7620000" cy="5334000"/>
          </a:xfrm>
        </p:grpSpPr>
        <p:grpSp>
          <p:nvGrpSpPr>
            <p:cNvPr id="90" name="Group 50"/>
            <p:cNvGrpSpPr/>
            <p:nvPr/>
          </p:nvGrpSpPr>
          <p:grpSpPr bwMode="auto">
            <a:xfrm>
              <a:off x="408384" y="1335360"/>
              <a:ext cx="7620000" cy="5334000"/>
              <a:chOff x="192" y="816"/>
              <a:chExt cx="4800" cy="3360"/>
            </a:xfrm>
          </p:grpSpPr>
          <p:sp>
            <p:nvSpPr>
              <p:cNvPr id="1048775" name="Rectangle 4"/>
              <p:cNvSpPr>
                <a:spLocks noChangeArrowheads="1"/>
              </p:cNvSpPr>
              <p:nvPr/>
            </p:nvSpPr>
            <p:spPr bwMode="auto">
              <a:xfrm>
                <a:off x="960" y="1056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76" name="Line 5"/>
              <p:cNvSpPr>
                <a:spLocks noChangeShapeType="1"/>
              </p:cNvSpPr>
              <p:nvPr/>
            </p:nvSpPr>
            <p:spPr bwMode="auto">
              <a:xfrm>
                <a:off x="192" y="2928"/>
                <a:ext cx="38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77" name="Rectangle 6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78" name="Rectangle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79" name="Rectangle 8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80" name="Line 11"/>
              <p:cNvSpPr>
                <a:spLocks noChangeShapeType="1"/>
              </p:cNvSpPr>
              <p:nvPr/>
            </p:nvSpPr>
            <p:spPr bwMode="auto">
              <a:xfrm flipV="1">
                <a:off x="2880" y="816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81" name="Line 12"/>
              <p:cNvSpPr>
                <a:spLocks noChangeShapeType="1"/>
              </p:cNvSpPr>
              <p:nvPr/>
            </p:nvSpPr>
            <p:spPr bwMode="auto">
              <a:xfrm flipV="1">
                <a:off x="1104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82" name="Line 13"/>
              <p:cNvSpPr>
                <a:spLocks noChangeShapeType="1"/>
              </p:cNvSpPr>
              <p:nvPr/>
            </p:nvSpPr>
            <p:spPr bwMode="auto">
              <a:xfrm flipV="1">
                <a:off x="1392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83" name="Line 14"/>
              <p:cNvSpPr>
                <a:spLocks noChangeShapeType="1"/>
              </p:cNvSpPr>
              <p:nvPr/>
            </p:nvSpPr>
            <p:spPr bwMode="auto">
              <a:xfrm flipV="1">
                <a:off x="1440" y="8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84" name="Line 16"/>
              <p:cNvSpPr>
                <a:spLocks noChangeShapeType="1"/>
              </p:cNvSpPr>
              <p:nvPr/>
            </p:nvSpPr>
            <p:spPr bwMode="auto">
              <a:xfrm flipV="1">
                <a:off x="1392" y="292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85" name="Line 17"/>
              <p:cNvSpPr>
                <a:spLocks noChangeShapeType="1"/>
              </p:cNvSpPr>
              <p:nvPr/>
            </p:nvSpPr>
            <p:spPr bwMode="auto">
              <a:xfrm flipV="1">
                <a:off x="816" y="26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86" name="Line 18"/>
              <p:cNvSpPr>
                <a:spLocks noChangeShapeType="1"/>
              </p:cNvSpPr>
              <p:nvPr/>
            </p:nvSpPr>
            <p:spPr bwMode="auto">
              <a:xfrm flipV="1">
                <a:off x="1632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87" name="Line 22"/>
              <p:cNvSpPr>
                <a:spLocks noChangeShapeType="1"/>
              </p:cNvSpPr>
              <p:nvPr/>
            </p:nvSpPr>
            <p:spPr bwMode="auto">
              <a:xfrm flipV="1">
                <a:off x="1872" y="26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88" name="Text Box 26"/>
              <p:cNvSpPr txBox="1">
                <a:spLocks noChangeArrowheads="1"/>
              </p:cNvSpPr>
              <p:nvPr/>
            </p:nvSpPr>
            <p:spPr bwMode="auto">
              <a:xfrm>
                <a:off x="1056" y="1101"/>
                <a:ext cx="960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移位器</a:t>
                </a:r>
              </a:p>
            </p:txBody>
          </p:sp>
          <p:sp>
            <p:nvSpPr>
              <p:cNvPr id="1048789" name="Text Box 27"/>
              <p:cNvSpPr txBox="1">
                <a:spLocks noChangeArrowheads="1"/>
              </p:cNvSpPr>
              <p:nvPr/>
            </p:nvSpPr>
            <p:spPr bwMode="auto">
              <a:xfrm>
                <a:off x="1104" y="1678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ALU</a:t>
                </a:r>
              </a:p>
            </p:txBody>
          </p:sp>
          <p:sp>
            <p:nvSpPr>
              <p:cNvPr id="1048790" name="Text Box 28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1296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锁存器</a:t>
                </a:r>
              </a:p>
            </p:txBody>
          </p:sp>
          <p:sp>
            <p:nvSpPr>
              <p:cNvPr id="1048791" name="Text Box 29"/>
              <p:cNvSpPr txBox="1">
                <a:spLocks noChangeArrowheads="1"/>
              </p:cNvSpPr>
              <p:nvPr/>
            </p:nvSpPr>
            <p:spPr bwMode="auto">
              <a:xfrm>
                <a:off x="528" y="2400"/>
                <a:ext cx="1296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锁存器</a:t>
                </a:r>
              </a:p>
            </p:txBody>
          </p:sp>
          <p:sp>
            <p:nvSpPr>
              <p:cNvPr id="1048792" name="Text Box 33"/>
              <p:cNvSpPr txBox="1">
                <a:spLocks noChangeArrowheads="1"/>
              </p:cNvSpPr>
              <p:nvPr/>
            </p:nvSpPr>
            <p:spPr bwMode="auto">
              <a:xfrm>
                <a:off x="2256" y="2928"/>
                <a:ext cx="17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内部总线（双向）</a:t>
                </a:r>
              </a:p>
            </p:txBody>
          </p:sp>
          <p:sp>
            <p:nvSpPr>
              <p:cNvPr id="1048793" name="Line 34"/>
              <p:cNvSpPr>
                <a:spLocks noChangeShapeType="1"/>
              </p:cNvSpPr>
              <p:nvPr/>
            </p:nvSpPr>
            <p:spPr bwMode="auto">
              <a:xfrm>
                <a:off x="1440" y="816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94" name="Rectangle 35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1248" cy="100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95" name="Line 36"/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96" name="Line 37"/>
              <p:cNvSpPr>
                <a:spLocks noChangeShapeType="1"/>
              </p:cNvSpPr>
              <p:nvPr/>
            </p:nvSpPr>
            <p:spPr bwMode="auto">
              <a:xfrm>
                <a:off x="768" y="3456"/>
                <a:ext cx="1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97" name="Line 38"/>
              <p:cNvSpPr>
                <a:spLocks noChangeShapeType="1"/>
              </p:cNvSpPr>
              <p:nvPr/>
            </p:nvSpPr>
            <p:spPr bwMode="auto">
              <a:xfrm>
                <a:off x="768" y="3888"/>
                <a:ext cx="1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798" name="Text Box 39"/>
              <p:cNvSpPr txBox="1">
                <a:spLocks noChangeArrowheads="1"/>
              </p:cNvSpPr>
              <p:nvPr/>
            </p:nvSpPr>
            <p:spPr bwMode="auto">
              <a:xfrm>
                <a:off x="1200" y="3168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R</a:t>
                </a:r>
                <a:r>
                  <a:rPr lang="en-US" altLang="zh-CN" sz="2000" b="1" dirty="0"/>
                  <a:t>0</a:t>
                </a:r>
                <a:endParaRPr lang="en-US" altLang="zh-CN" b="1" dirty="0"/>
              </a:p>
            </p:txBody>
          </p:sp>
          <p:sp>
            <p:nvSpPr>
              <p:cNvPr id="1048799" name="Text Box 40"/>
              <p:cNvSpPr txBox="1">
                <a:spLocks noChangeArrowheads="1"/>
              </p:cNvSpPr>
              <p:nvPr/>
            </p:nvSpPr>
            <p:spPr bwMode="auto">
              <a:xfrm>
                <a:off x="1200" y="3888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 err="1"/>
                  <a:t>Rn</a:t>
                </a:r>
                <a:endParaRPr lang="en-US" altLang="zh-CN" b="1" dirty="0"/>
              </a:p>
            </p:txBody>
          </p:sp>
          <p:sp>
            <p:nvSpPr>
              <p:cNvPr id="1048800" name="Line 41"/>
              <p:cNvSpPr>
                <a:spLocks noChangeShapeType="1"/>
              </p:cNvSpPr>
              <p:nvPr/>
            </p:nvSpPr>
            <p:spPr bwMode="auto">
              <a:xfrm>
                <a:off x="1344" y="3504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801" name="Text Box 42"/>
              <p:cNvSpPr txBox="1">
                <a:spLocks noChangeArrowheads="1"/>
              </p:cNvSpPr>
              <p:nvPr/>
            </p:nvSpPr>
            <p:spPr bwMode="auto">
              <a:xfrm>
                <a:off x="2304" y="3552"/>
                <a:ext cx="26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通用寄存器组（单口</a:t>
                </a:r>
                <a:r>
                  <a:rPr lang="en-US" altLang="zh-CN" b="1"/>
                  <a:t>RAM</a:t>
                </a:r>
                <a:r>
                  <a:rPr lang="zh-CN" altLang="en-US" b="1"/>
                  <a:t>）</a:t>
                </a:r>
              </a:p>
            </p:txBody>
          </p:sp>
          <p:sp>
            <p:nvSpPr>
              <p:cNvPr id="1048802" name="AutoShape 43"/>
              <p:cNvSpPr/>
              <p:nvPr/>
            </p:nvSpPr>
            <p:spPr bwMode="auto">
              <a:xfrm>
                <a:off x="2160" y="3360"/>
                <a:ext cx="48" cy="672"/>
              </a:xfrm>
              <a:prstGeom prst="rightBrace">
                <a:avLst>
                  <a:gd name="adj1" fmla="val 116667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803" name="Line 48"/>
              <p:cNvSpPr>
                <a:spLocks noChangeShapeType="1"/>
              </p:cNvSpPr>
              <p:nvPr/>
            </p:nvSpPr>
            <p:spPr bwMode="auto">
              <a:xfrm>
                <a:off x="1392" y="297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1" name="Group 51"/>
            <p:cNvGrpSpPr/>
            <p:nvPr/>
          </p:nvGrpSpPr>
          <p:grpSpPr bwMode="auto">
            <a:xfrm>
              <a:off x="930672" y="2565400"/>
              <a:ext cx="647700" cy="806450"/>
              <a:chOff x="431" y="1785"/>
              <a:chExt cx="408" cy="508"/>
            </a:xfrm>
          </p:grpSpPr>
          <p:sp>
            <p:nvSpPr>
              <p:cNvPr id="1048804" name="Text Box 52"/>
              <p:cNvSpPr txBox="1">
                <a:spLocks noChangeArrowheads="1"/>
              </p:cNvSpPr>
              <p:nvPr/>
            </p:nvSpPr>
            <p:spPr bwMode="auto">
              <a:xfrm>
                <a:off x="431" y="1785"/>
                <a:ext cx="363" cy="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/>
                  <a:t>M S</a:t>
                </a:r>
                <a:r>
                  <a:rPr lang="en-US" altLang="zh-CN" sz="1200" b="1"/>
                  <a:t>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/>
                  <a:t>S</a:t>
                </a:r>
                <a:r>
                  <a:rPr lang="en-US" altLang="zh-CN" sz="1200" b="1"/>
                  <a:t>3</a:t>
                </a:r>
              </a:p>
            </p:txBody>
          </p:sp>
          <p:sp>
            <p:nvSpPr>
              <p:cNvPr id="1048805" name="Line 53"/>
              <p:cNvSpPr>
                <a:spLocks noChangeShapeType="1"/>
              </p:cNvSpPr>
              <p:nvPr/>
            </p:nvSpPr>
            <p:spPr bwMode="auto">
              <a:xfrm>
                <a:off x="748" y="1933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8806" name="Line 54"/>
              <p:cNvSpPr>
                <a:spLocks noChangeShapeType="1"/>
              </p:cNvSpPr>
              <p:nvPr/>
            </p:nvSpPr>
            <p:spPr bwMode="auto">
              <a:xfrm>
                <a:off x="567" y="2024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8807" name="Line 55"/>
              <p:cNvSpPr>
                <a:spLocks noChangeShapeType="1"/>
              </p:cNvSpPr>
              <p:nvPr/>
            </p:nvSpPr>
            <p:spPr bwMode="auto">
              <a:xfrm>
                <a:off x="657" y="1842"/>
                <a:ext cx="182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8808" name="Line 56"/>
              <p:cNvSpPr>
                <a:spLocks noChangeShapeType="1"/>
              </p:cNvSpPr>
              <p:nvPr/>
            </p:nvSpPr>
            <p:spPr bwMode="auto">
              <a:xfrm flipV="1">
                <a:off x="657" y="2160"/>
                <a:ext cx="18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2" name="Group 57"/>
            <p:cNvGrpSpPr/>
            <p:nvPr/>
          </p:nvGrpSpPr>
          <p:grpSpPr bwMode="auto">
            <a:xfrm>
              <a:off x="3018234" y="2805114"/>
              <a:ext cx="1081088" cy="350837"/>
              <a:chOff x="1746" y="1936"/>
              <a:chExt cx="681" cy="221"/>
            </a:xfrm>
          </p:grpSpPr>
          <p:sp>
            <p:nvSpPr>
              <p:cNvPr id="1048809" name="Line 58"/>
              <p:cNvSpPr>
                <a:spLocks noChangeShapeType="1"/>
              </p:cNvSpPr>
              <p:nvPr/>
            </p:nvSpPr>
            <p:spPr bwMode="auto">
              <a:xfrm>
                <a:off x="1746" y="202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048810" name="Text Box 59"/>
              <p:cNvSpPr txBox="1">
                <a:spLocks noChangeArrowheads="1"/>
              </p:cNvSpPr>
              <p:nvPr/>
            </p:nvSpPr>
            <p:spPr bwMode="auto">
              <a:xfrm>
                <a:off x="2064" y="1936"/>
                <a:ext cx="363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400" b="1"/>
                  <a:t>+1</a:t>
                </a:r>
              </a:p>
            </p:txBody>
          </p:sp>
        </p:grpSp>
      </p:grpSp>
      <p:cxnSp>
        <p:nvCxnSpPr>
          <p:cNvPr id="3145768" name="直接连接符 46"/>
          <p:cNvCxnSpPr>
            <a:cxnSpLocks/>
          </p:cNvCxnSpPr>
          <p:nvPr/>
        </p:nvCxnSpPr>
        <p:spPr>
          <a:xfrm>
            <a:off x="6600056" y="2204864"/>
            <a:ext cx="451926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1"/>
          <p:cNvGrpSpPr/>
          <p:nvPr/>
        </p:nvGrpSpPr>
        <p:grpSpPr>
          <a:xfrm>
            <a:off x="7064463" y="2051556"/>
            <a:ext cx="2448272" cy="1809492"/>
            <a:chOff x="6096649" y="2051556"/>
            <a:chExt cx="2448272" cy="1809492"/>
          </a:xfrm>
        </p:grpSpPr>
        <p:grpSp>
          <p:nvGrpSpPr>
            <p:cNvPr id="94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1048811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769" name="直接连接符 84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0" name="直接连接符 85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1" name="直接连接符 86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2" name="直接连接符 87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3" name="直接连接符 88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4" name="直接连接符 89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5" name="直接连接符 90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1048812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776" name="直接连接符 76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7" name="直接连接符 77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8" name="直接连接符 78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9" name="直接连接符 79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0" name="直接连接符 80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1" name="直接连接符 81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2" name="直接连接符 82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1048813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783" name="直接连接符 68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4" name="直接连接符 69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5" name="直接连接符 70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6" name="直接连接符 71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7" name="直接连接符 72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8" name="直接连接符 73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9" name="直接连接符 74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1048814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790" name="直接连接符 60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1" name="直接连接符 61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2" name="直接连接符 62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3" name="直接连接符 63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4" name="直接连接符 64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5" name="直接连接符 65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6" name="直接连接符 66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1048815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145797" name="直接连接符 52"/>
              <p:cNvCxnSpPr>
                <a:cxnSpLocks/>
              </p:cNvCxnSpPr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8" name="直接连接符 53"/>
              <p:cNvCxnSpPr>
                <a:cxnSpLocks/>
              </p:cNvCxnSpPr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9" name="直接连接符 54"/>
              <p:cNvCxnSpPr>
                <a:cxnSpLocks/>
              </p:cNvCxnSpPr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0" name="直接连接符 55"/>
              <p:cNvCxnSpPr>
                <a:cxnSpLocks/>
              </p:cNvCxnSpPr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1" name="直接连接符 56"/>
              <p:cNvCxnSpPr>
                <a:cxnSpLocks/>
              </p:cNvCxnSpPr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2" name="直接连接符 57"/>
              <p:cNvCxnSpPr>
                <a:cxnSpLocks/>
              </p:cNvCxnSpPr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3" name="直接连接符 58"/>
              <p:cNvCxnSpPr>
                <a:cxnSpLocks/>
              </p:cNvCxnSpPr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8816" name="Line 5"/>
          <p:cNvSpPr>
            <a:spLocks noChangeShapeType="1"/>
          </p:cNvSpPr>
          <p:nvPr/>
        </p:nvSpPr>
        <p:spPr bwMode="auto">
          <a:xfrm>
            <a:off x="1775520" y="4477544"/>
            <a:ext cx="609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817" name="Line 17"/>
          <p:cNvSpPr>
            <a:spLocks noChangeShapeType="1"/>
          </p:cNvSpPr>
          <p:nvPr/>
        </p:nvSpPr>
        <p:spPr bwMode="auto">
          <a:xfrm flipV="1">
            <a:off x="2766120" y="409654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818" name="Line 22"/>
          <p:cNvSpPr>
            <a:spLocks noChangeShapeType="1"/>
          </p:cNvSpPr>
          <p:nvPr/>
        </p:nvSpPr>
        <p:spPr bwMode="auto">
          <a:xfrm flipV="1">
            <a:off x="4442520" y="409654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9" name="组合 99"/>
          <p:cNvGrpSpPr/>
          <p:nvPr/>
        </p:nvGrpSpPr>
        <p:grpSpPr>
          <a:xfrm>
            <a:off x="3756720" y="1124744"/>
            <a:ext cx="2286000" cy="3352800"/>
            <a:chOff x="2232720" y="1124744"/>
            <a:chExt cx="2286000" cy="3352800"/>
          </a:xfrm>
        </p:grpSpPr>
        <p:sp>
          <p:nvSpPr>
            <p:cNvPr id="1048819" name="Line 11"/>
            <p:cNvSpPr>
              <a:spLocks noChangeShapeType="1"/>
            </p:cNvSpPr>
            <p:nvPr/>
          </p:nvSpPr>
          <p:spPr bwMode="auto">
            <a:xfrm flipV="1">
              <a:off x="4518720" y="1124744"/>
              <a:ext cx="0" cy="3352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20" name="Line 34"/>
            <p:cNvSpPr>
              <a:spLocks noChangeShapeType="1"/>
            </p:cNvSpPr>
            <p:nvPr/>
          </p:nvSpPr>
          <p:spPr bwMode="auto">
            <a:xfrm>
              <a:off x="2232720" y="1124744"/>
              <a:ext cx="2286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821" name="Line 14"/>
            <p:cNvSpPr>
              <a:spLocks noChangeShapeType="1"/>
            </p:cNvSpPr>
            <p:nvPr/>
          </p:nvSpPr>
          <p:spPr bwMode="auto">
            <a:xfrm flipV="1">
              <a:off x="2232720" y="1124744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8822" name="AutoShape 43"/>
          <p:cNvSpPr/>
          <p:nvPr/>
        </p:nvSpPr>
        <p:spPr bwMode="auto">
          <a:xfrm>
            <a:off x="9768408" y="1988840"/>
            <a:ext cx="288032" cy="18002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823" name="TextBox 101"/>
          <p:cNvSpPr txBox="1"/>
          <p:nvPr/>
        </p:nvSpPr>
        <p:spPr>
          <a:xfrm>
            <a:off x="10056440" y="2132856"/>
            <a:ext cx="487680" cy="1463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寄</a:t>
            </a:r>
            <a:endParaRPr lang="en-US" altLang="zh-CN" b="1" dirty="0">
              <a:solidFill>
                <a:schemeClr val="tx2"/>
              </a:solidFill>
            </a:endParaRPr>
          </a:p>
          <a:p>
            <a:r>
              <a:rPr lang="zh-CN" altLang="en-US" b="1" dirty="0">
                <a:solidFill>
                  <a:schemeClr val="tx2"/>
                </a:solidFill>
              </a:rPr>
              <a:t>存</a:t>
            </a:r>
            <a:endParaRPr lang="en-US" altLang="zh-CN" b="1" dirty="0">
              <a:solidFill>
                <a:schemeClr val="tx2"/>
              </a:solidFill>
            </a:endParaRPr>
          </a:p>
          <a:p>
            <a:r>
              <a:rPr lang="zh-CN" altLang="en-US" b="1" dirty="0">
                <a:solidFill>
                  <a:schemeClr val="tx2"/>
                </a:solidFill>
              </a:rPr>
              <a:t>器</a:t>
            </a:r>
            <a:endParaRPr lang="en-US" altLang="zh-CN" b="1" dirty="0">
              <a:solidFill>
                <a:schemeClr val="tx2"/>
              </a:solidFill>
            </a:endParaRPr>
          </a:p>
          <a:p>
            <a:r>
              <a:rPr lang="zh-CN" altLang="en-US" b="1" dirty="0">
                <a:solidFill>
                  <a:schemeClr val="tx2"/>
                </a:solidFill>
              </a:rPr>
              <a:t>组</a:t>
            </a:r>
          </a:p>
        </p:txBody>
      </p:sp>
      <p:sp>
        <p:nvSpPr>
          <p:cNvPr id="1048824" name="TextBox 102"/>
          <p:cNvSpPr txBox="1"/>
          <p:nvPr/>
        </p:nvSpPr>
        <p:spPr>
          <a:xfrm>
            <a:off x="7032104" y="2051556"/>
            <a:ext cx="24180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0    1   0    1   0    1   0   1    </a:t>
            </a:r>
            <a:endParaRPr lang="zh-CN" altLang="en-US" sz="1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825" name="Rectangle 8"/>
          <p:cNvSpPr>
            <a:spLocks noChangeArrowheads="1"/>
          </p:cNvSpPr>
          <p:nvPr/>
        </p:nvSpPr>
        <p:spPr bwMode="auto">
          <a:xfrm>
            <a:off x="2135560" y="3573016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048826" name="Rectangle 8"/>
          <p:cNvSpPr>
            <a:spLocks noChangeArrowheads="1"/>
          </p:cNvSpPr>
          <p:nvPr/>
        </p:nvSpPr>
        <p:spPr bwMode="auto">
          <a:xfrm>
            <a:off x="3860304" y="3573016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048827" name="Rectangle 6"/>
          <p:cNvSpPr>
            <a:spLocks noChangeArrowheads="1"/>
          </p:cNvSpPr>
          <p:nvPr/>
        </p:nvSpPr>
        <p:spPr bwMode="auto">
          <a:xfrm>
            <a:off x="2999656" y="2492896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ALU</a:t>
            </a:r>
            <a:endParaRPr lang="zh-CN" altLang="en-US"/>
          </a:p>
        </p:txBody>
      </p:sp>
      <p:sp>
        <p:nvSpPr>
          <p:cNvPr id="1048828" name="Rectangle 4"/>
          <p:cNvSpPr>
            <a:spLocks noChangeArrowheads="1"/>
          </p:cNvSpPr>
          <p:nvPr/>
        </p:nvSpPr>
        <p:spPr bwMode="auto">
          <a:xfrm>
            <a:off x="2999656" y="1484784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/>
              <a:t>移位器</a:t>
            </a:r>
          </a:p>
        </p:txBody>
      </p:sp>
      <p:sp>
        <p:nvSpPr>
          <p:cNvPr id="1048829" name="文本框 42"/>
          <p:cNvSpPr txBox="1"/>
          <p:nvPr/>
        </p:nvSpPr>
        <p:spPr>
          <a:xfrm>
            <a:off x="7320136" y="1455167"/>
            <a:ext cx="2011681" cy="4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半导体存储器</a:t>
            </a:r>
          </a:p>
        </p:txBody>
      </p:sp>
      <p:grpSp>
        <p:nvGrpSpPr>
          <p:cNvPr id="100" name="组合 113"/>
          <p:cNvGrpSpPr/>
          <p:nvPr/>
        </p:nvGrpSpPr>
        <p:grpSpPr>
          <a:xfrm>
            <a:off x="1682264" y="3737113"/>
            <a:ext cx="1007311" cy="2100261"/>
            <a:chOff x="158264" y="3737113"/>
            <a:chExt cx="1007311" cy="2100261"/>
          </a:xfrm>
        </p:grpSpPr>
        <p:sp>
          <p:nvSpPr>
            <p:cNvPr id="1048830" name="任意多边形 105"/>
            <p:cNvSpPr/>
            <p:nvPr/>
          </p:nvSpPr>
          <p:spPr bwMode="auto">
            <a:xfrm>
              <a:off x="174772" y="4474097"/>
              <a:ext cx="990803" cy="1363277"/>
            </a:xfrm>
            <a:custGeom>
              <a:avLst/>
              <a:gdLst>
                <a:gd name="connsiteX0" fmla="*/ 990803 w 990803"/>
                <a:gd name="connsiteY0" fmla="*/ 1754909 h 1754909"/>
                <a:gd name="connsiteX1" fmla="*/ 11748 w 990803"/>
                <a:gd name="connsiteY1" fmla="*/ 1071418 h 1754909"/>
                <a:gd name="connsiteX2" fmla="*/ 538221 w 990803"/>
                <a:gd name="connsiteY2" fmla="*/ 0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803" h="1754909">
                  <a:moveTo>
                    <a:pt x="990803" y="1754909"/>
                  </a:moveTo>
                  <a:cubicBezTo>
                    <a:pt x="538990" y="1559406"/>
                    <a:pt x="87178" y="1363903"/>
                    <a:pt x="11748" y="1071418"/>
                  </a:cubicBezTo>
                  <a:cubicBezTo>
                    <a:pt x="-63682" y="778933"/>
                    <a:pt x="237269" y="389466"/>
                    <a:pt x="538221" y="0"/>
                  </a:cubicBezTo>
                </a:path>
              </a:pathLst>
            </a:custGeom>
            <a:noFill/>
            <a:ln w="381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8831" name="任意多边形 111"/>
            <p:cNvSpPr/>
            <p:nvPr/>
          </p:nvSpPr>
          <p:spPr bwMode="auto">
            <a:xfrm>
              <a:off x="158264" y="3737113"/>
              <a:ext cx="487779" cy="685800"/>
            </a:xfrm>
            <a:custGeom>
              <a:avLst/>
              <a:gdLst>
                <a:gd name="connsiteX0" fmla="*/ 487779 w 487779"/>
                <a:gd name="connsiteY0" fmla="*/ 685800 h 685800"/>
                <a:gd name="connsiteX1" fmla="*/ 762 w 487779"/>
                <a:gd name="connsiteY1" fmla="*/ 506896 h 685800"/>
                <a:gd name="connsiteX2" fmla="*/ 398327 w 487779"/>
                <a:gd name="connsiteY2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779" h="685800">
                  <a:moveTo>
                    <a:pt x="487779" y="685800"/>
                  </a:moveTo>
                  <a:cubicBezTo>
                    <a:pt x="251725" y="653498"/>
                    <a:pt x="15671" y="621196"/>
                    <a:pt x="762" y="506896"/>
                  </a:cubicBezTo>
                  <a:cubicBezTo>
                    <a:pt x="-14147" y="392596"/>
                    <a:pt x="192090" y="196298"/>
                    <a:pt x="398327" y="0"/>
                  </a:cubicBezTo>
                </a:path>
              </a:pathLst>
            </a:custGeom>
            <a:noFill/>
            <a:ln w="381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048832" name="任意多边形 109"/>
          <p:cNvSpPr/>
          <p:nvPr/>
        </p:nvSpPr>
        <p:spPr bwMode="auto">
          <a:xfrm>
            <a:off x="2345940" y="4487415"/>
            <a:ext cx="766336" cy="611359"/>
          </a:xfrm>
          <a:custGeom>
            <a:avLst/>
            <a:gdLst>
              <a:gd name="connsiteX0" fmla="*/ 847834 w 847834"/>
              <a:gd name="connsiteY0" fmla="*/ 0 h 993913"/>
              <a:gd name="connsiteX1" fmla="*/ 22886 w 847834"/>
              <a:gd name="connsiteY1" fmla="*/ 496956 h 993913"/>
              <a:gd name="connsiteX2" fmla="*/ 311121 w 847834"/>
              <a:gd name="connsiteY2" fmla="*/ 993913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834" h="993913">
                <a:moveTo>
                  <a:pt x="847834" y="0"/>
                </a:moveTo>
                <a:cubicBezTo>
                  <a:pt x="480086" y="165652"/>
                  <a:pt x="112338" y="331304"/>
                  <a:pt x="22886" y="496956"/>
                </a:cubicBezTo>
                <a:cubicBezTo>
                  <a:pt x="-66566" y="662608"/>
                  <a:pt x="122277" y="828260"/>
                  <a:pt x="311121" y="993913"/>
                </a:cubicBezTo>
              </a:path>
            </a:pathLst>
          </a:custGeom>
          <a:noFill/>
          <a:ln w="38100" cap="sq" cmpd="sng" algn="ctr">
            <a:solidFill>
              <a:schemeClr val="tx2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4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4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4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4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4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4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4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4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4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4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16" grpId="0" animBg="1"/>
      <p:bldP spid="1048817" grpId="0" animBg="1"/>
      <p:bldP spid="1048818" grpId="0" animBg="1"/>
      <p:bldP spid="1048822" grpId="0" animBg="1"/>
      <p:bldP spid="1048823" grpId="0"/>
      <p:bldP spid="1048824" grpId="0"/>
      <p:bldP spid="1048825" grpId="0" animBg="1"/>
      <p:bldP spid="1048826" grpId="0" animBg="1"/>
      <p:bldP spid="1048827" grpId="0" animBg="1"/>
      <p:bldP spid="1048828" grpId="0" animBg="1"/>
      <p:bldP spid="1048829" grpId="0"/>
      <p:bldP spid="10488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矩形 46"/>
          <p:cNvSpPr/>
          <p:nvPr/>
        </p:nvSpPr>
        <p:spPr>
          <a:xfrm>
            <a:off x="2279576" y="94274"/>
            <a:ext cx="3096344" cy="485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双向三态门</a:t>
            </a:r>
            <a:r>
              <a:rPr lang="zh-CN" altLang="zh-CN" sz="2800" b="1" dirty="0">
                <a:latin typeface="宋体" panose="02010600030101010101" pitchFamily="2" charset="-122"/>
              </a:rPr>
              <a:t>内总线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102" name="组合 161"/>
          <p:cNvGrpSpPr/>
          <p:nvPr/>
        </p:nvGrpSpPr>
        <p:grpSpPr>
          <a:xfrm>
            <a:off x="3359696" y="807095"/>
            <a:ext cx="5544616" cy="1391018"/>
            <a:chOff x="1835696" y="807095"/>
            <a:chExt cx="5544616" cy="1391018"/>
          </a:xfrm>
        </p:grpSpPr>
        <p:grpSp>
          <p:nvGrpSpPr>
            <p:cNvPr id="103" name="组合 29"/>
            <p:cNvGrpSpPr/>
            <p:nvPr/>
          </p:nvGrpSpPr>
          <p:grpSpPr>
            <a:xfrm>
              <a:off x="1835696" y="807095"/>
              <a:ext cx="5544616" cy="1311191"/>
              <a:chOff x="323528" y="1325721"/>
              <a:chExt cx="5544616" cy="1311191"/>
            </a:xfrm>
          </p:grpSpPr>
          <p:grpSp>
            <p:nvGrpSpPr>
              <p:cNvPr id="104" name="组合 80"/>
              <p:cNvGrpSpPr/>
              <p:nvPr/>
            </p:nvGrpSpPr>
            <p:grpSpPr>
              <a:xfrm>
                <a:off x="323528" y="1916832"/>
                <a:ext cx="5544616" cy="720080"/>
                <a:chOff x="-1016" y="1268760"/>
                <a:chExt cx="5544616" cy="720080"/>
              </a:xfrm>
            </p:grpSpPr>
            <p:cxnSp>
              <p:nvCxnSpPr>
                <p:cNvPr id="3145804" name="直接连接符 4"/>
                <p:cNvCxnSpPr>
                  <a:cxnSpLocks/>
                </p:cNvCxnSpPr>
                <p:nvPr/>
              </p:nvCxnSpPr>
              <p:spPr>
                <a:xfrm>
                  <a:off x="1691680" y="1268760"/>
                  <a:ext cx="0" cy="7200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05" name="直接连接符 3"/>
                <p:cNvCxnSpPr>
                  <a:cxnSpLocks/>
                </p:cNvCxnSpPr>
                <p:nvPr/>
              </p:nvCxnSpPr>
              <p:spPr>
                <a:xfrm>
                  <a:off x="1691680" y="126876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06" name="直接连接符 4"/>
                <p:cNvCxnSpPr>
                  <a:cxnSpLocks/>
                </p:cNvCxnSpPr>
                <p:nvPr/>
              </p:nvCxnSpPr>
              <p:spPr>
                <a:xfrm flipH="1">
                  <a:off x="1691680" y="162880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07" name="直接连接符 5"/>
                <p:cNvCxnSpPr>
                  <a:cxnSpLocks/>
                </p:cNvCxnSpPr>
                <p:nvPr/>
              </p:nvCxnSpPr>
              <p:spPr>
                <a:xfrm>
                  <a:off x="-1016" y="1628800"/>
                  <a:ext cx="169269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08" name="直接连接符 6"/>
                <p:cNvCxnSpPr>
                  <a:cxnSpLocks/>
                </p:cNvCxnSpPr>
                <p:nvPr/>
              </p:nvCxnSpPr>
              <p:spPr>
                <a:xfrm>
                  <a:off x="2411760" y="1628800"/>
                  <a:ext cx="31318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组合 89"/>
              <p:cNvGrpSpPr/>
              <p:nvPr/>
            </p:nvGrpSpPr>
            <p:grpSpPr>
              <a:xfrm>
                <a:off x="1547664" y="1325721"/>
                <a:ext cx="2160240" cy="720080"/>
                <a:chOff x="251520" y="3269937"/>
                <a:chExt cx="2160240" cy="720080"/>
              </a:xfrm>
            </p:grpSpPr>
            <p:cxnSp>
              <p:nvCxnSpPr>
                <p:cNvPr id="3145809" name="直接连接符 29"/>
                <p:cNvCxnSpPr>
                  <a:cxnSpLocks/>
                </p:cNvCxnSpPr>
                <p:nvPr/>
              </p:nvCxnSpPr>
              <p:spPr>
                <a:xfrm>
                  <a:off x="2411760" y="3269937"/>
                  <a:ext cx="0" cy="7200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10" name="直接连接符 30"/>
                <p:cNvCxnSpPr>
                  <a:cxnSpLocks/>
                </p:cNvCxnSpPr>
                <p:nvPr/>
              </p:nvCxnSpPr>
              <p:spPr>
                <a:xfrm flipV="1">
                  <a:off x="1691680" y="3269937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11" name="直接连接符 10"/>
                <p:cNvCxnSpPr>
                  <a:cxnSpLocks/>
                </p:cNvCxnSpPr>
                <p:nvPr/>
              </p:nvCxnSpPr>
              <p:spPr>
                <a:xfrm>
                  <a:off x="1691680" y="3629977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12" name="直接连接符 11"/>
                <p:cNvCxnSpPr>
                  <a:cxnSpLocks/>
                </p:cNvCxnSpPr>
                <p:nvPr/>
              </p:nvCxnSpPr>
              <p:spPr>
                <a:xfrm>
                  <a:off x="251520" y="3629977"/>
                  <a:ext cx="144016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45813" name="直接连接符 26"/>
              <p:cNvCxnSpPr>
                <a:cxnSpLocks/>
              </p:cNvCxnSpPr>
              <p:nvPr/>
            </p:nvCxnSpPr>
            <p:spPr>
              <a:xfrm>
                <a:off x="3707904" y="1685761"/>
                <a:ext cx="720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4" name="直接连接符 27"/>
              <p:cNvCxnSpPr>
                <a:cxnSpLocks/>
              </p:cNvCxnSpPr>
              <p:nvPr/>
            </p:nvCxnSpPr>
            <p:spPr>
              <a:xfrm>
                <a:off x="4427984" y="1666718"/>
                <a:ext cx="0" cy="5951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5" name="直接连接符 28"/>
              <p:cNvCxnSpPr>
                <a:cxnSpLocks/>
              </p:cNvCxnSpPr>
              <p:nvPr/>
            </p:nvCxnSpPr>
            <p:spPr>
              <a:xfrm>
                <a:off x="1547664" y="1666718"/>
                <a:ext cx="0" cy="5951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45816" name="直接连接符 50"/>
            <p:cNvCxnSpPr>
              <a:cxnSpLocks/>
            </p:cNvCxnSpPr>
            <p:nvPr/>
          </p:nvCxnSpPr>
          <p:spPr bwMode="auto">
            <a:xfrm>
              <a:off x="3923928" y="1916832"/>
              <a:ext cx="0" cy="281281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45817" name="直接连接符 59"/>
            <p:cNvCxnSpPr>
              <a:cxnSpLocks/>
            </p:cNvCxnSpPr>
            <p:nvPr/>
          </p:nvCxnSpPr>
          <p:spPr bwMode="auto">
            <a:xfrm>
              <a:off x="4788024" y="1340768"/>
              <a:ext cx="0" cy="850415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06" name="组合 66"/>
          <p:cNvGrpSpPr/>
          <p:nvPr/>
        </p:nvGrpSpPr>
        <p:grpSpPr>
          <a:xfrm>
            <a:off x="5208690" y="2103238"/>
            <a:ext cx="1331536" cy="461666"/>
            <a:chOff x="3684690" y="2636911"/>
            <a:chExt cx="1331536" cy="461666"/>
          </a:xfrm>
        </p:grpSpPr>
        <p:sp>
          <p:nvSpPr>
            <p:cNvPr id="1048834" name="文本框 61"/>
            <p:cNvSpPr txBox="1"/>
            <p:nvPr/>
          </p:nvSpPr>
          <p:spPr>
            <a:xfrm>
              <a:off x="3684690" y="263691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H</a:t>
              </a:r>
              <a:endParaRPr lang="zh-CN" altLang="en-US"/>
            </a:p>
          </p:txBody>
        </p:sp>
        <p:sp>
          <p:nvSpPr>
            <p:cNvPr id="1048835" name="文本框 63"/>
            <p:cNvSpPr txBox="1"/>
            <p:nvPr/>
          </p:nvSpPr>
          <p:spPr>
            <a:xfrm>
              <a:off x="4644008" y="263691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L</a:t>
              </a:r>
              <a:endParaRPr lang="zh-CN" altLang="en-US"/>
            </a:p>
          </p:txBody>
        </p:sp>
      </p:grpSp>
      <p:cxnSp>
        <p:nvCxnSpPr>
          <p:cNvPr id="3145818" name="直接箭头连接符 65"/>
          <p:cNvCxnSpPr>
            <a:cxnSpLocks/>
          </p:cNvCxnSpPr>
          <p:nvPr/>
        </p:nvCxnSpPr>
        <p:spPr bwMode="auto">
          <a:xfrm>
            <a:off x="5100170" y="1758246"/>
            <a:ext cx="563782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0000FF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07" name="组合 159"/>
          <p:cNvGrpSpPr/>
          <p:nvPr/>
        </p:nvGrpSpPr>
        <p:grpSpPr>
          <a:xfrm>
            <a:off x="3431704" y="2679303"/>
            <a:ext cx="5544616" cy="1469777"/>
            <a:chOff x="1907704" y="2679303"/>
            <a:chExt cx="5544616" cy="1469777"/>
          </a:xfrm>
        </p:grpSpPr>
        <p:grpSp>
          <p:nvGrpSpPr>
            <p:cNvPr id="108" name="组合 29"/>
            <p:cNvGrpSpPr/>
            <p:nvPr/>
          </p:nvGrpSpPr>
          <p:grpSpPr>
            <a:xfrm>
              <a:off x="1907704" y="2679303"/>
              <a:ext cx="5544616" cy="1311191"/>
              <a:chOff x="323528" y="1325721"/>
              <a:chExt cx="5544616" cy="1311191"/>
            </a:xfrm>
          </p:grpSpPr>
          <p:grpSp>
            <p:nvGrpSpPr>
              <p:cNvPr id="109" name="组合 80"/>
              <p:cNvGrpSpPr/>
              <p:nvPr/>
            </p:nvGrpSpPr>
            <p:grpSpPr>
              <a:xfrm>
                <a:off x="323528" y="1916832"/>
                <a:ext cx="5544616" cy="720080"/>
                <a:chOff x="-1016" y="1268760"/>
                <a:chExt cx="5544616" cy="720080"/>
              </a:xfrm>
            </p:grpSpPr>
            <p:cxnSp>
              <p:nvCxnSpPr>
                <p:cNvPr id="3145819" name="直接连接符 4"/>
                <p:cNvCxnSpPr>
                  <a:cxnSpLocks/>
                </p:cNvCxnSpPr>
                <p:nvPr/>
              </p:nvCxnSpPr>
              <p:spPr>
                <a:xfrm>
                  <a:off x="1691680" y="1268760"/>
                  <a:ext cx="0" cy="7200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20" name="直接连接符 3"/>
                <p:cNvCxnSpPr>
                  <a:cxnSpLocks/>
                </p:cNvCxnSpPr>
                <p:nvPr/>
              </p:nvCxnSpPr>
              <p:spPr>
                <a:xfrm>
                  <a:off x="1691680" y="126876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21" name="直接连接符 4"/>
                <p:cNvCxnSpPr>
                  <a:cxnSpLocks/>
                </p:cNvCxnSpPr>
                <p:nvPr/>
              </p:nvCxnSpPr>
              <p:spPr>
                <a:xfrm flipH="1">
                  <a:off x="1691680" y="162880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22" name="直接连接符 5"/>
                <p:cNvCxnSpPr>
                  <a:cxnSpLocks/>
                </p:cNvCxnSpPr>
                <p:nvPr/>
              </p:nvCxnSpPr>
              <p:spPr>
                <a:xfrm>
                  <a:off x="-1016" y="1628800"/>
                  <a:ext cx="169269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23" name="直接连接符 6"/>
                <p:cNvCxnSpPr>
                  <a:cxnSpLocks/>
                </p:cNvCxnSpPr>
                <p:nvPr/>
              </p:nvCxnSpPr>
              <p:spPr>
                <a:xfrm>
                  <a:off x="2411760" y="1628800"/>
                  <a:ext cx="31318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组合 89"/>
              <p:cNvGrpSpPr/>
              <p:nvPr/>
            </p:nvGrpSpPr>
            <p:grpSpPr>
              <a:xfrm>
                <a:off x="1547664" y="1325721"/>
                <a:ext cx="2160240" cy="720080"/>
                <a:chOff x="251520" y="3269937"/>
                <a:chExt cx="2160240" cy="720080"/>
              </a:xfrm>
            </p:grpSpPr>
            <p:cxnSp>
              <p:nvCxnSpPr>
                <p:cNvPr id="3145824" name="直接连接符 119"/>
                <p:cNvCxnSpPr>
                  <a:cxnSpLocks/>
                </p:cNvCxnSpPr>
                <p:nvPr/>
              </p:nvCxnSpPr>
              <p:spPr>
                <a:xfrm>
                  <a:off x="2411760" y="3269937"/>
                  <a:ext cx="0" cy="7200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25" name="直接连接符 120"/>
                <p:cNvCxnSpPr>
                  <a:cxnSpLocks/>
                </p:cNvCxnSpPr>
                <p:nvPr/>
              </p:nvCxnSpPr>
              <p:spPr>
                <a:xfrm flipV="1">
                  <a:off x="1691680" y="3269937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26" name="直接连接符 10"/>
                <p:cNvCxnSpPr>
                  <a:cxnSpLocks/>
                </p:cNvCxnSpPr>
                <p:nvPr/>
              </p:nvCxnSpPr>
              <p:spPr>
                <a:xfrm>
                  <a:off x="1691680" y="3629977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27" name="直接连接符 11"/>
                <p:cNvCxnSpPr>
                  <a:cxnSpLocks/>
                </p:cNvCxnSpPr>
                <p:nvPr/>
              </p:nvCxnSpPr>
              <p:spPr>
                <a:xfrm>
                  <a:off x="251520" y="3629977"/>
                  <a:ext cx="144016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45828" name="直接连接符 116"/>
              <p:cNvCxnSpPr>
                <a:cxnSpLocks/>
              </p:cNvCxnSpPr>
              <p:nvPr/>
            </p:nvCxnSpPr>
            <p:spPr>
              <a:xfrm>
                <a:off x="3707904" y="1685761"/>
                <a:ext cx="720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29" name="直接连接符 117"/>
              <p:cNvCxnSpPr>
                <a:cxnSpLocks/>
              </p:cNvCxnSpPr>
              <p:nvPr/>
            </p:nvCxnSpPr>
            <p:spPr>
              <a:xfrm>
                <a:off x="4427984" y="1666718"/>
                <a:ext cx="0" cy="5951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0" name="直接连接符 118"/>
              <p:cNvCxnSpPr>
                <a:cxnSpLocks/>
              </p:cNvCxnSpPr>
              <p:nvPr/>
            </p:nvCxnSpPr>
            <p:spPr>
              <a:xfrm>
                <a:off x="1547664" y="1666718"/>
                <a:ext cx="0" cy="5951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45831" name="直接连接符 130"/>
            <p:cNvCxnSpPr>
              <a:cxnSpLocks/>
            </p:cNvCxnSpPr>
            <p:nvPr/>
          </p:nvCxnSpPr>
          <p:spPr bwMode="auto">
            <a:xfrm>
              <a:off x="3995936" y="3808730"/>
              <a:ext cx="0" cy="34035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45832" name="直接连接符 131"/>
            <p:cNvCxnSpPr>
              <a:cxnSpLocks/>
            </p:cNvCxnSpPr>
            <p:nvPr/>
          </p:nvCxnSpPr>
          <p:spPr bwMode="auto">
            <a:xfrm>
              <a:off x="4860032" y="3226656"/>
              <a:ext cx="0" cy="850416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1" name="组合 132"/>
          <p:cNvGrpSpPr/>
          <p:nvPr/>
        </p:nvGrpSpPr>
        <p:grpSpPr>
          <a:xfrm>
            <a:off x="5341668" y="4047455"/>
            <a:ext cx="1175008" cy="498217"/>
            <a:chOff x="3684690" y="2600360"/>
            <a:chExt cx="1175008" cy="498217"/>
          </a:xfrm>
        </p:grpSpPr>
        <p:sp>
          <p:nvSpPr>
            <p:cNvPr id="1048836" name="文本框 133"/>
            <p:cNvSpPr txBox="1"/>
            <p:nvPr/>
          </p:nvSpPr>
          <p:spPr>
            <a:xfrm>
              <a:off x="3684690" y="2636912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L</a:t>
              </a:r>
              <a:endParaRPr lang="zh-CN" altLang="en-US"/>
            </a:p>
          </p:txBody>
        </p:sp>
        <p:sp>
          <p:nvSpPr>
            <p:cNvPr id="1048837" name="文本框 134"/>
            <p:cNvSpPr txBox="1"/>
            <p:nvPr/>
          </p:nvSpPr>
          <p:spPr>
            <a:xfrm>
              <a:off x="4511030" y="2600360"/>
              <a:ext cx="348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</a:t>
              </a:r>
              <a:endParaRPr lang="zh-CN" altLang="en-US"/>
            </a:p>
          </p:txBody>
        </p:sp>
      </p:grpSp>
      <p:cxnSp>
        <p:nvCxnSpPr>
          <p:cNvPr id="3145833" name="直接箭头连接符 135"/>
          <p:cNvCxnSpPr>
            <a:cxnSpLocks/>
          </p:cNvCxnSpPr>
          <p:nvPr/>
        </p:nvCxnSpPr>
        <p:spPr bwMode="auto">
          <a:xfrm>
            <a:off x="6225754" y="3039343"/>
            <a:ext cx="563782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0000FF"/>
            </a:solidFill>
            <a:prstDash val="solid"/>
            <a:round/>
            <a:headEnd type="triangle" w="sm" len="sm"/>
            <a:tailEnd type="none"/>
          </a:ln>
          <a:effectLst/>
        </p:spPr>
      </p:cxnSp>
      <p:grpSp>
        <p:nvGrpSpPr>
          <p:cNvPr id="112" name="组合 160"/>
          <p:cNvGrpSpPr/>
          <p:nvPr/>
        </p:nvGrpSpPr>
        <p:grpSpPr>
          <a:xfrm>
            <a:off x="3431704" y="4695527"/>
            <a:ext cx="5544616" cy="1450087"/>
            <a:chOff x="1907704" y="4695527"/>
            <a:chExt cx="5544616" cy="1450087"/>
          </a:xfrm>
        </p:grpSpPr>
        <p:grpSp>
          <p:nvGrpSpPr>
            <p:cNvPr id="113" name="组合 29"/>
            <p:cNvGrpSpPr/>
            <p:nvPr/>
          </p:nvGrpSpPr>
          <p:grpSpPr>
            <a:xfrm>
              <a:off x="1907704" y="4695527"/>
              <a:ext cx="5544616" cy="1311191"/>
              <a:chOff x="323528" y="1325721"/>
              <a:chExt cx="5544616" cy="1311191"/>
            </a:xfrm>
          </p:grpSpPr>
          <p:grpSp>
            <p:nvGrpSpPr>
              <p:cNvPr id="114" name="组合 80"/>
              <p:cNvGrpSpPr/>
              <p:nvPr/>
            </p:nvGrpSpPr>
            <p:grpSpPr>
              <a:xfrm>
                <a:off x="323528" y="1916832"/>
                <a:ext cx="5544616" cy="720080"/>
                <a:chOff x="-1016" y="1268760"/>
                <a:chExt cx="5544616" cy="720080"/>
              </a:xfrm>
            </p:grpSpPr>
            <p:cxnSp>
              <p:nvCxnSpPr>
                <p:cNvPr id="3145834" name="直接连接符 4"/>
                <p:cNvCxnSpPr>
                  <a:cxnSpLocks/>
                </p:cNvCxnSpPr>
                <p:nvPr/>
              </p:nvCxnSpPr>
              <p:spPr>
                <a:xfrm>
                  <a:off x="1691680" y="1268760"/>
                  <a:ext cx="0" cy="7200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35" name="直接连接符 3"/>
                <p:cNvCxnSpPr>
                  <a:cxnSpLocks/>
                </p:cNvCxnSpPr>
                <p:nvPr/>
              </p:nvCxnSpPr>
              <p:spPr>
                <a:xfrm>
                  <a:off x="1691680" y="126876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36" name="直接连接符 4"/>
                <p:cNvCxnSpPr>
                  <a:cxnSpLocks/>
                </p:cNvCxnSpPr>
                <p:nvPr/>
              </p:nvCxnSpPr>
              <p:spPr>
                <a:xfrm flipH="1">
                  <a:off x="1691680" y="1628800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37" name="直接连接符 5"/>
                <p:cNvCxnSpPr>
                  <a:cxnSpLocks/>
                </p:cNvCxnSpPr>
                <p:nvPr/>
              </p:nvCxnSpPr>
              <p:spPr>
                <a:xfrm>
                  <a:off x="-1016" y="1628800"/>
                  <a:ext cx="169269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38" name="直接连接符 6"/>
                <p:cNvCxnSpPr>
                  <a:cxnSpLocks/>
                </p:cNvCxnSpPr>
                <p:nvPr/>
              </p:nvCxnSpPr>
              <p:spPr>
                <a:xfrm>
                  <a:off x="2411760" y="1628800"/>
                  <a:ext cx="31318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组合 89"/>
              <p:cNvGrpSpPr/>
              <p:nvPr/>
            </p:nvGrpSpPr>
            <p:grpSpPr>
              <a:xfrm>
                <a:off x="1547664" y="1325721"/>
                <a:ext cx="2160240" cy="720080"/>
                <a:chOff x="251520" y="3269937"/>
                <a:chExt cx="2160240" cy="720080"/>
              </a:xfrm>
            </p:grpSpPr>
            <p:cxnSp>
              <p:nvCxnSpPr>
                <p:cNvPr id="3145839" name="直接连接符 142"/>
                <p:cNvCxnSpPr>
                  <a:cxnSpLocks/>
                </p:cNvCxnSpPr>
                <p:nvPr/>
              </p:nvCxnSpPr>
              <p:spPr>
                <a:xfrm>
                  <a:off x="2411760" y="3269937"/>
                  <a:ext cx="0" cy="7200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40" name="直接连接符 143"/>
                <p:cNvCxnSpPr>
                  <a:cxnSpLocks/>
                </p:cNvCxnSpPr>
                <p:nvPr/>
              </p:nvCxnSpPr>
              <p:spPr>
                <a:xfrm flipV="1">
                  <a:off x="1691680" y="3269937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41" name="直接连接符 10"/>
                <p:cNvCxnSpPr>
                  <a:cxnSpLocks/>
                </p:cNvCxnSpPr>
                <p:nvPr/>
              </p:nvCxnSpPr>
              <p:spPr>
                <a:xfrm>
                  <a:off x="1691680" y="3629977"/>
                  <a:ext cx="720080" cy="3600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42" name="直接连接符 11"/>
                <p:cNvCxnSpPr>
                  <a:cxnSpLocks/>
                </p:cNvCxnSpPr>
                <p:nvPr/>
              </p:nvCxnSpPr>
              <p:spPr>
                <a:xfrm>
                  <a:off x="251520" y="3629977"/>
                  <a:ext cx="144016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45843" name="直接连接符 139"/>
              <p:cNvCxnSpPr>
                <a:cxnSpLocks/>
              </p:cNvCxnSpPr>
              <p:nvPr/>
            </p:nvCxnSpPr>
            <p:spPr>
              <a:xfrm>
                <a:off x="3707904" y="1685761"/>
                <a:ext cx="720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44" name="直接连接符 140"/>
              <p:cNvCxnSpPr>
                <a:cxnSpLocks/>
              </p:cNvCxnSpPr>
              <p:nvPr/>
            </p:nvCxnSpPr>
            <p:spPr>
              <a:xfrm>
                <a:off x="4427984" y="1666718"/>
                <a:ext cx="0" cy="5951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45" name="直接连接符 141"/>
              <p:cNvCxnSpPr>
                <a:cxnSpLocks/>
              </p:cNvCxnSpPr>
              <p:nvPr/>
            </p:nvCxnSpPr>
            <p:spPr>
              <a:xfrm>
                <a:off x="1547664" y="1666718"/>
                <a:ext cx="0" cy="5951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45846" name="直接连接符 153"/>
            <p:cNvCxnSpPr>
              <a:cxnSpLocks/>
            </p:cNvCxnSpPr>
            <p:nvPr/>
          </p:nvCxnSpPr>
          <p:spPr bwMode="auto">
            <a:xfrm>
              <a:off x="3995936" y="5805264"/>
              <a:ext cx="0" cy="34035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45847" name="直接连接符 154"/>
            <p:cNvCxnSpPr>
              <a:cxnSpLocks/>
            </p:cNvCxnSpPr>
            <p:nvPr/>
          </p:nvCxnSpPr>
          <p:spPr bwMode="auto">
            <a:xfrm>
              <a:off x="4860032" y="5229200"/>
              <a:ext cx="0" cy="850415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6" name="组合 155"/>
          <p:cNvGrpSpPr/>
          <p:nvPr/>
        </p:nvGrpSpPr>
        <p:grpSpPr>
          <a:xfrm>
            <a:off x="5341668" y="6100229"/>
            <a:ext cx="1258388" cy="461666"/>
            <a:chOff x="3684690" y="2636911"/>
            <a:chExt cx="1258388" cy="461666"/>
          </a:xfrm>
        </p:grpSpPr>
        <p:sp>
          <p:nvSpPr>
            <p:cNvPr id="1048838" name="文本框 156"/>
            <p:cNvSpPr txBox="1"/>
            <p:nvPr/>
          </p:nvSpPr>
          <p:spPr>
            <a:xfrm>
              <a:off x="3684690" y="2636912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L</a:t>
              </a:r>
              <a:endParaRPr lang="zh-CN" altLang="en-US"/>
            </a:p>
          </p:txBody>
        </p:sp>
        <p:sp>
          <p:nvSpPr>
            <p:cNvPr id="1048839" name="文本框 157"/>
            <p:cNvSpPr txBox="1"/>
            <p:nvPr/>
          </p:nvSpPr>
          <p:spPr>
            <a:xfrm>
              <a:off x="4570860" y="263691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L</a:t>
              </a:r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4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Text Box 5"/>
          <p:cNvSpPr txBox="1">
            <a:spLocks noChangeArrowheads="1"/>
          </p:cNvSpPr>
          <p:nvPr/>
        </p:nvSpPr>
        <p:spPr bwMode="auto">
          <a:xfrm>
            <a:off x="2342398" y="658913"/>
            <a:ext cx="8128000" cy="113024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>
                <a:latin typeface="+mn-lt"/>
              </a:rPr>
              <a:t>CPU</a:t>
            </a:r>
            <a:r>
              <a:rPr lang="zh-CN" altLang="en-US" b="1">
                <a:latin typeface="+mn-lt"/>
              </a:rPr>
              <a:t>内部设置多组总线,  用于传输不同类别的信息(地址、数据、指令信息等分别用不同的总线传送)。</a:t>
            </a:r>
          </a:p>
        </p:txBody>
      </p:sp>
      <p:sp>
        <p:nvSpPr>
          <p:cNvPr id="1048841" name="Text Box 6"/>
          <p:cNvSpPr txBox="1">
            <a:spLocks noChangeArrowheads="1"/>
          </p:cNvSpPr>
          <p:nvPr/>
        </p:nvSpPr>
        <p:spPr bwMode="auto">
          <a:xfrm>
            <a:off x="2423592" y="1835439"/>
            <a:ext cx="3701348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577850" indent="-5778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3C00"/>
                </a:solidFill>
                <a:latin typeface="+mn-ea"/>
                <a:ea typeface="+mn-ea"/>
              </a:rPr>
              <a:t>如 </a:t>
            </a:r>
            <a:r>
              <a:rPr lang="en-US" altLang="zh-CN" sz="2000" b="1">
                <a:solidFill>
                  <a:srgbClr val="003C00"/>
                </a:solidFill>
                <a:latin typeface="+mn-ea"/>
                <a:ea typeface="+mn-ea"/>
              </a:rPr>
              <a:t>Pentium</a:t>
            </a:r>
            <a:r>
              <a:rPr lang="zh-CN" altLang="en-US" sz="2000" b="1">
                <a:solidFill>
                  <a:srgbClr val="003C00"/>
                </a:solidFill>
                <a:latin typeface="+mn-ea"/>
                <a:ea typeface="+mn-ea"/>
              </a:rPr>
              <a:t>处理器的内部结构:</a:t>
            </a:r>
          </a:p>
        </p:txBody>
      </p:sp>
      <p:grpSp>
        <p:nvGrpSpPr>
          <p:cNvPr id="118" name="Group 75"/>
          <p:cNvGrpSpPr/>
          <p:nvPr/>
        </p:nvGrpSpPr>
        <p:grpSpPr bwMode="auto">
          <a:xfrm>
            <a:off x="2423592" y="2357760"/>
            <a:ext cx="7837884" cy="4311600"/>
            <a:chOff x="243" y="171"/>
            <a:chExt cx="5397" cy="3351"/>
          </a:xfrm>
        </p:grpSpPr>
        <p:sp>
          <p:nvSpPr>
            <p:cNvPr id="1048842" name="Text Box 3"/>
            <p:cNvSpPr txBox="1">
              <a:spLocks noChangeArrowheads="1"/>
            </p:cNvSpPr>
            <p:nvPr/>
          </p:nvSpPr>
          <p:spPr bwMode="auto">
            <a:xfrm>
              <a:off x="1789" y="703"/>
              <a:ext cx="1363" cy="299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zh-CN" altLang="en-US" sz="2000" b="1"/>
                <a:t>8</a:t>
              </a:r>
              <a:r>
                <a:rPr kumimoji="0" lang="en-US" altLang="zh-CN" sz="2000" b="1"/>
                <a:t>K</a:t>
              </a:r>
              <a:r>
                <a:rPr kumimoji="0" lang="zh-CN" altLang="en-US" sz="2000" b="1"/>
                <a:t>指令</a:t>
              </a:r>
              <a:r>
                <a:rPr kumimoji="0" lang="en-US" altLang="zh-CN" sz="2000" b="1"/>
                <a:t>Cache</a:t>
              </a:r>
            </a:p>
          </p:txBody>
        </p:sp>
        <p:sp>
          <p:nvSpPr>
            <p:cNvPr id="1048843" name="Text Box 4"/>
            <p:cNvSpPr txBox="1">
              <a:spLocks noChangeArrowheads="1"/>
            </p:cNvSpPr>
            <p:nvPr/>
          </p:nvSpPr>
          <p:spPr bwMode="auto">
            <a:xfrm>
              <a:off x="1011" y="1210"/>
              <a:ext cx="1310" cy="307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kumimoji="0" lang="zh-CN" altLang="en-US" sz="2000" b="1"/>
                <a:t>指令预取部件</a:t>
              </a:r>
            </a:p>
          </p:txBody>
        </p:sp>
        <p:sp>
          <p:nvSpPr>
            <p:cNvPr id="1048844" name="Text Box 5"/>
            <p:cNvSpPr txBox="1">
              <a:spLocks noChangeArrowheads="1"/>
            </p:cNvSpPr>
            <p:nvPr/>
          </p:nvSpPr>
          <p:spPr bwMode="auto">
            <a:xfrm>
              <a:off x="2318" y="1209"/>
              <a:ext cx="1126" cy="307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kumimoji="0" lang="zh-CN" altLang="en-US" sz="2000" b="1"/>
                <a:t>指令译码器</a:t>
              </a:r>
            </a:p>
          </p:txBody>
        </p:sp>
        <p:sp>
          <p:nvSpPr>
            <p:cNvPr id="1048845" name="Text Box 6"/>
            <p:cNvSpPr txBox="1">
              <a:spLocks noChangeArrowheads="1"/>
            </p:cNvSpPr>
            <p:nvPr/>
          </p:nvSpPr>
          <p:spPr bwMode="auto">
            <a:xfrm>
              <a:off x="3745" y="1084"/>
              <a:ext cx="771" cy="489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95000"/>
                </a:lnSpc>
                <a:spcBef>
                  <a:spcPct val="0"/>
                </a:spcBef>
              </a:pPr>
              <a:r>
                <a:rPr kumimoji="0" lang="zh-CN" altLang="en-US" sz="2000" b="1"/>
                <a:t> 微程序</a:t>
              </a:r>
            </a:p>
            <a:p>
              <a:pPr algn="just" eaLnBrk="0" hangingPunct="0">
                <a:lnSpc>
                  <a:spcPct val="95000"/>
                </a:lnSpc>
                <a:spcBef>
                  <a:spcPct val="0"/>
                </a:spcBef>
              </a:pPr>
              <a:r>
                <a:rPr kumimoji="0" lang="en-US" altLang="zh-CN" sz="2000" b="1"/>
                <a:t>  ROM</a:t>
              </a:r>
            </a:p>
          </p:txBody>
        </p:sp>
        <p:sp>
          <p:nvSpPr>
            <p:cNvPr id="1048846" name="Text Box 7"/>
            <p:cNvSpPr txBox="1">
              <a:spLocks noChangeArrowheads="1"/>
            </p:cNvSpPr>
            <p:nvPr/>
          </p:nvSpPr>
          <p:spPr bwMode="auto">
            <a:xfrm>
              <a:off x="243" y="706"/>
              <a:ext cx="1293" cy="305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zh-CN" altLang="en-US" sz="2000" b="1"/>
                <a:t>分支预测部件</a:t>
              </a:r>
            </a:p>
          </p:txBody>
        </p:sp>
        <p:sp>
          <p:nvSpPr>
            <p:cNvPr id="1048847" name="Text Box 8"/>
            <p:cNvSpPr txBox="1">
              <a:spLocks noChangeArrowheads="1"/>
            </p:cNvSpPr>
            <p:nvPr/>
          </p:nvSpPr>
          <p:spPr bwMode="auto">
            <a:xfrm>
              <a:off x="1588" y="1765"/>
              <a:ext cx="928" cy="330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ts val="400"/>
                </a:spcBef>
              </a:pPr>
              <a:r>
                <a:rPr kumimoji="0" lang="zh-CN" altLang="en-US" sz="2000" b="1"/>
                <a:t>控制部件</a:t>
              </a:r>
            </a:p>
          </p:txBody>
        </p:sp>
        <p:sp>
          <p:nvSpPr>
            <p:cNvPr id="1048848" name="Text Box 9"/>
            <p:cNvSpPr txBox="1">
              <a:spLocks noChangeArrowheads="1"/>
            </p:cNvSpPr>
            <p:nvPr/>
          </p:nvSpPr>
          <p:spPr bwMode="auto">
            <a:xfrm>
              <a:off x="941" y="2494"/>
              <a:ext cx="874" cy="277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000" b="1"/>
                <a:t>U</a:t>
              </a:r>
              <a:r>
                <a:rPr kumimoji="0" lang="zh-CN" altLang="en-US" sz="2000" b="1"/>
                <a:t>流水线</a:t>
              </a:r>
            </a:p>
          </p:txBody>
        </p:sp>
        <p:sp>
          <p:nvSpPr>
            <p:cNvPr id="1048849" name="Text Box 10"/>
            <p:cNvSpPr txBox="1">
              <a:spLocks noChangeArrowheads="1"/>
            </p:cNvSpPr>
            <p:nvPr/>
          </p:nvSpPr>
          <p:spPr bwMode="auto">
            <a:xfrm>
              <a:off x="1822" y="2494"/>
              <a:ext cx="882" cy="277"/>
            </a:xfrm>
            <a:prstGeom prst="rect">
              <a:avLst/>
            </a:prstGeom>
            <a:solidFill>
              <a:srgbClr val="DDFFFF"/>
            </a:solidFill>
            <a:ln w="2857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000" b="1"/>
                <a:t>V</a:t>
              </a:r>
              <a:r>
                <a:rPr kumimoji="0" lang="zh-CN" altLang="en-US" sz="2000" b="1"/>
                <a:t>流水线</a:t>
              </a:r>
            </a:p>
          </p:txBody>
        </p:sp>
        <p:sp>
          <p:nvSpPr>
            <p:cNvPr id="1048850" name="Text Box 11"/>
            <p:cNvSpPr txBox="1">
              <a:spLocks noChangeArrowheads="1"/>
            </p:cNvSpPr>
            <p:nvPr/>
          </p:nvSpPr>
          <p:spPr bwMode="auto">
            <a:xfrm>
              <a:off x="2863" y="2019"/>
              <a:ext cx="1663" cy="298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kumimoji="0" lang="en-US" altLang="zh-CN" sz="2000" b="1"/>
                <a:t>U</a:t>
              </a:r>
              <a:r>
                <a:rPr kumimoji="0" lang="zh-CN" altLang="en-US" sz="2000" b="1"/>
                <a:t>流水线地址生成</a:t>
              </a:r>
            </a:p>
          </p:txBody>
        </p:sp>
        <p:sp>
          <p:nvSpPr>
            <p:cNvPr id="1048851" name="Text Box 12"/>
            <p:cNvSpPr txBox="1">
              <a:spLocks noChangeArrowheads="1"/>
            </p:cNvSpPr>
            <p:nvPr/>
          </p:nvSpPr>
          <p:spPr bwMode="auto">
            <a:xfrm>
              <a:off x="2859" y="2316"/>
              <a:ext cx="1664" cy="288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kumimoji="0" lang="en-US" altLang="zh-CN" sz="2000" b="1"/>
                <a:t>V</a:t>
              </a:r>
              <a:r>
                <a:rPr kumimoji="0" lang="zh-CN" altLang="en-US" sz="2000" b="1"/>
                <a:t>流水线地址生成</a:t>
              </a:r>
            </a:p>
          </p:txBody>
        </p:sp>
        <p:sp>
          <p:nvSpPr>
            <p:cNvPr id="1048852" name="Text Box 13"/>
            <p:cNvSpPr txBox="1">
              <a:spLocks noChangeArrowheads="1"/>
            </p:cNvSpPr>
            <p:nvPr/>
          </p:nvSpPr>
          <p:spPr bwMode="auto">
            <a:xfrm>
              <a:off x="809" y="3024"/>
              <a:ext cx="1755" cy="287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zh-CN" altLang="en-US" sz="2000" b="1"/>
                <a:t> 双端口数据</a:t>
              </a:r>
              <a:r>
                <a:rPr kumimoji="0" lang="en-US" altLang="zh-CN" sz="2000" b="1"/>
                <a:t>Cache</a:t>
              </a:r>
            </a:p>
          </p:txBody>
        </p:sp>
        <p:sp>
          <p:nvSpPr>
            <p:cNvPr id="1048853" name="Text Box 14"/>
            <p:cNvSpPr txBox="1">
              <a:spLocks noChangeArrowheads="1"/>
            </p:cNvSpPr>
            <p:nvPr/>
          </p:nvSpPr>
          <p:spPr bwMode="auto">
            <a:xfrm>
              <a:off x="313" y="1682"/>
              <a:ext cx="940" cy="521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000" b="1"/>
                <a:t>浮点处理</a:t>
              </a:r>
            </a:p>
            <a:p>
              <a:pPr eaLnBrk="0" hangingPunct="0">
                <a:spcBef>
                  <a:spcPct val="0"/>
                </a:spcBef>
              </a:pPr>
              <a:r>
                <a:rPr kumimoji="0" lang="zh-CN" altLang="en-US" sz="2000" b="1"/>
                <a:t>部件</a:t>
              </a:r>
              <a:r>
                <a:rPr kumimoji="0" lang="en-US" altLang="zh-CN" sz="2000" b="1"/>
                <a:t>FPU</a:t>
              </a:r>
            </a:p>
          </p:txBody>
        </p:sp>
        <p:sp>
          <p:nvSpPr>
            <p:cNvPr id="1048854" name="Text Box 29"/>
            <p:cNvSpPr txBox="1">
              <a:spLocks noChangeArrowheads="1"/>
            </p:cNvSpPr>
            <p:nvPr/>
          </p:nvSpPr>
          <p:spPr bwMode="auto">
            <a:xfrm>
              <a:off x="5045" y="1444"/>
              <a:ext cx="383" cy="1294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 algn="just" eaLnBrk="0" hangingPunct="0">
                <a:lnSpc>
                  <a:spcPct val="110000"/>
                </a:lnSpc>
                <a:spcBef>
                  <a:spcPct val="0"/>
                </a:spcBef>
              </a:pPr>
              <a:r>
                <a:rPr kumimoji="0" lang="zh-CN" altLang="en-US" sz="2000" b="1"/>
                <a:t>总线接口部件</a:t>
              </a:r>
            </a:p>
          </p:txBody>
        </p:sp>
        <p:sp>
          <p:nvSpPr>
            <p:cNvPr id="1048855" name="Line 42"/>
            <p:cNvSpPr>
              <a:spLocks noChangeShapeType="1"/>
            </p:cNvSpPr>
            <p:nvPr/>
          </p:nvSpPr>
          <p:spPr bwMode="auto">
            <a:xfrm>
              <a:off x="1543" y="878"/>
              <a:ext cx="240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048856" name="Text Box 44"/>
            <p:cNvSpPr txBox="1">
              <a:spLocks noChangeArrowheads="1"/>
            </p:cNvSpPr>
            <p:nvPr/>
          </p:nvSpPr>
          <p:spPr bwMode="auto">
            <a:xfrm>
              <a:off x="2771" y="3121"/>
              <a:ext cx="1765" cy="23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zh-CN" altLang="en-US" sz="2000" b="1">
                  <a:solidFill>
                    <a:srgbClr val="800000"/>
                  </a:solidFill>
                </a:rPr>
                <a:t>32位内部地址总线</a:t>
              </a:r>
            </a:p>
          </p:txBody>
        </p:sp>
        <p:sp>
          <p:nvSpPr>
            <p:cNvPr id="1048857" name="Text Box 45"/>
            <p:cNvSpPr txBox="1">
              <a:spLocks noChangeArrowheads="1"/>
            </p:cNvSpPr>
            <p:nvPr/>
          </p:nvSpPr>
          <p:spPr bwMode="auto">
            <a:xfrm>
              <a:off x="2216" y="171"/>
              <a:ext cx="2039" cy="23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algn="l">
                <a:spcBef>
                  <a:spcPct val="0"/>
                </a:spcBef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kumimoji="0" lang="zh-CN" altLang="en-US" sz="2000" b="1">
                  <a:solidFill>
                    <a:srgbClr val="000099"/>
                  </a:solidFill>
                </a:rPr>
                <a:t>64位内部数据总线</a:t>
              </a:r>
            </a:p>
          </p:txBody>
        </p:sp>
        <p:sp>
          <p:nvSpPr>
            <p:cNvPr id="1048858" name="Line 57"/>
            <p:cNvSpPr>
              <a:spLocks noChangeShapeType="1"/>
            </p:cNvSpPr>
            <p:nvPr/>
          </p:nvSpPr>
          <p:spPr bwMode="auto">
            <a:xfrm>
              <a:off x="5438" y="1986"/>
              <a:ext cx="202" cy="0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1048859" name="Freeform 58"/>
            <p:cNvSpPr/>
            <p:nvPr/>
          </p:nvSpPr>
          <p:spPr bwMode="auto">
            <a:xfrm>
              <a:off x="1756" y="450"/>
              <a:ext cx="3053" cy="3072"/>
            </a:xfrm>
            <a:custGeom>
              <a:avLst/>
              <a:gdLst>
                <a:gd name="T0" fmla="*/ 348 w 3219"/>
                <a:gd name="T1" fmla="*/ 293 h 3612"/>
                <a:gd name="T2" fmla="*/ 348 w 3219"/>
                <a:gd name="T3" fmla="*/ 0 h 3612"/>
                <a:gd name="T4" fmla="*/ 3219 w 3219"/>
                <a:gd name="T5" fmla="*/ 0 h 3612"/>
                <a:gd name="T6" fmla="*/ 3219 w 3219"/>
                <a:gd name="T7" fmla="*/ 3337 h 3612"/>
                <a:gd name="T8" fmla="*/ 3219 w 3219"/>
                <a:gd name="T9" fmla="*/ 3612 h 3612"/>
                <a:gd name="T10" fmla="*/ 0 w 3219"/>
                <a:gd name="T11" fmla="*/ 3612 h 3612"/>
                <a:gd name="T12" fmla="*/ 0 w 3219"/>
                <a:gd name="T13" fmla="*/ 3356 h 3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9" h="3612">
                  <a:moveTo>
                    <a:pt x="348" y="293"/>
                  </a:moveTo>
                  <a:lnTo>
                    <a:pt x="348" y="0"/>
                  </a:lnTo>
                  <a:lnTo>
                    <a:pt x="3219" y="0"/>
                  </a:lnTo>
                  <a:lnTo>
                    <a:pt x="3219" y="3337"/>
                  </a:lnTo>
                  <a:lnTo>
                    <a:pt x="3219" y="3612"/>
                  </a:lnTo>
                  <a:lnTo>
                    <a:pt x="0" y="3612"/>
                  </a:lnTo>
                  <a:lnTo>
                    <a:pt x="0" y="3356"/>
                  </a:lnTo>
                </a:path>
              </a:pathLst>
            </a:custGeom>
            <a:noFill/>
            <a:ln w="38100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1048860" name="Line 59"/>
            <p:cNvSpPr>
              <a:spLocks noChangeShapeType="1"/>
            </p:cNvSpPr>
            <p:nvPr/>
          </p:nvSpPr>
          <p:spPr bwMode="auto">
            <a:xfrm>
              <a:off x="4804" y="2328"/>
              <a:ext cx="22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1048861" name="Line 60"/>
            <p:cNvSpPr>
              <a:spLocks noChangeShapeType="1"/>
            </p:cNvSpPr>
            <p:nvPr/>
          </p:nvSpPr>
          <p:spPr bwMode="auto">
            <a:xfrm>
              <a:off x="4691" y="1856"/>
              <a:ext cx="36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1048862" name="Freeform 61"/>
            <p:cNvSpPr/>
            <p:nvPr/>
          </p:nvSpPr>
          <p:spPr bwMode="auto">
            <a:xfrm>
              <a:off x="2414" y="567"/>
              <a:ext cx="2267" cy="2861"/>
            </a:xfrm>
            <a:custGeom>
              <a:avLst/>
              <a:gdLst>
                <a:gd name="T0" fmla="*/ 274 w 2542"/>
                <a:gd name="T1" fmla="*/ 156 h 3365"/>
                <a:gd name="T2" fmla="*/ 274 w 2542"/>
                <a:gd name="T3" fmla="*/ 0 h 3365"/>
                <a:gd name="T4" fmla="*/ 2542 w 2542"/>
                <a:gd name="T5" fmla="*/ 0 h 3365"/>
                <a:gd name="T6" fmla="*/ 2542 w 2542"/>
                <a:gd name="T7" fmla="*/ 3365 h 3365"/>
                <a:gd name="T8" fmla="*/ 0 w 2542"/>
                <a:gd name="T9" fmla="*/ 3365 h 3365"/>
                <a:gd name="T10" fmla="*/ 0 w 2542"/>
                <a:gd name="T11" fmla="*/ 3219 h 3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2" h="3365">
                  <a:moveTo>
                    <a:pt x="274" y="156"/>
                  </a:moveTo>
                  <a:lnTo>
                    <a:pt x="274" y="0"/>
                  </a:lnTo>
                  <a:lnTo>
                    <a:pt x="2542" y="0"/>
                  </a:lnTo>
                  <a:lnTo>
                    <a:pt x="2542" y="3365"/>
                  </a:lnTo>
                  <a:lnTo>
                    <a:pt x="0" y="3365"/>
                  </a:lnTo>
                  <a:lnTo>
                    <a:pt x="0" y="3219"/>
                  </a:lnTo>
                </a:path>
              </a:pathLst>
            </a:custGeom>
            <a:noFill/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1048863" name="Line 62"/>
            <p:cNvSpPr>
              <a:spLocks noChangeShapeType="1"/>
            </p:cNvSpPr>
            <p:nvPr/>
          </p:nvSpPr>
          <p:spPr bwMode="auto">
            <a:xfrm>
              <a:off x="3448" y="1351"/>
              <a:ext cx="292" cy="0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1048864" name="Line 63"/>
            <p:cNvSpPr>
              <a:spLocks noChangeShapeType="1"/>
            </p:cNvSpPr>
            <p:nvPr/>
          </p:nvSpPr>
          <p:spPr bwMode="auto">
            <a:xfrm>
              <a:off x="2114" y="1006"/>
              <a:ext cx="0" cy="192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1048865" name="Line 64"/>
            <p:cNvSpPr>
              <a:spLocks noChangeShapeType="1"/>
            </p:cNvSpPr>
            <p:nvPr/>
          </p:nvSpPr>
          <p:spPr bwMode="auto">
            <a:xfrm>
              <a:off x="2045" y="1526"/>
              <a:ext cx="0" cy="247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1048866" name="Freeform 65"/>
            <p:cNvSpPr/>
            <p:nvPr/>
          </p:nvSpPr>
          <p:spPr bwMode="auto">
            <a:xfrm>
              <a:off x="2504" y="1575"/>
              <a:ext cx="1647" cy="319"/>
            </a:xfrm>
            <a:custGeom>
              <a:avLst/>
              <a:gdLst>
                <a:gd name="T0" fmla="*/ 1463 w 1463"/>
                <a:gd name="T1" fmla="*/ 0 h 411"/>
                <a:gd name="T2" fmla="*/ 1463 w 1463"/>
                <a:gd name="T3" fmla="*/ 411 h 411"/>
                <a:gd name="T4" fmla="*/ 0 w 1463"/>
                <a:gd name="T5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3" h="411">
                  <a:moveTo>
                    <a:pt x="1463" y="0"/>
                  </a:moveTo>
                  <a:lnTo>
                    <a:pt x="1463" y="411"/>
                  </a:lnTo>
                  <a:lnTo>
                    <a:pt x="0" y="411"/>
                  </a:lnTo>
                </a:path>
              </a:pathLst>
            </a:custGeom>
            <a:noFill/>
            <a:ln w="38100" cap="flat" cmpd="sng">
              <a:solidFill>
                <a:srgbClr val="003C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1048867" name="Line 67"/>
            <p:cNvSpPr>
              <a:spLocks noChangeShapeType="1"/>
            </p:cNvSpPr>
            <p:nvPr/>
          </p:nvSpPr>
          <p:spPr bwMode="auto">
            <a:xfrm>
              <a:off x="1814" y="2100"/>
              <a:ext cx="0" cy="408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1048868" name="Line 68"/>
            <p:cNvSpPr>
              <a:spLocks noChangeShapeType="1"/>
            </p:cNvSpPr>
            <p:nvPr/>
          </p:nvSpPr>
          <p:spPr bwMode="auto">
            <a:xfrm flipH="1" flipV="1">
              <a:off x="1819" y="2307"/>
              <a:ext cx="1050" cy="1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1048869" name="Line 69"/>
            <p:cNvSpPr>
              <a:spLocks noChangeShapeType="1"/>
            </p:cNvSpPr>
            <p:nvPr/>
          </p:nvSpPr>
          <p:spPr bwMode="auto">
            <a:xfrm>
              <a:off x="1280" y="2768"/>
              <a:ext cx="0" cy="256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1048870" name="Line 70"/>
            <p:cNvSpPr>
              <a:spLocks noChangeShapeType="1"/>
            </p:cNvSpPr>
            <p:nvPr/>
          </p:nvSpPr>
          <p:spPr bwMode="auto">
            <a:xfrm>
              <a:off x="2143" y="2764"/>
              <a:ext cx="0" cy="256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1048871" name="Line 72"/>
            <p:cNvSpPr>
              <a:spLocks noChangeShapeType="1"/>
            </p:cNvSpPr>
            <p:nvPr/>
          </p:nvSpPr>
          <p:spPr bwMode="auto">
            <a:xfrm flipH="1">
              <a:off x="1261" y="1923"/>
              <a:ext cx="320" cy="0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1048872" name="Freeform 74"/>
            <p:cNvSpPr/>
            <p:nvPr/>
          </p:nvSpPr>
          <p:spPr bwMode="auto">
            <a:xfrm>
              <a:off x="735" y="1006"/>
              <a:ext cx="275" cy="347"/>
            </a:xfrm>
            <a:custGeom>
              <a:avLst/>
              <a:gdLst>
                <a:gd name="T0" fmla="*/ 814 w 814"/>
                <a:gd name="T1" fmla="*/ 420 h 420"/>
                <a:gd name="T2" fmla="*/ 0 w 814"/>
                <a:gd name="T3" fmla="*/ 420 h 420"/>
                <a:gd name="T4" fmla="*/ 0 w 814"/>
                <a:gd name="T5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4" h="420">
                  <a:moveTo>
                    <a:pt x="814" y="420"/>
                  </a:moveTo>
                  <a:lnTo>
                    <a:pt x="0" y="42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3C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</p:grpSp>
      <p:sp>
        <p:nvSpPr>
          <p:cNvPr id="1048873" name="Text Box 4"/>
          <p:cNvSpPr txBox="1">
            <a:spLocks noChangeArrowheads="1"/>
          </p:cNvSpPr>
          <p:nvPr/>
        </p:nvSpPr>
        <p:spPr bwMode="auto">
          <a:xfrm>
            <a:off x="2196348" y="44624"/>
            <a:ext cx="421005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+mn-lt"/>
                <a:ea typeface="+mn-ea"/>
              </a:rPr>
              <a:t>(3) 多组内总线结构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40" grpId="0" autoUpdateAnimBg="0"/>
      <p:bldP spid="1048841" grpId="0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aring 1">
    <a:dk1>
      <a:srgbClr val="000000"/>
    </a:dk1>
    <a:lt1>
      <a:srgbClr val="FFFFFF"/>
    </a:lt1>
    <a:dk2>
      <a:srgbClr val="0000FF"/>
    </a:dk2>
    <a:lt2>
      <a:srgbClr val="FFCC66"/>
    </a:lt2>
    <a:accent1>
      <a:srgbClr val="00FFFF"/>
    </a:accent1>
    <a:accent2>
      <a:srgbClr val="3366FF"/>
    </a:accent2>
    <a:accent3>
      <a:srgbClr val="AAAAFF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1854</Words>
  <Application>Microsoft Office PowerPoint</Application>
  <PresentationFormat>宽屏</PresentationFormat>
  <Paragraphs>376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仿宋_GB2312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陈麒至</cp:lastModifiedBy>
  <cp:revision>3</cp:revision>
  <dcterms:created xsi:type="dcterms:W3CDTF">2000-11-05T03:40:02Z</dcterms:created>
  <dcterms:modified xsi:type="dcterms:W3CDTF">2021-01-03T04:08:47Z</dcterms:modified>
</cp:coreProperties>
</file>