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2"/>
  </p:notesMasterIdLst>
  <p:handoutMasterIdLst>
    <p:handoutMasterId r:id="rId53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0066"/>
    <a:srgbClr val="3366FF"/>
    <a:srgbClr val="FF3300"/>
    <a:srgbClr val="FF66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89" autoAdjust="0"/>
  </p:normalViewPr>
  <p:slideViewPr>
    <p:cSldViewPr>
      <p:cViewPr varScale="1">
        <p:scale>
          <a:sx n="120" d="100"/>
          <a:sy n="120" d="100"/>
        </p:scale>
        <p:origin x="11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110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5111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111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CBFC1-1064-4012-861C-427F352FB7B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11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511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11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511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11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CD37B-C829-44BB-808D-5B3A037542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D37B-C829-44BB-808D-5B3A03754235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2"/>
          <p:cNvGrpSpPr/>
          <p:nvPr/>
        </p:nvGrpSpPr>
        <p:grpSpPr bwMode="auto">
          <a:xfrm>
            <a:off x="-1380066" y="1552575"/>
            <a:ext cx="13572067" cy="5305425"/>
            <a:chOff x="-652" y="978"/>
            <a:chExt cx="6412" cy="3342"/>
          </a:xfrm>
        </p:grpSpPr>
        <p:sp>
          <p:nvSpPr>
            <p:cNvPr id="105104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4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104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4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51049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50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51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85AE0EA-123E-4C75-953D-82B1A74C21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7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7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7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7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26E8DB6-8657-431C-B328-D77F9FCC9A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6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5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58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59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60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20AFC7-07AB-4FBF-8E15-7F2C6768590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6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6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6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3150464-34EC-4594-B967-D210120C31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7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78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1079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80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81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B960308-9E71-4960-A0EF-0079906D9D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8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8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8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8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8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799A707-4363-4D0B-B737-6BFC93629A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88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8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109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9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1092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9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9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9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386B86-71BF-489F-8C51-0357F50B38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5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5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5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8F5A9BD-1B49-4B3E-A98B-D2BCE26EEF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6" y="44450"/>
            <a:ext cx="95461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96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97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098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1099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100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101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29765F-6C36-4D69-8C1E-3308470CAD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66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1067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51068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1069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70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51071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9A6980E-3A98-47D3-A227-E8A2D1A064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/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1048576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77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85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4858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35655A3-BE41-4CC6-86BA-F74D6B2D087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485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3"/>
          <p:cNvGrpSpPr/>
          <p:nvPr/>
        </p:nvGrpSpPr>
        <p:grpSpPr>
          <a:xfrm>
            <a:off x="1775520" y="1412776"/>
            <a:ext cx="8353425" cy="4464050"/>
            <a:chOff x="395288" y="1341214"/>
            <a:chExt cx="8353425" cy="4464050"/>
          </a:xfrm>
        </p:grpSpPr>
        <p:grpSp>
          <p:nvGrpSpPr>
            <p:cNvPr id="29" name="Group 69"/>
            <p:cNvGrpSpPr/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1048583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4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5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6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7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8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9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0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1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048592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048593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28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048594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5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048596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048597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8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9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1048600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1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2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3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4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5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6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7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8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9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0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1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2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3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4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5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6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7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8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9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0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1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2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1048623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1048624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1048625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1048626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1048627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1048628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048629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1048630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048631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1048632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1048633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1048634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1048635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1048636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1048637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38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39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1048640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1048641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42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6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1048643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51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grpSp>
        <p:nvGrpSpPr>
          <p:cNvPr id="30" name="组合 67"/>
          <p:cNvGrpSpPr/>
          <p:nvPr/>
        </p:nvGrpSpPr>
        <p:grpSpPr>
          <a:xfrm>
            <a:off x="2253943" y="0"/>
            <a:ext cx="5328592" cy="839639"/>
            <a:chOff x="827584" y="0"/>
            <a:chExt cx="5328592" cy="839639"/>
          </a:xfrm>
        </p:grpSpPr>
        <p:sp>
          <p:nvSpPr>
            <p:cNvPr id="1048644" name="六边形 68"/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69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46" name="椭圆 7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7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48" name="椭圆 7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ext Box 26"/>
          <p:cNvSpPr txBox="1">
            <a:spLocks noChangeArrowheads="1"/>
          </p:cNvSpPr>
          <p:nvPr/>
        </p:nvSpPr>
        <p:spPr bwMode="auto">
          <a:xfrm>
            <a:off x="2455071" y="1052736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-(SP) ,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048842" name="Text Box 26"/>
          <p:cNvSpPr txBox="1">
            <a:spLocks noChangeArrowheads="1"/>
          </p:cNvSpPr>
          <p:nvPr/>
        </p:nvSpPr>
        <p:spPr bwMode="auto">
          <a:xfrm>
            <a:off x="7644172" y="1052736"/>
            <a:ext cx="237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黑体" pitchFamily="49" charset="-122"/>
              </a:rPr>
              <a:t>PUSH  PC</a:t>
            </a:r>
            <a:endParaRPr lang="zh-CN" altLang="en-US" sz="2800" b="1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1048843" name="左右箭头 23"/>
          <p:cNvSpPr/>
          <p:nvPr/>
        </p:nvSpPr>
        <p:spPr bwMode="auto">
          <a:xfrm>
            <a:off x="5948725" y="1216046"/>
            <a:ext cx="1512168" cy="196600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132" name="组合 107"/>
          <p:cNvGrpSpPr/>
          <p:nvPr/>
        </p:nvGrpSpPr>
        <p:grpSpPr>
          <a:xfrm>
            <a:off x="2851748" y="3985900"/>
            <a:ext cx="1152128" cy="510540"/>
            <a:chOff x="107504" y="1772816"/>
            <a:chExt cx="1152128" cy="510540"/>
          </a:xfrm>
        </p:grpSpPr>
        <p:sp>
          <p:nvSpPr>
            <p:cNvPr id="1048844" name="TextBox 108"/>
            <p:cNvSpPr txBox="1"/>
            <p:nvPr/>
          </p:nvSpPr>
          <p:spPr>
            <a:xfrm>
              <a:off x="107504" y="1772816"/>
              <a:ext cx="627380" cy="5105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SP</a:t>
              </a:r>
              <a:endParaRPr lang="zh-CN" altLang="en-US" sz="2800" baseline="-25000"/>
            </a:p>
          </p:txBody>
        </p:sp>
        <p:cxnSp>
          <p:nvCxnSpPr>
            <p:cNvPr id="3145880" name="直接箭头连接符 109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881" name="肘形连接符 110"/>
          <p:cNvCxnSpPr>
            <a:cxnSpLocks/>
            <a:stCxn id="1048849" idx="3"/>
          </p:cNvCxnSpPr>
          <p:nvPr/>
        </p:nvCxnSpPr>
        <p:spPr bwMode="auto">
          <a:xfrm flipV="1">
            <a:off x="5156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33" name="组合 112"/>
          <p:cNvGrpSpPr/>
          <p:nvPr/>
        </p:nvGrpSpPr>
        <p:grpSpPr>
          <a:xfrm>
            <a:off x="2851748" y="5085184"/>
            <a:ext cx="1152128" cy="523220"/>
            <a:chOff x="107504" y="1772816"/>
            <a:chExt cx="1152128" cy="523220"/>
          </a:xfrm>
        </p:grpSpPr>
        <p:sp>
          <p:nvSpPr>
            <p:cNvPr id="1048845" name="TextBox 113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3145882" name="直接箭头连接符 114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34" name="组合 145"/>
          <p:cNvGrpSpPr/>
          <p:nvPr/>
        </p:nvGrpSpPr>
        <p:grpSpPr>
          <a:xfrm>
            <a:off x="4003876" y="2618328"/>
            <a:ext cx="1156020" cy="2907040"/>
            <a:chOff x="2479876" y="2618328"/>
            <a:chExt cx="1156020" cy="2907040"/>
          </a:xfrm>
        </p:grpSpPr>
        <p:grpSp>
          <p:nvGrpSpPr>
            <p:cNvPr id="13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3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4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883" name="直接连接符 83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4" name="直接连接符 84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5" name="直接连接符 85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6" name="直接连接符 86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7" name="直接连接符 87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8" name="直接连接符 88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89" name="直接连接符 89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4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890" name="直接连接符 75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1" name="直接连接符 76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2" name="直接连接符 77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3" name="直接连接符 78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4" name="直接连接符 79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5" name="直接连接符 80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6" name="直接连接符 81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4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897" name="直接连接符 67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8" name="直接连接符 68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9" name="直接连接符 69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0" name="直接连接符 70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1" name="直接连接符 71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2" name="直接连接符 72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3" name="直接连接符 73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04" name="直接连接符 59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5" name="直接连接符 60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6" name="直接连接符 61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7" name="直接连接符 62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8" name="直接连接符 63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9" name="直接连接符 64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0" name="直接连接符 65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5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11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2" name="直接连接符 52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3" name="直接连接符 53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4" name="直接连接符 54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5" name="直接连接符 55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6" name="直接连接符 56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7" name="直接连接符 57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851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18" name="直接连接符 122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19" name="直接连接符 123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0" name="直接连接符 124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1" name="直接连接符 125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2" name="直接连接符 126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3" name="直接连接符 127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4" name="直接连接符 128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2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25" name="直接连接符 130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6" name="直接连接符 131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7" name="直接连接符 132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8" name="直接连接符 133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9" name="直接连接符 134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0" name="直接连接符 135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1" name="直接连接符 136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3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32" name="直接连接符 138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3" name="直接连接符 139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4" name="直接连接符 140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5" name="直接连接符 141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6" name="直接连接符 142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7" name="直接连接符 143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8" name="直接连接符 144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6"/>
          <p:cNvGrpSpPr/>
          <p:nvPr/>
        </p:nvGrpSpPr>
        <p:grpSpPr>
          <a:xfrm>
            <a:off x="7104112" y="2924944"/>
            <a:ext cx="2668188" cy="2736304"/>
            <a:chOff x="4139952" y="1412776"/>
            <a:chExt cx="2468074" cy="2880320"/>
          </a:xfrm>
        </p:grpSpPr>
        <p:sp>
          <p:nvSpPr>
            <p:cNvPr id="1048854" name="矩形 14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55" name="矩形 1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56" name="矩形 14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57" name="矩形 15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58" name="矩形 15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59" name="矩形 15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60" name="矩形 15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61" name="矩形 15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62" name="矩形 15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048863" name="矩形 1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64" name="矩形 15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65" name="矩形 15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048866" name="矩形 15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67" name="矩形 16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68" name="矩形 16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69" name="矩形 16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sp>
        <p:nvSpPr>
          <p:cNvPr id="1048870" name="矩形 164"/>
          <p:cNvSpPr/>
          <p:nvPr/>
        </p:nvSpPr>
        <p:spPr bwMode="auto">
          <a:xfrm>
            <a:off x="4007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71" name="矩形 167"/>
          <p:cNvSpPr/>
          <p:nvPr/>
        </p:nvSpPr>
        <p:spPr bwMode="auto">
          <a:xfrm>
            <a:off x="4007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3001H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5939" name="肘形连接符 168"/>
          <p:cNvCxnSpPr>
            <a:cxnSpLocks/>
            <a:endCxn id="1048864" idx="1"/>
          </p:cNvCxnSpPr>
          <p:nvPr/>
        </p:nvCxnSpPr>
        <p:spPr bwMode="auto">
          <a:xfrm flipV="1">
            <a:off x="5231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872" name="矩形 166"/>
          <p:cNvSpPr/>
          <p:nvPr/>
        </p:nvSpPr>
        <p:spPr bwMode="auto">
          <a:xfrm>
            <a:off x="4007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3000H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73" name="矩形 173"/>
          <p:cNvSpPr/>
          <p:nvPr/>
        </p:nvSpPr>
        <p:spPr bwMode="auto">
          <a:xfrm>
            <a:off x="7104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74" name="矩形 104"/>
          <p:cNvSpPr/>
          <p:nvPr/>
        </p:nvSpPr>
        <p:spPr>
          <a:xfrm>
            <a:off x="3563730" y="1710939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(SP)=3001H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4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4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2" grpId="0"/>
      <p:bldP spid="1048843" grpId="0" animBg="1"/>
      <p:bldP spid="1048870" grpId="0" animBg="1"/>
      <p:bldP spid="1048871" grpId="0" animBg="1"/>
      <p:bldP spid="1048872" grpId="0" animBg="1"/>
      <p:bldP spid="10488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ext Box 5"/>
          <p:cNvSpPr txBox="1">
            <a:spLocks noChangeArrowheads="1"/>
          </p:cNvSpPr>
          <p:nvPr/>
        </p:nvSpPr>
        <p:spPr bwMode="auto">
          <a:xfrm>
            <a:off x="1788368" y="977355"/>
            <a:ext cx="76200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编码      助记符               定义</a:t>
            </a:r>
          </a:p>
        </p:txBody>
      </p:sp>
      <p:sp>
        <p:nvSpPr>
          <p:cNvPr id="1048876" name="Text Box 19"/>
          <p:cNvSpPr txBox="1">
            <a:spLocks noChangeArrowheads="1"/>
          </p:cNvSpPr>
          <p:nvPr/>
        </p:nvSpPr>
        <p:spPr bwMode="auto">
          <a:xfrm>
            <a:off x="1992313" y="116632"/>
            <a:ext cx="6839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3</a:t>
            </a:r>
            <a:r>
              <a:rPr lang="zh-CN" altLang="en-US" sz="2800" b="1">
                <a:latin typeface="+mn-lt"/>
              </a:rPr>
              <a:t>型：自增型寄存器间址</a:t>
            </a:r>
          </a:p>
        </p:txBody>
      </p:sp>
      <p:grpSp>
        <p:nvGrpSpPr>
          <p:cNvPr id="143" name="组合 3"/>
          <p:cNvGrpSpPr/>
          <p:nvPr/>
        </p:nvGrpSpPr>
        <p:grpSpPr bwMode="auto">
          <a:xfrm>
            <a:off x="2031057" y="4581128"/>
            <a:ext cx="7953375" cy="612139"/>
            <a:chOff x="107950" y="1547813"/>
            <a:chExt cx="7302343" cy="612139"/>
          </a:xfrm>
        </p:grpSpPr>
        <p:sp>
          <p:nvSpPr>
            <p:cNvPr id="1048877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485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1048878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612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048879" name="Text Box 19"/>
          <p:cNvSpPr txBox="1">
            <a:spLocks noChangeArrowheads="1"/>
          </p:cNvSpPr>
          <p:nvPr/>
        </p:nvSpPr>
        <p:spPr bwMode="auto">
          <a:xfrm>
            <a:off x="1631950" y="1934964"/>
            <a:ext cx="2087563" cy="129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立即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自增型寄存器间址</a:t>
            </a:r>
          </a:p>
        </p:txBody>
      </p:sp>
      <p:sp>
        <p:nvSpPr>
          <p:cNvPr id="1048880" name="Text Box 24"/>
          <p:cNvSpPr txBox="1">
            <a:spLocks noChangeArrowheads="1"/>
          </p:cNvSpPr>
          <p:nvPr/>
        </p:nvSpPr>
        <p:spPr bwMode="auto">
          <a:xfrm>
            <a:off x="4008438" y="1942901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011</a:t>
            </a:r>
          </a:p>
        </p:txBody>
      </p:sp>
      <p:sp>
        <p:nvSpPr>
          <p:cNvPr id="1048881" name="Text Box 25"/>
          <p:cNvSpPr txBox="1">
            <a:spLocks noChangeArrowheads="1"/>
          </p:cNvSpPr>
          <p:nvPr/>
        </p:nvSpPr>
        <p:spPr bwMode="auto">
          <a:xfrm>
            <a:off x="5232400" y="1942901"/>
            <a:ext cx="1228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(R)+</a:t>
            </a:r>
          </a:p>
        </p:txBody>
      </p:sp>
      <p:sp>
        <p:nvSpPr>
          <p:cNvPr id="1048882" name="Text Box 26"/>
          <p:cNvSpPr txBox="1">
            <a:spLocks noChangeArrowheads="1"/>
          </p:cNvSpPr>
          <p:nvPr/>
        </p:nvSpPr>
        <p:spPr bwMode="auto">
          <a:xfrm>
            <a:off x="6815138" y="1942901"/>
            <a:ext cx="3602037" cy="169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寄存器的内容为有效地址，访问该地址单元后，寄存器的内容加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048883" name="Text Box 25"/>
          <p:cNvSpPr txBox="1">
            <a:spLocks noChangeArrowheads="1"/>
          </p:cNvSpPr>
          <p:nvPr/>
        </p:nvSpPr>
        <p:spPr bwMode="auto">
          <a:xfrm>
            <a:off x="5232400" y="2420739"/>
            <a:ext cx="122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(SP)+</a:t>
            </a:r>
          </a:p>
        </p:txBody>
      </p:sp>
      <p:sp>
        <p:nvSpPr>
          <p:cNvPr id="1048884" name="Text Box 25"/>
          <p:cNvSpPr txBox="1">
            <a:spLocks noChangeArrowheads="1"/>
          </p:cNvSpPr>
          <p:nvPr/>
        </p:nvSpPr>
        <p:spPr bwMode="auto">
          <a:xfrm>
            <a:off x="5237163" y="3014464"/>
            <a:ext cx="1223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(PC)+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9" grpId="0"/>
      <p:bldP spid="1048880" grpId="0"/>
      <p:bldP spid="1048881" grpId="0"/>
      <p:bldP spid="1048882" grpId="0"/>
      <p:bldP spid="1048883" grpId="0"/>
      <p:bldP spid="10488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Text Box 26"/>
          <p:cNvSpPr txBox="1">
            <a:spLocks noChangeArrowheads="1"/>
          </p:cNvSpPr>
          <p:nvPr/>
        </p:nvSpPr>
        <p:spPr bwMode="auto">
          <a:xfrm>
            <a:off x="2854375" y="1124744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145" name="组合 34"/>
          <p:cNvGrpSpPr/>
          <p:nvPr/>
        </p:nvGrpSpPr>
        <p:grpSpPr>
          <a:xfrm>
            <a:off x="2851748" y="2492896"/>
            <a:ext cx="1152128" cy="523220"/>
            <a:chOff x="107504" y="1772816"/>
            <a:chExt cx="1152128" cy="523220"/>
          </a:xfrm>
        </p:grpSpPr>
        <p:sp>
          <p:nvSpPr>
            <p:cNvPr id="1048886" name="TextBox 35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3145940" name="直接箭头连接符 36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941" name="肘形连接符 37"/>
          <p:cNvCxnSpPr>
            <a:cxnSpLocks/>
            <a:endCxn id="1048915" idx="1"/>
          </p:cNvCxnSpPr>
          <p:nvPr/>
        </p:nvCxnSpPr>
        <p:spPr bwMode="auto">
          <a:xfrm>
            <a:off x="5231904" y="2780928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46" name="组合 38"/>
          <p:cNvGrpSpPr/>
          <p:nvPr/>
        </p:nvGrpSpPr>
        <p:grpSpPr>
          <a:xfrm>
            <a:off x="2855640" y="2924944"/>
            <a:ext cx="1152128" cy="523220"/>
            <a:chOff x="107504" y="1772816"/>
            <a:chExt cx="1152128" cy="523220"/>
          </a:xfrm>
        </p:grpSpPr>
        <p:sp>
          <p:nvSpPr>
            <p:cNvPr id="1048887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3145942" name="直接箭头连接符 40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47" name="组合 41"/>
          <p:cNvGrpSpPr/>
          <p:nvPr/>
        </p:nvGrpSpPr>
        <p:grpSpPr>
          <a:xfrm>
            <a:off x="4003876" y="2618328"/>
            <a:ext cx="1156020" cy="2907040"/>
            <a:chOff x="2479876" y="2618328"/>
            <a:chExt cx="1156020" cy="2907040"/>
          </a:xfrm>
        </p:grpSpPr>
        <p:grpSp>
          <p:nvGrpSpPr>
            <p:cNvPr id="148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49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8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43" name="直接连接符 105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4" name="直接连接符 106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5" name="直接连接符 107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6" name="直接连接符 108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7" name="直接连接符 109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8" name="直接连接符 110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49" name="直接连接符 111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50" name="直接连接符 97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1" name="直接连接符 98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2" name="直接连接符 99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3" name="直接连接符 100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4" name="直接连接符 101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5" name="直接连接符 102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6" name="直接连接符 103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9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57" name="直接连接符 89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8" name="直接连接符 90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59" name="直接连接符 91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0" name="直接连接符 92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1" name="直接连接符 93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2" name="直接连接符 94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3" name="直接连接符 95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9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64" name="直接连接符 81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5" name="直接连接符 82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6" name="直接连接符 83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7" name="直接连接符 84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8" name="直接连接符 85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69" name="直接连接符 86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0" name="直接连接符 87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89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971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2" name="直接连接符 74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3" name="直接连接符 75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4" name="直接连接符 76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5" name="直接连接符 77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6" name="直接连接符 78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77" name="直接连接符 79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893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78" name="直接连接符 44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9" name="直接连接符 45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0" name="直接连接符 46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1" name="直接连接符 47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2" name="直接连接符 48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3" name="直接连接符 49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4" name="直接连接符 50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94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85" name="直接连接符 52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6" name="直接连接符 53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7" name="直接连接符 54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8" name="直接连接符 55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9" name="直接连接符 56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0" name="直接连接符 57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1" name="直接连接符 58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95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5992" name="直接连接符 60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3" name="直接连接符 61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4" name="直接连接符 62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5" name="直接连接符 63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6" name="直接连接符 64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7" name="直接连接符 65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8" name="直接连接符 66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12"/>
          <p:cNvGrpSpPr/>
          <p:nvPr/>
        </p:nvGrpSpPr>
        <p:grpSpPr>
          <a:xfrm>
            <a:off x="7104112" y="2924944"/>
            <a:ext cx="2668188" cy="2736304"/>
            <a:chOff x="4139952" y="1412776"/>
            <a:chExt cx="2468074" cy="2880320"/>
          </a:xfrm>
        </p:grpSpPr>
        <p:sp>
          <p:nvSpPr>
            <p:cNvPr id="1048896" name="矩形 11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97" name="矩形 11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98" name="矩形 11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99" name="矩形 11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00" name="矩形 11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01" name="矩形 11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02" name="矩形 11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03" name="矩形 12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04" name="矩形 12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048905" name="矩形 12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06" name="矩形 12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07" name="矩形 12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048908" name="矩形 12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09" name="矩形 12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10" name="矩形 12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11" name="矩形 12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8912" name="矩形 129"/>
          <p:cNvSpPr/>
          <p:nvPr/>
        </p:nvSpPr>
        <p:spPr bwMode="auto">
          <a:xfrm>
            <a:off x="4007768" y="299695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13" name="矩形 130"/>
          <p:cNvSpPr/>
          <p:nvPr/>
        </p:nvSpPr>
        <p:spPr bwMode="auto">
          <a:xfrm>
            <a:off x="4007768" y="263691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14" name="矩形 132"/>
          <p:cNvSpPr/>
          <p:nvPr/>
        </p:nvSpPr>
        <p:spPr bwMode="auto">
          <a:xfrm>
            <a:off x="4007768" y="263691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15" name="矩形 133"/>
          <p:cNvSpPr/>
          <p:nvPr/>
        </p:nvSpPr>
        <p:spPr bwMode="auto">
          <a:xfrm>
            <a:off x="7104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16" name="矩形 131"/>
          <p:cNvSpPr/>
          <p:nvPr/>
        </p:nvSpPr>
        <p:spPr>
          <a:xfrm>
            <a:off x="3563730" y="1813173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2" grpId="0" animBg="1"/>
      <p:bldP spid="1048913" grpId="0" animBg="1"/>
      <p:bldP spid="10489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ext Box 26"/>
          <p:cNvSpPr txBox="1">
            <a:spLocks noChangeArrowheads="1"/>
          </p:cNvSpPr>
          <p:nvPr/>
        </p:nvSpPr>
        <p:spPr bwMode="auto">
          <a:xfrm>
            <a:off x="2422997" y="1124744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PC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(SP)+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048918" name="Text Box 26"/>
          <p:cNvSpPr txBox="1">
            <a:spLocks noChangeArrowheads="1"/>
          </p:cNvSpPr>
          <p:nvPr/>
        </p:nvSpPr>
        <p:spPr bwMode="auto">
          <a:xfrm>
            <a:off x="7752184" y="1132880"/>
            <a:ext cx="172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黑体" pitchFamily="49" charset="-122"/>
              </a:rPr>
              <a:t>POP 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048919" name="左右箭头 23"/>
          <p:cNvSpPr/>
          <p:nvPr/>
        </p:nvSpPr>
        <p:spPr bwMode="auto">
          <a:xfrm>
            <a:off x="6096000" y="122405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156" name="组合 37"/>
          <p:cNvGrpSpPr/>
          <p:nvPr/>
        </p:nvGrpSpPr>
        <p:grpSpPr>
          <a:xfrm>
            <a:off x="2851748" y="3985900"/>
            <a:ext cx="1152128" cy="523220"/>
            <a:chOff x="107504" y="1772816"/>
            <a:chExt cx="1152128" cy="523220"/>
          </a:xfrm>
        </p:grpSpPr>
        <p:sp>
          <p:nvSpPr>
            <p:cNvPr id="1048920" name="TextBox 3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SP</a:t>
              </a:r>
              <a:endParaRPr lang="zh-CN" altLang="en-US" sz="2800" baseline="-25000"/>
            </a:p>
          </p:txBody>
        </p:sp>
        <p:cxnSp>
          <p:nvCxnSpPr>
            <p:cNvPr id="3145999" name="直接箭头连接符 39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000" name="肘形连接符 40"/>
          <p:cNvCxnSpPr>
            <a:cxnSpLocks/>
            <a:stCxn id="1048925" idx="3"/>
          </p:cNvCxnSpPr>
          <p:nvPr/>
        </p:nvCxnSpPr>
        <p:spPr bwMode="auto">
          <a:xfrm flipV="1">
            <a:off x="5156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57" name="组合 41"/>
          <p:cNvGrpSpPr/>
          <p:nvPr/>
        </p:nvGrpSpPr>
        <p:grpSpPr>
          <a:xfrm>
            <a:off x="2851748" y="5085184"/>
            <a:ext cx="1152128" cy="523220"/>
            <a:chOff x="107504" y="1772816"/>
            <a:chExt cx="1152128" cy="523220"/>
          </a:xfrm>
        </p:grpSpPr>
        <p:sp>
          <p:nvSpPr>
            <p:cNvPr id="1048921" name="TextBox 42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3146001" name="直接箭头连接符 43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58" name="组合 44"/>
          <p:cNvGrpSpPr/>
          <p:nvPr/>
        </p:nvGrpSpPr>
        <p:grpSpPr>
          <a:xfrm>
            <a:off x="4003876" y="2618328"/>
            <a:ext cx="1156020" cy="2907040"/>
            <a:chOff x="2479876" y="2618328"/>
            <a:chExt cx="1156020" cy="2907040"/>
          </a:xfrm>
        </p:grpSpPr>
        <p:grpSp>
          <p:nvGrpSpPr>
            <p:cNvPr id="159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60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2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02" name="直接连接符 10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3" name="直接连接符 109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4" name="直接连接符 110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5" name="直接连接符 111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6" name="直接连接符 112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7" name="直接连接符 113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08" name="直接连接符 114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2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09" name="直接连接符 100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0" name="直接连接符 101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1" name="直接连接符 102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2" name="直接连接符 103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3" name="直接连接符 104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4" name="直接连接符 105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5" name="直接连接符 106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2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16" name="直接连接符 92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7" name="直接连接符 93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8" name="直接连接符 94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19" name="直接连接符 95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0" name="直接连接符 96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1" name="直接连接符 97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2" name="直接连接符 98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23" name="直接连接符 84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4" name="直接连接符 85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5" name="直接连接符 86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6" name="直接连接符 87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7" name="直接连接符 88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8" name="直接连接符 89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29" name="直接连接符 90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2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30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1" name="直接连接符 77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2" name="直接连接符 78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3" name="直接连接符 79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4" name="直接连接符 80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5" name="直接连接符 81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36" name="直接连接符 82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927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037" name="直接连接符 47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8" name="直接连接符 48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9" name="直接连接符 49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0" name="直接连接符 50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1" name="直接连接符 51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2" name="直接连接符 52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3" name="直接连接符 53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28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044" name="直接连接符 55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5" name="直接连接符 56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6" name="直接连接符 57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7" name="直接连接符 58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8" name="直接连接符 59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9" name="直接连接符 60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0" name="直接连接符 61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29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051" name="直接连接符 63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2" name="直接连接符 64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3" name="直接连接符 65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4" name="直接连接符 66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5" name="直接连接符 67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6" name="直接连接符 68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7" name="直接连接符 69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15"/>
          <p:cNvGrpSpPr/>
          <p:nvPr/>
        </p:nvGrpSpPr>
        <p:grpSpPr>
          <a:xfrm>
            <a:off x="7104112" y="2924944"/>
            <a:ext cx="2668188" cy="2736304"/>
            <a:chOff x="4139952" y="1412776"/>
            <a:chExt cx="2468074" cy="2880320"/>
          </a:xfrm>
        </p:grpSpPr>
        <p:sp>
          <p:nvSpPr>
            <p:cNvPr id="1048930" name="矩形 116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1" name="矩形 117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2" name="矩形 118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3" name="矩形 119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4" name="矩形 120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5" name="矩形 121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6" name="矩形 122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7" name="矩形 123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38" name="矩形 12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048939" name="矩形 12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40" name="矩形 12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41" name="矩形 12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048942" name="矩形 128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43" name="矩形 129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44" name="矩形 130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45" name="矩形 131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sp>
        <p:nvSpPr>
          <p:cNvPr id="1048946" name="矩形 132"/>
          <p:cNvSpPr/>
          <p:nvPr/>
        </p:nvSpPr>
        <p:spPr bwMode="auto">
          <a:xfrm>
            <a:off x="4007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47" name="矩形 133"/>
          <p:cNvSpPr/>
          <p:nvPr/>
        </p:nvSpPr>
        <p:spPr bwMode="auto">
          <a:xfrm>
            <a:off x="4007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3000H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058" name="肘形连接符 134"/>
          <p:cNvCxnSpPr>
            <a:cxnSpLocks/>
            <a:endCxn id="1048940" idx="1"/>
          </p:cNvCxnSpPr>
          <p:nvPr/>
        </p:nvCxnSpPr>
        <p:spPr bwMode="auto">
          <a:xfrm flipV="1">
            <a:off x="5231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948" name="矩形 135"/>
          <p:cNvSpPr/>
          <p:nvPr/>
        </p:nvSpPr>
        <p:spPr bwMode="auto">
          <a:xfrm>
            <a:off x="4007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3001H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49" name="矩形 136"/>
          <p:cNvSpPr/>
          <p:nvPr/>
        </p:nvSpPr>
        <p:spPr bwMode="auto">
          <a:xfrm>
            <a:off x="7104112" y="3573016"/>
            <a:ext cx="1800200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50" name="矩形 137"/>
          <p:cNvSpPr/>
          <p:nvPr/>
        </p:nvSpPr>
        <p:spPr>
          <a:xfrm>
            <a:off x="3249736" y="1775411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(SP)=3000H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4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8" grpId="0"/>
      <p:bldP spid="1048919" grpId="0" animBg="1"/>
      <p:bldP spid="1048946" grpId="0" animBg="1"/>
      <p:bldP spid="1048948" grpId="0" animBg="1"/>
      <p:bldP spid="10489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Text Box 26"/>
          <p:cNvSpPr txBox="1">
            <a:spLocks noChangeArrowheads="1"/>
          </p:cNvSpPr>
          <p:nvPr/>
        </p:nvSpPr>
        <p:spPr bwMode="auto">
          <a:xfrm>
            <a:off x="2639616" y="952853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例：</a:t>
            </a:r>
            <a:r>
              <a:rPr lang="en-US" altLang="zh-CN" sz="2800" b="1">
                <a:latin typeface="+mn-lt"/>
                <a:ea typeface="+mn-ea"/>
              </a:rPr>
              <a:t>MOV  R1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(PC)+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167" name="组合 50"/>
          <p:cNvGrpSpPr/>
          <p:nvPr/>
        </p:nvGrpSpPr>
        <p:grpSpPr>
          <a:xfrm>
            <a:off x="2711624" y="3121804"/>
            <a:ext cx="1152128" cy="523220"/>
            <a:chOff x="107504" y="1772816"/>
            <a:chExt cx="1152128" cy="523220"/>
          </a:xfrm>
        </p:grpSpPr>
        <p:sp>
          <p:nvSpPr>
            <p:cNvPr id="1048952" name="TextBox 51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3146059" name="直接箭头连接符 52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060" name="肘形连接符 53"/>
          <p:cNvCxnSpPr>
            <a:cxnSpLocks/>
            <a:stCxn id="1048954" idx="3"/>
            <a:endCxn id="1048971" idx="1"/>
          </p:cNvCxnSpPr>
          <p:nvPr/>
        </p:nvCxnSpPr>
        <p:spPr bwMode="auto">
          <a:xfrm flipV="1">
            <a:off x="5015880" y="3490845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68" name="组合 54"/>
          <p:cNvGrpSpPr/>
          <p:nvPr/>
        </p:nvGrpSpPr>
        <p:grpSpPr>
          <a:xfrm>
            <a:off x="2711624" y="5354052"/>
            <a:ext cx="1152128" cy="523220"/>
            <a:chOff x="107504" y="1772816"/>
            <a:chExt cx="1152128" cy="523220"/>
          </a:xfrm>
        </p:grpSpPr>
        <p:sp>
          <p:nvSpPr>
            <p:cNvPr id="1048953" name="TextBox 55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3146061" name="直接箭头连接符 56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69" name="组合 57"/>
          <p:cNvGrpSpPr/>
          <p:nvPr/>
        </p:nvGrpSpPr>
        <p:grpSpPr>
          <a:xfrm>
            <a:off x="3863752" y="2887196"/>
            <a:ext cx="1156020" cy="2907040"/>
            <a:chOff x="2479876" y="2618328"/>
            <a:chExt cx="1156020" cy="2907040"/>
          </a:xfrm>
        </p:grpSpPr>
        <p:grpSp>
          <p:nvGrpSpPr>
            <p:cNvPr id="170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71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5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62" name="直接连接符 121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3" name="直接连接符 122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4" name="直接连接符 123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5" name="直接连接符 124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6" name="直接连接符 125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7" name="直接连接符 126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68" name="直接连接符 127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5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69" name="直接连接符 113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0" name="直接连接符 114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1" name="直接连接符 115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2" name="直接连接符 116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3" name="直接连接符 117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4" name="直接连接符 118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5" name="直接连接符 119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5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76" name="直接连接符 105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7" name="直接连接符 106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8" name="直接连接符 107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79" name="直接连接符 108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0" name="直接连接符 109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1" name="直接连接符 110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2" name="直接连接符 111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5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83" name="直接连接符 97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4" name="直接连接符 98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5" name="直接连接符 99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6" name="直接连接符 100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7" name="直接连接符 101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8" name="直接连接符 102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89" name="直接连接符 103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95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090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1" name="直接连接符 90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2" name="直接连接符 91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3" name="直接连接符 92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4" name="直接连接符 93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5" name="直接连接符 94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096" name="直接连接符 95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959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097" name="直接连接符 60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98" name="直接连接符 61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99" name="直接连接符 62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0" name="直接连接符 63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1" name="直接连接符 64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2" name="直接连接符 65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3" name="直接连接符 66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60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104" name="直接连接符 68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5" name="直接连接符 69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6" name="直接连接符 70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7" name="直接连接符 71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8" name="直接连接符 72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09" name="直接连接符 73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0" name="直接连接符 74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61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111" name="直接连接符 76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2" name="直接连接符 77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3" name="直接连接符 78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4" name="直接连接符 79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5" name="直接连接符 80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6" name="直接连接符 81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7" name="直接连接符 82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28"/>
          <p:cNvGrpSpPr/>
          <p:nvPr/>
        </p:nvGrpSpPr>
        <p:grpSpPr>
          <a:xfrm>
            <a:off x="6963988" y="2977788"/>
            <a:ext cx="3312368" cy="2736304"/>
            <a:chOff x="4139952" y="1412776"/>
            <a:chExt cx="2468074" cy="2880320"/>
          </a:xfrm>
        </p:grpSpPr>
        <p:sp>
          <p:nvSpPr>
            <p:cNvPr id="1048962" name="矩形 12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3" name="矩形 13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4" name="矩形 13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5" name="矩形 13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6" name="矩形 13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7" name="矩形 13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8" name="矩形 13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69" name="矩形 13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70" name="矩形 13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048971" name="矩形 13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72" name="矩形 13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973" name="矩形 14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74" name="矩形 14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75" name="矩形 14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76" name="矩形 14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77" name="矩形 14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8978" name="矩形 146"/>
          <p:cNvSpPr/>
          <p:nvPr/>
        </p:nvSpPr>
        <p:spPr bwMode="auto">
          <a:xfrm>
            <a:off x="3867644" y="542606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79" name="矩形 145"/>
          <p:cNvSpPr/>
          <p:nvPr/>
        </p:nvSpPr>
        <p:spPr bwMode="auto">
          <a:xfrm>
            <a:off x="3867644" y="542606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118" name="肘形连接符 147"/>
          <p:cNvCxnSpPr>
            <a:cxnSpLocks/>
          </p:cNvCxnSpPr>
          <p:nvPr/>
        </p:nvCxnSpPr>
        <p:spPr bwMode="auto">
          <a:xfrm flipV="1">
            <a:off x="5091780" y="3841884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119" name="肘形连接符 159"/>
          <p:cNvCxnSpPr>
            <a:cxnSpLocks/>
            <a:endCxn id="1048973" idx="1"/>
          </p:cNvCxnSpPr>
          <p:nvPr/>
        </p:nvCxnSpPr>
        <p:spPr bwMode="auto">
          <a:xfrm flipV="1">
            <a:off x="5163788" y="4174921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980" name="矩形 166"/>
          <p:cNvSpPr/>
          <p:nvPr/>
        </p:nvSpPr>
        <p:spPr bwMode="auto">
          <a:xfrm>
            <a:off x="3867644" y="54260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81" name="矩形 167"/>
          <p:cNvSpPr/>
          <p:nvPr/>
        </p:nvSpPr>
        <p:spPr bwMode="auto">
          <a:xfrm>
            <a:off x="3867644" y="326582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82" name="TextBox 169"/>
          <p:cNvSpPr txBox="1"/>
          <p:nvPr/>
        </p:nvSpPr>
        <p:spPr>
          <a:xfrm>
            <a:off x="2927648" y="2060848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PC</a:t>
            </a:r>
            <a:r>
              <a:rPr lang="zh-CN" altLang="en-US" b="1">
                <a:solidFill>
                  <a:schemeClr val="tx2"/>
                </a:solidFill>
              </a:rPr>
              <a:t>的内容随着取指、指令地运行会动态变化</a:t>
            </a:r>
          </a:p>
        </p:txBody>
      </p:sp>
      <p:sp>
        <p:nvSpPr>
          <p:cNvPr id="1048983" name="Text Box 26"/>
          <p:cNvSpPr txBox="1">
            <a:spLocks noChangeArrowheads="1"/>
          </p:cNvSpPr>
          <p:nvPr/>
        </p:nvSpPr>
        <p:spPr bwMode="auto">
          <a:xfrm>
            <a:off x="7968208" y="9615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立即寻址</a:t>
            </a:r>
          </a:p>
        </p:txBody>
      </p:sp>
      <p:sp>
        <p:nvSpPr>
          <p:cNvPr id="1048984" name="左右箭头 171"/>
          <p:cNvSpPr/>
          <p:nvPr/>
        </p:nvSpPr>
        <p:spPr bwMode="auto">
          <a:xfrm>
            <a:off x="6312024" y="1052996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48985" name="矩形 148"/>
          <p:cNvSpPr/>
          <p:nvPr/>
        </p:nvSpPr>
        <p:spPr>
          <a:xfrm>
            <a:off x="3347392" y="1518739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9" grpId="0" animBg="1"/>
      <p:bldP spid="1048980" grpId="0" animBg="1"/>
      <p:bldP spid="1048981" grpId="0" animBg="1"/>
      <p:bldP spid="1048983" grpId="0"/>
      <p:bldP spid="10489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Text Box 5"/>
          <p:cNvSpPr txBox="1">
            <a:spLocks noChangeArrowheads="1"/>
          </p:cNvSpPr>
          <p:nvPr/>
        </p:nvSpPr>
        <p:spPr bwMode="auto">
          <a:xfrm>
            <a:off x="1874838" y="108274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编码      助记符              定义</a:t>
            </a:r>
          </a:p>
        </p:txBody>
      </p:sp>
      <p:sp>
        <p:nvSpPr>
          <p:cNvPr id="1048987" name="Text Box 19"/>
          <p:cNvSpPr txBox="1">
            <a:spLocks noChangeArrowheads="1"/>
          </p:cNvSpPr>
          <p:nvPr/>
        </p:nvSpPr>
        <p:spPr bwMode="auto">
          <a:xfrm>
            <a:off x="1992313" y="116632"/>
            <a:ext cx="8136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5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>
                <a:latin typeface="+mn-lt"/>
              </a:rPr>
              <a:t>型：自增型双重间址</a:t>
            </a:r>
          </a:p>
        </p:txBody>
      </p:sp>
      <p:grpSp>
        <p:nvGrpSpPr>
          <p:cNvPr id="178" name="组合 3"/>
          <p:cNvGrpSpPr/>
          <p:nvPr/>
        </p:nvGrpSpPr>
        <p:grpSpPr bwMode="auto">
          <a:xfrm>
            <a:off x="2607740" y="4365104"/>
            <a:ext cx="7448700" cy="532745"/>
            <a:chOff x="107950" y="1547813"/>
            <a:chExt cx="6838977" cy="532745"/>
          </a:xfrm>
        </p:grpSpPr>
        <p:sp>
          <p:nvSpPr>
            <p:cNvPr id="1048988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1048989" name="Text Box 19"/>
            <p:cNvSpPr txBox="1">
              <a:spLocks noChangeArrowheads="1"/>
            </p:cNvSpPr>
            <p:nvPr/>
          </p:nvSpPr>
          <p:spPr bwMode="auto">
            <a:xfrm>
              <a:off x="2752088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048990" name="Text Box 19"/>
          <p:cNvSpPr txBox="1">
            <a:spLocks noChangeArrowheads="1"/>
          </p:cNvSpPr>
          <p:nvPr/>
        </p:nvSpPr>
        <p:spPr bwMode="auto">
          <a:xfrm>
            <a:off x="1631950" y="1700808"/>
            <a:ext cx="2087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直接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自增型双重间址</a:t>
            </a:r>
          </a:p>
        </p:txBody>
      </p:sp>
      <p:sp>
        <p:nvSpPr>
          <p:cNvPr id="1048991" name="Text Box 24"/>
          <p:cNvSpPr txBox="1">
            <a:spLocks noChangeArrowheads="1"/>
          </p:cNvSpPr>
          <p:nvPr/>
        </p:nvSpPr>
        <p:spPr bwMode="auto">
          <a:xfrm>
            <a:off x="4008438" y="1708745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100</a:t>
            </a:r>
          </a:p>
        </p:txBody>
      </p:sp>
      <p:sp>
        <p:nvSpPr>
          <p:cNvPr id="1048992" name="Text Box 25"/>
          <p:cNvSpPr txBox="1">
            <a:spLocks noChangeArrowheads="1"/>
          </p:cNvSpPr>
          <p:nvPr/>
        </p:nvSpPr>
        <p:spPr bwMode="auto">
          <a:xfrm>
            <a:off x="5159375" y="1708745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@(R)+</a:t>
            </a:r>
          </a:p>
        </p:txBody>
      </p:sp>
      <p:sp>
        <p:nvSpPr>
          <p:cNvPr id="1048993" name="Text Box 26"/>
          <p:cNvSpPr txBox="1">
            <a:spLocks noChangeArrowheads="1"/>
          </p:cNvSpPr>
          <p:nvPr/>
        </p:nvSpPr>
        <p:spPr bwMode="auto">
          <a:xfrm>
            <a:off x="6815138" y="1708745"/>
            <a:ext cx="36020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寄存器的内容为间接地址，根据该地址访存取得操作数的地址，再次访存读写操作数，然后寄存器的内容加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048994" name="Text Box 25"/>
          <p:cNvSpPr txBox="1">
            <a:spLocks noChangeArrowheads="1"/>
          </p:cNvSpPr>
          <p:nvPr/>
        </p:nvSpPr>
        <p:spPr bwMode="auto">
          <a:xfrm>
            <a:off x="5159375" y="2780308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@(PC)+</a:t>
            </a:r>
          </a:p>
        </p:txBody>
      </p:sp>
      <p:sp>
        <p:nvSpPr>
          <p:cNvPr id="1048995" name="文本框 1"/>
          <p:cNvSpPr txBox="1"/>
          <p:nvPr/>
        </p:nvSpPr>
        <p:spPr>
          <a:xfrm>
            <a:off x="2577547" y="522920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操作数地址：</a:t>
            </a:r>
            <a:r>
              <a:rPr lang="en-US" altLang="zh-CN" sz="2800" b="1"/>
              <a:t>EA=((R))</a:t>
            </a:r>
            <a:endParaRPr lang="zh-CN" altLang="en-US" sz="2800" b="1"/>
          </a:p>
        </p:txBody>
      </p:sp>
      <p:sp>
        <p:nvSpPr>
          <p:cNvPr id="1048996" name="文本框 12"/>
          <p:cNvSpPr txBox="1"/>
          <p:nvPr/>
        </p:nvSpPr>
        <p:spPr>
          <a:xfrm>
            <a:off x="2597425" y="60021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操作数：</a:t>
            </a:r>
            <a:r>
              <a:rPr lang="en-US" altLang="zh-CN" sz="2800" b="1"/>
              <a:t>(EA)=(((R)))</a:t>
            </a:r>
            <a:endParaRPr lang="zh-CN" altLang="en-US" sz="2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0" grpId="0"/>
      <p:bldP spid="1048991" grpId="0"/>
      <p:bldP spid="1048992" grpId="0"/>
      <p:bldP spid="1048993" grpId="0"/>
      <p:bldP spid="1048994" grpId="0"/>
      <p:bldP spid="1048995" grpId="0"/>
      <p:bldP spid="10489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Text Box 26"/>
          <p:cNvSpPr txBox="1">
            <a:spLocks noChangeArrowheads="1"/>
          </p:cNvSpPr>
          <p:nvPr/>
        </p:nvSpPr>
        <p:spPr bwMode="auto">
          <a:xfrm>
            <a:off x="2711624" y="764704"/>
            <a:ext cx="5689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@(R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180" name="组合 38"/>
          <p:cNvGrpSpPr/>
          <p:nvPr/>
        </p:nvGrpSpPr>
        <p:grpSpPr>
          <a:xfrm>
            <a:off x="2711624" y="2289854"/>
            <a:ext cx="1152128" cy="523220"/>
            <a:chOff x="107504" y="1772816"/>
            <a:chExt cx="1152128" cy="523220"/>
          </a:xfrm>
        </p:grpSpPr>
        <p:sp>
          <p:nvSpPr>
            <p:cNvPr id="1048998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3146120" name="直接箭头连接符 40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121" name="肘形连接符 41"/>
          <p:cNvCxnSpPr>
            <a:cxnSpLocks/>
          </p:cNvCxnSpPr>
          <p:nvPr/>
        </p:nvCxnSpPr>
        <p:spPr bwMode="auto">
          <a:xfrm>
            <a:off x="5091780" y="2577886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81" name="组合 42"/>
          <p:cNvGrpSpPr/>
          <p:nvPr/>
        </p:nvGrpSpPr>
        <p:grpSpPr>
          <a:xfrm>
            <a:off x="2715516" y="2721902"/>
            <a:ext cx="1152128" cy="523220"/>
            <a:chOff x="107504" y="1772816"/>
            <a:chExt cx="1152128" cy="523220"/>
          </a:xfrm>
        </p:grpSpPr>
        <p:sp>
          <p:nvSpPr>
            <p:cNvPr id="1048999" name="TextBox 43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3146122" name="直接箭头连接符 44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82" name="组合 45"/>
          <p:cNvGrpSpPr/>
          <p:nvPr/>
        </p:nvGrpSpPr>
        <p:grpSpPr>
          <a:xfrm>
            <a:off x="3863752" y="2415286"/>
            <a:ext cx="1156020" cy="2907040"/>
            <a:chOff x="2479876" y="2618328"/>
            <a:chExt cx="1156020" cy="2907040"/>
          </a:xfrm>
        </p:grpSpPr>
        <p:grpSp>
          <p:nvGrpSpPr>
            <p:cNvPr id="183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84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23" name="直接连接符 109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4" name="直接连接符 110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5" name="直接连接符 111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6" name="直接连接符 112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7" name="直接连接符 113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8" name="直接连接符 114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29" name="直接连接符 115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30" name="直接连接符 101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1" name="直接连接符 102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2" name="直接连接符 103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3" name="直接连接符 104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4" name="直接连接符 105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5" name="直接连接符 106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6" name="直接连接符 107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0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37" name="直接连接符 93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8" name="直接连接符 94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39" name="直接连接符 95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0" name="直接连接符 96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1" name="直接连接符 97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2" name="直接连接符 98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3" name="直接连接符 99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0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44" name="直接连接符 85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5" name="直接连接符 86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6" name="直接连接符 87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7" name="直接连接符 88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8" name="直接连接符 89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49" name="直接连接符 90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0" name="直接连接符 91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0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51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2" name="直接连接符 78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3" name="直接连接符 79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4" name="直接连接符 80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5" name="直接连接符 81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6" name="直接连接符 82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57" name="直接连接符 83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005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158" name="直接连接符 48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59" name="直接连接符 49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0" name="直接连接符 50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1" name="直接连接符 51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2" name="直接连接符 52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3" name="直接连接符 53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4" name="直接连接符 54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06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165" name="直接连接符 56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6" name="直接连接符 57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7" name="直接连接符 58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8" name="直接连接符 59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69" name="直接连接符 60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0" name="直接连接符 61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1" name="直接连接符 62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07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172" name="直接连接符 64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3" name="直接连接符 65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4" name="直接连接符 66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5" name="直接连接符 67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6" name="直接连接符 68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7" name="直接连接符 69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78" name="直接连接符 70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16"/>
          <p:cNvGrpSpPr/>
          <p:nvPr/>
        </p:nvGrpSpPr>
        <p:grpSpPr>
          <a:xfrm>
            <a:off x="6963988" y="2721902"/>
            <a:ext cx="2668188" cy="2736304"/>
            <a:chOff x="4139952" y="1412776"/>
            <a:chExt cx="2468074" cy="2880320"/>
          </a:xfrm>
        </p:grpSpPr>
        <p:sp>
          <p:nvSpPr>
            <p:cNvPr id="1049008" name="矩形 11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09" name="矩形 11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0" name="矩形 11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1" name="矩形 12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2" name="矩形 12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3" name="矩形 12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4" name="矩形 12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5" name="矩形 12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16" name="矩形 12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049017" name="矩形 12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18" name="矩形 12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19" name="矩形 12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049020" name="矩形 12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21" name="矩形 13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22" name="矩形 13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8000H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9023" name="矩形 13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9024" name="矩形 133"/>
          <p:cNvSpPr/>
          <p:nvPr/>
        </p:nvSpPr>
        <p:spPr bwMode="auto">
          <a:xfrm>
            <a:off x="3867644" y="279391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25" name="矩形 134"/>
          <p:cNvSpPr/>
          <p:nvPr/>
        </p:nvSpPr>
        <p:spPr bwMode="auto">
          <a:xfrm>
            <a:off x="3867644" y="243387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26" name="矩形 135"/>
          <p:cNvSpPr/>
          <p:nvPr/>
        </p:nvSpPr>
        <p:spPr bwMode="auto">
          <a:xfrm>
            <a:off x="3867644" y="243387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179" name="肘形连接符 137"/>
          <p:cNvCxnSpPr>
            <a:cxnSpLocks/>
          </p:cNvCxnSpPr>
          <p:nvPr/>
        </p:nvCxnSpPr>
        <p:spPr bwMode="auto">
          <a:xfrm rot="10800000" flipV="1">
            <a:off x="6963988" y="3658006"/>
            <a:ext cx="12700" cy="1368152"/>
          </a:xfrm>
          <a:prstGeom prst="bentConnector3">
            <a:avLst>
              <a:gd name="adj1" fmla="val 7158144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027" name="矩形 136"/>
          <p:cNvSpPr/>
          <p:nvPr/>
        </p:nvSpPr>
        <p:spPr>
          <a:xfrm>
            <a:off x="3423606" y="144685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4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4" grpId="0" animBg="1"/>
      <p:bldP spid="1049025" grpId="0" animBg="1"/>
      <p:bldP spid="10490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Text Box 26"/>
          <p:cNvSpPr txBox="1">
            <a:spLocks noChangeArrowheads="1"/>
          </p:cNvSpPr>
          <p:nvPr/>
        </p:nvSpPr>
        <p:spPr bwMode="auto">
          <a:xfrm>
            <a:off x="2710359" y="1052736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@(PC)+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191" name="组合 76"/>
          <p:cNvGrpSpPr/>
          <p:nvPr/>
        </p:nvGrpSpPr>
        <p:grpSpPr>
          <a:xfrm>
            <a:off x="2711624" y="2871520"/>
            <a:ext cx="1152128" cy="523220"/>
            <a:chOff x="107504" y="1772816"/>
            <a:chExt cx="1152128" cy="523220"/>
          </a:xfrm>
        </p:grpSpPr>
        <p:sp>
          <p:nvSpPr>
            <p:cNvPr id="1049029" name="TextBox 7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3146180" name="直接箭头连接符 78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181" name="肘形连接符 79"/>
          <p:cNvCxnSpPr>
            <a:cxnSpLocks/>
            <a:stCxn id="1049031" idx="3"/>
            <a:endCxn id="1049048" idx="1"/>
          </p:cNvCxnSpPr>
          <p:nvPr/>
        </p:nvCxnSpPr>
        <p:spPr bwMode="auto">
          <a:xfrm flipV="1">
            <a:off x="5015880" y="324056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92" name="组合 80"/>
          <p:cNvGrpSpPr/>
          <p:nvPr/>
        </p:nvGrpSpPr>
        <p:grpSpPr>
          <a:xfrm>
            <a:off x="2711624" y="5103768"/>
            <a:ext cx="1152128" cy="523220"/>
            <a:chOff x="107504" y="1772816"/>
            <a:chExt cx="1152128" cy="523220"/>
          </a:xfrm>
        </p:grpSpPr>
        <p:sp>
          <p:nvSpPr>
            <p:cNvPr id="1049030" name="TextBox 81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3146182" name="直接箭头连接符 82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93" name="组合 83"/>
          <p:cNvGrpSpPr/>
          <p:nvPr/>
        </p:nvGrpSpPr>
        <p:grpSpPr>
          <a:xfrm>
            <a:off x="3863752" y="2636912"/>
            <a:ext cx="1156020" cy="2907040"/>
            <a:chOff x="2479876" y="2618328"/>
            <a:chExt cx="1156020" cy="2907040"/>
          </a:xfrm>
        </p:grpSpPr>
        <p:grpSp>
          <p:nvGrpSpPr>
            <p:cNvPr id="194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95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83" name="直接连接符 147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4" name="直接连接符 148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5" name="直接连接符 149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6" name="直接连接符 150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7" name="直接连接符 151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8" name="直接连接符 152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89" name="直接连接符 153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90" name="直接连接符 139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1" name="直接连接符 140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2" name="直接连接符 141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3" name="直接连接符 142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4" name="直接连接符 143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5" name="直接连接符 144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6" name="直接连接符 145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197" name="直接连接符 131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8" name="直接连接符 132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99" name="直接连接符 133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0" name="直接连接符 134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1" name="直接连接符 135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2" name="直接连接符 136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3" name="直接连接符 137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04" name="直接连接符 123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5" name="直接连接符 124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6" name="直接连接符 125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7" name="直接连接符 126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8" name="直接连接符 127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09" name="直接连接符 128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0" name="直接连接符 129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11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2" name="直接连接符 116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3" name="直接连接符 117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4" name="直接连接符 118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5" name="直接连接符 119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6" name="直接连接符 120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17" name="直接连接符 121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036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18" name="直接连接符 86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19" name="直接连接符 87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0" name="直接连接符 88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1" name="直接连接符 89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2" name="直接连接符 90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3" name="直接连接符 91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4" name="直接连接符 92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37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25" name="直接连接符 94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6" name="直接连接符 95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7" name="直接连接符 96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8" name="直接连接符 97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29" name="直接连接符 98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0" name="直接连接符 99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1" name="直接连接符 100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38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32" name="直接连接符 102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3" name="直接连接符 103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4" name="直接连接符 104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5" name="直接连接符 105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6" name="直接连接符 106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7" name="直接连接符 107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38" name="直接连接符 108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54"/>
          <p:cNvGrpSpPr/>
          <p:nvPr/>
        </p:nvGrpSpPr>
        <p:grpSpPr>
          <a:xfrm>
            <a:off x="6963988" y="2727504"/>
            <a:ext cx="3704012" cy="2736304"/>
            <a:chOff x="4139952" y="1412776"/>
            <a:chExt cx="2468074" cy="2880320"/>
          </a:xfrm>
        </p:grpSpPr>
        <p:sp>
          <p:nvSpPr>
            <p:cNvPr id="1049039" name="矩形 15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0" name="矩形 15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1" name="矩形 15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2" name="矩形 15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3" name="矩形 15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4" name="矩形 16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8600H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5" name="矩形 16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6" name="矩形 16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47" name="矩形 16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程序空间</a:t>
              </a:r>
            </a:p>
          </p:txBody>
        </p:sp>
        <p:sp>
          <p:nvSpPr>
            <p:cNvPr id="1049048" name="矩形 16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@(PC)+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49" name="矩形 16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2"/>
                  </a:solidFill>
                </a:rPr>
                <a:t>8600H</a:t>
              </a:r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49050" name="矩形 16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51" name="矩形 16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主存空间</a:t>
              </a:r>
            </a:p>
          </p:txBody>
        </p:sp>
        <p:sp>
          <p:nvSpPr>
            <p:cNvPr id="1049052" name="矩形 16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9053" name="矩形 16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54" name="矩形 17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9055" name="矩形 171"/>
          <p:cNvSpPr/>
          <p:nvPr/>
        </p:nvSpPr>
        <p:spPr bwMode="auto">
          <a:xfrm>
            <a:off x="3867644" y="517577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56" name="矩形 172"/>
          <p:cNvSpPr/>
          <p:nvPr/>
        </p:nvSpPr>
        <p:spPr bwMode="auto">
          <a:xfrm>
            <a:off x="3867644" y="51757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239" name="肘形连接符 173"/>
          <p:cNvCxnSpPr>
            <a:cxnSpLocks/>
          </p:cNvCxnSpPr>
          <p:nvPr/>
        </p:nvCxnSpPr>
        <p:spPr bwMode="auto">
          <a:xfrm flipV="1">
            <a:off x="5091780" y="359160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240" name="肘形连接符 174"/>
          <p:cNvCxnSpPr>
            <a:cxnSpLocks/>
            <a:endCxn id="1049050" idx="1"/>
          </p:cNvCxnSpPr>
          <p:nvPr/>
        </p:nvCxnSpPr>
        <p:spPr bwMode="auto">
          <a:xfrm flipV="1">
            <a:off x="5163788" y="3924637"/>
            <a:ext cx="1800200" cy="1395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057" name="矩形 175"/>
          <p:cNvSpPr/>
          <p:nvPr/>
        </p:nvSpPr>
        <p:spPr bwMode="auto">
          <a:xfrm>
            <a:off x="3867644" y="517577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58" name="矩形 176"/>
          <p:cNvSpPr/>
          <p:nvPr/>
        </p:nvSpPr>
        <p:spPr bwMode="auto">
          <a:xfrm>
            <a:off x="3867644" y="301553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241" name="肘形连接符 177"/>
          <p:cNvCxnSpPr>
            <a:cxnSpLocks/>
            <a:stCxn id="1049049" idx="1"/>
            <a:endCxn id="1049052" idx="1"/>
          </p:cNvCxnSpPr>
          <p:nvPr/>
        </p:nvCxnSpPr>
        <p:spPr bwMode="auto">
          <a:xfrm rot="10800000" flipV="1">
            <a:off x="6963988" y="3582599"/>
            <a:ext cx="12700" cy="1026114"/>
          </a:xfrm>
          <a:prstGeom prst="bentConnector3">
            <a:avLst>
              <a:gd name="adj1" fmla="val 3474418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059" name="Text Box 26"/>
          <p:cNvSpPr txBox="1">
            <a:spLocks noChangeArrowheads="1"/>
          </p:cNvSpPr>
          <p:nvPr/>
        </p:nvSpPr>
        <p:spPr bwMode="auto">
          <a:xfrm>
            <a:off x="8184232" y="1071900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直接寻址</a:t>
            </a:r>
          </a:p>
        </p:txBody>
      </p:sp>
      <p:sp>
        <p:nvSpPr>
          <p:cNvPr id="1049060" name="左右箭头 192"/>
          <p:cNvSpPr/>
          <p:nvPr/>
        </p:nvSpPr>
        <p:spPr bwMode="auto">
          <a:xfrm>
            <a:off x="6672064" y="116333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1049061" name="矩形 178"/>
          <p:cNvSpPr/>
          <p:nvPr/>
        </p:nvSpPr>
        <p:spPr>
          <a:xfrm>
            <a:off x="3423606" y="1640123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4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4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6" grpId="0" animBg="1"/>
      <p:bldP spid="1049057" grpId="0" animBg="1"/>
      <p:bldP spid="1049058" grpId="0" animBg="1"/>
      <p:bldP spid="1049059" grpId="0"/>
      <p:bldP spid="10490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Text Box 5"/>
          <p:cNvSpPr txBox="1">
            <a:spLocks noChangeArrowheads="1"/>
          </p:cNvSpPr>
          <p:nvPr/>
        </p:nvSpPr>
        <p:spPr bwMode="auto">
          <a:xfrm>
            <a:off x="1965325" y="103199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编码     助记符               定义</a:t>
            </a:r>
          </a:p>
        </p:txBody>
      </p:sp>
      <p:sp>
        <p:nvSpPr>
          <p:cNvPr id="1049063" name="Text Box 19"/>
          <p:cNvSpPr txBox="1">
            <a:spLocks noChangeArrowheads="1"/>
          </p:cNvSpPr>
          <p:nvPr/>
        </p:nvSpPr>
        <p:spPr bwMode="auto">
          <a:xfrm>
            <a:off x="1992313" y="169476"/>
            <a:ext cx="518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5</a:t>
            </a:r>
            <a:r>
              <a:rPr lang="zh-CN" altLang="en-US" sz="2800" b="1">
                <a:latin typeface="+mn-lt"/>
              </a:rPr>
              <a:t>型：变址寻址</a:t>
            </a:r>
            <a:r>
              <a:rPr lang="en-US" altLang="zh-CN" sz="2800" b="1">
                <a:latin typeface="+mn-lt"/>
              </a:rPr>
              <a:t>/</a:t>
            </a:r>
            <a:r>
              <a:rPr lang="zh-CN" altLang="en-US" sz="2800" b="1">
                <a:latin typeface="+mn-lt"/>
              </a:rPr>
              <a:t>相对寻址</a:t>
            </a:r>
          </a:p>
        </p:txBody>
      </p:sp>
      <p:grpSp>
        <p:nvGrpSpPr>
          <p:cNvPr id="202" name="组合 3"/>
          <p:cNvGrpSpPr/>
          <p:nvPr/>
        </p:nvGrpSpPr>
        <p:grpSpPr bwMode="auto">
          <a:xfrm>
            <a:off x="2319708" y="3843387"/>
            <a:ext cx="7520708" cy="532745"/>
            <a:chOff x="107950" y="1547813"/>
            <a:chExt cx="6905091" cy="532745"/>
          </a:xfrm>
        </p:grpSpPr>
        <p:sp>
          <p:nvSpPr>
            <p:cNvPr id="1049064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1049065" name="Text Box 19"/>
            <p:cNvSpPr txBox="1">
              <a:spLocks noChangeArrowheads="1"/>
            </p:cNvSpPr>
            <p:nvPr/>
          </p:nvSpPr>
          <p:spPr bwMode="auto">
            <a:xfrm>
              <a:off x="2818202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049066" name="Text Box 19"/>
          <p:cNvSpPr txBox="1">
            <a:spLocks noChangeArrowheads="1"/>
          </p:cNvSpPr>
          <p:nvPr/>
        </p:nvSpPr>
        <p:spPr bwMode="auto">
          <a:xfrm>
            <a:off x="1847974" y="1866429"/>
            <a:ext cx="20157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变址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相对寻址</a:t>
            </a:r>
          </a:p>
        </p:txBody>
      </p:sp>
      <p:sp>
        <p:nvSpPr>
          <p:cNvPr id="1049067" name="Text Box 24"/>
          <p:cNvSpPr txBox="1">
            <a:spLocks noChangeArrowheads="1"/>
          </p:cNvSpPr>
          <p:nvPr/>
        </p:nvSpPr>
        <p:spPr bwMode="auto">
          <a:xfrm>
            <a:off x="4008438" y="1874366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101</a:t>
            </a:r>
          </a:p>
        </p:txBody>
      </p:sp>
      <p:sp>
        <p:nvSpPr>
          <p:cNvPr id="1049068" name="Text Box 25"/>
          <p:cNvSpPr txBox="1">
            <a:spLocks noChangeArrowheads="1"/>
          </p:cNvSpPr>
          <p:nvPr/>
        </p:nvSpPr>
        <p:spPr bwMode="auto">
          <a:xfrm>
            <a:off x="5081711" y="1874366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X(R)</a:t>
            </a:r>
          </a:p>
        </p:txBody>
      </p:sp>
      <p:sp>
        <p:nvSpPr>
          <p:cNvPr id="1049069" name="Text Box 26"/>
          <p:cNvSpPr txBox="1">
            <a:spLocks noChangeArrowheads="1"/>
          </p:cNvSpPr>
          <p:nvPr/>
        </p:nvSpPr>
        <p:spPr bwMode="auto">
          <a:xfrm>
            <a:off x="6815138" y="1874366"/>
            <a:ext cx="36020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寄存器的内容与形式地址之和为有效地址。</a:t>
            </a:r>
          </a:p>
        </p:txBody>
      </p:sp>
      <p:sp>
        <p:nvSpPr>
          <p:cNvPr id="1049070" name="Text Box 25"/>
          <p:cNvSpPr txBox="1">
            <a:spLocks noChangeArrowheads="1"/>
          </p:cNvSpPr>
          <p:nvPr/>
        </p:nvSpPr>
        <p:spPr bwMode="auto">
          <a:xfrm>
            <a:off x="5092948" y="2496790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X(PC)</a:t>
            </a:r>
          </a:p>
        </p:txBody>
      </p:sp>
      <p:sp>
        <p:nvSpPr>
          <p:cNvPr id="1049071" name="Text Box 26"/>
          <p:cNvSpPr txBox="1">
            <a:spLocks noChangeArrowheads="1"/>
          </p:cNvSpPr>
          <p:nvPr/>
        </p:nvSpPr>
        <p:spPr bwMode="auto">
          <a:xfrm>
            <a:off x="2279576" y="4941168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形式地址存放在紧跟指令的存储单元中。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6" grpId="0"/>
      <p:bldP spid="1049067" grpId="0"/>
      <p:bldP spid="1049068" grpId="0"/>
      <p:bldP spid="1049069" grpId="0"/>
      <p:bldP spid="1049070" grpId="0"/>
      <p:bldP spid="10490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Text Box 26"/>
          <p:cNvSpPr txBox="1">
            <a:spLocks noChangeArrowheads="1"/>
          </p:cNvSpPr>
          <p:nvPr/>
        </p:nvSpPr>
        <p:spPr bwMode="auto">
          <a:xfrm>
            <a:off x="2278956" y="169476"/>
            <a:ext cx="5401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X(R0)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204" name="组合 65"/>
          <p:cNvGrpSpPr/>
          <p:nvPr/>
        </p:nvGrpSpPr>
        <p:grpSpPr>
          <a:xfrm>
            <a:off x="2711624" y="3985900"/>
            <a:ext cx="1152128" cy="523220"/>
            <a:chOff x="107504" y="1772816"/>
            <a:chExt cx="1152128" cy="523220"/>
          </a:xfrm>
        </p:grpSpPr>
        <p:sp>
          <p:nvSpPr>
            <p:cNvPr id="1049073" name="TextBox 66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3146242" name="直接箭头连接符 67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243" name="肘形连接符 68"/>
          <p:cNvCxnSpPr>
            <a:cxnSpLocks/>
            <a:stCxn id="1049075" idx="3"/>
            <a:endCxn id="1049092" idx="1"/>
          </p:cNvCxnSpPr>
          <p:nvPr/>
        </p:nvCxnSpPr>
        <p:spPr bwMode="auto">
          <a:xfrm flipV="1">
            <a:off x="5015880" y="435494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205" name="组合 69"/>
          <p:cNvGrpSpPr/>
          <p:nvPr/>
        </p:nvGrpSpPr>
        <p:grpSpPr>
          <a:xfrm>
            <a:off x="2711624" y="6218148"/>
            <a:ext cx="1152128" cy="523220"/>
            <a:chOff x="107504" y="1772816"/>
            <a:chExt cx="1152128" cy="523220"/>
          </a:xfrm>
        </p:grpSpPr>
        <p:sp>
          <p:nvSpPr>
            <p:cNvPr id="1049074" name="TextBox 70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3146244" name="直接箭头连接符 71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206" name="组合 72"/>
          <p:cNvGrpSpPr/>
          <p:nvPr/>
        </p:nvGrpSpPr>
        <p:grpSpPr>
          <a:xfrm>
            <a:off x="3863752" y="3751292"/>
            <a:ext cx="1156020" cy="2907040"/>
            <a:chOff x="2479876" y="2618328"/>
            <a:chExt cx="1156020" cy="2907040"/>
          </a:xfrm>
        </p:grpSpPr>
        <p:grpSp>
          <p:nvGrpSpPr>
            <p:cNvPr id="207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208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45" name="直接连接符 136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46" name="直接连接符 137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47" name="直接连接符 138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48" name="直接连接符 139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49" name="直接连接符 140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0" name="直接连接符 141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1" name="直接连接符 142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52" name="直接连接符 12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3" name="直接连接符 129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4" name="直接连接符 130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5" name="直接连接符 131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6" name="直接连接符 132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7" name="直接连接符 133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58" name="直接连接符 134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59" name="直接连接符 120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0" name="直接连接符 121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1" name="直接连接符 122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2" name="直接连接符 123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3" name="直接连接符 124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4" name="直接连接符 125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5" name="直接连接符 126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7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66" name="直接连接符 112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7" name="直接连接符 113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8" name="直接连接符 114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69" name="直接连接符 115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0" name="直接连接符 116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1" name="直接连接符 117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2" name="直接连接符 118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907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6273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4" name="直接连接符 105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5" name="直接连接符 106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6" name="直接连接符 107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7" name="直接连接符 108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8" name="直接连接符 109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279" name="直接连接符 110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9080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80" name="直接连接符 75"/>
            <p:cNvCxnSpPr>
              <a:cxnSpLocks/>
            </p:cNvCxnSpPr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1" name="直接连接符 76"/>
            <p:cNvCxnSpPr>
              <a:cxnSpLocks/>
            </p:cNvCxnSpPr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2" name="直接连接符 77"/>
            <p:cNvCxnSpPr>
              <a:cxnSpLocks/>
            </p:cNvCxnSpPr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3" name="直接连接符 78"/>
            <p:cNvCxnSpPr>
              <a:cxnSpLocks/>
            </p:cNvCxnSpPr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4" name="直接连接符 79"/>
            <p:cNvCxnSpPr>
              <a:cxnSpLocks/>
            </p:cNvCxnSpPr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5" name="直接连接符 80"/>
            <p:cNvCxnSpPr>
              <a:cxnSpLocks/>
            </p:cNvCxnSpPr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6" name="直接连接符 81"/>
            <p:cNvCxnSpPr>
              <a:cxnSpLocks/>
            </p:cNvCxnSpPr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81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87" name="直接连接符 83"/>
            <p:cNvCxnSpPr>
              <a:cxnSpLocks/>
            </p:cNvCxnSpPr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8" name="直接连接符 84"/>
            <p:cNvCxnSpPr>
              <a:cxnSpLocks/>
            </p:cNvCxnSpPr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89" name="直接连接符 85"/>
            <p:cNvCxnSpPr>
              <a:cxnSpLocks/>
            </p:cNvCxnSpPr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0" name="直接连接符 86"/>
            <p:cNvCxnSpPr>
              <a:cxnSpLocks/>
            </p:cNvCxnSpPr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1" name="直接连接符 87"/>
            <p:cNvCxnSpPr>
              <a:cxnSpLocks/>
            </p:cNvCxnSpPr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2" name="直接连接符 88"/>
            <p:cNvCxnSpPr>
              <a:cxnSpLocks/>
            </p:cNvCxnSpPr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3" name="直接连接符 89"/>
            <p:cNvCxnSpPr>
              <a:cxnSpLocks/>
            </p:cNvCxnSpPr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82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3146294" name="直接连接符 91"/>
            <p:cNvCxnSpPr>
              <a:cxnSpLocks/>
            </p:cNvCxnSpPr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5" name="直接连接符 92"/>
            <p:cNvCxnSpPr>
              <a:cxnSpLocks/>
            </p:cNvCxnSpPr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6" name="直接连接符 93"/>
            <p:cNvCxnSpPr>
              <a:cxnSpLocks/>
            </p:cNvCxnSpPr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7" name="直接连接符 94"/>
            <p:cNvCxnSpPr>
              <a:cxnSpLocks/>
            </p:cNvCxnSpPr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8" name="直接连接符 95"/>
            <p:cNvCxnSpPr>
              <a:cxnSpLocks/>
            </p:cNvCxnSpPr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299" name="直接连接符 96"/>
            <p:cNvCxnSpPr>
              <a:cxnSpLocks/>
            </p:cNvCxnSpPr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300" name="直接连接符 97"/>
            <p:cNvCxnSpPr>
              <a:cxnSpLocks/>
            </p:cNvCxnSpPr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143"/>
          <p:cNvGrpSpPr/>
          <p:nvPr/>
        </p:nvGrpSpPr>
        <p:grpSpPr>
          <a:xfrm>
            <a:off x="6963988" y="3841884"/>
            <a:ext cx="3312368" cy="2736304"/>
            <a:chOff x="4139952" y="1412776"/>
            <a:chExt cx="2468074" cy="2880320"/>
          </a:xfrm>
        </p:grpSpPr>
        <p:sp>
          <p:nvSpPr>
            <p:cNvPr id="1049083" name="矩形 14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4" name="矩形 14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5" name="矩形 14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6" name="矩形 14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7" name="矩形 14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8" name="矩形 14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89" name="矩形 15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90" name="矩形 15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091" name="矩形 15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049092" name="矩形 15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X(R0)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93" name="矩形 15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0080H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9094" name="矩形 15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95" name="矩形 15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96" name="矩形 15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97" name="矩形 15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098" name="矩形 15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9099" name="矩形 160"/>
          <p:cNvSpPr/>
          <p:nvPr/>
        </p:nvSpPr>
        <p:spPr bwMode="auto">
          <a:xfrm>
            <a:off x="3867644" y="629015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100" name="矩形 161"/>
          <p:cNvSpPr/>
          <p:nvPr/>
        </p:nvSpPr>
        <p:spPr bwMode="auto">
          <a:xfrm>
            <a:off x="3867644" y="629015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301" name="肘形连接符 162"/>
          <p:cNvCxnSpPr>
            <a:cxnSpLocks/>
          </p:cNvCxnSpPr>
          <p:nvPr/>
        </p:nvCxnSpPr>
        <p:spPr bwMode="auto">
          <a:xfrm flipV="1">
            <a:off x="5091780" y="470598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302" name="肘形连接符 163"/>
          <p:cNvCxnSpPr>
            <a:cxnSpLocks/>
            <a:endCxn id="1049094" idx="1"/>
          </p:cNvCxnSpPr>
          <p:nvPr/>
        </p:nvCxnSpPr>
        <p:spPr bwMode="auto">
          <a:xfrm flipV="1">
            <a:off x="5163788" y="5039017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101" name="矩形 164"/>
          <p:cNvSpPr/>
          <p:nvPr/>
        </p:nvSpPr>
        <p:spPr bwMode="auto">
          <a:xfrm>
            <a:off x="3867644" y="629015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102" name="矩形 165"/>
          <p:cNvSpPr/>
          <p:nvPr/>
        </p:nvSpPr>
        <p:spPr bwMode="auto">
          <a:xfrm>
            <a:off x="3867644" y="412991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14" name="组合 166"/>
          <p:cNvGrpSpPr/>
          <p:nvPr/>
        </p:nvGrpSpPr>
        <p:grpSpPr>
          <a:xfrm>
            <a:off x="2711624" y="3645024"/>
            <a:ext cx="1152128" cy="523220"/>
            <a:chOff x="107504" y="1772816"/>
            <a:chExt cx="1152128" cy="523220"/>
          </a:xfrm>
        </p:grpSpPr>
        <p:sp>
          <p:nvSpPr>
            <p:cNvPr id="1049103" name="TextBox 16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3146303" name="直接箭头连接符 168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215" name="组合 169"/>
          <p:cNvGrpSpPr/>
          <p:nvPr/>
        </p:nvGrpSpPr>
        <p:grpSpPr>
          <a:xfrm>
            <a:off x="7392144" y="908720"/>
            <a:ext cx="2668188" cy="2736304"/>
            <a:chOff x="4139952" y="1412776"/>
            <a:chExt cx="2468074" cy="2880320"/>
          </a:xfrm>
        </p:grpSpPr>
        <p:sp>
          <p:nvSpPr>
            <p:cNvPr id="1049104" name="矩形 170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05" name="矩形 171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06" name="矩形 172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07" name="矩形 173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08" name="矩形 174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09" name="矩形 175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10" name="矩形 176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11" name="矩形 177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112" name="矩形 178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049113" name="矩形 179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114" name="矩形 180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115" name="矩形 181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049116" name="矩形 18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117" name="矩形 18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118" name="矩形 18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9119" name="矩形 18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9120" name="矩形 186"/>
          <p:cNvSpPr/>
          <p:nvPr/>
        </p:nvSpPr>
        <p:spPr>
          <a:xfrm>
            <a:off x="1775520" y="836712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zh-CN" b="1"/>
              <a:t>形式地址存放在紧跟指令的存储单元中</a:t>
            </a:r>
            <a:r>
              <a:rPr lang="zh-CN" altLang="en-US" b="1"/>
              <a:t>；</a:t>
            </a:r>
            <a:endParaRPr lang="en-US" altLang="zh-CN" b="1"/>
          </a:p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）指令执行访存后，隐含约定需要将（</a:t>
            </a:r>
            <a:r>
              <a:rPr lang="en-US" altLang="zh-CN" b="1">
                <a:solidFill>
                  <a:srgbClr val="FF0000"/>
                </a:solidFill>
              </a:rPr>
              <a:t>PC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+1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049121" name="TextBox 187"/>
          <p:cNvSpPr txBox="1"/>
          <p:nvPr/>
        </p:nvSpPr>
        <p:spPr>
          <a:xfrm>
            <a:off x="1991544" y="2420888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D=</a:t>
            </a:r>
            <a:r>
              <a:rPr lang="en-US" altLang="zh-CN" b="1">
                <a:solidFill>
                  <a:srgbClr val="FF0000"/>
                </a:solidFill>
              </a:rPr>
              <a:t>(PC)</a:t>
            </a:r>
            <a:r>
              <a:rPr lang="en-US" altLang="zh-CN" b="1">
                <a:solidFill>
                  <a:schemeClr val="tx2"/>
                </a:solidFill>
              </a:rPr>
              <a:t>=0080H;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049122" name="矩形 188"/>
          <p:cNvSpPr/>
          <p:nvPr/>
        </p:nvSpPr>
        <p:spPr bwMode="auto">
          <a:xfrm>
            <a:off x="3863752" y="371703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123" name="TextBox 189"/>
          <p:cNvSpPr txBox="1"/>
          <p:nvPr/>
        </p:nvSpPr>
        <p:spPr>
          <a:xfrm>
            <a:off x="1991544" y="289532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EA=1000H+0080H=1080H;</a:t>
            </a:r>
            <a:endParaRPr lang="zh-CN" altLang="en-US" b="1">
              <a:solidFill>
                <a:schemeClr val="tx2"/>
              </a:solidFill>
            </a:endParaRPr>
          </a:p>
        </p:txBody>
      </p:sp>
      <p:cxnSp>
        <p:nvCxnSpPr>
          <p:cNvPr id="3146304" name="肘形连接符 190"/>
          <p:cNvCxnSpPr>
            <a:cxnSpLocks/>
          </p:cNvCxnSpPr>
          <p:nvPr/>
        </p:nvCxnSpPr>
        <p:spPr bwMode="auto">
          <a:xfrm>
            <a:off x="5892061" y="3151758"/>
            <a:ext cx="1402210" cy="5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124" name="TextBox 192"/>
          <p:cNvSpPr txBox="1"/>
          <p:nvPr/>
        </p:nvSpPr>
        <p:spPr>
          <a:xfrm>
            <a:off x="1584597" y="51571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(PC)=(PC)+1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49125" name="矩形 191"/>
          <p:cNvSpPr/>
          <p:nvPr/>
        </p:nvSpPr>
        <p:spPr>
          <a:xfrm>
            <a:off x="6519950" y="176532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  <p:sp>
        <p:nvSpPr>
          <p:cNvPr id="1049126" name="矩形 193"/>
          <p:cNvSpPr/>
          <p:nvPr/>
        </p:nvSpPr>
        <p:spPr>
          <a:xfrm>
            <a:off x="8447009" y="172435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4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4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4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4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4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4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0" grpId="0" animBg="1"/>
      <p:bldP spid="1049101" grpId="0" animBg="1"/>
      <p:bldP spid="1049102" grpId="0" animBg="1"/>
      <p:bldP spid="1049121" grpId="0"/>
      <p:bldP spid="1049123" grpId="0"/>
      <p:bldP spid="1049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1"/>
          <p:cNvGrpSpPr/>
          <p:nvPr/>
        </p:nvGrpSpPr>
        <p:grpSpPr>
          <a:xfrm>
            <a:off x="2253943" y="0"/>
            <a:ext cx="5328592" cy="839639"/>
            <a:chOff x="827584" y="0"/>
            <a:chExt cx="5328592" cy="839639"/>
          </a:xfrm>
        </p:grpSpPr>
        <p:sp>
          <p:nvSpPr>
            <p:cNvPr id="1048649" name="六边形 2"/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设计步骤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5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0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1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6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3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654" name="文本框 9"/>
          <p:cNvSpPr txBox="1"/>
          <p:nvPr/>
        </p:nvSpPr>
        <p:spPr>
          <a:xfrm>
            <a:off x="1959680" y="1196752"/>
            <a:ext cx="8208912" cy="199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）拟定指令系统</a:t>
            </a:r>
            <a:endParaRPr lang="en-US" altLang="zh-CN" sz="2800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一台计算机的指令系统表明了这台机器所具有的硬件功能。</a:t>
            </a:r>
          </a:p>
        </p:txBody>
      </p:sp>
      <p:sp>
        <p:nvSpPr>
          <p:cNvPr id="1048655" name="文本框 10"/>
          <p:cNvSpPr txBox="1"/>
          <p:nvPr/>
        </p:nvSpPr>
        <p:spPr>
          <a:xfrm>
            <a:off x="1962344" y="3146260"/>
            <a:ext cx="8208912" cy="72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）确定总体结构，核心是数据通路结构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048656" name="文本框 11"/>
          <p:cNvSpPr txBox="1"/>
          <p:nvPr/>
        </p:nvSpPr>
        <p:spPr>
          <a:xfrm>
            <a:off x="1953464" y="3787476"/>
            <a:ext cx="8208912" cy="72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）确定控制信号的产生方式并安排时序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048657" name="文本框 12"/>
          <p:cNvSpPr txBox="1"/>
          <p:nvPr/>
        </p:nvSpPr>
        <p:spPr>
          <a:xfrm>
            <a:off x="1962344" y="4482962"/>
            <a:ext cx="8208912" cy="72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）拟定指令流程和微命令序列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048658" name="文本框 13"/>
          <p:cNvSpPr txBox="1"/>
          <p:nvPr/>
        </p:nvSpPr>
        <p:spPr>
          <a:xfrm>
            <a:off x="1962344" y="5185456"/>
            <a:ext cx="8208912" cy="72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5</a:t>
            </a:r>
            <a:r>
              <a:rPr lang="zh-CN" altLang="en-US" sz="2800" b="1">
                <a:latin typeface="+mn-lt"/>
                <a:ea typeface="+mn-ea"/>
              </a:rPr>
              <a:t>）形成控制逻辑</a:t>
            </a:r>
            <a:endParaRPr lang="en-US" altLang="zh-CN" sz="2800" b="1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/>
      <p:bldP spid="1048655" grpId="0"/>
      <p:bldP spid="1048656" grpId="0"/>
      <p:bldP spid="1048657" grpId="0"/>
      <p:bldP spid="10486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Text Box 5"/>
          <p:cNvSpPr txBox="1">
            <a:spLocks noChangeArrowheads="1"/>
          </p:cNvSpPr>
          <p:nvPr/>
        </p:nvSpPr>
        <p:spPr bwMode="auto">
          <a:xfrm>
            <a:off x="1775271" y="105273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编码    助记符              定义</a:t>
            </a:r>
          </a:p>
        </p:txBody>
      </p:sp>
      <p:sp>
        <p:nvSpPr>
          <p:cNvPr id="1049128" name="Text Box 19"/>
          <p:cNvSpPr txBox="1">
            <a:spLocks noChangeArrowheads="1"/>
          </p:cNvSpPr>
          <p:nvPr/>
        </p:nvSpPr>
        <p:spPr bwMode="auto">
          <a:xfrm>
            <a:off x="1992313" y="116632"/>
            <a:ext cx="3599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7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型：跳步寻址</a:t>
            </a:r>
          </a:p>
        </p:txBody>
      </p:sp>
      <p:sp>
        <p:nvSpPr>
          <p:cNvPr id="1049129" name="Text Box 19"/>
          <p:cNvSpPr txBox="1">
            <a:spLocks noChangeArrowheads="1"/>
          </p:cNvSpPr>
          <p:nvPr/>
        </p:nvSpPr>
        <p:spPr bwMode="auto">
          <a:xfrm>
            <a:off x="1775271" y="1916832"/>
            <a:ext cx="208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跳步寻址</a:t>
            </a:r>
          </a:p>
        </p:txBody>
      </p:sp>
      <p:sp>
        <p:nvSpPr>
          <p:cNvPr id="1049130" name="Text Box 24"/>
          <p:cNvSpPr txBox="1">
            <a:spLocks noChangeArrowheads="1"/>
          </p:cNvSpPr>
          <p:nvPr/>
        </p:nvSpPr>
        <p:spPr bwMode="auto">
          <a:xfrm>
            <a:off x="4151759" y="1924769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110</a:t>
            </a:r>
          </a:p>
        </p:txBody>
      </p:sp>
      <p:sp>
        <p:nvSpPr>
          <p:cNvPr id="1049131" name="Text Box 25"/>
          <p:cNvSpPr txBox="1">
            <a:spLocks noChangeArrowheads="1"/>
          </p:cNvSpPr>
          <p:nvPr/>
        </p:nvSpPr>
        <p:spPr bwMode="auto">
          <a:xfrm>
            <a:off x="5225032" y="1924769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SKP</a:t>
            </a:r>
          </a:p>
        </p:txBody>
      </p:sp>
      <p:sp>
        <p:nvSpPr>
          <p:cNvPr id="1049132" name="Text Box 26"/>
          <p:cNvSpPr txBox="1">
            <a:spLocks noChangeArrowheads="1"/>
          </p:cNvSpPr>
          <p:nvPr/>
        </p:nvSpPr>
        <p:spPr bwMode="auto">
          <a:xfrm>
            <a:off x="6958459" y="1924769"/>
            <a:ext cx="3602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执行再下一条指令</a:t>
            </a:r>
          </a:p>
        </p:txBody>
      </p:sp>
      <p:sp>
        <p:nvSpPr>
          <p:cNvPr id="1049133" name="Text Box 26"/>
          <p:cNvSpPr txBox="1">
            <a:spLocks noChangeArrowheads="1"/>
          </p:cNvSpPr>
          <p:nvPr/>
        </p:nvSpPr>
        <p:spPr bwMode="auto">
          <a:xfrm>
            <a:off x="2423592" y="3140968"/>
            <a:ext cx="7488832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现行指令执行后，不是顺序执行下一条指令，而是执行再下一条指令。</a:t>
            </a:r>
            <a:endParaRPr lang="en-US" altLang="zh-CN" sz="2800" b="1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29" grpId="0"/>
      <p:bldP spid="1049130" grpId="0"/>
      <p:bldP spid="1049131" grpId="0"/>
      <p:bldP spid="1049132" grpId="0"/>
      <p:bldP spid="1049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4" name="Text Box 4"/>
          <p:cNvSpPr txBox="1">
            <a:spLocks noChangeArrowheads="1"/>
          </p:cNvSpPr>
          <p:nvPr/>
        </p:nvSpPr>
        <p:spPr bwMode="auto">
          <a:xfrm>
            <a:off x="2423592" y="116632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指令操作类型</a:t>
            </a:r>
          </a:p>
        </p:txBody>
      </p:sp>
      <p:grpSp>
        <p:nvGrpSpPr>
          <p:cNvPr id="218" name="组合 50"/>
          <p:cNvGrpSpPr/>
          <p:nvPr/>
        </p:nvGrpSpPr>
        <p:grpSpPr>
          <a:xfrm>
            <a:off x="1631504" y="888372"/>
            <a:ext cx="8928992" cy="5719911"/>
            <a:chOff x="-13183" y="888372"/>
            <a:chExt cx="9193695" cy="5719911"/>
          </a:xfrm>
        </p:grpSpPr>
        <p:sp>
          <p:nvSpPr>
            <p:cNvPr id="1049135" name="Text Box 4"/>
            <p:cNvSpPr txBox="1">
              <a:spLocks noChangeArrowheads="1"/>
            </p:cNvSpPr>
            <p:nvPr/>
          </p:nvSpPr>
          <p:spPr bwMode="auto">
            <a:xfrm>
              <a:off x="36512" y="898525"/>
              <a:ext cx="914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助记符       含义           操作码     助记符   含义</a:t>
              </a:r>
            </a:p>
          </p:txBody>
        </p:sp>
        <p:sp>
          <p:nvSpPr>
            <p:cNvPr id="1049136" name="Line 6"/>
            <p:cNvSpPr>
              <a:spLocks noChangeShapeType="1"/>
            </p:cNvSpPr>
            <p:nvPr/>
          </p:nvSpPr>
          <p:spPr bwMode="auto">
            <a:xfrm flipV="1">
              <a:off x="-13183" y="1485900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37" name="Text Box 7"/>
            <p:cNvSpPr txBox="1">
              <a:spLocks noChangeArrowheads="1"/>
            </p:cNvSpPr>
            <p:nvPr/>
          </p:nvSpPr>
          <p:spPr bwMode="auto">
            <a:xfrm>
              <a:off x="36512" y="15081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0000</a:t>
              </a:r>
            </a:p>
          </p:txBody>
        </p:sp>
        <p:sp>
          <p:nvSpPr>
            <p:cNvPr id="1049138" name="Text Box 8"/>
            <p:cNvSpPr txBox="1">
              <a:spLocks noChangeArrowheads="1"/>
            </p:cNvSpPr>
            <p:nvPr/>
          </p:nvSpPr>
          <p:spPr bwMode="auto">
            <a:xfrm>
              <a:off x="1620837" y="15081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MOV</a:t>
              </a:r>
            </a:p>
          </p:txBody>
        </p:sp>
        <p:sp>
          <p:nvSpPr>
            <p:cNvPr id="1049139" name="Text Box 9"/>
            <p:cNvSpPr txBox="1">
              <a:spLocks noChangeArrowheads="1"/>
            </p:cNvSpPr>
            <p:nvPr/>
          </p:nvSpPr>
          <p:spPr bwMode="auto">
            <a:xfrm>
              <a:off x="3316287" y="15081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传送</a:t>
              </a:r>
            </a:p>
          </p:txBody>
        </p:sp>
        <p:sp>
          <p:nvSpPr>
            <p:cNvPr id="1049140" name="Text Box 10"/>
            <p:cNvSpPr txBox="1">
              <a:spLocks noChangeArrowheads="1"/>
            </p:cNvSpPr>
            <p:nvPr/>
          </p:nvSpPr>
          <p:spPr bwMode="auto">
            <a:xfrm>
              <a:off x="36512" y="21177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0001</a:t>
              </a:r>
            </a:p>
          </p:txBody>
        </p:sp>
        <p:sp>
          <p:nvSpPr>
            <p:cNvPr id="1049141" name="Text Box 11"/>
            <p:cNvSpPr txBox="1">
              <a:spLocks noChangeArrowheads="1"/>
            </p:cNvSpPr>
            <p:nvPr/>
          </p:nvSpPr>
          <p:spPr bwMode="auto">
            <a:xfrm>
              <a:off x="1620837" y="21177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1049142" name="Text Box 12"/>
            <p:cNvSpPr txBox="1">
              <a:spLocks noChangeArrowheads="1"/>
            </p:cNvSpPr>
            <p:nvPr/>
          </p:nvSpPr>
          <p:spPr bwMode="auto">
            <a:xfrm>
              <a:off x="3316287" y="21177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加</a:t>
              </a:r>
            </a:p>
          </p:txBody>
        </p:sp>
        <p:sp>
          <p:nvSpPr>
            <p:cNvPr id="1049143" name="Text Box 13"/>
            <p:cNvSpPr txBox="1">
              <a:spLocks noChangeArrowheads="1"/>
            </p:cNvSpPr>
            <p:nvPr/>
          </p:nvSpPr>
          <p:spPr bwMode="auto">
            <a:xfrm>
              <a:off x="92075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0011</a:t>
              </a:r>
            </a:p>
          </p:txBody>
        </p:sp>
        <p:sp>
          <p:nvSpPr>
            <p:cNvPr id="1049144" name="Text Box 14"/>
            <p:cNvSpPr txBox="1">
              <a:spLocks noChangeArrowheads="1"/>
            </p:cNvSpPr>
            <p:nvPr/>
          </p:nvSpPr>
          <p:spPr bwMode="auto">
            <a:xfrm>
              <a:off x="1676400" y="3282950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1049145" name="Text Box 15"/>
            <p:cNvSpPr txBox="1">
              <a:spLocks noChangeArrowheads="1"/>
            </p:cNvSpPr>
            <p:nvPr/>
          </p:nvSpPr>
          <p:spPr bwMode="auto">
            <a:xfrm>
              <a:off x="3295650" y="3282950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与</a:t>
              </a:r>
            </a:p>
          </p:txBody>
        </p:sp>
        <p:sp>
          <p:nvSpPr>
            <p:cNvPr id="1049146" name="Text Box 16"/>
            <p:cNvSpPr txBox="1">
              <a:spLocks noChangeArrowheads="1"/>
            </p:cNvSpPr>
            <p:nvPr/>
          </p:nvSpPr>
          <p:spPr bwMode="auto">
            <a:xfrm>
              <a:off x="87312" y="39195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0100</a:t>
              </a:r>
            </a:p>
          </p:txBody>
        </p:sp>
        <p:sp>
          <p:nvSpPr>
            <p:cNvPr id="1049147" name="Text Box 17"/>
            <p:cNvSpPr txBox="1">
              <a:spLocks noChangeArrowheads="1"/>
            </p:cNvSpPr>
            <p:nvPr/>
          </p:nvSpPr>
          <p:spPr bwMode="auto">
            <a:xfrm>
              <a:off x="1671637" y="391953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1049148" name="Text Box 18"/>
            <p:cNvSpPr txBox="1">
              <a:spLocks noChangeArrowheads="1"/>
            </p:cNvSpPr>
            <p:nvPr/>
          </p:nvSpPr>
          <p:spPr bwMode="auto">
            <a:xfrm>
              <a:off x="3290887" y="39195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或</a:t>
              </a:r>
            </a:p>
          </p:txBody>
        </p:sp>
        <p:sp>
          <p:nvSpPr>
            <p:cNvPr id="1049149" name="Text Box 19"/>
            <p:cNvSpPr txBox="1">
              <a:spLocks noChangeArrowheads="1"/>
            </p:cNvSpPr>
            <p:nvPr/>
          </p:nvSpPr>
          <p:spPr bwMode="auto">
            <a:xfrm>
              <a:off x="92075" y="58753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0111</a:t>
              </a:r>
            </a:p>
          </p:txBody>
        </p:sp>
        <p:sp>
          <p:nvSpPr>
            <p:cNvPr id="1049150" name="Text Box 20"/>
            <p:cNvSpPr txBox="1">
              <a:spLocks noChangeArrowheads="1"/>
            </p:cNvSpPr>
            <p:nvPr/>
          </p:nvSpPr>
          <p:spPr bwMode="auto">
            <a:xfrm>
              <a:off x="1655762" y="58769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NEG</a:t>
              </a:r>
            </a:p>
          </p:txBody>
        </p:sp>
        <p:sp>
          <p:nvSpPr>
            <p:cNvPr id="1049151" name="Text Box 21"/>
            <p:cNvSpPr txBox="1">
              <a:spLocks noChangeArrowheads="1"/>
            </p:cNvSpPr>
            <p:nvPr/>
          </p:nvSpPr>
          <p:spPr bwMode="auto">
            <a:xfrm>
              <a:off x="3295650" y="58753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求补</a:t>
              </a:r>
            </a:p>
          </p:txBody>
        </p:sp>
        <p:sp>
          <p:nvSpPr>
            <p:cNvPr id="1049152" name="Text Box 22"/>
            <p:cNvSpPr txBox="1">
              <a:spLocks noChangeArrowheads="1"/>
            </p:cNvSpPr>
            <p:nvPr/>
          </p:nvSpPr>
          <p:spPr bwMode="auto">
            <a:xfrm>
              <a:off x="5186362" y="1504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1000</a:t>
              </a:r>
            </a:p>
          </p:txBody>
        </p:sp>
        <p:sp>
          <p:nvSpPr>
            <p:cNvPr id="1049153" name="Text Box 23"/>
            <p:cNvSpPr txBox="1">
              <a:spLocks noChangeArrowheads="1"/>
            </p:cNvSpPr>
            <p:nvPr/>
          </p:nvSpPr>
          <p:spPr bwMode="auto">
            <a:xfrm>
              <a:off x="6842125" y="1504950"/>
              <a:ext cx="22320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INC   </a:t>
              </a:r>
              <a:r>
                <a:rPr lang="zh-CN" altLang="en-US" sz="2800" b="1">
                  <a:latin typeface="+mn-lt"/>
                  <a:ea typeface="+mn-ea"/>
                </a:rPr>
                <a:t>加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1049154" name="Text Box 24"/>
            <p:cNvSpPr txBox="1">
              <a:spLocks noChangeArrowheads="1"/>
            </p:cNvSpPr>
            <p:nvPr/>
          </p:nvSpPr>
          <p:spPr bwMode="auto">
            <a:xfrm>
              <a:off x="5186362" y="213360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1001</a:t>
              </a:r>
            </a:p>
          </p:txBody>
        </p:sp>
        <p:sp>
          <p:nvSpPr>
            <p:cNvPr id="1049155" name="Text Box 25"/>
            <p:cNvSpPr txBox="1">
              <a:spLocks noChangeArrowheads="1"/>
            </p:cNvSpPr>
            <p:nvPr/>
          </p:nvSpPr>
          <p:spPr bwMode="auto">
            <a:xfrm>
              <a:off x="5186362" y="270986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1010</a:t>
              </a:r>
            </a:p>
          </p:txBody>
        </p:sp>
        <p:sp>
          <p:nvSpPr>
            <p:cNvPr id="1049156" name="Text Box 26"/>
            <p:cNvSpPr txBox="1">
              <a:spLocks noChangeArrowheads="1"/>
            </p:cNvSpPr>
            <p:nvPr/>
          </p:nvSpPr>
          <p:spPr bwMode="auto">
            <a:xfrm>
              <a:off x="52387" y="27066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0010</a:t>
              </a:r>
            </a:p>
          </p:txBody>
        </p:sp>
        <p:sp>
          <p:nvSpPr>
            <p:cNvPr id="1049157" name="Text Box 27"/>
            <p:cNvSpPr txBox="1">
              <a:spLocks noChangeArrowheads="1"/>
            </p:cNvSpPr>
            <p:nvPr/>
          </p:nvSpPr>
          <p:spPr bwMode="auto">
            <a:xfrm>
              <a:off x="1600200" y="27066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SUB</a:t>
              </a:r>
            </a:p>
          </p:txBody>
        </p:sp>
        <p:sp>
          <p:nvSpPr>
            <p:cNvPr id="1049158" name="Text Box 28"/>
            <p:cNvSpPr txBox="1">
              <a:spLocks noChangeArrowheads="1"/>
            </p:cNvSpPr>
            <p:nvPr/>
          </p:nvSpPr>
          <p:spPr bwMode="auto">
            <a:xfrm>
              <a:off x="3295650" y="27066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减</a:t>
              </a:r>
            </a:p>
          </p:txBody>
        </p:sp>
        <p:sp>
          <p:nvSpPr>
            <p:cNvPr id="1049159" name="Text Box 29"/>
            <p:cNvSpPr txBox="1">
              <a:spLocks noChangeArrowheads="1"/>
            </p:cNvSpPr>
            <p:nvPr/>
          </p:nvSpPr>
          <p:spPr bwMode="auto">
            <a:xfrm>
              <a:off x="92075" y="45481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0101</a:t>
              </a:r>
            </a:p>
          </p:txBody>
        </p:sp>
        <p:sp>
          <p:nvSpPr>
            <p:cNvPr id="1049160" name="Text Box 30"/>
            <p:cNvSpPr txBox="1">
              <a:spLocks noChangeArrowheads="1"/>
            </p:cNvSpPr>
            <p:nvPr/>
          </p:nvSpPr>
          <p:spPr bwMode="auto">
            <a:xfrm>
              <a:off x="1676400" y="45481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EOR</a:t>
              </a:r>
            </a:p>
          </p:txBody>
        </p:sp>
        <p:sp>
          <p:nvSpPr>
            <p:cNvPr id="1049161" name="Text Box 31"/>
            <p:cNvSpPr txBox="1">
              <a:spLocks noChangeArrowheads="1"/>
            </p:cNvSpPr>
            <p:nvPr/>
          </p:nvSpPr>
          <p:spPr bwMode="auto">
            <a:xfrm>
              <a:off x="3295650" y="45481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异或</a:t>
              </a:r>
            </a:p>
          </p:txBody>
        </p:sp>
        <p:sp>
          <p:nvSpPr>
            <p:cNvPr id="1049162" name="Text Box 32"/>
            <p:cNvSpPr txBox="1">
              <a:spLocks noChangeArrowheads="1"/>
            </p:cNvSpPr>
            <p:nvPr/>
          </p:nvSpPr>
          <p:spPr bwMode="auto">
            <a:xfrm>
              <a:off x="92075" y="52165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0110</a:t>
              </a:r>
            </a:p>
          </p:txBody>
        </p:sp>
        <p:sp>
          <p:nvSpPr>
            <p:cNvPr id="1049163" name="Text Box 33"/>
            <p:cNvSpPr txBox="1">
              <a:spLocks noChangeArrowheads="1"/>
            </p:cNvSpPr>
            <p:nvPr/>
          </p:nvSpPr>
          <p:spPr bwMode="auto">
            <a:xfrm>
              <a:off x="1676400" y="52165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COM</a:t>
              </a:r>
            </a:p>
          </p:txBody>
        </p:sp>
        <p:sp>
          <p:nvSpPr>
            <p:cNvPr id="1049164" name="Text Box 34"/>
            <p:cNvSpPr txBox="1">
              <a:spLocks noChangeArrowheads="1"/>
            </p:cNvSpPr>
            <p:nvPr/>
          </p:nvSpPr>
          <p:spPr bwMode="auto">
            <a:xfrm>
              <a:off x="3295650" y="52165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求反</a:t>
              </a:r>
            </a:p>
          </p:txBody>
        </p:sp>
        <p:sp>
          <p:nvSpPr>
            <p:cNvPr id="1049165" name="Text Box 35"/>
            <p:cNvSpPr txBox="1">
              <a:spLocks noChangeArrowheads="1"/>
            </p:cNvSpPr>
            <p:nvPr/>
          </p:nvSpPr>
          <p:spPr bwMode="auto">
            <a:xfrm>
              <a:off x="5187950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1011</a:t>
              </a:r>
            </a:p>
          </p:txBody>
        </p:sp>
        <p:sp>
          <p:nvSpPr>
            <p:cNvPr id="1049166" name="Text Box 36"/>
            <p:cNvSpPr txBox="1">
              <a:spLocks noChangeArrowheads="1"/>
            </p:cNvSpPr>
            <p:nvPr/>
          </p:nvSpPr>
          <p:spPr bwMode="auto">
            <a:xfrm>
              <a:off x="5238750" y="38623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1049167" name="Text Box 37"/>
            <p:cNvSpPr txBox="1">
              <a:spLocks noChangeArrowheads="1"/>
            </p:cNvSpPr>
            <p:nvPr/>
          </p:nvSpPr>
          <p:spPr bwMode="auto">
            <a:xfrm>
              <a:off x="5238750" y="450691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1049168" name="Text Box 38"/>
            <p:cNvSpPr txBox="1">
              <a:spLocks noChangeArrowheads="1"/>
            </p:cNvSpPr>
            <p:nvPr/>
          </p:nvSpPr>
          <p:spPr bwMode="auto">
            <a:xfrm>
              <a:off x="6842125" y="215423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DEC   </a:t>
              </a:r>
              <a:r>
                <a:rPr lang="zh-CN" altLang="en-US" sz="2800" b="1">
                  <a:latin typeface="+mn-lt"/>
                  <a:ea typeface="+mn-ea"/>
                </a:rPr>
                <a:t>减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1049169" name="Text Box 39"/>
            <p:cNvSpPr txBox="1">
              <a:spLocks noChangeArrowheads="1"/>
            </p:cNvSpPr>
            <p:nvPr/>
          </p:nvSpPr>
          <p:spPr bwMode="auto">
            <a:xfrm>
              <a:off x="5237162" y="52260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1101</a:t>
              </a:r>
            </a:p>
          </p:txBody>
        </p:sp>
        <p:sp>
          <p:nvSpPr>
            <p:cNvPr id="1049170" name="Text Box 40"/>
            <p:cNvSpPr txBox="1">
              <a:spLocks noChangeArrowheads="1"/>
            </p:cNvSpPr>
            <p:nvPr/>
          </p:nvSpPr>
          <p:spPr bwMode="auto">
            <a:xfrm>
              <a:off x="6877049" y="2706688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SL   </a:t>
              </a:r>
              <a:r>
                <a:rPr lang="zh-CN" altLang="en-US" sz="2800" b="1">
                  <a:latin typeface="+mn-lt"/>
                  <a:ea typeface="+mn-ea"/>
                </a:rPr>
                <a:t>左移    </a:t>
              </a:r>
            </a:p>
          </p:txBody>
        </p:sp>
        <p:sp>
          <p:nvSpPr>
            <p:cNvPr id="1049171" name="Text Box 41"/>
            <p:cNvSpPr txBox="1">
              <a:spLocks noChangeArrowheads="1"/>
            </p:cNvSpPr>
            <p:nvPr/>
          </p:nvSpPr>
          <p:spPr bwMode="auto">
            <a:xfrm>
              <a:off x="6840537" y="3282950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SR   </a:t>
              </a:r>
              <a:r>
                <a:rPr lang="zh-CN" altLang="en-US" sz="2800" b="1">
                  <a:latin typeface="+mn-lt"/>
                  <a:ea typeface="+mn-ea"/>
                </a:rPr>
                <a:t>右移    </a:t>
              </a:r>
            </a:p>
          </p:txBody>
        </p:sp>
        <p:sp>
          <p:nvSpPr>
            <p:cNvPr id="1049172" name="Text Box 42"/>
            <p:cNvSpPr txBox="1">
              <a:spLocks noChangeArrowheads="1"/>
            </p:cNvSpPr>
            <p:nvPr/>
          </p:nvSpPr>
          <p:spPr bwMode="auto">
            <a:xfrm>
              <a:off x="6769100" y="3859213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 </a:t>
              </a:r>
              <a:r>
                <a:rPr lang="zh-CN" altLang="en-US" sz="2800" b="1">
                  <a:latin typeface="+mn-lt"/>
                  <a:ea typeface="+mn-ea"/>
                </a:rPr>
                <a:t>转移    </a:t>
              </a:r>
            </a:p>
          </p:txBody>
        </p:sp>
        <p:sp>
          <p:nvSpPr>
            <p:cNvPr id="1049173" name="Text Box 43"/>
            <p:cNvSpPr txBox="1">
              <a:spLocks noChangeArrowheads="1"/>
            </p:cNvSpPr>
            <p:nvPr/>
          </p:nvSpPr>
          <p:spPr bwMode="auto">
            <a:xfrm>
              <a:off x="6769100" y="451008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RST   </a:t>
              </a:r>
              <a:r>
                <a:rPr lang="zh-CN" altLang="en-US" sz="2800" b="1">
                  <a:latin typeface="+mn-lt"/>
                  <a:ea typeface="+mn-ea"/>
                </a:rPr>
                <a:t>返回    </a:t>
              </a:r>
            </a:p>
          </p:txBody>
        </p:sp>
        <p:sp>
          <p:nvSpPr>
            <p:cNvPr id="1049174" name="Text Box 44"/>
            <p:cNvSpPr txBox="1">
              <a:spLocks noChangeArrowheads="1"/>
            </p:cNvSpPr>
            <p:nvPr/>
          </p:nvSpPr>
          <p:spPr bwMode="auto">
            <a:xfrm>
              <a:off x="6769100" y="5226050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JSR   </a:t>
              </a:r>
              <a:r>
                <a:rPr lang="zh-CN" altLang="en-US" sz="2800" b="1">
                  <a:latin typeface="+mn-lt"/>
                  <a:ea typeface="+mn-ea"/>
                </a:rPr>
                <a:t>转子    </a:t>
              </a:r>
            </a:p>
          </p:txBody>
        </p:sp>
        <p:sp>
          <p:nvSpPr>
            <p:cNvPr id="1049175" name="Line 45"/>
            <p:cNvSpPr>
              <a:spLocks noChangeShapeType="1"/>
            </p:cNvSpPr>
            <p:nvPr/>
          </p:nvSpPr>
          <p:spPr bwMode="auto">
            <a:xfrm flipV="1">
              <a:off x="1587" y="6586058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76" name="Line 46"/>
            <p:cNvSpPr>
              <a:spLocks noChangeShapeType="1"/>
            </p:cNvSpPr>
            <p:nvPr/>
          </p:nvSpPr>
          <p:spPr bwMode="auto">
            <a:xfrm>
              <a:off x="4537075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77" name="Line 47"/>
            <p:cNvSpPr>
              <a:spLocks noChangeShapeType="1"/>
            </p:cNvSpPr>
            <p:nvPr/>
          </p:nvSpPr>
          <p:spPr bwMode="auto">
            <a:xfrm flipH="1">
              <a:off x="143827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78" name="Line 48"/>
            <p:cNvSpPr>
              <a:spLocks noChangeShapeType="1"/>
            </p:cNvSpPr>
            <p:nvPr/>
          </p:nvSpPr>
          <p:spPr bwMode="auto">
            <a:xfrm>
              <a:off x="4679950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79" name="Line 49"/>
            <p:cNvSpPr>
              <a:spLocks noChangeShapeType="1"/>
            </p:cNvSpPr>
            <p:nvPr/>
          </p:nvSpPr>
          <p:spPr bwMode="auto">
            <a:xfrm flipV="1">
              <a:off x="1587" y="888372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80" name="Line 50"/>
            <p:cNvSpPr>
              <a:spLocks noChangeShapeType="1"/>
            </p:cNvSpPr>
            <p:nvPr/>
          </p:nvSpPr>
          <p:spPr bwMode="auto">
            <a:xfrm flipH="1">
              <a:off x="295116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81" name="Line 51"/>
            <p:cNvSpPr>
              <a:spLocks noChangeShapeType="1"/>
            </p:cNvSpPr>
            <p:nvPr/>
          </p:nvSpPr>
          <p:spPr bwMode="auto">
            <a:xfrm flipH="1">
              <a:off x="633412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82" name="Line 52"/>
            <p:cNvSpPr>
              <a:spLocks noChangeShapeType="1"/>
            </p:cNvSpPr>
            <p:nvPr/>
          </p:nvSpPr>
          <p:spPr bwMode="auto">
            <a:xfrm flipH="1">
              <a:off x="784701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Text Box 4"/>
          <p:cNvSpPr txBox="1">
            <a:spLocks noChangeArrowheads="1"/>
          </p:cNvSpPr>
          <p:nvPr/>
        </p:nvSpPr>
        <p:spPr bwMode="auto">
          <a:xfrm>
            <a:off x="2243584" y="185738"/>
            <a:ext cx="3779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(1)</a:t>
            </a:r>
            <a:r>
              <a:rPr lang="zh-CN" altLang="en-US" sz="2800" b="1">
                <a:latin typeface="+mn-lt"/>
                <a:ea typeface="+mn-ea"/>
              </a:rPr>
              <a:t>传送类指令</a:t>
            </a:r>
          </a:p>
        </p:txBody>
      </p:sp>
      <p:sp>
        <p:nvSpPr>
          <p:cNvPr id="1049184" name="Text Box 5"/>
          <p:cNvSpPr txBox="1">
            <a:spLocks noChangeArrowheads="1"/>
          </p:cNvSpPr>
          <p:nvPr/>
        </p:nvSpPr>
        <p:spPr bwMode="auto">
          <a:xfrm>
            <a:off x="3000821" y="836613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MOV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：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R&lt;-&gt;R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R&lt;-&gt;M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M&lt;-&gt;M</a:t>
            </a:r>
          </a:p>
        </p:txBody>
      </p:sp>
      <p:sp>
        <p:nvSpPr>
          <p:cNvPr id="1049185" name="Text Box 6"/>
          <p:cNvSpPr txBox="1">
            <a:spLocks noChangeArrowheads="1"/>
          </p:cNvSpPr>
          <p:nvPr/>
        </p:nvSpPr>
        <p:spPr bwMode="auto">
          <a:xfrm>
            <a:off x="2999234" y="1484313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统一编址，隐式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指令</a:t>
            </a:r>
          </a:p>
        </p:txBody>
      </p:sp>
      <p:sp>
        <p:nvSpPr>
          <p:cNvPr id="1049186" name="Text Box 7"/>
          <p:cNvSpPr txBox="1">
            <a:spLocks noChangeArrowheads="1"/>
          </p:cNvSpPr>
          <p:nvPr/>
        </p:nvSpPr>
        <p:spPr bwMode="auto">
          <a:xfrm>
            <a:off x="2280096" y="2205038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</a:t>
            </a:r>
            <a:r>
              <a:rPr lang="zh-CN" altLang="en-US" sz="2800" b="1">
                <a:latin typeface="+mn-lt"/>
                <a:ea typeface="+mn-ea"/>
              </a:rPr>
              <a:t>双地址指令</a:t>
            </a:r>
          </a:p>
        </p:txBody>
      </p:sp>
      <p:sp>
        <p:nvSpPr>
          <p:cNvPr id="1049187" name="Text Box 8"/>
          <p:cNvSpPr txBox="1">
            <a:spLocks noChangeArrowheads="1"/>
          </p:cNvSpPr>
          <p:nvPr/>
        </p:nvSpPr>
        <p:spPr bwMode="auto">
          <a:xfrm>
            <a:off x="3037334" y="2935288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ADD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SUB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AND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OR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EOR</a:t>
            </a:r>
          </a:p>
        </p:txBody>
      </p:sp>
      <p:sp>
        <p:nvSpPr>
          <p:cNvPr id="1049188" name="Text Box 9"/>
          <p:cNvSpPr txBox="1">
            <a:spLocks noChangeArrowheads="1"/>
          </p:cNvSpPr>
          <p:nvPr/>
        </p:nvSpPr>
        <p:spPr bwMode="auto">
          <a:xfrm>
            <a:off x="2280096" y="3644900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(3)</a:t>
            </a:r>
            <a:r>
              <a:rPr lang="zh-CN" altLang="en-US" sz="2800" b="1">
                <a:latin typeface="+mn-lt"/>
                <a:ea typeface="+mn-ea"/>
              </a:rPr>
              <a:t>单地址指令</a:t>
            </a:r>
          </a:p>
        </p:txBody>
      </p:sp>
      <p:sp>
        <p:nvSpPr>
          <p:cNvPr id="1049189" name="Text Box 10"/>
          <p:cNvSpPr txBox="1">
            <a:spLocks noChangeArrowheads="1"/>
          </p:cNvSpPr>
          <p:nvPr/>
        </p:nvSpPr>
        <p:spPr bwMode="auto">
          <a:xfrm>
            <a:off x="3037334" y="4375150"/>
            <a:ext cx="6480175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COM(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反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NEG(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补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INC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DEC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SL(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左移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SR(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右移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049190" name="Text Box 11"/>
          <p:cNvSpPr txBox="1">
            <a:spLocks noChangeArrowheads="1"/>
          </p:cNvSpPr>
          <p:nvPr/>
        </p:nvSpPr>
        <p:spPr bwMode="auto">
          <a:xfrm>
            <a:off x="2280096" y="5661025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(4)</a:t>
            </a:r>
            <a:r>
              <a:rPr lang="zh-CN" altLang="en-US" sz="2800" b="1">
                <a:latin typeface="+mn-lt"/>
                <a:ea typeface="+mn-ea"/>
              </a:rPr>
              <a:t>程序控制类指令</a:t>
            </a:r>
          </a:p>
        </p:txBody>
      </p:sp>
      <p:sp>
        <p:nvSpPr>
          <p:cNvPr id="1049191" name="Text Box 12"/>
          <p:cNvSpPr txBox="1">
            <a:spLocks noChangeArrowheads="1"/>
          </p:cNvSpPr>
          <p:nvPr/>
        </p:nvSpPr>
        <p:spPr bwMode="auto">
          <a:xfrm>
            <a:off x="5519936" y="5661248"/>
            <a:ext cx="3311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JMP, RST, JSR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4" grpId="0" autoUpdateAnimBg="0"/>
      <p:bldP spid="1049185" grpId="0"/>
      <p:bldP spid="1049187" grpId="0"/>
      <p:bldP spid="1049189" grpId="0"/>
      <p:bldP spid="1049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Text Box 13"/>
          <p:cNvSpPr txBox="1">
            <a:spLocks noChangeArrowheads="1"/>
          </p:cNvSpPr>
          <p:nvPr/>
        </p:nvSpPr>
        <p:spPr bwMode="auto">
          <a:xfrm>
            <a:off x="4947592" y="1429146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0     0  0  0  0    </a:t>
            </a:r>
          </a:p>
        </p:txBody>
      </p:sp>
      <p:sp>
        <p:nvSpPr>
          <p:cNvPr id="1049193" name="Text Box 24"/>
          <p:cNvSpPr txBox="1">
            <a:spLocks noChangeArrowheads="1"/>
          </p:cNvSpPr>
          <p:nvPr/>
        </p:nvSpPr>
        <p:spPr bwMode="auto">
          <a:xfrm>
            <a:off x="1676400" y="133746"/>
            <a:ext cx="70119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                                   5      4     3     2    1     0</a:t>
            </a:r>
          </a:p>
        </p:txBody>
      </p:sp>
      <p:sp>
        <p:nvSpPr>
          <p:cNvPr id="1049194" name="AutoShape 25"/>
          <p:cNvSpPr/>
          <p:nvPr/>
        </p:nvSpPr>
        <p:spPr bwMode="auto">
          <a:xfrm rot="-5400000">
            <a:off x="3396072" y="801080"/>
            <a:ext cx="216024" cy="1295400"/>
          </a:xfrm>
          <a:prstGeom prst="leftBrace">
            <a:avLst>
              <a:gd name="adj1" fmla="val 70833"/>
              <a:gd name="adj2" fmla="val 50000"/>
            </a:avLst>
          </a:prstGeom>
          <a:solidFill>
            <a:schemeClr val="bg1"/>
          </a:solidFill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195" name="Text Box 26"/>
          <p:cNvSpPr txBox="1">
            <a:spLocks noChangeArrowheads="1"/>
          </p:cNvSpPr>
          <p:nvPr/>
        </p:nvSpPr>
        <p:spPr bwMode="auto">
          <a:xfrm>
            <a:off x="2725688" y="1604159"/>
            <a:ext cx="171412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转移地址</a:t>
            </a:r>
          </a:p>
        </p:txBody>
      </p:sp>
      <p:sp>
        <p:nvSpPr>
          <p:cNvPr id="1049196" name="Text Box 28"/>
          <p:cNvSpPr txBox="1">
            <a:spLocks noChangeArrowheads="1"/>
          </p:cNvSpPr>
          <p:nvPr/>
        </p:nvSpPr>
        <p:spPr bwMode="auto">
          <a:xfrm>
            <a:off x="7392144" y="1429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无条件转</a:t>
            </a:r>
          </a:p>
        </p:txBody>
      </p:sp>
      <p:grpSp>
        <p:nvGrpSpPr>
          <p:cNvPr id="221" name="Group 72"/>
          <p:cNvGrpSpPr/>
          <p:nvPr/>
        </p:nvGrpSpPr>
        <p:grpSpPr bwMode="auto">
          <a:xfrm>
            <a:off x="1622424" y="743346"/>
            <a:ext cx="6921192" cy="523875"/>
            <a:chOff x="0" y="384"/>
            <a:chExt cx="4268" cy="330"/>
          </a:xfrm>
        </p:grpSpPr>
        <p:sp>
          <p:nvSpPr>
            <p:cNvPr id="1049197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68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   </a:t>
              </a:r>
              <a:r>
                <a:rPr lang="zh-CN" altLang="en-US" sz="2800" b="1">
                  <a:latin typeface="+mn-lt"/>
                  <a:ea typeface="+mn-ea"/>
                </a:rPr>
                <a:t>寄       寻     方式         </a:t>
              </a:r>
              <a:r>
                <a:rPr lang="en-US" altLang="zh-CN" sz="2800" b="1">
                  <a:latin typeface="+mn-lt"/>
                  <a:ea typeface="+mn-ea"/>
                </a:rPr>
                <a:t>N′   Z′   V′   C′</a:t>
              </a:r>
            </a:p>
          </p:txBody>
        </p:sp>
        <p:sp>
          <p:nvSpPr>
            <p:cNvPr id="1049198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199" name="Line 32"/>
            <p:cNvSpPr>
              <a:spLocks noChangeShapeType="1"/>
            </p:cNvSpPr>
            <p:nvPr/>
          </p:nvSpPr>
          <p:spPr bwMode="auto">
            <a:xfrm>
              <a:off x="123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0" name="Line 33"/>
            <p:cNvSpPr>
              <a:spLocks noChangeShapeType="1"/>
            </p:cNvSpPr>
            <p:nvPr/>
          </p:nvSpPr>
          <p:spPr bwMode="auto">
            <a:xfrm>
              <a:off x="182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1" name="Line 34"/>
            <p:cNvSpPr>
              <a:spLocks noChangeShapeType="1"/>
            </p:cNvSpPr>
            <p:nvPr/>
          </p:nvSpPr>
          <p:spPr bwMode="auto">
            <a:xfrm>
              <a:off x="23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2" name="Line 35"/>
            <p:cNvSpPr>
              <a:spLocks noChangeShapeType="1"/>
            </p:cNvSpPr>
            <p:nvPr/>
          </p:nvSpPr>
          <p:spPr bwMode="auto">
            <a:xfrm>
              <a:off x="3111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3" name="Line 36"/>
            <p:cNvSpPr>
              <a:spLocks noChangeShapeType="1"/>
            </p:cNvSpPr>
            <p:nvPr/>
          </p:nvSpPr>
          <p:spPr bwMode="auto">
            <a:xfrm>
              <a:off x="3495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4" name="Line 37"/>
            <p:cNvSpPr>
              <a:spLocks noChangeShapeType="1"/>
            </p:cNvSpPr>
            <p:nvPr/>
          </p:nvSpPr>
          <p:spPr bwMode="auto">
            <a:xfrm>
              <a:off x="3879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05" name="Line 38"/>
            <p:cNvSpPr>
              <a:spLocks noChangeShapeType="1"/>
            </p:cNvSpPr>
            <p:nvPr/>
          </p:nvSpPr>
          <p:spPr bwMode="auto">
            <a:xfrm>
              <a:off x="2727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9206" name="Text Box 41"/>
          <p:cNvSpPr txBox="1">
            <a:spLocks noChangeArrowheads="1"/>
          </p:cNvSpPr>
          <p:nvPr/>
        </p:nvSpPr>
        <p:spPr bwMode="auto">
          <a:xfrm>
            <a:off x="4947592" y="19625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</a:t>
            </a:r>
          </a:p>
        </p:txBody>
      </p:sp>
      <p:sp>
        <p:nvSpPr>
          <p:cNvPr id="1049207" name="Text Box 42"/>
          <p:cNvSpPr txBox="1">
            <a:spLocks noChangeArrowheads="1"/>
          </p:cNvSpPr>
          <p:nvPr/>
        </p:nvSpPr>
        <p:spPr bwMode="auto">
          <a:xfrm>
            <a:off x="7392144" y="1962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无进位转</a:t>
            </a:r>
          </a:p>
        </p:txBody>
      </p:sp>
      <p:sp>
        <p:nvSpPr>
          <p:cNvPr id="1049208" name="Text Box 43"/>
          <p:cNvSpPr txBox="1">
            <a:spLocks noChangeArrowheads="1"/>
          </p:cNvSpPr>
          <p:nvPr/>
        </p:nvSpPr>
        <p:spPr bwMode="auto">
          <a:xfrm>
            <a:off x="8992344" y="1962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(C=0)</a:t>
            </a:r>
          </a:p>
        </p:txBody>
      </p:sp>
      <p:sp>
        <p:nvSpPr>
          <p:cNvPr id="1049209" name="Text Box 44"/>
          <p:cNvSpPr txBox="1">
            <a:spLocks noChangeArrowheads="1"/>
          </p:cNvSpPr>
          <p:nvPr/>
        </p:nvSpPr>
        <p:spPr bwMode="auto">
          <a:xfrm>
            <a:off x="4947592" y="2495946"/>
            <a:ext cx="5486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  </a:t>
            </a:r>
          </a:p>
        </p:txBody>
      </p:sp>
      <p:sp>
        <p:nvSpPr>
          <p:cNvPr id="1049210" name="Text Box 45"/>
          <p:cNvSpPr txBox="1">
            <a:spLocks noChangeArrowheads="1"/>
          </p:cNvSpPr>
          <p:nvPr/>
        </p:nvSpPr>
        <p:spPr bwMode="auto">
          <a:xfrm>
            <a:off x="7392144" y="2495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无溢出转</a:t>
            </a:r>
          </a:p>
        </p:txBody>
      </p:sp>
      <p:sp>
        <p:nvSpPr>
          <p:cNvPr id="1049211" name="Text Box 46"/>
          <p:cNvSpPr txBox="1">
            <a:spLocks noChangeArrowheads="1"/>
          </p:cNvSpPr>
          <p:nvPr/>
        </p:nvSpPr>
        <p:spPr bwMode="auto">
          <a:xfrm>
            <a:off x="8992344" y="2495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(V=0)</a:t>
            </a:r>
          </a:p>
        </p:txBody>
      </p:sp>
      <p:sp>
        <p:nvSpPr>
          <p:cNvPr id="1049212" name="Text Box 47"/>
          <p:cNvSpPr txBox="1">
            <a:spLocks noChangeArrowheads="1"/>
          </p:cNvSpPr>
          <p:nvPr/>
        </p:nvSpPr>
        <p:spPr bwMode="auto">
          <a:xfrm>
            <a:off x="4947592" y="30293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  </a:t>
            </a:r>
          </a:p>
        </p:txBody>
      </p:sp>
      <p:sp>
        <p:nvSpPr>
          <p:cNvPr id="1049213" name="Text Box 48"/>
          <p:cNvSpPr txBox="1">
            <a:spLocks noChangeArrowheads="1"/>
          </p:cNvSpPr>
          <p:nvPr/>
        </p:nvSpPr>
        <p:spPr bwMode="auto">
          <a:xfrm>
            <a:off x="7392144" y="3029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数非零转</a:t>
            </a:r>
          </a:p>
        </p:txBody>
      </p:sp>
      <p:sp>
        <p:nvSpPr>
          <p:cNvPr id="1049214" name="Text Box 49"/>
          <p:cNvSpPr txBox="1">
            <a:spLocks noChangeArrowheads="1"/>
          </p:cNvSpPr>
          <p:nvPr/>
        </p:nvSpPr>
        <p:spPr bwMode="auto">
          <a:xfrm>
            <a:off x="8992344" y="3029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(Z=0)</a:t>
            </a:r>
          </a:p>
        </p:txBody>
      </p:sp>
      <p:sp>
        <p:nvSpPr>
          <p:cNvPr id="1049215" name="Text Box 50"/>
          <p:cNvSpPr txBox="1">
            <a:spLocks noChangeArrowheads="1"/>
          </p:cNvSpPr>
          <p:nvPr/>
        </p:nvSpPr>
        <p:spPr bwMode="auto">
          <a:xfrm>
            <a:off x="4947592" y="3562746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   </a:t>
            </a:r>
          </a:p>
        </p:txBody>
      </p:sp>
      <p:sp>
        <p:nvSpPr>
          <p:cNvPr id="1049216" name="Text Box 51"/>
          <p:cNvSpPr txBox="1">
            <a:spLocks noChangeArrowheads="1"/>
          </p:cNvSpPr>
          <p:nvPr/>
        </p:nvSpPr>
        <p:spPr bwMode="auto">
          <a:xfrm>
            <a:off x="7392144" y="35627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数为正转</a:t>
            </a:r>
          </a:p>
        </p:txBody>
      </p:sp>
      <p:sp>
        <p:nvSpPr>
          <p:cNvPr id="1049217" name="Text Box 52"/>
          <p:cNvSpPr txBox="1">
            <a:spLocks noChangeArrowheads="1"/>
          </p:cNvSpPr>
          <p:nvPr/>
        </p:nvSpPr>
        <p:spPr bwMode="auto">
          <a:xfrm>
            <a:off x="8992344" y="35627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(N=0)</a:t>
            </a:r>
          </a:p>
        </p:txBody>
      </p:sp>
      <p:sp>
        <p:nvSpPr>
          <p:cNvPr id="1049218" name="Text Box 53"/>
          <p:cNvSpPr txBox="1">
            <a:spLocks noChangeArrowheads="1"/>
          </p:cNvSpPr>
          <p:nvPr/>
        </p:nvSpPr>
        <p:spPr bwMode="auto">
          <a:xfrm>
            <a:off x="4947592" y="4126309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0  0  0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</a:t>
            </a:r>
          </a:p>
        </p:txBody>
      </p:sp>
      <p:sp>
        <p:nvSpPr>
          <p:cNvPr id="1049219" name="Text Box 54"/>
          <p:cNvSpPr txBox="1">
            <a:spLocks noChangeArrowheads="1"/>
          </p:cNvSpPr>
          <p:nvPr/>
        </p:nvSpPr>
        <p:spPr bwMode="auto">
          <a:xfrm>
            <a:off x="7392144" y="4096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有进位转</a:t>
            </a:r>
          </a:p>
        </p:txBody>
      </p:sp>
      <p:sp>
        <p:nvSpPr>
          <p:cNvPr id="1049220" name="Text Box 55"/>
          <p:cNvSpPr txBox="1">
            <a:spLocks noChangeArrowheads="1"/>
          </p:cNvSpPr>
          <p:nvPr/>
        </p:nvSpPr>
        <p:spPr bwMode="auto">
          <a:xfrm>
            <a:off x="8992344" y="40961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(C=1)</a:t>
            </a:r>
          </a:p>
        </p:txBody>
      </p:sp>
      <p:sp>
        <p:nvSpPr>
          <p:cNvPr id="1049221" name="Text Box 56"/>
          <p:cNvSpPr txBox="1">
            <a:spLocks noChangeArrowheads="1"/>
          </p:cNvSpPr>
          <p:nvPr/>
        </p:nvSpPr>
        <p:spPr bwMode="auto">
          <a:xfrm>
            <a:off x="4947592" y="46295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</a:t>
            </a:r>
          </a:p>
        </p:txBody>
      </p:sp>
      <p:sp>
        <p:nvSpPr>
          <p:cNvPr id="1049222" name="Text Box 57"/>
          <p:cNvSpPr txBox="1">
            <a:spLocks noChangeArrowheads="1"/>
          </p:cNvSpPr>
          <p:nvPr/>
        </p:nvSpPr>
        <p:spPr bwMode="auto">
          <a:xfrm>
            <a:off x="7392144" y="4629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有溢出转</a:t>
            </a:r>
          </a:p>
        </p:txBody>
      </p:sp>
      <p:sp>
        <p:nvSpPr>
          <p:cNvPr id="1049223" name="Text Box 58"/>
          <p:cNvSpPr txBox="1">
            <a:spLocks noChangeArrowheads="1"/>
          </p:cNvSpPr>
          <p:nvPr/>
        </p:nvSpPr>
        <p:spPr bwMode="auto">
          <a:xfrm>
            <a:off x="8992344" y="4629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(V=1)</a:t>
            </a:r>
          </a:p>
        </p:txBody>
      </p:sp>
      <p:sp>
        <p:nvSpPr>
          <p:cNvPr id="1049224" name="Text Box 59"/>
          <p:cNvSpPr txBox="1">
            <a:spLocks noChangeArrowheads="1"/>
          </p:cNvSpPr>
          <p:nvPr/>
        </p:nvSpPr>
        <p:spPr bwMode="auto">
          <a:xfrm>
            <a:off x="4947592" y="51629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</a:t>
            </a:r>
          </a:p>
        </p:txBody>
      </p:sp>
      <p:sp>
        <p:nvSpPr>
          <p:cNvPr id="1049225" name="Text Box 60"/>
          <p:cNvSpPr txBox="1">
            <a:spLocks noChangeArrowheads="1"/>
          </p:cNvSpPr>
          <p:nvPr/>
        </p:nvSpPr>
        <p:spPr bwMode="auto">
          <a:xfrm>
            <a:off x="7392144" y="5162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数为零转</a:t>
            </a:r>
          </a:p>
        </p:txBody>
      </p:sp>
      <p:sp>
        <p:nvSpPr>
          <p:cNvPr id="1049226" name="Text Box 61"/>
          <p:cNvSpPr txBox="1">
            <a:spLocks noChangeArrowheads="1"/>
          </p:cNvSpPr>
          <p:nvPr/>
        </p:nvSpPr>
        <p:spPr bwMode="auto">
          <a:xfrm>
            <a:off x="8992344" y="5162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(Z=1)</a:t>
            </a:r>
          </a:p>
        </p:txBody>
      </p:sp>
      <p:sp>
        <p:nvSpPr>
          <p:cNvPr id="1049227" name="Text Box 62"/>
          <p:cNvSpPr txBox="1">
            <a:spLocks noChangeArrowheads="1"/>
          </p:cNvSpPr>
          <p:nvPr/>
        </p:nvSpPr>
        <p:spPr bwMode="auto">
          <a:xfrm>
            <a:off x="4947592" y="56963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</a:t>
            </a:r>
          </a:p>
        </p:txBody>
      </p:sp>
      <p:sp>
        <p:nvSpPr>
          <p:cNvPr id="1049228" name="Text Box 63"/>
          <p:cNvSpPr txBox="1">
            <a:spLocks noChangeArrowheads="1"/>
          </p:cNvSpPr>
          <p:nvPr/>
        </p:nvSpPr>
        <p:spPr bwMode="auto">
          <a:xfrm>
            <a:off x="7392144" y="5696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数为负转</a:t>
            </a:r>
          </a:p>
        </p:txBody>
      </p:sp>
      <p:sp>
        <p:nvSpPr>
          <p:cNvPr id="1049229" name="Text Box 64"/>
          <p:cNvSpPr txBox="1">
            <a:spLocks noChangeArrowheads="1"/>
          </p:cNvSpPr>
          <p:nvPr/>
        </p:nvSpPr>
        <p:spPr bwMode="auto">
          <a:xfrm>
            <a:off x="8992344" y="5696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(N=1)</a:t>
            </a:r>
          </a:p>
        </p:txBody>
      </p:sp>
      <p:sp>
        <p:nvSpPr>
          <p:cNvPr id="1049230" name="Text Box 65"/>
          <p:cNvSpPr txBox="1">
            <a:spLocks noChangeArrowheads="1"/>
          </p:cNvSpPr>
          <p:nvPr/>
        </p:nvSpPr>
        <p:spPr bwMode="auto">
          <a:xfrm>
            <a:off x="2026568" y="6305946"/>
            <a:ext cx="73097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条件满足，转向转移地址；否则顺序执行。</a:t>
            </a:r>
          </a:p>
        </p:txBody>
      </p:sp>
      <p:sp>
        <p:nvSpPr>
          <p:cNvPr id="1049231" name="文本框 41"/>
          <p:cNvSpPr txBox="1"/>
          <p:nvPr/>
        </p:nvSpPr>
        <p:spPr>
          <a:xfrm flipH="1">
            <a:off x="1620210" y="2292888"/>
            <a:ext cx="295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根据有效地址获得的操作数作为转移地址</a:t>
            </a:r>
            <a:r>
              <a:rPr lang="en-US" altLang="zh-CN" b="1" dirty="0">
                <a:solidFill>
                  <a:schemeClr val="tx2"/>
                </a:solidFill>
              </a:rPr>
              <a:t>,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X(PC)</a:t>
            </a:r>
            <a:r>
              <a:rPr lang="zh-CN" altLang="en-US" b="1" dirty="0">
                <a:solidFill>
                  <a:srgbClr val="FF0000"/>
                </a:solidFill>
              </a:rPr>
              <a:t>特例</a:t>
            </a:r>
          </a:p>
        </p:txBody>
      </p:sp>
      <p:grpSp>
        <p:nvGrpSpPr>
          <p:cNvPr id="222" name="组合 45"/>
          <p:cNvGrpSpPr/>
          <p:nvPr/>
        </p:nvGrpSpPr>
        <p:grpSpPr>
          <a:xfrm>
            <a:off x="8543616" y="203156"/>
            <a:ext cx="2109970" cy="830997"/>
            <a:chOff x="7019616" y="203156"/>
            <a:chExt cx="2109970" cy="830997"/>
          </a:xfrm>
        </p:grpSpPr>
        <p:sp>
          <p:nvSpPr>
            <p:cNvPr id="1049232" name="文本框 42"/>
            <p:cNvSpPr txBox="1"/>
            <p:nvPr/>
          </p:nvSpPr>
          <p:spPr>
            <a:xfrm>
              <a:off x="7608273" y="203156"/>
              <a:ext cx="15213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指明判断标志位</a:t>
              </a:r>
            </a:p>
          </p:txBody>
        </p:sp>
        <p:cxnSp>
          <p:nvCxnSpPr>
            <p:cNvPr id="3146305" name="直接箭头连接符 44"/>
            <p:cNvCxnSpPr>
              <a:cxnSpLocks/>
              <a:stCxn id="1049232" idx="1"/>
              <a:endCxn id="1049197" idx="3"/>
            </p:cNvCxnSpPr>
            <p:nvPr/>
          </p:nvCxnSpPr>
          <p:spPr bwMode="auto">
            <a:xfrm flipH="1">
              <a:off x="7019616" y="618655"/>
              <a:ext cx="588657" cy="386629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0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10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2" grpId="0" autoUpdateAnimBg="0"/>
      <p:bldP spid="1049193" grpId="0" autoUpdateAnimBg="0"/>
      <p:bldP spid="1049194" grpId="0" animBg="1"/>
      <p:bldP spid="1049195" grpId="0" autoUpdateAnimBg="0"/>
      <p:bldP spid="1049196" grpId="0" autoUpdateAnimBg="0"/>
      <p:bldP spid="1049206" grpId="0" autoUpdateAnimBg="0"/>
      <p:bldP spid="1049207" grpId="0" autoUpdateAnimBg="0"/>
      <p:bldP spid="1049208" grpId="0" autoUpdateAnimBg="0"/>
      <p:bldP spid="1049209" grpId="0" autoUpdateAnimBg="0"/>
      <p:bldP spid="1049210" grpId="0" autoUpdateAnimBg="0"/>
      <p:bldP spid="1049211" grpId="0" autoUpdateAnimBg="0"/>
      <p:bldP spid="1049212" grpId="0" autoUpdateAnimBg="0"/>
      <p:bldP spid="1049213" grpId="0" autoUpdateAnimBg="0"/>
      <p:bldP spid="1049214" grpId="0" autoUpdateAnimBg="0"/>
      <p:bldP spid="1049215" grpId="0" autoUpdateAnimBg="0"/>
      <p:bldP spid="1049216" grpId="0" autoUpdateAnimBg="0"/>
      <p:bldP spid="1049217" grpId="0" autoUpdateAnimBg="0"/>
      <p:bldP spid="1049218" grpId="0" autoUpdateAnimBg="0"/>
      <p:bldP spid="1049219" grpId="0" autoUpdateAnimBg="0"/>
      <p:bldP spid="1049220" grpId="0" autoUpdateAnimBg="0"/>
      <p:bldP spid="1049221" grpId="0" autoUpdateAnimBg="0"/>
      <p:bldP spid="1049222" grpId="0" autoUpdateAnimBg="0"/>
      <p:bldP spid="1049223" grpId="0" autoUpdateAnimBg="0"/>
      <p:bldP spid="1049224" grpId="0" autoUpdateAnimBg="0"/>
      <p:bldP spid="1049225" grpId="0" autoUpdateAnimBg="0"/>
      <p:bldP spid="1049226" grpId="0" autoUpdateAnimBg="0"/>
      <p:bldP spid="1049227" grpId="0" autoUpdateAnimBg="0"/>
      <p:bldP spid="1049228" grpId="0" autoUpdateAnimBg="0"/>
      <p:bldP spid="1049229" grpId="0" autoUpdateAnimBg="0"/>
      <p:bldP spid="1049230" grpId="0" autoUpdateAnimBg="0"/>
      <p:bldP spid="10492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Text Box 23"/>
          <p:cNvSpPr txBox="1">
            <a:spLocks noChangeArrowheads="1"/>
          </p:cNvSpPr>
          <p:nvPr/>
        </p:nvSpPr>
        <p:spPr bwMode="auto">
          <a:xfrm>
            <a:off x="3143672" y="5057800"/>
            <a:ext cx="6302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隐含约定：</a:t>
            </a:r>
            <a:r>
              <a:rPr lang="zh-CN" altLang="en-US" sz="2800" b="1">
                <a:latin typeface="+mn-lt"/>
                <a:ea typeface="+mn-ea"/>
              </a:rPr>
              <a:t>转子时返回地址压栈保存。</a:t>
            </a:r>
          </a:p>
        </p:txBody>
      </p:sp>
      <p:sp>
        <p:nvSpPr>
          <p:cNvPr id="1049234" name="Text Box 24"/>
          <p:cNvSpPr txBox="1">
            <a:spLocks noChangeArrowheads="1"/>
          </p:cNvSpPr>
          <p:nvPr/>
        </p:nvSpPr>
        <p:spPr bwMode="auto">
          <a:xfrm>
            <a:off x="1775520" y="822920"/>
            <a:ext cx="8569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15        12 11             9  8               6  5                             0</a:t>
            </a:r>
          </a:p>
        </p:txBody>
      </p:sp>
      <p:sp>
        <p:nvSpPr>
          <p:cNvPr id="1049235" name="AutoShape 25"/>
          <p:cNvSpPr/>
          <p:nvPr/>
        </p:nvSpPr>
        <p:spPr bwMode="auto">
          <a:xfrm rot="-5400000">
            <a:off x="3482503" y="3355256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236" name="Text Box 26"/>
          <p:cNvSpPr txBox="1">
            <a:spLocks noChangeArrowheads="1"/>
          </p:cNvSpPr>
          <p:nvPr/>
        </p:nvSpPr>
        <p:spPr bwMode="auto">
          <a:xfrm>
            <a:off x="2067247" y="4191075"/>
            <a:ext cx="3060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子程序入口地址</a:t>
            </a:r>
          </a:p>
        </p:txBody>
      </p:sp>
      <p:grpSp>
        <p:nvGrpSpPr>
          <p:cNvPr id="224" name="Group 41"/>
          <p:cNvGrpSpPr/>
          <p:nvPr/>
        </p:nvGrpSpPr>
        <p:grpSpPr bwMode="auto">
          <a:xfrm>
            <a:off x="1886272" y="1432520"/>
            <a:ext cx="8077200" cy="523875"/>
            <a:chOff x="0" y="384"/>
            <a:chExt cx="5088" cy="330"/>
          </a:xfrm>
        </p:grpSpPr>
        <p:sp>
          <p:nvSpPr>
            <p:cNvPr id="1049237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RST               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SP</a:t>
              </a:r>
              <a:r>
                <a:rPr lang="en-US" altLang="zh-CN" sz="2800" b="1">
                  <a:latin typeface="+mn-lt"/>
                  <a:ea typeface="+mn-ea"/>
                </a:rPr>
                <a:t>       </a:t>
              </a: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（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SP</a:t>
              </a: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）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+</a:t>
              </a:r>
              <a:r>
                <a:rPr lang="en-US" altLang="zh-CN" sz="2800" b="1">
                  <a:latin typeface="+mn-lt"/>
                  <a:ea typeface="+mn-ea"/>
                </a:rPr>
                <a:t>  </a:t>
              </a:r>
            </a:p>
          </p:txBody>
        </p:sp>
        <p:sp>
          <p:nvSpPr>
            <p:cNvPr id="1049238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39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0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225" name="Group 69"/>
          <p:cNvGrpSpPr/>
          <p:nvPr/>
        </p:nvGrpSpPr>
        <p:grpSpPr bwMode="auto">
          <a:xfrm>
            <a:off x="1886272" y="3246510"/>
            <a:ext cx="6781800" cy="523875"/>
            <a:chOff x="384" y="1200"/>
            <a:chExt cx="4272" cy="330"/>
          </a:xfrm>
        </p:grpSpPr>
        <p:sp>
          <p:nvSpPr>
            <p:cNvPr id="1049241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JSR     </a:t>
              </a:r>
              <a:r>
                <a:rPr lang="zh-CN" altLang="en-US" sz="2800" b="1">
                  <a:latin typeface="+mn-lt"/>
                  <a:ea typeface="+mn-ea"/>
                </a:rPr>
                <a:t>寄    寻    方式             </a:t>
              </a:r>
              <a:r>
                <a:rPr lang="en-US" altLang="zh-CN" sz="2800" b="1">
                  <a:latin typeface="+mn-lt"/>
                  <a:ea typeface="+mn-ea"/>
                </a:rPr>
                <a:t>N′   Z′   V′   C′</a:t>
              </a:r>
            </a:p>
          </p:txBody>
        </p:sp>
        <p:sp>
          <p:nvSpPr>
            <p:cNvPr id="1049242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3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4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5" name="Line 57"/>
            <p:cNvSpPr>
              <a:spLocks noChangeShapeType="1"/>
            </p:cNvSpPr>
            <p:nvPr/>
          </p:nvSpPr>
          <p:spPr bwMode="auto">
            <a:xfrm>
              <a:off x="271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6" name="Line 58"/>
            <p:cNvSpPr>
              <a:spLocks noChangeShapeType="1"/>
            </p:cNvSpPr>
            <p:nvPr/>
          </p:nvSpPr>
          <p:spPr bwMode="auto">
            <a:xfrm>
              <a:off x="3484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7" name="Line 59"/>
            <p:cNvSpPr>
              <a:spLocks noChangeShapeType="1"/>
            </p:cNvSpPr>
            <p:nvPr/>
          </p:nvSpPr>
          <p:spPr bwMode="auto">
            <a:xfrm>
              <a:off x="386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8" name="Line 60"/>
            <p:cNvSpPr>
              <a:spLocks noChangeShapeType="1"/>
            </p:cNvSpPr>
            <p:nvPr/>
          </p:nvSpPr>
          <p:spPr bwMode="auto">
            <a:xfrm>
              <a:off x="425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249" name="Line 61"/>
            <p:cNvSpPr>
              <a:spLocks noChangeShapeType="1"/>
            </p:cNvSpPr>
            <p:nvPr/>
          </p:nvSpPr>
          <p:spPr bwMode="auto">
            <a:xfrm>
              <a:off x="310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9250" name="Text Box 62"/>
          <p:cNvSpPr txBox="1">
            <a:spLocks noChangeArrowheads="1"/>
          </p:cNvSpPr>
          <p:nvPr/>
        </p:nvSpPr>
        <p:spPr bwMode="auto">
          <a:xfrm>
            <a:off x="1886272" y="2636912"/>
            <a:ext cx="69151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                                 5         4    3     2     1     0</a:t>
            </a:r>
          </a:p>
        </p:txBody>
      </p:sp>
      <p:sp>
        <p:nvSpPr>
          <p:cNvPr id="1049251" name="Text Box 23"/>
          <p:cNvSpPr txBox="1">
            <a:spLocks noChangeArrowheads="1"/>
          </p:cNvSpPr>
          <p:nvPr/>
        </p:nvSpPr>
        <p:spPr bwMode="auto">
          <a:xfrm>
            <a:off x="2544637" y="5924525"/>
            <a:ext cx="7306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同时子程序的最后一条指令必须是返回指令。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3" grpId="0" autoUpdateAnimBg="0"/>
      <p:bldP spid="1049234" grpId="0" autoUpdateAnimBg="0"/>
      <p:bldP spid="1049235" grpId="0" animBg="1"/>
      <p:bldP spid="1049236" grpId="0" autoUpdateAnimBg="0"/>
      <p:bldP spid="1049250" grpId="0" autoUpdateAnimBg="0"/>
      <p:bldP spid="10492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Text Box 3"/>
          <p:cNvSpPr txBox="1">
            <a:spLocks noChangeArrowheads="1"/>
          </p:cNvSpPr>
          <p:nvPr/>
        </p:nvSpPr>
        <p:spPr bwMode="auto">
          <a:xfrm>
            <a:off x="1920552" y="978742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部件设置</a:t>
            </a:r>
          </a:p>
        </p:txBody>
      </p:sp>
      <p:sp>
        <p:nvSpPr>
          <p:cNvPr id="1049253" name="Text Box 4"/>
          <p:cNvSpPr txBox="1">
            <a:spLocks noChangeArrowheads="1"/>
          </p:cNvSpPr>
          <p:nvPr/>
        </p:nvSpPr>
        <p:spPr bwMode="auto">
          <a:xfrm>
            <a:off x="2521023" y="2242391"/>
            <a:ext cx="400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可编程寄存器（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1049254" name="Text Box 5"/>
          <p:cNvSpPr txBox="1">
            <a:spLocks noChangeArrowheads="1"/>
          </p:cNvSpPr>
          <p:nvPr/>
        </p:nvSpPr>
        <p:spPr bwMode="auto">
          <a:xfrm>
            <a:off x="1920552" y="2931367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通用寄存器：</a:t>
            </a:r>
          </a:p>
        </p:txBody>
      </p:sp>
      <p:sp>
        <p:nvSpPr>
          <p:cNvPr id="1049255" name="Text Box 6"/>
          <p:cNvSpPr txBox="1">
            <a:spLocks noChangeArrowheads="1"/>
          </p:cNvSpPr>
          <p:nvPr/>
        </p:nvSpPr>
        <p:spPr bwMode="auto">
          <a:xfrm>
            <a:off x="4079776" y="2931367"/>
            <a:ext cx="308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0</a:t>
            </a:r>
            <a:r>
              <a:rPr lang="en-US" altLang="zh-CN" sz="2800" b="1">
                <a:latin typeface="+mn-lt"/>
                <a:ea typeface="+mn-ea"/>
              </a:rPr>
              <a:t>(000)</a:t>
            </a:r>
            <a:r>
              <a:rPr lang="zh-CN" altLang="en-US" sz="2800" b="1">
                <a:latin typeface="+mn-lt"/>
                <a:ea typeface="+mn-ea"/>
              </a:rPr>
              <a:t>、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(001)</a:t>
            </a:r>
          </a:p>
        </p:txBody>
      </p:sp>
      <p:sp>
        <p:nvSpPr>
          <p:cNvPr id="1049256" name="Text Box 7"/>
          <p:cNvSpPr txBox="1">
            <a:spLocks noChangeArrowheads="1"/>
          </p:cNvSpPr>
          <p:nvPr/>
        </p:nvSpPr>
        <p:spPr bwMode="auto">
          <a:xfrm>
            <a:off x="6888088" y="2937717"/>
            <a:ext cx="342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、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2</a:t>
            </a:r>
            <a:r>
              <a:rPr lang="en-US" altLang="zh-CN" sz="2800" b="1">
                <a:latin typeface="+mn-lt"/>
                <a:ea typeface="+mn-ea"/>
              </a:rPr>
              <a:t>(010)</a:t>
            </a:r>
            <a:r>
              <a:rPr lang="zh-CN" altLang="en-US" sz="2800" b="1">
                <a:latin typeface="+mn-lt"/>
                <a:ea typeface="+mn-ea"/>
              </a:rPr>
              <a:t>、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en-US" altLang="zh-CN" sz="1800" b="1">
                <a:latin typeface="+mn-lt"/>
                <a:ea typeface="+mn-ea"/>
              </a:rPr>
              <a:t>3</a:t>
            </a:r>
            <a:r>
              <a:rPr lang="en-US" altLang="zh-CN" sz="2800" b="1">
                <a:latin typeface="+mn-lt"/>
                <a:ea typeface="+mn-ea"/>
              </a:rPr>
              <a:t>(011)</a:t>
            </a:r>
          </a:p>
        </p:txBody>
      </p:sp>
      <p:sp>
        <p:nvSpPr>
          <p:cNvPr id="1049257" name="Text Box 9"/>
          <p:cNvSpPr txBox="1">
            <a:spLocks noChangeArrowheads="1"/>
          </p:cNvSpPr>
          <p:nvPr/>
        </p:nvSpPr>
        <p:spPr bwMode="auto">
          <a:xfrm>
            <a:off x="7751440" y="3645742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PC(111)</a:t>
            </a:r>
          </a:p>
        </p:txBody>
      </p:sp>
      <p:grpSp>
        <p:nvGrpSpPr>
          <p:cNvPr id="227" name="组合 31"/>
          <p:cNvGrpSpPr/>
          <p:nvPr/>
        </p:nvGrpSpPr>
        <p:grpSpPr>
          <a:xfrm>
            <a:off x="1920552" y="4998292"/>
            <a:ext cx="6911975" cy="1133476"/>
            <a:chOff x="396552" y="4781550"/>
            <a:chExt cx="6911975" cy="1133476"/>
          </a:xfrm>
        </p:grpSpPr>
        <p:sp>
          <p:nvSpPr>
            <p:cNvPr id="1049258" name="Text Box 11"/>
            <p:cNvSpPr txBox="1">
              <a:spLocks noChangeArrowheads="1"/>
            </p:cNvSpPr>
            <p:nvPr/>
          </p:nvSpPr>
          <p:spPr bwMode="auto">
            <a:xfrm>
              <a:off x="396552" y="4781550"/>
              <a:ext cx="6911975" cy="523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                                         4     3      2     1     0</a:t>
              </a:r>
            </a:p>
          </p:txBody>
        </p:sp>
        <p:grpSp>
          <p:nvGrpSpPr>
            <p:cNvPr id="228" name="Group 14"/>
            <p:cNvGrpSpPr/>
            <p:nvPr/>
          </p:nvGrpSpPr>
          <p:grpSpPr bwMode="auto">
            <a:xfrm>
              <a:off x="625152" y="5391151"/>
              <a:ext cx="6629400" cy="523875"/>
              <a:chOff x="144" y="1380"/>
              <a:chExt cx="4176" cy="330"/>
            </a:xfrm>
          </p:grpSpPr>
          <p:sp>
            <p:nvSpPr>
              <p:cNvPr id="1049259" name="Text Box 15"/>
              <p:cNvSpPr txBox="1">
                <a:spLocks noChangeArrowheads="1"/>
              </p:cNvSpPr>
              <p:nvPr/>
            </p:nvSpPr>
            <p:spPr bwMode="auto">
              <a:xfrm>
                <a:off x="144" y="1380"/>
                <a:ext cx="4176" cy="33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n-lt"/>
                    <a:ea typeface="+mn-ea"/>
                  </a:rPr>
                  <a:t>  </a:t>
                </a:r>
                <a:r>
                  <a:rPr lang="zh-CN" altLang="en-US" sz="2800" b="1">
                    <a:latin typeface="+mn-lt"/>
                    <a:ea typeface="+mn-ea"/>
                  </a:rPr>
                  <a:t>（可扩展）                   </a:t>
                </a:r>
                <a:r>
                  <a:rPr lang="en-US" altLang="zh-CN" sz="2800" b="1">
                    <a:latin typeface="+mn-lt"/>
                    <a:ea typeface="+mn-ea"/>
                  </a:rPr>
                  <a:t>I     N     Z    V    C</a:t>
                </a:r>
              </a:p>
            </p:txBody>
          </p:sp>
          <p:sp>
            <p:nvSpPr>
              <p:cNvPr id="1049260" name="Line 16"/>
              <p:cNvSpPr>
                <a:spLocks noChangeShapeType="1"/>
              </p:cNvSpPr>
              <p:nvPr/>
            </p:nvSpPr>
            <p:spPr bwMode="auto">
              <a:xfrm>
                <a:off x="2314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1049261" name="Line 17"/>
              <p:cNvSpPr>
                <a:spLocks noChangeShapeType="1"/>
              </p:cNvSpPr>
              <p:nvPr/>
            </p:nvSpPr>
            <p:spPr bwMode="auto">
              <a:xfrm>
                <a:off x="3178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1049262" name="Line 18"/>
              <p:cNvSpPr>
                <a:spLocks noChangeShapeType="1"/>
              </p:cNvSpPr>
              <p:nvPr/>
            </p:nvSpPr>
            <p:spPr bwMode="auto">
              <a:xfrm>
                <a:off x="3562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1049263" name="Line 19"/>
              <p:cNvSpPr>
                <a:spLocks noChangeShapeType="1"/>
              </p:cNvSpPr>
              <p:nvPr/>
            </p:nvSpPr>
            <p:spPr bwMode="auto">
              <a:xfrm>
                <a:off x="3946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1049264" name="Line 20"/>
              <p:cNvSpPr>
                <a:spLocks noChangeShapeType="1"/>
              </p:cNvSpPr>
              <p:nvPr/>
            </p:nvSpPr>
            <p:spPr bwMode="auto">
              <a:xfrm>
                <a:off x="2746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49265" name="Text Box 21"/>
          <p:cNvSpPr txBox="1">
            <a:spLocks noChangeArrowheads="1"/>
          </p:cNvSpPr>
          <p:nvPr/>
        </p:nvSpPr>
        <p:spPr bwMode="auto">
          <a:xfrm>
            <a:off x="1920552" y="3645742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堆栈指针：</a:t>
            </a:r>
          </a:p>
        </p:txBody>
      </p:sp>
      <p:sp>
        <p:nvSpPr>
          <p:cNvPr id="1049266" name="Text Box 22"/>
          <p:cNvSpPr txBox="1">
            <a:spLocks noChangeArrowheads="1"/>
          </p:cNvSpPr>
          <p:nvPr/>
        </p:nvSpPr>
        <p:spPr bwMode="auto">
          <a:xfrm>
            <a:off x="3792215" y="3645742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SP(100)</a:t>
            </a:r>
          </a:p>
        </p:txBody>
      </p:sp>
      <p:sp>
        <p:nvSpPr>
          <p:cNvPr id="1049267" name="Text Box 23"/>
          <p:cNvSpPr txBox="1">
            <a:spLocks noChangeArrowheads="1"/>
          </p:cNvSpPr>
          <p:nvPr/>
        </p:nvSpPr>
        <p:spPr bwMode="auto">
          <a:xfrm>
            <a:off x="5479727" y="3645742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指令计数器：</a:t>
            </a:r>
          </a:p>
        </p:txBody>
      </p:sp>
      <p:sp>
        <p:nvSpPr>
          <p:cNvPr id="1049268" name="Text Box 24"/>
          <p:cNvSpPr txBox="1">
            <a:spLocks noChangeArrowheads="1"/>
          </p:cNvSpPr>
          <p:nvPr/>
        </p:nvSpPr>
        <p:spPr bwMode="auto">
          <a:xfrm>
            <a:off x="1920552" y="4324294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程序状态字：</a:t>
            </a:r>
          </a:p>
        </p:txBody>
      </p:sp>
      <p:sp>
        <p:nvSpPr>
          <p:cNvPr id="1049269" name="Text Box 25"/>
          <p:cNvSpPr txBox="1">
            <a:spLocks noChangeArrowheads="1"/>
          </p:cNvSpPr>
          <p:nvPr/>
        </p:nvSpPr>
        <p:spPr bwMode="auto">
          <a:xfrm>
            <a:off x="4008115" y="434583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PSW(101)</a:t>
            </a:r>
          </a:p>
        </p:txBody>
      </p:sp>
      <p:grpSp>
        <p:nvGrpSpPr>
          <p:cNvPr id="229" name="组合 32"/>
          <p:cNvGrpSpPr/>
          <p:nvPr/>
        </p:nvGrpSpPr>
        <p:grpSpPr>
          <a:xfrm>
            <a:off x="5925814" y="6131767"/>
            <a:ext cx="4529138" cy="609601"/>
            <a:chOff x="4401814" y="5915025"/>
            <a:chExt cx="4529138" cy="609601"/>
          </a:xfrm>
        </p:grpSpPr>
        <p:sp>
          <p:nvSpPr>
            <p:cNvPr id="1049270" name="Text Box 13"/>
            <p:cNvSpPr txBox="1">
              <a:spLocks noChangeArrowheads="1"/>
            </p:cNvSpPr>
            <p:nvPr/>
          </p:nvSpPr>
          <p:spPr bwMode="auto">
            <a:xfrm>
              <a:off x="4587552" y="6000751"/>
              <a:ext cx="4343400" cy="523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允许中断（开中断）</a:t>
              </a:r>
            </a:p>
          </p:txBody>
        </p:sp>
        <p:sp>
          <p:nvSpPr>
            <p:cNvPr id="1049271" name="Line 26"/>
            <p:cNvSpPr>
              <a:spLocks noChangeShapeType="1"/>
            </p:cNvSpPr>
            <p:nvPr/>
          </p:nvSpPr>
          <p:spPr bwMode="auto">
            <a:xfrm>
              <a:off x="4401814" y="5915025"/>
              <a:ext cx="185737" cy="3905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9272" name="Rectangle 27"/>
          <p:cNvSpPr>
            <a:spLocks noChangeArrowheads="1"/>
          </p:cNvSpPr>
          <p:nvPr/>
        </p:nvSpPr>
        <p:spPr bwMode="auto">
          <a:xfrm>
            <a:off x="1898898" y="1588342"/>
            <a:ext cx="31734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）寄存器</a:t>
            </a:r>
          </a:p>
        </p:txBody>
      </p:sp>
      <p:grpSp>
        <p:nvGrpSpPr>
          <p:cNvPr id="230" name="组合 27"/>
          <p:cNvGrpSpPr/>
          <p:nvPr/>
        </p:nvGrpSpPr>
        <p:grpSpPr>
          <a:xfrm>
            <a:off x="8832527" y="4653854"/>
            <a:ext cx="1871985" cy="954039"/>
            <a:chOff x="7257601" y="524564"/>
            <a:chExt cx="1871985" cy="954039"/>
          </a:xfrm>
        </p:grpSpPr>
        <p:sp>
          <p:nvSpPr>
            <p:cNvPr id="1049273" name="文本框 28"/>
            <p:cNvSpPr txBox="1"/>
            <p:nvPr/>
          </p:nvSpPr>
          <p:spPr>
            <a:xfrm>
              <a:off x="7608273" y="524564"/>
              <a:ext cx="15213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实际判断的状态位</a:t>
              </a:r>
            </a:p>
          </p:txBody>
        </p:sp>
        <p:cxnSp>
          <p:nvCxnSpPr>
            <p:cNvPr id="3146306" name="直接箭头连接符 29"/>
            <p:cNvCxnSpPr>
              <a:cxnSpLocks/>
              <a:stCxn id="1049273" idx="1"/>
            </p:cNvCxnSpPr>
            <p:nvPr/>
          </p:nvCxnSpPr>
          <p:spPr bwMode="auto">
            <a:xfrm flipH="1">
              <a:off x="7257601" y="940063"/>
              <a:ext cx="350672" cy="53854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31" name="组合 30"/>
          <p:cNvGrpSpPr/>
          <p:nvPr/>
        </p:nvGrpSpPr>
        <p:grpSpPr>
          <a:xfrm>
            <a:off x="2253943" y="0"/>
            <a:ext cx="7082417" cy="839639"/>
            <a:chOff x="827584" y="0"/>
            <a:chExt cx="7082417" cy="839639"/>
          </a:xfrm>
        </p:grpSpPr>
        <p:sp>
          <p:nvSpPr>
            <p:cNvPr id="1049274" name="六边形 33"/>
            <p:cNvSpPr/>
            <p:nvPr/>
          </p:nvSpPr>
          <p:spPr>
            <a:xfrm>
              <a:off x="1119857" y="93956"/>
              <a:ext cx="679014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模型机的组成和数据通路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2" name="组合 34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27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276" name="椭圆 3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33" name="组合 35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27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27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34" name="组合 40"/>
          <p:cNvGrpSpPr/>
          <p:nvPr/>
        </p:nvGrpSpPr>
        <p:grpSpPr>
          <a:xfrm>
            <a:off x="2111536" y="2286393"/>
            <a:ext cx="571674" cy="464371"/>
            <a:chOff x="200731" y="3756717"/>
            <a:chExt cx="571674" cy="464371"/>
          </a:xfrm>
        </p:grpSpPr>
        <p:pic>
          <p:nvPicPr>
            <p:cNvPr id="2097153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pic>
          <p:nvPicPr>
            <p:cNvPr id="209715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Text Box 23"/>
          <p:cNvSpPr txBox="1">
            <a:spLocks noChangeArrowheads="1"/>
          </p:cNvSpPr>
          <p:nvPr/>
        </p:nvSpPr>
        <p:spPr bwMode="auto">
          <a:xfrm>
            <a:off x="2554088" y="1377588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49280" name="Text Box 24"/>
          <p:cNvSpPr txBox="1">
            <a:spLocks noChangeArrowheads="1"/>
          </p:cNvSpPr>
          <p:nvPr/>
        </p:nvSpPr>
        <p:spPr bwMode="auto">
          <a:xfrm>
            <a:off x="2375972" y="670747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非编程寄存器（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1049281" name="Text Box 34"/>
          <p:cNvSpPr txBox="1">
            <a:spLocks noChangeArrowheads="1"/>
          </p:cNvSpPr>
          <p:nvPr/>
        </p:nvSpPr>
        <p:spPr bwMode="auto">
          <a:xfrm>
            <a:off x="3973016" y="1377588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来自主存</a:t>
            </a:r>
            <a:r>
              <a:rPr lang="zh-CN" altLang="en-US" sz="2800" b="1">
                <a:latin typeface="+mn-lt"/>
                <a:ea typeface="+mn-ea"/>
              </a:rPr>
              <a:t>的源地址或源数据。</a:t>
            </a:r>
          </a:p>
        </p:txBody>
      </p:sp>
      <p:sp>
        <p:nvSpPr>
          <p:cNvPr id="1049282" name="Text Box 35"/>
          <p:cNvSpPr txBox="1">
            <a:spLocks noChangeArrowheads="1"/>
          </p:cNvSpPr>
          <p:nvPr/>
        </p:nvSpPr>
        <p:spPr bwMode="auto">
          <a:xfrm>
            <a:off x="2554088" y="2139588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49283" name="Text Box 36"/>
          <p:cNvSpPr txBox="1">
            <a:spLocks noChangeArrowheads="1"/>
          </p:cNvSpPr>
          <p:nvPr/>
        </p:nvSpPr>
        <p:spPr bwMode="auto">
          <a:xfrm>
            <a:off x="3973016" y="2139588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来自主存</a:t>
            </a:r>
            <a:r>
              <a:rPr lang="zh-CN" altLang="en-US" sz="2800" b="1">
                <a:latin typeface="+mn-lt"/>
                <a:ea typeface="+mn-ea"/>
              </a:rPr>
              <a:t>的目的地址或目的数。</a:t>
            </a:r>
          </a:p>
        </p:txBody>
      </p:sp>
      <p:sp>
        <p:nvSpPr>
          <p:cNvPr id="1049284" name="Text Box 37"/>
          <p:cNvSpPr txBox="1">
            <a:spLocks noChangeArrowheads="1"/>
          </p:cNvSpPr>
          <p:nvPr/>
        </p:nvSpPr>
        <p:spPr bwMode="auto">
          <a:xfrm>
            <a:off x="2554088" y="2961764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指令寄存器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IR</a:t>
            </a:r>
          </a:p>
        </p:txBody>
      </p:sp>
      <p:sp>
        <p:nvSpPr>
          <p:cNvPr id="1049285" name="Text Box 40"/>
          <p:cNvSpPr txBox="1">
            <a:spLocks noChangeArrowheads="1"/>
          </p:cNvSpPr>
          <p:nvPr/>
        </p:nvSpPr>
        <p:spPr bwMode="auto">
          <a:xfrm>
            <a:off x="4837112" y="2977788"/>
            <a:ext cx="2937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存放现行指令。</a:t>
            </a:r>
          </a:p>
        </p:txBody>
      </p:sp>
      <p:grpSp>
        <p:nvGrpSpPr>
          <p:cNvPr id="236" name="组合 57"/>
          <p:cNvGrpSpPr/>
          <p:nvPr/>
        </p:nvGrpSpPr>
        <p:grpSpPr>
          <a:xfrm>
            <a:off x="3863752" y="4839543"/>
            <a:ext cx="1080120" cy="461665"/>
            <a:chOff x="899592" y="4221088"/>
            <a:chExt cx="1080120" cy="461665"/>
          </a:xfrm>
        </p:grpSpPr>
        <p:cxnSp>
          <p:nvCxnSpPr>
            <p:cNvPr id="3146307" name="直接箭头连接符 55"/>
            <p:cNvCxnSpPr>
              <a:cxnSpLocks/>
            </p:cNvCxnSpPr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286" name="TextBox 56"/>
            <p:cNvSpPr txBox="1"/>
            <p:nvPr/>
          </p:nvSpPr>
          <p:spPr>
            <a:xfrm>
              <a:off x="1187624" y="4221088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DB</a:t>
              </a:r>
              <a:endParaRPr lang="zh-CN" altLang="en-US" b="1"/>
            </a:p>
          </p:txBody>
        </p:sp>
      </p:grpSp>
      <p:grpSp>
        <p:nvGrpSpPr>
          <p:cNvPr id="237" name="组合 65"/>
          <p:cNvGrpSpPr/>
          <p:nvPr/>
        </p:nvGrpSpPr>
        <p:grpSpPr>
          <a:xfrm>
            <a:off x="4979276" y="5661248"/>
            <a:ext cx="699230" cy="936104"/>
            <a:chOff x="2519172" y="5085184"/>
            <a:chExt cx="699230" cy="936104"/>
          </a:xfrm>
        </p:grpSpPr>
        <p:cxnSp>
          <p:nvCxnSpPr>
            <p:cNvPr id="3146308" name="直接箭头连接符 62"/>
            <p:cNvCxnSpPr>
              <a:cxnSpLocks/>
            </p:cNvCxnSpPr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287" name="TextBox 64"/>
            <p:cNvSpPr txBox="1"/>
            <p:nvPr/>
          </p:nvSpPr>
          <p:spPr>
            <a:xfrm>
              <a:off x="2519172" y="5559623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38" name="组合 70"/>
          <p:cNvGrpSpPr/>
          <p:nvPr/>
        </p:nvGrpSpPr>
        <p:grpSpPr>
          <a:xfrm>
            <a:off x="4943872" y="3861048"/>
            <a:ext cx="3456384" cy="2016224"/>
            <a:chOff x="3131840" y="3573016"/>
            <a:chExt cx="3456384" cy="2016224"/>
          </a:xfrm>
        </p:grpSpPr>
        <p:grpSp>
          <p:nvGrpSpPr>
            <p:cNvPr id="239" name="Group 78"/>
            <p:cNvGrpSpPr/>
            <p:nvPr/>
          </p:nvGrpSpPr>
          <p:grpSpPr bwMode="auto">
            <a:xfrm>
              <a:off x="4067945" y="4005064"/>
              <a:ext cx="1834035" cy="1584176"/>
              <a:chOff x="3784" y="291"/>
              <a:chExt cx="1443" cy="1112"/>
            </a:xfrm>
          </p:grpSpPr>
          <p:sp>
            <p:nvSpPr>
              <p:cNvPr id="1049288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49289" name="Text Box 8"/>
              <p:cNvSpPr txBox="1">
                <a:spLocks noChangeArrowheads="1"/>
              </p:cNvSpPr>
              <p:nvPr/>
            </p:nvSpPr>
            <p:spPr bwMode="auto">
              <a:xfrm>
                <a:off x="3883" y="701"/>
                <a:ext cx="2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1049290" name="Text Box 10"/>
              <p:cNvSpPr txBox="1">
                <a:spLocks noChangeArrowheads="1"/>
              </p:cNvSpPr>
              <p:nvPr/>
            </p:nvSpPr>
            <p:spPr bwMode="auto">
              <a:xfrm>
                <a:off x="4303" y="918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049291" name="Text Box 11"/>
              <p:cNvSpPr txBox="1">
                <a:spLocks noChangeArrowheads="1"/>
              </p:cNvSpPr>
              <p:nvPr/>
            </p:nvSpPr>
            <p:spPr bwMode="auto">
              <a:xfrm>
                <a:off x="4837" y="928"/>
                <a:ext cx="38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049292" name="Text Box 12"/>
              <p:cNvSpPr txBox="1">
                <a:spLocks noChangeArrowheads="1"/>
              </p:cNvSpPr>
              <p:nvPr/>
            </p:nvSpPr>
            <p:spPr bwMode="auto">
              <a:xfrm>
                <a:off x="4829" y="445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240" name="Group 75"/>
              <p:cNvGrpSpPr/>
              <p:nvPr/>
            </p:nvGrpSpPr>
            <p:grpSpPr bwMode="auto">
              <a:xfrm>
                <a:off x="4273" y="480"/>
                <a:ext cx="368" cy="247"/>
                <a:chOff x="4281" y="520"/>
                <a:chExt cx="368" cy="247"/>
              </a:xfrm>
            </p:grpSpPr>
            <p:sp>
              <p:nvSpPr>
                <p:cNvPr id="104929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1049294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1049295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296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297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298" name="Line 21"/>
              <p:cNvSpPr>
                <a:spLocks noChangeShapeType="1"/>
              </p:cNvSpPr>
              <p:nvPr/>
            </p:nvSpPr>
            <p:spPr bwMode="auto">
              <a:xfrm>
                <a:off x="3784" y="948"/>
                <a:ext cx="435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1049299" name="矩形 60"/>
            <p:cNvSpPr/>
            <p:nvPr/>
          </p:nvSpPr>
          <p:spPr bwMode="auto">
            <a:xfrm>
              <a:off x="3153544" y="450912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 输入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1049300" name="矩形 66"/>
            <p:cNvSpPr/>
            <p:nvPr/>
          </p:nvSpPr>
          <p:spPr bwMode="auto">
            <a:xfrm>
              <a:off x="3131840" y="3573016"/>
              <a:ext cx="3456384" cy="1800200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9301" name="TextBox 69"/>
            <p:cNvSpPr txBox="1"/>
            <p:nvPr/>
          </p:nvSpPr>
          <p:spPr>
            <a:xfrm>
              <a:off x="4139952" y="368741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IR</a:t>
              </a:r>
              <a:endParaRPr lang="zh-CN" altLang="en-US" b="1"/>
            </a:p>
          </p:txBody>
        </p:sp>
      </p:grpSp>
      <p:sp>
        <p:nvSpPr>
          <p:cNvPr id="1049302" name="矩形 71"/>
          <p:cNvSpPr/>
          <p:nvPr/>
        </p:nvSpPr>
        <p:spPr bwMode="auto">
          <a:xfrm>
            <a:off x="4965576" y="4797152"/>
            <a:ext cx="914400" cy="864096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latin typeface="+mn-ea"/>
                <a:ea typeface="+mn-ea"/>
              </a:rPr>
              <a:t> 输入</a:t>
            </a:r>
            <a:endParaRPr lang="en-US" altLang="zh-CN" sz="2000" b="1">
              <a:latin typeface="+mn-ea"/>
              <a:ea typeface="+mn-ea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三态门</a:t>
            </a:r>
          </a:p>
        </p:txBody>
      </p:sp>
      <p:cxnSp>
        <p:nvCxnSpPr>
          <p:cNvPr id="3146309" name="直接箭头连接符 32"/>
          <p:cNvCxnSpPr>
            <a:cxnSpLocks/>
          </p:cNvCxnSpPr>
          <p:nvPr/>
        </p:nvCxnSpPr>
        <p:spPr bwMode="auto">
          <a:xfrm>
            <a:off x="5892797" y="5229070"/>
            <a:ext cx="608693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303" name="Rectangle 6"/>
          <p:cNvSpPr>
            <a:spLocks noChangeArrowheads="1"/>
          </p:cNvSpPr>
          <p:nvPr/>
        </p:nvSpPr>
        <p:spPr bwMode="auto">
          <a:xfrm>
            <a:off x="6469363" y="4581128"/>
            <a:ext cx="1138805" cy="1001507"/>
          </a:xfrm>
          <a:prstGeom prst="rect">
            <a:avLst/>
          </a:prstGeom>
          <a:solidFill>
            <a:schemeClr val="tx2">
              <a:alpha val="53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49304" name="文本框 8"/>
          <p:cNvSpPr txBox="1"/>
          <p:nvPr/>
        </p:nvSpPr>
        <p:spPr>
          <a:xfrm>
            <a:off x="2375972" y="486916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指令代码</a:t>
            </a:r>
            <a:endParaRPr lang="en-US" altLang="zh-CN" b="1">
              <a:solidFill>
                <a:schemeClr val="tx2"/>
              </a:solidFill>
            </a:endParaRPr>
          </a:p>
          <a:p>
            <a:pPr algn="ctr"/>
            <a:r>
              <a:rPr lang="zh-CN" altLang="en-US" b="1">
                <a:solidFill>
                  <a:schemeClr val="tx2"/>
                </a:solidFill>
              </a:rPr>
              <a:t>准备好</a:t>
            </a:r>
          </a:p>
        </p:txBody>
      </p:sp>
      <p:grpSp>
        <p:nvGrpSpPr>
          <p:cNvPr id="241" name="组合 38"/>
          <p:cNvGrpSpPr/>
          <p:nvPr/>
        </p:nvGrpSpPr>
        <p:grpSpPr>
          <a:xfrm>
            <a:off x="1942963" y="700171"/>
            <a:ext cx="571674" cy="464371"/>
            <a:chOff x="200731" y="3756717"/>
            <a:chExt cx="571674" cy="464371"/>
          </a:xfrm>
        </p:grpSpPr>
        <p:pic>
          <p:nvPicPr>
            <p:cNvPr id="2097155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pic>
          <p:nvPicPr>
            <p:cNvPr id="209715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4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9" grpId="0"/>
      <p:bldP spid="1049281" grpId="0"/>
      <p:bldP spid="1049282" grpId="0"/>
      <p:bldP spid="1049283" grpId="0"/>
      <p:bldP spid="1049284" grpId="0" autoUpdateAnimBg="0"/>
      <p:bldP spid="1049285" grpId="0" autoUpdateAnimBg="0"/>
      <p:bldP spid="1049302" grpId="1" animBg="1"/>
      <p:bldP spid="1049303" grpId="0" animBg="1"/>
      <p:bldP spid="10493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Text Box 38"/>
          <p:cNvSpPr txBox="1">
            <a:spLocks noChangeArrowheads="1"/>
          </p:cNvSpPr>
          <p:nvPr/>
        </p:nvSpPr>
        <p:spPr bwMode="auto">
          <a:xfrm>
            <a:off x="3143672" y="110959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地址寄存器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243" name="组合 26"/>
          <p:cNvGrpSpPr/>
          <p:nvPr/>
        </p:nvGrpSpPr>
        <p:grpSpPr>
          <a:xfrm>
            <a:off x="6960096" y="4551511"/>
            <a:ext cx="1944216" cy="461665"/>
            <a:chOff x="4644008" y="2031231"/>
            <a:chExt cx="1944216" cy="461665"/>
          </a:xfrm>
        </p:grpSpPr>
        <p:sp>
          <p:nvSpPr>
            <p:cNvPr id="1049306" name="TextBox 17"/>
            <p:cNvSpPr txBox="1"/>
            <p:nvPr/>
          </p:nvSpPr>
          <p:spPr>
            <a:xfrm>
              <a:off x="4716016" y="203123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地址总线</a:t>
              </a:r>
              <a:r>
                <a:rPr lang="en-US" altLang="zh-CN" b="1"/>
                <a:t>AB</a:t>
              </a:r>
              <a:endParaRPr lang="zh-CN" altLang="en-US" b="1"/>
            </a:p>
          </p:txBody>
        </p:sp>
        <p:cxnSp>
          <p:nvCxnSpPr>
            <p:cNvPr id="3146310" name="直接箭头连接符 24"/>
            <p:cNvCxnSpPr>
              <a:cxnSpLocks/>
            </p:cNvCxnSpPr>
            <p:nvPr/>
          </p:nvCxnSpPr>
          <p:spPr bwMode="auto">
            <a:xfrm>
              <a:off x="4644008" y="249289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244" name="组合 80"/>
          <p:cNvGrpSpPr/>
          <p:nvPr/>
        </p:nvGrpSpPr>
        <p:grpSpPr>
          <a:xfrm>
            <a:off x="3215680" y="3903439"/>
            <a:ext cx="1112805" cy="461665"/>
            <a:chOff x="899592" y="4191471"/>
            <a:chExt cx="1112805" cy="461665"/>
          </a:xfrm>
        </p:grpSpPr>
        <p:cxnSp>
          <p:nvCxnSpPr>
            <p:cNvPr id="3146311" name="直接箭头连接符 81"/>
            <p:cNvCxnSpPr>
              <a:cxnSpLocks/>
            </p:cNvCxnSpPr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07" name="TextBox 82"/>
            <p:cNvSpPr txBox="1"/>
            <p:nvPr/>
          </p:nvSpPr>
          <p:spPr>
            <a:xfrm>
              <a:off x="899592" y="419147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内总线</a:t>
              </a:r>
            </a:p>
          </p:txBody>
        </p:sp>
      </p:grpSp>
      <p:grpSp>
        <p:nvGrpSpPr>
          <p:cNvPr id="245" name="组合 83"/>
          <p:cNvGrpSpPr/>
          <p:nvPr/>
        </p:nvGrpSpPr>
        <p:grpSpPr>
          <a:xfrm>
            <a:off x="3071664" y="4653136"/>
            <a:ext cx="1330814" cy="461665"/>
            <a:chOff x="755576" y="4221088"/>
            <a:chExt cx="1330814" cy="461665"/>
          </a:xfrm>
        </p:grpSpPr>
        <p:cxnSp>
          <p:nvCxnSpPr>
            <p:cNvPr id="3146312" name="直接箭头连接符 84"/>
            <p:cNvCxnSpPr>
              <a:cxnSpLocks/>
            </p:cNvCxnSpPr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08" name="TextBox 85"/>
            <p:cNvSpPr txBox="1"/>
            <p:nvPr/>
          </p:nvSpPr>
          <p:spPr>
            <a:xfrm>
              <a:off x="755576" y="4221088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CPMAR</a:t>
              </a:r>
              <a:endParaRPr lang="zh-CN" altLang="en-US" b="1"/>
            </a:p>
          </p:txBody>
        </p:sp>
      </p:grpSp>
      <p:grpSp>
        <p:nvGrpSpPr>
          <p:cNvPr id="246" name="组合 12"/>
          <p:cNvGrpSpPr/>
          <p:nvPr/>
        </p:nvGrpSpPr>
        <p:grpSpPr>
          <a:xfrm>
            <a:off x="5879976" y="5301208"/>
            <a:ext cx="1125629" cy="936104"/>
            <a:chOff x="2282298" y="5085184"/>
            <a:chExt cx="1125629" cy="936104"/>
          </a:xfrm>
        </p:grpSpPr>
        <p:cxnSp>
          <p:nvCxnSpPr>
            <p:cNvPr id="3146313" name="直接箭头连接符 13"/>
            <p:cNvCxnSpPr>
              <a:cxnSpLocks/>
            </p:cNvCxnSpPr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09" name="TextBox 14"/>
            <p:cNvSpPr txBox="1"/>
            <p:nvPr/>
          </p:nvSpPr>
          <p:spPr>
            <a:xfrm>
              <a:off x="2282298" y="555962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EMAR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7" name="组合 90"/>
          <p:cNvGrpSpPr/>
          <p:nvPr/>
        </p:nvGrpSpPr>
        <p:grpSpPr>
          <a:xfrm>
            <a:off x="4439817" y="3356992"/>
            <a:ext cx="2520279" cy="1944216"/>
            <a:chOff x="2915817" y="3284984"/>
            <a:chExt cx="2520279" cy="1944216"/>
          </a:xfrm>
        </p:grpSpPr>
        <p:sp>
          <p:nvSpPr>
            <p:cNvPr id="1049310" name="矩形 7"/>
            <p:cNvSpPr/>
            <p:nvPr/>
          </p:nvSpPr>
          <p:spPr bwMode="auto">
            <a:xfrm>
              <a:off x="4499992" y="4293096"/>
              <a:ext cx="864096" cy="93610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  <a:endParaRPr kumimoji="1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 输出</a:t>
              </a: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49311" name="矩形 9"/>
            <p:cNvSpPr/>
            <p:nvPr/>
          </p:nvSpPr>
          <p:spPr bwMode="auto">
            <a:xfrm>
              <a:off x="3059832" y="3284984"/>
              <a:ext cx="2376264" cy="1944216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8" name="Group 78"/>
            <p:cNvGrpSpPr/>
            <p:nvPr/>
          </p:nvGrpSpPr>
          <p:grpSpPr bwMode="auto">
            <a:xfrm rot="5400000">
              <a:off x="3138502" y="3806395"/>
              <a:ext cx="1138805" cy="1584176"/>
              <a:chOff x="4245" y="291"/>
              <a:chExt cx="896" cy="1112"/>
            </a:xfrm>
          </p:grpSpPr>
          <p:sp>
            <p:nvSpPr>
              <p:cNvPr id="1049312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49313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244" y="886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049314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4815" y="913"/>
                <a:ext cx="346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049315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4754" y="430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1049316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4293" y="465"/>
                <a:ext cx="328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1049317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318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319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1049320" name="Line 15"/>
            <p:cNvSpPr>
              <a:spLocks noChangeShapeType="1"/>
            </p:cNvSpPr>
            <p:nvPr/>
          </p:nvSpPr>
          <p:spPr bwMode="auto">
            <a:xfrm>
              <a:off x="3923928" y="4178556"/>
              <a:ext cx="18302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1049321" name="TextBox 88"/>
            <p:cNvSpPr txBox="1"/>
            <p:nvPr/>
          </p:nvSpPr>
          <p:spPr>
            <a:xfrm>
              <a:off x="3795571" y="339938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MAR</a:t>
              </a:r>
              <a:endParaRPr lang="zh-CN" altLang="en-US" b="1"/>
            </a:p>
          </p:txBody>
        </p:sp>
      </p:grpSp>
      <p:sp>
        <p:nvSpPr>
          <p:cNvPr id="1049322" name="Rectangle 6"/>
          <p:cNvSpPr>
            <a:spLocks noChangeArrowheads="1"/>
          </p:cNvSpPr>
          <p:nvPr/>
        </p:nvSpPr>
        <p:spPr bwMode="auto">
          <a:xfrm rot="5400000">
            <a:off x="4665803" y="4145721"/>
            <a:ext cx="1138805" cy="1001507"/>
          </a:xfrm>
          <a:prstGeom prst="rect">
            <a:avLst/>
          </a:prstGeom>
          <a:solidFill>
            <a:schemeClr val="accent5">
              <a:lumMod val="75000"/>
              <a:alpha val="47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49323" name="文本框 2"/>
          <p:cNvSpPr txBox="1"/>
          <p:nvPr/>
        </p:nvSpPr>
        <p:spPr>
          <a:xfrm>
            <a:off x="3143672" y="2041684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CPU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访问主存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(IO)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的地址由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提供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2" grpId="0" animBg="1"/>
      <p:bldP spid="1049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组合 51"/>
          <p:cNvGrpSpPr/>
          <p:nvPr/>
        </p:nvGrpSpPr>
        <p:grpSpPr>
          <a:xfrm>
            <a:off x="8579676" y="2852936"/>
            <a:ext cx="684676" cy="2304256"/>
            <a:chOff x="7812360" y="1124744"/>
            <a:chExt cx="684676" cy="2304256"/>
          </a:xfrm>
        </p:grpSpPr>
        <p:cxnSp>
          <p:nvCxnSpPr>
            <p:cNvPr id="3146314" name="直接箭头连接符 52"/>
            <p:cNvCxnSpPr>
              <a:cxnSpLocks/>
            </p:cNvCxnSpPr>
            <p:nvPr/>
          </p:nvCxnSpPr>
          <p:spPr bwMode="auto">
            <a:xfrm flipV="1">
              <a:off x="7812360" y="1124744"/>
              <a:ext cx="0" cy="2304256"/>
            </a:xfrm>
            <a:prstGeom prst="straightConnector1">
              <a:avLst/>
            </a:prstGeom>
            <a:solidFill>
              <a:schemeClr val="accent1"/>
            </a:solidFill>
            <a:ln w="76200" cap="sq" cmpd="sng" algn="ctr">
              <a:solidFill>
                <a:schemeClr val="tx2"/>
              </a:solidFill>
              <a:prstDash val="solid"/>
              <a:round/>
              <a:headEnd type="stealth" w="sm" len="sm"/>
              <a:tailEnd type="stealth"/>
            </a:ln>
            <a:effectLst/>
          </p:spPr>
        </p:cxnSp>
        <p:sp>
          <p:nvSpPr>
            <p:cNvPr id="1049324" name="TextBox 3"/>
            <p:cNvSpPr txBox="1"/>
            <p:nvPr/>
          </p:nvSpPr>
          <p:spPr>
            <a:xfrm>
              <a:off x="7884368" y="2204864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DB</a:t>
              </a:r>
              <a:endParaRPr lang="zh-CN" altLang="en-US" b="1"/>
            </a:p>
          </p:txBody>
        </p:sp>
      </p:grpSp>
      <p:grpSp>
        <p:nvGrpSpPr>
          <p:cNvPr id="251" name="组合 57"/>
          <p:cNvGrpSpPr/>
          <p:nvPr/>
        </p:nvGrpSpPr>
        <p:grpSpPr>
          <a:xfrm>
            <a:off x="6595003" y="5589240"/>
            <a:ext cx="1805253" cy="461665"/>
            <a:chOff x="4926987" y="5199583"/>
            <a:chExt cx="1805253" cy="461665"/>
          </a:xfrm>
        </p:grpSpPr>
        <p:cxnSp>
          <p:nvCxnSpPr>
            <p:cNvPr id="3146315" name="直接箭头连接符 61"/>
            <p:cNvCxnSpPr>
              <a:cxnSpLocks/>
            </p:cNvCxnSpPr>
            <p:nvPr/>
          </p:nvCxnSpPr>
          <p:spPr bwMode="auto">
            <a:xfrm>
              <a:off x="5940152" y="5445224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25" name="TextBox 6"/>
            <p:cNvSpPr txBox="1"/>
            <p:nvPr/>
          </p:nvSpPr>
          <p:spPr>
            <a:xfrm>
              <a:off x="4926987" y="5199583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Read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</p:grpSp>
      <p:cxnSp>
        <p:nvCxnSpPr>
          <p:cNvPr id="3146316" name="直接箭头连接符 65"/>
          <p:cNvCxnSpPr>
            <a:cxnSpLocks/>
          </p:cNvCxnSpPr>
          <p:nvPr/>
        </p:nvCxnSpPr>
        <p:spPr bwMode="auto">
          <a:xfrm flipH="1">
            <a:off x="7320136" y="4394721"/>
            <a:ext cx="1188132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317" name="直接箭头连接符 66"/>
          <p:cNvCxnSpPr>
            <a:cxnSpLocks/>
          </p:cNvCxnSpPr>
          <p:nvPr/>
        </p:nvCxnSpPr>
        <p:spPr bwMode="auto">
          <a:xfrm>
            <a:off x="7355540" y="3573016"/>
            <a:ext cx="122413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252" name="组合 67"/>
          <p:cNvGrpSpPr/>
          <p:nvPr/>
        </p:nvGrpSpPr>
        <p:grpSpPr>
          <a:xfrm>
            <a:off x="3899156" y="2852936"/>
            <a:ext cx="3362672" cy="2160240"/>
            <a:chOff x="3131840" y="1124744"/>
            <a:chExt cx="3362672" cy="2160240"/>
          </a:xfrm>
        </p:grpSpPr>
        <p:grpSp>
          <p:nvGrpSpPr>
            <p:cNvPr id="253" name="组合 68"/>
            <p:cNvGrpSpPr/>
            <p:nvPr/>
          </p:nvGrpSpPr>
          <p:grpSpPr>
            <a:xfrm>
              <a:off x="3717765" y="1124744"/>
              <a:ext cx="1862347" cy="2088232"/>
              <a:chOff x="4653869" y="1412776"/>
              <a:chExt cx="1862347" cy="2088232"/>
            </a:xfrm>
          </p:grpSpPr>
          <p:sp>
            <p:nvSpPr>
              <p:cNvPr id="1049326" name="Rectangle 6"/>
              <p:cNvSpPr>
                <a:spLocks noChangeArrowheads="1"/>
              </p:cNvSpPr>
              <p:nvPr/>
            </p:nvSpPr>
            <p:spPr bwMode="auto">
              <a:xfrm>
                <a:off x="4653869" y="2204864"/>
                <a:ext cx="1138805" cy="1001507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49327" name="Text Box 9"/>
              <p:cNvSpPr txBox="1">
                <a:spLocks noChangeArrowheads="1"/>
              </p:cNvSpPr>
              <p:nvPr/>
            </p:nvSpPr>
            <p:spPr bwMode="auto">
              <a:xfrm>
                <a:off x="5742018" y="2524834"/>
                <a:ext cx="378754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1049328" name="Text Box 10"/>
              <p:cNvSpPr txBox="1">
                <a:spLocks noChangeArrowheads="1"/>
              </p:cNvSpPr>
              <p:nvPr/>
            </p:nvSpPr>
            <p:spPr bwMode="auto">
              <a:xfrm>
                <a:off x="4727586" y="2810068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049329" name="Text Box 11"/>
              <p:cNvSpPr txBox="1">
                <a:spLocks noChangeArrowheads="1"/>
              </p:cNvSpPr>
              <p:nvPr/>
            </p:nvSpPr>
            <p:spPr bwMode="auto">
              <a:xfrm>
                <a:off x="5406294" y="2824314"/>
                <a:ext cx="49314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049330" name="Text Box 12"/>
              <p:cNvSpPr txBox="1">
                <a:spLocks noChangeArrowheads="1"/>
              </p:cNvSpPr>
              <p:nvPr/>
            </p:nvSpPr>
            <p:spPr bwMode="auto">
              <a:xfrm>
                <a:off x="5396126" y="2136223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254" name="Group 75"/>
              <p:cNvGrpSpPr/>
              <p:nvPr/>
            </p:nvGrpSpPr>
            <p:grpSpPr bwMode="auto">
              <a:xfrm>
                <a:off x="4689457" y="2186085"/>
                <a:ext cx="467723" cy="351881"/>
                <a:chOff x="4281" y="520"/>
                <a:chExt cx="368" cy="247"/>
              </a:xfrm>
            </p:grpSpPr>
            <p:sp>
              <p:nvSpPr>
                <p:cNvPr id="104933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1049332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1049333" name="Line 16"/>
              <p:cNvSpPr>
                <a:spLocks noChangeShapeType="1"/>
              </p:cNvSpPr>
              <p:nvPr/>
            </p:nvSpPr>
            <p:spPr bwMode="auto">
              <a:xfrm flipH="1">
                <a:off x="5576606" y="1412776"/>
                <a:ext cx="3506" cy="807500"/>
              </a:xfrm>
              <a:prstGeom prst="line">
                <a:avLst/>
              </a:prstGeom>
              <a:noFill/>
              <a:ln w="381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334" name="Line 17"/>
              <p:cNvSpPr>
                <a:spLocks noChangeShapeType="1"/>
              </p:cNvSpPr>
              <p:nvPr/>
            </p:nvSpPr>
            <p:spPr bwMode="auto">
              <a:xfrm>
                <a:off x="4887731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335" name="Line 18"/>
              <p:cNvSpPr>
                <a:spLocks noChangeShapeType="1"/>
              </p:cNvSpPr>
              <p:nvPr/>
            </p:nvSpPr>
            <p:spPr bwMode="auto">
              <a:xfrm>
                <a:off x="5602026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049336" name="Line 19"/>
              <p:cNvSpPr>
                <a:spLocks noChangeShapeType="1"/>
              </p:cNvSpPr>
              <p:nvPr/>
            </p:nvSpPr>
            <p:spPr bwMode="auto">
              <a:xfrm>
                <a:off x="5790132" y="2924944"/>
                <a:ext cx="726084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1049337" name="矩形 69"/>
            <p:cNvSpPr/>
            <p:nvPr/>
          </p:nvSpPr>
          <p:spPr bwMode="auto">
            <a:xfrm>
              <a:off x="5580112" y="234888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 输入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1049338" name="矩形 70"/>
            <p:cNvSpPr/>
            <p:nvPr/>
          </p:nvSpPr>
          <p:spPr bwMode="auto">
            <a:xfrm>
              <a:off x="3131840" y="1268760"/>
              <a:ext cx="2282552" cy="2016224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9339" name="矩形 71"/>
            <p:cNvSpPr/>
            <p:nvPr/>
          </p:nvSpPr>
          <p:spPr bwMode="auto">
            <a:xfrm>
              <a:off x="5580112" y="1412776"/>
              <a:ext cx="914400" cy="864096"/>
            </a:xfrm>
            <a:prstGeom prst="rect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latin typeface="+mn-ea"/>
                  <a:ea typeface="+mn-ea"/>
                </a:rPr>
                <a:t> 输出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cxnSp>
          <p:nvCxnSpPr>
            <p:cNvPr id="3146318" name="直接连接符 72"/>
            <p:cNvCxnSpPr>
              <a:cxnSpLocks/>
            </p:cNvCxnSpPr>
            <p:nvPr/>
          </p:nvCxnSpPr>
          <p:spPr bwMode="auto">
            <a:xfrm>
              <a:off x="4644008" y="1628800"/>
              <a:ext cx="9361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5" name="组合 85"/>
          <p:cNvGrpSpPr/>
          <p:nvPr/>
        </p:nvGrpSpPr>
        <p:grpSpPr>
          <a:xfrm>
            <a:off x="4727848" y="5085184"/>
            <a:ext cx="1330814" cy="965721"/>
            <a:chOff x="3960532" y="3356992"/>
            <a:chExt cx="1330814" cy="965721"/>
          </a:xfrm>
        </p:grpSpPr>
        <p:cxnSp>
          <p:nvCxnSpPr>
            <p:cNvPr id="3146319" name="直接箭头连接符 86"/>
            <p:cNvCxnSpPr>
              <a:cxnSpLocks/>
            </p:cNvCxnSpPr>
            <p:nvPr/>
          </p:nvCxnSpPr>
          <p:spPr bwMode="auto">
            <a:xfrm flipV="1">
              <a:off x="4644008" y="3356992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40" name="TextBox 42"/>
            <p:cNvSpPr txBox="1"/>
            <p:nvPr/>
          </p:nvSpPr>
          <p:spPr>
            <a:xfrm>
              <a:off x="3960532" y="3861048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CPMDR</a:t>
              </a:r>
              <a:endParaRPr lang="zh-CN" altLang="en-US" b="1"/>
            </a:p>
          </p:txBody>
        </p:sp>
      </p:grpSp>
      <p:grpSp>
        <p:nvGrpSpPr>
          <p:cNvPr id="256" name="组合 88"/>
          <p:cNvGrpSpPr/>
          <p:nvPr/>
        </p:nvGrpSpPr>
        <p:grpSpPr>
          <a:xfrm>
            <a:off x="6023992" y="2060848"/>
            <a:ext cx="1125629" cy="936104"/>
            <a:chOff x="5713306" y="332656"/>
            <a:chExt cx="1125629" cy="936104"/>
          </a:xfrm>
        </p:grpSpPr>
        <p:sp>
          <p:nvSpPr>
            <p:cNvPr id="1049341" name="TextBox 46"/>
            <p:cNvSpPr txBox="1"/>
            <p:nvPr/>
          </p:nvSpPr>
          <p:spPr>
            <a:xfrm>
              <a:off x="5713306" y="33265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EMDR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3146320" name="直接箭头连接符 90"/>
            <p:cNvCxnSpPr>
              <a:cxnSpLocks/>
            </p:cNvCxnSpPr>
            <p:nvPr/>
          </p:nvCxnSpPr>
          <p:spPr bwMode="auto">
            <a:xfrm flipV="1">
              <a:off x="6156176" y="76470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00B05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grpSp>
        <p:nvGrpSpPr>
          <p:cNvPr id="257" name="组合 91"/>
          <p:cNvGrpSpPr/>
          <p:nvPr/>
        </p:nvGrpSpPr>
        <p:grpSpPr>
          <a:xfrm>
            <a:off x="4095302" y="2319263"/>
            <a:ext cx="1422700" cy="491282"/>
            <a:chOff x="1815818" y="2073622"/>
            <a:chExt cx="1422700" cy="491282"/>
          </a:xfrm>
        </p:grpSpPr>
        <p:cxnSp>
          <p:nvCxnSpPr>
            <p:cNvPr id="3146321" name="直接箭头连接符 92"/>
            <p:cNvCxnSpPr>
              <a:cxnSpLocks/>
            </p:cNvCxnSpPr>
            <p:nvPr/>
          </p:nvCxnSpPr>
          <p:spPr bwMode="auto">
            <a:xfrm flipH="1">
              <a:off x="1815818" y="2564904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42" name="TextBox 53"/>
            <p:cNvSpPr txBox="1"/>
            <p:nvPr/>
          </p:nvSpPr>
          <p:spPr>
            <a:xfrm>
              <a:off x="1907704" y="2073622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选择器</a:t>
              </a:r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258" name="组合 94"/>
          <p:cNvGrpSpPr/>
          <p:nvPr/>
        </p:nvGrpSpPr>
        <p:grpSpPr>
          <a:xfrm>
            <a:off x="3576454" y="5085184"/>
            <a:ext cx="1330814" cy="792088"/>
            <a:chOff x="2809138" y="3356992"/>
            <a:chExt cx="1330814" cy="792088"/>
          </a:xfrm>
        </p:grpSpPr>
        <p:cxnSp>
          <p:nvCxnSpPr>
            <p:cNvPr id="3146322" name="直接箭头连接符 95"/>
            <p:cNvCxnSpPr>
              <a:cxnSpLocks/>
            </p:cNvCxnSpPr>
            <p:nvPr/>
          </p:nvCxnSpPr>
          <p:spPr bwMode="auto">
            <a:xfrm flipV="1">
              <a:off x="3923928" y="335699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CC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49343" name="TextBox 54"/>
            <p:cNvSpPr txBox="1"/>
            <p:nvPr/>
          </p:nvSpPr>
          <p:spPr>
            <a:xfrm>
              <a:off x="2809138" y="3645024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内总线</a:t>
              </a:r>
            </a:p>
          </p:txBody>
        </p:sp>
      </p:grpSp>
      <p:grpSp>
        <p:nvGrpSpPr>
          <p:cNvPr id="259" name="组合 97"/>
          <p:cNvGrpSpPr/>
          <p:nvPr/>
        </p:nvGrpSpPr>
        <p:grpSpPr>
          <a:xfrm>
            <a:off x="6016735" y="4962363"/>
            <a:ext cx="1091966" cy="1829817"/>
            <a:chOff x="4056098" y="4581128"/>
            <a:chExt cx="1091966" cy="1829817"/>
          </a:xfrm>
        </p:grpSpPr>
        <p:sp>
          <p:nvSpPr>
            <p:cNvPr id="1049344" name="TextBox 6"/>
            <p:cNvSpPr txBox="1"/>
            <p:nvPr/>
          </p:nvSpPr>
          <p:spPr>
            <a:xfrm>
              <a:off x="4056098" y="5949280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SMDR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3146323" name="直接箭头连接符 99"/>
            <p:cNvCxnSpPr>
              <a:cxnSpLocks/>
            </p:cNvCxnSpPr>
            <p:nvPr/>
          </p:nvCxnSpPr>
          <p:spPr bwMode="auto">
            <a:xfrm flipV="1">
              <a:off x="4492487" y="4581128"/>
              <a:ext cx="7505" cy="1422107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6324" name="直接箭头连接符 100"/>
          <p:cNvCxnSpPr>
            <a:cxnSpLocks/>
          </p:cNvCxnSpPr>
          <p:nvPr/>
        </p:nvCxnSpPr>
        <p:spPr bwMode="auto">
          <a:xfrm flipH="1">
            <a:off x="5621344" y="4365104"/>
            <a:ext cx="68347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345" name="Text Box 39"/>
          <p:cNvSpPr txBox="1">
            <a:spLocks noChangeArrowheads="1"/>
          </p:cNvSpPr>
          <p:nvPr/>
        </p:nvSpPr>
        <p:spPr bwMode="auto">
          <a:xfrm>
            <a:off x="2337995" y="100663"/>
            <a:ext cx="3095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数据寄存器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49346" name="文本框 102"/>
          <p:cNvSpPr txBox="1"/>
          <p:nvPr/>
        </p:nvSpPr>
        <p:spPr>
          <a:xfrm>
            <a:off x="1812032" y="764704"/>
            <a:ext cx="874846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    CPU</a:t>
            </a:r>
            <a:r>
              <a:rPr lang="zh-CN" altLang="en-US" sz="2800" b="1">
                <a:latin typeface="+mn-lt"/>
                <a:ea typeface="+mn-ea"/>
              </a:rPr>
              <a:t>存入主存</a:t>
            </a:r>
            <a:r>
              <a:rPr lang="en-US" altLang="zh-CN" sz="2800" b="1">
                <a:latin typeface="+mn-lt"/>
                <a:ea typeface="+mn-ea"/>
              </a:rPr>
              <a:t>(IO)</a:t>
            </a:r>
            <a:r>
              <a:rPr lang="zh-CN" altLang="en-US" sz="2800" b="1">
                <a:latin typeface="+mn-lt"/>
                <a:ea typeface="+mn-ea"/>
              </a:rPr>
              <a:t>的内容先放入</a:t>
            </a:r>
            <a:r>
              <a:rPr lang="en-US" altLang="zh-CN" sz="2800" b="1">
                <a:latin typeface="+mn-lt"/>
                <a:ea typeface="+mn-ea"/>
              </a:rPr>
              <a:t>MDR</a:t>
            </a:r>
            <a:r>
              <a:rPr lang="zh-CN" altLang="en-US" sz="2800" b="1">
                <a:latin typeface="+mn-lt"/>
                <a:ea typeface="+mn-ea"/>
              </a:rPr>
              <a:t>，读取主存</a:t>
            </a:r>
            <a:r>
              <a:rPr lang="en-US" altLang="zh-CN" sz="2800" b="1">
                <a:latin typeface="+mn-lt"/>
                <a:ea typeface="+mn-ea"/>
              </a:rPr>
              <a:t>(IO)</a:t>
            </a:r>
            <a:r>
              <a:rPr lang="zh-CN" altLang="en-US" sz="2800" b="1">
                <a:latin typeface="+mn-lt"/>
                <a:ea typeface="+mn-ea"/>
              </a:rPr>
              <a:t>的内容也先送入</a:t>
            </a:r>
            <a:r>
              <a:rPr lang="en-US" altLang="zh-CN" sz="2800" b="1">
                <a:latin typeface="+mn-lt"/>
                <a:ea typeface="+mn-ea"/>
              </a:rPr>
              <a:t>MDR</a:t>
            </a:r>
            <a:r>
              <a:rPr lang="zh-CN" altLang="en-US" sz="2800" b="1">
                <a:latin typeface="+mn-lt"/>
                <a:ea typeface="+mn-ea"/>
              </a:rPr>
              <a:t>。</a:t>
            </a:r>
          </a:p>
        </p:txBody>
      </p:sp>
      <p:grpSp>
        <p:nvGrpSpPr>
          <p:cNvPr id="260" name="组合 103"/>
          <p:cNvGrpSpPr/>
          <p:nvPr/>
        </p:nvGrpSpPr>
        <p:grpSpPr>
          <a:xfrm>
            <a:off x="7309314" y="2132856"/>
            <a:ext cx="1533041" cy="461665"/>
            <a:chOff x="5713306" y="332656"/>
            <a:chExt cx="1533041" cy="461665"/>
          </a:xfrm>
        </p:grpSpPr>
        <p:sp>
          <p:nvSpPr>
            <p:cNvPr id="1049347" name="TextBox 46"/>
            <p:cNvSpPr txBox="1"/>
            <p:nvPr/>
          </p:nvSpPr>
          <p:spPr>
            <a:xfrm>
              <a:off x="5713306" y="332656"/>
              <a:ext cx="946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6600"/>
                  </a:solidFill>
                </a:rPr>
                <a:t>Write</a:t>
              </a:r>
              <a:endParaRPr lang="zh-CN" altLang="en-US" b="1">
                <a:solidFill>
                  <a:srgbClr val="FF6600"/>
                </a:solidFill>
              </a:endParaRPr>
            </a:p>
          </p:txBody>
        </p:sp>
        <p:cxnSp>
          <p:nvCxnSpPr>
            <p:cNvPr id="3146325" name="直接箭头连接符 105"/>
            <p:cNvCxnSpPr>
              <a:cxnSpLocks/>
            </p:cNvCxnSpPr>
            <p:nvPr/>
          </p:nvCxnSpPr>
          <p:spPr bwMode="auto">
            <a:xfrm flipH="1" flipV="1">
              <a:off x="6616576" y="595451"/>
              <a:ext cx="629771" cy="3973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0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sp>
        <p:nvSpPr>
          <p:cNvPr id="1049348" name="椭圆 1"/>
          <p:cNvSpPr/>
          <p:nvPr/>
        </p:nvSpPr>
        <p:spPr bwMode="auto">
          <a:xfrm>
            <a:off x="5982862" y="1772817"/>
            <a:ext cx="2986446" cy="1224133"/>
          </a:xfrm>
          <a:prstGeom prst="ellips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4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4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4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6" grpId="0"/>
      <p:bldP spid="10493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9" name="Text Box 2"/>
          <p:cNvSpPr txBox="1">
            <a:spLocks noChangeArrowheads="1"/>
          </p:cNvSpPr>
          <p:nvPr/>
        </p:nvSpPr>
        <p:spPr bwMode="auto">
          <a:xfrm>
            <a:off x="3454896" y="1898551"/>
            <a:ext cx="35052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SN74181   4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SN74182   1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</p:txBody>
      </p:sp>
      <p:sp>
        <p:nvSpPr>
          <p:cNvPr id="1049350" name="AutoShape 4"/>
          <p:cNvSpPr/>
          <p:nvPr/>
        </p:nvSpPr>
        <p:spPr bwMode="auto">
          <a:xfrm>
            <a:off x="3226295" y="1916832"/>
            <a:ext cx="157163" cy="680095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351" name="Text Box 23"/>
          <p:cNvSpPr txBox="1">
            <a:spLocks noChangeArrowheads="1"/>
          </p:cNvSpPr>
          <p:nvPr/>
        </p:nvSpPr>
        <p:spPr bwMode="auto">
          <a:xfrm>
            <a:off x="1744558" y="840826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 </a:t>
            </a:r>
            <a:r>
              <a:rPr lang="zh-CN" altLang="en-US" sz="2800" b="1">
                <a:latin typeface="+mn-lt"/>
                <a:ea typeface="+mn-ea"/>
              </a:rPr>
              <a:t>运算部件设置</a:t>
            </a:r>
          </a:p>
        </p:txBody>
      </p:sp>
      <p:sp>
        <p:nvSpPr>
          <p:cNvPr id="1049352" name="Text Box 25"/>
          <p:cNvSpPr txBox="1">
            <a:spLocks noChangeArrowheads="1"/>
          </p:cNvSpPr>
          <p:nvPr/>
        </p:nvSpPr>
        <p:spPr bwMode="auto">
          <a:xfrm>
            <a:off x="2235696" y="1974751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49353" name="Text Box 24"/>
          <p:cNvSpPr txBox="1">
            <a:spLocks noChangeArrowheads="1"/>
          </p:cNvSpPr>
          <p:nvPr/>
        </p:nvSpPr>
        <p:spPr bwMode="auto">
          <a:xfrm>
            <a:off x="4215407" y="3645024"/>
            <a:ext cx="26222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选择数据来源</a:t>
            </a:r>
          </a:p>
        </p:txBody>
      </p:sp>
      <p:sp>
        <p:nvSpPr>
          <p:cNvPr id="1049354" name="Text Box 26"/>
          <p:cNvSpPr txBox="1">
            <a:spLocks noChangeArrowheads="1"/>
          </p:cNvSpPr>
          <p:nvPr/>
        </p:nvSpPr>
        <p:spPr bwMode="auto">
          <a:xfrm>
            <a:off x="2199183" y="3554313"/>
            <a:ext cx="2895601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262" name="Group 29"/>
          <p:cNvGrpSpPr/>
          <p:nvPr/>
        </p:nvGrpSpPr>
        <p:grpSpPr bwMode="auto">
          <a:xfrm>
            <a:off x="3783359" y="3573016"/>
            <a:ext cx="381000" cy="685800"/>
            <a:chOff x="2064" y="3600"/>
            <a:chExt cx="288" cy="480"/>
          </a:xfrm>
        </p:grpSpPr>
        <p:sp>
          <p:nvSpPr>
            <p:cNvPr id="1049355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9356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9357" name="Text Box 35"/>
          <p:cNvSpPr txBox="1">
            <a:spLocks noChangeArrowheads="1"/>
          </p:cNvSpPr>
          <p:nvPr/>
        </p:nvSpPr>
        <p:spPr bwMode="auto">
          <a:xfrm>
            <a:off x="2584079" y="5379938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移位器</a:t>
            </a:r>
          </a:p>
        </p:txBody>
      </p:sp>
      <p:sp>
        <p:nvSpPr>
          <p:cNvPr id="1049358" name="Text Box 36"/>
          <p:cNvSpPr txBox="1">
            <a:spLocks noChangeArrowheads="1"/>
          </p:cNvSpPr>
          <p:nvPr/>
        </p:nvSpPr>
        <p:spPr bwMode="auto">
          <a:xfrm>
            <a:off x="3760987" y="5366310"/>
            <a:ext cx="5863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实现直传、左移、右移、字节交换</a:t>
            </a:r>
          </a:p>
        </p:txBody>
      </p:sp>
      <p:sp>
        <p:nvSpPr>
          <p:cNvPr id="1049359" name="Text Box 42"/>
          <p:cNvSpPr txBox="1">
            <a:spLocks noChangeArrowheads="1"/>
          </p:cNvSpPr>
          <p:nvPr/>
        </p:nvSpPr>
        <p:spPr bwMode="auto">
          <a:xfrm>
            <a:off x="4596370" y="832975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grpSp>
        <p:nvGrpSpPr>
          <p:cNvPr id="263" name="组合 72"/>
          <p:cNvGrpSpPr/>
          <p:nvPr/>
        </p:nvGrpSpPr>
        <p:grpSpPr>
          <a:xfrm>
            <a:off x="7247830" y="2358752"/>
            <a:ext cx="3168650" cy="1114971"/>
            <a:chOff x="5723830" y="2358752"/>
            <a:chExt cx="3168650" cy="1114971"/>
          </a:xfrm>
        </p:grpSpPr>
        <p:sp>
          <p:nvSpPr>
            <p:cNvPr id="1049360" name="Line 13"/>
            <p:cNvSpPr>
              <a:spLocks noChangeShapeType="1"/>
            </p:cNvSpPr>
            <p:nvPr/>
          </p:nvSpPr>
          <p:spPr bwMode="auto">
            <a:xfrm flipV="1">
              <a:off x="7108130" y="235875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4" name="组合 28"/>
            <p:cNvGrpSpPr/>
            <p:nvPr/>
          </p:nvGrpSpPr>
          <p:grpSpPr>
            <a:xfrm>
              <a:off x="6422330" y="2815952"/>
              <a:ext cx="1752600" cy="533400"/>
              <a:chOff x="2679477" y="3241576"/>
              <a:chExt cx="1752600" cy="533400"/>
            </a:xfrm>
          </p:grpSpPr>
          <p:sp>
            <p:nvSpPr>
              <p:cNvPr id="1049361" name="Rectangle 6"/>
              <p:cNvSpPr>
                <a:spLocks noChangeArrowheads="1"/>
              </p:cNvSpPr>
              <p:nvPr/>
            </p:nvSpPr>
            <p:spPr bwMode="auto">
              <a:xfrm>
                <a:off x="2679477" y="32415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62" name="Text Box 27"/>
              <p:cNvSpPr txBox="1">
                <a:spLocks noChangeArrowheads="1"/>
              </p:cNvSpPr>
              <p:nvPr/>
            </p:nvSpPr>
            <p:spPr bwMode="auto">
              <a:xfrm>
                <a:off x="2908077" y="3271739"/>
                <a:ext cx="1524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</p:grpSp>
        <p:grpSp>
          <p:nvGrpSpPr>
            <p:cNvPr id="265" name="Group 48"/>
            <p:cNvGrpSpPr/>
            <p:nvPr/>
          </p:nvGrpSpPr>
          <p:grpSpPr bwMode="auto">
            <a:xfrm>
              <a:off x="5723830" y="2667273"/>
              <a:ext cx="647700" cy="806450"/>
              <a:chOff x="431" y="1785"/>
              <a:chExt cx="408" cy="508"/>
            </a:xfrm>
          </p:grpSpPr>
          <p:sp>
            <p:nvSpPr>
              <p:cNvPr id="1049363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1049364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9365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9366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9367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6" name="Group 49"/>
            <p:cNvGrpSpPr/>
            <p:nvPr/>
          </p:nvGrpSpPr>
          <p:grpSpPr bwMode="auto">
            <a:xfrm>
              <a:off x="7811392" y="2906993"/>
              <a:ext cx="1081088" cy="350839"/>
              <a:chOff x="1746" y="1936"/>
              <a:chExt cx="681" cy="221"/>
            </a:xfrm>
          </p:grpSpPr>
          <p:sp>
            <p:nvSpPr>
              <p:cNvPr id="1049368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049369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grpSp>
        <p:nvGrpSpPr>
          <p:cNvPr id="267" name="组合 73"/>
          <p:cNvGrpSpPr/>
          <p:nvPr/>
        </p:nvGrpSpPr>
        <p:grpSpPr>
          <a:xfrm>
            <a:off x="7031930" y="3349352"/>
            <a:ext cx="3384550" cy="1447800"/>
            <a:chOff x="5507930" y="3349352"/>
            <a:chExt cx="3384550" cy="1447800"/>
          </a:xfrm>
        </p:grpSpPr>
        <p:grpSp>
          <p:nvGrpSpPr>
            <p:cNvPr id="268" name="组合 14"/>
            <p:cNvGrpSpPr/>
            <p:nvPr/>
          </p:nvGrpSpPr>
          <p:grpSpPr>
            <a:xfrm>
              <a:off x="6650930" y="3349352"/>
              <a:ext cx="838200" cy="533400"/>
              <a:chOff x="4058816" y="3991000"/>
              <a:chExt cx="838200" cy="533400"/>
            </a:xfrm>
          </p:grpSpPr>
          <p:sp>
            <p:nvSpPr>
              <p:cNvPr id="1049370" name="Line 12"/>
              <p:cNvSpPr>
                <a:spLocks noChangeShapeType="1"/>
              </p:cNvSpPr>
              <p:nvPr/>
            </p:nvSpPr>
            <p:spPr bwMode="auto">
              <a:xfrm flipV="1">
                <a:off x="40588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71" name="Line 18"/>
              <p:cNvSpPr>
                <a:spLocks noChangeShapeType="1"/>
              </p:cNvSpPr>
              <p:nvPr/>
            </p:nvSpPr>
            <p:spPr bwMode="auto">
              <a:xfrm flipV="1">
                <a:off x="48970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9" name="组合 17"/>
            <p:cNvGrpSpPr/>
            <p:nvPr/>
          </p:nvGrpSpPr>
          <p:grpSpPr>
            <a:xfrm>
              <a:off x="5812730" y="4416152"/>
              <a:ext cx="838200" cy="381000"/>
              <a:chOff x="3220616" y="5057800"/>
              <a:chExt cx="838200" cy="381000"/>
            </a:xfrm>
          </p:grpSpPr>
          <p:sp>
            <p:nvSpPr>
              <p:cNvPr id="1049372" name="Line 16"/>
              <p:cNvSpPr>
                <a:spLocks noChangeShapeType="1"/>
              </p:cNvSpPr>
              <p:nvPr/>
            </p:nvSpPr>
            <p:spPr bwMode="auto">
              <a:xfrm flipV="1">
                <a:off x="40588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73" name="Line 17"/>
              <p:cNvSpPr>
                <a:spLocks noChangeShapeType="1"/>
              </p:cNvSpPr>
              <p:nvPr/>
            </p:nvSpPr>
            <p:spPr bwMode="auto">
              <a:xfrm flipV="1">
                <a:off x="32206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74" name="Line 23"/>
              <p:cNvSpPr>
                <a:spLocks noChangeShapeType="1"/>
              </p:cNvSpPr>
              <p:nvPr/>
            </p:nvSpPr>
            <p:spPr bwMode="auto">
              <a:xfrm>
                <a:off x="3296816" y="5362600"/>
                <a:ext cx="685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0" name="组合 21"/>
            <p:cNvGrpSpPr/>
            <p:nvPr/>
          </p:nvGrpSpPr>
          <p:grpSpPr>
            <a:xfrm>
              <a:off x="7489130" y="4416152"/>
              <a:ext cx="914400" cy="381000"/>
              <a:chOff x="4897016" y="5057800"/>
              <a:chExt cx="914400" cy="381000"/>
            </a:xfrm>
          </p:grpSpPr>
          <p:sp>
            <p:nvSpPr>
              <p:cNvPr id="1049375" name="Line 21"/>
              <p:cNvSpPr>
                <a:spLocks noChangeShapeType="1"/>
              </p:cNvSpPr>
              <p:nvPr/>
            </p:nvSpPr>
            <p:spPr bwMode="auto">
              <a:xfrm flipV="1">
                <a:off x="58114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76" name="Line 22"/>
              <p:cNvSpPr>
                <a:spLocks noChangeShapeType="1"/>
              </p:cNvSpPr>
              <p:nvPr/>
            </p:nvSpPr>
            <p:spPr bwMode="auto">
              <a:xfrm flipV="1">
                <a:off x="48970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77" name="Line 24"/>
              <p:cNvSpPr>
                <a:spLocks noChangeShapeType="1"/>
              </p:cNvSpPr>
              <p:nvPr/>
            </p:nvSpPr>
            <p:spPr bwMode="auto">
              <a:xfrm>
                <a:off x="4973216" y="5362600"/>
                <a:ext cx="762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1" name="组合 31"/>
            <p:cNvGrpSpPr/>
            <p:nvPr/>
          </p:nvGrpSpPr>
          <p:grpSpPr>
            <a:xfrm>
              <a:off x="7184330" y="3882752"/>
              <a:ext cx="1708150" cy="533400"/>
              <a:chOff x="3441477" y="4308376"/>
              <a:chExt cx="1708150" cy="533400"/>
            </a:xfrm>
          </p:grpSpPr>
          <p:sp>
            <p:nvSpPr>
              <p:cNvPr id="1049378" name="Rectangle 7"/>
              <p:cNvSpPr>
                <a:spLocks noChangeArrowheads="1"/>
              </p:cNvSpPr>
              <p:nvPr/>
            </p:nvSpPr>
            <p:spPr bwMode="auto">
              <a:xfrm>
                <a:off x="35176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049379" name="Text Box 28"/>
              <p:cNvSpPr txBox="1">
                <a:spLocks noChangeArrowheads="1"/>
              </p:cNvSpPr>
              <p:nvPr/>
            </p:nvSpPr>
            <p:spPr bwMode="auto">
              <a:xfrm>
                <a:off x="3441477" y="4384576"/>
                <a:ext cx="1708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grpSp>
          <p:nvGrpSpPr>
            <p:cNvPr id="272" name="组合 34"/>
            <p:cNvGrpSpPr/>
            <p:nvPr/>
          </p:nvGrpSpPr>
          <p:grpSpPr>
            <a:xfrm>
              <a:off x="5507930" y="3882752"/>
              <a:ext cx="1600200" cy="533400"/>
              <a:chOff x="1765077" y="4308376"/>
              <a:chExt cx="1600200" cy="533400"/>
            </a:xfrm>
          </p:grpSpPr>
          <p:sp>
            <p:nvSpPr>
              <p:cNvPr id="1049380" name="Rectangle 8"/>
              <p:cNvSpPr>
                <a:spLocks noChangeArrowheads="1"/>
              </p:cNvSpPr>
              <p:nvPr/>
            </p:nvSpPr>
            <p:spPr bwMode="auto">
              <a:xfrm>
                <a:off x="18412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81" name="Text Box 29"/>
              <p:cNvSpPr txBox="1">
                <a:spLocks noChangeArrowheads="1"/>
              </p:cNvSpPr>
              <p:nvPr/>
            </p:nvSpPr>
            <p:spPr bwMode="auto">
              <a:xfrm>
                <a:off x="1765077" y="4384576"/>
                <a:ext cx="16002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sp>
          <p:nvSpPr>
            <p:cNvPr id="1049382" name="Text Box 29"/>
            <p:cNvSpPr txBox="1">
              <a:spLocks noChangeArrowheads="1"/>
            </p:cNvSpPr>
            <p:nvPr/>
          </p:nvSpPr>
          <p:spPr bwMode="auto">
            <a:xfrm>
              <a:off x="7184330" y="3962164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273" name="组合 74"/>
          <p:cNvGrpSpPr/>
          <p:nvPr/>
        </p:nvGrpSpPr>
        <p:grpSpPr>
          <a:xfrm>
            <a:off x="7946330" y="1357982"/>
            <a:ext cx="1676400" cy="1000770"/>
            <a:chOff x="6422330" y="1357982"/>
            <a:chExt cx="1676400" cy="1000770"/>
          </a:xfrm>
        </p:grpSpPr>
        <p:grpSp>
          <p:nvGrpSpPr>
            <p:cNvPr id="274" name="组合 25"/>
            <p:cNvGrpSpPr/>
            <p:nvPr/>
          </p:nvGrpSpPr>
          <p:grpSpPr>
            <a:xfrm>
              <a:off x="6422330" y="1825352"/>
              <a:ext cx="1676400" cy="533400"/>
              <a:chOff x="2679477" y="2250976"/>
              <a:chExt cx="1676400" cy="533400"/>
            </a:xfrm>
          </p:grpSpPr>
          <p:sp>
            <p:nvSpPr>
              <p:cNvPr id="1049383" name="Rectangle 4"/>
              <p:cNvSpPr>
                <a:spLocks noChangeArrowheads="1"/>
              </p:cNvSpPr>
              <p:nvPr/>
            </p:nvSpPr>
            <p:spPr bwMode="auto">
              <a:xfrm>
                <a:off x="2679477" y="22509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384" name="Text Box 26"/>
              <p:cNvSpPr txBox="1">
                <a:spLocks noChangeArrowheads="1"/>
              </p:cNvSpPr>
              <p:nvPr/>
            </p:nvSpPr>
            <p:spPr bwMode="auto">
              <a:xfrm>
                <a:off x="2831877" y="2304951"/>
                <a:ext cx="15240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</p:grpSp>
        <p:sp>
          <p:nvSpPr>
            <p:cNvPr id="1049385" name="Line 13"/>
            <p:cNvSpPr>
              <a:spLocks noChangeShapeType="1"/>
            </p:cNvSpPr>
            <p:nvPr/>
          </p:nvSpPr>
          <p:spPr bwMode="auto">
            <a:xfrm flipV="1">
              <a:off x="7113095" y="135798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9" grpId="0"/>
      <p:bldP spid="1049350" grpId="0" animBg="1"/>
      <p:bldP spid="1049352" grpId="0"/>
      <p:bldP spid="1049353" grpId="0"/>
      <p:bldP spid="1049354" grpId="0"/>
      <p:bldP spid="1049357" grpId="0"/>
      <p:bldP spid="10493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 Box 3"/>
          <p:cNvSpPr txBox="1">
            <a:spLocks noChangeArrowheads="1"/>
          </p:cNvSpPr>
          <p:nvPr/>
        </p:nvSpPr>
        <p:spPr bwMode="auto">
          <a:xfrm>
            <a:off x="2351460" y="980728"/>
            <a:ext cx="2448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  指令格式</a:t>
            </a:r>
          </a:p>
        </p:txBody>
      </p:sp>
      <p:sp>
        <p:nvSpPr>
          <p:cNvPr id="1048660" name="Text Box 3"/>
          <p:cNvSpPr txBox="1">
            <a:spLocks noChangeArrowheads="1"/>
          </p:cNvSpPr>
          <p:nvPr/>
        </p:nvSpPr>
        <p:spPr bwMode="auto">
          <a:xfrm>
            <a:off x="4810274" y="4594366"/>
            <a:ext cx="4094163" cy="15494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双地址类指令格式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单地址类指令格式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转移指令格式</a:t>
            </a:r>
          </a:p>
        </p:txBody>
      </p:sp>
      <p:sp>
        <p:nvSpPr>
          <p:cNvPr id="1048661" name="AutoShape 6"/>
          <p:cNvSpPr/>
          <p:nvPr/>
        </p:nvSpPr>
        <p:spPr bwMode="auto">
          <a:xfrm>
            <a:off x="4439816" y="4869159"/>
            <a:ext cx="278530" cy="1152129"/>
          </a:xfrm>
          <a:prstGeom prst="leftBrace">
            <a:avLst>
              <a:gd name="adj1" fmla="val 61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48662" name="矩形 41"/>
          <p:cNvSpPr/>
          <p:nvPr/>
        </p:nvSpPr>
        <p:spPr>
          <a:xfrm>
            <a:off x="2698534" y="1628800"/>
            <a:ext cx="68884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定长指令格式：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</a:t>
            </a:r>
            <a:r>
              <a:rPr lang="en-US" altLang="zh-CN" sz="2800" b="1">
                <a:latin typeface="+mn-lt"/>
                <a:ea typeface="+mn-ea"/>
              </a:rPr>
              <a:t>,  </a:t>
            </a:r>
            <a:r>
              <a:rPr lang="zh-CN" altLang="en-US" sz="2800" b="1">
                <a:latin typeface="+mn-lt"/>
                <a:ea typeface="+mn-ea"/>
              </a:rPr>
              <a:t>占据一个存储单元；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63" name="矩形 43"/>
          <p:cNvSpPr/>
          <p:nvPr/>
        </p:nvSpPr>
        <p:spPr>
          <a:xfrm>
            <a:off x="2694618" y="2359445"/>
            <a:ext cx="72948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采用</a:t>
            </a:r>
            <a:r>
              <a:rPr lang="zh-CN" altLang="en-US" sz="2800" b="1">
                <a:solidFill>
                  <a:srgbClr val="FF33CC"/>
                </a:solidFill>
                <a:latin typeface="+mn-lt"/>
                <a:ea typeface="+mn-ea"/>
              </a:rPr>
              <a:t>寄存器型</a:t>
            </a:r>
            <a:r>
              <a:rPr lang="zh-CN" altLang="en-US" sz="2800" b="1">
                <a:latin typeface="+mn-lt"/>
                <a:ea typeface="+mn-ea"/>
              </a:rPr>
              <a:t>寻址，即指令中给出寄存器号；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64" name="矩形 44"/>
          <p:cNvSpPr/>
          <p:nvPr/>
        </p:nvSpPr>
        <p:spPr>
          <a:xfrm>
            <a:off x="2694618" y="315516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所有寄存器都是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位。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65" name="矩形 8"/>
          <p:cNvSpPr/>
          <p:nvPr/>
        </p:nvSpPr>
        <p:spPr>
          <a:xfrm>
            <a:off x="3073427" y="5214390"/>
            <a:ext cx="1963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+mn-lt"/>
                <a:ea typeface="+mn-ea"/>
              </a:rPr>
              <a:t>指令类型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1048666" name="文本框 1"/>
          <p:cNvSpPr txBox="1"/>
          <p:nvPr/>
        </p:nvSpPr>
        <p:spPr>
          <a:xfrm flipH="1">
            <a:off x="3747297" y="3903439"/>
            <a:ext cx="4847003" cy="43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指令字长、存储字长、机器字长</a:t>
            </a:r>
          </a:p>
        </p:txBody>
      </p:sp>
      <p:grpSp>
        <p:nvGrpSpPr>
          <p:cNvPr id="78" name="组合 12"/>
          <p:cNvGrpSpPr/>
          <p:nvPr/>
        </p:nvGrpSpPr>
        <p:grpSpPr>
          <a:xfrm>
            <a:off x="2253943" y="0"/>
            <a:ext cx="5426232" cy="839639"/>
            <a:chOff x="827584" y="0"/>
            <a:chExt cx="5426232" cy="839639"/>
          </a:xfrm>
        </p:grpSpPr>
        <p:sp>
          <p:nvSpPr>
            <p:cNvPr id="1048667" name="六边形 13"/>
            <p:cNvSpPr/>
            <p:nvPr/>
          </p:nvSpPr>
          <p:spPr>
            <a:xfrm>
              <a:off x="1119857" y="93956"/>
              <a:ext cx="513395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模型机的指令系统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组合 14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6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69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0" name="组合 15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7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71" name="椭圆 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4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 animBg="1"/>
      <p:bldP spid="1048662" grpId="0"/>
      <p:bldP spid="10486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6" name="Text Box 161"/>
          <p:cNvSpPr txBox="1">
            <a:spLocks noChangeArrowheads="1"/>
          </p:cNvSpPr>
          <p:nvPr/>
        </p:nvSpPr>
        <p:spPr bwMode="auto">
          <a:xfrm>
            <a:off x="2285895" y="5282044"/>
            <a:ext cx="5513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</a:rPr>
              <a:t>ALU</a:t>
            </a:r>
            <a:r>
              <a:rPr lang="zh-CN" altLang="en-US" sz="2800" b="1">
                <a:latin typeface="+mn-lt"/>
              </a:rPr>
              <a:t>为内部数据传送通路的中心；</a:t>
            </a:r>
          </a:p>
        </p:txBody>
      </p:sp>
      <p:sp>
        <p:nvSpPr>
          <p:cNvPr id="1049387" name="Text Box 162"/>
          <p:cNvSpPr txBox="1">
            <a:spLocks noChangeArrowheads="1"/>
          </p:cNvSpPr>
          <p:nvPr/>
        </p:nvSpPr>
        <p:spPr bwMode="auto">
          <a:xfrm>
            <a:off x="7601759" y="5282044"/>
            <a:ext cx="2238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</a:t>
            </a:r>
            <a:r>
              <a:rPr lang="zh-CN" altLang="en-US" sz="2800" b="1">
                <a:latin typeface="+mn-lt"/>
              </a:rPr>
              <a:t>采用</a:t>
            </a:r>
          </a:p>
        </p:txBody>
      </p:sp>
      <p:sp>
        <p:nvSpPr>
          <p:cNvPr id="1049388" name="Text Box 163"/>
          <p:cNvSpPr txBox="1">
            <a:spLocks noChangeArrowheads="1"/>
          </p:cNvSpPr>
          <p:nvPr/>
        </p:nvSpPr>
        <p:spPr bwMode="auto">
          <a:xfrm>
            <a:off x="3582039" y="6002124"/>
            <a:ext cx="5427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内总线</a:t>
            </a:r>
            <a:r>
              <a:rPr lang="zh-CN" altLang="en-US" sz="2800" b="1">
                <a:latin typeface="+mn-lt"/>
              </a:rPr>
              <a:t>采用单向数据总线；</a:t>
            </a:r>
          </a:p>
        </p:txBody>
      </p:sp>
      <p:sp>
        <p:nvSpPr>
          <p:cNvPr id="1049389" name="Text Box 164"/>
          <p:cNvSpPr txBox="1">
            <a:spLocks noChangeArrowheads="1"/>
          </p:cNvSpPr>
          <p:nvPr/>
        </p:nvSpPr>
        <p:spPr bwMode="auto">
          <a:xfrm>
            <a:off x="1884951" y="6002124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分立结构；</a:t>
            </a:r>
          </a:p>
        </p:txBody>
      </p:sp>
      <p:grpSp>
        <p:nvGrpSpPr>
          <p:cNvPr id="276" name="Group 69"/>
          <p:cNvGrpSpPr/>
          <p:nvPr/>
        </p:nvGrpSpPr>
        <p:grpSpPr bwMode="auto">
          <a:xfrm>
            <a:off x="1991544" y="621134"/>
            <a:ext cx="8353425" cy="4464050"/>
            <a:chOff x="0" y="48"/>
            <a:chExt cx="5760" cy="3360"/>
          </a:xfrm>
        </p:grpSpPr>
        <p:sp>
          <p:nvSpPr>
            <p:cNvPr id="104939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7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39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39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40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40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0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40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40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0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0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40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0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0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1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2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43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43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43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43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43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43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43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43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43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43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44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44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44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44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44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4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4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44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44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4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450" name="Text Box 2"/>
          <p:cNvSpPr txBox="1">
            <a:spLocks noChangeArrowheads="1"/>
          </p:cNvSpPr>
          <p:nvPr/>
        </p:nvSpPr>
        <p:spPr bwMode="auto">
          <a:xfrm>
            <a:off x="2295128" y="97468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2.</a:t>
            </a:r>
            <a:r>
              <a:rPr lang="zh-CN" altLang="en-US" sz="2800" b="1">
                <a:latin typeface="+mn-lt"/>
              </a:rPr>
              <a:t>总线与数据通路结构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4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6" grpId="0"/>
      <p:bldP spid="1049387" grpId="0"/>
      <p:bldP spid="1049388" grpId="0"/>
      <p:bldP spid="10493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1" name="Text Box 74"/>
          <p:cNvSpPr txBox="1">
            <a:spLocks noChangeArrowheads="1"/>
          </p:cNvSpPr>
          <p:nvPr/>
        </p:nvSpPr>
        <p:spPr bwMode="auto">
          <a:xfrm>
            <a:off x="2468277" y="4373919"/>
            <a:ext cx="614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与系统总线的连接通过</a:t>
            </a:r>
            <a:r>
              <a:rPr lang="en-US" altLang="zh-CN" b="1">
                <a:solidFill>
                  <a:schemeClr val="tx2"/>
                </a:solidFill>
                <a:latin typeface="+mn-lt"/>
                <a:ea typeface="+mn-ea"/>
              </a:rPr>
              <a:t>MAR</a:t>
            </a:r>
            <a:r>
              <a:rPr lang="zh-CN" altLang="en-US" b="1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+mn-lt"/>
                <a:ea typeface="+mn-ea"/>
              </a:rPr>
              <a:t>MDR</a:t>
            </a:r>
            <a:r>
              <a:rPr lang="zh-CN" altLang="en-US" b="1">
                <a:latin typeface="+mn-lt"/>
                <a:ea typeface="+mn-ea"/>
              </a:rPr>
              <a:t>实现。</a:t>
            </a:r>
          </a:p>
        </p:txBody>
      </p:sp>
      <p:grpSp>
        <p:nvGrpSpPr>
          <p:cNvPr id="278" name="组合 85"/>
          <p:cNvGrpSpPr/>
          <p:nvPr/>
        </p:nvGrpSpPr>
        <p:grpSpPr>
          <a:xfrm>
            <a:off x="2927648" y="5273585"/>
            <a:ext cx="4193424" cy="1147465"/>
            <a:chOff x="2893176" y="5034136"/>
            <a:chExt cx="4193424" cy="1147465"/>
          </a:xfrm>
        </p:grpSpPr>
        <p:sp>
          <p:nvSpPr>
            <p:cNvPr id="1049452" name="Text Box 75"/>
            <p:cNvSpPr txBox="1">
              <a:spLocks noChangeArrowheads="1"/>
            </p:cNvSpPr>
            <p:nvPr/>
          </p:nvSpPr>
          <p:spPr bwMode="auto">
            <a:xfrm>
              <a:off x="2893176" y="5371946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MDR</a:t>
              </a:r>
            </a:p>
          </p:txBody>
        </p:sp>
        <p:sp>
          <p:nvSpPr>
            <p:cNvPr id="1049453" name="Text Box 77"/>
            <p:cNvSpPr txBox="1">
              <a:spLocks noChangeArrowheads="1"/>
            </p:cNvSpPr>
            <p:nvPr/>
          </p:nvSpPr>
          <p:spPr bwMode="auto">
            <a:xfrm>
              <a:off x="4267200" y="5034136"/>
              <a:ext cx="1981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输入</a:t>
              </a:r>
            </a:p>
          </p:txBody>
        </p:sp>
        <p:grpSp>
          <p:nvGrpSpPr>
            <p:cNvPr id="279" name="Group 80"/>
            <p:cNvGrpSpPr/>
            <p:nvPr/>
          </p:nvGrpSpPr>
          <p:grpSpPr bwMode="auto">
            <a:xfrm>
              <a:off x="3886200" y="5419911"/>
              <a:ext cx="381000" cy="457201"/>
              <a:chOff x="2544" y="3603"/>
              <a:chExt cx="240" cy="288"/>
            </a:xfrm>
          </p:grpSpPr>
          <p:sp>
            <p:nvSpPr>
              <p:cNvPr id="1049454" name="Line 78"/>
              <p:cNvSpPr>
                <a:spLocks noChangeShapeType="1"/>
              </p:cNvSpPr>
              <p:nvPr/>
            </p:nvSpPr>
            <p:spPr bwMode="auto">
              <a:xfrm flipH="1">
                <a:off x="2544" y="3603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9455" name="Line 79"/>
              <p:cNvSpPr>
                <a:spLocks noChangeShapeType="1"/>
              </p:cNvSpPr>
              <p:nvPr/>
            </p:nvSpPr>
            <p:spPr bwMode="auto">
              <a:xfrm>
                <a:off x="2544" y="3747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049456" name="Text Box 86"/>
            <p:cNvSpPr txBox="1">
              <a:spLocks noChangeArrowheads="1"/>
            </p:cNvSpPr>
            <p:nvPr/>
          </p:nvSpPr>
          <p:spPr bwMode="auto">
            <a:xfrm>
              <a:off x="4267200" y="5719936"/>
              <a:ext cx="2819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输出</a:t>
              </a:r>
            </a:p>
          </p:txBody>
        </p:sp>
      </p:grpSp>
      <p:grpSp>
        <p:nvGrpSpPr>
          <p:cNvPr id="280" name="组合 87"/>
          <p:cNvGrpSpPr/>
          <p:nvPr/>
        </p:nvGrpSpPr>
        <p:grpSpPr>
          <a:xfrm>
            <a:off x="5292272" y="5806985"/>
            <a:ext cx="3657600" cy="872828"/>
            <a:chOff x="5257800" y="5567536"/>
            <a:chExt cx="3657600" cy="872828"/>
          </a:xfrm>
        </p:grpSpPr>
        <p:sp>
          <p:nvSpPr>
            <p:cNvPr id="1049457" name="Text Box 84"/>
            <p:cNvSpPr txBox="1">
              <a:spLocks noChangeArrowheads="1"/>
            </p:cNvSpPr>
            <p:nvPr/>
          </p:nvSpPr>
          <p:spPr bwMode="auto">
            <a:xfrm>
              <a:off x="5638800" y="55675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</a:p>
          </p:txBody>
        </p:sp>
        <p:sp>
          <p:nvSpPr>
            <p:cNvPr id="1049458" name="Text Box 85"/>
            <p:cNvSpPr txBox="1">
              <a:spLocks noChangeArrowheads="1"/>
            </p:cNvSpPr>
            <p:nvPr/>
          </p:nvSpPr>
          <p:spPr bwMode="auto">
            <a:xfrm>
              <a:off x="5638800" y="5978699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ALU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的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门</a:t>
              </a:r>
            </a:p>
          </p:txBody>
        </p:sp>
        <p:grpSp>
          <p:nvGrpSpPr>
            <p:cNvPr id="281" name="Group 87"/>
            <p:cNvGrpSpPr/>
            <p:nvPr/>
          </p:nvGrpSpPr>
          <p:grpSpPr bwMode="auto">
            <a:xfrm>
              <a:off x="5257800" y="5872336"/>
              <a:ext cx="381000" cy="457200"/>
              <a:chOff x="2544" y="3648"/>
              <a:chExt cx="240" cy="288"/>
            </a:xfrm>
          </p:grpSpPr>
          <p:sp>
            <p:nvSpPr>
              <p:cNvPr id="1049459" name="Line 88"/>
              <p:cNvSpPr>
                <a:spLocks noChangeShapeType="1"/>
              </p:cNvSpPr>
              <p:nvPr/>
            </p:nvSpPr>
            <p:spPr bwMode="auto">
              <a:xfrm flipH="1">
                <a:off x="2544" y="3648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9460" name="Line 89"/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82" name="组合 86"/>
          <p:cNvGrpSpPr/>
          <p:nvPr/>
        </p:nvGrpSpPr>
        <p:grpSpPr>
          <a:xfrm>
            <a:off x="5231947" y="4869160"/>
            <a:ext cx="3641725" cy="918865"/>
            <a:chOff x="5197475" y="4653136"/>
            <a:chExt cx="3641725" cy="918865"/>
          </a:xfrm>
        </p:grpSpPr>
        <p:grpSp>
          <p:nvGrpSpPr>
            <p:cNvPr id="283" name="Group 81"/>
            <p:cNvGrpSpPr/>
            <p:nvPr/>
          </p:nvGrpSpPr>
          <p:grpSpPr bwMode="auto">
            <a:xfrm>
              <a:off x="5197475" y="4940474"/>
              <a:ext cx="381000" cy="457200"/>
              <a:chOff x="2506" y="3541"/>
              <a:chExt cx="240" cy="288"/>
            </a:xfrm>
          </p:grpSpPr>
          <p:sp>
            <p:nvSpPr>
              <p:cNvPr id="1049461" name="Line 82"/>
              <p:cNvSpPr>
                <a:spLocks noChangeShapeType="1"/>
              </p:cNvSpPr>
              <p:nvPr/>
            </p:nvSpPr>
            <p:spPr bwMode="auto">
              <a:xfrm flipH="1">
                <a:off x="2506" y="3541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9462" name="Line 83"/>
              <p:cNvSpPr>
                <a:spLocks noChangeShapeType="1"/>
              </p:cNvSpPr>
              <p:nvPr/>
            </p:nvSpPr>
            <p:spPr bwMode="auto">
              <a:xfrm>
                <a:off x="2506" y="3685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049463" name="Text Box 90"/>
            <p:cNvSpPr txBox="1">
              <a:spLocks noChangeArrowheads="1"/>
            </p:cNvSpPr>
            <p:nvPr/>
          </p:nvSpPr>
          <p:spPr bwMode="auto">
            <a:xfrm>
              <a:off x="5562600" y="46531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从内总线输入</a:t>
              </a:r>
            </a:p>
          </p:txBody>
        </p:sp>
        <p:sp>
          <p:nvSpPr>
            <p:cNvPr id="1049464" name="Text Box 91"/>
            <p:cNvSpPr txBox="1">
              <a:spLocks noChangeArrowheads="1"/>
            </p:cNvSpPr>
            <p:nvPr/>
          </p:nvSpPr>
          <p:spPr bwMode="auto">
            <a:xfrm>
              <a:off x="5562600" y="51103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输入</a:t>
              </a:r>
            </a:p>
          </p:txBody>
        </p:sp>
        <p:sp>
          <p:nvSpPr>
            <p:cNvPr id="1049465" name="Text Box 92"/>
            <p:cNvSpPr txBox="1">
              <a:spLocks noChangeArrowheads="1"/>
            </p:cNvSpPr>
            <p:nvPr/>
          </p:nvSpPr>
          <p:spPr bwMode="auto">
            <a:xfrm>
              <a:off x="7573696" y="4653136"/>
              <a:ext cx="1219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打入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1049466" name="Text Box 93"/>
            <p:cNvSpPr txBox="1">
              <a:spLocks noChangeArrowheads="1"/>
            </p:cNvSpPr>
            <p:nvPr/>
          </p:nvSpPr>
          <p:spPr bwMode="auto">
            <a:xfrm>
              <a:off x="7610208" y="5085184"/>
              <a:ext cx="11876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置入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</p:grpSp>
      <p:grpSp>
        <p:nvGrpSpPr>
          <p:cNvPr id="284" name="Group 69"/>
          <p:cNvGrpSpPr/>
          <p:nvPr/>
        </p:nvGrpSpPr>
        <p:grpSpPr bwMode="auto">
          <a:xfrm>
            <a:off x="1991047" y="-27384"/>
            <a:ext cx="8353425" cy="4464050"/>
            <a:chOff x="0" y="48"/>
            <a:chExt cx="5760" cy="3360"/>
          </a:xfrm>
        </p:grpSpPr>
        <p:sp>
          <p:nvSpPr>
            <p:cNvPr id="104946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6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6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47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47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47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7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48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48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48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8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49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0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50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50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50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51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51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51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51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51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51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51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51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51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51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52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52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2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2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52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52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2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527" name="Text Box 118"/>
          <p:cNvSpPr txBox="1">
            <a:spLocks noChangeArrowheads="1"/>
          </p:cNvSpPr>
          <p:nvPr/>
        </p:nvSpPr>
        <p:spPr bwMode="auto">
          <a:xfrm>
            <a:off x="6744072" y="942192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1049528" name="Text Box 119"/>
          <p:cNvSpPr txBox="1">
            <a:spLocks noChangeArrowheads="1"/>
          </p:cNvSpPr>
          <p:nvPr/>
        </p:nvSpPr>
        <p:spPr bwMode="auto">
          <a:xfrm>
            <a:off x="6744072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51" grpId="0" autoUpdateAnimBg="0"/>
      <p:bldP spid="1049527" grpId="0" animBg="1"/>
      <p:bldP spid="10495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9" name="Text Box 75"/>
          <p:cNvSpPr txBox="1">
            <a:spLocks noChangeArrowheads="1"/>
          </p:cNvSpPr>
          <p:nvPr/>
        </p:nvSpPr>
        <p:spPr bwMode="auto">
          <a:xfrm>
            <a:off x="2341503" y="169476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各类信息传送途径</a:t>
            </a:r>
          </a:p>
        </p:txBody>
      </p:sp>
      <p:sp>
        <p:nvSpPr>
          <p:cNvPr id="1049530" name="文本框 2"/>
          <p:cNvSpPr txBox="1"/>
          <p:nvPr/>
        </p:nvSpPr>
        <p:spPr>
          <a:xfrm>
            <a:off x="2207568" y="1033572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）如何读取指令？</a:t>
            </a:r>
          </a:p>
        </p:txBody>
      </p:sp>
      <p:sp>
        <p:nvSpPr>
          <p:cNvPr id="1049531" name="文本框 3"/>
          <p:cNvSpPr txBox="1"/>
          <p:nvPr/>
        </p:nvSpPr>
        <p:spPr>
          <a:xfrm>
            <a:off x="2711624" y="1772816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）指令地址：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PC→MAR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49532" name="文本框 4"/>
          <p:cNvSpPr txBox="1"/>
          <p:nvPr/>
        </p:nvSpPr>
        <p:spPr>
          <a:xfrm>
            <a:off x="2711624" y="2420888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）指令信息：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M→IR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49533" name="文本框 5"/>
          <p:cNvSpPr txBox="1"/>
          <p:nvPr/>
        </p:nvSpPr>
        <p:spPr>
          <a:xfrm>
            <a:off x="2711624" y="3068960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）指令后继（顺序）地址：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(PC)+1→PC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49534" name="文本框 6"/>
          <p:cNvSpPr txBox="1"/>
          <p:nvPr/>
        </p:nvSpPr>
        <p:spPr>
          <a:xfrm>
            <a:off x="2711624" y="4358533"/>
            <a:ext cx="6857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5</a:t>
            </a:r>
            <a:r>
              <a:rPr lang="zh-CN" altLang="en-US" sz="2800" b="1">
                <a:latin typeface="+mn-lt"/>
                <a:ea typeface="+mn-ea"/>
              </a:rPr>
              <a:t>）若本条为转移指令，将根据寻址方式，</a:t>
            </a:r>
            <a:endParaRPr lang="en-US" altLang="zh-CN" sz="2800" b="1">
              <a:latin typeface="+mn-lt"/>
              <a:ea typeface="+mn-ea"/>
            </a:endParaRPr>
          </a:p>
          <a:p>
            <a:r>
              <a:rPr lang="en-US" altLang="zh-CN" sz="2800" b="1">
                <a:latin typeface="+mn-lt"/>
                <a:ea typeface="+mn-ea"/>
              </a:rPr>
              <a:t>      </a:t>
            </a:r>
            <a:r>
              <a:rPr lang="zh-CN" altLang="en-US" sz="2800" b="1">
                <a:latin typeface="+mn-lt"/>
                <a:ea typeface="+mn-ea"/>
              </a:rPr>
              <a:t>指令后继（转移）地址：</a:t>
            </a:r>
            <a:r>
              <a:rPr lang="en-US" altLang="zh-CN" sz="2800" b="1">
                <a:latin typeface="+mn-lt"/>
                <a:ea typeface="+mn-ea"/>
              </a:rPr>
              <a:t>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049535" name="文本框 11"/>
          <p:cNvSpPr txBox="1"/>
          <p:nvPr/>
        </p:nvSpPr>
        <p:spPr>
          <a:xfrm>
            <a:off x="2711624" y="3717032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）指令译码、取数、执行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30" grpId="0"/>
      <p:bldP spid="1049531" grpId="0"/>
      <p:bldP spid="1049532" grpId="0"/>
      <p:bldP spid="1049533" grpId="0"/>
      <p:bldP spid="1049534" grpId="0"/>
      <p:bldP spid="10495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组合 1"/>
          <p:cNvGrpSpPr/>
          <p:nvPr/>
        </p:nvGrpSpPr>
        <p:grpSpPr>
          <a:xfrm>
            <a:off x="7388252" y="404664"/>
            <a:ext cx="2668188" cy="2880320"/>
            <a:chOff x="4139952" y="1412776"/>
            <a:chExt cx="2468074" cy="2880320"/>
          </a:xfrm>
        </p:grpSpPr>
        <p:sp>
          <p:nvSpPr>
            <p:cNvPr id="1049536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37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0000H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538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0001H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539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40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41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42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43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44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049545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46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47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48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49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550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551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88" name="组合 18"/>
          <p:cNvGrpSpPr/>
          <p:nvPr/>
        </p:nvGrpSpPr>
        <p:grpSpPr>
          <a:xfrm>
            <a:off x="7392144" y="3717032"/>
            <a:ext cx="2668188" cy="2880320"/>
            <a:chOff x="4139952" y="1412776"/>
            <a:chExt cx="2468074" cy="2880320"/>
          </a:xfrm>
        </p:grpSpPr>
        <p:sp>
          <p:nvSpPr>
            <p:cNvPr id="1049552" name="矩形 1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53" name="矩形 2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554" name="矩形 2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555" name="矩形 2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56" name="矩形 2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57" name="矩形 2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58" name="矩形 2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9559" name="矩形 2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560" name="矩形 2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1049561" name="矩形 2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62" name="矩形 2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63" name="矩形 3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64" name="矩形 3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565" name="矩形 3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566" name="矩形 3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9567" name="矩形 3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049568" name="矩形 35"/>
          <p:cNvSpPr/>
          <p:nvPr/>
        </p:nvSpPr>
        <p:spPr bwMode="auto">
          <a:xfrm>
            <a:off x="6336759" y="212221"/>
            <a:ext cx="3672408" cy="6597352"/>
          </a:xfrm>
          <a:prstGeom prst="rect">
            <a:avLst/>
          </a:prstGeom>
          <a:solidFill>
            <a:schemeClr val="tx1">
              <a:lumMod val="65000"/>
              <a:lumOff val="35000"/>
              <a:alpha val="29000"/>
            </a:schemeClr>
          </a:solidFill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89" name="组合 36"/>
          <p:cNvGrpSpPr/>
          <p:nvPr/>
        </p:nvGrpSpPr>
        <p:grpSpPr>
          <a:xfrm>
            <a:off x="2063552" y="1052736"/>
            <a:ext cx="2808312" cy="3121605"/>
            <a:chOff x="1115616" y="836712"/>
            <a:chExt cx="2166412" cy="2903819"/>
          </a:xfrm>
        </p:grpSpPr>
        <p:sp>
          <p:nvSpPr>
            <p:cNvPr id="1049569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570" name="矩形 38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9571" name="流程图: 过程 39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9572" name="流程图: 过程 40"/>
            <p:cNvSpPr/>
            <p:nvPr/>
          </p:nvSpPr>
          <p:spPr bwMode="auto">
            <a:xfrm>
              <a:off x="2145432" y="1573538"/>
              <a:ext cx="914400" cy="937779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>
                <a:solidFill>
                  <a:schemeClr val="tx2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I</a:t>
              </a:r>
              <a:r>
                <a:rPr kumimoji="1" lang="en-US" altLang="zh-CN" sz="24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9573" name="TextBox 122"/>
            <p:cNvSpPr txBox="1"/>
            <p:nvPr/>
          </p:nvSpPr>
          <p:spPr>
            <a:xfrm>
              <a:off x="2065028" y="334042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290" name="组合 42"/>
          <p:cNvGrpSpPr/>
          <p:nvPr/>
        </p:nvGrpSpPr>
        <p:grpSpPr>
          <a:xfrm>
            <a:off x="4583832" y="2780928"/>
            <a:ext cx="1800200" cy="338554"/>
            <a:chOff x="3059832" y="2564904"/>
            <a:chExt cx="1800200" cy="338554"/>
          </a:xfrm>
        </p:grpSpPr>
        <p:cxnSp>
          <p:nvCxnSpPr>
            <p:cNvPr id="3146326" name="直接连接符 43"/>
            <p:cNvCxnSpPr>
              <a:cxnSpLocks/>
            </p:cNvCxnSpPr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49574" name="TextBox 130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R</a:t>
              </a:r>
              <a:endParaRPr lang="zh-CN" altLang="en-US" sz="1600" b="1" dirty="0"/>
            </a:p>
          </p:txBody>
        </p:sp>
      </p:grpSp>
      <p:grpSp>
        <p:nvGrpSpPr>
          <p:cNvPr id="291" name="组合 45"/>
          <p:cNvGrpSpPr/>
          <p:nvPr/>
        </p:nvGrpSpPr>
        <p:grpSpPr>
          <a:xfrm>
            <a:off x="4620044" y="858198"/>
            <a:ext cx="1728192" cy="698595"/>
            <a:chOff x="3096044" y="642174"/>
            <a:chExt cx="1728192" cy="698595"/>
          </a:xfrm>
        </p:grpSpPr>
        <p:grpSp>
          <p:nvGrpSpPr>
            <p:cNvPr id="292" name="组合 46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46327" name="直接连接符 48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28" name="直接连接符 49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29" name="直接连接符 50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30" name="直接连接符 51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31" name="直接连接符 52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32" name="直接连接符 53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049575" name="椭圆 54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33" name="直接连接符 55"/>
              <p:cNvCxnSpPr>
                <a:cxnSpLocks/>
              </p:cNvCxnSpPr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34" name="直接连接符 56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1049576" name="TextBox 133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293" name="组合 57"/>
          <p:cNvGrpSpPr/>
          <p:nvPr/>
        </p:nvGrpSpPr>
        <p:grpSpPr>
          <a:xfrm>
            <a:off x="4583832" y="1772816"/>
            <a:ext cx="1800200" cy="720080"/>
            <a:chOff x="3059832" y="1556792"/>
            <a:chExt cx="1800200" cy="720080"/>
          </a:xfrm>
        </p:grpSpPr>
        <p:grpSp>
          <p:nvGrpSpPr>
            <p:cNvPr id="294" name="组合 58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3146335" name="直接连接符 60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36" name="直接连接符 61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37" name="直接连接符 62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38" name="直接连接符 63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39" name="直接连接符 64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40" name="直接连接符 65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1049577" name="椭圆 6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41" name="直接连接符 67"/>
              <p:cNvCxnSpPr>
                <a:cxnSpLocks/>
              </p:cNvCxnSpPr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42" name="直接连接符 68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1049578" name="TextBox 13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295" name="组合 69"/>
          <p:cNvGrpSpPr/>
          <p:nvPr/>
        </p:nvGrpSpPr>
        <p:grpSpPr>
          <a:xfrm>
            <a:off x="2260605" y="1124744"/>
            <a:ext cx="1171099" cy="461665"/>
            <a:chOff x="736605" y="908720"/>
            <a:chExt cx="1171099" cy="461665"/>
          </a:xfrm>
          <a:solidFill>
            <a:srgbClr val="00B050"/>
          </a:solidFill>
        </p:grpSpPr>
        <p:sp>
          <p:nvSpPr>
            <p:cNvPr id="1049579" name="TextBox 139"/>
            <p:cNvSpPr txBox="1"/>
            <p:nvPr/>
          </p:nvSpPr>
          <p:spPr>
            <a:xfrm>
              <a:off x="736605" y="908720"/>
              <a:ext cx="595035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cxnSp>
          <p:nvCxnSpPr>
            <p:cNvPr id="3146343" name="直接箭头连接符 71"/>
            <p:cNvCxnSpPr>
              <a:cxnSpLocks/>
            </p:cNvCxnSpPr>
            <p:nvPr/>
          </p:nvCxnSpPr>
          <p:spPr bwMode="auto">
            <a:xfrm>
              <a:off x="1331640" y="1151903"/>
              <a:ext cx="576064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9580" name="TextBox 152"/>
          <p:cNvSpPr txBox="1"/>
          <p:nvPr/>
        </p:nvSpPr>
        <p:spPr>
          <a:xfrm>
            <a:off x="2240937" y="461166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</a:rPr>
              <a:t>(PC)=0001H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49581" name="矩形 77"/>
          <p:cNvSpPr/>
          <p:nvPr/>
        </p:nvSpPr>
        <p:spPr>
          <a:xfrm>
            <a:off x="7392144" y="1124744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指令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49582" name="流程图: 过程 78"/>
          <p:cNvSpPr/>
          <p:nvPr/>
        </p:nvSpPr>
        <p:spPr bwMode="auto">
          <a:xfrm>
            <a:off x="3398499" y="105273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583" name="流程图: 过程 79"/>
          <p:cNvSpPr/>
          <p:nvPr/>
        </p:nvSpPr>
        <p:spPr bwMode="auto">
          <a:xfrm>
            <a:off x="3386480" y="1854406"/>
            <a:ext cx="1185333" cy="1008112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IR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344" name="直接箭头连接符 80"/>
          <p:cNvCxnSpPr>
            <a:cxnSpLocks/>
          </p:cNvCxnSpPr>
          <p:nvPr/>
        </p:nvCxnSpPr>
        <p:spPr bwMode="auto">
          <a:xfrm>
            <a:off x="6600056" y="1340768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345" name="直接箭头连接符 81"/>
          <p:cNvCxnSpPr>
            <a:cxnSpLocks/>
          </p:cNvCxnSpPr>
          <p:nvPr/>
        </p:nvCxnSpPr>
        <p:spPr bwMode="auto">
          <a:xfrm flipH="1">
            <a:off x="6528048" y="1442393"/>
            <a:ext cx="1088504" cy="77728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584" name="TextBox 86"/>
          <p:cNvSpPr txBox="1"/>
          <p:nvPr/>
        </p:nvSpPr>
        <p:spPr>
          <a:xfrm>
            <a:off x="2567608" y="669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读取指令</a:t>
            </a:r>
            <a:endParaRPr lang="zh-CN" altLang="en-US" sz="2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146346" name="直接箭头连接符 83"/>
          <p:cNvCxnSpPr>
            <a:cxnSpLocks/>
          </p:cNvCxnSpPr>
          <p:nvPr/>
        </p:nvCxnSpPr>
        <p:spPr bwMode="auto">
          <a:xfrm>
            <a:off x="4295800" y="50405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585" name="TextBox 110"/>
          <p:cNvSpPr txBox="1"/>
          <p:nvPr/>
        </p:nvSpPr>
        <p:spPr>
          <a:xfrm>
            <a:off x="4295800" y="548680"/>
            <a:ext cx="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3146347" name="直接箭头连接符 86"/>
          <p:cNvCxnSpPr>
            <a:cxnSpLocks/>
          </p:cNvCxnSpPr>
          <p:nvPr/>
        </p:nvCxnSpPr>
        <p:spPr bwMode="auto">
          <a:xfrm>
            <a:off x="4223792" y="28529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1049586" name="TextBox 110"/>
          <p:cNvSpPr txBox="1"/>
          <p:nvPr/>
        </p:nvSpPr>
        <p:spPr>
          <a:xfrm>
            <a:off x="3613695" y="3028890"/>
            <a:ext cx="6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SIR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4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4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4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4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68" grpId="0" animBg="1"/>
      <p:bldP spid="1049580" grpId="0"/>
      <p:bldP spid="1049581" grpId="0" animBg="1"/>
      <p:bldP spid="1049582" grpId="0" animBg="1"/>
      <p:bldP spid="1049583" grpId="0" animBg="1"/>
      <p:bldP spid="1049585" grpId="0"/>
      <p:bldP spid="10495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7" name="Text Box 72"/>
          <p:cNvSpPr txBox="1">
            <a:spLocks noChangeArrowheads="1"/>
          </p:cNvSpPr>
          <p:nvPr/>
        </p:nvSpPr>
        <p:spPr bwMode="auto">
          <a:xfrm>
            <a:off x="1916918" y="4922004"/>
            <a:ext cx="5915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）指令地址</a:t>
            </a:r>
            <a:r>
              <a:rPr lang="en-US" altLang="zh-CN" sz="2800" b="1">
                <a:latin typeface="+mn-lt"/>
                <a:ea typeface="+mn-ea"/>
              </a:rPr>
              <a:t>:PC→MAR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049588" name="Text Box 71"/>
          <p:cNvSpPr txBox="1">
            <a:spLocks noChangeArrowheads="1"/>
          </p:cNvSpPr>
          <p:nvPr/>
        </p:nvSpPr>
        <p:spPr bwMode="auto">
          <a:xfrm>
            <a:off x="2855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049589" name="Text Box 73"/>
          <p:cNvSpPr txBox="1">
            <a:spLocks noChangeArrowheads="1"/>
          </p:cNvSpPr>
          <p:nvPr/>
        </p:nvSpPr>
        <p:spPr bwMode="auto">
          <a:xfrm>
            <a:off x="7672867" y="5593491"/>
            <a:ext cx="950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49590" name="Line 75"/>
          <p:cNvSpPr>
            <a:spLocks noChangeShapeType="1"/>
          </p:cNvSpPr>
          <p:nvPr/>
        </p:nvSpPr>
        <p:spPr bwMode="auto">
          <a:xfrm>
            <a:off x="3465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591" name="Text Box 76"/>
          <p:cNvSpPr txBox="1">
            <a:spLocks noChangeArrowheads="1"/>
          </p:cNvSpPr>
          <p:nvPr/>
        </p:nvSpPr>
        <p:spPr bwMode="auto">
          <a:xfrm>
            <a:off x="3998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49592" name="Line 77"/>
          <p:cNvSpPr>
            <a:spLocks noChangeShapeType="1"/>
          </p:cNvSpPr>
          <p:nvPr/>
        </p:nvSpPr>
        <p:spPr bwMode="auto">
          <a:xfrm>
            <a:off x="4379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593" name="Text Box 78"/>
          <p:cNvSpPr txBox="1">
            <a:spLocks noChangeArrowheads="1"/>
          </p:cNvSpPr>
          <p:nvPr/>
        </p:nvSpPr>
        <p:spPr bwMode="auto">
          <a:xfrm>
            <a:off x="4836840" y="570182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49594" name="Line 124"/>
          <p:cNvSpPr>
            <a:spLocks noChangeShapeType="1"/>
          </p:cNvSpPr>
          <p:nvPr/>
        </p:nvSpPr>
        <p:spPr bwMode="auto">
          <a:xfrm>
            <a:off x="5751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595" name="Text Box 125"/>
          <p:cNvSpPr txBox="1">
            <a:spLocks noChangeArrowheads="1"/>
          </p:cNvSpPr>
          <p:nvPr/>
        </p:nvSpPr>
        <p:spPr bwMode="auto">
          <a:xfrm>
            <a:off x="6208440" y="5731991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49596" name="Line 126"/>
          <p:cNvSpPr>
            <a:spLocks noChangeShapeType="1"/>
          </p:cNvSpPr>
          <p:nvPr/>
        </p:nvSpPr>
        <p:spPr bwMode="auto">
          <a:xfrm>
            <a:off x="68180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597" name="Text Box 127"/>
          <p:cNvSpPr txBox="1">
            <a:spLocks noChangeArrowheads="1"/>
          </p:cNvSpPr>
          <p:nvPr/>
        </p:nvSpPr>
        <p:spPr bwMode="auto">
          <a:xfrm>
            <a:off x="7275240" y="5701829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49598" name="Line 128"/>
          <p:cNvSpPr>
            <a:spLocks noChangeShapeType="1"/>
          </p:cNvSpPr>
          <p:nvPr/>
        </p:nvSpPr>
        <p:spPr bwMode="auto">
          <a:xfrm>
            <a:off x="7808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599" name="Text Box 129"/>
          <p:cNvSpPr txBox="1">
            <a:spLocks noChangeArrowheads="1"/>
          </p:cNvSpPr>
          <p:nvPr/>
        </p:nvSpPr>
        <p:spPr bwMode="auto">
          <a:xfrm>
            <a:off x="8282145" y="569270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297" name="Group 69"/>
          <p:cNvGrpSpPr/>
          <p:nvPr/>
        </p:nvGrpSpPr>
        <p:grpSpPr bwMode="auto">
          <a:xfrm>
            <a:off x="2063055" y="44624"/>
            <a:ext cx="8353425" cy="4464050"/>
            <a:chOff x="0" y="48"/>
            <a:chExt cx="5760" cy="3360"/>
          </a:xfrm>
        </p:grpSpPr>
        <p:sp>
          <p:nvSpPr>
            <p:cNvPr id="104960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7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0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60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61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61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1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61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61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1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1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61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1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1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2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3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64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64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64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64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64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64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64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64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64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64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65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65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65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65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65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5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5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65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65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5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660" name="Text Box 118"/>
          <p:cNvSpPr txBox="1">
            <a:spLocks noChangeArrowheads="1"/>
          </p:cNvSpPr>
          <p:nvPr/>
        </p:nvSpPr>
        <p:spPr bwMode="auto">
          <a:xfrm>
            <a:off x="2177777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1049661" name="Line 119"/>
          <p:cNvSpPr>
            <a:spLocks noChangeShapeType="1"/>
          </p:cNvSpPr>
          <p:nvPr/>
        </p:nvSpPr>
        <p:spPr bwMode="auto">
          <a:xfrm>
            <a:off x="2136378" y="1774155"/>
            <a:ext cx="503238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49662" name="Text Box 121"/>
          <p:cNvSpPr txBox="1">
            <a:spLocks noChangeArrowheads="1"/>
          </p:cNvSpPr>
          <p:nvPr/>
        </p:nvSpPr>
        <p:spPr bwMode="auto">
          <a:xfrm>
            <a:off x="6816080" y="2669056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049663" name="TextBox 79"/>
          <p:cNvSpPr txBox="1"/>
          <p:nvPr/>
        </p:nvSpPr>
        <p:spPr>
          <a:xfrm>
            <a:off x="2783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49664" name="Text Box 79"/>
          <p:cNvSpPr txBox="1">
            <a:spLocks noChangeArrowheads="1"/>
          </p:cNvSpPr>
          <p:nvPr/>
        </p:nvSpPr>
        <p:spPr bwMode="auto">
          <a:xfrm>
            <a:off x="2351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49665" name="Line 70"/>
          <p:cNvSpPr>
            <a:spLocks noChangeShapeType="1"/>
          </p:cNvSpPr>
          <p:nvPr/>
        </p:nvSpPr>
        <p:spPr bwMode="auto">
          <a:xfrm flipV="1">
            <a:off x="2835762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666" name="Text Box 83"/>
          <p:cNvSpPr txBox="1">
            <a:spLocks noChangeArrowheads="1"/>
          </p:cNvSpPr>
          <p:nvPr/>
        </p:nvSpPr>
        <p:spPr bwMode="auto">
          <a:xfrm>
            <a:off x="2711624" y="1588936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49667" name="Line 71"/>
          <p:cNvSpPr>
            <a:spLocks noChangeShapeType="1"/>
          </p:cNvSpPr>
          <p:nvPr/>
        </p:nvSpPr>
        <p:spPr bwMode="auto">
          <a:xfrm flipV="1">
            <a:off x="3503712" y="1304361"/>
            <a:ext cx="0" cy="2524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668" name="Text Box 80"/>
          <p:cNvSpPr txBox="1">
            <a:spLocks noChangeArrowheads="1"/>
          </p:cNvSpPr>
          <p:nvPr/>
        </p:nvSpPr>
        <p:spPr bwMode="auto">
          <a:xfrm>
            <a:off x="2966932" y="940864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298" name="组合 85"/>
          <p:cNvGrpSpPr/>
          <p:nvPr/>
        </p:nvGrpSpPr>
        <p:grpSpPr>
          <a:xfrm>
            <a:off x="3503712" y="620688"/>
            <a:ext cx="3312368" cy="576064"/>
            <a:chOff x="1979712" y="620688"/>
            <a:chExt cx="3312368" cy="576064"/>
          </a:xfrm>
        </p:grpSpPr>
        <p:sp>
          <p:nvSpPr>
            <p:cNvPr id="104966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7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7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72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49673" name="Text Box 118"/>
          <p:cNvSpPr txBox="1">
            <a:spLocks noChangeArrowheads="1"/>
          </p:cNvSpPr>
          <p:nvPr/>
        </p:nvSpPr>
        <p:spPr bwMode="auto">
          <a:xfrm>
            <a:off x="6775222" y="101420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49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4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4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4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4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49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4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87" grpId="0" autoUpdateAnimBg="0"/>
      <p:bldP spid="1049588" grpId="0" build="p" autoUpdateAnimBg="0"/>
      <p:bldP spid="1049589" grpId="0" autoUpdateAnimBg="0"/>
      <p:bldP spid="1049590" grpId="0" animBg="1"/>
      <p:bldP spid="1049591" grpId="0" build="p" autoUpdateAnimBg="0" advAuto="0"/>
      <p:bldP spid="1049592" grpId="0" animBg="1"/>
      <p:bldP spid="1049593" grpId="0" build="p" autoUpdateAnimBg="0" advAuto="0"/>
      <p:bldP spid="1049594" grpId="0" animBg="1"/>
      <p:bldP spid="1049595" grpId="0" autoUpdateAnimBg="0"/>
      <p:bldP spid="1049596" grpId="0" animBg="1"/>
      <p:bldP spid="1049597" grpId="0" autoUpdateAnimBg="0"/>
      <p:bldP spid="1049598" grpId="0" animBg="1"/>
      <p:bldP spid="1049599" grpId="0" build="p" autoUpdateAnimBg="0" advAuto="0"/>
      <p:bldP spid="1049662" grpId="0" animBg="1"/>
      <p:bldP spid="1049663" grpId="0"/>
      <p:bldP spid="1049664" grpId="0" animBg="1"/>
      <p:bldP spid="1049665" grpId="0" animBg="1"/>
      <p:bldP spid="1049666" grpId="0" animBg="1"/>
      <p:bldP spid="1049667" grpId="0" animBg="1"/>
      <p:bldP spid="1049668" grpId="0" animBg="1"/>
      <p:bldP spid="10496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4" name="Text Box 83"/>
          <p:cNvSpPr txBox="1">
            <a:spLocks noChangeArrowheads="1"/>
          </p:cNvSpPr>
          <p:nvPr/>
        </p:nvSpPr>
        <p:spPr bwMode="auto">
          <a:xfrm>
            <a:off x="42237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49675" name="Text Box 84"/>
          <p:cNvSpPr txBox="1">
            <a:spLocks noChangeArrowheads="1"/>
          </p:cNvSpPr>
          <p:nvPr/>
        </p:nvSpPr>
        <p:spPr bwMode="auto">
          <a:xfrm>
            <a:off x="1879460" y="4994012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）读取指令信息</a:t>
            </a:r>
          </a:p>
        </p:txBody>
      </p:sp>
      <p:sp>
        <p:nvSpPr>
          <p:cNvPr id="1049676" name="Text Box 91"/>
          <p:cNvSpPr txBox="1">
            <a:spLocks noChangeArrowheads="1"/>
          </p:cNvSpPr>
          <p:nvPr/>
        </p:nvSpPr>
        <p:spPr bwMode="auto">
          <a:xfrm>
            <a:off x="6415096" y="551723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置入</a:t>
            </a:r>
          </a:p>
        </p:txBody>
      </p:sp>
      <p:sp>
        <p:nvSpPr>
          <p:cNvPr id="1049677" name="Line 92"/>
          <p:cNvSpPr>
            <a:spLocks noChangeShapeType="1"/>
          </p:cNvSpPr>
          <p:nvPr/>
        </p:nvSpPr>
        <p:spPr bwMode="auto">
          <a:xfrm>
            <a:off x="4757192" y="594928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678" name="Text Box 93"/>
          <p:cNvSpPr txBox="1">
            <a:spLocks noChangeArrowheads="1"/>
          </p:cNvSpPr>
          <p:nvPr/>
        </p:nvSpPr>
        <p:spPr bwMode="auto">
          <a:xfrm>
            <a:off x="56715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49679" name="Line 94"/>
          <p:cNvSpPr>
            <a:spLocks noChangeShapeType="1"/>
          </p:cNvSpPr>
          <p:nvPr/>
        </p:nvSpPr>
        <p:spPr bwMode="auto">
          <a:xfrm>
            <a:off x="6433592" y="5963703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680" name="Text Box 95"/>
          <p:cNvSpPr txBox="1">
            <a:spLocks noChangeArrowheads="1"/>
          </p:cNvSpPr>
          <p:nvPr/>
        </p:nvSpPr>
        <p:spPr bwMode="auto">
          <a:xfrm>
            <a:off x="73479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IR</a:t>
            </a:r>
          </a:p>
        </p:txBody>
      </p:sp>
      <p:grpSp>
        <p:nvGrpSpPr>
          <p:cNvPr id="300" name="Group 69"/>
          <p:cNvGrpSpPr/>
          <p:nvPr/>
        </p:nvGrpSpPr>
        <p:grpSpPr bwMode="auto">
          <a:xfrm>
            <a:off x="2063055" y="404664"/>
            <a:ext cx="8353425" cy="4464050"/>
            <a:chOff x="0" y="48"/>
            <a:chExt cx="5760" cy="3360"/>
          </a:xfrm>
        </p:grpSpPr>
        <p:sp>
          <p:nvSpPr>
            <p:cNvPr id="104968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8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8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69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69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69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9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69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69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9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9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69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69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0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1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2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72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72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72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72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72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72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72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72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72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73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73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73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73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73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73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3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3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73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73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4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741" name="Text Box 111"/>
          <p:cNvSpPr txBox="1">
            <a:spLocks noChangeArrowheads="1"/>
          </p:cNvSpPr>
          <p:nvPr/>
        </p:nvSpPr>
        <p:spPr bwMode="auto">
          <a:xfrm>
            <a:off x="8616280" y="1484338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1049742" name="Line 99"/>
          <p:cNvSpPr>
            <a:spLocks noChangeShapeType="1"/>
          </p:cNvSpPr>
          <p:nvPr/>
        </p:nvSpPr>
        <p:spPr bwMode="auto">
          <a:xfrm>
            <a:off x="8976320" y="836266"/>
            <a:ext cx="0" cy="637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743" name="Line 97"/>
          <p:cNvSpPr>
            <a:spLocks noChangeShapeType="1"/>
          </p:cNvSpPr>
          <p:nvPr/>
        </p:nvSpPr>
        <p:spPr bwMode="auto">
          <a:xfrm flipH="1">
            <a:off x="7536160" y="83626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744" name="Line 107"/>
          <p:cNvSpPr>
            <a:spLocks noChangeShapeType="1"/>
          </p:cNvSpPr>
          <p:nvPr/>
        </p:nvSpPr>
        <p:spPr bwMode="auto">
          <a:xfrm>
            <a:off x="8247704" y="836266"/>
            <a:ext cx="0" cy="1849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745" name="Line 108"/>
          <p:cNvSpPr>
            <a:spLocks noChangeShapeType="1"/>
          </p:cNvSpPr>
          <p:nvPr/>
        </p:nvSpPr>
        <p:spPr bwMode="auto">
          <a:xfrm flipH="1">
            <a:off x="7690809" y="2685658"/>
            <a:ext cx="5568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746" name="Text Box 120"/>
          <p:cNvSpPr txBox="1">
            <a:spLocks noChangeArrowheads="1"/>
          </p:cNvSpPr>
          <p:nvPr/>
        </p:nvSpPr>
        <p:spPr bwMode="auto">
          <a:xfrm>
            <a:off x="6816080" y="252459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IR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4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9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4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74" grpId="0" build="p" autoUpdateAnimBg="0"/>
      <p:bldP spid="1049675" grpId="0" autoUpdateAnimBg="0"/>
      <p:bldP spid="1049676" grpId="0" autoUpdateAnimBg="0"/>
      <p:bldP spid="1049677" grpId="0" animBg="1"/>
      <p:bldP spid="1049678" grpId="0" build="p" autoUpdateAnimBg="0" advAuto="0"/>
      <p:bldP spid="1049679" grpId="0" animBg="1"/>
      <p:bldP spid="1049680" grpId="0" build="p" autoUpdateAnimBg="0" advAuto="0"/>
      <p:bldP spid="1049741" grpId="0" animBg="1"/>
      <p:bldP spid="1049742" grpId="0" animBg="1"/>
      <p:bldP spid="1049743" grpId="0" animBg="1"/>
      <p:bldP spid="1049744" grpId="0" animBg="1"/>
      <p:bldP spid="1049745" grpId="0" animBg="1"/>
      <p:bldP spid="10497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7" name="Text Box 86"/>
          <p:cNvSpPr txBox="1">
            <a:spLocks noChangeArrowheads="1"/>
          </p:cNvSpPr>
          <p:nvPr/>
        </p:nvSpPr>
        <p:spPr bwMode="auto">
          <a:xfrm>
            <a:off x="1847528" y="4777988"/>
            <a:ext cx="79208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）后继顺序地址</a:t>
            </a:r>
            <a:r>
              <a:rPr lang="en-US" altLang="zh-CN" sz="2800" b="1">
                <a:latin typeface="+mn-lt"/>
                <a:ea typeface="+mn-ea"/>
              </a:rPr>
              <a:t>:  (PC)+1→PC </a:t>
            </a:r>
            <a:endParaRPr lang="en-US" altLang="zh-CN" sz="2800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049748" name="Text Box 132"/>
          <p:cNvSpPr txBox="1">
            <a:spLocks noChangeArrowheads="1"/>
          </p:cNvSpPr>
          <p:nvPr/>
        </p:nvSpPr>
        <p:spPr bwMode="auto">
          <a:xfrm>
            <a:off x="32156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049749" name="Line 134"/>
          <p:cNvSpPr>
            <a:spLocks noChangeShapeType="1"/>
          </p:cNvSpPr>
          <p:nvPr/>
        </p:nvSpPr>
        <p:spPr bwMode="auto">
          <a:xfrm>
            <a:off x="38252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50" name="Text Box 135"/>
          <p:cNvSpPr txBox="1">
            <a:spLocks noChangeArrowheads="1"/>
          </p:cNvSpPr>
          <p:nvPr/>
        </p:nvSpPr>
        <p:spPr bwMode="auto">
          <a:xfrm>
            <a:off x="42824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49751" name="Line 136"/>
          <p:cNvSpPr>
            <a:spLocks noChangeShapeType="1"/>
          </p:cNvSpPr>
          <p:nvPr/>
        </p:nvSpPr>
        <p:spPr bwMode="auto">
          <a:xfrm>
            <a:off x="4663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52" name="Text Box 137"/>
          <p:cNvSpPr txBox="1">
            <a:spLocks noChangeArrowheads="1"/>
          </p:cNvSpPr>
          <p:nvPr/>
        </p:nvSpPr>
        <p:spPr bwMode="auto">
          <a:xfrm>
            <a:off x="51206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49753" name="Line 138"/>
          <p:cNvSpPr>
            <a:spLocks noChangeShapeType="1"/>
          </p:cNvSpPr>
          <p:nvPr/>
        </p:nvSpPr>
        <p:spPr bwMode="auto">
          <a:xfrm>
            <a:off x="59588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54" name="Text Box 139"/>
          <p:cNvSpPr txBox="1">
            <a:spLocks noChangeArrowheads="1"/>
          </p:cNvSpPr>
          <p:nvPr/>
        </p:nvSpPr>
        <p:spPr bwMode="auto">
          <a:xfrm>
            <a:off x="6416080" y="5488706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49755" name="Line 140"/>
          <p:cNvSpPr>
            <a:spLocks noChangeShapeType="1"/>
          </p:cNvSpPr>
          <p:nvPr/>
        </p:nvSpPr>
        <p:spPr bwMode="auto">
          <a:xfrm>
            <a:off x="6949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56" name="Text Box 141"/>
          <p:cNvSpPr txBox="1">
            <a:spLocks noChangeArrowheads="1"/>
          </p:cNvSpPr>
          <p:nvPr/>
        </p:nvSpPr>
        <p:spPr bwMode="auto">
          <a:xfrm>
            <a:off x="7406680" y="5458544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49757" name="Line 142"/>
          <p:cNvSpPr>
            <a:spLocks noChangeShapeType="1"/>
          </p:cNvSpPr>
          <p:nvPr/>
        </p:nvSpPr>
        <p:spPr bwMode="auto">
          <a:xfrm>
            <a:off x="789620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58" name="Text Box 143"/>
          <p:cNvSpPr txBox="1">
            <a:spLocks noChangeArrowheads="1"/>
          </p:cNvSpPr>
          <p:nvPr/>
        </p:nvSpPr>
        <p:spPr bwMode="auto">
          <a:xfrm>
            <a:off x="83972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049759" name="Text Box 144"/>
          <p:cNvSpPr txBox="1">
            <a:spLocks noChangeArrowheads="1"/>
          </p:cNvSpPr>
          <p:nvPr/>
        </p:nvSpPr>
        <p:spPr bwMode="auto">
          <a:xfrm>
            <a:off x="4282480" y="588399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en-US" altLang="zh-CN" sz="2000" b="1">
                <a:solidFill>
                  <a:srgbClr val="FF00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49760" name="Line 145"/>
          <p:cNvSpPr>
            <a:spLocks noChangeShapeType="1"/>
          </p:cNvSpPr>
          <p:nvPr/>
        </p:nvSpPr>
        <p:spPr bwMode="auto">
          <a:xfrm flipV="1">
            <a:off x="4892080" y="5991944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761" name="Text Box 150"/>
          <p:cNvSpPr txBox="1">
            <a:spLocks noChangeArrowheads="1"/>
          </p:cNvSpPr>
          <p:nvPr/>
        </p:nvSpPr>
        <p:spPr bwMode="auto">
          <a:xfrm>
            <a:off x="7833320" y="537321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打入</a:t>
            </a:r>
          </a:p>
        </p:txBody>
      </p:sp>
      <p:grpSp>
        <p:nvGrpSpPr>
          <p:cNvPr id="302" name="Group 69"/>
          <p:cNvGrpSpPr/>
          <p:nvPr/>
        </p:nvGrpSpPr>
        <p:grpSpPr bwMode="auto">
          <a:xfrm>
            <a:off x="2063055" y="44624"/>
            <a:ext cx="8353425" cy="4464050"/>
            <a:chOff x="0" y="48"/>
            <a:chExt cx="5760" cy="3360"/>
          </a:xfrm>
        </p:grpSpPr>
        <p:sp>
          <p:nvSpPr>
            <p:cNvPr id="104976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69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7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77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77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77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7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77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77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7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7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77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8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79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0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0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80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80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80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80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80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80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80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80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81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81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81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81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81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81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81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1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1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81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82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2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822" name="Text Box 118"/>
          <p:cNvSpPr txBox="1">
            <a:spLocks noChangeArrowheads="1"/>
          </p:cNvSpPr>
          <p:nvPr/>
        </p:nvSpPr>
        <p:spPr bwMode="auto">
          <a:xfrm>
            <a:off x="2033761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1049823" name="Line 119"/>
          <p:cNvSpPr>
            <a:spLocks noChangeShapeType="1"/>
          </p:cNvSpPr>
          <p:nvPr/>
        </p:nvSpPr>
        <p:spPr bwMode="auto">
          <a:xfrm>
            <a:off x="2136378" y="1774155"/>
            <a:ext cx="50323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49824" name="Text Box 121"/>
          <p:cNvSpPr txBox="1">
            <a:spLocks noChangeArrowheads="1"/>
          </p:cNvSpPr>
          <p:nvPr/>
        </p:nvSpPr>
        <p:spPr bwMode="auto">
          <a:xfrm>
            <a:off x="6816080" y="263691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049825" name="TextBox 80"/>
          <p:cNvSpPr txBox="1"/>
          <p:nvPr/>
        </p:nvSpPr>
        <p:spPr>
          <a:xfrm>
            <a:off x="2783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49826" name="Text Box 79"/>
          <p:cNvSpPr txBox="1">
            <a:spLocks noChangeArrowheads="1"/>
          </p:cNvSpPr>
          <p:nvPr/>
        </p:nvSpPr>
        <p:spPr bwMode="auto">
          <a:xfrm>
            <a:off x="2351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49827" name="Line 70"/>
          <p:cNvSpPr>
            <a:spLocks noChangeShapeType="1"/>
          </p:cNvSpPr>
          <p:nvPr/>
        </p:nvSpPr>
        <p:spPr bwMode="auto">
          <a:xfrm flipV="1">
            <a:off x="2855640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49828" name="Text Box 83"/>
          <p:cNvSpPr txBox="1">
            <a:spLocks noChangeArrowheads="1"/>
          </p:cNvSpPr>
          <p:nvPr/>
        </p:nvSpPr>
        <p:spPr bwMode="auto">
          <a:xfrm>
            <a:off x="2711624" y="1556792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49829" name="Text Box 80"/>
          <p:cNvSpPr txBox="1">
            <a:spLocks noChangeArrowheads="1"/>
          </p:cNvSpPr>
          <p:nvPr/>
        </p:nvSpPr>
        <p:spPr bwMode="auto">
          <a:xfrm>
            <a:off x="2966932" y="90872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03" name="组合 85"/>
          <p:cNvGrpSpPr/>
          <p:nvPr/>
        </p:nvGrpSpPr>
        <p:grpSpPr>
          <a:xfrm>
            <a:off x="3503712" y="620688"/>
            <a:ext cx="3312368" cy="2232248"/>
            <a:chOff x="1979712" y="620688"/>
            <a:chExt cx="3312368" cy="2232248"/>
          </a:xfrm>
        </p:grpSpPr>
        <p:sp>
          <p:nvSpPr>
            <p:cNvPr id="1049830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31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32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33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4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4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4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4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4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4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4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48" grpId="0" build="p" autoUpdateAnimBg="0"/>
      <p:bldP spid="1049749" grpId="0" animBg="1"/>
      <p:bldP spid="1049750" grpId="0" build="p" autoUpdateAnimBg="0" advAuto="0"/>
      <p:bldP spid="1049751" grpId="0" animBg="1"/>
      <p:bldP spid="1049752" grpId="0" build="p" autoUpdateAnimBg="0" advAuto="0"/>
      <p:bldP spid="1049753" grpId="0" animBg="1"/>
      <p:bldP spid="1049754" grpId="0" autoUpdateAnimBg="0"/>
      <p:bldP spid="1049755" grpId="0" animBg="1"/>
      <p:bldP spid="1049756" grpId="0" autoUpdateAnimBg="0"/>
      <p:bldP spid="1049757" grpId="0" animBg="1"/>
      <p:bldP spid="1049758" grpId="0" build="p" autoUpdateAnimBg="0" advAuto="0"/>
      <p:bldP spid="1049759" grpId="0" build="p" autoUpdateAnimBg="0"/>
      <p:bldP spid="1049760" grpId="0" animBg="1"/>
      <p:bldP spid="1049761" grpId="0" autoUpdateAnimBg="0"/>
      <p:bldP spid="1049823" grpId="0" animBg="1"/>
      <p:bldP spid="1049824" grpId="0" animBg="1"/>
      <p:bldP spid="1049825" grpId="0"/>
      <p:bldP spid="1049826" grpId="0" animBg="1"/>
      <p:bldP spid="1049827" grpId="0" animBg="1"/>
      <p:bldP spid="1049828" grpId="0" animBg="1"/>
      <p:bldP spid="10498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4" name="Text Box 72"/>
          <p:cNvSpPr txBox="1">
            <a:spLocks noChangeArrowheads="1"/>
          </p:cNvSpPr>
          <p:nvPr/>
        </p:nvSpPr>
        <p:spPr bwMode="auto">
          <a:xfrm>
            <a:off x="2015208" y="4797152"/>
            <a:ext cx="5448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）后继转移地址</a:t>
            </a:r>
            <a:r>
              <a:rPr lang="en-US" altLang="zh-CN" sz="2800" b="1">
                <a:latin typeface="+mn-lt"/>
                <a:ea typeface="+mn-ea"/>
              </a:rPr>
              <a:t>:  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049835" name="Text Box 86"/>
          <p:cNvSpPr txBox="1">
            <a:spLocks noChangeArrowheads="1"/>
          </p:cNvSpPr>
          <p:nvPr/>
        </p:nvSpPr>
        <p:spPr bwMode="auto">
          <a:xfrm>
            <a:off x="1945476" y="5757063"/>
            <a:ext cx="2350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寄存器寻址：</a:t>
            </a:r>
          </a:p>
        </p:txBody>
      </p:sp>
      <p:sp>
        <p:nvSpPr>
          <p:cNvPr id="1049836" name="Text Box 71"/>
          <p:cNvSpPr txBox="1">
            <a:spLocks noChangeArrowheads="1"/>
          </p:cNvSpPr>
          <p:nvPr/>
        </p:nvSpPr>
        <p:spPr bwMode="auto">
          <a:xfrm>
            <a:off x="4100264" y="576125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49837" name="Text Box 73"/>
          <p:cNvSpPr txBox="1">
            <a:spLocks noChangeArrowheads="1"/>
          </p:cNvSpPr>
          <p:nvPr/>
        </p:nvSpPr>
        <p:spPr bwMode="auto">
          <a:xfrm>
            <a:off x="8773616" y="5644985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49838" name="Line 75"/>
          <p:cNvSpPr>
            <a:spLocks noChangeShapeType="1"/>
          </p:cNvSpPr>
          <p:nvPr/>
        </p:nvSpPr>
        <p:spPr bwMode="auto">
          <a:xfrm>
            <a:off x="47860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839" name="Text Box 76"/>
          <p:cNvSpPr txBox="1">
            <a:spLocks noChangeArrowheads="1"/>
          </p:cNvSpPr>
          <p:nvPr/>
        </p:nvSpPr>
        <p:spPr bwMode="auto">
          <a:xfrm>
            <a:off x="5243264" y="5517232"/>
            <a:ext cx="5647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黑体" pitchFamily="49" charset="-122"/>
              </a:rPr>
              <a:t>AB</a:t>
            </a:r>
          </a:p>
        </p:txBody>
      </p:sp>
      <p:sp>
        <p:nvSpPr>
          <p:cNvPr id="1049840" name="Line 77"/>
          <p:cNvSpPr>
            <a:spLocks noChangeShapeType="1"/>
          </p:cNvSpPr>
          <p:nvPr/>
        </p:nvSpPr>
        <p:spPr bwMode="auto">
          <a:xfrm>
            <a:off x="56242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841" name="Text Box 78"/>
          <p:cNvSpPr txBox="1">
            <a:spLocks noChangeArrowheads="1"/>
          </p:cNvSpPr>
          <p:nvPr/>
        </p:nvSpPr>
        <p:spPr bwMode="auto">
          <a:xfrm>
            <a:off x="6005264" y="576125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49842" name="Line 111"/>
          <p:cNvSpPr>
            <a:spLocks noChangeShapeType="1"/>
          </p:cNvSpPr>
          <p:nvPr/>
        </p:nvSpPr>
        <p:spPr bwMode="auto">
          <a:xfrm>
            <a:off x="68434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843" name="Text Box 112"/>
          <p:cNvSpPr txBox="1">
            <a:spLocks noChangeArrowheads="1"/>
          </p:cNvSpPr>
          <p:nvPr/>
        </p:nvSpPr>
        <p:spPr bwMode="auto">
          <a:xfrm>
            <a:off x="7224464" y="579141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49844" name="Line 113"/>
          <p:cNvSpPr>
            <a:spLocks noChangeShapeType="1"/>
          </p:cNvSpPr>
          <p:nvPr/>
        </p:nvSpPr>
        <p:spPr bwMode="auto">
          <a:xfrm>
            <a:off x="775218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845" name="Text Box 114"/>
          <p:cNvSpPr txBox="1">
            <a:spLocks noChangeArrowheads="1"/>
          </p:cNvSpPr>
          <p:nvPr/>
        </p:nvSpPr>
        <p:spPr bwMode="auto">
          <a:xfrm>
            <a:off x="8215064" y="57612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49846" name="Line 115"/>
          <p:cNvSpPr>
            <a:spLocks noChangeShapeType="1"/>
          </p:cNvSpPr>
          <p:nvPr/>
        </p:nvSpPr>
        <p:spPr bwMode="auto">
          <a:xfrm>
            <a:off x="8824664" y="6045095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847" name="Text Box 116"/>
          <p:cNvSpPr txBox="1">
            <a:spLocks noChangeArrowheads="1"/>
          </p:cNvSpPr>
          <p:nvPr/>
        </p:nvSpPr>
        <p:spPr bwMode="auto">
          <a:xfrm>
            <a:off x="9434264" y="572950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grpSp>
        <p:nvGrpSpPr>
          <p:cNvPr id="305" name="Group 69"/>
          <p:cNvGrpSpPr/>
          <p:nvPr/>
        </p:nvGrpSpPr>
        <p:grpSpPr bwMode="auto">
          <a:xfrm>
            <a:off x="2063055" y="189086"/>
            <a:ext cx="8353425" cy="4464050"/>
            <a:chOff x="0" y="48"/>
            <a:chExt cx="5760" cy="3360"/>
          </a:xfrm>
        </p:grpSpPr>
        <p:sp>
          <p:nvSpPr>
            <p:cNvPr id="104984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4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5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85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85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85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86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86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86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6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7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88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88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88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89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89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89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89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89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89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89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89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89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4989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4990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4990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90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0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0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90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90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0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49908" name="Text Box 109"/>
          <p:cNvSpPr txBox="1">
            <a:spLocks noChangeArrowheads="1"/>
          </p:cNvSpPr>
          <p:nvPr/>
        </p:nvSpPr>
        <p:spPr bwMode="auto">
          <a:xfrm>
            <a:off x="5119038" y="115821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1049909" name="Text Box 79"/>
          <p:cNvSpPr txBox="1">
            <a:spLocks noChangeArrowheads="1"/>
          </p:cNvSpPr>
          <p:nvPr/>
        </p:nvSpPr>
        <p:spPr bwMode="auto">
          <a:xfrm>
            <a:off x="2351584" y="2420888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49910" name="Text Box 83"/>
          <p:cNvSpPr txBox="1">
            <a:spLocks noChangeArrowheads="1"/>
          </p:cNvSpPr>
          <p:nvPr/>
        </p:nvSpPr>
        <p:spPr bwMode="auto">
          <a:xfrm>
            <a:off x="2711624" y="1700808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49911" name="Text Box 80"/>
          <p:cNvSpPr txBox="1">
            <a:spLocks noChangeArrowheads="1"/>
          </p:cNvSpPr>
          <p:nvPr/>
        </p:nvSpPr>
        <p:spPr bwMode="auto">
          <a:xfrm>
            <a:off x="2999656" y="108488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06" name="组合 80"/>
          <p:cNvGrpSpPr/>
          <p:nvPr/>
        </p:nvGrpSpPr>
        <p:grpSpPr>
          <a:xfrm>
            <a:off x="3503712" y="764704"/>
            <a:ext cx="3312368" cy="2232248"/>
            <a:chOff x="1979712" y="620688"/>
            <a:chExt cx="3312368" cy="2232248"/>
          </a:xfrm>
        </p:grpSpPr>
        <p:sp>
          <p:nvSpPr>
            <p:cNvPr id="104991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1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1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1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49916" name="Text Box 121"/>
          <p:cNvSpPr txBox="1">
            <a:spLocks noChangeArrowheads="1"/>
          </p:cNvSpPr>
          <p:nvPr/>
        </p:nvSpPr>
        <p:spPr bwMode="auto">
          <a:xfrm>
            <a:off x="6816080" y="281307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9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4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4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9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4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836" grpId="0" build="p" autoUpdateAnimBg="0"/>
      <p:bldP spid="1049837" grpId="0" autoUpdateAnimBg="0"/>
      <p:bldP spid="1049838" grpId="0" animBg="1"/>
      <p:bldP spid="1049839" grpId="0" build="p" autoUpdateAnimBg="0" advAuto="0"/>
      <p:bldP spid="1049840" grpId="0" animBg="1"/>
      <p:bldP spid="1049841" grpId="0" build="p" autoUpdateAnimBg="0" advAuto="0"/>
      <p:bldP spid="1049842" grpId="0" animBg="1"/>
      <p:bldP spid="1049843" grpId="0" build="p" autoUpdateAnimBg="0" advAuto="0"/>
      <p:bldP spid="1049844" grpId="0" animBg="1"/>
      <p:bldP spid="1049845" grpId="0" build="p" autoUpdateAnimBg="0" advAuto="0"/>
      <p:bldP spid="1049846" grpId="0" animBg="1"/>
      <p:bldP spid="1049847" grpId="0" build="p" autoUpdateAnimBg="0" advAuto="0"/>
      <p:bldP spid="1049908" grpId="0" animBg="1"/>
      <p:bldP spid="1049909" grpId="0" animBg="1"/>
      <p:bldP spid="1049910" grpId="0" animBg="1"/>
      <p:bldP spid="1049911" grpId="0" animBg="1"/>
      <p:bldP spid="10499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7" name="Text Box 117"/>
          <p:cNvSpPr txBox="1">
            <a:spLocks noChangeArrowheads="1"/>
          </p:cNvSpPr>
          <p:nvPr/>
        </p:nvSpPr>
        <p:spPr bwMode="auto">
          <a:xfrm>
            <a:off x="1559496" y="4956532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寄存器间址：</a:t>
            </a:r>
          </a:p>
        </p:txBody>
      </p:sp>
      <p:sp>
        <p:nvSpPr>
          <p:cNvPr id="1049918" name="Text Box 120"/>
          <p:cNvSpPr txBox="1">
            <a:spLocks noChangeArrowheads="1"/>
          </p:cNvSpPr>
          <p:nvPr/>
        </p:nvSpPr>
        <p:spPr bwMode="auto">
          <a:xfrm>
            <a:off x="3647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49919" name="Text Box 121"/>
          <p:cNvSpPr txBox="1">
            <a:spLocks noChangeArrowheads="1"/>
          </p:cNvSpPr>
          <p:nvPr/>
        </p:nvSpPr>
        <p:spPr bwMode="auto">
          <a:xfrm>
            <a:off x="8314928" y="486916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49920" name="Line 122"/>
          <p:cNvSpPr>
            <a:spLocks noChangeShapeType="1"/>
          </p:cNvSpPr>
          <p:nvPr/>
        </p:nvSpPr>
        <p:spPr bwMode="auto">
          <a:xfrm>
            <a:off x="4333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21" name="Text Box 123"/>
          <p:cNvSpPr txBox="1">
            <a:spLocks noChangeArrowheads="1"/>
          </p:cNvSpPr>
          <p:nvPr/>
        </p:nvSpPr>
        <p:spPr bwMode="auto">
          <a:xfrm>
            <a:off x="4790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1049922" name="Line 124"/>
          <p:cNvSpPr>
            <a:spLocks noChangeShapeType="1"/>
          </p:cNvSpPr>
          <p:nvPr/>
        </p:nvSpPr>
        <p:spPr bwMode="auto">
          <a:xfrm>
            <a:off x="51717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23" name="Text Box 125"/>
          <p:cNvSpPr txBox="1">
            <a:spLocks noChangeArrowheads="1"/>
          </p:cNvSpPr>
          <p:nvPr/>
        </p:nvSpPr>
        <p:spPr bwMode="auto">
          <a:xfrm>
            <a:off x="5552728" y="494536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49924" name="Line 126"/>
          <p:cNvSpPr>
            <a:spLocks noChangeShapeType="1"/>
          </p:cNvSpPr>
          <p:nvPr/>
        </p:nvSpPr>
        <p:spPr bwMode="auto">
          <a:xfrm>
            <a:off x="640424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25" name="Text Box 127"/>
          <p:cNvSpPr txBox="1">
            <a:spLocks noChangeArrowheads="1"/>
          </p:cNvSpPr>
          <p:nvPr/>
        </p:nvSpPr>
        <p:spPr bwMode="auto">
          <a:xfrm>
            <a:off x="6771928" y="497552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49926" name="Line 128"/>
          <p:cNvSpPr>
            <a:spLocks noChangeShapeType="1"/>
          </p:cNvSpPr>
          <p:nvPr/>
        </p:nvSpPr>
        <p:spPr bwMode="auto">
          <a:xfrm>
            <a:off x="7381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27" name="Text Box 129"/>
          <p:cNvSpPr txBox="1">
            <a:spLocks noChangeArrowheads="1"/>
          </p:cNvSpPr>
          <p:nvPr/>
        </p:nvSpPr>
        <p:spPr bwMode="auto">
          <a:xfrm>
            <a:off x="7762528" y="494536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49928" name="Line 130"/>
          <p:cNvSpPr>
            <a:spLocks noChangeShapeType="1"/>
          </p:cNvSpPr>
          <p:nvPr/>
        </p:nvSpPr>
        <p:spPr bwMode="auto">
          <a:xfrm>
            <a:off x="8372128" y="5229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29" name="Text Box 131"/>
          <p:cNvSpPr txBox="1">
            <a:spLocks noChangeArrowheads="1"/>
          </p:cNvSpPr>
          <p:nvPr/>
        </p:nvSpPr>
        <p:spPr bwMode="auto">
          <a:xfrm>
            <a:off x="8981728" y="491361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049930" name="Line 132"/>
          <p:cNvSpPr>
            <a:spLocks noChangeShapeType="1"/>
          </p:cNvSpPr>
          <p:nvPr/>
        </p:nvSpPr>
        <p:spPr bwMode="auto">
          <a:xfrm>
            <a:off x="10027096" y="5229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31" name="Text Box 133"/>
          <p:cNvSpPr txBox="1">
            <a:spLocks noChangeArrowheads="1"/>
          </p:cNvSpPr>
          <p:nvPr/>
        </p:nvSpPr>
        <p:spPr bwMode="auto">
          <a:xfrm>
            <a:off x="20280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049932" name="Line 134"/>
          <p:cNvSpPr>
            <a:spLocks noChangeShapeType="1"/>
          </p:cNvSpPr>
          <p:nvPr/>
        </p:nvSpPr>
        <p:spPr bwMode="auto">
          <a:xfrm>
            <a:off x="1723256" y="6021288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33" name="Line 135"/>
          <p:cNvSpPr>
            <a:spLocks noChangeShapeType="1"/>
          </p:cNvSpPr>
          <p:nvPr/>
        </p:nvSpPr>
        <p:spPr bwMode="auto">
          <a:xfrm>
            <a:off x="26376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34" name="Text Box 136"/>
          <p:cNvSpPr txBox="1">
            <a:spLocks noChangeArrowheads="1"/>
          </p:cNvSpPr>
          <p:nvPr/>
        </p:nvSpPr>
        <p:spPr bwMode="auto">
          <a:xfrm>
            <a:off x="30186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49935" name="Line 137"/>
          <p:cNvSpPr>
            <a:spLocks noChangeShapeType="1"/>
          </p:cNvSpPr>
          <p:nvPr/>
        </p:nvSpPr>
        <p:spPr bwMode="auto">
          <a:xfrm>
            <a:off x="34758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36" name="Text Box 138"/>
          <p:cNvSpPr txBox="1">
            <a:spLocks noChangeArrowheads="1"/>
          </p:cNvSpPr>
          <p:nvPr/>
        </p:nvSpPr>
        <p:spPr bwMode="auto">
          <a:xfrm>
            <a:off x="38568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49937" name="Line 139"/>
          <p:cNvSpPr>
            <a:spLocks noChangeShapeType="1"/>
          </p:cNvSpPr>
          <p:nvPr/>
        </p:nvSpPr>
        <p:spPr bwMode="auto">
          <a:xfrm>
            <a:off x="4542656" y="6075382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38" name="Text Box 140"/>
          <p:cNvSpPr txBox="1">
            <a:spLocks noChangeArrowheads="1"/>
          </p:cNvSpPr>
          <p:nvPr/>
        </p:nvSpPr>
        <p:spPr bwMode="auto">
          <a:xfrm>
            <a:off x="4576192" y="569318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置入</a:t>
            </a:r>
          </a:p>
        </p:txBody>
      </p:sp>
      <p:sp>
        <p:nvSpPr>
          <p:cNvPr id="1049939" name="Text Box 141"/>
          <p:cNvSpPr txBox="1">
            <a:spLocks noChangeArrowheads="1"/>
          </p:cNvSpPr>
          <p:nvPr/>
        </p:nvSpPr>
        <p:spPr bwMode="auto">
          <a:xfrm>
            <a:off x="5304656" y="5734997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49940" name="Line 142"/>
          <p:cNvSpPr>
            <a:spLocks noChangeShapeType="1"/>
          </p:cNvSpPr>
          <p:nvPr/>
        </p:nvSpPr>
        <p:spPr bwMode="auto">
          <a:xfrm>
            <a:off x="625137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41" name="Text Box 143"/>
          <p:cNvSpPr txBox="1">
            <a:spLocks noChangeArrowheads="1"/>
          </p:cNvSpPr>
          <p:nvPr/>
        </p:nvSpPr>
        <p:spPr bwMode="auto">
          <a:xfrm>
            <a:off x="6581328" y="5734997"/>
            <a:ext cx="584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1049942" name="Line 158"/>
          <p:cNvSpPr>
            <a:spLocks noChangeShapeType="1"/>
          </p:cNvSpPr>
          <p:nvPr/>
        </p:nvSpPr>
        <p:spPr bwMode="auto">
          <a:xfrm>
            <a:off x="6962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43" name="Text Box 159"/>
          <p:cNvSpPr txBox="1">
            <a:spLocks noChangeArrowheads="1"/>
          </p:cNvSpPr>
          <p:nvPr/>
        </p:nvSpPr>
        <p:spPr bwMode="auto">
          <a:xfrm>
            <a:off x="8545016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1049944" name="Line 160"/>
          <p:cNvSpPr>
            <a:spLocks noChangeShapeType="1"/>
          </p:cNvSpPr>
          <p:nvPr/>
        </p:nvSpPr>
        <p:spPr bwMode="auto">
          <a:xfrm>
            <a:off x="81815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45" name="Text Box 161"/>
          <p:cNvSpPr txBox="1">
            <a:spLocks noChangeArrowheads="1"/>
          </p:cNvSpPr>
          <p:nvPr/>
        </p:nvSpPr>
        <p:spPr bwMode="auto">
          <a:xfrm>
            <a:off x="9146232" y="572454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49946" name="Line 162"/>
          <p:cNvSpPr>
            <a:spLocks noChangeShapeType="1"/>
          </p:cNvSpPr>
          <p:nvPr/>
        </p:nvSpPr>
        <p:spPr bwMode="auto">
          <a:xfrm>
            <a:off x="9629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9947" name="Text Box 163"/>
          <p:cNvSpPr txBox="1">
            <a:spLocks noChangeArrowheads="1"/>
          </p:cNvSpPr>
          <p:nvPr/>
        </p:nvSpPr>
        <p:spPr bwMode="auto">
          <a:xfrm>
            <a:off x="10010328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049948" name="Text Box 164"/>
          <p:cNvSpPr txBox="1">
            <a:spLocks noChangeArrowheads="1"/>
          </p:cNvSpPr>
          <p:nvPr/>
        </p:nvSpPr>
        <p:spPr bwMode="auto">
          <a:xfrm>
            <a:off x="7343328" y="5734997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308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49949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0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1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2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3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4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5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6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57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49958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49959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49960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1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49962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49963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4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5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49966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7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8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69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0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1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2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3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4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5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6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7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8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79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0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1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2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3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4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5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6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7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988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49989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49990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49991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992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993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994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49995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49996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49997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998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49999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000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001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002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003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04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05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006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007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08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009" name="Text Box 110"/>
          <p:cNvSpPr txBox="1">
            <a:spLocks noChangeArrowheads="1"/>
          </p:cNvSpPr>
          <p:nvPr/>
        </p:nvSpPr>
        <p:spPr bwMode="auto">
          <a:xfrm>
            <a:off x="5119038" y="166094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R1</a:t>
            </a:r>
          </a:p>
        </p:txBody>
      </p:sp>
      <p:sp>
        <p:nvSpPr>
          <p:cNvPr id="1050010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011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012" name="Text Box 80"/>
          <p:cNvSpPr txBox="1">
            <a:spLocks noChangeArrowheads="1"/>
          </p:cNvSpPr>
          <p:nvPr/>
        </p:nvSpPr>
        <p:spPr bwMode="auto">
          <a:xfrm>
            <a:off x="2999656" y="980728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09" name="组合 99"/>
          <p:cNvGrpSpPr/>
          <p:nvPr/>
        </p:nvGrpSpPr>
        <p:grpSpPr>
          <a:xfrm>
            <a:off x="3503712" y="692696"/>
            <a:ext cx="3312368" cy="576064"/>
            <a:chOff x="1979712" y="620688"/>
            <a:chExt cx="3312368" cy="576064"/>
          </a:xfrm>
        </p:grpSpPr>
        <p:sp>
          <p:nvSpPr>
            <p:cNvPr id="105001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1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1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16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017" name="Text Box 118"/>
          <p:cNvSpPr txBox="1">
            <a:spLocks noChangeArrowheads="1"/>
          </p:cNvSpPr>
          <p:nvPr/>
        </p:nvSpPr>
        <p:spPr bwMode="auto">
          <a:xfrm>
            <a:off x="6816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1050018" name="Line 104"/>
          <p:cNvSpPr>
            <a:spLocks noChangeShapeType="1"/>
          </p:cNvSpPr>
          <p:nvPr/>
        </p:nvSpPr>
        <p:spPr bwMode="auto">
          <a:xfrm flipV="1">
            <a:off x="7896200" y="313506"/>
            <a:ext cx="0" cy="9552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19" name="Line 95"/>
          <p:cNvSpPr>
            <a:spLocks noChangeShapeType="1"/>
          </p:cNvSpPr>
          <p:nvPr/>
        </p:nvSpPr>
        <p:spPr bwMode="auto">
          <a:xfrm>
            <a:off x="7536160" y="33265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0" name="Line 98"/>
          <p:cNvSpPr>
            <a:spLocks noChangeShapeType="1"/>
          </p:cNvSpPr>
          <p:nvPr/>
        </p:nvSpPr>
        <p:spPr bwMode="auto">
          <a:xfrm>
            <a:off x="8760296" y="301285"/>
            <a:ext cx="0" cy="895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1" name="Text Box 111"/>
          <p:cNvSpPr txBox="1">
            <a:spLocks noChangeArrowheads="1"/>
          </p:cNvSpPr>
          <p:nvPr/>
        </p:nvSpPr>
        <p:spPr bwMode="auto">
          <a:xfrm>
            <a:off x="8616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1050022" name="Line 99"/>
          <p:cNvSpPr>
            <a:spLocks noChangeShapeType="1"/>
          </p:cNvSpPr>
          <p:nvPr/>
        </p:nvSpPr>
        <p:spPr bwMode="auto">
          <a:xfrm>
            <a:off x="8976320" y="548680"/>
            <a:ext cx="0" cy="63772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3" name="Line 97"/>
          <p:cNvSpPr>
            <a:spLocks noChangeShapeType="1"/>
          </p:cNvSpPr>
          <p:nvPr/>
        </p:nvSpPr>
        <p:spPr bwMode="auto">
          <a:xfrm flipH="1">
            <a:off x="7536160" y="548680"/>
            <a:ext cx="29236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4" name="Line 105"/>
          <p:cNvSpPr>
            <a:spLocks noChangeShapeType="1"/>
          </p:cNvSpPr>
          <p:nvPr/>
        </p:nvSpPr>
        <p:spPr bwMode="auto">
          <a:xfrm flipH="1">
            <a:off x="7680176" y="1824123"/>
            <a:ext cx="34805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5" name="Line 106"/>
          <p:cNvSpPr>
            <a:spLocks noChangeShapeType="1"/>
          </p:cNvSpPr>
          <p:nvPr/>
        </p:nvSpPr>
        <p:spPr bwMode="auto">
          <a:xfrm flipV="1">
            <a:off x="8028235" y="548680"/>
            <a:ext cx="0" cy="127677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1050026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027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028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029" name="Text Box 80"/>
          <p:cNvSpPr txBox="1">
            <a:spLocks noChangeArrowheads="1"/>
          </p:cNvSpPr>
          <p:nvPr/>
        </p:nvSpPr>
        <p:spPr bwMode="auto">
          <a:xfrm>
            <a:off x="2999656" y="980728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10" name="组合 117"/>
          <p:cNvGrpSpPr/>
          <p:nvPr/>
        </p:nvGrpSpPr>
        <p:grpSpPr>
          <a:xfrm>
            <a:off x="3503712" y="692696"/>
            <a:ext cx="3312368" cy="2232248"/>
            <a:chOff x="1979712" y="620688"/>
            <a:chExt cx="3312368" cy="2232248"/>
          </a:xfrm>
        </p:grpSpPr>
        <p:sp>
          <p:nvSpPr>
            <p:cNvPr id="1050030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31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32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33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034" name="Text Box 121"/>
          <p:cNvSpPr txBox="1">
            <a:spLocks noChangeArrowheads="1"/>
          </p:cNvSpPr>
          <p:nvPr/>
        </p:nvSpPr>
        <p:spPr bwMode="auto">
          <a:xfrm>
            <a:off x="6816080" y="2741064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9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5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4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5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5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5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4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5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9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5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4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4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5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5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05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4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5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04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4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4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4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5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4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4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5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918" grpId="0" build="p" autoUpdateAnimBg="0"/>
      <p:bldP spid="1049919" grpId="0" autoUpdateAnimBg="0"/>
      <p:bldP spid="1049920" grpId="0" animBg="1"/>
      <p:bldP spid="1049921" grpId="0" build="p" autoUpdateAnimBg="0" advAuto="0"/>
      <p:bldP spid="1049922" grpId="0" animBg="1"/>
      <p:bldP spid="1049923" grpId="0" build="p" autoUpdateAnimBg="0" advAuto="0"/>
      <p:bldP spid="1049924" grpId="0" animBg="1"/>
      <p:bldP spid="1049925" grpId="0" build="p" autoUpdateAnimBg="0" advAuto="0"/>
      <p:bldP spid="1049926" grpId="0" animBg="1"/>
      <p:bldP spid="1049927" grpId="0" build="p" autoUpdateAnimBg="0" advAuto="0"/>
      <p:bldP spid="1049928" grpId="0" animBg="1"/>
      <p:bldP spid="1049929" grpId="0" build="p" autoUpdateAnimBg="0" advAuto="0"/>
      <p:bldP spid="1049930" grpId="0" animBg="1"/>
      <p:bldP spid="1049931" grpId="0" build="p" autoUpdateAnimBg="0" advAuto="0"/>
      <p:bldP spid="1049932" grpId="0" animBg="1"/>
      <p:bldP spid="1049933" grpId="0" animBg="1"/>
      <p:bldP spid="1049934" grpId="0" build="p" autoUpdateAnimBg="0" advAuto="0"/>
      <p:bldP spid="1049935" grpId="0" animBg="1"/>
      <p:bldP spid="1049936" grpId="0" build="p" autoUpdateAnimBg="0" advAuto="0"/>
      <p:bldP spid="1049937" grpId="0" animBg="1"/>
      <p:bldP spid="1049938" grpId="0" autoUpdateAnimBg="0"/>
      <p:bldP spid="1049939" grpId="0" build="p" autoUpdateAnimBg="0" advAuto="0"/>
      <p:bldP spid="1049940" grpId="0" animBg="1"/>
      <p:bldP spid="1049941" grpId="0" build="p" autoUpdateAnimBg="0" advAuto="0"/>
      <p:bldP spid="1049942" grpId="0" animBg="1"/>
      <p:bldP spid="1049943" grpId="0" build="p" autoUpdateAnimBg="0" advAuto="0"/>
      <p:bldP spid="1049944" grpId="0" animBg="1"/>
      <p:bldP spid="1049945" grpId="0" build="p" autoUpdateAnimBg="0" advAuto="0"/>
      <p:bldP spid="1049946" grpId="0" animBg="1"/>
      <p:bldP spid="1049947" grpId="0" build="p" autoUpdateAnimBg="0" advAuto="0"/>
      <p:bldP spid="1049948" grpId="0" build="p" autoUpdateAnimBg="0" advAuto="0"/>
      <p:bldP spid="1050009" grpId="0" animBg="1"/>
      <p:bldP spid="1050010" grpId="0" animBg="1"/>
      <p:bldP spid="1050011" grpId="0" animBg="1"/>
      <p:bldP spid="1050012" grpId="0" animBg="1"/>
      <p:bldP spid="1050017" grpId="0" animBg="1"/>
      <p:bldP spid="1050018" grpId="0" animBg="1"/>
      <p:bldP spid="1050019" grpId="0" animBg="1"/>
      <p:bldP spid="1050020" grpId="0" animBg="1"/>
      <p:bldP spid="1050021" grpId="0" animBg="1"/>
      <p:bldP spid="1050022" grpId="0" animBg="1"/>
      <p:bldP spid="1050023" grpId="0" animBg="1"/>
      <p:bldP spid="1050024" grpId="0" animBg="1"/>
      <p:bldP spid="1050025" grpId="0" animBg="1"/>
      <p:bldP spid="1050026" grpId="0" animBg="1"/>
      <p:bldP spid="1050027" grpId="0" animBg="1"/>
      <p:bldP spid="1050028" grpId="0" animBg="1"/>
      <p:bldP spid="1050029" grpId="0" animBg="1"/>
      <p:bldP spid="10500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组合 1"/>
          <p:cNvGrpSpPr/>
          <p:nvPr/>
        </p:nvGrpSpPr>
        <p:grpSpPr>
          <a:xfrm>
            <a:off x="7032104" y="1268760"/>
            <a:ext cx="2668188" cy="3528392"/>
            <a:chOff x="4139952" y="1412776"/>
            <a:chExt cx="2468074" cy="2880320"/>
          </a:xfrm>
        </p:grpSpPr>
        <p:sp>
          <p:nvSpPr>
            <p:cNvPr id="1050035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36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37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38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39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40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41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42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43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1050044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45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46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47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48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50049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50050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13" name="组合 18"/>
          <p:cNvGrpSpPr/>
          <p:nvPr/>
        </p:nvGrpSpPr>
        <p:grpSpPr>
          <a:xfrm>
            <a:off x="2063552" y="1628800"/>
            <a:ext cx="2952328" cy="3096344"/>
            <a:chOff x="1115616" y="836712"/>
            <a:chExt cx="2277510" cy="2880320"/>
          </a:xfrm>
        </p:grpSpPr>
        <p:sp>
          <p:nvSpPr>
            <p:cNvPr id="1050051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52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53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54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55" name="TextBox 42"/>
            <p:cNvSpPr txBox="1"/>
            <p:nvPr/>
          </p:nvSpPr>
          <p:spPr>
            <a:xfrm>
              <a:off x="2176126" y="298200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314" name="组合 24"/>
          <p:cNvGrpSpPr/>
          <p:nvPr/>
        </p:nvGrpSpPr>
        <p:grpSpPr>
          <a:xfrm>
            <a:off x="4583832" y="3356992"/>
            <a:ext cx="1800200" cy="338554"/>
            <a:chOff x="3059832" y="2564904"/>
            <a:chExt cx="1800200" cy="338554"/>
          </a:xfrm>
        </p:grpSpPr>
        <p:cxnSp>
          <p:nvCxnSpPr>
            <p:cNvPr id="3146348" name="直接连接符 25"/>
            <p:cNvCxnSpPr>
              <a:cxnSpLocks/>
            </p:cNvCxnSpPr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0056" name="TextBox 45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R</a:t>
              </a:r>
              <a:endParaRPr lang="zh-CN" altLang="en-US" sz="1600" b="1" dirty="0"/>
            </a:p>
          </p:txBody>
        </p:sp>
      </p:grpSp>
      <p:grpSp>
        <p:nvGrpSpPr>
          <p:cNvPr id="315" name="组合 27"/>
          <p:cNvGrpSpPr/>
          <p:nvPr/>
        </p:nvGrpSpPr>
        <p:grpSpPr>
          <a:xfrm>
            <a:off x="4620044" y="1434262"/>
            <a:ext cx="1728192" cy="698595"/>
            <a:chOff x="3096044" y="642174"/>
            <a:chExt cx="1728192" cy="698595"/>
          </a:xfrm>
        </p:grpSpPr>
        <p:grpSp>
          <p:nvGrpSpPr>
            <p:cNvPr id="316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46349" name="直接连接符 30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0" name="直接连接符 31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1" name="直接连接符 32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2" name="直接连接符 33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3" name="直接连接符 34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4" name="直接连接符 35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050057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55" name="直接连接符 37"/>
              <p:cNvCxnSpPr>
                <a:cxnSpLocks/>
              </p:cNvCxnSpPr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56" name="直接连接符 38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1050058" name="TextBox 51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317" name="组合 39"/>
          <p:cNvGrpSpPr/>
          <p:nvPr/>
        </p:nvGrpSpPr>
        <p:grpSpPr>
          <a:xfrm>
            <a:off x="4583832" y="2348880"/>
            <a:ext cx="1800200" cy="720080"/>
            <a:chOff x="3059832" y="1556792"/>
            <a:chExt cx="1800200" cy="720080"/>
          </a:xfrm>
        </p:grpSpPr>
        <p:grpSp>
          <p:nvGrpSpPr>
            <p:cNvPr id="318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3146357" name="直接连接符 42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58" name="直接连接符 43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59" name="直接连接符 44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60" name="直接连接符 45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61" name="直接连接符 46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62" name="直接连接符 47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1050059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63" name="直接连接符 49"/>
              <p:cNvCxnSpPr>
                <a:cxnSpLocks/>
              </p:cNvCxnSpPr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64" name="直接连接符 50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1050060" name="TextBox 63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319" name="组合 51"/>
          <p:cNvGrpSpPr/>
          <p:nvPr/>
        </p:nvGrpSpPr>
        <p:grpSpPr>
          <a:xfrm>
            <a:off x="2135560" y="1661899"/>
            <a:ext cx="1224136" cy="830997"/>
            <a:chOff x="744239" y="1661899"/>
            <a:chExt cx="1224136" cy="830997"/>
          </a:xfrm>
          <a:solidFill>
            <a:srgbClr val="00B050"/>
          </a:solidFill>
        </p:grpSpPr>
        <p:sp>
          <p:nvSpPr>
            <p:cNvPr id="1050061" name="TextBox 77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</a:t>
              </a:r>
              <a:endParaRPr lang="en-US" altLang="zh-CN" b="1" dirty="0"/>
            </a:p>
            <a:p>
              <a:r>
                <a:rPr lang="zh-CN" altLang="en-US" b="1" dirty="0"/>
                <a:t>地址</a:t>
              </a:r>
            </a:p>
          </p:txBody>
        </p:sp>
        <p:cxnSp>
          <p:nvCxnSpPr>
            <p:cNvPr id="3146365" name="直接箭头连接符 53"/>
            <p:cNvCxnSpPr>
              <a:cxnSpLocks/>
            </p:cNvCxnSpPr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50062" name="TextBox 83"/>
          <p:cNvSpPr txBox="1"/>
          <p:nvPr/>
        </p:nvSpPr>
        <p:spPr>
          <a:xfrm>
            <a:off x="2063552" y="5478323"/>
            <a:ext cx="2829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读取数据</a:t>
            </a:r>
            <a:endParaRPr lang="en-US" altLang="zh-CN" sz="2800" b="1" dirty="0">
              <a:latin typeface="+mn-lt"/>
            </a:endParaRPr>
          </a:p>
          <a:p>
            <a:r>
              <a:rPr lang="zh-CN" altLang="en-US" sz="2800" b="1" dirty="0">
                <a:latin typeface="+mn-lt"/>
              </a:rPr>
              <a:t>数据地址</a:t>
            </a:r>
            <a:r>
              <a:rPr lang="en-US" altLang="zh-CN" sz="2800" b="1" dirty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50063" name="流程图: 过程 55"/>
          <p:cNvSpPr/>
          <p:nvPr/>
        </p:nvSpPr>
        <p:spPr bwMode="auto">
          <a:xfrm>
            <a:off x="3398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0064" name="流程图: 过程 56"/>
          <p:cNvSpPr/>
          <p:nvPr/>
        </p:nvSpPr>
        <p:spPr bwMode="auto">
          <a:xfrm>
            <a:off x="3398499" y="2482371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366" name="直接箭头连接符 57"/>
          <p:cNvCxnSpPr>
            <a:cxnSpLocks/>
          </p:cNvCxnSpPr>
          <p:nvPr/>
        </p:nvCxnSpPr>
        <p:spPr bwMode="auto">
          <a:xfrm>
            <a:off x="6384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367" name="直接箭头连接符 58"/>
          <p:cNvCxnSpPr>
            <a:cxnSpLocks/>
          </p:cNvCxnSpPr>
          <p:nvPr/>
        </p:nvCxnSpPr>
        <p:spPr bwMode="auto">
          <a:xfrm flipH="1">
            <a:off x="6456040" y="1988840"/>
            <a:ext cx="720080" cy="86409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50065" name="矩形 59"/>
          <p:cNvSpPr/>
          <p:nvPr/>
        </p:nvSpPr>
        <p:spPr bwMode="auto">
          <a:xfrm>
            <a:off x="6384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4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0066" name="矩形 60"/>
          <p:cNvSpPr/>
          <p:nvPr/>
        </p:nvSpPr>
        <p:spPr>
          <a:xfrm>
            <a:off x="7032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50067" name="TextBox 73"/>
          <p:cNvSpPr txBox="1"/>
          <p:nvPr/>
        </p:nvSpPr>
        <p:spPr>
          <a:xfrm>
            <a:off x="2567608" y="116632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）访存读取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</a:t>
            </a:r>
          </a:p>
        </p:txBody>
      </p:sp>
      <p:cxnSp>
        <p:nvCxnSpPr>
          <p:cNvPr id="3146368" name="直接箭头连接符 62"/>
          <p:cNvCxnSpPr>
            <a:cxnSpLocks/>
          </p:cNvCxnSpPr>
          <p:nvPr/>
        </p:nvCxnSpPr>
        <p:spPr bwMode="auto">
          <a:xfrm>
            <a:off x="4295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50068" name="TextBox 75"/>
          <p:cNvSpPr txBox="1"/>
          <p:nvPr/>
        </p:nvSpPr>
        <p:spPr>
          <a:xfrm>
            <a:off x="4295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3146369" name="直接箭头连接符 64"/>
          <p:cNvCxnSpPr>
            <a:cxnSpLocks/>
          </p:cNvCxnSpPr>
          <p:nvPr/>
        </p:nvCxnSpPr>
        <p:spPr bwMode="auto">
          <a:xfrm>
            <a:off x="4223792" y="3140968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1050069" name="TextBox 110"/>
          <p:cNvSpPr txBox="1"/>
          <p:nvPr/>
        </p:nvSpPr>
        <p:spPr>
          <a:xfrm>
            <a:off x="3215681" y="328953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SMDR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4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0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0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4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5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4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0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0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5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62" grpId="0"/>
      <p:bldP spid="1050063" grpId="0" animBg="1"/>
      <p:bldP spid="1050064" grpId="0" animBg="1"/>
      <p:bldP spid="1050066" grpId="0" animBg="1"/>
      <p:bldP spid="1050068" grpId="0"/>
      <p:bldP spid="10500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ext Box 6"/>
          <p:cNvSpPr txBox="1">
            <a:spLocks noChangeArrowheads="1"/>
          </p:cNvSpPr>
          <p:nvPr/>
        </p:nvSpPr>
        <p:spPr bwMode="auto">
          <a:xfrm>
            <a:off x="2438400" y="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双地址类指令格式：</a:t>
            </a:r>
          </a:p>
        </p:txBody>
      </p:sp>
      <p:sp>
        <p:nvSpPr>
          <p:cNvPr id="1048673" name="AutoShape 16"/>
          <p:cNvSpPr/>
          <p:nvPr/>
        </p:nvSpPr>
        <p:spPr bwMode="auto">
          <a:xfrm rot="-5400000">
            <a:off x="48006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74" name="Text Box 18"/>
          <p:cNvSpPr txBox="1">
            <a:spLocks noChangeArrowheads="1"/>
          </p:cNvSpPr>
          <p:nvPr/>
        </p:nvSpPr>
        <p:spPr bwMode="auto">
          <a:xfrm>
            <a:off x="2133600" y="2662064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4                 3                    3                        6</a:t>
            </a:r>
          </a:p>
        </p:txBody>
      </p:sp>
      <p:grpSp>
        <p:nvGrpSpPr>
          <p:cNvPr id="82" name="Group 25"/>
          <p:cNvGrpSpPr/>
          <p:nvPr/>
        </p:nvGrpSpPr>
        <p:grpSpPr bwMode="auto">
          <a:xfrm>
            <a:off x="1600200" y="990600"/>
            <a:ext cx="8915400" cy="523875"/>
            <a:chOff x="96" y="720"/>
            <a:chExt cx="5616" cy="330"/>
          </a:xfrm>
        </p:grpSpPr>
        <p:sp>
          <p:nvSpPr>
            <p:cNvPr id="1048675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 寄存器号    寻址方式      寄存器号    寻址方式</a:t>
              </a:r>
            </a:p>
          </p:txBody>
        </p:sp>
        <p:sp>
          <p:nvSpPr>
            <p:cNvPr id="1048676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77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78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79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8680" name="Text Box 26"/>
          <p:cNvSpPr txBox="1">
            <a:spLocks noChangeArrowheads="1"/>
          </p:cNvSpPr>
          <p:nvPr/>
        </p:nvSpPr>
        <p:spPr bwMode="auto">
          <a:xfrm>
            <a:off x="4114800" y="1700808"/>
            <a:ext cx="220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48681" name="AutoShape 27"/>
          <p:cNvSpPr/>
          <p:nvPr/>
        </p:nvSpPr>
        <p:spPr bwMode="auto">
          <a:xfrm rot="-5400000">
            <a:off x="84582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82" name="Text Box 28"/>
          <p:cNvSpPr txBox="1">
            <a:spLocks noChangeArrowheads="1"/>
          </p:cNvSpPr>
          <p:nvPr/>
        </p:nvSpPr>
        <p:spPr bwMode="auto">
          <a:xfrm>
            <a:off x="7848600" y="1700808"/>
            <a:ext cx="198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</a:p>
        </p:txBody>
      </p:sp>
      <p:sp>
        <p:nvSpPr>
          <p:cNvPr id="1048683" name="Text Box 29"/>
          <p:cNvSpPr txBox="1">
            <a:spLocks noChangeArrowheads="1"/>
          </p:cNvSpPr>
          <p:nvPr/>
        </p:nvSpPr>
        <p:spPr bwMode="auto">
          <a:xfrm>
            <a:off x="2438400" y="2204864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单地址类指令格式：</a:t>
            </a:r>
          </a:p>
        </p:txBody>
      </p:sp>
      <p:grpSp>
        <p:nvGrpSpPr>
          <p:cNvPr id="83" name="Group 36"/>
          <p:cNvGrpSpPr/>
          <p:nvPr/>
        </p:nvGrpSpPr>
        <p:grpSpPr bwMode="auto">
          <a:xfrm>
            <a:off x="1600200" y="3195464"/>
            <a:ext cx="8915400" cy="523875"/>
            <a:chOff x="144" y="2352"/>
            <a:chExt cx="5616" cy="330"/>
          </a:xfrm>
        </p:grpSpPr>
        <p:sp>
          <p:nvSpPr>
            <p:cNvPr id="1048684" name="Text Box 31"/>
            <p:cNvSpPr txBox="1">
              <a:spLocks noChangeArrowheads="1"/>
            </p:cNvSpPr>
            <p:nvPr/>
          </p:nvSpPr>
          <p:spPr bwMode="auto">
            <a:xfrm>
              <a:off x="144" y="2352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  寄存器号    寻址方式               未使用</a:t>
              </a:r>
            </a:p>
          </p:txBody>
        </p:sp>
        <p:sp>
          <p:nvSpPr>
            <p:cNvPr id="1048685" name="Line 32"/>
            <p:cNvSpPr>
              <a:spLocks noChangeShapeType="1"/>
            </p:cNvSpPr>
            <p:nvPr/>
          </p:nvSpPr>
          <p:spPr bwMode="auto">
            <a:xfrm>
              <a:off x="1056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86" name="Line 34"/>
            <p:cNvSpPr>
              <a:spLocks noChangeShapeType="1"/>
            </p:cNvSpPr>
            <p:nvPr/>
          </p:nvSpPr>
          <p:spPr bwMode="auto">
            <a:xfrm>
              <a:off x="3360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87" name="Line 35"/>
            <p:cNvSpPr>
              <a:spLocks noChangeShapeType="1"/>
            </p:cNvSpPr>
            <p:nvPr/>
          </p:nvSpPr>
          <p:spPr bwMode="auto">
            <a:xfrm>
              <a:off x="2208" y="2358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8688" name="Text Box 37"/>
          <p:cNvSpPr txBox="1">
            <a:spLocks noChangeArrowheads="1"/>
          </p:cNvSpPr>
          <p:nvPr/>
        </p:nvSpPr>
        <p:spPr bwMode="auto">
          <a:xfrm>
            <a:off x="2133600" y="457200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4                3                   3                   3                   3</a:t>
            </a:r>
          </a:p>
        </p:txBody>
      </p:sp>
      <p:sp>
        <p:nvSpPr>
          <p:cNvPr id="1048689" name="AutoShape 38"/>
          <p:cNvSpPr/>
          <p:nvPr/>
        </p:nvSpPr>
        <p:spPr bwMode="auto">
          <a:xfrm rot="-5400000">
            <a:off x="4766320" y="2158007"/>
            <a:ext cx="211087" cy="3456384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90" name="Text Box 39"/>
          <p:cNvSpPr txBox="1">
            <a:spLocks noChangeArrowheads="1"/>
          </p:cNvSpPr>
          <p:nvPr/>
        </p:nvSpPr>
        <p:spPr bwMode="auto">
          <a:xfrm>
            <a:off x="5041776" y="3935815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48691" name="Text Box 40"/>
          <p:cNvSpPr txBox="1">
            <a:spLocks noChangeArrowheads="1"/>
          </p:cNvSpPr>
          <p:nvPr/>
        </p:nvSpPr>
        <p:spPr bwMode="auto">
          <a:xfrm>
            <a:off x="2511425" y="43434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转移类指令格式：</a:t>
            </a:r>
          </a:p>
        </p:txBody>
      </p:sp>
      <p:sp>
        <p:nvSpPr>
          <p:cNvPr id="1048692" name="Text Box 47"/>
          <p:cNvSpPr txBox="1">
            <a:spLocks noChangeArrowheads="1"/>
          </p:cNvSpPr>
          <p:nvPr/>
        </p:nvSpPr>
        <p:spPr bwMode="auto">
          <a:xfrm>
            <a:off x="1524000" y="4876800"/>
            <a:ext cx="9144000" cy="929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15       12 11               9 8               6    5     4    3     2     1      0</a:t>
            </a:r>
          </a:p>
        </p:txBody>
      </p:sp>
      <p:sp>
        <p:nvSpPr>
          <p:cNvPr id="1048693" name="AutoShape 52"/>
          <p:cNvSpPr/>
          <p:nvPr/>
        </p:nvSpPr>
        <p:spPr bwMode="auto">
          <a:xfrm rot="-5400000">
            <a:off x="47244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94" name="Text Box 53"/>
          <p:cNvSpPr txBox="1">
            <a:spLocks noChangeArrowheads="1"/>
          </p:cNvSpPr>
          <p:nvPr/>
        </p:nvSpPr>
        <p:spPr bwMode="auto">
          <a:xfrm>
            <a:off x="4079776" y="6165304"/>
            <a:ext cx="180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转移地址</a:t>
            </a:r>
          </a:p>
        </p:txBody>
      </p:sp>
      <p:sp>
        <p:nvSpPr>
          <p:cNvPr id="1048695" name="AutoShape 54"/>
          <p:cNvSpPr/>
          <p:nvPr/>
        </p:nvSpPr>
        <p:spPr bwMode="auto">
          <a:xfrm rot="-5400000">
            <a:off x="83820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696" name="Text Box 55"/>
          <p:cNvSpPr txBox="1">
            <a:spLocks noChangeArrowheads="1"/>
          </p:cNvSpPr>
          <p:nvPr/>
        </p:nvSpPr>
        <p:spPr bwMode="auto">
          <a:xfrm>
            <a:off x="7680176" y="6165304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转移条件</a:t>
            </a:r>
          </a:p>
        </p:txBody>
      </p:sp>
      <p:grpSp>
        <p:nvGrpSpPr>
          <p:cNvPr id="84" name="Group 57"/>
          <p:cNvGrpSpPr/>
          <p:nvPr/>
        </p:nvGrpSpPr>
        <p:grpSpPr bwMode="auto">
          <a:xfrm>
            <a:off x="1600200" y="5407746"/>
            <a:ext cx="8915400" cy="523449"/>
            <a:chOff x="48" y="3408"/>
            <a:chExt cx="5616" cy="311"/>
          </a:xfrm>
        </p:grpSpPr>
        <p:sp>
          <p:nvSpPr>
            <p:cNvPr id="1048697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  寄存器号    寻址方式   方式      </a:t>
              </a:r>
              <a:r>
                <a:rPr lang="en-US" altLang="zh-CN" sz="2800" b="1">
                  <a:latin typeface="+mn-lt"/>
                  <a:ea typeface="+mn-ea"/>
                </a:rPr>
                <a:t>N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Z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 V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 C' </a:t>
              </a:r>
            </a:p>
          </p:txBody>
        </p:sp>
        <p:sp>
          <p:nvSpPr>
            <p:cNvPr id="1048698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699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0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1" name="Line 46"/>
            <p:cNvSpPr>
              <a:spLocks noChangeShapeType="1"/>
            </p:cNvSpPr>
            <p:nvPr/>
          </p:nvSpPr>
          <p:spPr bwMode="auto">
            <a:xfrm>
              <a:off x="3787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2" name="Line 48"/>
            <p:cNvSpPr>
              <a:spLocks noChangeShapeType="1"/>
            </p:cNvSpPr>
            <p:nvPr/>
          </p:nvSpPr>
          <p:spPr bwMode="auto">
            <a:xfrm>
              <a:off x="442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3" name="Line 49"/>
            <p:cNvSpPr>
              <a:spLocks noChangeShapeType="1"/>
            </p:cNvSpPr>
            <p:nvPr/>
          </p:nvSpPr>
          <p:spPr bwMode="auto">
            <a:xfrm>
              <a:off x="483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4" name="Line 50"/>
            <p:cNvSpPr>
              <a:spLocks noChangeShapeType="1"/>
            </p:cNvSpPr>
            <p:nvPr/>
          </p:nvSpPr>
          <p:spPr bwMode="auto">
            <a:xfrm>
              <a:off x="5239" y="3409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05" name="Line 56"/>
            <p:cNvSpPr>
              <a:spLocks noChangeShapeType="1"/>
            </p:cNvSpPr>
            <p:nvPr/>
          </p:nvSpPr>
          <p:spPr bwMode="auto">
            <a:xfrm>
              <a:off x="4059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 animBg="1"/>
      <p:bldP spid="1048674" grpId="0" autoUpdateAnimBg="0"/>
      <p:bldP spid="1048680" grpId="0" autoUpdateAnimBg="0"/>
      <p:bldP spid="1048681" grpId="0" animBg="1"/>
      <p:bldP spid="1048682" grpId="0" autoUpdateAnimBg="0"/>
      <p:bldP spid="1048683" grpId="0" autoUpdateAnimBg="0"/>
      <p:bldP spid="1048688" grpId="0" autoUpdateAnimBg="0"/>
      <p:bldP spid="1048689" grpId="0" animBg="1"/>
      <p:bldP spid="1048690" grpId="0" autoUpdateAnimBg="0"/>
      <p:bldP spid="1048691" grpId="0" autoUpdateAnimBg="0"/>
      <p:bldP spid="1048692" grpId="0" autoUpdateAnimBg="0"/>
      <p:bldP spid="1048693" grpId="0" animBg="1"/>
      <p:bldP spid="1048694" grpId="0" autoUpdateAnimBg="0"/>
      <p:bldP spid="1048695" grpId="0" animBg="1"/>
      <p:bldP spid="10486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组合 1"/>
          <p:cNvGrpSpPr/>
          <p:nvPr/>
        </p:nvGrpSpPr>
        <p:grpSpPr>
          <a:xfrm>
            <a:off x="7032104" y="1268760"/>
            <a:ext cx="2668188" cy="3528392"/>
            <a:chOff x="4139952" y="1412776"/>
            <a:chExt cx="2468074" cy="2880320"/>
          </a:xfrm>
        </p:grpSpPr>
        <p:sp>
          <p:nvSpPr>
            <p:cNvPr id="1050070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71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72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73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74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75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76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50077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50078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1050079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80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81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82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0083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50084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50085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2" name="组合 18"/>
          <p:cNvGrpSpPr/>
          <p:nvPr/>
        </p:nvGrpSpPr>
        <p:grpSpPr>
          <a:xfrm>
            <a:off x="2063552" y="1628800"/>
            <a:ext cx="2880320" cy="3096344"/>
            <a:chOff x="1115616" y="836712"/>
            <a:chExt cx="2221961" cy="2880320"/>
          </a:xfrm>
        </p:grpSpPr>
        <p:sp>
          <p:nvSpPr>
            <p:cNvPr id="1050086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087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88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89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090" name="TextBox 23"/>
            <p:cNvSpPr txBox="1"/>
            <p:nvPr/>
          </p:nvSpPr>
          <p:spPr>
            <a:xfrm>
              <a:off x="2120577" y="318295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323" name="组合 24"/>
          <p:cNvGrpSpPr/>
          <p:nvPr/>
        </p:nvGrpSpPr>
        <p:grpSpPr>
          <a:xfrm>
            <a:off x="4583832" y="3738518"/>
            <a:ext cx="1800200" cy="338554"/>
            <a:chOff x="3059832" y="2946430"/>
            <a:chExt cx="1800200" cy="338554"/>
          </a:xfrm>
        </p:grpSpPr>
        <p:cxnSp>
          <p:nvCxnSpPr>
            <p:cNvPr id="3146370" name="直接连接符 25"/>
            <p:cNvCxnSpPr>
              <a:cxnSpLocks/>
            </p:cNvCxnSpPr>
            <p:nvPr/>
          </p:nvCxnSpPr>
          <p:spPr bwMode="auto">
            <a:xfrm>
              <a:off x="3059832" y="321297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0091" name="TextBox 29"/>
            <p:cNvSpPr txBox="1"/>
            <p:nvPr/>
          </p:nvSpPr>
          <p:spPr>
            <a:xfrm>
              <a:off x="3707904" y="294643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W</a:t>
              </a:r>
              <a:endParaRPr lang="zh-CN" altLang="en-US" sz="1600" b="1" dirty="0"/>
            </a:p>
          </p:txBody>
        </p:sp>
      </p:grpSp>
      <p:grpSp>
        <p:nvGrpSpPr>
          <p:cNvPr id="324" name="组合 27"/>
          <p:cNvGrpSpPr/>
          <p:nvPr/>
        </p:nvGrpSpPr>
        <p:grpSpPr>
          <a:xfrm>
            <a:off x="4620044" y="1434262"/>
            <a:ext cx="1728192" cy="698595"/>
            <a:chOff x="3096044" y="642174"/>
            <a:chExt cx="1728192" cy="698595"/>
          </a:xfrm>
        </p:grpSpPr>
        <p:grpSp>
          <p:nvGrpSpPr>
            <p:cNvPr id="325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46371" name="直接连接符 30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2" name="直接连接符 31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3" name="直接连接符 32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4" name="直接连接符 33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5" name="直接连接符 34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6" name="直接连接符 35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050092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77" name="直接连接符 37"/>
              <p:cNvCxnSpPr>
                <a:cxnSpLocks/>
              </p:cNvCxnSpPr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146378" name="直接连接符 38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1050093" name="TextBox 32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326" name="组合 39"/>
          <p:cNvGrpSpPr/>
          <p:nvPr/>
        </p:nvGrpSpPr>
        <p:grpSpPr>
          <a:xfrm>
            <a:off x="4583832" y="2348880"/>
            <a:ext cx="1800200" cy="720080"/>
            <a:chOff x="3059832" y="1556792"/>
            <a:chExt cx="1800200" cy="720080"/>
          </a:xfrm>
        </p:grpSpPr>
        <p:grpSp>
          <p:nvGrpSpPr>
            <p:cNvPr id="327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3146379" name="直接连接符 42"/>
              <p:cNvCxnSpPr>
                <a:cxnSpLocks/>
              </p:cNvCxnSpPr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0" name="直接连接符 43"/>
              <p:cNvCxnSpPr>
                <a:cxnSpLocks/>
              </p:cNvCxnSpPr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1" name="直接连接符 44"/>
              <p:cNvCxnSpPr>
                <a:cxnSpLocks/>
              </p:cNvCxnSpPr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2" name="直接连接符 45"/>
              <p:cNvCxnSpPr>
                <a:cxnSpLocks/>
              </p:cNvCxnSpPr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3" name="直接连接符 46"/>
              <p:cNvCxnSpPr>
                <a:cxnSpLocks/>
              </p:cNvCxnSpPr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4" name="直接连接符 47"/>
              <p:cNvCxnSpPr>
                <a:cxnSpLocks/>
              </p:cNvCxnSpPr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1050094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146385" name="直接连接符 49"/>
              <p:cNvCxnSpPr>
                <a:cxnSpLocks/>
              </p:cNvCxnSpPr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3146386" name="直接连接符 50"/>
              <p:cNvCxnSpPr>
                <a:cxnSpLocks/>
              </p:cNvCxnSpPr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1050095" name="TextBox 4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328" name="组合 51"/>
          <p:cNvGrpSpPr/>
          <p:nvPr/>
        </p:nvGrpSpPr>
        <p:grpSpPr>
          <a:xfrm>
            <a:off x="2135560" y="1661899"/>
            <a:ext cx="1224136" cy="830997"/>
            <a:chOff x="744239" y="1661899"/>
            <a:chExt cx="1224136" cy="830997"/>
          </a:xfrm>
        </p:grpSpPr>
        <p:sp>
          <p:nvSpPr>
            <p:cNvPr id="1050096" name="TextBox 55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</a:t>
              </a:r>
              <a:endParaRPr lang="en-US" altLang="zh-CN" b="1" dirty="0"/>
            </a:p>
            <a:p>
              <a:r>
                <a:rPr lang="zh-CN" altLang="en-US" b="1" dirty="0"/>
                <a:t>地址</a:t>
              </a:r>
            </a:p>
          </p:txBody>
        </p:sp>
        <p:cxnSp>
          <p:nvCxnSpPr>
            <p:cNvPr id="3146387" name="直接箭头连接符 53"/>
            <p:cNvCxnSpPr>
              <a:cxnSpLocks/>
            </p:cNvCxnSpPr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50097" name="TextBox 57"/>
          <p:cNvSpPr txBox="1"/>
          <p:nvPr/>
        </p:nvSpPr>
        <p:spPr>
          <a:xfrm>
            <a:off x="2063552" y="5478323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数据已送入</a:t>
            </a:r>
            <a:r>
              <a:rPr lang="en-US" altLang="zh-CN" sz="2800" b="1" dirty="0">
                <a:latin typeface="+mn-lt"/>
              </a:rPr>
              <a:t>MDR</a:t>
            </a:r>
          </a:p>
          <a:p>
            <a:r>
              <a:rPr lang="zh-CN" altLang="en-US" sz="2800" b="1" dirty="0">
                <a:latin typeface="+mn-lt"/>
              </a:rPr>
              <a:t>数据地址</a:t>
            </a:r>
            <a:r>
              <a:rPr lang="en-US" altLang="zh-CN" sz="2800" b="1" dirty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50098" name="流程图: 过程 55"/>
          <p:cNvSpPr/>
          <p:nvPr/>
        </p:nvSpPr>
        <p:spPr bwMode="auto">
          <a:xfrm>
            <a:off x="3398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0099" name="流程图: 过程 56"/>
          <p:cNvSpPr/>
          <p:nvPr/>
        </p:nvSpPr>
        <p:spPr bwMode="auto">
          <a:xfrm>
            <a:off x="3398499" y="249289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46388" name="直接箭头连接符 57"/>
          <p:cNvCxnSpPr>
            <a:cxnSpLocks/>
          </p:cNvCxnSpPr>
          <p:nvPr/>
        </p:nvCxnSpPr>
        <p:spPr bwMode="auto">
          <a:xfrm>
            <a:off x="6384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6389" name="直接箭头连接符 58"/>
          <p:cNvCxnSpPr>
            <a:cxnSpLocks/>
          </p:cNvCxnSpPr>
          <p:nvPr/>
        </p:nvCxnSpPr>
        <p:spPr bwMode="auto">
          <a:xfrm flipV="1">
            <a:off x="6384032" y="1916832"/>
            <a:ext cx="1080120" cy="93610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50100" name="矩形 59"/>
          <p:cNvSpPr/>
          <p:nvPr/>
        </p:nvSpPr>
        <p:spPr bwMode="auto">
          <a:xfrm>
            <a:off x="6384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0101" name="矩形 60"/>
          <p:cNvSpPr/>
          <p:nvPr/>
        </p:nvSpPr>
        <p:spPr>
          <a:xfrm>
            <a:off x="7032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50102" name="TextBox 64"/>
          <p:cNvSpPr txBox="1"/>
          <p:nvPr/>
        </p:nvSpPr>
        <p:spPr>
          <a:xfrm>
            <a:off x="2567608" y="116632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）存入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</a:t>
            </a:r>
          </a:p>
        </p:txBody>
      </p:sp>
      <p:cxnSp>
        <p:nvCxnSpPr>
          <p:cNvPr id="3146390" name="直接箭头连接符 62"/>
          <p:cNvCxnSpPr>
            <a:cxnSpLocks/>
          </p:cNvCxnSpPr>
          <p:nvPr/>
        </p:nvCxnSpPr>
        <p:spPr bwMode="auto">
          <a:xfrm>
            <a:off x="4295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50103" name="TextBox 66"/>
          <p:cNvSpPr txBox="1"/>
          <p:nvPr/>
        </p:nvSpPr>
        <p:spPr>
          <a:xfrm>
            <a:off x="4295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3146391" name="直接箭头连接符 64"/>
          <p:cNvCxnSpPr>
            <a:cxnSpLocks/>
          </p:cNvCxnSpPr>
          <p:nvPr/>
        </p:nvCxnSpPr>
        <p:spPr bwMode="auto">
          <a:xfrm>
            <a:off x="4223792" y="3140968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1050104" name="TextBox 110"/>
          <p:cNvSpPr txBox="1"/>
          <p:nvPr/>
        </p:nvSpPr>
        <p:spPr>
          <a:xfrm>
            <a:off x="3215681" y="328953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EMDR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4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4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0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0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97" grpId="0"/>
      <p:bldP spid="1050098" grpId="0" animBg="1"/>
      <p:bldP spid="1050099" grpId="0" animBg="1"/>
      <p:bldP spid="1050101" grpId="0" animBg="1"/>
      <p:bldP spid="1050103" grpId="0"/>
      <p:bldP spid="10501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5" name="Text Box 71"/>
          <p:cNvSpPr txBox="1">
            <a:spLocks noChangeArrowheads="1"/>
          </p:cNvSpPr>
          <p:nvPr/>
        </p:nvSpPr>
        <p:spPr bwMode="auto">
          <a:xfrm>
            <a:off x="1623864" y="4922004"/>
            <a:ext cx="5768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）操作数地址</a:t>
            </a:r>
            <a:r>
              <a:rPr lang="en-US" altLang="zh-CN" sz="2800" b="1">
                <a:latin typeface="+mn-lt"/>
                <a:ea typeface="+mn-ea"/>
              </a:rPr>
              <a:t>:   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050106" name="Text Box 110"/>
          <p:cNvSpPr txBox="1">
            <a:spLocks noChangeArrowheads="1"/>
          </p:cNvSpPr>
          <p:nvPr/>
        </p:nvSpPr>
        <p:spPr bwMode="auto">
          <a:xfrm>
            <a:off x="1675656" y="57861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寄存器间址：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050107" name="Text Box 111"/>
          <p:cNvSpPr txBox="1">
            <a:spLocks noChangeArrowheads="1"/>
          </p:cNvSpPr>
          <p:nvPr/>
        </p:nvSpPr>
        <p:spPr bwMode="auto">
          <a:xfrm>
            <a:off x="3928693" y="581742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108" name="Text Box 112"/>
          <p:cNvSpPr txBox="1">
            <a:spLocks noChangeArrowheads="1"/>
          </p:cNvSpPr>
          <p:nvPr/>
        </p:nvSpPr>
        <p:spPr bwMode="auto">
          <a:xfrm>
            <a:off x="8629600" y="5661248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50109" name="Line 113"/>
          <p:cNvSpPr>
            <a:spLocks noChangeShapeType="1"/>
          </p:cNvSpPr>
          <p:nvPr/>
        </p:nvSpPr>
        <p:spPr bwMode="auto">
          <a:xfrm>
            <a:off x="46144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110" name="Text Box 114"/>
          <p:cNvSpPr txBox="1">
            <a:spLocks noChangeArrowheads="1"/>
          </p:cNvSpPr>
          <p:nvPr/>
        </p:nvSpPr>
        <p:spPr bwMode="auto">
          <a:xfrm>
            <a:off x="5071693" y="5589240"/>
            <a:ext cx="501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050111" name="Line 115"/>
          <p:cNvSpPr>
            <a:spLocks noChangeShapeType="1"/>
          </p:cNvSpPr>
          <p:nvPr/>
        </p:nvSpPr>
        <p:spPr bwMode="auto">
          <a:xfrm>
            <a:off x="54526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112" name="Text Box 116"/>
          <p:cNvSpPr txBox="1">
            <a:spLocks noChangeArrowheads="1"/>
          </p:cNvSpPr>
          <p:nvPr/>
        </p:nvSpPr>
        <p:spPr bwMode="auto">
          <a:xfrm>
            <a:off x="5833693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113" name="Line 117"/>
          <p:cNvSpPr>
            <a:spLocks noChangeShapeType="1"/>
          </p:cNvSpPr>
          <p:nvPr/>
        </p:nvSpPr>
        <p:spPr bwMode="auto">
          <a:xfrm>
            <a:off x="66718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114" name="Text Box 118"/>
          <p:cNvSpPr txBox="1">
            <a:spLocks noChangeArrowheads="1"/>
          </p:cNvSpPr>
          <p:nvPr/>
        </p:nvSpPr>
        <p:spPr bwMode="auto">
          <a:xfrm>
            <a:off x="7052893" y="584917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50115" name="Line 119"/>
          <p:cNvSpPr>
            <a:spLocks noChangeShapeType="1"/>
          </p:cNvSpPr>
          <p:nvPr/>
        </p:nvSpPr>
        <p:spPr bwMode="auto">
          <a:xfrm>
            <a:off x="760816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116" name="Text Box 120"/>
          <p:cNvSpPr txBox="1">
            <a:spLocks noChangeArrowheads="1"/>
          </p:cNvSpPr>
          <p:nvPr/>
        </p:nvSpPr>
        <p:spPr bwMode="auto">
          <a:xfrm>
            <a:off x="8043493" y="5794513"/>
            <a:ext cx="1034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117" name="Line 121"/>
          <p:cNvSpPr>
            <a:spLocks noChangeShapeType="1"/>
          </p:cNvSpPr>
          <p:nvPr/>
        </p:nvSpPr>
        <p:spPr bwMode="auto">
          <a:xfrm>
            <a:off x="8653093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118" name="Text Box 122"/>
          <p:cNvSpPr txBox="1">
            <a:spLocks noChangeArrowheads="1"/>
          </p:cNvSpPr>
          <p:nvPr/>
        </p:nvSpPr>
        <p:spPr bwMode="auto">
          <a:xfrm>
            <a:off x="9262692" y="5787261"/>
            <a:ext cx="115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330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119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0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1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2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3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4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5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6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27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128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129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130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1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132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133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4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5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136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7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8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39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0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1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2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3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4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5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6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7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8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49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0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1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2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3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4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5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6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7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58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159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160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161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162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163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164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165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166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167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168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169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170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171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172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173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74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75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176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177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78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179" name="Text Box 116"/>
          <p:cNvSpPr txBox="1">
            <a:spLocks noChangeArrowheads="1"/>
          </p:cNvSpPr>
          <p:nvPr/>
        </p:nvSpPr>
        <p:spPr bwMode="auto">
          <a:xfrm>
            <a:off x="5119038" y="270892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R3</a:t>
            </a:r>
          </a:p>
        </p:txBody>
      </p:sp>
      <p:sp>
        <p:nvSpPr>
          <p:cNvPr id="1050180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181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182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31" name="组合 80"/>
          <p:cNvGrpSpPr/>
          <p:nvPr/>
        </p:nvGrpSpPr>
        <p:grpSpPr>
          <a:xfrm>
            <a:off x="3503712" y="692696"/>
            <a:ext cx="3312368" cy="576064"/>
            <a:chOff x="1979712" y="620688"/>
            <a:chExt cx="3312368" cy="2232248"/>
          </a:xfrm>
        </p:grpSpPr>
        <p:sp>
          <p:nvSpPr>
            <p:cNvPr id="105018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8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8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186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187" name="Text Box 118"/>
          <p:cNvSpPr txBox="1">
            <a:spLocks noChangeArrowheads="1"/>
          </p:cNvSpPr>
          <p:nvPr/>
        </p:nvSpPr>
        <p:spPr bwMode="auto">
          <a:xfrm>
            <a:off x="6816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0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5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5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07" grpId="0" build="p" autoUpdateAnimBg="0"/>
      <p:bldP spid="1050108" grpId="0" autoUpdateAnimBg="0"/>
      <p:bldP spid="1050109" grpId="0" animBg="1"/>
      <p:bldP spid="1050110" grpId="0" build="p" autoUpdateAnimBg="0" advAuto="0"/>
      <p:bldP spid="1050111" grpId="0" animBg="1"/>
      <p:bldP spid="1050112" grpId="0" build="p" autoUpdateAnimBg="0" advAuto="0"/>
      <p:bldP spid="1050113" grpId="0" animBg="1"/>
      <p:bldP spid="1050114" grpId="0" build="p" autoUpdateAnimBg="0" advAuto="0"/>
      <p:bldP spid="1050115" grpId="0" animBg="1"/>
      <p:bldP spid="1050116" grpId="0" build="p" autoUpdateAnimBg="0" advAuto="0"/>
      <p:bldP spid="1050117" grpId="0" animBg="1"/>
      <p:bldP spid="1050118" grpId="0" build="p" autoUpdateAnimBg="0" advAuto="0"/>
      <p:bldP spid="1050179" grpId="0" animBg="1"/>
      <p:bldP spid="1050180" grpId="0" animBg="1"/>
      <p:bldP spid="1050181" grpId="0" animBg="1"/>
      <p:bldP spid="1050182" grpId="0" animBg="1"/>
      <p:bldP spid="10501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8" name="Text Box 71"/>
          <p:cNvSpPr txBox="1">
            <a:spLocks noChangeArrowheads="1"/>
          </p:cNvSpPr>
          <p:nvPr/>
        </p:nvSpPr>
        <p:spPr bwMode="auto">
          <a:xfrm>
            <a:off x="1873696" y="4273932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变址寻址：</a:t>
            </a:r>
            <a:r>
              <a:rPr lang="en-US" altLang="zh-CN" sz="2800" b="1">
                <a:latin typeface="+mn-lt"/>
                <a:ea typeface="+mn-ea"/>
              </a:rPr>
              <a:t>X(R)→MAR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050189" name="Text Box 119"/>
          <p:cNvSpPr txBox="1">
            <a:spLocks noChangeArrowheads="1"/>
          </p:cNvSpPr>
          <p:nvPr/>
        </p:nvSpPr>
        <p:spPr bwMode="auto">
          <a:xfrm>
            <a:off x="1873696" y="58188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190" name="Text Box 96"/>
          <p:cNvSpPr txBox="1">
            <a:spLocks noChangeArrowheads="1"/>
          </p:cNvSpPr>
          <p:nvPr/>
        </p:nvSpPr>
        <p:spPr bwMode="auto">
          <a:xfrm>
            <a:off x="1873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050191" name="Line 98"/>
          <p:cNvSpPr>
            <a:spLocks noChangeShapeType="1"/>
          </p:cNvSpPr>
          <p:nvPr/>
        </p:nvSpPr>
        <p:spPr bwMode="auto">
          <a:xfrm>
            <a:off x="2483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192" name="Text Box 99"/>
          <p:cNvSpPr txBox="1">
            <a:spLocks noChangeArrowheads="1"/>
          </p:cNvSpPr>
          <p:nvPr/>
        </p:nvSpPr>
        <p:spPr bwMode="auto">
          <a:xfrm>
            <a:off x="3016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50193" name="Line 100"/>
          <p:cNvSpPr>
            <a:spLocks noChangeShapeType="1"/>
          </p:cNvSpPr>
          <p:nvPr/>
        </p:nvSpPr>
        <p:spPr bwMode="auto">
          <a:xfrm>
            <a:off x="3397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194" name="Text Box 101"/>
          <p:cNvSpPr txBox="1">
            <a:spLocks noChangeArrowheads="1"/>
          </p:cNvSpPr>
          <p:nvPr/>
        </p:nvSpPr>
        <p:spPr bwMode="auto">
          <a:xfrm>
            <a:off x="3854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195" name="Line 102"/>
          <p:cNvSpPr>
            <a:spLocks noChangeShapeType="1"/>
          </p:cNvSpPr>
          <p:nvPr/>
        </p:nvSpPr>
        <p:spPr bwMode="auto">
          <a:xfrm>
            <a:off x="4769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196" name="Text Box 103"/>
          <p:cNvSpPr txBox="1">
            <a:spLocks noChangeArrowheads="1"/>
          </p:cNvSpPr>
          <p:nvPr/>
        </p:nvSpPr>
        <p:spPr bwMode="auto">
          <a:xfrm>
            <a:off x="5226496" y="4827315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50197" name="Line 104"/>
          <p:cNvSpPr>
            <a:spLocks noChangeShapeType="1"/>
          </p:cNvSpPr>
          <p:nvPr/>
        </p:nvSpPr>
        <p:spPr bwMode="auto">
          <a:xfrm>
            <a:off x="5836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198" name="Text Box 105"/>
          <p:cNvSpPr txBox="1">
            <a:spLocks noChangeArrowheads="1"/>
          </p:cNvSpPr>
          <p:nvPr/>
        </p:nvSpPr>
        <p:spPr bwMode="auto">
          <a:xfrm>
            <a:off x="6293296" y="4797152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199" name="Line 106"/>
          <p:cNvSpPr>
            <a:spLocks noChangeShapeType="1"/>
          </p:cNvSpPr>
          <p:nvPr/>
        </p:nvSpPr>
        <p:spPr bwMode="auto">
          <a:xfrm>
            <a:off x="6826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00" name="Text Box 107"/>
          <p:cNvSpPr txBox="1">
            <a:spLocks noChangeArrowheads="1"/>
          </p:cNvSpPr>
          <p:nvPr/>
        </p:nvSpPr>
        <p:spPr bwMode="auto">
          <a:xfrm>
            <a:off x="7283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050201" name="Text Box 108"/>
          <p:cNvSpPr txBox="1">
            <a:spLocks noChangeArrowheads="1"/>
          </p:cNvSpPr>
          <p:nvPr/>
        </p:nvSpPr>
        <p:spPr bwMode="auto">
          <a:xfrm>
            <a:off x="86554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050202" name="Line 109"/>
          <p:cNvSpPr>
            <a:spLocks noChangeShapeType="1"/>
          </p:cNvSpPr>
          <p:nvPr/>
        </p:nvSpPr>
        <p:spPr bwMode="auto">
          <a:xfrm>
            <a:off x="82268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03" name="Text Box 110"/>
          <p:cNvSpPr txBox="1">
            <a:spLocks noChangeArrowheads="1"/>
          </p:cNvSpPr>
          <p:nvPr/>
        </p:nvSpPr>
        <p:spPr bwMode="auto">
          <a:xfrm>
            <a:off x="1873696" y="534732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50204" name="Line 111"/>
          <p:cNvSpPr>
            <a:spLocks noChangeShapeType="1"/>
          </p:cNvSpPr>
          <p:nvPr/>
        </p:nvSpPr>
        <p:spPr bwMode="auto">
          <a:xfrm>
            <a:off x="232224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05" name="Text Box 112"/>
          <p:cNvSpPr txBox="1">
            <a:spLocks noChangeArrowheads="1"/>
          </p:cNvSpPr>
          <p:nvPr/>
        </p:nvSpPr>
        <p:spPr bwMode="auto">
          <a:xfrm>
            <a:off x="27880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206" name="Line 113"/>
          <p:cNvSpPr>
            <a:spLocks noChangeShapeType="1"/>
          </p:cNvSpPr>
          <p:nvPr/>
        </p:nvSpPr>
        <p:spPr bwMode="auto">
          <a:xfrm>
            <a:off x="33976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07" name="Text Box 114"/>
          <p:cNvSpPr txBox="1">
            <a:spLocks noChangeArrowheads="1"/>
          </p:cNvSpPr>
          <p:nvPr/>
        </p:nvSpPr>
        <p:spPr bwMode="auto">
          <a:xfrm>
            <a:off x="7360096" y="5423520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50208" name="Line 115"/>
          <p:cNvSpPr>
            <a:spLocks noChangeShapeType="1"/>
          </p:cNvSpPr>
          <p:nvPr/>
        </p:nvSpPr>
        <p:spPr bwMode="auto">
          <a:xfrm>
            <a:off x="78934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09" name="Text Box 116"/>
          <p:cNvSpPr txBox="1">
            <a:spLocks noChangeArrowheads="1"/>
          </p:cNvSpPr>
          <p:nvPr/>
        </p:nvSpPr>
        <p:spPr bwMode="auto">
          <a:xfrm>
            <a:off x="8350696" y="5377483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210" name="Line 117"/>
          <p:cNvSpPr>
            <a:spLocks noChangeShapeType="1"/>
          </p:cNvSpPr>
          <p:nvPr/>
        </p:nvSpPr>
        <p:spPr bwMode="auto">
          <a:xfrm>
            <a:off x="88840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11" name="Text Box 118"/>
          <p:cNvSpPr txBox="1">
            <a:spLocks noChangeArrowheads="1"/>
          </p:cNvSpPr>
          <p:nvPr/>
        </p:nvSpPr>
        <p:spPr bwMode="auto">
          <a:xfrm>
            <a:off x="93412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C/D</a:t>
            </a:r>
          </a:p>
        </p:txBody>
      </p:sp>
      <p:sp>
        <p:nvSpPr>
          <p:cNvPr id="1050212" name="Line 132"/>
          <p:cNvSpPr>
            <a:spLocks noChangeShapeType="1"/>
          </p:cNvSpPr>
          <p:nvPr/>
        </p:nvSpPr>
        <p:spPr bwMode="auto">
          <a:xfrm>
            <a:off x="9265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13" name="Text Box 133"/>
          <p:cNvSpPr txBox="1">
            <a:spLocks noChangeArrowheads="1"/>
          </p:cNvSpPr>
          <p:nvPr/>
        </p:nvSpPr>
        <p:spPr bwMode="auto">
          <a:xfrm>
            <a:off x="97222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50214" name="Text Box 145"/>
          <p:cNvSpPr txBox="1">
            <a:spLocks noChangeArrowheads="1"/>
          </p:cNvSpPr>
          <p:nvPr/>
        </p:nvSpPr>
        <p:spPr bwMode="auto">
          <a:xfrm>
            <a:off x="38548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215" name="Line 146"/>
          <p:cNvSpPr>
            <a:spLocks noChangeShapeType="1"/>
          </p:cNvSpPr>
          <p:nvPr/>
        </p:nvSpPr>
        <p:spPr bwMode="auto">
          <a:xfrm>
            <a:off x="4770512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16" name="Text Box 147"/>
          <p:cNvSpPr txBox="1">
            <a:spLocks noChangeArrowheads="1"/>
          </p:cNvSpPr>
          <p:nvPr/>
        </p:nvSpPr>
        <p:spPr bwMode="auto">
          <a:xfrm>
            <a:off x="5169024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1050217" name="Line 148"/>
          <p:cNvSpPr>
            <a:spLocks noChangeShapeType="1"/>
          </p:cNvSpPr>
          <p:nvPr/>
        </p:nvSpPr>
        <p:spPr bwMode="auto">
          <a:xfrm>
            <a:off x="556260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18" name="Text Box 149"/>
          <p:cNvSpPr txBox="1">
            <a:spLocks noChangeArrowheads="1"/>
          </p:cNvSpPr>
          <p:nvPr/>
        </p:nvSpPr>
        <p:spPr bwMode="auto">
          <a:xfrm>
            <a:off x="60646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219" name="Line 150"/>
          <p:cNvSpPr>
            <a:spLocks noChangeShapeType="1"/>
          </p:cNvSpPr>
          <p:nvPr/>
        </p:nvSpPr>
        <p:spPr bwMode="auto">
          <a:xfrm>
            <a:off x="69028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20" name="Text Box 154"/>
          <p:cNvSpPr txBox="1">
            <a:spLocks noChangeArrowheads="1"/>
          </p:cNvSpPr>
          <p:nvPr/>
        </p:nvSpPr>
        <p:spPr bwMode="auto">
          <a:xfrm>
            <a:off x="38548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221" name="Text Box 155"/>
          <p:cNvSpPr txBox="1">
            <a:spLocks noChangeArrowheads="1"/>
          </p:cNvSpPr>
          <p:nvPr/>
        </p:nvSpPr>
        <p:spPr bwMode="auto">
          <a:xfrm>
            <a:off x="1631504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C/D</a:t>
            </a:r>
          </a:p>
        </p:txBody>
      </p:sp>
      <p:sp>
        <p:nvSpPr>
          <p:cNvPr id="1050222" name="Line 156"/>
          <p:cNvSpPr>
            <a:spLocks noChangeShapeType="1"/>
          </p:cNvSpPr>
          <p:nvPr/>
        </p:nvSpPr>
        <p:spPr bwMode="auto">
          <a:xfrm>
            <a:off x="2407096" y="6093296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23" name="Line 157"/>
          <p:cNvSpPr>
            <a:spLocks noChangeShapeType="1"/>
          </p:cNvSpPr>
          <p:nvPr/>
        </p:nvSpPr>
        <p:spPr bwMode="auto">
          <a:xfrm>
            <a:off x="2407096" y="6512768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24" name="Text Box 158"/>
          <p:cNvSpPr txBox="1">
            <a:spLocks noChangeArrowheads="1"/>
          </p:cNvSpPr>
          <p:nvPr/>
        </p:nvSpPr>
        <p:spPr bwMode="auto">
          <a:xfrm>
            <a:off x="2788096" y="580452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50225" name="Text Box 159"/>
          <p:cNvSpPr txBox="1">
            <a:spLocks noChangeArrowheads="1"/>
          </p:cNvSpPr>
          <p:nvPr/>
        </p:nvSpPr>
        <p:spPr bwMode="auto">
          <a:xfrm>
            <a:off x="2788096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333" name="Group 162"/>
          <p:cNvGrpSpPr/>
          <p:nvPr/>
        </p:nvGrpSpPr>
        <p:grpSpPr bwMode="auto">
          <a:xfrm>
            <a:off x="3169096" y="6131768"/>
            <a:ext cx="685800" cy="457200"/>
            <a:chOff x="816" y="3984"/>
            <a:chExt cx="432" cy="288"/>
          </a:xfrm>
        </p:grpSpPr>
        <p:sp>
          <p:nvSpPr>
            <p:cNvPr id="1050226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050227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50228" name="Line 163"/>
          <p:cNvSpPr>
            <a:spLocks noChangeShapeType="1"/>
          </p:cNvSpPr>
          <p:nvPr/>
        </p:nvSpPr>
        <p:spPr bwMode="auto">
          <a:xfrm>
            <a:off x="4769296" y="633596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29" name="Text Box 164"/>
          <p:cNvSpPr txBox="1">
            <a:spLocks noChangeArrowheads="1"/>
          </p:cNvSpPr>
          <p:nvPr/>
        </p:nvSpPr>
        <p:spPr bwMode="auto">
          <a:xfrm>
            <a:off x="53788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50230" name="Line 165"/>
          <p:cNvSpPr>
            <a:spLocks noChangeShapeType="1"/>
          </p:cNvSpPr>
          <p:nvPr/>
        </p:nvSpPr>
        <p:spPr bwMode="auto">
          <a:xfrm>
            <a:off x="5951984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31" name="Text Box 166"/>
          <p:cNvSpPr txBox="1">
            <a:spLocks noChangeArrowheads="1"/>
          </p:cNvSpPr>
          <p:nvPr/>
        </p:nvSpPr>
        <p:spPr bwMode="auto">
          <a:xfrm>
            <a:off x="65980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232" name="Line 167"/>
          <p:cNvSpPr>
            <a:spLocks noChangeShapeType="1"/>
          </p:cNvSpPr>
          <p:nvPr/>
        </p:nvSpPr>
        <p:spPr bwMode="auto">
          <a:xfrm>
            <a:off x="7176120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50233" name="Text Box 168"/>
          <p:cNvSpPr txBox="1">
            <a:spLocks noChangeArrowheads="1"/>
          </p:cNvSpPr>
          <p:nvPr/>
        </p:nvSpPr>
        <p:spPr bwMode="auto">
          <a:xfrm>
            <a:off x="78172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334" name="Group 69"/>
          <p:cNvGrpSpPr/>
          <p:nvPr/>
        </p:nvGrpSpPr>
        <p:grpSpPr bwMode="auto">
          <a:xfrm>
            <a:off x="2063055" y="-27384"/>
            <a:ext cx="8353425" cy="4369720"/>
            <a:chOff x="0" y="48"/>
            <a:chExt cx="5760" cy="3289"/>
          </a:xfrm>
        </p:grpSpPr>
        <p:sp>
          <p:nvSpPr>
            <p:cNvPr id="1050234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35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36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37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38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39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40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41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42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243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244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245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46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247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248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49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0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251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2" name="Line 88"/>
            <p:cNvSpPr>
              <a:spLocks noChangeShapeType="1"/>
            </p:cNvSpPr>
            <p:nvPr/>
          </p:nvSpPr>
          <p:spPr bwMode="auto">
            <a:xfrm flipH="1">
              <a:off x="2956" y="481"/>
              <a:ext cx="20" cy="285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3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4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5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6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7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8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59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0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1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2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3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4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5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6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7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8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69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70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71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72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73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274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275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276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277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278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279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280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281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282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283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284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285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286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287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288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89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90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291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292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93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294" name="Text Box 121"/>
          <p:cNvSpPr txBox="1">
            <a:spLocks noChangeArrowheads="1"/>
          </p:cNvSpPr>
          <p:nvPr/>
        </p:nvSpPr>
        <p:spPr bwMode="auto">
          <a:xfrm>
            <a:off x="6816080" y="256490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050295" name="Text Box 79"/>
          <p:cNvSpPr txBox="1">
            <a:spLocks noChangeArrowheads="1"/>
          </p:cNvSpPr>
          <p:nvPr/>
        </p:nvSpPr>
        <p:spPr bwMode="auto">
          <a:xfrm>
            <a:off x="2351584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50296" name="Text Box 83"/>
          <p:cNvSpPr txBox="1">
            <a:spLocks noChangeArrowheads="1"/>
          </p:cNvSpPr>
          <p:nvPr/>
        </p:nvSpPr>
        <p:spPr bwMode="auto">
          <a:xfrm>
            <a:off x="2711624" y="1484784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297" name="Text Box 80"/>
          <p:cNvSpPr txBox="1">
            <a:spLocks noChangeArrowheads="1"/>
          </p:cNvSpPr>
          <p:nvPr/>
        </p:nvSpPr>
        <p:spPr bwMode="auto">
          <a:xfrm>
            <a:off x="2966932" y="8367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35" name="组合 113"/>
          <p:cNvGrpSpPr/>
          <p:nvPr/>
        </p:nvGrpSpPr>
        <p:grpSpPr>
          <a:xfrm>
            <a:off x="3503712" y="548680"/>
            <a:ext cx="3312368" cy="576064"/>
            <a:chOff x="1979712" y="620688"/>
            <a:chExt cx="3312368" cy="2232248"/>
          </a:xfrm>
        </p:grpSpPr>
        <p:sp>
          <p:nvSpPr>
            <p:cNvPr id="1050298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299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0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1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302" name="Text Box 118"/>
          <p:cNvSpPr txBox="1">
            <a:spLocks noChangeArrowheads="1"/>
          </p:cNvSpPr>
          <p:nvPr/>
        </p:nvSpPr>
        <p:spPr bwMode="auto">
          <a:xfrm>
            <a:off x="6816080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grpSp>
        <p:nvGrpSpPr>
          <p:cNvPr id="336" name="组合 119"/>
          <p:cNvGrpSpPr/>
          <p:nvPr/>
        </p:nvGrpSpPr>
        <p:grpSpPr>
          <a:xfrm>
            <a:off x="7464152" y="169490"/>
            <a:ext cx="2923699" cy="955254"/>
            <a:chOff x="6121181" y="317661"/>
            <a:chExt cx="2923699" cy="955254"/>
          </a:xfrm>
        </p:grpSpPr>
        <p:sp>
          <p:nvSpPr>
            <p:cNvPr id="1050303" name="Line 95"/>
            <p:cNvSpPr>
              <a:spLocks noChangeShapeType="1"/>
            </p:cNvSpPr>
            <p:nvPr/>
          </p:nvSpPr>
          <p:spPr bwMode="auto">
            <a:xfrm>
              <a:off x="6121181" y="31766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4" name="Line 98"/>
            <p:cNvSpPr>
              <a:spLocks noChangeShapeType="1"/>
            </p:cNvSpPr>
            <p:nvPr/>
          </p:nvSpPr>
          <p:spPr bwMode="auto">
            <a:xfrm>
              <a:off x="7374195" y="31766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5" name="Line 103"/>
            <p:cNvSpPr>
              <a:spLocks noChangeShapeType="1"/>
            </p:cNvSpPr>
            <p:nvPr/>
          </p:nvSpPr>
          <p:spPr bwMode="auto">
            <a:xfrm>
              <a:off x="6330017" y="1272915"/>
              <a:ext cx="2059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6" name="Line 104"/>
            <p:cNvSpPr>
              <a:spLocks noChangeShapeType="1"/>
            </p:cNvSpPr>
            <p:nvPr/>
          </p:nvSpPr>
          <p:spPr bwMode="auto">
            <a:xfrm flipV="1">
              <a:off x="6538853" y="317661"/>
              <a:ext cx="0" cy="955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307" name="Text Box 111"/>
          <p:cNvSpPr txBox="1">
            <a:spLocks noChangeArrowheads="1"/>
          </p:cNvSpPr>
          <p:nvPr/>
        </p:nvSpPr>
        <p:spPr bwMode="auto">
          <a:xfrm>
            <a:off x="8616280" y="1052736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337" name="组合 125"/>
          <p:cNvGrpSpPr/>
          <p:nvPr/>
        </p:nvGrpSpPr>
        <p:grpSpPr>
          <a:xfrm>
            <a:off x="7464152" y="404664"/>
            <a:ext cx="2923699" cy="637721"/>
            <a:chOff x="6121181" y="571421"/>
            <a:chExt cx="2923699" cy="637721"/>
          </a:xfrm>
        </p:grpSpPr>
        <p:sp>
          <p:nvSpPr>
            <p:cNvPr id="1050308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09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38" name="组合 128"/>
          <p:cNvGrpSpPr/>
          <p:nvPr/>
        </p:nvGrpSpPr>
        <p:grpSpPr>
          <a:xfrm>
            <a:off x="7692157" y="404664"/>
            <a:ext cx="348059" cy="1276771"/>
            <a:chOff x="6168157" y="404664"/>
            <a:chExt cx="348059" cy="1276771"/>
          </a:xfrm>
        </p:grpSpPr>
        <p:sp>
          <p:nvSpPr>
            <p:cNvPr id="105031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1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312" name="Text Box 119"/>
          <p:cNvSpPr txBox="1">
            <a:spLocks noChangeArrowheads="1"/>
          </p:cNvSpPr>
          <p:nvPr/>
        </p:nvSpPr>
        <p:spPr bwMode="auto">
          <a:xfrm>
            <a:off x="6816080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313" name="Text Box 82"/>
          <p:cNvSpPr txBox="1">
            <a:spLocks noChangeArrowheads="1"/>
          </p:cNvSpPr>
          <p:nvPr/>
        </p:nvSpPr>
        <p:spPr bwMode="auto">
          <a:xfrm>
            <a:off x="3575720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grpSp>
        <p:nvGrpSpPr>
          <p:cNvPr id="339" name="组合 133"/>
          <p:cNvGrpSpPr/>
          <p:nvPr/>
        </p:nvGrpSpPr>
        <p:grpSpPr>
          <a:xfrm>
            <a:off x="3503712" y="548680"/>
            <a:ext cx="2880320" cy="2808312"/>
            <a:chOff x="2077953" y="620688"/>
            <a:chExt cx="2880320" cy="2232248"/>
          </a:xfrm>
        </p:grpSpPr>
        <p:sp>
          <p:nvSpPr>
            <p:cNvPr id="1050314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15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16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17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318" name="Text Box 115"/>
          <p:cNvSpPr txBox="1">
            <a:spLocks noChangeArrowheads="1"/>
          </p:cNvSpPr>
          <p:nvPr/>
        </p:nvSpPr>
        <p:spPr bwMode="auto">
          <a:xfrm>
            <a:off x="5119038" y="317444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050319" name="Text Box 109"/>
          <p:cNvSpPr txBox="1">
            <a:spLocks noChangeArrowheads="1"/>
          </p:cNvSpPr>
          <p:nvPr/>
        </p:nvSpPr>
        <p:spPr bwMode="auto">
          <a:xfrm>
            <a:off x="5119038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5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0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05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0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0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0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0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0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0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0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0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05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0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05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05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0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89" grpId="0" build="p" autoUpdateAnimBg="0"/>
      <p:bldP spid="1050190" grpId="0" build="p" autoUpdateAnimBg="0"/>
      <p:bldP spid="1050191" grpId="0" animBg="1"/>
      <p:bldP spid="1050192" grpId="0" build="p" autoUpdateAnimBg="0" advAuto="0"/>
      <p:bldP spid="1050193" grpId="0" animBg="1"/>
      <p:bldP spid="1050194" grpId="0" build="p" autoUpdateAnimBg="0" advAuto="0"/>
      <p:bldP spid="1050195" grpId="0" animBg="1"/>
      <p:bldP spid="1050196" grpId="0" autoUpdateAnimBg="0"/>
      <p:bldP spid="1050197" grpId="0" animBg="1"/>
      <p:bldP spid="1050198" grpId="0" autoUpdateAnimBg="0"/>
      <p:bldP spid="1050199" grpId="0" animBg="1"/>
      <p:bldP spid="1050200" grpId="0" build="p" autoUpdateAnimBg="0" advAuto="0"/>
      <p:bldP spid="1050201" grpId="0" build="p" autoUpdateAnimBg="0" advAuto="0"/>
      <p:bldP spid="1050202" grpId="0" animBg="1"/>
      <p:bldP spid="1050203" grpId="0" build="p" autoUpdateAnimBg="0"/>
      <p:bldP spid="1050204" grpId="0" animBg="1"/>
      <p:bldP spid="1050205" grpId="0" build="p" autoUpdateAnimBg="0" advAuto="0"/>
      <p:bldP spid="1050206" grpId="0" animBg="1"/>
      <p:bldP spid="1050207" grpId="0" autoUpdateAnimBg="0"/>
      <p:bldP spid="1050208" grpId="0" animBg="1"/>
      <p:bldP spid="1050209" grpId="0" autoUpdateAnimBg="0"/>
      <p:bldP spid="1050210" grpId="0" animBg="1"/>
      <p:bldP spid="1050211" grpId="0" build="p" autoUpdateAnimBg="0" advAuto="0"/>
      <p:bldP spid="1050212" grpId="0" animBg="1"/>
      <p:bldP spid="1050213" grpId="0" build="p" autoUpdateAnimBg="0" advAuto="0"/>
      <p:bldP spid="1050214" grpId="0" build="p" autoUpdateAnimBg="0" advAuto="0"/>
      <p:bldP spid="1050215" grpId="0" animBg="1"/>
      <p:bldP spid="1050216" grpId="0" build="p" autoUpdateAnimBg="0" advAuto="0"/>
      <p:bldP spid="1050217" grpId="0" animBg="1"/>
      <p:bldP spid="1050218" grpId="0" build="p" autoUpdateAnimBg="0" advAuto="0"/>
      <p:bldP spid="1050219" grpId="0" animBg="1"/>
      <p:bldP spid="1050220" grpId="0" build="p" autoUpdateAnimBg="0" advAuto="0"/>
      <p:bldP spid="1050221" grpId="0" build="p" autoUpdateAnimBg="0"/>
      <p:bldP spid="1050222" grpId="0" animBg="1"/>
      <p:bldP spid="1050223" grpId="0" animBg="1"/>
      <p:bldP spid="1050224" grpId="0" build="p" autoUpdateAnimBg="0" advAuto="0"/>
      <p:bldP spid="1050225" grpId="0" build="p" autoUpdateAnimBg="0" advAuto="0"/>
      <p:bldP spid="1050228" grpId="0" animBg="1"/>
      <p:bldP spid="1050229" grpId="0" build="p" autoUpdateAnimBg="0" advAuto="0"/>
      <p:bldP spid="1050230" grpId="0" animBg="1"/>
      <p:bldP spid="1050231" grpId="0" build="p" autoUpdateAnimBg="0" advAuto="0"/>
      <p:bldP spid="1050232" grpId="0" animBg="1"/>
      <p:bldP spid="1050233" grpId="0" build="p" autoUpdateAnimBg="0" advAuto="0"/>
      <p:bldP spid="1050294" grpId="0" animBg="1"/>
      <p:bldP spid="1050294" grpId="1" animBg="1"/>
      <p:bldP spid="1050295" grpId="0" animBg="1"/>
      <p:bldP spid="1050295" grpId="1" animBg="1"/>
      <p:bldP spid="1050295" grpId="2" animBg="1"/>
      <p:bldP spid="1050296" grpId="0" animBg="1"/>
      <p:bldP spid="1050296" grpId="1" animBg="1"/>
      <p:bldP spid="1050296" grpId="2" animBg="1"/>
      <p:bldP spid="1050296" grpId="3" animBg="1"/>
      <p:bldP spid="1050296" grpId="4" animBg="1"/>
      <p:bldP spid="1050297" grpId="0" animBg="1"/>
      <p:bldP spid="1050297" grpId="1" animBg="1"/>
      <p:bldP spid="1050297" grpId="2" animBg="1"/>
      <p:bldP spid="1050297" grpId="3" animBg="1"/>
      <p:bldP spid="1050297" grpId="4" animBg="1"/>
      <p:bldP spid="1050302" grpId="0" animBg="1"/>
      <p:bldP spid="1050302" grpId="1" animBg="1"/>
      <p:bldP spid="1050302" grpId="2" animBg="1"/>
      <p:bldP spid="1050307" grpId="0" animBg="1"/>
      <p:bldP spid="1050307" grpId="1" animBg="1"/>
      <p:bldP spid="1050312" grpId="0" animBg="1"/>
      <p:bldP spid="1050312" grpId="1" animBg="1"/>
      <p:bldP spid="1050313" grpId="0" animBg="1"/>
      <p:bldP spid="1050313" grpId="1" animBg="1"/>
      <p:bldP spid="1050313" grpId="2" animBg="1"/>
      <p:bldP spid="1050318" grpId="0" animBg="1"/>
      <p:bldP spid="10503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20" name="Text Box 71"/>
          <p:cNvSpPr txBox="1">
            <a:spLocks noChangeArrowheads="1"/>
          </p:cNvSpPr>
          <p:nvPr/>
        </p:nvSpPr>
        <p:spPr bwMode="auto">
          <a:xfrm>
            <a:off x="2135560" y="4644425"/>
            <a:ext cx="6297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）存取操作数</a:t>
            </a:r>
          </a:p>
        </p:txBody>
      </p:sp>
      <p:grpSp>
        <p:nvGrpSpPr>
          <p:cNvPr id="341" name="Group 155"/>
          <p:cNvGrpSpPr/>
          <p:nvPr/>
        </p:nvGrpSpPr>
        <p:grpSpPr bwMode="auto">
          <a:xfrm>
            <a:off x="1989386" y="5459516"/>
            <a:ext cx="2368550" cy="530226"/>
            <a:chOff x="44" y="3369"/>
            <a:chExt cx="1492" cy="334"/>
          </a:xfrm>
        </p:grpSpPr>
        <p:sp>
          <p:nvSpPr>
            <p:cNvPr id="1050321" name="Text Box 74"/>
            <p:cNvSpPr txBox="1">
              <a:spLocks noChangeArrowheads="1"/>
            </p:cNvSpPr>
            <p:nvPr/>
          </p:nvSpPr>
          <p:spPr bwMode="auto">
            <a:xfrm>
              <a:off x="44" y="3369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① R</a:t>
              </a:r>
            </a:p>
          </p:txBody>
        </p:sp>
        <p:sp>
          <p:nvSpPr>
            <p:cNvPr id="1050322" name="Text Box 98"/>
            <p:cNvSpPr txBox="1">
              <a:spLocks noChangeArrowheads="1"/>
            </p:cNvSpPr>
            <p:nvPr/>
          </p:nvSpPr>
          <p:spPr bwMode="auto">
            <a:xfrm>
              <a:off x="864" y="3373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50323" name="Line 100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324" name="Text Box 111"/>
          <p:cNvSpPr txBox="1">
            <a:spLocks noChangeArrowheads="1"/>
          </p:cNvSpPr>
          <p:nvPr/>
        </p:nvSpPr>
        <p:spPr bwMode="auto">
          <a:xfrm>
            <a:off x="3875856" y="544941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R0</a:t>
            </a:r>
          </a:p>
        </p:txBody>
      </p:sp>
      <p:sp>
        <p:nvSpPr>
          <p:cNvPr id="1050325" name="Text Box 112"/>
          <p:cNvSpPr txBox="1">
            <a:spLocks noChangeArrowheads="1"/>
          </p:cNvSpPr>
          <p:nvPr/>
        </p:nvSpPr>
        <p:spPr bwMode="auto">
          <a:xfrm>
            <a:off x="8544272" y="537321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50326" name="Line 113"/>
          <p:cNvSpPr>
            <a:spLocks noChangeShapeType="1"/>
          </p:cNvSpPr>
          <p:nvPr/>
        </p:nvSpPr>
        <p:spPr bwMode="auto">
          <a:xfrm>
            <a:off x="45616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327" name="Text Box 114"/>
          <p:cNvSpPr txBox="1">
            <a:spLocks noChangeArrowheads="1"/>
          </p:cNvSpPr>
          <p:nvPr/>
        </p:nvSpPr>
        <p:spPr bwMode="auto">
          <a:xfrm>
            <a:off x="5018856" y="5180999"/>
            <a:ext cx="573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050328" name="Line 115"/>
          <p:cNvSpPr>
            <a:spLocks noChangeShapeType="1"/>
          </p:cNvSpPr>
          <p:nvPr/>
        </p:nvSpPr>
        <p:spPr bwMode="auto">
          <a:xfrm>
            <a:off x="53998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329" name="Text Box 116"/>
          <p:cNvSpPr txBox="1">
            <a:spLocks noChangeArrowheads="1"/>
          </p:cNvSpPr>
          <p:nvPr/>
        </p:nvSpPr>
        <p:spPr bwMode="auto">
          <a:xfrm>
            <a:off x="5780856" y="5449416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330" name="Line 117"/>
          <p:cNvSpPr>
            <a:spLocks noChangeShapeType="1"/>
          </p:cNvSpPr>
          <p:nvPr/>
        </p:nvSpPr>
        <p:spPr bwMode="auto">
          <a:xfrm>
            <a:off x="6646912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331" name="Text Box 118"/>
          <p:cNvSpPr txBox="1">
            <a:spLocks noChangeArrowheads="1"/>
          </p:cNvSpPr>
          <p:nvPr/>
        </p:nvSpPr>
        <p:spPr bwMode="auto">
          <a:xfrm>
            <a:off x="7000056" y="5479579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50332" name="Line 119"/>
          <p:cNvSpPr>
            <a:spLocks noChangeShapeType="1"/>
          </p:cNvSpPr>
          <p:nvPr/>
        </p:nvSpPr>
        <p:spPr bwMode="auto">
          <a:xfrm>
            <a:off x="7536160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333" name="Text Box 120"/>
          <p:cNvSpPr txBox="1">
            <a:spLocks noChangeArrowheads="1"/>
          </p:cNvSpPr>
          <p:nvPr/>
        </p:nvSpPr>
        <p:spPr bwMode="auto">
          <a:xfrm>
            <a:off x="7990656" y="544941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334" name="Line 121"/>
          <p:cNvSpPr>
            <a:spLocks noChangeShapeType="1"/>
          </p:cNvSpPr>
          <p:nvPr/>
        </p:nvSpPr>
        <p:spPr bwMode="auto">
          <a:xfrm>
            <a:off x="8600256" y="573325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335" name="Text Box 122"/>
          <p:cNvSpPr txBox="1">
            <a:spLocks noChangeArrowheads="1"/>
          </p:cNvSpPr>
          <p:nvPr/>
        </p:nvSpPr>
        <p:spPr bwMode="auto">
          <a:xfrm>
            <a:off x="9209856" y="541766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R1</a:t>
            </a:r>
          </a:p>
        </p:txBody>
      </p:sp>
      <p:grpSp>
        <p:nvGrpSpPr>
          <p:cNvPr id="342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336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37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38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39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0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1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2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3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4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345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346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347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48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349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350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1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2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353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4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5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6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7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8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59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0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1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2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3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4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5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6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7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8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69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0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1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2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3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4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75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376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377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378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379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380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381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382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383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384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385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386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387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388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389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390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91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92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393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394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395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396" name="Text Box 109"/>
          <p:cNvSpPr txBox="1">
            <a:spLocks noChangeArrowheads="1"/>
          </p:cNvSpPr>
          <p:nvPr/>
        </p:nvSpPr>
        <p:spPr bwMode="auto">
          <a:xfrm>
            <a:off x="5159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1050397" name="Text Box 79"/>
          <p:cNvSpPr txBox="1">
            <a:spLocks noChangeArrowheads="1"/>
          </p:cNvSpPr>
          <p:nvPr/>
        </p:nvSpPr>
        <p:spPr bwMode="auto">
          <a:xfrm>
            <a:off x="2351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50398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399" name="Text Box 80"/>
          <p:cNvSpPr txBox="1">
            <a:spLocks noChangeArrowheads="1"/>
          </p:cNvSpPr>
          <p:nvPr/>
        </p:nvSpPr>
        <p:spPr bwMode="auto">
          <a:xfrm>
            <a:off x="2966932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43" name="组合 83"/>
          <p:cNvGrpSpPr/>
          <p:nvPr/>
        </p:nvGrpSpPr>
        <p:grpSpPr>
          <a:xfrm>
            <a:off x="3503712" y="692696"/>
            <a:ext cx="2880320" cy="1152128"/>
            <a:chOff x="1979712" y="620688"/>
            <a:chExt cx="2880320" cy="2232248"/>
          </a:xfrm>
        </p:grpSpPr>
        <p:sp>
          <p:nvSpPr>
            <p:cNvPr id="1050400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01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02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03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404" name="Text Box 110"/>
          <p:cNvSpPr txBox="1">
            <a:spLocks noChangeArrowheads="1"/>
          </p:cNvSpPr>
          <p:nvPr/>
        </p:nvSpPr>
        <p:spPr bwMode="auto">
          <a:xfrm>
            <a:off x="5159896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0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0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5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50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50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5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324" grpId="0" build="p" autoUpdateAnimBg="0"/>
      <p:bldP spid="1050325" grpId="0" autoUpdateAnimBg="0"/>
      <p:bldP spid="1050326" grpId="0" animBg="1"/>
      <p:bldP spid="1050327" grpId="0" build="p" autoUpdateAnimBg="0" advAuto="0"/>
      <p:bldP spid="1050328" grpId="0" animBg="1"/>
      <p:bldP spid="1050329" grpId="0" build="p" autoUpdateAnimBg="0" advAuto="0"/>
      <p:bldP spid="1050330" grpId="0" animBg="1"/>
      <p:bldP spid="1050331" grpId="0" build="p" autoUpdateAnimBg="0" advAuto="0"/>
      <p:bldP spid="1050332" grpId="0" animBg="1"/>
      <p:bldP spid="1050333" grpId="0" build="p" autoUpdateAnimBg="0" advAuto="0"/>
      <p:bldP spid="1050334" grpId="0" animBg="1"/>
      <p:bldP spid="1050335" grpId="0" build="p" autoUpdateAnimBg="0" advAuto="0"/>
      <p:bldP spid="1050396" grpId="0" animBg="1"/>
      <p:bldP spid="1050397" grpId="0" animBg="1"/>
      <p:bldP spid="1050398" grpId="0" animBg="1"/>
      <p:bldP spid="1050399" grpId="0" animBg="1"/>
      <p:bldP spid="10504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Text Box 124"/>
          <p:cNvSpPr txBox="1">
            <a:spLocks noChangeArrowheads="1"/>
          </p:cNvSpPr>
          <p:nvPr/>
        </p:nvSpPr>
        <p:spPr bwMode="auto">
          <a:xfrm>
            <a:off x="90197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406" name="Line 125"/>
          <p:cNvSpPr>
            <a:spLocks noChangeShapeType="1"/>
          </p:cNvSpPr>
          <p:nvPr/>
        </p:nvSpPr>
        <p:spPr bwMode="auto">
          <a:xfrm>
            <a:off x="8714928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07" name="Line 126"/>
          <p:cNvSpPr>
            <a:spLocks noChangeShapeType="1"/>
          </p:cNvSpPr>
          <p:nvPr/>
        </p:nvSpPr>
        <p:spPr bwMode="auto">
          <a:xfrm>
            <a:off x="9629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08" name="Text Box 127"/>
          <p:cNvSpPr txBox="1">
            <a:spLocks noChangeArrowheads="1"/>
          </p:cNvSpPr>
          <p:nvPr/>
        </p:nvSpPr>
        <p:spPr bwMode="auto">
          <a:xfrm>
            <a:off x="10010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345" name="Group 160"/>
          <p:cNvGrpSpPr/>
          <p:nvPr/>
        </p:nvGrpSpPr>
        <p:grpSpPr bwMode="auto">
          <a:xfrm>
            <a:off x="1628328" y="5784850"/>
            <a:ext cx="2438400" cy="530225"/>
            <a:chOff x="0" y="3356"/>
            <a:chExt cx="1536" cy="334"/>
          </a:xfrm>
        </p:grpSpPr>
        <p:sp>
          <p:nvSpPr>
            <p:cNvPr id="1050409" name="Text Box 161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② R</a:t>
              </a:r>
            </a:p>
          </p:txBody>
        </p:sp>
        <p:sp>
          <p:nvSpPr>
            <p:cNvPr id="1050410" name="Text Box 162"/>
            <p:cNvSpPr txBox="1">
              <a:spLocks noChangeArrowheads="1"/>
            </p:cNvSpPr>
            <p:nvPr/>
          </p:nvSpPr>
          <p:spPr bwMode="auto">
            <a:xfrm>
              <a:off x="864" y="33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50411" name="Line 163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412" name="Text Box 166"/>
          <p:cNvSpPr txBox="1">
            <a:spLocks noChangeArrowheads="1"/>
          </p:cNvSpPr>
          <p:nvPr/>
        </p:nvSpPr>
        <p:spPr bwMode="auto">
          <a:xfrm>
            <a:off x="3533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413" name="Line 168"/>
          <p:cNvSpPr>
            <a:spLocks noChangeShapeType="1"/>
          </p:cNvSpPr>
          <p:nvPr/>
        </p:nvSpPr>
        <p:spPr bwMode="auto">
          <a:xfrm>
            <a:off x="4151784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14" name="Text Box 169"/>
          <p:cNvSpPr txBox="1">
            <a:spLocks noChangeArrowheads="1"/>
          </p:cNvSpPr>
          <p:nvPr/>
        </p:nvSpPr>
        <p:spPr bwMode="auto">
          <a:xfrm>
            <a:off x="4676328" y="5589240"/>
            <a:ext cx="555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050415" name="Line 170"/>
          <p:cNvSpPr>
            <a:spLocks noChangeShapeType="1"/>
          </p:cNvSpPr>
          <p:nvPr/>
        </p:nvSpPr>
        <p:spPr bwMode="auto">
          <a:xfrm>
            <a:off x="5057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16" name="Text Box 171"/>
          <p:cNvSpPr txBox="1">
            <a:spLocks noChangeArrowheads="1"/>
          </p:cNvSpPr>
          <p:nvPr/>
        </p:nvSpPr>
        <p:spPr bwMode="auto">
          <a:xfrm>
            <a:off x="5438328" y="57912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417" name="Line 172"/>
          <p:cNvSpPr>
            <a:spLocks noChangeShapeType="1"/>
          </p:cNvSpPr>
          <p:nvPr/>
        </p:nvSpPr>
        <p:spPr bwMode="auto">
          <a:xfrm>
            <a:off x="62765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18" name="Text Box 173"/>
          <p:cNvSpPr txBox="1">
            <a:spLocks noChangeArrowheads="1"/>
          </p:cNvSpPr>
          <p:nvPr/>
        </p:nvSpPr>
        <p:spPr bwMode="auto">
          <a:xfrm>
            <a:off x="6657528" y="582136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419" name="Line 176"/>
          <p:cNvSpPr>
            <a:spLocks noChangeShapeType="1"/>
          </p:cNvSpPr>
          <p:nvPr/>
        </p:nvSpPr>
        <p:spPr bwMode="auto">
          <a:xfrm>
            <a:off x="7176120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20" name="Text Box 177"/>
          <p:cNvSpPr txBox="1">
            <a:spLocks noChangeArrowheads="1"/>
          </p:cNvSpPr>
          <p:nvPr/>
        </p:nvSpPr>
        <p:spPr bwMode="auto">
          <a:xfrm>
            <a:off x="7692157" y="5791200"/>
            <a:ext cx="11751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grpSp>
        <p:nvGrpSpPr>
          <p:cNvPr id="346" name="Group 69"/>
          <p:cNvGrpSpPr/>
          <p:nvPr/>
        </p:nvGrpSpPr>
        <p:grpSpPr bwMode="auto">
          <a:xfrm>
            <a:off x="2063055" y="477118"/>
            <a:ext cx="8353425" cy="4464050"/>
            <a:chOff x="0" y="48"/>
            <a:chExt cx="5760" cy="3360"/>
          </a:xfrm>
        </p:grpSpPr>
        <p:sp>
          <p:nvSpPr>
            <p:cNvPr id="10504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4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4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4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4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4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4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4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4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4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4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4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4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4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4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4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4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4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4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4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4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4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4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4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grpSp>
        <p:nvGrpSpPr>
          <p:cNvPr id="347" name="组合 80"/>
          <p:cNvGrpSpPr/>
          <p:nvPr/>
        </p:nvGrpSpPr>
        <p:grpSpPr>
          <a:xfrm>
            <a:off x="7492781" y="919071"/>
            <a:ext cx="2923699" cy="637721"/>
            <a:chOff x="6121181" y="571421"/>
            <a:chExt cx="2923699" cy="637721"/>
          </a:xfrm>
        </p:grpSpPr>
        <p:sp>
          <p:nvSpPr>
            <p:cNvPr id="1050481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82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483" name="Text Box 109"/>
          <p:cNvSpPr txBox="1">
            <a:spLocks noChangeArrowheads="1"/>
          </p:cNvSpPr>
          <p:nvPr/>
        </p:nvSpPr>
        <p:spPr bwMode="auto">
          <a:xfrm>
            <a:off x="5119038" y="141277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1050484" name="Text Box 79"/>
          <p:cNvSpPr txBox="1">
            <a:spLocks noChangeArrowheads="1"/>
          </p:cNvSpPr>
          <p:nvPr/>
        </p:nvSpPr>
        <p:spPr bwMode="auto">
          <a:xfrm>
            <a:off x="2351584" y="270892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50485" name="Text Box 83"/>
          <p:cNvSpPr txBox="1">
            <a:spLocks noChangeArrowheads="1"/>
          </p:cNvSpPr>
          <p:nvPr/>
        </p:nvSpPr>
        <p:spPr bwMode="auto">
          <a:xfrm>
            <a:off x="2711624" y="198884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486" name="Text Box 80"/>
          <p:cNvSpPr txBox="1">
            <a:spLocks noChangeArrowheads="1"/>
          </p:cNvSpPr>
          <p:nvPr/>
        </p:nvSpPr>
        <p:spPr bwMode="auto">
          <a:xfrm>
            <a:off x="2999656" y="13729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48" name="组合 87"/>
          <p:cNvGrpSpPr/>
          <p:nvPr/>
        </p:nvGrpSpPr>
        <p:grpSpPr>
          <a:xfrm>
            <a:off x="3503712" y="1052736"/>
            <a:ext cx="3312368" cy="1152128"/>
            <a:chOff x="1979712" y="620688"/>
            <a:chExt cx="3312368" cy="2232248"/>
          </a:xfrm>
        </p:grpSpPr>
        <p:sp>
          <p:nvSpPr>
            <p:cNvPr id="10504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90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491" name="Text Box 119"/>
          <p:cNvSpPr txBox="1">
            <a:spLocks noChangeArrowheads="1"/>
          </p:cNvSpPr>
          <p:nvPr/>
        </p:nvSpPr>
        <p:spPr bwMode="auto">
          <a:xfrm>
            <a:off x="6816080" y="198884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349" name="组合 93"/>
          <p:cNvGrpSpPr/>
          <p:nvPr/>
        </p:nvGrpSpPr>
        <p:grpSpPr>
          <a:xfrm>
            <a:off x="7692157" y="928093"/>
            <a:ext cx="348059" cy="1276771"/>
            <a:chOff x="6168157" y="404664"/>
            <a:chExt cx="348059" cy="1276771"/>
          </a:xfrm>
        </p:grpSpPr>
        <p:sp>
          <p:nvSpPr>
            <p:cNvPr id="1050492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493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494" name="Text Box 111"/>
          <p:cNvSpPr txBox="1">
            <a:spLocks noChangeArrowheads="1"/>
          </p:cNvSpPr>
          <p:nvPr/>
        </p:nvSpPr>
        <p:spPr bwMode="auto">
          <a:xfrm>
            <a:off x="8616280" y="155679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0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5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5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5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5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405" grpId="0" build="p" autoUpdateAnimBg="0" advAuto="0"/>
      <p:bldP spid="1050406" grpId="0" animBg="1"/>
      <p:bldP spid="1050407" grpId="0" animBg="1"/>
      <p:bldP spid="1050408" grpId="0" build="p" autoUpdateAnimBg="0" advAuto="0"/>
      <p:bldP spid="1050412" grpId="0" build="p" autoUpdateAnimBg="0"/>
      <p:bldP spid="1050413" grpId="0" animBg="1"/>
      <p:bldP spid="1050414" grpId="0" build="p" autoUpdateAnimBg="0" advAuto="0"/>
      <p:bldP spid="1050415" grpId="0" animBg="1"/>
      <p:bldP spid="1050416" grpId="0" build="p" autoUpdateAnimBg="0" advAuto="0"/>
      <p:bldP spid="1050417" grpId="0" animBg="1"/>
      <p:bldP spid="1050418" grpId="0" build="p" autoUpdateAnimBg="0" advAuto="0"/>
      <p:bldP spid="1050419" grpId="0" animBg="1"/>
      <p:bldP spid="1050420" grpId="0" build="p" autoUpdateAnimBg="0" advAuto="0"/>
      <p:bldP spid="1050483" grpId="0" animBg="1"/>
      <p:bldP spid="1050484" grpId="0" animBg="1"/>
      <p:bldP spid="1050485" grpId="0" animBg="1"/>
      <p:bldP spid="1050486" grpId="0" animBg="1"/>
      <p:bldP spid="1050491" grpId="0" animBg="1"/>
      <p:bldP spid="10504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5" name="Line 128"/>
          <p:cNvSpPr>
            <a:spLocks noChangeShapeType="1"/>
          </p:cNvSpPr>
          <p:nvPr/>
        </p:nvSpPr>
        <p:spPr bwMode="auto">
          <a:xfrm>
            <a:off x="29528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96" name="Text Box 129"/>
          <p:cNvSpPr txBox="1">
            <a:spLocks noChangeArrowheads="1"/>
          </p:cNvSpPr>
          <p:nvPr/>
        </p:nvSpPr>
        <p:spPr bwMode="auto">
          <a:xfrm>
            <a:off x="3333800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497" name="Line 130"/>
          <p:cNvSpPr>
            <a:spLocks noChangeShapeType="1"/>
          </p:cNvSpPr>
          <p:nvPr/>
        </p:nvSpPr>
        <p:spPr bwMode="auto">
          <a:xfrm>
            <a:off x="39434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498" name="Text Box 132"/>
          <p:cNvSpPr txBox="1">
            <a:spLocks noChangeArrowheads="1"/>
          </p:cNvSpPr>
          <p:nvPr/>
        </p:nvSpPr>
        <p:spPr bwMode="auto">
          <a:xfrm>
            <a:off x="4349824" y="571525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499" name="Line 133"/>
          <p:cNvSpPr>
            <a:spLocks noChangeShapeType="1"/>
          </p:cNvSpPr>
          <p:nvPr/>
        </p:nvSpPr>
        <p:spPr bwMode="auto">
          <a:xfrm>
            <a:off x="5278760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00" name="Text Box 134"/>
          <p:cNvSpPr txBox="1">
            <a:spLocks noChangeArrowheads="1"/>
          </p:cNvSpPr>
          <p:nvPr/>
        </p:nvSpPr>
        <p:spPr bwMode="auto">
          <a:xfrm>
            <a:off x="5645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1050501" name="Line 148"/>
          <p:cNvSpPr>
            <a:spLocks noChangeShapeType="1"/>
          </p:cNvSpPr>
          <p:nvPr/>
        </p:nvSpPr>
        <p:spPr bwMode="auto">
          <a:xfrm>
            <a:off x="6026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02" name="Text Box 149"/>
          <p:cNvSpPr txBox="1">
            <a:spLocks noChangeArrowheads="1"/>
          </p:cNvSpPr>
          <p:nvPr/>
        </p:nvSpPr>
        <p:spPr bwMode="auto">
          <a:xfrm>
            <a:off x="7608912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1050503" name="Line 150"/>
          <p:cNvSpPr>
            <a:spLocks noChangeShapeType="1"/>
          </p:cNvSpPr>
          <p:nvPr/>
        </p:nvSpPr>
        <p:spPr bwMode="auto">
          <a:xfrm>
            <a:off x="72454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04" name="Text Box 151"/>
          <p:cNvSpPr txBox="1">
            <a:spLocks noChangeArrowheads="1"/>
          </p:cNvSpPr>
          <p:nvPr/>
        </p:nvSpPr>
        <p:spPr bwMode="auto">
          <a:xfrm>
            <a:off x="8159824" y="573325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505" name="Line 152"/>
          <p:cNvSpPr>
            <a:spLocks noChangeShapeType="1"/>
          </p:cNvSpPr>
          <p:nvPr/>
        </p:nvSpPr>
        <p:spPr bwMode="auto">
          <a:xfrm>
            <a:off x="8693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06" name="Text Box 153"/>
          <p:cNvSpPr txBox="1">
            <a:spLocks noChangeArrowheads="1"/>
          </p:cNvSpPr>
          <p:nvPr/>
        </p:nvSpPr>
        <p:spPr bwMode="auto">
          <a:xfrm>
            <a:off x="9074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507" name="Text Box 154"/>
          <p:cNvSpPr txBox="1">
            <a:spLocks noChangeArrowheads="1"/>
          </p:cNvSpPr>
          <p:nvPr/>
        </p:nvSpPr>
        <p:spPr bwMode="auto">
          <a:xfrm>
            <a:off x="6407224" y="571525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351" name="Group 179"/>
          <p:cNvGrpSpPr/>
          <p:nvPr/>
        </p:nvGrpSpPr>
        <p:grpSpPr bwMode="auto">
          <a:xfrm>
            <a:off x="1748809" y="4868592"/>
            <a:ext cx="2438400" cy="555626"/>
            <a:chOff x="0" y="3340"/>
            <a:chExt cx="1536" cy="350"/>
          </a:xfrm>
        </p:grpSpPr>
        <p:sp>
          <p:nvSpPr>
            <p:cNvPr id="1050508" name="Text Box 180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③ M</a:t>
              </a:r>
            </a:p>
          </p:txBody>
        </p:sp>
        <p:sp>
          <p:nvSpPr>
            <p:cNvPr id="1050509" name="Text Box 181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50510" name="Line 182"/>
            <p:cNvSpPr>
              <a:spLocks noChangeShapeType="1"/>
            </p:cNvSpPr>
            <p:nvPr/>
          </p:nvSpPr>
          <p:spPr bwMode="auto">
            <a:xfrm>
              <a:off x="589" y="3567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511" name="Text Box 186"/>
          <p:cNvSpPr txBox="1">
            <a:spLocks noChangeArrowheads="1"/>
          </p:cNvSpPr>
          <p:nvPr/>
        </p:nvSpPr>
        <p:spPr bwMode="auto">
          <a:xfrm>
            <a:off x="2495600" y="5715253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352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51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19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2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52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52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52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2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52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52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2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2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52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3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4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5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5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55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55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55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55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55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55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55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55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56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56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56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56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56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56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56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6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6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56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57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7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572" name="Text Box 111"/>
          <p:cNvSpPr txBox="1">
            <a:spLocks noChangeArrowheads="1"/>
          </p:cNvSpPr>
          <p:nvPr/>
        </p:nvSpPr>
        <p:spPr bwMode="auto">
          <a:xfrm>
            <a:off x="8616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353" name="组合 81"/>
          <p:cNvGrpSpPr/>
          <p:nvPr/>
        </p:nvGrpSpPr>
        <p:grpSpPr>
          <a:xfrm>
            <a:off x="7492781" y="559031"/>
            <a:ext cx="2923699" cy="637721"/>
            <a:chOff x="6121181" y="571421"/>
            <a:chExt cx="2923699" cy="637721"/>
          </a:xfrm>
        </p:grpSpPr>
        <p:sp>
          <p:nvSpPr>
            <p:cNvPr id="1050573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74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54" name="组合 84"/>
          <p:cNvGrpSpPr/>
          <p:nvPr/>
        </p:nvGrpSpPr>
        <p:grpSpPr>
          <a:xfrm>
            <a:off x="7692157" y="568053"/>
            <a:ext cx="348059" cy="1276771"/>
            <a:chOff x="6168157" y="404664"/>
            <a:chExt cx="348059" cy="1276771"/>
          </a:xfrm>
        </p:grpSpPr>
        <p:sp>
          <p:nvSpPr>
            <p:cNvPr id="1050575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76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577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578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579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580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55" name="组合 91"/>
          <p:cNvGrpSpPr/>
          <p:nvPr/>
        </p:nvGrpSpPr>
        <p:grpSpPr>
          <a:xfrm>
            <a:off x="3503712" y="692696"/>
            <a:ext cx="2880320" cy="1728192"/>
            <a:chOff x="1979712" y="620688"/>
            <a:chExt cx="2880320" cy="2232248"/>
          </a:xfrm>
        </p:grpSpPr>
        <p:sp>
          <p:nvSpPr>
            <p:cNvPr id="105058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8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8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584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585" name="Rectangle 86"/>
          <p:cNvSpPr>
            <a:spLocks noChangeArrowheads="1"/>
          </p:cNvSpPr>
          <p:nvPr/>
        </p:nvSpPr>
        <p:spPr bwMode="auto">
          <a:xfrm>
            <a:off x="5119038" y="2254279"/>
            <a:ext cx="904954" cy="3826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+mn-lt"/>
              </a:rPr>
              <a:t>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5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0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5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5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5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50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0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495" grpId="0" animBg="1"/>
      <p:bldP spid="1050496" grpId="0" build="p" autoUpdateAnimBg="0" advAuto="0"/>
      <p:bldP spid="1050497" grpId="0" animBg="1"/>
      <p:bldP spid="1050498" grpId="0" build="p" autoUpdateAnimBg="0" advAuto="0"/>
      <p:bldP spid="1050499" grpId="0" animBg="1"/>
      <p:bldP spid="1050500" grpId="0" build="p" autoUpdateAnimBg="0" advAuto="0"/>
      <p:bldP spid="1050501" grpId="0" animBg="1"/>
      <p:bldP spid="1050502" grpId="0" build="p" autoUpdateAnimBg="0" advAuto="0"/>
      <p:bldP spid="1050503" grpId="0" animBg="1"/>
      <p:bldP spid="1050504" grpId="0" build="p" autoUpdateAnimBg="0" advAuto="0"/>
      <p:bldP spid="1050505" grpId="0" animBg="1"/>
      <p:bldP spid="1050506" grpId="0" build="p" autoUpdateAnimBg="0" advAuto="0"/>
      <p:bldP spid="1050507" grpId="0" build="p" autoUpdateAnimBg="0" advAuto="0"/>
      <p:bldP spid="1050511" grpId="0" build="p" autoUpdateAnimBg="0"/>
      <p:bldP spid="1050572" grpId="0" animBg="1"/>
      <p:bldP spid="1050577" grpId="0" animBg="1"/>
      <p:bldP spid="1050578" grpId="0" animBg="1"/>
      <p:bldP spid="1050579" grpId="0" animBg="1"/>
      <p:bldP spid="1050580" grpId="0" animBg="1"/>
      <p:bldP spid="105058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95"/>
          <p:cNvGrpSpPr/>
          <p:nvPr/>
        </p:nvGrpSpPr>
        <p:grpSpPr bwMode="auto">
          <a:xfrm>
            <a:off x="1524000" y="4801344"/>
            <a:ext cx="2438400" cy="555625"/>
            <a:chOff x="0" y="3340"/>
            <a:chExt cx="1536" cy="350"/>
          </a:xfrm>
        </p:grpSpPr>
        <p:sp>
          <p:nvSpPr>
            <p:cNvPr id="1050589" name="Text Box 96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④ M</a:t>
              </a:r>
            </a:p>
          </p:txBody>
        </p:sp>
        <p:sp>
          <p:nvSpPr>
            <p:cNvPr id="1050590" name="Text Box 97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50591" name="Line 98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592" name="Text Box 99"/>
          <p:cNvSpPr txBox="1">
            <a:spLocks noChangeArrowheads="1"/>
          </p:cNvSpPr>
          <p:nvPr/>
        </p:nvSpPr>
        <p:spPr bwMode="auto">
          <a:xfrm>
            <a:off x="3429000" y="480134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M(</a:t>
            </a:r>
            <a:r>
              <a:rPr lang="zh-CN" altLang="zh-CN" sz="2800" b="1">
                <a:solidFill>
                  <a:srgbClr val="FF0000"/>
                </a:solidFill>
                <a:latin typeface="+mn-lt"/>
                <a:ea typeface="+mn-ea"/>
              </a:rPr>
              <a:t>源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050593" name="Text Box 100"/>
          <p:cNvSpPr txBox="1">
            <a:spLocks noChangeArrowheads="1"/>
          </p:cNvSpPr>
          <p:nvPr/>
        </p:nvSpPr>
        <p:spPr bwMode="auto">
          <a:xfrm>
            <a:off x="8991600" y="4725144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50594" name="Line 101"/>
          <p:cNvSpPr>
            <a:spLocks noChangeShapeType="1"/>
          </p:cNvSpPr>
          <p:nvPr/>
        </p:nvSpPr>
        <p:spPr bwMode="auto">
          <a:xfrm>
            <a:off x="4511824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95" name="Text Box 102"/>
          <p:cNvSpPr txBox="1">
            <a:spLocks noChangeArrowheads="1"/>
          </p:cNvSpPr>
          <p:nvPr/>
        </p:nvSpPr>
        <p:spPr bwMode="auto">
          <a:xfrm>
            <a:off x="5015880" y="48013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596" name="Line 103"/>
          <p:cNvSpPr>
            <a:spLocks noChangeShapeType="1"/>
          </p:cNvSpPr>
          <p:nvPr/>
        </p:nvSpPr>
        <p:spPr bwMode="auto">
          <a:xfrm>
            <a:off x="5663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97" name="Text Box 104"/>
          <p:cNvSpPr txBox="1">
            <a:spLocks noChangeArrowheads="1"/>
          </p:cNvSpPr>
          <p:nvPr/>
        </p:nvSpPr>
        <p:spPr bwMode="auto">
          <a:xfrm>
            <a:off x="603312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598" name="Line 105"/>
          <p:cNvSpPr>
            <a:spLocks noChangeShapeType="1"/>
          </p:cNvSpPr>
          <p:nvPr/>
        </p:nvSpPr>
        <p:spPr bwMode="auto">
          <a:xfrm>
            <a:off x="7006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599" name="Text Box 108"/>
          <p:cNvSpPr txBox="1">
            <a:spLocks noChangeArrowheads="1"/>
          </p:cNvSpPr>
          <p:nvPr/>
        </p:nvSpPr>
        <p:spPr bwMode="auto">
          <a:xfrm>
            <a:off x="8534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600" name="Line 109"/>
          <p:cNvSpPr>
            <a:spLocks noChangeShapeType="1"/>
          </p:cNvSpPr>
          <p:nvPr/>
        </p:nvSpPr>
        <p:spPr bwMode="auto">
          <a:xfrm>
            <a:off x="9067800" y="5085184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01" name="Text Box 110"/>
          <p:cNvSpPr txBox="1">
            <a:spLocks noChangeArrowheads="1"/>
          </p:cNvSpPr>
          <p:nvPr/>
        </p:nvSpPr>
        <p:spPr bwMode="auto">
          <a:xfrm>
            <a:off x="9677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50602" name="Text Box 161"/>
          <p:cNvSpPr txBox="1">
            <a:spLocks noChangeArrowheads="1"/>
          </p:cNvSpPr>
          <p:nvPr/>
        </p:nvSpPr>
        <p:spPr bwMode="auto">
          <a:xfrm>
            <a:off x="731520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603" name="Line 162"/>
          <p:cNvSpPr>
            <a:spLocks noChangeShapeType="1"/>
          </p:cNvSpPr>
          <p:nvPr/>
        </p:nvSpPr>
        <p:spPr bwMode="auto">
          <a:xfrm>
            <a:off x="8153400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04" name="Text Box 164"/>
          <p:cNvSpPr txBox="1">
            <a:spLocks noChangeArrowheads="1"/>
          </p:cNvSpPr>
          <p:nvPr/>
        </p:nvSpPr>
        <p:spPr bwMode="auto">
          <a:xfrm>
            <a:off x="1427998" y="580355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计算目的地址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050605" name="Text Box 111"/>
          <p:cNvSpPr txBox="1">
            <a:spLocks noChangeArrowheads="1"/>
          </p:cNvSpPr>
          <p:nvPr/>
        </p:nvSpPr>
        <p:spPr bwMode="auto">
          <a:xfrm>
            <a:off x="80772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606" name="Line 112"/>
          <p:cNvSpPr>
            <a:spLocks noChangeShapeType="1"/>
          </p:cNvSpPr>
          <p:nvPr/>
        </p:nvSpPr>
        <p:spPr bwMode="auto">
          <a:xfrm>
            <a:off x="7752184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07" name="Line 113"/>
          <p:cNvSpPr>
            <a:spLocks noChangeShapeType="1"/>
          </p:cNvSpPr>
          <p:nvPr/>
        </p:nvSpPr>
        <p:spPr bwMode="auto">
          <a:xfrm>
            <a:off x="8686800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08" name="Text Box 114"/>
          <p:cNvSpPr txBox="1">
            <a:spLocks noChangeArrowheads="1"/>
          </p:cNvSpPr>
          <p:nvPr/>
        </p:nvSpPr>
        <p:spPr bwMode="auto">
          <a:xfrm>
            <a:off x="90678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50609" name="Text Box 141"/>
          <p:cNvSpPr txBox="1">
            <a:spLocks noChangeArrowheads="1"/>
          </p:cNvSpPr>
          <p:nvPr/>
        </p:nvSpPr>
        <p:spPr bwMode="auto">
          <a:xfrm>
            <a:off x="3863752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50610" name="Line 145"/>
          <p:cNvSpPr>
            <a:spLocks noChangeShapeType="1"/>
          </p:cNvSpPr>
          <p:nvPr/>
        </p:nvSpPr>
        <p:spPr bwMode="auto">
          <a:xfrm>
            <a:off x="42447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11" name="Text Box 146"/>
          <p:cNvSpPr txBox="1">
            <a:spLocks noChangeArrowheads="1"/>
          </p:cNvSpPr>
          <p:nvPr/>
        </p:nvSpPr>
        <p:spPr bwMode="auto">
          <a:xfrm>
            <a:off x="4625752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612" name="Line 147"/>
          <p:cNvSpPr>
            <a:spLocks noChangeShapeType="1"/>
          </p:cNvSpPr>
          <p:nvPr/>
        </p:nvSpPr>
        <p:spPr bwMode="auto">
          <a:xfrm>
            <a:off x="54639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13" name="Text Box 148"/>
          <p:cNvSpPr txBox="1">
            <a:spLocks noChangeArrowheads="1"/>
          </p:cNvSpPr>
          <p:nvPr/>
        </p:nvSpPr>
        <p:spPr bwMode="auto">
          <a:xfrm>
            <a:off x="5806852" y="58035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614" name="Line 149"/>
          <p:cNvSpPr>
            <a:spLocks noChangeShapeType="1"/>
          </p:cNvSpPr>
          <p:nvPr/>
        </p:nvSpPr>
        <p:spPr bwMode="auto">
          <a:xfrm>
            <a:off x="63021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615" name="Text Box 150"/>
          <p:cNvSpPr txBox="1">
            <a:spLocks noChangeArrowheads="1"/>
          </p:cNvSpPr>
          <p:nvPr/>
        </p:nvSpPr>
        <p:spPr bwMode="auto">
          <a:xfrm>
            <a:off x="6672064" y="5805264"/>
            <a:ext cx="1165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616" name="Text Box 165"/>
          <p:cNvSpPr txBox="1">
            <a:spLocks noChangeArrowheads="1"/>
          </p:cNvSpPr>
          <p:nvPr/>
        </p:nvSpPr>
        <p:spPr bwMode="auto">
          <a:xfrm>
            <a:off x="9407410" y="5796828"/>
            <a:ext cx="126059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grpSp>
        <p:nvGrpSpPr>
          <p:cNvPr id="360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6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4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6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6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6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6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6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6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6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6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6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6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6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6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6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6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6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6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6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6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6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6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6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6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6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677" name="Text Box 111"/>
          <p:cNvSpPr txBox="1">
            <a:spLocks noChangeArrowheads="1"/>
          </p:cNvSpPr>
          <p:nvPr/>
        </p:nvSpPr>
        <p:spPr bwMode="auto">
          <a:xfrm>
            <a:off x="8616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361" name="组合 92"/>
          <p:cNvGrpSpPr/>
          <p:nvPr/>
        </p:nvGrpSpPr>
        <p:grpSpPr>
          <a:xfrm>
            <a:off x="7492781" y="559031"/>
            <a:ext cx="2923699" cy="637721"/>
            <a:chOff x="6121181" y="571421"/>
            <a:chExt cx="2923699" cy="637721"/>
          </a:xfrm>
        </p:grpSpPr>
        <p:sp>
          <p:nvSpPr>
            <p:cNvPr id="1050678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79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62" name="组合 95"/>
          <p:cNvGrpSpPr/>
          <p:nvPr/>
        </p:nvGrpSpPr>
        <p:grpSpPr>
          <a:xfrm>
            <a:off x="7692157" y="568053"/>
            <a:ext cx="348059" cy="1276771"/>
            <a:chOff x="6168157" y="404664"/>
            <a:chExt cx="348059" cy="1276771"/>
          </a:xfrm>
        </p:grpSpPr>
        <p:sp>
          <p:nvSpPr>
            <p:cNvPr id="105068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8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682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683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684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685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63" name="组合 102"/>
          <p:cNvGrpSpPr/>
          <p:nvPr/>
        </p:nvGrpSpPr>
        <p:grpSpPr>
          <a:xfrm>
            <a:off x="3503712" y="692696"/>
            <a:ext cx="2880320" cy="2808312"/>
            <a:chOff x="2077953" y="620688"/>
            <a:chExt cx="2880320" cy="2232248"/>
          </a:xfrm>
        </p:grpSpPr>
        <p:sp>
          <p:nvSpPr>
            <p:cNvPr id="1050686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87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88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89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690" name="Text Box 115"/>
          <p:cNvSpPr txBox="1">
            <a:spLocks noChangeArrowheads="1"/>
          </p:cNvSpPr>
          <p:nvPr/>
        </p:nvSpPr>
        <p:spPr bwMode="auto">
          <a:xfrm>
            <a:off x="5119038" y="331845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050691" name="Text Box 79"/>
          <p:cNvSpPr txBox="1">
            <a:spLocks noChangeArrowheads="1"/>
          </p:cNvSpPr>
          <p:nvPr/>
        </p:nvSpPr>
        <p:spPr bwMode="auto">
          <a:xfrm>
            <a:off x="2351584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50692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693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64" name="组合 111"/>
          <p:cNvGrpSpPr/>
          <p:nvPr/>
        </p:nvGrpSpPr>
        <p:grpSpPr>
          <a:xfrm>
            <a:off x="3503712" y="692696"/>
            <a:ext cx="3303983" cy="1152128"/>
            <a:chOff x="2077953" y="620688"/>
            <a:chExt cx="3303983" cy="2232248"/>
          </a:xfrm>
        </p:grpSpPr>
        <p:sp>
          <p:nvSpPr>
            <p:cNvPr id="1050694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95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96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697" name="Line 87"/>
            <p:cNvSpPr>
              <a:spLocks noChangeShapeType="1"/>
            </p:cNvSpPr>
            <p:nvPr/>
          </p:nvSpPr>
          <p:spPr bwMode="auto">
            <a:xfrm flipV="1">
              <a:off x="4949889" y="2846272"/>
              <a:ext cx="43204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698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699" name="Text Box 111"/>
          <p:cNvSpPr txBox="1">
            <a:spLocks noChangeArrowheads="1"/>
          </p:cNvSpPr>
          <p:nvPr/>
        </p:nvSpPr>
        <p:spPr bwMode="auto">
          <a:xfrm>
            <a:off x="8616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365" name="组合 124"/>
          <p:cNvGrpSpPr/>
          <p:nvPr/>
        </p:nvGrpSpPr>
        <p:grpSpPr>
          <a:xfrm>
            <a:off x="7492781" y="548680"/>
            <a:ext cx="2923699" cy="1285793"/>
            <a:chOff x="6121181" y="711431"/>
            <a:chExt cx="2923699" cy="1285793"/>
          </a:xfrm>
        </p:grpSpPr>
        <p:grpSp>
          <p:nvGrpSpPr>
            <p:cNvPr id="366" name="组合 118"/>
            <p:cNvGrpSpPr/>
            <p:nvPr/>
          </p:nvGrpSpPr>
          <p:grpSpPr>
            <a:xfrm>
              <a:off x="6121181" y="711431"/>
              <a:ext cx="2923699" cy="637721"/>
              <a:chOff x="6121181" y="571421"/>
              <a:chExt cx="2923699" cy="637721"/>
            </a:xfrm>
          </p:grpSpPr>
          <p:sp>
            <p:nvSpPr>
              <p:cNvPr id="1050700" name="Line 97"/>
              <p:cNvSpPr>
                <a:spLocks noChangeShapeType="1"/>
              </p:cNvSpPr>
              <p:nvPr/>
            </p:nvSpPr>
            <p:spPr bwMode="auto">
              <a:xfrm flipH="1">
                <a:off x="6121181" y="571421"/>
                <a:ext cx="292369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50701" name="Line 99"/>
              <p:cNvSpPr>
                <a:spLocks noChangeShapeType="1"/>
              </p:cNvSpPr>
              <p:nvPr/>
            </p:nvSpPr>
            <p:spPr bwMode="auto">
              <a:xfrm>
                <a:off x="7583031" y="571421"/>
                <a:ext cx="0" cy="63772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367" name="组合 121"/>
            <p:cNvGrpSpPr/>
            <p:nvPr/>
          </p:nvGrpSpPr>
          <p:grpSpPr>
            <a:xfrm>
              <a:off x="6320557" y="720453"/>
              <a:ext cx="348059" cy="1276771"/>
              <a:chOff x="6168157" y="404664"/>
              <a:chExt cx="348059" cy="1276771"/>
            </a:xfrm>
          </p:grpSpPr>
          <p:sp>
            <p:nvSpPr>
              <p:cNvPr id="1050702" name="Line 105"/>
              <p:cNvSpPr>
                <a:spLocks noChangeShapeType="1"/>
              </p:cNvSpPr>
              <p:nvPr/>
            </p:nvSpPr>
            <p:spPr bwMode="auto">
              <a:xfrm flipH="1">
                <a:off x="6168157" y="1680107"/>
                <a:ext cx="34805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50703" name="Line 106"/>
              <p:cNvSpPr>
                <a:spLocks noChangeShapeType="1"/>
              </p:cNvSpPr>
              <p:nvPr/>
            </p:nvSpPr>
            <p:spPr bwMode="auto">
              <a:xfrm flipV="1">
                <a:off x="6516216" y="404664"/>
                <a:ext cx="0" cy="127677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5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5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5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5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5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5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5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5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5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5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5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5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5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50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5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5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5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592" grpId="0" build="p" autoUpdateAnimBg="0"/>
      <p:bldP spid="1050593" grpId="0" autoUpdateAnimBg="0"/>
      <p:bldP spid="1050594" grpId="0" animBg="1"/>
      <p:bldP spid="1050595" grpId="0" build="p" autoUpdateAnimBg="0" advAuto="0"/>
      <p:bldP spid="1050596" grpId="0" animBg="1"/>
      <p:bldP spid="1050597" grpId="0" build="p" autoUpdateAnimBg="0" advAuto="0"/>
      <p:bldP spid="1050598" grpId="0" animBg="1"/>
      <p:bldP spid="1050599" grpId="0" build="p" autoUpdateAnimBg="0" advAuto="0"/>
      <p:bldP spid="1050600" grpId="0" animBg="1"/>
      <p:bldP spid="1050601" grpId="0" build="p" autoUpdateAnimBg="0" advAuto="0"/>
      <p:bldP spid="1050602" grpId="0" build="p" autoUpdateAnimBg="0" advAuto="0"/>
      <p:bldP spid="1050603" grpId="0" animBg="1"/>
      <p:bldP spid="1050604" grpId="0" build="p" autoUpdateAnimBg="0"/>
      <p:bldP spid="1050605" grpId="0"/>
      <p:bldP spid="1050606" grpId="0" animBg="1"/>
      <p:bldP spid="1050607" grpId="0" animBg="1"/>
      <p:bldP spid="1050608" grpId="0"/>
      <p:bldP spid="1050609" grpId="0" build="p" autoUpdateAnimBg="0"/>
      <p:bldP spid="1050610" grpId="0" animBg="1"/>
      <p:bldP spid="1050611" grpId="0" build="p" autoUpdateAnimBg="0" advAuto="0"/>
      <p:bldP spid="1050612" grpId="0" animBg="1"/>
      <p:bldP spid="1050613" grpId="0" build="p" autoUpdateAnimBg="0" advAuto="0"/>
      <p:bldP spid="1050614" grpId="0" animBg="1"/>
      <p:bldP spid="1050615" grpId="0"/>
      <p:bldP spid="1050616" grpId="0"/>
      <p:bldP spid="1050677" grpId="0" animBg="1"/>
      <p:bldP spid="1050682" grpId="0" animBg="1"/>
      <p:bldP spid="1050683" grpId="0" animBg="1"/>
      <p:bldP spid="1050684" grpId="0" animBg="1"/>
      <p:bldP spid="1050685" grpId="0" animBg="1"/>
      <p:bldP spid="1050690" grpId="0" animBg="1"/>
      <p:bldP spid="1050691" grpId="0" animBg="1"/>
      <p:bldP spid="1050692" grpId="1" animBg="1"/>
      <p:bldP spid="1050693" grpId="1" animBg="1"/>
      <p:bldP spid="1050698" grpId="0" animBg="1"/>
      <p:bldP spid="10506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4" name="Text Box 116"/>
          <p:cNvSpPr txBox="1">
            <a:spLocks noChangeArrowheads="1"/>
          </p:cNvSpPr>
          <p:nvPr/>
        </p:nvSpPr>
        <p:spPr bwMode="auto">
          <a:xfrm>
            <a:off x="3143672" y="552395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705" name="Line 117"/>
          <p:cNvSpPr>
            <a:spLocks noChangeShapeType="1"/>
          </p:cNvSpPr>
          <p:nvPr/>
        </p:nvSpPr>
        <p:spPr bwMode="auto">
          <a:xfrm>
            <a:off x="3791744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06" name="Text Box 118"/>
          <p:cNvSpPr txBox="1">
            <a:spLocks noChangeArrowheads="1"/>
          </p:cNvSpPr>
          <p:nvPr/>
        </p:nvSpPr>
        <p:spPr bwMode="auto">
          <a:xfrm>
            <a:off x="6600056" y="5523954"/>
            <a:ext cx="12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707" name="Line 119"/>
          <p:cNvSpPr>
            <a:spLocks noChangeShapeType="1"/>
          </p:cNvSpPr>
          <p:nvPr/>
        </p:nvSpPr>
        <p:spPr bwMode="auto">
          <a:xfrm>
            <a:off x="504867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08" name="Line 128"/>
          <p:cNvSpPr>
            <a:spLocks noChangeShapeType="1"/>
          </p:cNvSpPr>
          <p:nvPr/>
        </p:nvSpPr>
        <p:spPr bwMode="auto">
          <a:xfrm>
            <a:off x="602399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09" name="Text Box 129"/>
          <p:cNvSpPr txBox="1">
            <a:spLocks noChangeArrowheads="1"/>
          </p:cNvSpPr>
          <p:nvPr/>
        </p:nvSpPr>
        <p:spPr bwMode="auto">
          <a:xfrm>
            <a:off x="8153400" y="552395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710" name="Line 130"/>
          <p:cNvSpPr>
            <a:spLocks noChangeShapeType="1"/>
          </p:cNvSpPr>
          <p:nvPr/>
        </p:nvSpPr>
        <p:spPr bwMode="auto">
          <a:xfrm>
            <a:off x="7680176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11" name="Text Box 131"/>
          <p:cNvSpPr txBox="1">
            <a:spLocks noChangeArrowheads="1"/>
          </p:cNvSpPr>
          <p:nvPr/>
        </p:nvSpPr>
        <p:spPr bwMode="auto">
          <a:xfrm>
            <a:off x="5429672" y="551723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712" name="Line 132"/>
          <p:cNvSpPr>
            <a:spLocks noChangeShapeType="1"/>
          </p:cNvSpPr>
          <p:nvPr/>
        </p:nvSpPr>
        <p:spPr bwMode="auto">
          <a:xfrm>
            <a:off x="8763000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13" name="Text Box 133"/>
          <p:cNvSpPr txBox="1">
            <a:spLocks noChangeArrowheads="1"/>
          </p:cNvSpPr>
          <p:nvPr/>
        </p:nvSpPr>
        <p:spPr bwMode="auto">
          <a:xfrm>
            <a:off x="9144000" y="55239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050714" name="Text Box 134"/>
          <p:cNvSpPr txBox="1">
            <a:spLocks noChangeArrowheads="1"/>
          </p:cNvSpPr>
          <p:nvPr/>
        </p:nvSpPr>
        <p:spPr bwMode="auto">
          <a:xfrm>
            <a:off x="4210472" y="5523954"/>
            <a:ext cx="1005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369" name="Group 171"/>
          <p:cNvGrpSpPr/>
          <p:nvPr/>
        </p:nvGrpSpPr>
        <p:grpSpPr bwMode="auto">
          <a:xfrm>
            <a:off x="1687769" y="4725144"/>
            <a:ext cx="2881313" cy="523875"/>
            <a:chOff x="0" y="3936"/>
            <a:chExt cx="1815" cy="330"/>
          </a:xfrm>
        </p:grpSpPr>
        <p:sp>
          <p:nvSpPr>
            <p:cNvPr id="1050715" name="Text Box 153"/>
            <p:cNvSpPr txBox="1">
              <a:spLocks noChangeArrowheads="1"/>
            </p:cNvSpPr>
            <p:nvPr/>
          </p:nvSpPr>
          <p:spPr bwMode="auto">
            <a:xfrm>
              <a:off x="0" y="39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⑤ R</a:t>
              </a:r>
            </a:p>
          </p:txBody>
        </p:sp>
        <p:sp>
          <p:nvSpPr>
            <p:cNvPr id="1050716" name="Text Box 154"/>
            <p:cNvSpPr txBox="1">
              <a:spLocks noChangeArrowheads="1"/>
            </p:cNvSpPr>
            <p:nvPr/>
          </p:nvSpPr>
          <p:spPr bwMode="auto">
            <a:xfrm>
              <a:off x="903" y="3936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I/O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50717" name="Line 155"/>
            <p:cNvSpPr>
              <a:spLocks noChangeShapeType="1"/>
            </p:cNvSpPr>
            <p:nvPr/>
          </p:nvSpPr>
          <p:spPr bwMode="auto">
            <a:xfrm>
              <a:off x="624" y="4128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370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7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5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7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7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7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7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7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7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7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7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7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7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7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7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7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7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7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7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7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7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7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7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7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7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7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778" name="Text Box 109"/>
          <p:cNvSpPr txBox="1">
            <a:spLocks noChangeArrowheads="1"/>
          </p:cNvSpPr>
          <p:nvPr/>
        </p:nvSpPr>
        <p:spPr bwMode="auto">
          <a:xfrm>
            <a:off x="5159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1050779" name="Text Box 79"/>
          <p:cNvSpPr txBox="1">
            <a:spLocks noChangeArrowheads="1"/>
          </p:cNvSpPr>
          <p:nvPr/>
        </p:nvSpPr>
        <p:spPr bwMode="auto">
          <a:xfrm>
            <a:off x="2351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050780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781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71" name="组合 81"/>
          <p:cNvGrpSpPr/>
          <p:nvPr/>
        </p:nvGrpSpPr>
        <p:grpSpPr>
          <a:xfrm>
            <a:off x="3503712" y="692696"/>
            <a:ext cx="3312368" cy="1152128"/>
            <a:chOff x="1979712" y="620688"/>
            <a:chExt cx="3312368" cy="2232248"/>
          </a:xfrm>
        </p:grpSpPr>
        <p:sp>
          <p:nvSpPr>
            <p:cNvPr id="10507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786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372" name="组合 87"/>
          <p:cNvGrpSpPr/>
          <p:nvPr/>
        </p:nvGrpSpPr>
        <p:grpSpPr>
          <a:xfrm>
            <a:off x="7692157" y="568053"/>
            <a:ext cx="348059" cy="1276771"/>
            <a:chOff x="6168157" y="404664"/>
            <a:chExt cx="348059" cy="1276771"/>
          </a:xfrm>
        </p:grpSpPr>
        <p:sp>
          <p:nvSpPr>
            <p:cNvPr id="1050787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88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73" name="组合 90"/>
          <p:cNvGrpSpPr/>
          <p:nvPr/>
        </p:nvGrpSpPr>
        <p:grpSpPr>
          <a:xfrm>
            <a:off x="7492781" y="559031"/>
            <a:ext cx="2923699" cy="637721"/>
            <a:chOff x="6121181" y="571421"/>
            <a:chExt cx="2923699" cy="637721"/>
          </a:xfrm>
        </p:grpSpPr>
        <p:sp>
          <p:nvSpPr>
            <p:cNvPr id="1050789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790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791" name="Text Box 112"/>
          <p:cNvSpPr txBox="1">
            <a:spLocks noChangeArrowheads="1"/>
          </p:cNvSpPr>
          <p:nvPr/>
        </p:nvSpPr>
        <p:spPr bwMode="auto">
          <a:xfrm>
            <a:off x="9429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I/O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5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5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5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5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5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5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704" grpId="0" build="p" autoUpdateAnimBg="0"/>
      <p:bldP spid="1050705" grpId="0" animBg="1"/>
      <p:bldP spid="1050706" grpId="0" build="p" autoUpdateAnimBg="0" advAuto="0"/>
      <p:bldP spid="1050707" grpId="0" animBg="1"/>
      <p:bldP spid="1050708" grpId="0" animBg="1"/>
      <p:bldP spid="1050709" grpId="0" build="p" autoUpdateAnimBg="0" advAuto="0"/>
      <p:bldP spid="1050710" grpId="0" animBg="1"/>
      <p:bldP spid="1050711" grpId="0" build="p" autoUpdateAnimBg="0" advAuto="0"/>
      <p:bldP spid="1050712" grpId="0" animBg="1"/>
      <p:bldP spid="1050713" grpId="0" build="p" autoUpdateAnimBg="0" advAuto="0"/>
      <p:bldP spid="1050714" grpId="0" build="p" autoUpdateAnimBg="0" advAuto="0"/>
      <p:bldP spid="1050778" grpId="0" animBg="1"/>
      <p:bldP spid="1050779" grpId="0" animBg="1"/>
      <p:bldP spid="1050780" grpId="0" animBg="1"/>
      <p:bldP spid="1050781" grpId="0" animBg="1"/>
      <p:bldP spid="1050786" grpId="0" animBg="1"/>
      <p:bldP spid="105079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92" name="Text Box 111"/>
          <p:cNvSpPr txBox="1">
            <a:spLocks noChangeArrowheads="1"/>
          </p:cNvSpPr>
          <p:nvPr/>
        </p:nvSpPr>
        <p:spPr bwMode="auto">
          <a:xfrm>
            <a:off x="4074840" y="5593432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grpSp>
        <p:nvGrpSpPr>
          <p:cNvPr id="375" name="Group 154"/>
          <p:cNvGrpSpPr/>
          <p:nvPr/>
        </p:nvGrpSpPr>
        <p:grpSpPr bwMode="auto">
          <a:xfrm>
            <a:off x="1767145" y="4669188"/>
            <a:ext cx="2819400" cy="523875"/>
            <a:chOff x="0" y="3312"/>
            <a:chExt cx="1776" cy="330"/>
          </a:xfrm>
        </p:grpSpPr>
        <p:sp>
          <p:nvSpPr>
            <p:cNvPr id="1050793" name="Text Box 119"/>
            <p:cNvSpPr txBox="1">
              <a:spLocks noChangeArrowheads="1"/>
            </p:cNvSpPr>
            <p:nvPr/>
          </p:nvSpPr>
          <p:spPr bwMode="auto">
            <a:xfrm>
              <a:off x="0" y="3312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⑥ I/O</a:t>
              </a:r>
            </a:p>
          </p:txBody>
        </p:sp>
        <p:sp>
          <p:nvSpPr>
            <p:cNvPr id="1050794" name="Text Box 120"/>
            <p:cNvSpPr txBox="1">
              <a:spLocks noChangeArrowheads="1"/>
            </p:cNvSpPr>
            <p:nvPr/>
          </p:nvSpPr>
          <p:spPr bwMode="auto">
            <a:xfrm>
              <a:off x="1200" y="331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</a:p>
          </p:txBody>
        </p:sp>
        <p:sp>
          <p:nvSpPr>
            <p:cNvPr id="1050795" name="Line 121"/>
            <p:cNvSpPr>
              <a:spLocks noChangeShapeType="1"/>
            </p:cNvSpPr>
            <p:nvPr/>
          </p:nvSpPr>
          <p:spPr bwMode="auto">
            <a:xfrm>
              <a:off x="822" y="349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796" name="Text Box 124"/>
          <p:cNvSpPr txBox="1">
            <a:spLocks noChangeArrowheads="1"/>
          </p:cNvSpPr>
          <p:nvPr/>
        </p:nvSpPr>
        <p:spPr bwMode="auto">
          <a:xfrm>
            <a:off x="8269560" y="5517232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050797" name="Text Box 126"/>
          <p:cNvSpPr txBox="1">
            <a:spLocks noChangeArrowheads="1"/>
          </p:cNvSpPr>
          <p:nvPr/>
        </p:nvSpPr>
        <p:spPr bwMode="auto">
          <a:xfrm>
            <a:off x="2855640" y="5593432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050798" name="Line 127"/>
          <p:cNvSpPr>
            <a:spLocks noChangeShapeType="1"/>
          </p:cNvSpPr>
          <p:nvPr/>
        </p:nvSpPr>
        <p:spPr bwMode="auto">
          <a:xfrm>
            <a:off x="357572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799" name="Text Box 128"/>
          <p:cNvSpPr txBox="1">
            <a:spLocks noChangeArrowheads="1"/>
          </p:cNvSpPr>
          <p:nvPr/>
        </p:nvSpPr>
        <p:spPr bwMode="auto">
          <a:xfrm>
            <a:off x="5065440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50800" name="Line 129"/>
          <p:cNvSpPr>
            <a:spLocks noChangeShapeType="1"/>
          </p:cNvSpPr>
          <p:nvPr/>
        </p:nvSpPr>
        <p:spPr bwMode="auto">
          <a:xfrm>
            <a:off x="6142856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801" name="Text Box 130"/>
          <p:cNvSpPr txBox="1">
            <a:spLocks noChangeArrowheads="1"/>
          </p:cNvSpPr>
          <p:nvPr/>
        </p:nvSpPr>
        <p:spPr bwMode="auto">
          <a:xfrm>
            <a:off x="7791872" y="5593432"/>
            <a:ext cx="772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50802" name="Line 131"/>
          <p:cNvSpPr>
            <a:spLocks noChangeShapeType="1"/>
          </p:cNvSpPr>
          <p:nvPr/>
        </p:nvSpPr>
        <p:spPr bwMode="auto">
          <a:xfrm>
            <a:off x="8325272" y="5877272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803" name="Text Box 132"/>
          <p:cNvSpPr txBox="1">
            <a:spLocks noChangeArrowheads="1"/>
          </p:cNvSpPr>
          <p:nvPr/>
        </p:nvSpPr>
        <p:spPr bwMode="auto">
          <a:xfrm>
            <a:off x="8858672" y="5593432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050804" name="Text Box 133"/>
          <p:cNvSpPr txBox="1">
            <a:spLocks noChangeArrowheads="1"/>
          </p:cNvSpPr>
          <p:nvPr/>
        </p:nvSpPr>
        <p:spPr bwMode="auto">
          <a:xfrm>
            <a:off x="6572672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50805" name="Line 134"/>
          <p:cNvSpPr>
            <a:spLocks noChangeShapeType="1"/>
          </p:cNvSpPr>
          <p:nvPr/>
        </p:nvSpPr>
        <p:spPr bwMode="auto">
          <a:xfrm>
            <a:off x="7410872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806" name="Line 156"/>
          <p:cNvSpPr>
            <a:spLocks noChangeShapeType="1"/>
          </p:cNvSpPr>
          <p:nvPr/>
        </p:nvSpPr>
        <p:spPr bwMode="auto">
          <a:xfrm>
            <a:off x="468444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grpSp>
        <p:nvGrpSpPr>
          <p:cNvPr id="376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80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0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0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4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81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81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81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1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82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82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82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2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3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4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84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84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84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85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85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85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85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85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85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85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85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85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85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86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86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6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6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86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86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6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867" name="Text Box 112"/>
          <p:cNvSpPr txBox="1">
            <a:spLocks noChangeArrowheads="1"/>
          </p:cNvSpPr>
          <p:nvPr/>
        </p:nvSpPr>
        <p:spPr bwMode="auto">
          <a:xfrm>
            <a:off x="9429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grpSp>
        <p:nvGrpSpPr>
          <p:cNvPr id="377" name="组合 89"/>
          <p:cNvGrpSpPr/>
          <p:nvPr/>
        </p:nvGrpSpPr>
        <p:grpSpPr>
          <a:xfrm>
            <a:off x="7492781" y="559031"/>
            <a:ext cx="2923699" cy="637721"/>
            <a:chOff x="6121181" y="571421"/>
            <a:chExt cx="2923699" cy="637721"/>
          </a:xfrm>
        </p:grpSpPr>
        <p:sp>
          <p:nvSpPr>
            <p:cNvPr id="1050868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69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78" name="组合 92"/>
          <p:cNvGrpSpPr/>
          <p:nvPr/>
        </p:nvGrpSpPr>
        <p:grpSpPr>
          <a:xfrm>
            <a:off x="7692157" y="568053"/>
            <a:ext cx="348059" cy="1276771"/>
            <a:chOff x="6168157" y="404664"/>
            <a:chExt cx="348059" cy="1276771"/>
          </a:xfrm>
        </p:grpSpPr>
        <p:sp>
          <p:nvSpPr>
            <p:cNvPr id="105087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7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872" name="Text Box 119"/>
          <p:cNvSpPr txBox="1">
            <a:spLocks noChangeArrowheads="1"/>
          </p:cNvSpPr>
          <p:nvPr/>
        </p:nvSpPr>
        <p:spPr bwMode="auto">
          <a:xfrm>
            <a:off x="6816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50873" name="Text Box 82"/>
          <p:cNvSpPr txBox="1">
            <a:spLocks noChangeArrowheads="1"/>
          </p:cNvSpPr>
          <p:nvPr/>
        </p:nvSpPr>
        <p:spPr bwMode="auto">
          <a:xfrm>
            <a:off x="3575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50874" name="Text Box 83"/>
          <p:cNvSpPr txBox="1">
            <a:spLocks noChangeArrowheads="1"/>
          </p:cNvSpPr>
          <p:nvPr/>
        </p:nvSpPr>
        <p:spPr bwMode="auto">
          <a:xfrm>
            <a:off x="2711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50875" name="Text Box 80"/>
          <p:cNvSpPr txBox="1">
            <a:spLocks noChangeArrowheads="1"/>
          </p:cNvSpPr>
          <p:nvPr/>
        </p:nvSpPr>
        <p:spPr bwMode="auto">
          <a:xfrm>
            <a:off x="2999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379" name="组合 99"/>
          <p:cNvGrpSpPr/>
          <p:nvPr/>
        </p:nvGrpSpPr>
        <p:grpSpPr>
          <a:xfrm>
            <a:off x="3503712" y="692696"/>
            <a:ext cx="2880320" cy="576064"/>
            <a:chOff x="1979712" y="620688"/>
            <a:chExt cx="2880320" cy="2232248"/>
          </a:xfrm>
        </p:grpSpPr>
        <p:sp>
          <p:nvSpPr>
            <p:cNvPr id="1050876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77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78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79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50880" name="Text Box 109"/>
          <p:cNvSpPr txBox="1">
            <a:spLocks noChangeArrowheads="1"/>
          </p:cNvSpPr>
          <p:nvPr/>
        </p:nvSpPr>
        <p:spPr bwMode="auto">
          <a:xfrm>
            <a:off x="5159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5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0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0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5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5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5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50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5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5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5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792" grpId="0" build="p" autoUpdateAnimBg="0" advAuto="0"/>
      <p:bldP spid="1050796" grpId="0" autoUpdateAnimBg="0"/>
      <p:bldP spid="1050797" grpId="0" build="p" autoUpdateAnimBg="0"/>
      <p:bldP spid="1050798" grpId="0" animBg="1"/>
      <p:bldP spid="1050799" grpId="0" build="p" autoUpdateAnimBg="0" advAuto="0"/>
      <p:bldP spid="1050800" grpId="0" animBg="1"/>
      <p:bldP spid="1050801" grpId="0" build="p" autoUpdateAnimBg="0" advAuto="0"/>
      <p:bldP spid="1050802" grpId="0" animBg="1"/>
      <p:bldP spid="1050803" grpId="0" build="p" autoUpdateAnimBg="0" advAuto="0"/>
      <p:bldP spid="1050804" grpId="0" build="p" autoUpdateAnimBg="0" advAuto="0"/>
      <p:bldP spid="1050805" grpId="0" animBg="1"/>
      <p:bldP spid="1050806" grpId="0" animBg="1"/>
      <p:bldP spid="1050867" grpId="0" animBg="1"/>
      <p:bldP spid="1050872" grpId="0" animBg="1"/>
      <p:bldP spid="1050873" grpId="0" animBg="1"/>
      <p:bldP spid="1050874" grpId="0" animBg="1"/>
      <p:bldP spid="1050875" grpId="0" animBg="1"/>
      <p:bldP spid="10508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 69"/>
          <p:cNvGrpSpPr/>
          <p:nvPr/>
        </p:nvGrpSpPr>
        <p:grpSpPr bwMode="auto">
          <a:xfrm>
            <a:off x="2063055" y="117078"/>
            <a:ext cx="8353425" cy="4464050"/>
            <a:chOff x="0" y="48"/>
            <a:chExt cx="5760" cy="3360"/>
          </a:xfrm>
        </p:grpSpPr>
        <p:sp>
          <p:nvSpPr>
            <p:cNvPr id="105088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8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8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05089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05089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05089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9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05089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05089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9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9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105089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89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0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1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2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105092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105092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105092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5092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5092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5092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105092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105092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105092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5093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5093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5093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5093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5093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5093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3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3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5093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5093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4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050941" name="Text Box 101"/>
          <p:cNvSpPr txBox="1">
            <a:spLocks noChangeArrowheads="1"/>
          </p:cNvSpPr>
          <p:nvPr/>
        </p:nvSpPr>
        <p:spPr bwMode="auto">
          <a:xfrm>
            <a:off x="7140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50942" name="Text Box 113"/>
          <p:cNvSpPr txBox="1">
            <a:spLocks noChangeArrowheads="1"/>
          </p:cNvSpPr>
          <p:nvPr/>
        </p:nvSpPr>
        <p:spPr bwMode="auto">
          <a:xfrm>
            <a:off x="3863752" y="5661248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DMA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方式：</a:t>
            </a:r>
          </a:p>
        </p:txBody>
      </p:sp>
      <p:sp>
        <p:nvSpPr>
          <p:cNvPr id="1050943" name="Text Box 115"/>
          <p:cNvSpPr txBox="1">
            <a:spLocks noChangeArrowheads="1"/>
          </p:cNvSpPr>
          <p:nvPr/>
        </p:nvSpPr>
        <p:spPr bwMode="auto">
          <a:xfrm>
            <a:off x="5692552" y="5661248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grpSp>
        <p:nvGrpSpPr>
          <p:cNvPr id="382" name="Group 162"/>
          <p:cNvGrpSpPr/>
          <p:nvPr/>
        </p:nvGrpSpPr>
        <p:grpSpPr bwMode="auto">
          <a:xfrm>
            <a:off x="1767145" y="4701822"/>
            <a:ext cx="2819400" cy="523875"/>
            <a:chOff x="0" y="3648"/>
            <a:chExt cx="1776" cy="330"/>
          </a:xfrm>
        </p:grpSpPr>
        <p:sp>
          <p:nvSpPr>
            <p:cNvPr id="1050944" name="Text Box 159"/>
            <p:cNvSpPr txBox="1">
              <a:spLocks noChangeArrowheads="1"/>
            </p:cNvSpPr>
            <p:nvPr/>
          </p:nvSpPr>
          <p:spPr bwMode="auto">
            <a:xfrm>
              <a:off x="0" y="3648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⑦ I/O</a:t>
              </a:r>
            </a:p>
          </p:txBody>
        </p:sp>
        <p:sp>
          <p:nvSpPr>
            <p:cNvPr id="1050945" name="Text Box 160"/>
            <p:cNvSpPr txBox="1">
              <a:spLocks noChangeArrowheads="1"/>
            </p:cNvSpPr>
            <p:nvPr/>
          </p:nvSpPr>
          <p:spPr bwMode="auto">
            <a:xfrm>
              <a:off x="1200" y="36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</a:p>
          </p:txBody>
        </p:sp>
        <p:sp>
          <p:nvSpPr>
            <p:cNvPr id="1050946" name="Line 161"/>
            <p:cNvSpPr>
              <a:spLocks noChangeShapeType="1"/>
            </p:cNvSpPr>
            <p:nvPr/>
          </p:nvSpPr>
          <p:spPr bwMode="auto">
            <a:xfrm>
              <a:off x="787" y="38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50947" name="Line 163"/>
          <p:cNvSpPr>
            <a:spLocks noChangeShapeType="1"/>
          </p:cNvSpPr>
          <p:nvPr/>
        </p:nvSpPr>
        <p:spPr bwMode="auto">
          <a:xfrm>
            <a:off x="6456040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948" name="Line 164"/>
          <p:cNvSpPr>
            <a:spLocks noChangeShapeType="1"/>
          </p:cNvSpPr>
          <p:nvPr/>
        </p:nvSpPr>
        <p:spPr bwMode="auto">
          <a:xfrm>
            <a:off x="7794848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50949" name="Text Box 165"/>
          <p:cNvSpPr txBox="1">
            <a:spLocks noChangeArrowheads="1"/>
          </p:cNvSpPr>
          <p:nvPr/>
        </p:nvSpPr>
        <p:spPr bwMode="auto">
          <a:xfrm>
            <a:off x="8283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050950" name="Text Box 112"/>
          <p:cNvSpPr txBox="1">
            <a:spLocks noChangeArrowheads="1"/>
          </p:cNvSpPr>
          <p:nvPr/>
        </p:nvSpPr>
        <p:spPr bwMode="auto">
          <a:xfrm>
            <a:off x="9429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sp>
        <p:nvSpPr>
          <p:cNvPr id="1050951" name="Text Box 111"/>
          <p:cNvSpPr txBox="1">
            <a:spLocks noChangeArrowheads="1"/>
          </p:cNvSpPr>
          <p:nvPr/>
        </p:nvSpPr>
        <p:spPr bwMode="auto">
          <a:xfrm>
            <a:off x="8616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383" name="组合 80"/>
          <p:cNvGrpSpPr/>
          <p:nvPr/>
        </p:nvGrpSpPr>
        <p:grpSpPr>
          <a:xfrm>
            <a:off x="8976320" y="548680"/>
            <a:ext cx="767180" cy="637721"/>
            <a:chOff x="7583031" y="715883"/>
            <a:chExt cx="767180" cy="637721"/>
          </a:xfrm>
        </p:grpSpPr>
        <p:sp>
          <p:nvSpPr>
            <p:cNvPr id="1050952" name="Line 125"/>
            <p:cNvSpPr>
              <a:spLocks noChangeShapeType="1"/>
            </p:cNvSpPr>
            <p:nvPr/>
          </p:nvSpPr>
          <p:spPr bwMode="auto">
            <a:xfrm>
              <a:off x="835021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50953" name="Line 99"/>
            <p:cNvSpPr>
              <a:spLocks noChangeShapeType="1"/>
            </p:cNvSpPr>
            <p:nvPr/>
          </p:nvSpPr>
          <p:spPr bwMode="auto">
            <a:xfrm>
              <a:off x="758303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cxnSp>
          <p:nvCxnSpPr>
            <p:cNvPr id="3146392" name="直接连接符 77"/>
            <p:cNvCxnSpPr>
              <a:cxnSpLocks/>
            </p:cNvCxnSpPr>
            <p:nvPr/>
          </p:nvCxnSpPr>
          <p:spPr bwMode="auto">
            <a:xfrm>
              <a:off x="7583031" y="754430"/>
              <a:ext cx="767180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0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5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941" grpId="0" build="p" autoUpdateAnimBg="0" advAuto="0"/>
      <p:bldP spid="1050942" grpId="0" build="p" autoUpdateAnimBg="0"/>
      <p:bldP spid="1050943" grpId="0" build="p" autoUpdateAnimBg="0"/>
      <p:bldP spid="1050947" grpId="0" animBg="1"/>
      <p:bldP spid="1050948" grpId="0" animBg="1"/>
      <p:bldP spid="1050949" grpId="0" build="p" autoUpdateAnimBg="0" advAuto="0"/>
      <p:bldP spid="1050950" grpId="0" animBg="1"/>
      <p:bldP spid="10509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ext Box 6"/>
          <p:cNvSpPr txBox="1">
            <a:spLocks noChangeArrowheads="1"/>
          </p:cNvSpPr>
          <p:nvPr/>
        </p:nvSpPr>
        <p:spPr bwMode="auto">
          <a:xfrm>
            <a:off x="2351584" y="127921"/>
            <a:ext cx="2232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2.</a:t>
            </a:r>
            <a:r>
              <a:rPr lang="zh-CN" altLang="en-US" sz="2800" b="1">
                <a:latin typeface="+mn-lt"/>
                <a:ea typeface="+mn-ea"/>
              </a:rPr>
              <a:t>寻址方式</a:t>
            </a:r>
          </a:p>
        </p:txBody>
      </p:sp>
      <p:sp>
        <p:nvSpPr>
          <p:cNvPr id="1048707" name="Text Box 3"/>
          <p:cNvSpPr txBox="1">
            <a:spLocks noChangeArrowheads="1"/>
          </p:cNvSpPr>
          <p:nvPr/>
        </p:nvSpPr>
        <p:spPr bwMode="auto">
          <a:xfrm>
            <a:off x="2100064" y="2916233"/>
            <a:ext cx="637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CPU</a:t>
            </a:r>
            <a:r>
              <a:rPr lang="zh-CN" altLang="en-US" sz="2800" b="1">
                <a:latin typeface="+mn-lt"/>
                <a:ea typeface="+mn-ea"/>
              </a:rPr>
              <a:t>可编程访问的寄存器（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位编号）</a:t>
            </a:r>
          </a:p>
        </p:txBody>
      </p:sp>
      <p:sp>
        <p:nvSpPr>
          <p:cNvPr id="1048708" name="Text Box 21"/>
          <p:cNvSpPr txBox="1">
            <a:spLocks noChangeArrowheads="1"/>
          </p:cNvSpPr>
          <p:nvPr/>
        </p:nvSpPr>
        <p:spPr bwMode="auto">
          <a:xfrm>
            <a:off x="2747441" y="3719641"/>
            <a:ext cx="6444903" cy="28498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通用寄存器</a:t>
            </a:r>
            <a:r>
              <a:rPr lang="en-US" altLang="zh-CN" sz="2800" b="1">
                <a:latin typeface="+mn-lt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(001)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(011)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堆栈指针：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SP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程序状态字：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PSW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指令计数器：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PC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111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</p:txBody>
      </p:sp>
      <p:grpSp>
        <p:nvGrpSpPr>
          <p:cNvPr id="86" name="Group 25"/>
          <p:cNvGrpSpPr/>
          <p:nvPr/>
        </p:nvGrpSpPr>
        <p:grpSpPr bwMode="auto">
          <a:xfrm>
            <a:off x="1600200" y="1366763"/>
            <a:ext cx="8915400" cy="523875"/>
            <a:chOff x="96" y="720"/>
            <a:chExt cx="5616" cy="330"/>
          </a:xfrm>
        </p:grpSpPr>
        <p:sp>
          <p:nvSpPr>
            <p:cNvPr id="1048709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 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寄存器号</a:t>
              </a:r>
              <a:r>
                <a:rPr lang="zh-CN" altLang="en-US" sz="2800" b="1">
                  <a:latin typeface="+mn-lt"/>
                  <a:ea typeface="+mn-ea"/>
                </a:rPr>
                <a:t>     寻址方式     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寄存器号</a:t>
              </a:r>
              <a:r>
                <a:rPr lang="zh-CN" altLang="en-US" sz="2800" b="1">
                  <a:latin typeface="+mn-lt"/>
                  <a:ea typeface="+mn-ea"/>
                </a:rPr>
                <a:t>     寻址方式</a:t>
              </a:r>
            </a:p>
          </p:txBody>
        </p:sp>
        <p:sp>
          <p:nvSpPr>
            <p:cNvPr id="1048710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11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12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48713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48714" name="AutoShape 16"/>
          <p:cNvSpPr/>
          <p:nvPr/>
        </p:nvSpPr>
        <p:spPr bwMode="auto">
          <a:xfrm rot="-5400000">
            <a:off x="48006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715" name="AutoShape 27"/>
          <p:cNvSpPr/>
          <p:nvPr/>
        </p:nvSpPr>
        <p:spPr bwMode="auto">
          <a:xfrm rot="-5400000">
            <a:off x="84582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48716" name="矩形 13"/>
          <p:cNvSpPr/>
          <p:nvPr/>
        </p:nvSpPr>
        <p:spPr>
          <a:xfrm>
            <a:off x="5037703" y="611977"/>
            <a:ext cx="55168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特点：</a:t>
            </a:r>
            <a:r>
              <a:rPr lang="zh-CN" altLang="zh-CN" sz="2800" b="1">
                <a:solidFill>
                  <a:schemeClr val="tx2"/>
                </a:solidFill>
                <a:latin typeface="+mn-lt"/>
                <a:ea typeface="+mn-ea"/>
              </a:rPr>
              <a:t>指令中直接给出寄存器编号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48717" name="TextBox 15"/>
          <p:cNvSpPr txBox="1"/>
          <p:nvPr/>
        </p:nvSpPr>
        <p:spPr>
          <a:xfrm>
            <a:off x="7997659" y="213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</a:p>
        </p:txBody>
      </p:sp>
      <p:sp>
        <p:nvSpPr>
          <p:cNvPr id="1048718" name="TextBox 16"/>
          <p:cNvSpPr txBox="1"/>
          <p:nvPr/>
        </p:nvSpPr>
        <p:spPr>
          <a:xfrm>
            <a:off x="4108591" y="21328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7" grpId="0"/>
      <p:bldP spid="1048708" grpId="0"/>
      <p:bldP spid="1048714" grpId="0" animBg="1"/>
      <p:bldP spid="1048715" grpId="0" animBg="1"/>
      <p:bldP spid="1048716" grpId="0"/>
      <p:bldP spid="1048717" grpId="0"/>
      <p:bldP spid="10487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54" name="Text Box 37"/>
          <p:cNvSpPr txBox="1">
            <a:spLocks noChangeArrowheads="1"/>
          </p:cNvSpPr>
          <p:nvPr/>
        </p:nvSpPr>
        <p:spPr bwMode="auto">
          <a:xfrm>
            <a:off x="4404448" y="1252315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1050955" name="Text Box 3"/>
          <p:cNvSpPr txBox="1">
            <a:spLocks noChangeArrowheads="1"/>
          </p:cNvSpPr>
          <p:nvPr/>
        </p:nvSpPr>
        <p:spPr bwMode="auto">
          <a:xfrm>
            <a:off x="9451111" y="1196752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1050956" name="Line 4"/>
          <p:cNvSpPr>
            <a:spLocks noChangeShapeType="1"/>
          </p:cNvSpPr>
          <p:nvPr/>
        </p:nvSpPr>
        <p:spPr bwMode="auto">
          <a:xfrm flipV="1">
            <a:off x="30709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57" name="Line 5"/>
          <p:cNvSpPr>
            <a:spLocks noChangeShapeType="1"/>
          </p:cNvSpPr>
          <p:nvPr/>
        </p:nvSpPr>
        <p:spPr bwMode="auto">
          <a:xfrm flipV="1">
            <a:off x="3566248" y="2974752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58" name="Line 6"/>
          <p:cNvSpPr>
            <a:spLocks noChangeShapeType="1"/>
          </p:cNvSpPr>
          <p:nvPr/>
        </p:nvSpPr>
        <p:spPr bwMode="auto">
          <a:xfrm flipV="1">
            <a:off x="40488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59" name="Line 7"/>
          <p:cNvSpPr>
            <a:spLocks noChangeShapeType="1"/>
          </p:cNvSpPr>
          <p:nvPr/>
        </p:nvSpPr>
        <p:spPr bwMode="auto">
          <a:xfrm flipV="1">
            <a:off x="3683723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0" name="Line 8"/>
          <p:cNvSpPr>
            <a:spLocks noChangeShapeType="1"/>
          </p:cNvSpPr>
          <p:nvPr/>
        </p:nvSpPr>
        <p:spPr bwMode="auto">
          <a:xfrm flipV="1">
            <a:off x="3312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1" name="Line 9"/>
          <p:cNvSpPr>
            <a:spLocks noChangeShapeType="1"/>
          </p:cNvSpPr>
          <p:nvPr/>
        </p:nvSpPr>
        <p:spPr bwMode="auto">
          <a:xfrm flipV="1">
            <a:off x="2423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2" name="Line 10"/>
          <p:cNvSpPr>
            <a:spLocks noChangeShapeType="1"/>
          </p:cNvSpPr>
          <p:nvPr/>
        </p:nvSpPr>
        <p:spPr bwMode="auto">
          <a:xfrm flipV="1">
            <a:off x="4591773" y="48241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3" name="Text Box 11"/>
          <p:cNvSpPr txBox="1">
            <a:spLocks noChangeArrowheads="1"/>
          </p:cNvSpPr>
          <p:nvPr/>
        </p:nvSpPr>
        <p:spPr bwMode="auto">
          <a:xfrm>
            <a:off x="2105748" y="5076603"/>
            <a:ext cx="3092450" cy="1130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050964" name="Text Box 12"/>
          <p:cNvSpPr txBox="1">
            <a:spLocks noChangeArrowheads="1"/>
          </p:cNvSpPr>
          <p:nvPr/>
        </p:nvSpPr>
        <p:spPr bwMode="auto">
          <a:xfrm>
            <a:off x="2302598" y="4405090"/>
            <a:ext cx="1169988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050965" name="Text Box 13"/>
          <p:cNvSpPr txBox="1">
            <a:spLocks noChangeArrowheads="1"/>
          </p:cNvSpPr>
          <p:nvPr/>
        </p:nvSpPr>
        <p:spPr bwMode="auto">
          <a:xfrm>
            <a:off x="2994748" y="2490565"/>
            <a:ext cx="1200150" cy="4826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050966" name="Text Box 14"/>
          <p:cNvSpPr txBox="1">
            <a:spLocks noChangeArrowheads="1"/>
          </p:cNvSpPr>
          <p:nvPr/>
        </p:nvSpPr>
        <p:spPr bwMode="auto">
          <a:xfrm>
            <a:off x="3566248" y="4405090"/>
            <a:ext cx="1203325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050967" name="Line 15"/>
          <p:cNvSpPr>
            <a:spLocks noChangeShapeType="1"/>
          </p:cNvSpPr>
          <p:nvPr/>
        </p:nvSpPr>
        <p:spPr bwMode="auto">
          <a:xfrm>
            <a:off x="2651848" y="50273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8" name="Line 16"/>
          <p:cNvSpPr>
            <a:spLocks noChangeShapeType="1"/>
          </p:cNvSpPr>
          <p:nvPr/>
        </p:nvSpPr>
        <p:spPr bwMode="auto">
          <a:xfrm>
            <a:off x="3894861" y="50527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69" name="Rectangle 17"/>
          <p:cNvSpPr>
            <a:spLocks noChangeArrowheads="1"/>
          </p:cNvSpPr>
          <p:nvPr/>
        </p:nvSpPr>
        <p:spPr bwMode="auto">
          <a:xfrm>
            <a:off x="6087198" y="3249390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</a:rPr>
              <a:t> R</a:t>
            </a:r>
            <a:r>
              <a:rPr lang="en-US" altLang="zh-CN" sz="3000" b="1" baseline="-14000">
                <a:solidFill>
                  <a:srgbClr val="004000"/>
                </a:solidFill>
              </a:rPr>
              <a:t>2</a:t>
            </a:r>
          </a:p>
        </p:txBody>
      </p:sp>
      <p:sp>
        <p:nvSpPr>
          <p:cNvPr id="1050970" name="Line 18"/>
          <p:cNvSpPr>
            <a:spLocks noChangeShapeType="1"/>
          </p:cNvSpPr>
          <p:nvPr/>
        </p:nvSpPr>
        <p:spPr bwMode="auto">
          <a:xfrm flipH="1">
            <a:off x="6906348" y="35160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1" name="Line 19"/>
          <p:cNvSpPr>
            <a:spLocks noChangeShapeType="1"/>
          </p:cNvSpPr>
          <p:nvPr/>
        </p:nvSpPr>
        <p:spPr bwMode="auto">
          <a:xfrm>
            <a:off x="8798648" y="16237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2" name="Line 21"/>
          <p:cNvSpPr>
            <a:spLocks noChangeShapeType="1"/>
          </p:cNvSpPr>
          <p:nvPr/>
        </p:nvSpPr>
        <p:spPr bwMode="auto">
          <a:xfrm flipH="1">
            <a:off x="8798648" y="19666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3" name="Line 28"/>
          <p:cNvSpPr>
            <a:spLocks noChangeShapeType="1"/>
          </p:cNvSpPr>
          <p:nvPr/>
        </p:nvSpPr>
        <p:spPr bwMode="auto">
          <a:xfrm>
            <a:off x="8651011" y="2252440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4" name="Line 29"/>
          <p:cNvSpPr>
            <a:spLocks noChangeShapeType="1"/>
          </p:cNvSpPr>
          <p:nvPr/>
        </p:nvSpPr>
        <p:spPr bwMode="auto">
          <a:xfrm flipH="1" flipV="1">
            <a:off x="9289186" y="1630140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5" name="Line 30"/>
          <p:cNvSpPr>
            <a:spLocks noChangeShapeType="1"/>
          </p:cNvSpPr>
          <p:nvPr/>
        </p:nvSpPr>
        <p:spPr bwMode="auto">
          <a:xfrm flipH="1">
            <a:off x="8652598" y="3052540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6" name="Line 31"/>
          <p:cNvSpPr>
            <a:spLocks noChangeShapeType="1"/>
          </p:cNvSpPr>
          <p:nvPr/>
        </p:nvSpPr>
        <p:spPr bwMode="auto">
          <a:xfrm flipV="1">
            <a:off x="9552711" y="1958752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77" name="Text Box 32"/>
          <p:cNvSpPr txBox="1">
            <a:spLocks noChangeArrowheads="1"/>
          </p:cNvSpPr>
          <p:nvPr/>
        </p:nvSpPr>
        <p:spPr bwMode="auto">
          <a:xfrm>
            <a:off x="6096723" y="1953990"/>
            <a:ext cx="8096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1050978" name="Text Box 33"/>
          <p:cNvSpPr txBox="1">
            <a:spLocks noChangeArrowheads="1"/>
          </p:cNvSpPr>
          <p:nvPr/>
        </p:nvSpPr>
        <p:spPr bwMode="auto">
          <a:xfrm>
            <a:off x="6085611" y="2614390"/>
            <a:ext cx="8223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1050979" name="Text Box 38"/>
          <p:cNvSpPr txBox="1">
            <a:spLocks noChangeArrowheads="1"/>
          </p:cNvSpPr>
          <p:nvPr/>
        </p:nvSpPr>
        <p:spPr bwMode="auto">
          <a:xfrm>
            <a:off x="6085611" y="48749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1050980" name="Text Box 39"/>
          <p:cNvSpPr txBox="1">
            <a:spLocks noChangeArrowheads="1"/>
          </p:cNvSpPr>
          <p:nvPr/>
        </p:nvSpPr>
        <p:spPr bwMode="auto">
          <a:xfrm>
            <a:off x="6085611" y="38335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1050981" name="Text Box 40"/>
          <p:cNvSpPr txBox="1">
            <a:spLocks noChangeArrowheads="1"/>
          </p:cNvSpPr>
          <p:nvPr/>
        </p:nvSpPr>
        <p:spPr bwMode="auto">
          <a:xfrm>
            <a:off x="6095136" y="5522690"/>
            <a:ext cx="811213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1050982" name="Text Box 41"/>
          <p:cNvSpPr txBox="1">
            <a:spLocks noChangeArrowheads="1"/>
          </p:cNvSpPr>
          <p:nvPr/>
        </p:nvSpPr>
        <p:spPr bwMode="auto">
          <a:xfrm>
            <a:off x="7668348" y="20428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1050983" name="Text Box 42"/>
          <p:cNvSpPr txBox="1">
            <a:spLocks noChangeArrowheads="1"/>
          </p:cNvSpPr>
          <p:nvPr/>
        </p:nvSpPr>
        <p:spPr bwMode="auto">
          <a:xfrm>
            <a:off x="7668348" y="29445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1050984" name="Text Box 43"/>
          <p:cNvSpPr txBox="1">
            <a:spLocks noChangeArrowheads="1"/>
          </p:cNvSpPr>
          <p:nvPr/>
        </p:nvSpPr>
        <p:spPr bwMode="auto">
          <a:xfrm>
            <a:off x="7668348" y="4062190"/>
            <a:ext cx="990600" cy="44291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1050985" name="Text Box 44"/>
          <p:cNvSpPr txBox="1">
            <a:spLocks noChangeArrowheads="1"/>
          </p:cNvSpPr>
          <p:nvPr/>
        </p:nvSpPr>
        <p:spPr bwMode="auto">
          <a:xfrm>
            <a:off x="7668348" y="4633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1050986" name="Text Box 45"/>
          <p:cNvSpPr txBox="1">
            <a:spLocks noChangeArrowheads="1"/>
          </p:cNvSpPr>
          <p:nvPr/>
        </p:nvSpPr>
        <p:spPr bwMode="auto">
          <a:xfrm>
            <a:off x="7668348" y="52051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1050987" name="Text Box 46"/>
          <p:cNvSpPr txBox="1">
            <a:spLocks noChangeArrowheads="1"/>
          </p:cNvSpPr>
          <p:nvPr/>
        </p:nvSpPr>
        <p:spPr bwMode="auto">
          <a:xfrm>
            <a:off x="7668348" y="5776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1050988" name="Line 53"/>
          <p:cNvSpPr>
            <a:spLocks noChangeShapeType="1"/>
          </p:cNvSpPr>
          <p:nvPr/>
        </p:nvSpPr>
        <p:spPr bwMode="auto">
          <a:xfrm>
            <a:off x="9932123" y="1955577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89" name="Line 54"/>
          <p:cNvSpPr>
            <a:spLocks noChangeShapeType="1"/>
          </p:cNvSpPr>
          <p:nvPr/>
        </p:nvSpPr>
        <p:spPr bwMode="auto">
          <a:xfrm flipH="1">
            <a:off x="8655773" y="4176490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0" name="Line 56"/>
          <p:cNvSpPr>
            <a:spLocks noChangeShapeType="1"/>
          </p:cNvSpPr>
          <p:nvPr/>
        </p:nvSpPr>
        <p:spPr bwMode="auto">
          <a:xfrm flipH="1">
            <a:off x="6899998" y="21825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1" name="Line 57"/>
          <p:cNvSpPr>
            <a:spLocks noChangeShapeType="1"/>
          </p:cNvSpPr>
          <p:nvPr/>
        </p:nvSpPr>
        <p:spPr bwMode="auto">
          <a:xfrm flipH="1">
            <a:off x="7263536" y="22778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2" name="Line 58"/>
          <p:cNvSpPr>
            <a:spLocks noChangeShapeType="1"/>
          </p:cNvSpPr>
          <p:nvPr/>
        </p:nvSpPr>
        <p:spPr bwMode="auto">
          <a:xfrm flipH="1">
            <a:off x="6901586" y="28683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3" name="Line 59"/>
          <p:cNvSpPr>
            <a:spLocks noChangeShapeType="1"/>
          </p:cNvSpPr>
          <p:nvPr/>
        </p:nvSpPr>
        <p:spPr bwMode="auto">
          <a:xfrm flipH="1">
            <a:off x="7263536" y="3168427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4" name="Line 60"/>
          <p:cNvSpPr>
            <a:spLocks noChangeShapeType="1"/>
          </p:cNvSpPr>
          <p:nvPr/>
        </p:nvSpPr>
        <p:spPr bwMode="auto">
          <a:xfrm flipH="1">
            <a:off x="6901586" y="408600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5" name="Line 61"/>
          <p:cNvSpPr>
            <a:spLocks noChangeShapeType="1"/>
          </p:cNvSpPr>
          <p:nvPr/>
        </p:nvSpPr>
        <p:spPr bwMode="auto">
          <a:xfrm flipH="1">
            <a:off x="7263536" y="4887690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6" name="Line 62"/>
          <p:cNvSpPr>
            <a:spLocks noChangeShapeType="1"/>
          </p:cNvSpPr>
          <p:nvPr/>
        </p:nvSpPr>
        <p:spPr bwMode="auto">
          <a:xfrm flipH="1">
            <a:off x="6915873" y="513692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7" name="Line 63"/>
          <p:cNvSpPr>
            <a:spLocks noChangeShapeType="1"/>
          </p:cNvSpPr>
          <p:nvPr/>
        </p:nvSpPr>
        <p:spPr bwMode="auto">
          <a:xfrm flipH="1">
            <a:off x="7277823" y="5494115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8" name="Line 64"/>
          <p:cNvSpPr>
            <a:spLocks noChangeShapeType="1"/>
          </p:cNvSpPr>
          <p:nvPr/>
        </p:nvSpPr>
        <p:spPr bwMode="auto">
          <a:xfrm flipH="1">
            <a:off x="6901586" y="5805265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999" name="Line 65"/>
          <p:cNvSpPr>
            <a:spLocks noChangeShapeType="1"/>
          </p:cNvSpPr>
          <p:nvPr/>
        </p:nvSpPr>
        <p:spPr bwMode="auto">
          <a:xfrm flipH="1">
            <a:off x="7261948" y="59989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00" name="Line 66"/>
          <p:cNvSpPr>
            <a:spLocks noChangeShapeType="1"/>
          </p:cNvSpPr>
          <p:nvPr/>
        </p:nvSpPr>
        <p:spPr bwMode="auto">
          <a:xfrm>
            <a:off x="2732811" y="3533552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001" name="Line 67"/>
          <p:cNvSpPr>
            <a:spLocks noChangeShapeType="1"/>
          </p:cNvSpPr>
          <p:nvPr/>
        </p:nvSpPr>
        <p:spPr bwMode="auto">
          <a:xfrm>
            <a:off x="2620098" y="3914553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002" name="Line 68"/>
          <p:cNvSpPr>
            <a:spLocks noChangeShapeType="1"/>
          </p:cNvSpPr>
          <p:nvPr/>
        </p:nvSpPr>
        <p:spPr bwMode="auto">
          <a:xfrm flipH="1" flipV="1">
            <a:off x="4012336" y="3584352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003" name="Freeform 69"/>
          <p:cNvSpPr/>
          <p:nvPr/>
        </p:nvSpPr>
        <p:spPr bwMode="auto">
          <a:xfrm>
            <a:off x="2861398" y="3408140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004" name="Text Box 70"/>
          <p:cNvSpPr txBox="1">
            <a:spLocks noChangeArrowheads="1"/>
          </p:cNvSpPr>
          <p:nvPr/>
        </p:nvSpPr>
        <p:spPr bwMode="auto">
          <a:xfrm>
            <a:off x="3155086" y="3441477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1051005" name="Text Box 71"/>
          <p:cNvSpPr txBox="1">
            <a:spLocks noChangeArrowheads="1"/>
          </p:cNvSpPr>
          <p:nvPr/>
        </p:nvSpPr>
        <p:spPr bwMode="auto">
          <a:xfrm>
            <a:off x="4312373" y="3360515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1051006" name="Freeform 77"/>
          <p:cNvSpPr/>
          <p:nvPr/>
        </p:nvSpPr>
        <p:spPr bwMode="auto">
          <a:xfrm>
            <a:off x="3599586" y="1717452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007" name="Line 84"/>
          <p:cNvSpPr>
            <a:spLocks noChangeShapeType="1"/>
          </p:cNvSpPr>
          <p:nvPr/>
        </p:nvSpPr>
        <p:spPr bwMode="auto">
          <a:xfrm flipH="1">
            <a:off x="5799861" y="2247677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08" name="Line 86"/>
          <p:cNvSpPr>
            <a:spLocks noChangeShapeType="1"/>
          </p:cNvSpPr>
          <p:nvPr/>
        </p:nvSpPr>
        <p:spPr bwMode="auto">
          <a:xfrm flipH="1">
            <a:off x="5803036" y="289061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09" name="Line 88"/>
          <p:cNvSpPr>
            <a:spLocks noChangeShapeType="1"/>
          </p:cNvSpPr>
          <p:nvPr/>
        </p:nvSpPr>
        <p:spPr bwMode="auto">
          <a:xfrm flipH="1">
            <a:off x="5788748" y="34684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10" name="Line 90"/>
          <p:cNvSpPr>
            <a:spLocks noChangeShapeType="1"/>
          </p:cNvSpPr>
          <p:nvPr/>
        </p:nvSpPr>
        <p:spPr bwMode="auto">
          <a:xfrm flipH="1">
            <a:off x="5803036" y="404790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11" name="Line 91"/>
          <p:cNvSpPr>
            <a:spLocks noChangeShapeType="1"/>
          </p:cNvSpPr>
          <p:nvPr/>
        </p:nvSpPr>
        <p:spPr bwMode="auto">
          <a:xfrm flipH="1">
            <a:off x="5806211" y="51067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12" name="Line 93"/>
          <p:cNvSpPr>
            <a:spLocks noChangeShapeType="1"/>
          </p:cNvSpPr>
          <p:nvPr/>
        </p:nvSpPr>
        <p:spPr bwMode="auto">
          <a:xfrm flipH="1">
            <a:off x="5807798" y="578145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13" name="Freeform 94"/>
          <p:cNvSpPr/>
          <p:nvPr/>
        </p:nvSpPr>
        <p:spPr bwMode="auto">
          <a:xfrm flipH="1">
            <a:off x="8373198" y="2501677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5" name="组合 61"/>
          <p:cNvGrpSpPr/>
          <p:nvPr/>
        </p:nvGrpSpPr>
        <p:grpSpPr>
          <a:xfrm>
            <a:off x="7271473" y="1526952"/>
            <a:ext cx="1203325" cy="504825"/>
            <a:chOff x="5747473" y="1526952"/>
            <a:chExt cx="1203325" cy="504825"/>
          </a:xfrm>
        </p:grpSpPr>
        <p:sp>
          <p:nvSpPr>
            <p:cNvPr id="1051014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1077913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1051015" name="Freeform 97"/>
            <p:cNvSpPr/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1016" name="Line 100"/>
          <p:cNvSpPr>
            <a:spLocks noChangeShapeType="1"/>
          </p:cNvSpPr>
          <p:nvPr/>
        </p:nvSpPr>
        <p:spPr bwMode="auto">
          <a:xfrm rot="16200000" flipH="1">
            <a:off x="7681048" y="3543077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6" name="组合 65"/>
          <p:cNvGrpSpPr/>
          <p:nvPr/>
        </p:nvGrpSpPr>
        <p:grpSpPr>
          <a:xfrm>
            <a:off x="8666886" y="3243040"/>
            <a:ext cx="2048308" cy="503609"/>
            <a:chOff x="7142886" y="3243040"/>
            <a:chExt cx="2048308" cy="503609"/>
          </a:xfrm>
        </p:grpSpPr>
        <p:sp>
          <p:nvSpPr>
            <p:cNvPr id="1051017" name="Freeform 103"/>
            <p:cNvSpPr/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1018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816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7" name="组合 68"/>
          <p:cNvGrpSpPr/>
          <p:nvPr/>
        </p:nvGrpSpPr>
        <p:grpSpPr>
          <a:xfrm>
            <a:off x="8651011" y="4154265"/>
            <a:ext cx="968375" cy="457200"/>
            <a:chOff x="7127011" y="4154265"/>
            <a:chExt cx="968375" cy="457200"/>
          </a:xfrm>
        </p:grpSpPr>
        <p:sp>
          <p:nvSpPr>
            <p:cNvPr id="1051019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020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93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051021" name="Line 108"/>
          <p:cNvSpPr>
            <a:spLocks noChangeShapeType="1"/>
          </p:cNvSpPr>
          <p:nvPr/>
        </p:nvSpPr>
        <p:spPr bwMode="auto">
          <a:xfrm rot="10800000" flipH="1">
            <a:off x="8657361" y="486705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22" name="Line 110"/>
          <p:cNvSpPr>
            <a:spLocks noChangeShapeType="1"/>
          </p:cNvSpPr>
          <p:nvPr/>
        </p:nvSpPr>
        <p:spPr bwMode="auto">
          <a:xfrm rot="10800000" flipH="1">
            <a:off x="8660536" y="5430615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23" name="Line 112"/>
          <p:cNvSpPr>
            <a:spLocks noChangeShapeType="1"/>
          </p:cNvSpPr>
          <p:nvPr/>
        </p:nvSpPr>
        <p:spPr bwMode="auto">
          <a:xfrm rot="10800000" flipH="1">
            <a:off x="8652598" y="6068790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024" name="TextBox 97"/>
          <p:cNvSpPr txBox="1"/>
          <p:nvPr/>
        </p:nvSpPr>
        <p:spPr>
          <a:xfrm>
            <a:off x="2457440" y="107921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</a:rPr>
              <a:t>4. </a:t>
            </a:r>
            <a:r>
              <a:rPr lang="zh-CN" altLang="en-US" sz="2800" b="1">
                <a:latin typeface="+mn-lt"/>
              </a:rPr>
              <a:t>模型机微命令设置</a:t>
            </a:r>
          </a:p>
        </p:txBody>
      </p:sp>
      <p:grpSp>
        <p:nvGrpSpPr>
          <p:cNvPr id="388" name="组合 75"/>
          <p:cNvGrpSpPr/>
          <p:nvPr/>
        </p:nvGrpSpPr>
        <p:grpSpPr>
          <a:xfrm>
            <a:off x="4875365" y="1985740"/>
            <a:ext cx="5291932" cy="4303712"/>
            <a:chOff x="3352729" y="1982566"/>
            <a:chExt cx="5291932" cy="4303712"/>
          </a:xfrm>
        </p:grpSpPr>
        <p:sp>
          <p:nvSpPr>
            <p:cNvPr id="1051025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51026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51027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51028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51029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1051030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1051031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50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51032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51033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51034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51035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389" name="组合 87"/>
          <p:cNvGrpSpPr/>
          <p:nvPr/>
        </p:nvGrpSpPr>
        <p:grpSpPr>
          <a:xfrm>
            <a:off x="1551225" y="3240250"/>
            <a:ext cx="1264571" cy="868561"/>
            <a:chOff x="37823" y="3068960"/>
            <a:chExt cx="1264571" cy="868561"/>
          </a:xfrm>
        </p:grpSpPr>
        <p:sp>
          <p:nvSpPr>
            <p:cNvPr id="1051036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1051037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11192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3</a:t>
              </a:r>
              <a:r>
                <a:rPr lang="en-US" altLang="zh-CN" b="1">
                  <a:solidFill>
                    <a:srgbClr val="FF33CC"/>
                  </a:solidFill>
                </a:rPr>
                <a:t> </a:t>
              </a:r>
              <a:r>
                <a:rPr lang="zh-CN" altLang="en-US" b="1">
                  <a:solidFill>
                    <a:srgbClr val="FF33CC"/>
                  </a:solidFill>
                </a:rPr>
                <a:t>～</a:t>
              </a:r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390" name="组合 90"/>
          <p:cNvGrpSpPr/>
          <p:nvPr/>
        </p:nvGrpSpPr>
        <p:grpSpPr>
          <a:xfrm>
            <a:off x="2045015" y="1685702"/>
            <a:ext cx="1082348" cy="1152128"/>
            <a:chOff x="249292" y="1556792"/>
            <a:chExt cx="1082348" cy="1152128"/>
          </a:xfrm>
        </p:grpSpPr>
        <p:sp>
          <p:nvSpPr>
            <p:cNvPr id="1051038" name="TextBox 91"/>
            <p:cNvSpPr txBox="1"/>
            <p:nvPr/>
          </p:nvSpPr>
          <p:spPr>
            <a:xfrm>
              <a:off x="249292" y="1556792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1051039" name="TextBox 92"/>
            <p:cNvSpPr txBox="1"/>
            <p:nvPr/>
          </p:nvSpPr>
          <p:spPr>
            <a:xfrm>
              <a:off x="393308" y="1916832"/>
              <a:ext cx="929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1051040" name="TextBox 93"/>
            <p:cNvSpPr txBox="1"/>
            <p:nvPr/>
          </p:nvSpPr>
          <p:spPr>
            <a:xfrm>
              <a:off x="393308" y="224725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1051041" name="Rectangle 82"/>
          <p:cNvSpPr>
            <a:spLocks noChangeArrowheads="1"/>
          </p:cNvSpPr>
          <p:nvPr/>
        </p:nvSpPr>
        <p:spPr bwMode="auto">
          <a:xfrm flipH="1">
            <a:off x="1633554" y="4358049"/>
            <a:ext cx="808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→A</a:t>
            </a:r>
          </a:p>
          <a:p>
            <a:r>
              <a:rPr lang="en-US" altLang="zh-CN" b="1" baseline="-14000">
                <a:solidFill>
                  <a:srgbClr val="FF33CC"/>
                </a:solidFill>
              </a:rPr>
              <a:t> aI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sp>
        <p:nvSpPr>
          <p:cNvPr id="1051042" name="Rectangle 82"/>
          <p:cNvSpPr>
            <a:spLocks noChangeArrowheads="1"/>
          </p:cNvSpPr>
          <p:nvPr/>
        </p:nvSpPr>
        <p:spPr bwMode="auto">
          <a:xfrm>
            <a:off x="4769573" y="4365104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B←</a:t>
            </a:r>
          </a:p>
          <a:p>
            <a:r>
              <a:rPr lang="en-US" altLang="zh-CN" b="1" baseline="-14000">
                <a:solidFill>
                  <a:srgbClr val="FF33CC"/>
                </a:solidFill>
              </a:rPr>
              <a:t> bI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grpSp>
        <p:nvGrpSpPr>
          <p:cNvPr id="391" name="组合 96"/>
          <p:cNvGrpSpPr/>
          <p:nvPr/>
        </p:nvGrpSpPr>
        <p:grpSpPr>
          <a:xfrm>
            <a:off x="8358686" y="3438768"/>
            <a:ext cx="2093073" cy="676363"/>
            <a:chOff x="6844436" y="3387117"/>
            <a:chExt cx="2093073" cy="676363"/>
          </a:xfrm>
        </p:grpSpPr>
        <p:sp>
          <p:nvSpPr>
            <p:cNvPr id="1051043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20930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EMDR(Write)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051044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5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041" grpId="0"/>
      <p:bldP spid="10510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肘形连接符 119"/>
          <p:cNvCxnSpPr>
            <a:cxnSpLocks/>
            <a:stCxn id="1048735" idx="1"/>
            <a:endCxn id="1048732" idx="1"/>
          </p:cNvCxnSpPr>
          <p:nvPr/>
        </p:nvCxnSpPr>
        <p:spPr bwMode="auto">
          <a:xfrm rot="10800000" flipV="1">
            <a:off x="8328248" y="4833156"/>
            <a:ext cx="12700" cy="35539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719" name="Text Box 5"/>
          <p:cNvSpPr txBox="1">
            <a:spLocks noChangeArrowheads="1"/>
          </p:cNvSpPr>
          <p:nvPr/>
        </p:nvSpPr>
        <p:spPr bwMode="auto">
          <a:xfrm>
            <a:off x="1631950" y="980728"/>
            <a:ext cx="8567738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 编码        助记符              定义</a:t>
            </a:r>
          </a:p>
        </p:txBody>
      </p:sp>
      <p:sp>
        <p:nvSpPr>
          <p:cNvPr id="1048720" name="Text Box 19"/>
          <p:cNvSpPr txBox="1">
            <a:spLocks noChangeArrowheads="1"/>
          </p:cNvSpPr>
          <p:nvPr/>
        </p:nvSpPr>
        <p:spPr bwMode="auto">
          <a:xfrm>
            <a:off x="1631951" y="1692499"/>
            <a:ext cx="1871761" cy="87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寄存器直接寻址</a:t>
            </a:r>
          </a:p>
        </p:txBody>
      </p:sp>
      <p:sp>
        <p:nvSpPr>
          <p:cNvPr id="1048721" name="Text Box 24"/>
          <p:cNvSpPr txBox="1">
            <a:spLocks noChangeArrowheads="1"/>
          </p:cNvSpPr>
          <p:nvPr/>
        </p:nvSpPr>
        <p:spPr bwMode="auto">
          <a:xfrm>
            <a:off x="4151313" y="1700436"/>
            <a:ext cx="1008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000</a:t>
            </a:r>
          </a:p>
        </p:txBody>
      </p:sp>
      <p:sp>
        <p:nvSpPr>
          <p:cNvPr id="1048722" name="Text Box 25"/>
          <p:cNvSpPr txBox="1">
            <a:spLocks noChangeArrowheads="1"/>
          </p:cNvSpPr>
          <p:nvPr/>
        </p:nvSpPr>
        <p:spPr bwMode="auto">
          <a:xfrm>
            <a:off x="5664200" y="1700436"/>
            <a:ext cx="72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R</a:t>
            </a:r>
          </a:p>
        </p:txBody>
      </p:sp>
      <p:sp>
        <p:nvSpPr>
          <p:cNvPr id="1048723" name="Text Box 26"/>
          <p:cNvSpPr txBox="1">
            <a:spLocks noChangeArrowheads="1"/>
          </p:cNvSpPr>
          <p:nvPr/>
        </p:nvSpPr>
        <p:spPr bwMode="auto">
          <a:xfrm>
            <a:off x="6815791" y="1700803"/>
            <a:ext cx="3383897" cy="12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寄存器号为有效地址，寄存器的内容为操作数</a:t>
            </a:r>
          </a:p>
        </p:txBody>
      </p:sp>
      <p:sp>
        <p:nvSpPr>
          <p:cNvPr id="1048724" name="Text Box 19"/>
          <p:cNvSpPr txBox="1">
            <a:spLocks noChangeArrowheads="1"/>
          </p:cNvSpPr>
          <p:nvPr/>
        </p:nvSpPr>
        <p:spPr bwMode="auto">
          <a:xfrm>
            <a:off x="2033042" y="116632"/>
            <a:ext cx="471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0</a:t>
            </a:r>
            <a:r>
              <a:rPr lang="zh-CN" altLang="en-US" sz="2800" b="1">
                <a:latin typeface="+mn-lt"/>
              </a:rPr>
              <a:t>型：寄存器直接寻址</a:t>
            </a:r>
          </a:p>
        </p:txBody>
      </p:sp>
      <p:sp>
        <p:nvSpPr>
          <p:cNvPr id="1048725" name="Text Box 26"/>
          <p:cNvSpPr txBox="1">
            <a:spLocks noChangeArrowheads="1"/>
          </p:cNvSpPr>
          <p:nvPr/>
        </p:nvSpPr>
        <p:spPr bwMode="auto">
          <a:xfrm>
            <a:off x="1703388" y="3323148"/>
            <a:ext cx="424815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grpSp>
        <p:nvGrpSpPr>
          <p:cNvPr id="88" name="组合 17"/>
          <p:cNvGrpSpPr/>
          <p:nvPr/>
        </p:nvGrpSpPr>
        <p:grpSpPr bwMode="auto">
          <a:xfrm>
            <a:off x="1774825" y="3924995"/>
            <a:ext cx="6049962" cy="612140"/>
            <a:chOff x="251520" y="3636313"/>
            <a:chExt cx="6048672" cy="612946"/>
          </a:xfrm>
        </p:grpSpPr>
        <p:sp>
          <p:nvSpPr>
            <p:cNvPr id="1048726" name="Text Box 19"/>
            <p:cNvSpPr txBox="1">
              <a:spLocks noChangeArrowheads="1"/>
            </p:cNvSpPr>
            <p:nvPr/>
          </p:nvSpPr>
          <p:spPr bwMode="auto">
            <a:xfrm>
              <a:off x="251520" y="3636313"/>
              <a:ext cx="3025129" cy="61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3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048727" name="Text Box 19"/>
            <p:cNvSpPr txBox="1">
              <a:spLocks noChangeArrowheads="1"/>
            </p:cNvSpPr>
            <p:nvPr/>
          </p:nvSpPr>
          <p:spPr bwMode="auto">
            <a:xfrm>
              <a:off x="3099792" y="3645024"/>
              <a:ext cx="3200400" cy="52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PSW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048728" name="Text Box 26"/>
          <p:cNvSpPr txBox="1">
            <a:spLocks noChangeArrowheads="1"/>
          </p:cNvSpPr>
          <p:nvPr/>
        </p:nvSpPr>
        <p:spPr bwMode="auto">
          <a:xfrm>
            <a:off x="1774825" y="4932978"/>
            <a:ext cx="4249738" cy="6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R</a:t>
            </a:r>
            <a:r>
              <a:rPr lang="en-US" altLang="zh-CN" sz="2800" b="1" baseline="-25000">
                <a:latin typeface="+mn-lt"/>
              </a:rPr>
              <a:t>0</a:t>
            </a:r>
            <a:endParaRPr lang="zh-CN" altLang="en-US" sz="2800" b="1" baseline="-25000">
              <a:latin typeface="+mn-lt"/>
            </a:endParaRPr>
          </a:p>
        </p:txBody>
      </p:sp>
      <p:grpSp>
        <p:nvGrpSpPr>
          <p:cNvPr id="89" name="组合 47"/>
          <p:cNvGrpSpPr/>
          <p:nvPr/>
        </p:nvGrpSpPr>
        <p:grpSpPr>
          <a:xfrm>
            <a:off x="8328248" y="3925505"/>
            <a:ext cx="1728192" cy="2527831"/>
            <a:chOff x="1691680" y="982469"/>
            <a:chExt cx="1728192" cy="2527831"/>
          </a:xfrm>
        </p:grpSpPr>
        <p:grpSp>
          <p:nvGrpSpPr>
            <p:cNvPr id="90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91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7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729" name="直接连接符 90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0" name="直接连接符 91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1" name="直接连接符 92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2" name="直接连接符 93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3" name="直接连接符 94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4" name="直接连接符 95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5" name="直接连接符 96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7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736" name="直接连接符 82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7" name="直接连接符 83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8" name="直接连接符 84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9" name="直接连接符 85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0" name="直接连接符 86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1" name="直接连接符 87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2" name="直接连接符 88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7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743" name="直接连接符 74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4" name="直接连接符 75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5" name="直接连接符 76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6" name="直接连接符 77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7" name="直接连接符 78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8" name="直接连接符 79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9" name="直接连接符 80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7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750" name="直接连接符 66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1" name="直接连接符 67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2" name="直接连接符 68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3" name="直接连接符 69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4" name="直接连接符 70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5" name="直接连接符 71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6" name="直接连接符 72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87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145757" name="直接连接符 8"/>
                <p:cNvCxnSpPr>
                  <a:cxnSpLocks/>
                </p:cNvCxnSpPr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8" name="直接连接符 59"/>
                <p:cNvCxnSpPr>
                  <a:cxnSpLocks/>
                </p:cNvCxnSpPr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9" name="直接连接符 60"/>
                <p:cNvCxnSpPr>
                  <a:cxnSpLocks/>
                </p:cNvCxnSpPr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0" name="直接连接符 61"/>
                <p:cNvCxnSpPr>
                  <a:cxnSpLocks/>
                </p:cNvCxnSpPr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1" name="直接连接符 62"/>
                <p:cNvCxnSpPr>
                  <a:cxnSpLocks/>
                </p:cNvCxnSpPr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2" name="直接连接符 63"/>
                <p:cNvCxnSpPr>
                  <a:cxnSpLocks/>
                </p:cNvCxnSpPr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3" name="直接连接符 64"/>
                <p:cNvCxnSpPr>
                  <a:cxnSpLocks/>
                </p:cNvCxnSpPr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734" name="TextBox 51"/>
            <p:cNvSpPr txBox="1"/>
            <p:nvPr/>
          </p:nvSpPr>
          <p:spPr>
            <a:xfrm>
              <a:off x="2079822" y="982469"/>
              <a:ext cx="109728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/>
                <a:t>CPU</a:t>
              </a:r>
              <a:r>
                <a:rPr lang="zh-CN" altLang="en-US" sz="1800" b="1"/>
                <a:t>内部</a:t>
              </a:r>
              <a:endParaRPr lang="en-US" altLang="zh-CN" sz="1800" b="1"/>
            </a:p>
            <a:p>
              <a:r>
                <a:rPr lang="zh-CN" altLang="en-US" sz="1800" b="1"/>
                <a:t>寄存器组</a:t>
              </a:r>
            </a:p>
          </p:txBody>
        </p:sp>
      </p:grpSp>
      <p:sp>
        <p:nvSpPr>
          <p:cNvPr id="1048735" name="矩形 97"/>
          <p:cNvSpPr/>
          <p:nvPr/>
        </p:nvSpPr>
        <p:spPr bwMode="auto">
          <a:xfrm>
            <a:off x="8328248" y="465313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736" name="矩形 126"/>
          <p:cNvSpPr/>
          <p:nvPr/>
        </p:nvSpPr>
        <p:spPr bwMode="auto">
          <a:xfrm>
            <a:off x="8328248" y="501317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" name="组合 127"/>
          <p:cNvGrpSpPr/>
          <p:nvPr/>
        </p:nvGrpSpPr>
        <p:grpSpPr>
          <a:xfrm>
            <a:off x="7104112" y="4509120"/>
            <a:ext cx="1152128" cy="523220"/>
            <a:chOff x="107504" y="1772816"/>
            <a:chExt cx="1152128" cy="523220"/>
          </a:xfrm>
        </p:grpSpPr>
        <p:sp>
          <p:nvSpPr>
            <p:cNvPr id="1048737" name="TextBox 128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3145764" name="直接箭头连接符 129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97" name="组合 130"/>
          <p:cNvGrpSpPr/>
          <p:nvPr/>
        </p:nvGrpSpPr>
        <p:grpSpPr>
          <a:xfrm>
            <a:off x="7104112" y="4922004"/>
            <a:ext cx="1152128" cy="523220"/>
            <a:chOff x="107504" y="1772816"/>
            <a:chExt cx="1152128" cy="523220"/>
          </a:xfrm>
        </p:grpSpPr>
        <p:sp>
          <p:nvSpPr>
            <p:cNvPr id="1048738" name="TextBox 131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3145765" name="直接箭头连接符 132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739" name="Text Box 26"/>
          <p:cNvSpPr txBox="1">
            <a:spLocks noChangeArrowheads="1"/>
          </p:cNvSpPr>
          <p:nvPr/>
        </p:nvSpPr>
        <p:spPr bwMode="auto">
          <a:xfrm>
            <a:off x="1991259" y="5689900"/>
            <a:ext cx="3672408" cy="90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假设操作码为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0000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，则指令的二进制代码？</a:t>
            </a:r>
            <a:endParaRPr lang="zh-CN" altLang="en-US" sz="2800" b="1" baseline="-25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9" grpId="0"/>
      <p:bldP spid="1048720" grpId="0"/>
      <p:bldP spid="1048721" grpId="0"/>
      <p:bldP spid="1048722" grpId="0"/>
      <p:bldP spid="1048723" grpId="0"/>
      <p:bldP spid="1048725" grpId="0"/>
      <p:bldP spid="1048728" grpId="0"/>
      <p:bldP spid="1048735" grpId="0" animBg="1"/>
      <p:bldP spid="1048736" grpId="0" animBg="1"/>
      <p:bldP spid="10487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ext Box 5"/>
          <p:cNvSpPr txBox="1">
            <a:spLocks noChangeArrowheads="1"/>
          </p:cNvSpPr>
          <p:nvPr/>
        </p:nvSpPr>
        <p:spPr bwMode="auto">
          <a:xfrm>
            <a:off x="1860376" y="764704"/>
            <a:ext cx="76200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编码    助记符            定义</a:t>
            </a:r>
          </a:p>
        </p:txBody>
      </p:sp>
      <p:sp>
        <p:nvSpPr>
          <p:cNvPr id="1048741" name="Text Box 19"/>
          <p:cNvSpPr txBox="1">
            <a:spLocks noChangeArrowheads="1"/>
          </p:cNvSpPr>
          <p:nvPr/>
        </p:nvSpPr>
        <p:spPr bwMode="auto">
          <a:xfrm>
            <a:off x="1631950" y="1431940"/>
            <a:ext cx="3375069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寄存器间址</a:t>
            </a:r>
          </a:p>
        </p:txBody>
      </p:sp>
      <p:sp>
        <p:nvSpPr>
          <p:cNvPr id="1048742" name="Text Box 24"/>
          <p:cNvSpPr txBox="1">
            <a:spLocks noChangeArrowheads="1"/>
          </p:cNvSpPr>
          <p:nvPr/>
        </p:nvSpPr>
        <p:spPr bwMode="auto">
          <a:xfrm>
            <a:off x="4289425" y="1439877"/>
            <a:ext cx="1768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001</a:t>
            </a:r>
          </a:p>
        </p:txBody>
      </p:sp>
      <p:sp>
        <p:nvSpPr>
          <p:cNvPr id="1048743" name="Text Box 25"/>
          <p:cNvSpPr txBox="1">
            <a:spLocks noChangeArrowheads="1"/>
          </p:cNvSpPr>
          <p:nvPr/>
        </p:nvSpPr>
        <p:spPr bwMode="auto">
          <a:xfrm>
            <a:off x="5448300" y="1439877"/>
            <a:ext cx="765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</a:t>
            </a:r>
          </a:p>
        </p:txBody>
      </p:sp>
      <p:sp>
        <p:nvSpPr>
          <p:cNvPr id="1048744" name="Text Box 26"/>
          <p:cNvSpPr txBox="1">
            <a:spLocks noChangeArrowheads="1"/>
          </p:cNvSpPr>
          <p:nvPr/>
        </p:nvSpPr>
        <p:spPr bwMode="auto">
          <a:xfrm>
            <a:off x="6888607" y="1440258"/>
            <a:ext cx="3707956" cy="87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寄存器的内容为有效地址</a:t>
            </a:r>
          </a:p>
        </p:txBody>
      </p:sp>
      <p:sp>
        <p:nvSpPr>
          <p:cNvPr id="1048745" name="Text Box 19"/>
          <p:cNvSpPr txBox="1">
            <a:spLocks noChangeArrowheads="1"/>
          </p:cNvSpPr>
          <p:nvPr/>
        </p:nvSpPr>
        <p:spPr bwMode="auto">
          <a:xfrm>
            <a:off x="1992313" y="44450"/>
            <a:ext cx="58318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2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型：寄存器间接寻址</a:t>
            </a:r>
          </a:p>
        </p:txBody>
      </p:sp>
      <p:sp>
        <p:nvSpPr>
          <p:cNvPr id="1048746" name="Text Box 26"/>
          <p:cNvSpPr txBox="1">
            <a:spLocks noChangeArrowheads="1"/>
          </p:cNvSpPr>
          <p:nvPr/>
        </p:nvSpPr>
        <p:spPr bwMode="auto">
          <a:xfrm>
            <a:off x="1965325" y="2742600"/>
            <a:ext cx="3194571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sp>
        <p:nvSpPr>
          <p:cNvPr id="1048747" name="Text Box 19"/>
          <p:cNvSpPr txBox="1">
            <a:spLocks noChangeArrowheads="1"/>
          </p:cNvSpPr>
          <p:nvPr/>
        </p:nvSpPr>
        <p:spPr bwMode="auto">
          <a:xfrm>
            <a:off x="5159896" y="2721124"/>
            <a:ext cx="3025775" cy="6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3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8748" name="Text Box 26"/>
          <p:cNvSpPr txBox="1">
            <a:spLocks noChangeArrowheads="1"/>
          </p:cNvSpPr>
          <p:nvPr/>
        </p:nvSpPr>
        <p:spPr bwMode="auto">
          <a:xfrm>
            <a:off x="1631504" y="3933056"/>
            <a:ext cx="3528392" cy="6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99" name="组合 1"/>
          <p:cNvGrpSpPr/>
          <p:nvPr/>
        </p:nvGrpSpPr>
        <p:grpSpPr>
          <a:xfrm>
            <a:off x="4511824" y="4859868"/>
            <a:ext cx="1152128" cy="1809492"/>
            <a:chOff x="6096649" y="2051556"/>
            <a:chExt cx="2448272" cy="1809492"/>
          </a:xfrm>
        </p:grpSpPr>
        <p:grpSp>
          <p:nvGrpSpPr>
            <p:cNvPr id="100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4874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66" name="直接连接符 10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7" name="直接连接符 109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8" name="直接连接符 110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9" name="直接连接符 111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0" name="直接连接符 112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1" name="直接连接符 113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2" name="直接连接符 114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4875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73" name="直接连接符 100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4" name="直接连接符 101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5" name="直接连接符 102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6" name="直接连接符 103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7" name="直接连接符 104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8" name="直接连接符 105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9" name="直接连接符 106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104875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80" name="直接连接符 92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1" name="直接连接符 93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2" name="直接连接符 94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3" name="直接连接符 95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4" name="直接连接符 96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5" name="直接连接符 97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6" name="直接连接符 98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10487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87" name="直接连接符 84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8" name="直接连接符 85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9" name="直接连接符 86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0" name="直接连接符 87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1" name="直接连接符 88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2" name="直接连接符 89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3" name="直接连接符 90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04875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94" name="直接连接符 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5" name="直接连接符 77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6" name="直接连接符 78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7" name="直接连接符 79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8" name="直接连接符 80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9" name="直接连接符 81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0" name="直接连接符 82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132"/>
          <p:cNvGrpSpPr/>
          <p:nvPr/>
        </p:nvGrpSpPr>
        <p:grpSpPr>
          <a:xfrm>
            <a:off x="7608168" y="3933056"/>
            <a:ext cx="2668188" cy="2880320"/>
            <a:chOff x="4139952" y="1412776"/>
            <a:chExt cx="2468074" cy="2880320"/>
          </a:xfrm>
        </p:grpSpPr>
        <p:sp>
          <p:nvSpPr>
            <p:cNvPr id="1048754" name="矩形 13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55" name="矩形 13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56" name="矩形 13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57" name="矩形 13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48758" name="矩形 13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59" name="矩形 13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60" name="矩形 13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48761" name="矩形 14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62" name="矩形 14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048763" name="矩形 14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64" name="矩形 14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65" name="矩形 14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766" name="矩形 14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67" name="矩形 14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768" name="矩形 14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48769" name="矩形 14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49"/>
          <p:cNvGrpSpPr/>
          <p:nvPr/>
        </p:nvGrpSpPr>
        <p:grpSpPr>
          <a:xfrm>
            <a:off x="3359696" y="4725144"/>
            <a:ext cx="1152128" cy="523220"/>
            <a:chOff x="107504" y="1772816"/>
            <a:chExt cx="1152128" cy="523220"/>
          </a:xfrm>
        </p:grpSpPr>
        <p:sp>
          <p:nvSpPr>
            <p:cNvPr id="1048770" name="TextBox 15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3145801" name="直接箭头连接符 151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802" name="肘形连接符 153"/>
          <p:cNvCxnSpPr>
            <a:cxnSpLocks/>
            <a:stCxn id="1048753" idx="3"/>
          </p:cNvCxnSpPr>
          <p:nvPr/>
        </p:nvCxnSpPr>
        <p:spPr bwMode="auto">
          <a:xfrm>
            <a:off x="5663952" y="5044534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771" name="矩形 158"/>
          <p:cNvSpPr/>
          <p:nvPr/>
        </p:nvSpPr>
        <p:spPr bwMode="auto">
          <a:xfrm>
            <a:off x="4511824" y="48691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7" name="组合 159"/>
          <p:cNvGrpSpPr/>
          <p:nvPr/>
        </p:nvGrpSpPr>
        <p:grpSpPr>
          <a:xfrm>
            <a:off x="3359696" y="5138028"/>
            <a:ext cx="1152128" cy="523220"/>
            <a:chOff x="107504" y="1772816"/>
            <a:chExt cx="1152128" cy="523220"/>
          </a:xfrm>
        </p:grpSpPr>
        <p:sp>
          <p:nvSpPr>
            <p:cNvPr id="1048772" name="TextBox 16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3145803" name="直接箭头连接符 161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773" name="矩形 162"/>
          <p:cNvSpPr/>
          <p:nvPr/>
        </p:nvSpPr>
        <p:spPr bwMode="auto">
          <a:xfrm>
            <a:off x="4511824" y="522920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  <p:bldP spid="1048741" grpId="0"/>
      <p:bldP spid="1048742" grpId="0"/>
      <p:bldP spid="1048743" grpId="0"/>
      <p:bldP spid="1048744" grpId="0"/>
      <p:bldP spid="1048746" grpId="0"/>
      <p:bldP spid="1048747" grpId="0"/>
      <p:bldP spid="1048748" grpId="0"/>
      <p:bldP spid="1048771" grpId="0" animBg="1"/>
      <p:bldP spid="10487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ext Box 26"/>
          <p:cNvSpPr txBox="1">
            <a:spLocks noChangeArrowheads="1"/>
          </p:cNvSpPr>
          <p:nvPr/>
        </p:nvSpPr>
        <p:spPr bwMode="auto">
          <a:xfrm>
            <a:off x="2351906" y="1331045"/>
            <a:ext cx="4248150" cy="6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 R</a:t>
            </a:r>
            <a:r>
              <a:rPr lang="en-US" altLang="zh-CN" sz="2800" b="1" baseline="-25000">
                <a:latin typeface="+mn-lt"/>
              </a:rPr>
              <a:t>1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109" name="组合 1"/>
          <p:cNvGrpSpPr/>
          <p:nvPr/>
        </p:nvGrpSpPr>
        <p:grpSpPr>
          <a:xfrm>
            <a:off x="3791744" y="3347700"/>
            <a:ext cx="1152128" cy="1809492"/>
            <a:chOff x="6096649" y="2051556"/>
            <a:chExt cx="2448272" cy="1809492"/>
          </a:xfrm>
        </p:grpSpPr>
        <p:grpSp>
          <p:nvGrpSpPr>
            <p:cNvPr id="110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4877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04" name="直接连接符 84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5" name="直接连接符 85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6" name="直接连接符 86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7" name="直接连接符 87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8" name="直接连接符 88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9" name="直接连接符 89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0" name="直接连接符 90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487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11" name="直接连接符 76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2" name="直接连接符 77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3" name="直接连接符 78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4" name="直接连接符 79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5" name="直接连接符 80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6" name="直接连接符 81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7" name="直接连接符 82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1048777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18" name="直接连接符 6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9" name="直接连接符 69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0" name="直接连接符 70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1" name="直接连接符 71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2" name="直接连接符 72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3" name="直接连接符 73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4" name="直接连接符 74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104877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25" name="直接连接符 60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6" name="直接连接符 61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7" name="直接连接符 62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8" name="直接连接符 63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9" name="直接连接符 64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0" name="直接连接符 65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1" name="直接连接符 66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04877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32" name="直接连接符 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3" name="直接连接符 53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4" name="直接连接符 54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5" name="直接连接符 55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6" name="直接连接符 56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7" name="直接连接符 57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8" name="直接连接符 58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组合 91"/>
          <p:cNvGrpSpPr/>
          <p:nvPr/>
        </p:nvGrpSpPr>
        <p:grpSpPr>
          <a:xfrm>
            <a:off x="6888088" y="2420888"/>
            <a:ext cx="2668188" cy="2880320"/>
            <a:chOff x="4139952" y="1412776"/>
            <a:chExt cx="2468074" cy="2880320"/>
          </a:xfrm>
        </p:grpSpPr>
        <p:sp>
          <p:nvSpPr>
            <p:cNvPr id="1048780" name="矩形 9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1" name="矩形 9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2" name="矩形 9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3" name="矩形 9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48784" name="矩形 9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5" name="矩形 9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6" name="矩形 9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48787" name="矩形 9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8" name="矩形 10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048789" name="矩形 10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90" name="矩形 10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91" name="矩形 10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792" name="矩形 10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93" name="矩形 10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794" name="矩形 10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48795" name="矩形 10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08"/>
          <p:cNvGrpSpPr/>
          <p:nvPr/>
        </p:nvGrpSpPr>
        <p:grpSpPr>
          <a:xfrm>
            <a:off x="2639616" y="3212976"/>
            <a:ext cx="1152128" cy="523220"/>
            <a:chOff x="107504" y="1772816"/>
            <a:chExt cx="1152128" cy="523220"/>
          </a:xfrm>
        </p:grpSpPr>
        <p:sp>
          <p:nvSpPr>
            <p:cNvPr id="1048796" name="TextBox 109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3145839" name="直接箭头连接符 110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840" name="肘形连接符 111"/>
          <p:cNvCxnSpPr>
            <a:cxnSpLocks/>
            <a:stCxn id="1048779" idx="3"/>
          </p:cNvCxnSpPr>
          <p:nvPr/>
        </p:nvCxnSpPr>
        <p:spPr bwMode="auto">
          <a:xfrm>
            <a:off x="4943872" y="3532366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797" name="矩形 112"/>
          <p:cNvSpPr/>
          <p:nvPr/>
        </p:nvSpPr>
        <p:spPr bwMode="auto">
          <a:xfrm>
            <a:off x="3791744" y="335699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7" name="组合 113"/>
          <p:cNvGrpSpPr/>
          <p:nvPr/>
        </p:nvGrpSpPr>
        <p:grpSpPr>
          <a:xfrm>
            <a:off x="2639616" y="3625860"/>
            <a:ext cx="1152128" cy="523220"/>
            <a:chOff x="107504" y="1772816"/>
            <a:chExt cx="1152128" cy="523220"/>
          </a:xfrm>
        </p:grpSpPr>
        <p:sp>
          <p:nvSpPr>
            <p:cNvPr id="1048798" name="TextBox 114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3145841" name="直接箭头连接符 115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799" name="矩形 116"/>
          <p:cNvSpPr/>
          <p:nvPr/>
        </p:nvSpPr>
        <p:spPr bwMode="auto">
          <a:xfrm>
            <a:off x="3791744" y="371703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00" name="矩形 117"/>
          <p:cNvSpPr/>
          <p:nvPr/>
        </p:nvSpPr>
        <p:spPr>
          <a:xfrm>
            <a:off x="6888088" y="3501008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ext Box 5"/>
          <p:cNvSpPr txBox="1">
            <a:spLocks noChangeArrowheads="1"/>
          </p:cNvSpPr>
          <p:nvPr/>
        </p:nvSpPr>
        <p:spPr bwMode="auto">
          <a:xfrm>
            <a:off x="1716360" y="74554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寻址方式          编码      助记符            定义</a:t>
            </a:r>
          </a:p>
        </p:txBody>
      </p:sp>
      <p:sp>
        <p:nvSpPr>
          <p:cNvPr id="1048802" name="Text Box 19"/>
          <p:cNvSpPr txBox="1">
            <a:spLocks noChangeArrowheads="1"/>
          </p:cNvSpPr>
          <p:nvPr/>
        </p:nvSpPr>
        <p:spPr bwMode="auto">
          <a:xfrm>
            <a:off x="1992313" y="44450"/>
            <a:ext cx="770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</a:t>
            </a: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型：自减型寄存器间址</a:t>
            </a:r>
          </a:p>
        </p:txBody>
      </p:sp>
      <p:grpSp>
        <p:nvGrpSpPr>
          <p:cNvPr id="119" name="组合 56"/>
          <p:cNvGrpSpPr/>
          <p:nvPr/>
        </p:nvGrpSpPr>
        <p:grpSpPr bwMode="auto">
          <a:xfrm>
            <a:off x="1992014" y="2708920"/>
            <a:ext cx="6552307" cy="612139"/>
            <a:chOff x="107950" y="1556182"/>
            <a:chExt cx="6552331" cy="612139"/>
          </a:xfrm>
        </p:grpSpPr>
        <p:sp>
          <p:nvSpPr>
            <p:cNvPr id="1048803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可指定的寄存器：</a:t>
              </a:r>
            </a:p>
          </p:txBody>
        </p:sp>
        <p:sp>
          <p:nvSpPr>
            <p:cNvPr id="1048804" name="Text Box 19"/>
            <p:cNvSpPr txBox="1">
              <a:spLocks noChangeArrowheads="1"/>
            </p:cNvSpPr>
            <p:nvPr/>
          </p:nvSpPr>
          <p:spPr bwMode="auto">
            <a:xfrm>
              <a:off x="3059819" y="1556182"/>
              <a:ext cx="3600462" cy="612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SP</a:t>
              </a:r>
              <a:endParaRPr lang="zh-CN" altLang="en-US" sz="2800" b="1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48805" name="Text Box 26"/>
          <p:cNvSpPr txBox="1">
            <a:spLocks noChangeArrowheads="1"/>
          </p:cNvSpPr>
          <p:nvPr/>
        </p:nvSpPr>
        <p:spPr bwMode="auto">
          <a:xfrm>
            <a:off x="1990278" y="3356992"/>
            <a:ext cx="4249738" cy="6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例：</a:t>
            </a:r>
            <a:r>
              <a:rPr lang="en-US" altLang="zh-CN" sz="2800" b="1">
                <a:latin typeface="+mn-lt"/>
                <a:ea typeface="+mn-ea"/>
              </a:rPr>
              <a:t>MOV  R</a:t>
            </a:r>
            <a:r>
              <a:rPr lang="en-US" altLang="zh-CN" sz="2800" b="1" baseline="-25000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-(R</a:t>
            </a:r>
            <a:r>
              <a:rPr lang="en-US" altLang="zh-CN" sz="2800" b="1" baseline="-25000">
                <a:latin typeface="+mn-lt"/>
                <a:ea typeface="+mn-ea"/>
              </a:rPr>
              <a:t>0</a:t>
            </a:r>
            <a:r>
              <a:rPr lang="en-US" altLang="zh-CN" sz="2800" b="1">
                <a:latin typeface="+mn-lt"/>
                <a:ea typeface="+mn-ea"/>
              </a:rPr>
              <a:t>)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120" name="组合 60"/>
          <p:cNvGrpSpPr/>
          <p:nvPr/>
        </p:nvGrpSpPr>
        <p:grpSpPr bwMode="auto">
          <a:xfrm>
            <a:off x="1631950" y="1404465"/>
            <a:ext cx="8567738" cy="1026459"/>
            <a:chOff x="107950" y="2844799"/>
            <a:chExt cx="8567738" cy="1026276"/>
          </a:xfrm>
        </p:grpSpPr>
        <p:grpSp>
          <p:nvGrpSpPr>
            <p:cNvPr id="121" name="组合 44"/>
            <p:cNvGrpSpPr/>
            <p:nvPr/>
          </p:nvGrpSpPr>
          <p:grpSpPr bwMode="auto">
            <a:xfrm>
              <a:off x="107950" y="2844799"/>
              <a:ext cx="8567738" cy="962248"/>
              <a:chOff x="107504" y="2268563"/>
              <a:chExt cx="8568952" cy="961962"/>
            </a:xfrm>
          </p:grpSpPr>
          <p:sp>
            <p:nvSpPr>
              <p:cNvPr id="1048806" name="Text Box 19"/>
              <p:cNvSpPr txBox="1">
                <a:spLocks noChangeArrowheads="1"/>
              </p:cNvSpPr>
              <p:nvPr/>
            </p:nvSpPr>
            <p:spPr bwMode="auto">
              <a:xfrm>
                <a:off x="107504" y="2268563"/>
                <a:ext cx="2088081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latin typeface="+mn-lt"/>
                    <a:ea typeface="+mn-ea"/>
                  </a:rPr>
                  <a:t>自减型寄存器间址</a:t>
                </a:r>
              </a:p>
            </p:txBody>
          </p:sp>
          <p:sp>
            <p:nvSpPr>
              <p:cNvPr id="1048807" name="Text Box 24"/>
              <p:cNvSpPr txBox="1">
                <a:spLocks noChangeArrowheads="1"/>
              </p:cNvSpPr>
              <p:nvPr/>
            </p:nvSpPr>
            <p:spPr bwMode="auto">
              <a:xfrm>
                <a:off x="2627224" y="2276497"/>
                <a:ext cx="1676638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010</a:t>
                </a:r>
              </a:p>
            </p:txBody>
          </p:sp>
          <p:sp>
            <p:nvSpPr>
              <p:cNvPr id="1048808" name="Text Box 25"/>
              <p:cNvSpPr txBox="1">
                <a:spLocks noChangeArrowheads="1"/>
              </p:cNvSpPr>
              <p:nvPr/>
            </p:nvSpPr>
            <p:spPr bwMode="auto">
              <a:xfrm>
                <a:off x="3924395" y="2276497"/>
                <a:ext cx="941521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-(R)</a:t>
                </a:r>
              </a:p>
            </p:txBody>
          </p:sp>
          <p:sp>
            <p:nvSpPr>
              <p:cNvPr id="1048809" name="Text Box 26"/>
              <p:cNvSpPr txBox="1">
                <a:spLocks noChangeArrowheads="1"/>
              </p:cNvSpPr>
              <p:nvPr/>
            </p:nvSpPr>
            <p:spPr bwMode="auto">
              <a:xfrm>
                <a:off x="5292080" y="2276872"/>
                <a:ext cx="3384376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+mn-lt"/>
                    <a:ea typeface="+mn-ea"/>
                  </a:rPr>
                  <a:t>寄存器的内容减</a:t>
                </a:r>
                <a:r>
                  <a:rPr lang="en-US" altLang="zh-CN" sz="2800" b="1">
                    <a:latin typeface="+mn-lt"/>
                    <a:ea typeface="+mn-ea"/>
                  </a:rPr>
                  <a:t>1</a:t>
                </a:r>
                <a:r>
                  <a:rPr lang="zh-CN" altLang="en-US" sz="2800" b="1">
                    <a:latin typeface="+mn-lt"/>
                    <a:ea typeface="+mn-ea"/>
                  </a:rPr>
                  <a:t>后作为有效地址</a:t>
                </a:r>
              </a:p>
            </p:txBody>
          </p:sp>
        </p:grpSp>
        <p:sp>
          <p:nvSpPr>
            <p:cNvPr id="1048810" name="Text Box 25"/>
            <p:cNvSpPr txBox="1">
              <a:spLocks noChangeArrowheads="1"/>
            </p:cNvSpPr>
            <p:nvPr/>
          </p:nvSpPr>
          <p:spPr bwMode="auto">
            <a:xfrm>
              <a:off x="3924300" y="3347948"/>
              <a:ext cx="1223963" cy="52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-(SP)</a:t>
              </a:r>
            </a:p>
          </p:txBody>
        </p:sp>
      </p:grpSp>
      <p:grpSp>
        <p:nvGrpSpPr>
          <p:cNvPr id="122" name="组合 1"/>
          <p:cNvGrpSpPr/>
          <p:nvPr/>
        </p:nvGrpSpPr>
        <p:grpSpPr>
          <a:xfrm>
            <a:off x="3791744" y="4643844"/>
            <a:ext cx="1152128" cy="1809492"/>
            <a:chOff x="6096649" y="2051556"/>
            <a:chExt cx="2448272" cy="1809492"/>
          </a:xfrm>
        </p:grpSpPr>
        <p:grpSp>
          <p:nvGrpSpPr>
            <p:cNvPr id="123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4881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42" name="直接连接符 100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3" name="直接连接符 101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4" name="直接连接符 102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5" name="直接连接符 103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6" name="直接连接符 104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7" name="直接连接符 105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8" name="直接连接符 106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4881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49" name="直接连接符 92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0" name="直接连接符 93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1" name="直接连接符 94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2" name="直接连接符 95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3" name="直接连接符 96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4" name="直接连接符 97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5" name="直接连接符 98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104881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56" name="直接连接符 84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7" name="直接连接符 85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8" name="直接连接符 86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9" name="直接连接符 87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0" name="直接连接符 88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1" name="直接连接符 89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2" name="直接连接符 90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104881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63" name="直接连接符 76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4" name="直接连接符 77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5" name="直接连接符 78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6" name="直接连接符 79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7" name="直接连接符 80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8" name="直接连接符 81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9" name="直接连接符 82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04881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870" name="直接连接符 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1" name="直接连接符 69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2" name="直接连接符 70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3" name="直接连接符 71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4" name="直接连接符 72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5" name="直接连接符 73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76" name="直接连接符 74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组合 107"/>
          <p:cNvGrpSpPr/>
          <p:nvPr/>
        </p:nvGrpSpPr>
        <p:grpSpPr>
          <a:xfrm>
            <a:off x="6888088" y="3717032"/>
            <a:ext cx="2668188" cy="2880320"/>
            <a:chOff x="4139952" y="1412776"/>
            <a:chExt cx="2468074" cy="2880320"/>
          </a:xfrm>
        </p:grpSpPr>
        <p:sp>
          <p:nvSpPr>
            <p:cNvPr id="1048816" name="矩形 10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17" name="矩形 10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18" name="矩形 1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19" name="矩形 1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48820" name="矩形 11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21" name="矩形 11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22" name="矩形 11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48823" name="矩形 11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24" name="矩形 11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048825" name="矩形 11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26" name="矩形 11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27" name="矩形 11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828" name="矩形 12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29" name="矩形 12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830" name="矩形 12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48831" name="矩形 12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4"/>
          <p:cNvGrpSpPr/>
          <p:nvPr/>
        </p:nvGrpSpPr>
        <p:grpSpPr>
          <a:xfrm>
            <a:off x="2639616" y="4509120"/>
            <a:ext cx="1152128" cy="523220"/>
            <a:chOff x="107504" y="1772816"/>
            <a:chExt cx="1152128" cy="523220"/>
          </a:xfrm>
        </p:grpSpPr>
        <p:sp>
          <p:nvSpPr>
            <p:cNvPr id="1048832" name="TextBox 125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3145877" name="直接箭头连接符 126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878" name="肘形连接符 127"/>
          <p:cNvCxnSpPr>
            <a:cxnSpLocks/>
          </p:cNvCxnSpPr>
          <p:nvPr/>
        </p:nvCxnSpPr>
        <p:spPr bwMode="auto">
          <a:xfrm>
            <a:off x="4943872" y="4828510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833" name="矩形 128"/>
          <p:cNvSpPr/>
          <p:nvPr/>
        </p:nvSpPr>
        <p:spPr bwMode="auto">
          <a:xfrm>
            <a:off x="3791744" y="465313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1003H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639616" y="4922004"/>
            <a:ext cx="1152128" cy="523220"/>
            <a:chOff x="107504" y="1772816"/>
            <a:chExt cx="1152128" cy="523220"/>
          </a:xfrm>
        </p:grpSpPr>
        <p:sp>
          <p:nvSpPr>
            <p:cNvPr id="1048834" name="TextBox 13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3145879" name="直接箭头连接符 131"/>
            <p:cNvCxnSpPr>
              <a:cxnSpLocks/>
            </p:cNvCxnSpPr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835" name="矩形 132"/>
          <p:cNvSpPr/>
          <p:nvPr/>
        </p:nvSpPr>
        <p:spPr bwMode="auto">
          <a:xfrm>
            <a:off x="3791744" y="50131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36" name="矩形 133"/>
          <p:cNvSpPr/>
          <p:nvPr/>
        </p:nvSpPr>
        <p:spPr>
          <a:xfrm>
            <a:off x="6888088" y="4797152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48837" name="矩形 134"/>
          <p:cNvSpPr/>
          <p:nvPr/>
        </p:nvSpPr>
        <p:spPr bwMode="auto">
          <a:xfrm>
            <a:off x="3791744" y="465313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838" name="椭圆 135"/>
          <p:cNvSpPr/>
          <p:nvPr/>
        </p:nvSpPr>
        <p:spPr bwMode="auto">
          <a:xfrm>
            <a:off x="5434128" y="1421904"/>
            <a:ext cx="877896" cy="49492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48839" name="椭圆 136"/>
          <p:cNvSpPr/>
          <p:nvPr/>
        </p:nvSpPr>
        <p:spPr bwMode="auto">
          <a:xfrm>
            <a:off x="5375920" y="2020416"/>
            <a:ext cx="1013768" cy="54448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48840" name="矩形 1"/>
          <p:cNvSpPr/>
          <p:nvPr/>
        </p:nvSpPr>
        <p:spPr>
          <a:xfrm>
            <a:off x="2765364" y="395686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)=1003H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4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1" grpId="0"/>
      <p:bldP spid="1048805" grpId="0"/>
      <p:bldP spid="1048833" grpId="0" animBg="1"/>
      <p:bldP spid="1048835" grpId="0" animBg="1"/>
      <p:bldP spid="1048836" grpId="0" animBg="1"/>
      <p:bldP spid="1048837" grpId="0" animBg="1"/>
      <p:bldP spid="1048838" grpId="0" animBg="1"/>
      <p:bldP spid="1048838" grpId="1" animBg="1"/>
      <p:bldP spid="1048839" grpId="0" animBg="1"/>
      <p:bldP spid="1048840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Microsoft Office PowerPoint</Application>
  <PresentationFormat>宽屏</PresentationFormat>
  <Paragraphs>1336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仿宋_GB2312</vt:lpstr>
      <vt:lpstr>黑体</vt:lpstr>
      <vt:lpstr>宋体</vt:lpstr>
      <vt:lpstr>微软雅黑</vt:lpstr>
      <vt:lpstr>Arial</vt:lpstr>
      <vt:lpstr>Times New Roman</vt:lpstr>
      <vt:lpstr>Wingdings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陈麒至</cp:lastModifiedBy>
  <cp:revision>1</cp:revision>
  <dcterms:created xsi:type="dcterms:W3CDTF">2000-11-05T03:40:02Z</dcterms:created>
  <dcterms:modified xsi:type="dcterms:W3CDTF">2021-01-03T07:30:31Z</dcterms:modified>
</cp:coreProperties>
</file>