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49" r:id="rId2"/>
  </p:sldMasterIdLst>
  <p:notesMasterIdLst>
    <p:notesMasterId r:id="rId32"/>
  </p:notesMasterIdLst>
  <p:handoutMasterIdLst>
    <p:handoutMasterId r:id="rId33"/>
  </p:handout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FF"/>
    <a:srgbClr val="5EE5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0" d="100"/>
          <a:sy n="120" d="100"/>
        </p:scale>
        <p:origin x="114" y="1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255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1049256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9EF621-2FA7-4D82-B1F5-F4453AAEEB20}" type="datetimeFigureOut">
              <a:rPr lang="zh-CN" altLang="en-US" smtClean="0"/>
              <a:t>2021/1/3</a:t>
            </a:fld>
            <a:endParaRPr lang="zh-CN" altLang="en-US"/>
          </a:p>
        </p:txBody>
      </p:sp>
      <p:sp>
        <p:nvSpPr>
          <p:cNvPr id="1049257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1049258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8A30EB-9F3D-48B7-A767-0B3956421BB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249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1049250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78CBBD-3C27-499C-A42A-8E50B2D588E8}" type="datetimeFigureOut">
              <a:rPr lang="zh-CN" altLang="en-US" smtClean="0"/>
              <a:t>2021/1/3</a:t>
            </a:fld>
            <a:endParaRPr lang="zh-CN" altLang="en-US"/>
          </a:p>
        </p:txBody>
      </p:sp>
      <p:sp>
        <p:nvSpPr>
          <p:cNvPr id="1049251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1049252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253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1049254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F073A4-FF0A-445A-A3D9-21E3B1F679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est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958" y="51195"/>
            <a:ext cx="1051486" cy="7135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244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49245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104924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6817E-0B45-4720-AA23-C2196F400BBE}" type="datetimeFigureOut">
              <a:rPr lang="zh-CN" altLang="en-US" smtClean="0"/>
              <a:t>2021/1/3</a:t>
            </a:fld>
            <a:endParaRPr lang="zh-CN" altLang="en-US"/>
          </a:p>
        </p:txBody>
      </p:sp>
      <p:sp>
        <p:nvSpPr>
          <p:cNvPr id="104924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24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9700D-8087-46DD-9E4C-2E27B4C0B8C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577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578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048579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04858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C7748E-314A-4332-A808-614A9DA0F03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</p:sldLayoutIdLst>
  <p:hf sldNum="0"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239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240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241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049242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049243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1240E5-BA70-490E-9935-316F179738A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hf sldNum="0"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Text Box 49"/>
          <p:cNvSpPr txBox="1">
            <a:spLocks noChangeArrowheads="1"/>
          </p:cNvSpPr>
          <p:nvPr/>
        </p:nvSpPr>
        <p:spPr bwMode="auto">
          <a:xfrm>
            <a:off x="3449638" y="1124744"/>
            <a:ext cx="4891087" cy="4851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sz="2800" b="1"/>
              <a:t>组合逻辑控制器原理图:</a:t>
            </a:r>
          </a:p>
        </p:txBody>
      </p:sp>
      <p:grpSp>
        <p:nvGrpSpPr>
          <p:cNvPr id="19" name="Group 63"/>
          <p:cNvGrpSpPr/>
          <p:nvPr/>
        </p:nvGrpSpPr>
        <p:grpSpPr bwMode="auto">
          <a:xfrm>
            <a:off x="1804988" y="1837593"/>
            <a:ext cx="8539161" cy="4359275"/>
            <a:chOff x="121" y="787"/>
            <a:chExt cx="5379" cy="2746"/>
          </a:xfrm>
        </p:grpSpPr>
        <p:sp>
          <p:nvSpPr>
            <p:cNvPr id="1048582" name="Line 4"/>
            <p:cNvSpPr>
              <a:spLocks noChangeShapeType="1"/>
            </p:cNvSpPr>
            <p:nvPr/>
          </p:nvSpPr>
          <p:spPr bwMode="auto">
            <a:xfrm>
              <a:off x="1541" y="1455"/>
              <a:ext cx="672" cy="0"/>
            </a:xfrm>
            <a:prstGeom prst="line">
              <a:avLst/>
            </a:prstGeom>
            <a:noFill/>
            <a:ln w="25400">
              <a:solidFill>
                <a:srgbClr val="004000"/>
              </a:solidFill>
              <a:prstDash val="sysDot"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sz="2800"/>
            </a:p>
          </p:txBody>
        </p:sp>
        <p:sp>
          <p:nvSpPr>
            <p:cNvPr id="1048583" name="Rectangle 6"/>
            <p:cNvSpPr>
              <a:spLocks noChangeArrowheads="1"/>
            </p:cNvSpPr>
            <p:nvPr/>
          </p:nvSpPr>
          <p:spPr bwMode="auto">
            <a:xfrm>
              <a:off x="1335" y="1593"/>
              <a:ext cx="1152" cy="897"/>
            </a:xfrm>
            <a:prstGeom prst="rect">
              <a:avLst/>
            </a:prstGeom>
            <a:solidFill>
              <a:srgbClr val="D9FFFF"/>
            </a:solidFill>
            <a:ln w="28575" cap="sq">
              <a:solidFill>
                <a:srgbClr val="0040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 sz="2800"/>
            </a:p>
          </p:txBody>
        </p:sp>
        <p:sp>
          <p:nvSpPr>
            <p:cNvPr id="1048584" name="Line 8"/>
            <p:cNvSpPr>
              <a:spLocks noChangeShapeType="1"/>
            </p:cNvSpPr>
            <p:nvPr/>
          </p:nvSpPr>
          <p:spPr bwMode="auto">
            <a:xfrm>
              <a:off x="1429" y="1295"/>
              <a:ext cx="0" cy="288"/>
            </a:xfrm>
            <a:prstGeom prst="line">
              <a:avLst/>
            </a:prstGeom>
            <a:noFill/>
            <a:ln w="25400" cap="sq">
              <a:solidFill>
                <a:srgbClr val="004000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zh-CN" altLang="en-US" sz="2800"/>
            </a:p>
          </p:txBody>
        </p:sp>
        <p:sp>
          <p:nvSpPr>
            <p:cNvPr id="1048585" name="Line 9"/>
            <p:cNvSpPr>
              <a:spLocks noChangeShapeType="1"/>
            </p:cNvSpPr>
            <p:nvPr/>
          </p:nvSpPr>
          <p:spPr bwMode="auto">
            <a:xfrm>
              <a:off x="2341" y="1295"/>
              <a:ext cx="0" cy="288"/>
            </a:xfrm>
            <a:prstGeom prst="line">
              <a:avLst/>
            </a:prstGeom>
            <a:noFill/>
            <a:ln w="25400" cap="sq">
              <a:solidFill>
                <a:srgbClr val="004000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zh-CN" altLang="en-US" sz="2800"/>
            </a:p>
          </p:txBody>
        </p:sp>
        <p:sp>
          <p:nvSpPr>
            <p:cNvPr id="1048586" name="Text Box 10"/>
            <p:cNvSpPr txBox="1">
              <a:spLocks noChangeArrowheads="1"/>
            </p:cNvSpPr>
            <p:nvPr/>
          </p:nvSpPr>
          <p:spPr bwMode="auto">
            <a:xfrm>
              <a:off x="1270" y="967"/>
              <a:ext cx="1417" cy="306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l"/>
              <a:r>
                <a:rPr lang="zh-CN" altLang="en-US" sz="2800" b="1"/>
                <a:t>微命令序列</a:t>
              </a:r>
            </a:p>
          </p:txBody>
        </p:sp>
        <p:sp>
          <p:nvSpPr>
            <p:cNvPr id="1048587" name="Line 11"/>
            <p:cNvSpPr>
              <a:spLocks noChangeShapeType="1"/>
            </p:cNvSpPr>
            <p:nvPr/>
          </p:nvSpPr>
          <p:spPr bwMode="auto">
            <a:xfrm>
              <a:off x="361" y="1660"/>
              <a:ext cx="960" cy="0"/>
            </a:xfrm>
            <a:prstGeom prst="line">
              <a:avLst/>
            </a:prstGeom>
            <a:noFill/>
            <a:ln w="22225" cap="sq">
              <a:solidFill>
                <a:srgbClr val="004000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 sz="2800"/>
            </a:p>
          </p:txBody>
        </p:sp>
        <p:sp>
          <p:nvSpPr>
            <p:cNvPr id="1048588" name="Text Box 12"/>
            <p:cNvSpPr txBox="1">
              <a:spLocks noChangeArrowheads="1"/>
            </p:cNvSpPr>
            <p:nvPr/>
          </p:nvSpPr>
          <p:spPr bwMode="auto">
            <a:xfrm>
              <a:off x="416" y="1344"/>
              <a:ext cx="1023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l"/>
              <a:r>
                <a:rPr lang="en-US" altLang="zh-CN" sz="2800" b="1"/>
                <a:t>I/O</a:t>
              </a:r>
              <a:r>
                <a:rPr lang="zh-CN" altLang="en-US" sz="2800" b="1"/>
                <a:t>状态</a:t>
              </a:r>
            </a:p>
          </p:txBody>
        </p:sp>
        <p:sp>
          <p:nvSpPr>
            <p:cNvPr id="1048589" name="Text Box 13"/>
            <p:cNvSpPr txBox="1">
              <a:spLocks noChangeArrowheads="1"/>
            </p:cNvSpPr>
            <p:nvPr/>
          </p:nvSpPr>
          <p:spPr bwMode="auto">
            <a:xfrm>
              <a:off x="121" y="1727"/>
              <a:ext cx="1276" cy="306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l"/>
              <a:r>
                <a:rPr lang="zh-CN" altLang="en-US" sz="2800" b="1"/>
                <a:t>控制台信息</a:t>
              </a:r>
            </a:p>
          </p:txBody>
        </p:sp>
        <p:sp>
          <p:nvSpPr>
            <p:cNvPr id="1048590" name="Text Box 14"/>
            <p:cNvSpPr txBox="1">
              <a:spLocks noChangeArrowheads="1"/>
            </p:cNvSpPr>
            <p:nvPr/>
          </p:nvSpPr>
          <p:spPr bwMode="auto">
            <a:xfrm>
              <a:off x="292" y="2076"/>
              <a:ext cx="1104" cy="306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l"/>
              <a:r>
                <a:rPr lang="zh-CN" altLang="en-US" sz="2800" b="1"/>
                <a:t>运行状态</a:t>
              </a:r>
            </a:p>
          </p:txBody>
        </p:sp>
        <p:sp>
          <p:nvSpPr>
            <p:cNvPr id="1048591" name="Text Box 15"/>
            <p:cNvSpPr txBox="1">
              <a:spLocks noChangeArrowheads="1"/>
            </p:cNvSpPr>
            <p:nvPr/>
          </p:nvSpPr>
          <p:spPr bwMode="auto">
            <a:xfrm>
              <a:off x="2886" y="1616"/>
              <a:ext cx="363" cy="776"/>
            </a:xfrm>
            <a:prstGeom prst="rect">
              <a:avLst/>
            </a:prstGeom>
            <a:solidFill>
              <a:srgbClr val="D9FFFF"/>
            </a:solidFill>
            <a:ln w="25400" cap="sq">
              <a:solidFill>
                <a:srgbClr val="0040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vert="eaVert">
              <a:spAutoFit/>
            </a:bodyPr>
            <a:lstStyle/>
            <a:p>
              <a:pPr algn="l"/>
              <a:r>
                <a:rPr lang="zh-CN" altLang="en-US" sz="2800" b="1"/>
                <a:t>译码器</a:t>
              </a:r>
            </a:p>
          </p:txBody>
        </p:sp>
        <p:sp>
          <p:nvSpPr>
            <p:cNvPr id="1048592" name="Line 16"/>
            <p:cNvSpPr>
              <a:spLocks noChangeShapeType="1"/>
            </p:cNvSpPr>
            <p:nvPr/>
          </p:nvSpPr>
          <p:spPr bwMode="auto">
            <a:xfrm flipH="1">
              <a:off x="2487" y="1728"/>
              <a:ext cx="351" cy="0"/>
            </a:xfrm>
            <a:prstGeom prst="line">
              <a:avLst/>
            </a:prstGeom>
            <a:noFill/>
            <a:ln w="25400" cap="sq">
              <a:solidFill>
                <a:srgbClr val="004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 sz="2800"/>
            </a:p>
          </p:txBody>
        </p:sp>
        <p:sp>
          <p:nvSpPr>
            <p:cNvPr id="1048593" name="Line 17"/>
            <p:cNvSpPr>
              <a:spLocks noChangeShapeType="1"/>
            </p:cNvSpPr>
            <p:nvPr/>
          </p:nvSpPr>
          <p:spPr bwMode="auto">
            <a:xfrm flipH="1">
              <a:off x="2487" y="2224"/>
              <a:ext cx="351" cy="0"/>
            </a:xfrm>
            <a:prstGeom prst="line">
              <a:avLst/>
            </a:prstGeom>
            <a:noFill/>
            <a:ln w="25400" cap="sq">
              <a:solidFill>
                <a:srgbClr val="004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 sz="2800"/>
            </a:p>
          </p:txBody>
        </p:sp>
        <p:sp>
          <p:nvSpPr>
            <p:cNvPr id="1048594" name="Text Box 18"/>
            <p:cNvSpPr txBox="1">
              <a:spLocks noChangeArrowheads="1"/>
            </p:cNvSpPr>
            <p:nvPr/>
          </p:nvSpPr>
          <p:spPr bwMode="auto">
            <a:xfrm>
              <a:off x="2525" y="1772"/>
              <a:ext cx="388" cy="44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vert="eaVert">
              <a:spAutoFit/>
            </a:bodyPr>
            <a:lstStyle/>
            <a:p>
              <a:pPr algn="l"/>
              <a:r>
                <a:rPr lang="zh-CN" altLang="en-US" sz="2800" b="1"/>
                <a:t>…...</a:t>
              </a:r>
            </a:p>
          </p:txBody>
        </p:sp>
        <p:sp>
          <p:nvSpPr>
            <p:cNvPr id="1048595" name="Text Box 19"/>
            <p:cNvSpPr txBox="1">
              <a:spLocks noChangeArrowheads="1"/>
            </p:cNvSpPr>
            <p:nvPr/>
          </p:nvSpPr>
          <p:spPr bwMode="auto">
            <a:xfrm>
              <a:off x="341" y="2729"/>
              <a:ext cx="816" cy="330"/>
            </a:xfrm>
            <a:prstGeom prst="rect">
              <a:avLst/>
            </a:prstGeom>
            <a:solidFill>
              <a:srgbClr val="D9FFFF"/>
            </a:solidFill>
            <a:ln w="25400" cap="sq">
              <a:solidFill>
                <a:srgbClr val="0040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l"/>
              <a:r>
                <a:rPr lang="zh-CN" altLang="en-US" sz="2800" b="1">
                  <a:latin typeface="黑体" pitchFamily="2" charset="-122"/>
                  <a:ea typeface="黑体" pitchFamily="2" charset="-122"/>
                </a:rPr>
                <a:t> </a:t>
              </a:r>
              <a:r>
                <a:rPr lang="en-US" altLang="zh-CN" sz="2800" b="1">
                  <a:ea typeface="黑体" pitchFamily="2" charset="-122"/>
                </a:rPr>
                <a:t>PSW</a:t>
              </a:r>
            </a:p>
          </p:txBody>
        </p:sp>
        <p:sp>
          <p:nvSpPr>
            <p:cNvPr id="1048596" name="Line 20"/>
            <p:cNvSpPr>
              <a:spLocks noChangeShapeType="1"/>
            </p:cNvSpPr>
            <p:nvPr/>
          </p:nvSpPr>
          <p:spPr bwMode="auto">
            <a:xfrm flipV="1">
              <a:off x="1914" y="2536"/>
              <a:ext cx="0" cy="238"/>
            </a:xfrm>
            <a:prstGeom prst="line">
              <a:avLst/>
            </a:prstGeom>
            <a:noFill/>
            <a:ln w="25400" cap="sq">
              <a:solidFill>
                <a:srgbClr val="004000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 sz="2800"/>
            </a:p>
          </p:txBody>
        </p:sp>
        <p:sp>
          <p:nvSpPr>
            <p:cNvPr id="1048597" name="Text Box 21"/>
            <p:cNvSpPr txBox="1">
              <a:spLocks noChangeArrowheads="1"/>
            </p:cNvSpPr>
            <p:nvPr/>
          </p:nvSpPr>
          <p:spPr bwMode="auto">
            <a:xfrm>
              <a:off x="1372" y="2821"/>
              <a:ext cx="1134" cy="290"/>
            </a:xfrm>
            <a:prstGeom prst="rect">
              <a:avLst/>
            </a:prstGeom>
            <a:solidFill>
              <a:srgbClr val="D9FFFF"/>
            </a:solidFill>
            <a:ln w="25400" cap="sq">
              <a:solidFill>
                <a:srgbClr val="0040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square">
              <a:spAutoFit/>
            </a:bodyPr>
            <a:lstStyle/>
            <a:p>
              <a:pPr algn="l">
                <a:lnSpc>
                  <a:spcPct val="95000"/>
                </a:lnSpc>
              </a:pPr>
              <a:r>
                <a:rPr lang="zh-CN" altLang="en-US" sz="2800" b="1">
                  <a:latin typeface="宋体" charset="-122"/>
                </a:rPr>
                <a:t> 时序系统</a:t>
              </a:r>
            </a:p>
          </p:txBody>
        </p:sp>
        <p:sp>
          <p:nvSpPr>
            <p:cNvPr id="1048598" name="Text Box 22"/>
            <p:cNvSpPr txBox="1">
              <a:spLocks noChangeArrowheads="1"/>
            </p:cNvSpPr>
            <p:nvPr/>
          </p:nvSpPr>
          <p:spPr bwMode="auto">
            <a:xfrm>
              <a:off x="2791" y="2813"/>
              <a:ext cx="1648" cy="330"/>
            </a:xfrm>
            <a:prstGeom prst="rect">
              <a:avLst/>
            </a:prstGeom>
            <a:solidFill>
              <a:srgbClr val="D9FFFF"/>
            </a:solidFill>
            <a:ln w="25400" cap="sq">
              <a:solidFill>
                <a:srgbClr val="0040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 sz="2800" b="1">
                  <a:ea typeface="黑体" pitchFamily="2" charset="-122"/>
                </a:rPr>
                <a:t>IR</a:t>
              </a:r>
            </a:p>
          </p:txBody>
        </p:sp>
        <p:sp>
          <p:nvSpPr>
            <p:cNvPr id="1048599" name="Line 29"/>
            <p:cNvSpPr>
              <a:spLocks noChangeShapeType="1"/>
            </p:cNvSpPr>
            <p:nvPr/>
          </p:nvSpPr>
          <p:spPr bwMode="auto">
            <a:xfrm>
              <a:off x="4038" y="1635"/>
              <a:ext cx="0" cy="240"/>
            </a:xfrm>
            <a:prstGeom prst="line">
              <a:avLst/>
            </a:prstGeom>
            <a:noFill/>
            <a:ln w="25400" cap="sq">
              <a:solidFill>
                <a:srgbClr val="004000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zh-CN" altLang="en-US" sz="2800"/>
            </a:p>
          </p:txBody>
        </p:sp>
        <p:sp>
          <p:nvSpPr>
            <p:cNvPr id="1048600" name="Line 31"/>
            <p:cNvSpPr>
              <a:spLocks noChangeShapeType="1"/>
            </p:cNvSpPr>
            <p:nvPr/>
          </p:nvSpPr>
          <p:spPr bwMode="auto">
            <a:xfrm>
              <a:off x="4446" y="1475"/>
              <a:ext cx="290" cy="0"/>
            </a:xfrm>
            <a:prstGeom prst="line">
              <a:avLst/>
            </a:prstGeom>
            <a:noFill/>
            <a:ln w="22225" cap="sq">
              <a:solidFill>
                <a:srgbClr val="004000"/>
              </a:solidFill>
              <a:round/>
              <a:headEnd type="triangle" w="med" len="med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sz="2800"/>
            </a:p>
          </p:txBody>
        </p:sp>
        <p:sp>
          <p:nvSpPr>
            <p:cNvPr id="1048601" name="Line 32"/>
            <p:cNvSpPr>
              <a:spLocks noChangeShapeType="1"/>
            </p:cNvSpPr>
            <p:nvPr/>
          </p:nvSpPr>
          <p:spPr bwMode="auto">
            <a:xfrm flipV="1">
              <a:off x="3055" y="2384"/>
              <a:ext cx="0" cy="406"/>
            </a:xfrm>
            <a:prstGeom prst="line">
              <a:avLst/>
            </a:prstGeom>
            <a:noFill/>
            <a:ln w="25400" cap="sq">
              <a:solidFill>
                <a:srgbClr val="004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 sz="2800"/>
            </a:p>
          </p:txBody>
        </p:sp>
        <p:sp>
          <p:nvSpPr>
            <p:cNvPr id="1048602" name="Line 37"/>
            <p:cNvSpPr>
              <a:spLocks noChangeShapeType="1"/>
            </p:cNvSpPr>
            <p:nvPr/>
          </p:nvSpPr>
          <p:spPr bwMode="auto">
            <a:xfrm>
              <a:off x="4582" y="2067"/>
              <a:ext cx="868" cy="0"/>
            </a:xfrm>
            <a:prstGeom prst="line">
              <a:avLst/>
            </a:prstGeom>
            <a:noFill/>
            <a:ln w="22225" cap="sq">
              <a:solidFill>
                <a:srgbClr val="004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 sz="2800"/>
            </a:p>
          </p:txBody>
        </p:sp>
        <p:sp>
          <p:nvSpPr>
            <p:cNvPr id="1048603" name="Line 38"/>
            <p:cNvSpPr>
              <a:spLocks noChangeShapeType="1"/>
            </p:cNvSpPr>
            <p:nvPr/>
          </p:nvSpPr>
          <p:spPr bwMode="auto">
            <a:xfrm flipV="1">
              <a:off x="3647" y="3137"/>
              <a:ext cx="0" cy="396"/>
            </a:xfrm>
            <a:prstGeom prst="line">
              <a:avLst/>
            </a:prstGeom>
            <a:noFill/>
            <a:ln w="25400" cap="sq">
              <a:solidFill>
                <a:srgbClr val="004000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 sz="2800"/>
            </a:p>
          </p:txBody>
        </p:sp>
        <p:sp>
          <p:nvSpPr>
            <p:cNvPr id="1048604" name="Line 39"/>
            <p:cNvSpPr>
              <a:spLocks noChangeShapeType="1"/>
            </p:cNvSpPr>
            <p:nvPr/>
          </p:nvSpPr>
          <p:spPr bwMode="auto">
            <a:xfrm flipV="1">
              <a:off x="4030" y="1075"/>
              <a:ext cx="0" cy="222"/>
            </a:xfrm>
            <a:prstGeom prst="line">
              <a:avLst/>
            </a:prstGeom>
            <a:noFill/>
            <a:ln w="25400" cap="sq">
              <a:solidFill>
                <a:srgbClr val="004000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 sz="2800"/>
            </a:p>
          </p:txBody>
        </p:sp>
        <p:sp>
          <p:nvSpPr>
            <p:cNvPr id="1048605" name="Text Box 43"/>
            <p:cNvSpPr txBox="1">
              <a:spLocks noChangeArrowheads="1"/>
            </p:cNvSpPr>
            <p:nvPr/>
          </p:nvSpPr>
          <p:spPr bwMode="auto">
            <a:xfrm>
              <a:off x="3639" y="3195"/>
              <a:ext cx="1326" cy="306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l"/>
              <a:r>
                <a:rPr lang="zh-CN" altLang="zh-CN" sz="2800" b="1"/>
                <a:t>来自</a:t>
              </a:r>
              <a:r>
                <a:rPr lang="zh-CN" altLang="en-US" sz="2800" b="1"/>
                <a:t>存贮器</a:t>
              </a:r>
            </a:p>
          </p:txBody>
        </p:sp>
        <p:sp>
          <p:nvSpPr>
            <p:cNvPr id="1048606" name="Text Box 44"/>
            <p:cNvSpPr txBox="1">
              <a:spLocks noChangeArrowheads="1"/>
            </p:cNvSpPr>
            <p:nvPr/>
          </p:nvSpPr>
          <p:spPr bwMode="auto">
            <a:xfrm>
              <a:off x="4598" y="1745"/>
              <a:ext cx="902" cy="636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r>
                <a:rPr lang="zh-CN" altLang="zh-CN" sz="2800" b="1"/>
                <a:t>送</a:t>
              </a:r>
              <a:r>
                <a:rPr lang="en-US" altLang="zh-CN" sz="2800" b="1"/>
                <a:t>M</a:t>
              </a:r>
            </a:p>
            <a:p>
              <a:pPr>
                <a:spcBef>
                  <a:spcPct val="15000"/>
                </a:spcBef>
              </a:pPr>
              <a:r>
                <a:rPr lang="zh-CN" altLang="zh-CN" sz="2800" b="1"/>
                <a:t>或</a:t>
              </a:r>
              <a:r>
                <a:rPr lang="en-US" altLang="zh-CN" sz="2800" b="1"/>
                <a:t>ALU</a:t>
              </a:r>
            </a:p>
          </p:txBody>
        </p:sp>
        <p:sp>
          <p:nvSpPr>
            <p:cNvPr id="1048607" name="Text Box 45"/>
            <p:cNvSpPr txBox="1">
              <a:spLocks noChangeArrowheads="1"/>
            </p:cNvSpPr>
            <p:nvPr/>
          </p:nvSpPr>
          <p:spPr bwMode="auto">
            <a:xfrm>
              <a:off x="4720" y="1297"/>
              <a:ext cx="419" cy="336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l"/>
              <a:r>
                <a:rPr lang="zh-CN" altLang="zh-CN" sz="2800" b="1"/>
                <a:t>+1</a:t>
              </a:r>
              <a:endParaRPr lang="zh-CN" altLang="en-US" sz="2800" b="1"/>
            </a:p>
          </p:txBody>
        </p:sp>
        <p:sp>
          <p:nvSpPr>
            <p:cNvPr id="1048608" name="Text Box 46"/>
            <p:cNvSpPr txBox="1">
              <a:spLocks noChangeArrowheads="1"/>
            </p:cNvSpPr>
            <p:nvPr/>
          </p:nvSpPr>
          <p:spPr bwMode="auto">
            <a:xfrm>
              <a:off x="3755" y="787"/>
              <a:ext cx="624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l"/>
              <a:r>
                <a:rPr lang="zh-CN" altLang="zh-CN" sz="2800" b="1"/>
                <a:t>送</a:t>
              </a:r>
              <a:r>
                <a:rPr lang="en-US" altLang="zh-CN" sz="2800" b="1"/>
                <a:t>M</a:t>
              </a:r>
            </a:p>
          </p:txBody>
        </p:sp>
        <p:sp>
          <p:nvSpPr>
            <p:cNvPr id="1048609" name="Freeform 47"/>
            <p:cNvSpPr/>
            <p:nvPr/>
          </p:nvSpPr>
          <p:spPr bwMode="auto">
            <a:xfrm>
              <a:off x="633" y="2404"/>
              <a:ext cx="677" cy="324"/>
            </a:xfrm>
            <a:custGeom>
              <a:avLst/>
              <a:gdLst/>
              <a:ahLst/>
              <a:cxnLst>
                <a:cxn ang="0">
                  <a:pos x="0" y="465"/>
                </a:cxn>
                <a:cxn ang="0">
                  <a:pos x="0" y="0"/>
                </a:cxn>
                <a:cxn ang="0">
                  <a:pos x="657" y="0"/>
                </a:cxn>
              </a:cxnLst>
              <a:rect l="0" t="0" r="r" b="b"/>
              <a:pathLst>
                <a:path w="657" h="465">
                  <a:moveTo>
                    <a:pt x="0" y="465"/>
                  </a:moveTo>
                  <a:lnTo>
                    <a:pt x="0" y="0"/>
                  </a:lnTo>
                  <a:lnTo>
                    <a:pt x="657" y="0"/>
                  </a:lnTo>
                </a:path>
              </a:pathLst>
            </a:custGeom>
            <a:noFill/>
            <a:ln w="25400" cmpd="sng">
              <a:solidFill>
                <a:srgbClr val="004000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 sz="2800"/>
            </a:p>
          </p:txBody>
        </p:sp>
        <p:sp>
          <p:nvSpPr>
            <p:cNvPr id="1048610" name="Line 48"/>
            <p:cNvSpPr>
              <a:spLocks noChangeShapeType="1"/>
            </p:cNvSpPr>
            <p:nvPr/>
          </p:nvSpPr>
          <p:spPr bwMode="auto">
            <a:xfrm>
              <a:off x="361" y="2039"/>
              <a:ext cx="960" cy="0"/>
            </a:xfrm>
            <a:prstGeom prst="line">
              <a:avLst/>
            </a:prstGeom>
            <a:noFill/>
            <a:ln w="22225" cap="sq">
              <a:solidFill>
                <a:srgbClr val="004000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 sz="2800"/>
            </a:p>
          </p:txBody>
        </p:sp>
        <p:sp>
          <p:nvSpPr>
            <p:cNvPr id="1048611" name="Text Box 60"/>
            <p:cNvSpPr txBox="1">
              <a:spLocks noChangeArrowheads="1"/>
            </p:cNvSpPr>
            <p:nvPr/>
          </p:nvSpPr>
          <p:spPr bwMode="auto">
            <a:xfrm>
              <a:off x="3632" y="1307"/>
              <a:ext cx="816" cy="316"/>
            </a:xfrm>
            <a:prstGeom prst="rect">
              <a:avLst/>
            </a:prstGeom>
            <a:solidFill>
              <a:srgbClr val="D9FFFF"/>
            </a:solidFill>
            <a:ln w="25400" cap="sq">
              <a:solidFill>
                <a:srgbClr val="0040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95000"/>
                </a:lnSpc>
                <a:spcBef>
                  <a:spcPct val="20000"/>
                </a:spcBef>
              </a:pPr>
              <a:r>
                <a:rPr lang="en-US" altLang="zh-CN" sz="2800" b="1">
                  <a:ea typeface="黑体" pitchFamily="2" charset="-122"/>
                </a:rPr>
                <a:t>PC</a:t>
              </a:r>
              <a:endParaRPr lang="zh-CN" altLang="en-US" sz="2800" b="1">
                <a:ea typeface="黑体" pitchFamily="2" charset="-122"/>
              </a:endParaRPr>
            </a:p>
          </p:txBody>
        </p:sp>
        <p:sp>
          <p:nvSpPr>
            <p:cNvPr id="1048612" name="Text Box 61"/>
            <p:cNvSpPr txBox="1">
              <a:spLocks noChangeArrowheads="1"/>
            </p:cNvSpPr>
            <p:nvPr/>
          </p:nvSpPr>
          <p:spPr bwMode="auto">
            <a:xfrm>
              <a:off x="3521" y="1883"/>
              <a:ext cx="1053" cy="306"/>
            </a:xfrm>
            <a:prstGeom prst="rect">
              <a:avLst/>
            </a:prstGeom>
            <a:solidFill>
              <a:srgbClr val="D9FFFF"/>
            </a:solidFill>
            <a:ln w="25400">
              <a:solidFill>
                <a:srgbClr val="00400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zh-CN" altLang="en-US" sz="2800" b="1"/>
                <a:t>地址形成</a:t>
              </a:r>
            </a:p>
          </p:txBody>
        </p:sp>
        <p:sp>
          <p:nvSpPr>
            <p:cNvPr id="1048613" name="Line 62"/>
            <p:cNvSpPr>
              <a:spLocks noChangeShapeType="1"/>
            </p:cNvSpPr>
            <p:nvPr/>
          </p:nvSpPr>
          <p:spPr bwMode="auto">
            <a:xfrm flipV="1">
              <a:off x="4035" y="2225"/>
              <a:ext cx="0" cy="569"/>
            </a:xfrm>
            <a:prstGeom prst="line">
              <a:avLst/>
            </a:prstGeom>
            <a:noFill/>
            <a:ln w="22225">
              <a:solidFill>
                <a:srgbClr val="004000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 sz="2800"/>
            </a:p>
          </p:txBody>
        </p:sp>
        <p:sp>
          <p:nvSpPr>
            <p:cNvPr id="1048614" name="Text Box 7"/>
            <p:cNvSpPr txBox="1">
              <a:spLocks noChangeArrowheads="1"/>
            </p:cNvSpPr>
            <p:nvPr/>
          </p:nvSpPr>
          <p:spPr bwMode="auto">
            <a:xfrm>
              <a:off x="1507" y="1699"/>
              <a:ext cx="816" cy="5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zh-CN" altLang="en-US" sz="2800" b="1"/>
                <a:t>微命令</a:t>
              </a:r>
            </a:p>
            <a:p>
              <a:pPr algn="l">
                <a:spcBef>
                  <a:spcPct val="0"/>
                </a:spcBef>
              </a:pPr>
              <a:r>
                <a:rPr lang="zh-CN" altLang="en-US" sz="2800" b="1"/>
                <a:t>发生器</a:t>
              </a:r>
            </a:p>
          </p:txBody>
        </p:sp>
      </p:grpSp>
      <p:grpSp>
        <p:nvGrpSpPr>
          <p:cNvPr id="20" name="组合 41"/>
          <p:cNvGrpSpPr/>
          <p:nvPr/>
        </p:nvGrpSpPr>
        <p:grpSpPr>
          <a:xfrm>
            <a:off x="4367808" y="5692812"/>
            <a:ext cx="894080" cy="917188"/>
            <a:chOff x="2555776" y="5373216"/>
            <a:chExt cx="894080" cy="917188"/>
          </a:xfrm>
        </p:grpSpPr>
        <p:cxnSp>
          <p:nvCxnSpPr>
            <p:cNvPr id="3145728" name="直接箭头连接符 39"/>
            <p:cNvCxnSpPr>
              <a:cxnSpLocks/>
            </p:cNvCxnSpPr>
            <p:nvPr/>
          </p:nvCxnSpPr>
          <p:spPr>
            <a:xfrm flipV="1">
              <a:off x="3059832" y="5373216"/>
              <a:ext cx="0" cy="432048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8615" name="TextBox 40"/>
            <p:cNvSpPr txBox="1"/>
            <p:nvPr/>
          </p:nvSpPr>
          <p:spPr>
            <a:xfrm>
              <a:off x="2555776" y="5805264"/>
              <a:ext cx="894080" cy="4851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/>
                <a:t>启停</a:t>
              </a:r>
            </a:p>
          </p:txBody>
        </p:sp>
      </p:grpSp>
      <p:sp>
        <p:nvSpPr>
          <p:cNvPr id="1048616" name="Text Box 21"/>
          <p:cNvSpPr txBox="1">
            <a:spLocks noChangeArrowheads="1"/>
          </p:cNvSpPr>
          <p:nvPr/>
        </p:nvSpPr>
        <p:spPr bwMode="auto">
          <a:xfrm>
            <a:off x="3791744" y="5064618"/>
            <a:ext cx="1800225" cy="459740"/>
          </a:xfrm>
          <a:prstGeom prst="rect">
            <a:avLst/>
          </a:prstGeom>
          <a:solidFill>
            <a:srgbClr val="FF0000"/>
          </a:solidFill>
          <a:ln w="25400" cap="sq">
            <a:solidFill>
              <a:srgbClr val="0040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95000"/>
              </a:lnSpc>
            </a:pPr>
            <a:r>
              <a:rPr lang="zh-CN" altLang="en-US" sz="2800" b="1">
                <a:latin typeface="宋体" charset="-122"/>
              </a:rPr>
              <a:t> 时序系统</a:t>
            </a:r>
          </a:p>
        </p:txBody>
      </p:sp>
      <p:cxnSp>
        <p:nvCxnSpPr>
          <p:cNvPr id="3145729" name="直接箭头连接符 48"/>
          <p:cNvCxnSpPr>
            <a:cxnSpLocks/>
          </p:cNvCxnSpPr>
          <p:nvPr/>
        </p:nvCxnSpPr>
        <p:spPr>
          <a:xfrm flipV="1">
            <a:off x="4871864" y="4559848"/>
            <a:ext cx="0" cy="432048"/>
          </a:xfrm>
          <a:prstGeom prst="straightConnector1">
            <a:avLst/>
          </a:prstGeom>
          <a:ln w="76200">
            <a:solidFill>
              <a:srgbClr val="FF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30" name="直接箭头连接符 49"/>
          <p:cNvCxnSpPr>
            <a:cxnSpLocks/>
          </p:cNvCxnSpPr>
          <p:nvPr/>
        </p:nvCxnSpPr>
        <p:spPr>
          <a:xfrm flipV="1">
            <a:off x="4871864" y="2668476"/>
            <a:ext cx="0" cy="432048"/>
          </a:xfrm>
          <a:prstGeom prst="straightConnector1">
            <a:avLst/>
          </a:prstGeom>
          <a:ln w="76200">
            <a:solidFill>
              <a:srgbClr val="FF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31" name="直接箭头连接符 50"/>
          <p:cNvCxnSpPr>
            <a:cxnSpLocks/>
          </p:cNvCxnSpPr>
          <p:nvPr/>
        </p:nvCxnSpPr>
        <p:spPr>
          <a:xfrm flipV="1">
            <a:off x="6888088" y="5620804"/>
            <a:ext cx="0" cy="432048"/>
          </a:xfrm>
          <a:prstGeom prst="straightConnector1">
            <a:avLst/>
          </a:prstGeom>
          <a:ln w="76200">
            <a:solidFill>
              <a:srgbClr val="FF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32" name="直接箭头连接符 51"/>
          <p:cNvCxnSpPr>
            <a:cxnSpLocks/>
          </p:cNvCxnSpPr>
          <p:nvPr/>
        </p:nvCxnSpPr>
        <p:spPr>
          <a:xfrm flipV="1">
            <a:off x="6888088" y="4540684"/>
            <a:ext cx="0" cy="432048"/>
          </a:xfrm>
          <a:prstGeom prst="straightConnector1">
            <a:avLst/>
          </a:prstGeom>
          <a:ln w="76200">
            <a:solidFill>
              <a:srgbClr val="00B05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33" name="直接箭头连接符 52"/>
          <p:cNvCxnSpPr>
            <a:cxnSpLocks/>
          </p:cNvCxnSpPr>
          <p:nvPr/>
        </p:nvCxnSpPr>
        <p:spPr>
          <a:xfrm flipV="1">
            <a:off x="4871864" y="2668476"/>
            <a:ext cx="0" cy="432048"/>
          </a:xfrm>
          <a:prstGeom prst="straightConnector1">
            <a:avLst/>
          </a:prstGeom>
          <a:ln w="76200">
            <a:solidFill>
              <a:srgbClr val="00B05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34" name="直接箭头连接符 53"/>
          <p:cNvCxnSpPr>
            <a:cxnSpLocks/>
          </p:cNvCxnSpPr>
          <p:nvPr/>
        </p:nvCxnSpPr>
        <p:spPr>
          <a:xfrm flipV="1">
            <a:off x="6888088" y="5620804"/>
            <a:ext cx="0" cy="432048"/>
          </a:xfrm>
          <a:prstGeom prst="straightConnector1">
            <a:avLst/>
          </a:prstGeom>
          <a:ln w="76200">
            <a:solidFill>
              <a:srgbClr val="00B05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35" name="直接箭头连接符 54"/>
          <p:cNvCxnSpPr>
            <a:cxnSpLocks/>
          </p:cNvCxnSpPr>
          <p:nvPr/>
        </p:nvCxnSpPr>
        <p:spPr>
          <a:xfrm flipV="1">
            <a:off x="8400256" y="4118831"/>
            <a:ext cx="0" cy="898526"/>
          </a:xfrm>
          <a:prstGeom prst="straightConnector1">
            <a:avLst/>
          </a:prstGeom>
          <a:ln w="76200">
            <a:solidFill>
              <a:srgbClr val="FF00FF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36" name="直接箭头连接符 38"/>
          <p:cNvCxnSpPr>
            <a:cxnSpLocks/>
            <a:stCxn id="1048598" idx="1"/>
            <a:endCxn id="1048616" idx="3"/>
          </p:cNvCxnSpPr>
          <p:nvPr/>
        </p:nvCxnSpPr>
        <p:spPr>
          <a:xfrm flipH="1" flipV="1">
            <a:off x="5591969" y="5315443"/>
            <a:ext cx="451643" cy="3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组合 55"/>
          <p:cNvGrpSpPr/>
          <p:nvPr/>
        </p:nvGrpSpPr>
        <p:grpSpPr>
          <a:xfrm>
            <a:off x="2351584" y="0"/>
            <a:ext cx="5328592" cy="839639"/>
            <a:chOff x="827584" y="0"/>
            <a:chExt cx="5328592" cy="839639"/>
          </a:xfrm>
        </p:grpSpPr>
        <p:sp>
          <p:nvSpPr>
            <p:cNvPr id="1048617" name="六边形 56"/>
            <p:cNvSpPr/>
            <p:nvPr/>
          </p:nvSpPr>
          <p:spPr>
            <a:xfrm>
              <a:off x="1119858" y="93956"/>
              <a:ext cx="5036318" cy="649825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85000"/>
                    <a:lumOff val="1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3500000" scaled="1"/>
            </a:gradFill>
            <a:ln>
              <a:gradFill>
                <a:gsLst>
                  <a:gs pos="0">
                    <a:schemeClr val="bg1">
                      <a:lumMod val="71000"/>
                      <a:lumOff val="29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0"/>
              </a:gradFill>
            </a:ln>
            <a:effectLst>
              <a:outerShdw blurRad="482600" dist="241300" dir="2700000" algn="tl" rotWithShape="0">
                <a:prstClr val="black">
                  <a:alpha val="4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7.4   </a:t>
              </a:r>
              <a:r>
                <a:rPr lang="zh-CN" altLang="en-US" sz="28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组合逻辑控制器</a:t>
              </a:r>
              <a:r>
                <a:rPr lang="en-US" altLang="zh-CN" sz="28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</a:t>
              </a:r>
              <a:endPara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2" name="组合 57"/>
            <p:cNvGrpSpPr/>
            <p:nvPr/>
          </p:nvGrpSpPr>
          <p:grpSpPr>
            <a:xfrm>
              <a:off x="827584" y="0"/>
              <a:ext cx="864096" cy="839639"/>
              <a:chOff x="304800" y="673100"/>
              <a:chExt cx="4000500" cy="4000500"/>
            </a:xfrm>
            <a:effectLst>
              <a:outerShdw blurRad="444500" dist="254000" dir="684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1048618" name="同心圆 215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1048619" name="椭圆 62"/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</p:grpSp>
        <p:grpSp>
          <p:nvGrpSpPr>
            <p:cNvPr id="23" name="组合 58"/>
            <p:cNvGrpSpPr/>
            <p:nvPr/>
          </p:nvGrpSpPr>
          <p:grpSpPr>
            <a:xfrm>
              <a:off x="1043607" y="174509"/>
              <a:ext cx="449306" cy="473563"/>
              <a:chOff x="304800" y="673100"/>
              <a:chExt cx="4000500" cy="4000500"/>
            </a:xfrm>
            <a:effectLst>
              <a:outerShdw blurRad="444500" dist="254000" dir="684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1048620" name="同心圆 220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1048621" name="椭圆 60"/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48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5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145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5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145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5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145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5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145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5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145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5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145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5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145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16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Text Box 15"/>
          <p:cNvSpPr txBox="1">
            <a:spLocks noChangeArrowheads="1"/>
          </p:cNvSpPr>
          <p:nvPr/>
        </p:nvSpPr>
        <p:spPr bwMode="auto">
          <a:xfrm>
            <a:off x="1919536" y="1052736"/>
            <a:ext cx="509111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800" b="1">
                <a:ea typeface="宋体" panose="02010600030101010101" pitchFamily="2" charset="-122"/>
                <a:cs typeface="Times New Roman" pitchFamily="18" charset="0"/>
              </a:rPr>
              <a:t>⑥ </a:t>
            </a:r>
            <a:r>
              <a:rPr lang="en-US" altLang="zh-CN" sz="2800" b="1">
                <a:ea typeface="宋体" panose="02010600030101010101" pitchFamily="2" charset="-122"/>
              </a:rPr>
              <a:t>DMA</a:t>
            </a:r>
            <a:r>
              <a:rPr lang="zh-CN" altLang="en-US" sz="2800" b="1">
                <a:ea typeface="宋体" panose="02010600030101010101" pitchFamily="2" charset="-122"/>
              </a:rPr>
              <a:t>周期 </a:t>
            </a:r>
            <a:r>
              <a:rPr lang="en-US" altLang="zh-CN" sz="2800" b="1">
                <a:ea typeface="宋体" panose="02010600030101010101" pitchFamily="2" charset="-122"/>
              </a:rPr>
              <a:t>DMAT</a:t>
            </a:r>
            <a:endParaRPr lang="zh-CN" altLang="en-US" sz="2800" b="1">
              <a:ea typeface="宋体" panose="02010600030101010101" pitchFamily="2" charset="-122"/>
            </a:endParaRPr>
          </a:p>
        </p:txBody>
      </p:sp>
      <p:grpSp>
        <p:nvGrpSpPr>
          <p:cNvPr id="87" name="组合 11"/>
          <p:cNvGrpSpPr/>
          <p:nvPr/>
        </p:nvGrpSpPr>
        <p:grpSpPr>
          <a:xfrm>
            <a:off x="2023182" y="2204864"/>
            <a:ext cx="8190396" cy="533400"/>
            <a:chOff x="499182" y="2204864"/>
            <a:chExt cx="8190396" cy="533400"/>
          </a:xfrm>
        </p:grpSpPr>
        <p:sp>
          <p:nvSpPr>
            <p:cNvPr id="1048691" name="Text Box 16"/>
            <p:cNvSpPr txBox="1">
              <a:spLocks noChangeArrowheads="1"/>
            </p:cNvSpPr>
            <p:nvPr/>
          </p:nvSpPr>
          <p:spPr bwMode="auto">
            <a:xfrm>
              <a:off x="1115616" y="2204864"/>
              <a:ext cx="7573962" cy="533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zh-CN" altLang="en-US" sz="2800" b="1">
                  <a:ea typeface="宋体" panose="02010600030101010101" pitchFamily="2" charset="-122"/>
                </a:rPr>
                <a:t>当</a:t>
              </a:r>
              <a:r>
                <a:rPr lang="en-US" altLang="zh-CN" sz="2800" b="1">
                  <a:ea typeface="宋体" panose="02010600030101010101" pitchFamily="2" charset="-122"/>
                </a:rPr>
                <a:t>CPU</a:t>
              </a:r>
              <a:r>
                <a:rPr lang="zh-CN" altLang="en-US" sz="2800" b="1">
                  <a:ea typeface="宋体" panose="02010600030101010101" pitchFamily="2" charset="-122"/>
                </a:rPr>
                <a:t>响应</a:t>
              </a:r>
              <a:r>
                <a:rPr lang="en-US" altLang="zh-CN" sz="2800" b="1">
                  <a:ea typeface="宋体" panose="02010600030101010101" pitchFamily="2" charset="-122"/>
                </a:rPr>
                <a:t>DMA</a:t>
              </a:r>
              <a:r>
                <a:rPr lang="zh-CN" altLang="en-US" sz="2800" b="1">
                  <a:ea typeface="宋体" panose="02010600030101010101" pitchFamily="2" charset="-122"/>
                </a:rPr>
                <a:t>请求后, </a:t>
              </a:r>
              <a:r>
                <a:rPr lang="en-US" altLang="zh-CN" sz="2800" b="1">
                  <a:ea typeface="宋体" panose="02010600030101010101" pitchFamily="2" charset="-122"/>
                </a:rPr>
                <a:t>CPU</a:t>
              </a:r>
              <a:r>
                <a:rPr lang="zh-CN" altLang="en-US" sz="2800" b="1">
                  <a:ea typeface="宋体" panose="02010600030101010101" pitchFamily="2" charset="-122"/>
                </a:rPr>
                <a:t>进入</a:t>
              </a:r>
              <a:r>
                <a:rPr lang="en-US" altLang="zh-CN" sz="2800" b="1">
                  <a:ea typeface="宋体" panose="02010600030101010101" pitchFamily="2" charset="-122"/>
                </a:rPr>
                <a:t>DMAT</a:t>
              </a:r>
              <a:r>
                <a:rPr lang="zh-CN" altLang="en-US" sz="2800" b="1">
                  <a:ea typeface="宋体" panose="02010600030101010101" pitchFamily="2" charset="-122"/>
                </a:rPr>
                <a:t>。</a:t>
              </a:r>
            </a:p>
          </p:txBody>
        </p:sp>
        <p:grpSp>
          <p:nvGrpSpPr>
            <p:cNvPr id="88" name="组合 5"/>
            <p:cNvGrpSpPr/>
            <p:nvPr/>
          </p:nvGrpSpPr>
          <p:grpSpPr>
            <a:xfrm>
              <a:off x="499182" y="2204864"/>
              <a:ext cx="571674" cy="464371"/>
              <a:chOff x="200731" y="3756717"/>
              <a:chExt cx="571674" cy="464371"/>
            </a:xfrm>
          </p:grpSpPr>
          <p:pic>
            <p:nvPicPr>
              <p:cNvPr id="2097177" name="Picture 3" descr="C:\Users\Administrator\Desktop\微立体创业计划\005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200731" y="3756717"/>
                <a:ext cx="457340" cy="457340"/>
              </a:xfrm>
              <a:prstGeom prst="rect">
                <a:avLst/>
              </a:prstGeom>
              <a:noFill/>
              <a:effectLst>
                <a:outerShdw blurRad="127000" dist="63500" dir="3000000" sx="104000" sy="104000" algn="tl" rotWithShape="0">
                  <a:prstClr val="black">
                    <a:alpha val="34000"/>
                  </a:prstClr>
                </a:outerShdw>
              </a:effectLst>
            </p:spPr>
          </p:pic>
          <p:pic>
            <p:nvPicPr>
              <p:cNvPr id="2097178" name="Picture 4" descr="C:\Users\Administrator\Desktop\微立体创业计划\004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15065" y="3763748"/>
                <a:ext cx="457340" cy="457340"/>
              </a:xfrm>
              <a:prstGeom prst="rect">
                <a:avLst/>
              </a:prstGeom>
              <a:noFill/>
              <a:effectLst>
                <a:outerShdw blurRad="127000" dist="63500" dir="3000000" sx="104000" sy="104000" algn="tl" rotWithShape="0">
                  <a:prstClr val="black">
                    <a:alpha val="34000"/>
                  </a:prstClr>
                </a:outerShdw>
              </a:effectLst>
            </p:spPr>
          </p:pic>
        </p:grpSp>
      </p:grpSp>
      <p:grpSp>
        <p:nvGrpSpPr>
          <p:cNvPr id="89" name="组合 12"/>
          <p:cNvGrpSpPr/>
          <p:nvPr/>
        </p:nvGrpSpPr>
        <p:grpSpPr>
          <a:xfrm>
            <a:off x="2023182" y="2996952"/>
            <a:ext cx="7859799" cy="1949508"/>
            <a:chOff x="499182" y="2996952"/>
            <a:chExt cx="7859799" cy="1949508"/>
          </a:xfrm>
        </p:grpSpPr>
        <p:sp>
          <p:nvSpPr>
            <p:cNvPr id="1048692" name="Text Box 16"/>
            <p:cNvSpPr txBox="1">
              <a:spLocks noChangeArrowheads="1"/>
            </p:cNvSpPr>
            <p:nvPr/>
          </p:nvSpPr>
          <p:spPr bwMode="auto">
            <a:xfrm>
              <a:off x="785019" y="2996952"/>
              <a:ext cx="7573962" cy="19495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800" b="1">
                  <a:ea typeface="宋体" panose="02010600030101010101" pitchFamily="2" charset="-122"/>
                </a:rPr>
                <a:t>    在</a:t>
              </a:r>
              <a:r>
                <a:rPr lang="en-US" altLang="zh-CN" sz="2800" b="1">
                  <a:ea typeface="宋体" panose="02010600030101010101" pitchFamily="2" charset="-122"/>
                </a:rPr>
                <a:t>DMAT</a:t>
              </a:r>
              <a:r>
                <a:rPr lang="zh-CN" altLang="en-US" sz="2800" b="1">
                  <a:ea typeface="宋体" panose="02010600030101010101" pitchFamily="2" charset="-122"/>
                </a:rPr>
                <a:t>中，</a:t>
              </a:r>
              <a:r>
                <a:rPr lang="en-US" altLang="zh-CN" sz="2800" b="1">
                  <a:ea typeface="宋体" panose="02010600030101010101" pitchFamily="2" charset="-122"/>
                </a:rPr>
                <a:t>CPU</a:t>
              </a:r>
              <a:r>
                <a:rPr lang="zh-CN" altLang="en-US" sz="2800" b="1">
                  <a:ea typeface="宋体" panose="02010600030101010101" pitchFamily="2" charset="-122"/>
                </a:rPr>
                <a:t>交出系统总线的控制权，改由</a:t>
              </a:r>
              <a:r>
                <a:rPr lang="en-US" altLang="zh-CN" sz="2800" b="1">
                  <a:ea typeface="宋体" panose="02010600030101010101" pitchFamily="2" charset="-122"/>
                </a:rPr>
                <a:t>DMA</a:t>
              </a:r>
              <a:r>
                <a:rPr lang="zh-CN" altLang="en-US" sz="2800" b="1">
                  <a:ea typeface="宋体" panose="02010600030101010101" pitchFamily="2" charset="-122"/>
                </a:rPr>
                <a:t>控制器控制系统总线，实现主存与外部设备之间的数据直传。</a:t>
              </a:r>
            </a:p>
          </p:txBody>
        </p:sp>
        <p:grpSp>
          <p:nvGrpSpPr>
            <p:cNvPr id="90" name="组合 8"/>
            <p:cNvGrpSpPr/>
            <p:nvPr/>
          </p:nvGrpSpPr>
          <p:grpSpPr>
            <a:xfrm>
              <a:off x="499182" y="3140968"/>
              <a:ext cx="571674" cy="464371"/>
              <a:chOff x="200731" y="3756717"/>
              <a:chExt cx="571674" cy="464371"/>
            </a:xfrm>
          </p:grpSpPr>
          <p:pic>
            <p:nvPicPr>
              <p:cNvPr id="2097179" name="Picture 3" descr="C:\Users\Administrator\Desktop\微立体创业计划\005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200731" y="3756717"/>
                <a:ext cx="457340" cy="457340"/>
              </a:xfrm>
              <a:prstGeom prst="rect">
                <a:avLst/>
              </a:prstGeom>
              <a:noFill/>
              <a:effectLst>
                <a:outerShdw blurRad="127000" dist="63500" dir="3000000" sx="104000" sy="104000" algn="tl" rotWithShape="0">
                  <a:prstClr val="black">
                    <a:alpha val="34000"/>
                  </a:prstClr>
                </a:outerShdw>
              </a:effectLst>
            </p:spPr>
          </p:pic>
          <p:pic>
            <p:nvPicPr>
              <p:cNvPr id="2097180" name="Picture 4" descr="C:\Users\Administrator\Desktop\微立体创业计划\004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15065" y="3763748"/>
                <a:ext cx="457340" cy="457340"/>
              </a:xfrm>
              <a:prstGeom prst="rect">
                <a:avLst/>
              </a:prstGeom>
              <a:noFill/>
              <a:effectLst>
                <a:outerShdw blurRad="127000" dist="63500" dir="3000000" sx="104000" sy="104000" algn="tl" rotWithShape="0">
                  <a:prstClr val="black">
                    <a:alpha val="34000"/>
                  </a:prstClr>
                </a:outerShdw>
              </a:effectLst>
            </p:spPr>
          </p:pic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roup 597"/>
          <p:cNvGrpSpPr/>
          <p:nvPr/>
        </p:nvGrpSpPr>
        <p:grpSpPr bwMode="auto">
          <a:xfrm>
            <a:off x="3925888" y="5862216"/>
            <a:ext cx="3754289" cy="485774"/>
            <a:chOff x="1008" y="3683"/>
            <a:chExt cx="4608" cy="306"/>
          </a:xfrm>
        </p:grpSpPr>
        <p:sp>
          <p:nvSpPr>
            <p:cNvPr id="1048693" name="Text Box 553"/>
            <p:cNvSpPr txBox="1">
              <a:spLocks noChangeArrowheads="1"/>
            </p:cNvSpPr>
            <p:nvPr/>
          </p:nvSpPr>
          <p:spPr bwMode="auto">
            <a:xfrm>
              <a:off x="2125" y="3683"/>
              <a:ext cx="2430" cy="306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square">
              <a:spAutoFit/>
            </a:bodyPr>
            <a:lstStyle/>
            <a:p>
              <a:pPr algn="l"/>
              <a:r>
                <a:rPr lang="zh-CN" altLang="en-US" sz="2800" b="1">
                  <a:solidFill>
                    <a:srgbClr val="FF0000"/>
                  </a:solidFill>
                </a:rPr>
                <a:t>指令周期</a:t>
              </a:r>
            </a:p>
          </p:txBody>
        </p:sp>
        <p:sp>
          <p:nvSpPr>
            <p:cNvPr id="1048694" name="Line 554"/>
            <p:cNvSpPr>
              <a:spLocks noChangeShapeType="1"/>
            </p:cNvSpPr>
            <p:nvPr/>
          </p:nvSpPr>
          <p:spPr bwMode="auto">
            <a:xfrm flipV="1">
              <a:off x="1008" y="3754"/>
              <a:ext cx="0" cy="195"/>
            </a:xfrm>
            <a:prstGeom prst="line">
              <a:avLst/>
            </a:prstGeom>
            <a:noFill/>
            <a:ln w="19050" cap="sq">
              <a:solidFill>
                <a:srgbClr val="004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048695" name="Line 555"/>
            <p:cNvSpPr>
              <a:spLocks noChangeShapeType="1"/>
            </p:cNvSpPr>
            <p:nvPr/>
          </p:nvSpPr>
          <p:spPr bwMode="auto">
            <a:xfrm flipV="1">
              <a:off x="5616" y="3754"/>
              <a:ext cx="0" cy="195"/>
            </a:xfrm>
            <a:prstGeom prst="line">
              <a:avLst/>
            </a:prstGeom>
            <a:noFill/>
            <a:ln w="19050" cap="sq">
              <a:solidFill>
                <a:srgbClr val="004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048696" name="Line 556"/>
            <p:cNvSpPr>
              <a:spLocks noChangeShapeType="1"/>
            </p:cNvSpPr>
            <p:nvPr/>
          </p:nvSpPr>
          <p:spPr bwMode="auto">
            <a:xfrm>
              <a:off x="4025" y="3854"/>
              <a:ext cx="1582" cy="0"/>
            </a:xfrm>
            <a:prstGeom prst="line">
              <a:avLst/>
            </a:prstGeom>
            <a:noFill/>
            <a:ln w="19050" cap="sq">
              <a:solidFill>
                <a:srgbClr val="004000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048697" name="Line 557"/>
            <p:cNvSpPr>
              <a:spLocks noChangeShapeType="1"/>
            </p:cNvSpPr>
            <p:nvPr/>
          </p:nvSpPr>
          <p:spPr bwMode="auto">
            <a:xfrm flipV="1">
              <a:off x="1008" y="3854"/>
              <a:ext cx="1161" cy="7"/>
            </a:xfrm>
            <a:prstGeom prst="line">
              <a:avLst/>
            </a:prstGeom>
            <a:noFill/>
            <a:ln w="19050" cap="sq">
              <a:solidFill>
                <a:srgbClr val="004000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sp>
        <p:nvSpPr>
          <p:cNvPr id="1048698" name="TextBox 48"/>
          <p:cNvSpPr txBox="1"/>
          <p:nvPr/>
        </p:nvSpPr>
        <p:spPr>
          <a:xfrm>
            <a:off x="3659275" y="511809"/>
            <a:ext cx="4805681" cy="4851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指令周期与工作周期时序关系</a:t>
            </a:r>
          </a:p>
        </p:txBody>
      </p:sp>
      <p:grpSp>
        <p:nvGrpSpPr>
          <p:cNvPr id="93" name="组合 101"/>
          <p:cNvGrpSpPr/>
          <p:nvPr/>
        </p:nvGrpSpPr>
        <p:grpSpPr>
          <a:xfrm>
            <a:off x="1740024" y="1869976"/>
            <a:ext cx="8676456" cy="653018"/>
            <a:chOff x="0" y="1869976"/>
            <a:chExt cx="8676456" cy="653018"/>
          </a:xfrm>
        </p:grpSpPr>
        <p:sp>
          <p:nvSpPr>
            <p:cNvPr id="1048699" name="Text Box 567"/>
            <p:cNvSpPr txBox="1">
              <a:spLocks noChangeArrowheads="1"/>
            </p:cNvSpPr>
            <p:nvPr/>
          </p:nvSpPr>
          <p:spPr bwMode="auto">
            <a:xfrm>
              <a:off x="2286000" y="2075954"/>
              <a:ext cx="1371600" cy="44704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l"/>
              <a:r>
                <a:rPr lang="zh-CN" altLang="en-US" sz="2600" b="1"/>
                <a:t>取指</a:t>
              </a:r>
            </a:p>
          </p:txBody>
        </p:sp>
        <p:sp>
          <p:nvSpPr>
            <p:cNvPr id="1048700" name="Text Box 599"/>
            <p:cNvSpPr txBox="1">
              <a:spLocks noChangeArrowheads="1"/>
            </p:cNvSpPr>
            <p:nvPr/>
          </p:nvSpPr>
          <p:spPr bwMode="auto">
            <a:xfrm>
              <a:off x="0" y="1869976"/>
              <a:ext cx="1941513" cy="44704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l"/>
              <a:r>
                <a:rPr lang="zh-CN" altLang="en-US" sz="2600" b="1"/>
                <a:t>工作周期1</a:t>
              </a:r>
            </a:p>
          </p:txBody>
        </p:sp>
        <p:grpSp>
          <p:nvGrpSpPr>
            <p:cNvPr id="94" name="组合 74"/>
            <p:cNvGrpSpPr/>
            <p:nvPr/>
          </p:nvGrpSpPr>
          <p:grpSpPr>
            <a:xfrm>
              <a:off x="683568" y="2168323"/>
              <a:ext cx="7992888" cy="252565"/>
              <a:chOff x="611560" y="620688"/>
              <a:chExt cx="7992888" cy="252565"/>
            </a:xfrm>
          </p:grpSpPr>
          <p:sp>
            <p:nvSpPr>
              <p:cNvPr id="1048701" name="Line 635"/>
              <p:cNvSpPr>
                <a:spLocks noChangeShapeType="1"/>
              </p:cNvSpPr>
              <p:nvPr/>
            </p:nvSpPr>
            <p:spPr bwMode="auto">
              <a:xfrm flipV="1">
                <a:off x="611560" y="873253"/>
                <a:ext cx="1502296" cy="0"/>
              </a:xfrm>
              <a:prstGeom prst="line">
                <a:avLst/>
              </a:prstGeom>
              <a:noFill/>
              <a:ln w="22225" cap="sq">
                <a:solidFill>
                  <a:srgbClr val="004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1048702" name="Line 637"/>
              <p:cNvSpPr>
                <a:spLocks noChangeShapeType="1"/>
              </p:cNvSpPr>
              <p:nvPr/>
            </p:nvSpPr>
            <p:spPr bwMode="auto">
              <a:xfrm flipV="1">
                <a:off x="2123728" y="620688"/>
                <a:ext cx="0" cy="252565"/>
              </a:xfrm>
              <a:prstGeom prst="line">
                <a:avLst/>
              </a:prstGeom>
              <a:noFill/>
              <a:ln w="22225" cap="sq">
                <a:solidFill>
                  <a:srgbClr val="004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1048703" name="Line 639"/>
              <p:cNvSpPr>
                <a:spLocks noChangeShapeType="1"/>
              </p:cNvSpPr>
              <p:nvPr/>
            </p:nvSpPr>
            <p:spPr bwMode="auto">
              <a:xfrm flipV="1">
                <a:off x="3059832" y="620688"/>
                <a:ext cx="0" cy="252565"/>
              </a:xfrm>
              <a:prstGeom prst="line">
                <a:avLst/>
              </a:prstGeom>
              <a:noFill/>
              <a:ln w="22225" cap="sq">
                <a:solidFill>
                  <a:srgbClr val="004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1048704" name="Line 640"/>
              <p:cNvSpPr>
                <a:spLocks noChangeShapeType="1"/>
              </p:cNvSpPr>
              <p:nvPr/>
            </p:nvSpPr>
            <p:spPr bwMode="auto">
              <a:xfrm flipV="1">
                <a:off x="2123728" y="620688"/>
                <a:ext cx="929208" cy="0"/>
              </a:xfrm>
              <a:prstGeom prst="line">
                <a:avLst/>
              </a:prstGeom>
              <a:noFill/>
              <a:ln w="22225" cap="sq">
                <a:solidFill>
                  <a:srgbClr val="004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1048705" name="Line 641"/>
              <p:cNvSpPr>
                <a:spLocks noChangeShapeType="1"/>
              </p:cNvSpPr>
              <p:nvPr/>
            </p:nvSpPr>
            <p:spPr bwMode="auto">
              <a:xfrm>
                <a:off x="3059832" y="873252"/>
                <a:ext cx="5544616" cy="1"/>
              </a:xfrm>
              <a:prstGeom prst="line">
                <a:avLst/>
              </a:prstGeom>
              <a:noFill/>
              <a:ln w="22225" cap="sq">
                <a:solidFill>
                  <a:srgbClr val="004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</p:grpSp>
      </p:grpSp>
      <p:grpSp>
        <p:nvGrpSpPr>
          <p:cNvPr id="95" name="组合 102"/>
          <p:cNvGrpSpPr/>
          <p:nvPr/>
        </p:nvGrpSpPr>
        <p:grpSpPr>
          <a:xfrm>
            <a:off x="1740024" y="2780928"/>
            <a:ext cx="8676456" cy="591056"/>
            <a:chOff x="0" y="2780928"/>
            <a:chExt cx="8676456" cy="591056"/>
          </a:xfrm>
        </p:grpSpPr>
        <p:sp>
          <p:nvSpPr>
            <p:cNvPr id="1048706" name="Text Box 569"/>
            <p:cNvSpPr txBox="1">
              <a:spLocks noChangeArrowheads="1"/>
            </p:cNvSpPr>
            <p:nvPr/>
          </p:nvSpPr>
          <p:spPr bwMode="auto">
            <a:xfrm>
              <a:off x="3393951" y="2924944"/>
              <a:ext cx="962025" cy="44704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l"/>
              <a:r>
                <a:rPr lang="zh-CN" altLang="en-US" sz="2600" b="1"/>
                <a:t>源</a:t>
              </a:r>
            </a:p>
          </p:txBody>
        </p:sp>
        <p:sp>
          <p:nvSpPr>
            <p:cNvPr id="1048707" name="Text Box 632"/>
            <p:cNvSpPr txBox="1">
              <a:spLocks noChangeArrowheads="1"/>
            </p:cNvSpPr>
            <p:nvPr/>
          </p:nvSpPr>
          <p:spPr bwMode="auto">
            <a:xfrm>
              <a:off x="0" y="2780928"/>
              <a:ext cx="2590800" cy="44704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l"/>
              <a:r>
                <a:rPr lang="zh-CN" altLang="en-US" sz="2600" b="1"/>
                <a:t>工作周期2</a:t>
              </a:r>
            </a:p>
          </p:txBody>
        </p:sp>
        <p:grpSp>
          <p:nvGrpSpPr>
            <p:cNvPr id="96" name="组合 81"/>
            <p:cNvGrpSpPr/>
            <p:nvPr/>
          </p:nvGrpSpPr>
          <p:grpSpPr>
            <a:xfrm>
              <a:off x="683568" y="3007267"/>
              <a:ext cx="7992888" cy="252565"/>
              <a:chOff x="611560" y="1196752"/>
              <a:chExt cx="7992888" cy="252565"/>
            </a:xfrm>
          </p:grpSpPr>
          <p:sp>
            <p:nvSpPr>
              <p:cNvPr id="1048708" name="Line 635"/>
              <p:cNvSpPr>
                <a:spLocks noChangeShapeType="1"/>
              </p:cNvSpPr>
              <p:nvPr/>
            </p:nvSpPr>
            <p:spPr bwMode="auto">
              <a:xfrm flipV="1">
                <a:off x="611560" y="1449317"/>
                <a:ext cx="2438400" cy="0"/>
              </a:xfrm>
              <a:prstGeom prst="line">
                <a:avLst/>
              </a:prstGeom>
              <a:noFill/>
              <a:ln w="22225" cap="sq">
                <a:solidFill>
                  <a:srgbClr val="004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1048709" name="Line 637"/>
              <p:cNvSpPr>
                <a:spLocks noChangeShapeType="1"/>
              </p:cNvSpPr>
              <p:nvPr/>
            </p:nvSpPr>
            <p:spPr bwMode="auto">
              <a:xfrm flipV="1">
                <a:off x="3059832" y="1196752"/>
                <a:ext cx="0" cy="252565"/>
              </a:xfrm>
              <a:prstGeom prst="line">
                <a:avLst/>
              </a:prstGeom>
              <a:noFill/>
              <a:ln w="22225" cap="sq">
                <a:solidFill>
                  <a:srgbClr val="004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1048710" name="Line 639"/>
              <p:cNvSpPr>
                <a:spLocks noChangeShapeType="1"/>
              </p:cNvSpPr>
              <p:nvPr/>
            </p:nvSpPr>
            <p:spPr bwMode="auto">
              <a:xfrm flipV="1">
                <a:off x="3995936" y="1196752"/>
                <a:ext cx="0" cy="252565"/>
              </a:xfrm>
              <a:prstGeom prst="line">
                <a:avLst/>
              </a:prstGeom>
              <a:noFill/>
              <a:ln w="22225" cap="sq">
                <a:solidFill>
                  <a:srgbClr val="004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1048711" name="Line 640"/>
              <p:cNvSpPr>
                <a:spLocks noChangeShapeType="1"/>
              </p:cNvSpPr>
              <p:nvPr/>
            </p:nvSpPr>
            <p:spPr bwMode="auto">
              <a:xfrm flipV="1">
                <a:off x="3059832" y="1196752"/>
                <a:ext cx="929208" cy="0"/>
              </a:xfrm>
              <a:prstGeom prst="line">
                <a:avLst/>
              </a:prstGeom>
              <a:noFill/>
              <a:ln w="22225" cap="sq">
                <a:solidFill>
                  <a:srgbClr val="004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1048712" name="Line 641"/>
              <p:cNvSpPr>
                <a:spLocks noChangeShapeType="1"/>
              </p:cNvSpPr>
              <p:nvPr/>
            </p:nvSpPr>
            <p:spPr bwMode="auto">
              <a:xfrm flipV="1">
                <a:off x="3995936" y="1449317"/>
                <a:ext cx="4608512" cy="0"/>
              </a:xfrm>
              <a:prstGeom prst="line">
                <a:avLst/>
              </a:prstGeom>
              <a:noFill/>
              <a:ln w="22225" cap="sq">
                <a:solidFill>
                  <a:srgbClr val="004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</p:grpSp>
      </p:grpSp>
      <p:grpSp>
        <p:nvGrpSpPr>
          <p:cNvPr id="97" name="组合 103"/>
          <p:cNvGrpSpPr/>
          <p:nvPr/>
        </p:nvGrpSpPr>
        <p:grpSpPr>
          <a:xfrm>
            <a:off x="1740024" y="3660064"/>
            <a:ext cx="8676456" cy="648024"/>
            <a:chOff x="0" y="3660064"/>
            <a:chExt cx="8676456" cy="648024"/>
          </a:xfrm>
        </p:grpSpPr>
        <p:sp>
          <p:nvSpPr>
            <p:cNvPr id="1048713" name="Text Box 621"/>
            <p:cNvSpPr txBox="1">
              <a:spLocks noChangeArrowheads="1"/>
            </p:cNvSpPr>
            <p:nvPr/>
          </p:nvSpPr>
          <p:spPr bwMode="auto">
            <a:xfrm>
              <a:off x="0" y="3660064"/>
              <a:ext cx="2590800" cy="44704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l"/>
              <a:r>
                <a:rPr lang="zh-CN" altLang="en-US" sz="2600" b="1"/>
                <a:t>工作周期3</a:t>
              </a:r>
            </a:p>
          </p:txBody>
        </p:sp>
        <p:sp>
          <p:nvSpPr>
            <p:cNvPr id="1048714" name="Text Box 569"/>
            <p:cNvSpPr txBox="1">
              <a:spLocks noChangeArrowheads="1"/>
            </p:cNvSpPr>
            <p:nvPr/>
          </p:nvSpPr>
          <p:spPr bwMode="auto">
            <a:xfrm>
              <a:off x="4113695" y="3861048"/>
              <a:ext cx="962025" cy="44704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l"/>
              <a:r>
                <a:rPr lang="zh-CN" altLang="en-US" sz="2600" b="1"/>
                <a:t>目的</a:t>
              </a:r>
            </a:p>
          </p:txBody>
        </p:sp>
        <p:grpSp>
          <p:nvGrpSpPr>
            <p:cNvPr id="98" name="组合 89"/>
            <p:cNvGrpSpPr/>
            <p:nvPr/>
          </p:nvGrpSpPr>
          <p:grpSpPr>
            <a:xfrm>
              <a:off x="611560" y="3896515"/>
              <a:ext cx="8064896" cy="252565"/>
              <a:chOff x="611560" y="2240331"/>
              <a:chExt cx="8064896" cy="252565"/>
            </a:xfrm>
          </p:grpSpPr>
          <p:sp>
            <p:nvSpPr>
              <p:cNvPr id="1048715" name="Line 635"/>
              <p:cNvSpPr>
                <a:spLocks noChangeShapeType="1"/>
              </p:cNvSpPr>
              <p:nvPr/>
            </p:nvSpPr>
            <p:spPr bwMode="auto">
              <a:xfrm flipV="1">
                <a:off x="611560" y="2492896"/>
                <a:ext cx="3446512" cy="0"/>
              </a:xfrm>
              <a:prstGeom prst="line">
                <a:avLst/>
              </a:prstGeom>
              <a:noFill/>
              <a:ln w="22225" cap="sq">
                <a:solidFill>
                  <a:srgbClr val="004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1048716" name="Line 637"/>
              <p:cNvSpPr>
                <a:spLocks noChangeShapeType="1"/>
              </p:cNvSpPr>
              <p:nvPr/>
            </p:nvSpPr>
            <p:spPr bwMode="auto">
              <a:xfrm flipV="1">
                <a:off x="4067944" y="2240331"/>
                <a:ext cx="0" cy="252565"/>
              </a:xfrm>
              <a:prstGeom prst="line">
                <a:avLst/>
              </a:prstGeom>
              <a:noFill/>
              <a:ln w="22225" cap="sq">
                <a:solidFill>
                  <a:srgbClr val="004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1048717" name="Line 639"/>
              <p:cNvSpPr>
                <a:spLocks noChangeShapeType="1"/>
              </p:cNvSpPr>
              <p:nvPr/>
            </p:nvSpPr>
            <p:spPr bwMode="auto">
              <a:xfrm flipV="1">
                <a:off x="5004048" y="2240331"/>
                <a:ext cx="0" cy="252565"/>
              </a:xfrm>
              <a:prstGeom prst="line">
                <a:avLst/>
              </a:prstGeom>
              <a:noFill/>
              <a:ln w="22225" cap="sq">
                <a:solidFill>
                  <a:srgbClr val="004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1048718" name="Line 640"/>
              <p:cNvSpPr>
                <a:spLocks noChangeShapeType="1"/>
              </p:cNvSpPr>
              <p:nvPr/>
            </p:nvSpPr>
            <p:spPr bwMode="auto">
              <a:xfrm flipV="1">
                <a:off x="4067944" y="2240331"/>
                <a:ext cx="929208" cy="0"/>
              </a:xfrm>
              <a:prstGeom prst="line">
                <a:avLst/>
              </a:prstGeom>
              <a:noFill/>
              <a:ln w="22225" cap="sq">
                <a:solidFill>
                  <a:srgbClr val="004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1048719" name="Line 641"/>
              <p:cNvSpPr>
                <a:spLocks noChangeShapeType="1"/>
              </p:cNvSpPr>
              <p:nvPr/>
            </p:nvSpPr>
            <p:spPr bwMode="auto">
              <a:xfrm flipV="1">
                <a:off x="5004048" y="2492896"/>
                <a:ext cx="3672408" cy="0"/>
              </a:xfrm>
              <a:prstGeom prst="line">
                <a:avLst/>
              </a:prstGeom>
              <a:noFill/>
              <a:ln w="22225" cap="sq">
                <a:solidFill>
                  <a:srgbClr val="004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</p:grpSp>
      </p:grpSp>
      <p:grpSp>
        <p:nvGrpSpPr>
          <p:cNvPr id="99" name="组合 104"/>
          <p:cNvGrpSpPr/>
          <p:nvPr/>
        </p:nvGrpSpPr>
        <p:grpSpPr>
          <a:xfrm>
            <a:off x="1775520" y="4653136"/>
            <a:ext cx="8568952" cy="534154"/>
            <a:chOff x="35496" y="4653136"/>
            <a:chExt cx="8568952" cy="534154"/>
          </a:xfrm>
        </p:grpSpPr>
        <p:sp>
          <p:nvSpPr>
            <p:cNvPr id="1048720" name="Text Box 568"/>
            <p:cNvSpPr txBox="1">
              <a:spLocks noChangeArrowheads="1"/>
            </p:cNvSpPr>
            <p:nvPr/>
          </p:nvSpPr>
          <p:spPr bwMode="auto">
            <a:xfrm>
              <a:off x="5075720" y="4740250"/>
              <a:ext cx="914400" cy="44704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l"/>
              <a:r>
                <a:rPr lang="zh-CN" altLang="en-US" sz="2600" b="1"/>
                <a:t>执行</a:t>
              </a:r>
            </a:p>
          </p:txBody>
        </p:sp>
        <p:sp>
          <p:nvSpPr>
            <p:cNvPr id="1048721" name="Text Box 621"/>
            <p:cNvSpPr txBox="1">
              <a:spLocks noChangeArrowheads="1"/>
            </p:cNvSpPr>
            <p:nvPr/>
          </p:nvSpPr>
          <p:spPr bwMode="auto">
            <a:xfrm>
              <a:off x="35496" y="4653136"/>
              <a:ext cx="2590800" cy="489016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l"/>
              <a:r>
                <a:rPr lang="zh-CN" altLang="en-US" sz="2600" b="1"/>
                <a:t>工作周期</a:t>
              </a:r>
              <a:r>
                <a:rPr lang="en-US" altLang="zh-CN" sz="2600" b="1"/>
                <a:t>4</a:t>
              </a:r>
              <a:endParaRPr lang="zh-CN" altLang="en-US" sz="2600" b="1"/>
            </a:p>
          </p:txBody>
        </p:sp>
        <p:grpSp>
          <p:nvGrpSpPr>
            <p:cNvPr id="100" name="组合 95"/>
            <p:cNvGrpSpPr/>
            <p:nvPr/>
          </p:nvGrpSpPr>
          <p:grpSpPr>
            <a:xfrm>
              <a:off x="611560" y="4832619"/>
              <a:ext cx="7992888" cy="252565"/>
              <a:chOff x="611560" y="2960411"/>
              <a:chExt cx="7992888" cy="252565"/>
            </a:xfrm>
          </p:grpSpPr>
          <p:sp>
            <p:nvSpPr>
              <p:cNvPr id="1048722" name="Line 635"/>
              <p:cNvSpPr>
                <a:spLocks noChangeShapeType="1"/>
              </p:cNvSpPr>
              <p:nvPr/>
            </p:nvSpPr>
            <p:spPr bwMode="auto">
              <a:xfrm flipV="1">
                <a:off x="611560" y="3212976"/>
                <a:ext cx="4382616" cy="0"/>
              </a:xfrm>
              <a:prstGeom prst="line">
                <a:avLst/>
              </a:prstGeom>
              <a:noFill/>
              <a:ln w="22225" cap="sq">
                <a:solidFill>
                  <a:srgbClr val="004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1048723" name="Line 637"/>
              <p:cNvSpPr>
                <a:spLocks noChangeShapeType="1"/>
              </p:cNvSpPr>
              <p:nvPr/>
            </p:nvSpPr>
            <p:spPr bwMode="auto">
              <a:xfrm flipV="1">
                <a:off x="5004048" y="2960411"/>
                <a:ext cx="0" cy="252565"/>
              </a:xfrm>
              <a:prstGeom prst="line">
                <a:avLst/>
              </a:prstGeom>
              <a:noFill/>
              <a:ln w="22225" cap="sq">
                <a:solidFill>
                  <a:srgbClr val="004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1048724" name="Line 639"/>
              <p:cNvSpPr>
                <a:spLocks noChangeShapeType="1"/>
              </p:cNvSpPr>
              <p:nvPr/>
            </p:nvSpPr>
            <p:spPr bwMode="auto">
              <a:xfrm flipV="1">
                <a:off x="5940152" y="2960411"/>
                <a:ext cx="0" cy="252565"/>
              </a:xfrm>
              <a:prstGeom prst="line">
                <a:avLst/>
              </a:prstGeom>
              <a:noFill/>
              <a:ln w="22225" cap="sq">
                <a:solidFill>
                  <a:srgbClr val="004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1048725" name="Line 640"/>
              <p:cNvSpPr>
                <a:spLocks noChangeShapeType="1"/>
              </p:cNvSpPr>
              <p:nvPr/>
            </p:nvSpPr>
            <p:spPr bwMode="auto">
              <a:xfrm flipV="1">
                <a:off x="5004048" y="2960411"/>
                <a:ext cx="929208" cy="0"/>
              </a:xfrm>
              <a:prstGeom prst="line">
                <a:avLst/>
              </a:prstGeom>
              <a:noFill/>
              <a:ln w="22225" cap="sq">
                <a:solidFill>
                  <a:srgbClr val="004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1048726" name="Line 641"/>
              <p:cNvSpPr>
                <a:spLocks noChangeShapeType="1"/>
              </p:cNvSpPr>
              <p:nvPr/>
            </p:nvSpPr>
            <p:spPr bwMode="auto">
              <a:xfrm flipV="1">
                <a:off x="5940152" y="3212976"/>
                <a:ext cx="2664296" cy="0"/>
              </a:xfrm>
              <a:prstGeom prst="line">
                <a:avLst/>
              </a:prstGeom>
              <a:noFill/>
              <a:ln w="22225" cap="sq">
                <a:solidFill>
                  <a:srgbClr val="004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</p:grpSp>
      </p:grpSp>
      <p:grpSp>
        <p:nvGrpSpPr>
          <p:cNvPr id="101" name="组合 126"/>
          <p:cNvGrpSpPr/>
          <p:nvPr/>
        </p:nvGrpSpPr>
        <p:grpSpPr>
          <a:xfrm>
            <a:off x="3376134" y="1414164"/>
            <a:ext cx="5636190" cy="3384376"/>
            <a:chOff x="1593750" y="1412776"/>
            <a:chExt cx="5636190" cy="3384376"/>
          </a:xfrm>
        </p:grpSpPr>
        <p:sp>
          <p:nvSpPr>
            <p:cNvPr id="1048727" name="Text Box 558"/>
            <p:cNvSpPr txBox="1">
              <a:spLocks noChangeArrowheads="1"/>
            </p:cNvSpPr>
            <p:nvPr/>
          </p:nvSpPr>
          <p:spPr bwMode="auto">
            <a:xfrm>
              <a:off x="3267540" y="1412776"/>
              <a:ext cx="3962400" cy="45720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l"/>
              <a:r>
                <a:rPr lang="zh-CN" altLang="en-US" sz="2400" b="1"/>
                <a:t>控制不同工作阶段操作时间</a:t>
              </a:r>
            </a:p>
          </p:txBody>
        </p:sp>
        <p:grpSp>
          <p:nvGrpSpPr>
            <p:cNvPr id="102" name="组合 118"/>
            <p:cNvGrpSpPr/>
            <p:nvPr/>
          </p:nvGrpSpPr>
          <p:grpSpPr>
            <a:xfrm>
              <a:off x="1593750" y="1648517"/>
              <a:ext cx="1689003" cy="3148635"/>
              <a:chOff x="1593750" y="1653951"/>
              <a:chExt cx="1689003" cy="3148635"/>
            </a:xfrm>
          </p:grpSpPr>
          <p:sp>
            <p:nvSpPr>
              <p:cNvPr id="1048728" name="Line 566"/>
              <p:cNvSpPr>
                <a:spLocks noChangeShapeType="1"/>
              </p:cNvSpPr>
              <p:nvPr/>
            </p:nvSpPr>
            <p:spPr bwMode="auto">
              <a:xfrm flipH="1">
                <a:off x="1593751" y="1653952"/>
                <a:ext cx="1682105" cy="2054371"/>
              </a:xfrm>
              <a:prstGeom prst="line">
                <a:avLst/>
              </a:prstGeom>
              <a:noFill/>
              <a:ln w="19050" cap="sq">
                <a:solidFill>
                  <a:srgbClr val="004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1048729" name="Line 566"/>
              <p:cNvSpPr>
                <a:spLocks noChangeShapeType="1"/>
              </p:cNvSpPr>
              <p:nvPr/>
            </p:nvSpPr>
            <p:spPr bwMode="auto">
              <a:xfrm flipH="1">
                <a:off x="1693831" y="1653952"/>
                <a:ext cx="1588922" cy="3148634"/>
              </a:xfrm>
              <a:prstGeom prst="line">
                <a:avLst/>
              </a:prstGeom>
              <a:noFill/>
              <a:ln w="19050" cap="sq">
                <a:solidFill>
                  <a:srgbClr val="004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1048730" name="Line 564"/>
              <p:cNvSpPr>
                <a:spLocks noChangeShapeType="1"/>
              </p:cNvSpPr>
              <p:nvPr/>
            </p:nvSpPr>
            <p:spPr bwMode="auto">
              <a:xfrm flipV="1">
                <a:off x="1693830" y="1653951"/>
                <a:ext cx="1582026" cy="432532"/>
              </a:xfrm>
              <a:prstGeom prst="line">
                <a:avLst/>
              </a:prstGeom>
              <a:noFill/>
              <a:ln w="19050" cap="sq">
                <a:solidFill>
                  <a:srgbClr val="004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1048731" name="Line 565"/>
              <p:cNvSpPr>
                <a:spLocks noChangeShapeType="1"/>
              </p:cNvSpPr>
              <p:nvPr/>
            </p:nvSpPr>
            <p:spPr bwMode="auto">
              <a:xfrm flipH="1">
                <a:off x="1593750" y="1653952"/>
                <a:ext cx="1682106" cy="1317846"/>
              </a:xfrm>
              <a:prstGeom prst="line">
                <a:avLst/>
              </a:prstGeom>
              <a:noFill/>
              <a:ln w="19050" cap="sq">
                <a:solidFill>
                  <a:srgbClr val="004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</p:grpSp>
      </p:grpSp>
      <p:cxnSp>
        <p:nvCxnSpPr>
          <p:cNvPr id="3145740" name="直接连接符 58"/>
          <p:cNvCxnSpPr>
            <a:cxnSpLocks/>
          </p:cNvCxnSpPr>
          <p:nvPr/>
        </p:nvCxnSpPr>
        <p:spPr>
          <a:xfrm>
            <a:off x="3935760" y="2420888"/>
            <a:ext cx="0" cy="388843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41" name="直接连接符 59"/>
          <p:cNvCxnSpPr>
            <a:cxnSpLocks/>
          </p:cNvCxnSpPr>
          <p:nvPr/>
        </p:nvCxnSpPr>
        <p:spPr>
          <a:xfrm>
            <a:off x="7680176" y="2420887"/>
            <a:ext cx="0" cy="388843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" name="组合 9"/>
          <p:cNvGrpSpPr/>
          <p:nvPr/>
        </p:nvGrpSpPr>
        <p:grpSpPr>
          <a:xfrm>
            <a:off x="3956080" y="5344787"/>
            <a:ext cx="4516184" cy="373605"/>
            <a:chOff x="2196358" y="5055367"/>
            <a:chExt cx="4516184" cy="373605"/>
          </a:xfrm>
        </p:grpSpPr>
        <p:sp>
          <p:nvSpPr>
            <p:cNvPr id="1048732" name="文本框 8"/>
            <p:cNvSpPr txBox="1"/>
            <p:nvPr/>
          </p:nvSpPr>
          <p:spPr>
            <a:xfrm>
              <a:off x="2196358" y="5059640"/>
              <a:ext cx="917848" cy="36933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/>
                <a:t>取指</a:t>
              </a:r>
            </a:p>
          </p:txBody>
        </p:sp>
        <p:sp>
          <p:nvSpPr>
            <p:cNvPr id="1048733" name="文本框 54"/>
            <p:cNvSpPr txBox="1"/>
            <p:nvPr/>
          </p:nvSpPr>
          <p:spPr>
            <a:xfrm>
              <a:off x="3131895" y="5055367"/>
              <a:ext cx="917848" cy="36933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/>
                <a:t>X</a:t>
              </a:r>
              <a:endParaRPr lang="zh-CN" altLang="en-US" b="1"/>
            </a:p>
          </p:txBody>
        </p:sp>
        <p:sp>
          <p:nvSpPr>
            <p:cNvPr id="1048734" name="文本框 55"/>
            <p:cNvSpPr txBox="1"/>
            <p:nvPr/>
          </p:nvSpPr>
          <p:spPr>
            <a:xfrm>
              <a:off x="4014192" y="5055367"/>
              <a:ext cx="917848" cy="36933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/>
                <a:t>X</a:t>
              </a:r>
              <a:endParaRPr lang="zh-CN" altLang="en-US" b="1"/>
            </a:p>
          </p:txBody>
        </p:sp>
        <p:sp>
          <p:nvSpPr>
            <p:cNvPr id="1048735" name="文本框 56"/>
            <p:cNvSpPr txBox="1"/>
            <p:nvPr/>
          </p:nvSpPr>
          <p:spPr>
            <a:xfrm>
              <a:off x="4940357" y="5055367"/>
              <a:ext cx="917848" cy="36933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/>
                <a:t>执行</a:t>
              </a:r>
            </a:p>
          </p:txBody>
        </p:sp>
        <p:sp>
          <p:nvSpPr>
            <p:cNvPr id="1048736" name="文本框 57"/>
            <p:cNvSpPr txBox="1"/>
            <p:nvPr/>
          </p:nvSpPr>
          <p:spPr>
            <a:xfrm>
              <a:off x="5938230" y="5056014"/>
              <a:ext cx="774312" cy="366387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/>
                <a:t>…</a:t>
              </a:r>
              <a:endParaRPr lang="zh-CN" altLang="en-US" b="1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5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145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5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145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7" name="Text Box 4"/>
          <p:cNvSpPr txBox="1">
            <a:spLocks noChangeArrowheads="1"/>
          </p:cNvSpPr>
          <p:nvPr/>
        </p:nvSpPr>
        <p:spPr bwMode="auto">
          <a:xfrm>
            <a:off x="4498348" y="1700808"/>
            <a:ext cx="2801243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 b="1"/>
              <a:t>1 工作周期开始</a:t>
            </a:r>
          </a:p>
        </p:txBody>
      </p:sp>
      <p:sp>
        <p:nvSpPr>
          <p:cNvPr id="1048738" name="Text Box 5"/>
          <p:cNvSpPr txBox="1">
            <a:spLocks noChangeArrowheads="1"/>
          </p:cNvSpPr>
          <p:nvPr/>
        </p:nvSpPr>
        <p:spPr bwMode="auto">
          <a:xfrm>
            <a:off x="7029303" y="2262508"/>
            <a:ext cx="2791718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 b="1"/>
              <a:t>0 工作周期结束</a:t>
            </a:r>
          </a:p>
        </p:txBody>
      </p:sp>
      <p:sp>
        <p:nvSpPr>
          <p:cNvPr id="1048739" name="Text Box 6"/>
          <p:cNvSpPr txBox="1">
            <a:spLocks noChangeArrowheads="1"/>
          </p:cNvSpPr>
          <p:nvPr/>
        </p:nvSpPr>
        <p:spPr bwMode="auto">
          <a:xfrm>
            <a:off x="2259309" y="4402568"/>
            <a:ext cx="7673381" cy="13031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800" b="1" dirty="0"/>
              <a:t>在整个指令周期中, 任何时候必须有且只有一个工作周期状态标志为“1”。</a:t>
            </a:r>
          </a:p>
        </p:txBody>
      </p:sp>
      <p:grpSp>
        <p:nvGrpSpPr>
          <p:cNvPr id="105" name="组合 6"/>
          <p:cNvGrpSpPr/>
          <p:nvPr/>
        </p:nvGrpSpPr>
        <p:grpSpPr>
          <a:xfrm>
            <a:off x="1872680" y="2292035"/>
            <a:ext cx="7906005" cy="631215"/>
            <a:chOff x="-651232" y="1982624"/>
            <a:chExt cx="7906005" cy="631215"/>
          </a:xfrm>
        </p:grpSpPr>
        <p:sp>
          <p:nvSpPr>
            <p:cNvPr id="1048740" name="Text Box 599"/>
            <p:cNvSpPr txBox="1">
              <a:spLocks noChangeArrowheads="1"/>
            </p:cNvSpPr>
            <p:nvPr/>
          </p:nvSpPr>
          <p:spPr bwMode="auto">
            <a:xfrm>
              <a:off x="-651232" y="2124889"/>
              <a:ext cx="1941513" cy="4889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l"/>
              <a:r>
                <a:rPr lang="zh-CN" altLang="en-US" sz="2600" b="1"/>
                <a:t>工作周期</a:t>
              </a:r>
              <a:r>
                <a:rPr lang="en-US" altLang="zh-CN" sz="2600" b="1"/>
                <a:t>i</a:t>
              </a:r>
              <a:endParaRPr lang="zh-CN" altLang="en-US" sz="2600" b="1"/>
            </a:p>
          </p:txBody>
        </p:sp>
        <p:grpSp>
          <p:nvGrpSpPr>
            <p:cNvPr id="106" name="组合 9"/>
            <p:cNvGrpSpPr/>
            <p:nvPr/>
          </p:nvGrpSpPr>
          <p:grpSpPr>
            <a:xfrm>
              <a:off x="1075239" y="1982624"/>
              <a:ext cx="6179534" cy="438264"/>
              <a:chOff x="1003231" y="434989"/>
              <a:chExt cx="6179534" cy="438264"/>
            </a:xfrm>
          </p:grpSpPr>
          <p:sp>
            <p:nvSpPr>
              <p:cNvPr id="1048741" name="Line 635"/>
              <p:cNvSpPr>
                <a:spLocks noChangeShapeType="1"/>
              </p:cNvSpPr>
              <p:nvPr/>
            </p:nvSpPr>
            <p:spPr bwMode="auto">
              <a:xfrm flipV="1">
                <a:off x="1003231" y="873253"/>
                <a:ext cx="1128697" cy="0"/>
              </a:xfrm>
              <a:prstGeom prst="line">
                <a:avLst/>
              </a:prstGeom>
              <a:noFill/>
              <a:ln w="22225" cap="sq">
                <a:solidFill>
                  <a:srgbClr val="004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1048742" name="Line 637"/>
              <p:cNvSpPr>
                <a:spLocks noChangeShapeType="1"/>
              </p:cNvSpPr>
              <p:nvPr/>
            </p:nvSpPr>
            <p:spPr bwMode="auto">
              <a:xfrm flipV="1">
                <a:off x="2123728" y="450119"/>
                <a:ext cx="0" cy="406758"/>
              </a:xfrm>
              <a:prstGeom prst="line">
                <a:avLst/>
              </a:prstGeom>
              <a:noFill/>
              <a:ln w="22225" cap="sq">
                <a:solidFill>
                  <a:srgbClr val="004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1048743" name="Line 639"/>
              <p:cNvSpPr>
                <a:spLocks noChangeShapeType="1"/>
              </p:cNvSpPr>
              <p:nvPr/>
            </p:nvSpPr>
            <p:spPr bwMode="auto">
              <a:xfrm flipV="1">
                <a:off x="4320480" y="450119"/>
                <a:ext cx="0" cy="406758"/>
              </a:xfrm>
              <a:prstGeom prst="line">
                <a:avLst/>
              </a:prstGeom>
              <a:noFill/>
              <a:ln w="22225" cap="sq">
                <a:solidFill>
                  <a:srgbClr val="004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1048744" name="Line 640"/>
              <p:cNvSpPr>
                <a:spLocks noChangeShapeType="1"/>
              </p:cNvSpPr>
              <p:nvPr/>
            </p:nvSpPr>
            <p:spPr bwMode="auto">
              <a:xfrm flipV="1">
                <a:off x="2118712" y="434989"/>
                <a:ext cx="2191024" cy="0"/>
              </a:xfrm>
              <a:prstGeom prst="line">
                <a:avLst/>
              </a:prstGeom>
              <a:noFill/>
              <a:ln w="22225" cap="sq">
                <a:solidFill>
                  <a:srgbClr val="004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1048745" name="Line 641"/>
              <p:cNvSpPr>
                <a:spLocks noChangeShapeType="1"/>
              </p:cNvSpPr>
              <p:nvPr/>
            </p:nvSpPr>
            <p:spPr bwMode="auto">
              <a:xfrm>
                <a:off x="4337500" y="873252"/>
                <a:ext cx="2845265" cy="1"/>
              </a:xfrm>
              <a:prstGeom prst="line">
                <a:avLst/>
              </a:prstGeom>
              <a:noFill/>
              <a:ln w="22225" cap="sq">
                <a:solidFill>
                  <a:srgbClr val="004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</p:grpSp>
      </p:grpSp>
      <p:grpSp>
        <p:nvGrpSpPr>
          <p:cNvPr id="107" name="组合 15"/>
          <p:cNvGrpSpPr/>
          <p:nvPr/>
        </p:nvGrpSpPr>
        <p:grpSpPr>
          <a:xfrm>
            <a:off x="1872679" y="3242369"/>
            <a:ext cx="8030301" cy="637188"/>
            <a:chOff x="-2811473" y="1982624"/>
            <a:chExt cx="8030301" cy="637188"/>
          </a:xfrm>
        </p:grpSpPr>
        <p:sp>
          <p:nvSpPr>
            <p:cNvPr id="1048746" name="Text Box 599"/>
            <p:cNvSpPr txBox="1">
              <a:spLocks noChangeArrowheads="1"/>
            </p:cNvSpPr>
            <p:nvPr/>
          </p:nvSpPr>
          <p:spPr bwMode="auto">
            <a:xfrm>
              <a:off x="-2811473" y="2130862"/>
              <a:ext cx="1941513" cy="4889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l"/>
              <a:r>
                <a:rPr lang="zh-CN" altLang="en-US" sz="2600" b="1"/>
                <a:t>工作周期</a:t>
              </a:r>
              <a:r>
                <a:rPr lang="en-US" altLang="zh-CN" sz="2600" b="1"/>
                <a:t>j</a:t>
              </a:r>
              <a:endParaRPr lang="zh-CN" altLang="en-US" sz="2600" b="1"/>
            </a:p>
          </p:txBody>
        </p:sp>
        <p:grpSp>
          <p:nvGrpSpPr>
            <p:cNvPr id="108" name="组合 17"/>
            <p:cNvGrpSpPr/>
            <p:nvPr/>
          </p:nvGrpSpPr>
          <p:grpSpPr>
            <a:xfrm>
              <a:off x="-1036424" y="1982624"/>
              <a:ext cx="6255252" cy="438264"/>
              <a:chOff x="-1108432" y="434989"/>
              <a:chExt cx="6255252" cy="438264"/>
            </a:xfrm>
          </p:grpSpPr>
          <p:sp>
            <p:nvSpPr>
              <p:cNvPr id="1048747" name="Line 635"/>
              <p:cNvSpPr>
                <a:spLocks noChangeShapeType="1"/>
              </p:cNvSpPr>
              <p:nvPr/>
            </p:nvSpPr>
            <p:spPr bwMode="auto">
              <a:xfrm flipV="1">
                <a:off x="-1108432" y="873253"/>
                <a:ext cx="3220306" cy="0"/>
              </a:xfrm>
              <a:prstGeom prst="line">
                <a:avLst/>
              </a:prstGeom>
              <a:noFill/>
              <a:ln w="22225" cap="sq">
                <a:solidFill>
                  <a:srgbClr val="004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1048748" name="Line 637"/>
              <p:cNvSpPr>
                <a:spLocks noChangeShapeType="1"/>
              </p:cNvSpPr>
              <p:nvPr/>
            </p:nvSpPr>
            <p:spPr bwMode="auto">
              <a:xfrm flipV="1">
                <a:off x="2123728" y="450119"/>
                <a:ext cx="0" cy="406758"/>
              </a:xfrm>
              <a:prstGeom prst="line">
                <a:avLst/>
              </a:prstGeom>
              <a:noFill/>
              <a:ln w="22225" cap="sq">
                <a:solidFill>
                  <a:srgbClr val="004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1048749" name="Line 639"/>
              <p:cNvSpPr>
                <a:spLocks noChangeShapeType="1"/>
              </p:cNvSpPr>
              <p:nvPr/>
            </p:nvSpPr>
            <p:spPr bwMode="auto">
              <a:xfrm flipV="1">
                <a:off x="4320480" y="450119"/>
                <a:ext cx="0" cy="406758"/>
              </a:xfrm>
              <a:prstGeom prst="line">
                <a:avLst/>
              </a:prstGeom>
              <a:noFill/>
              <a:ln w="22225" cap="sq">
                <a:solidFill>
                  <a:srgbClr val="004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1048750" name="Line 640"/>
              <p:cNvSpPr>
                <a:spLocks noChangeShapeType="1"/>
              </p:cNvSpPr>
              <p:nvPr/>
            </p:nvSpPr>
            <p:spPr bwMode="auto">
              <a:xfrm flipV="1">
                <a:off x="2118712" y="434989"/>
                <a:ext cx="2191024" cy="0"/>
              </a:xfrm>
              <a:prstGeom prst="line">
                <a:avLst/>
              </a:prstGeom>
              <a:noFill/>
              <a:ln w="22225" cap="sq">
                <a:solidFill>
                  <a:srgbClr val="004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1048751" name="Line 641"/>
              <p:cNvSpPr>
                <a:spLocks noChangeShapeType="1"/>
              </p:cNvSpPr>
              <p:nvPr/>
            </p:nvSpPr>
            <p:spPr bwMode="auto">
              <a:xfrm>
                <a:off x="4322648" y="873252"/>
                <a:ext cx="824172" cy="1"/>
              </a:xfrm>
              <a:prstGeom prst="line">
                <a:avLst/>
              </a:prstGeom>
              <a:noFill/>
              <a:ln w="22225" cap="sq">
                <a:solidFill>
                  <a:srgbClr val="004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</p:grpSp>
      </p:grpSp>
      <p:sp>
        <p:nvSpPr>
          <p:cNvPr id="1048752" name="文本框 23"/>
          <p:cNvSpPr txBox="1"/>
          <p:nvPr/>
        </p:nvSpPr>
        <p:spPr>
          <a:xfrm>
            <a:off x="1827109" y="811823"/>
            <a:ext cx="4169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/>
              <a:t>CPU</a:t>
            </a:r>
            <a:r>
              <a:rPr lang="zh-CN" altLang="en-US" sz="2800" b="1"/>
              <a:t>当前工作状态指示：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48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48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048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737" grpId="0"/>
      <p:bldP spid="1048738" grpId="0"/>
      <p:bldP spid="104873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81" name="图片 5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9421" y="2399680"/>
            <a:ext cx="369487" cy="504792"/>
          </a:xfrm>
          <a:prstGeom prst="rect">
            <a:avLst/>
          </a:prstGeom>
        </p:spPr>
      </p:pic>
      <p:pic>
        <p:nvPicPr>
          <p:cNvPr id="2097182" name="图片 5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9799" y="2434500"/>
            <a:ext cx="366257" cy="486374"/>
          </a:xfrm>
          <a:prstGeom prst="rect">
            <a:avLst/>
          </a:prstGeom>
        </p:spPr>
      </p:pic>
      <p:pic>
        <p:nvPicPr>
          <p:cNvPr id="2097183" name="图片 5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8390" y="2431862"/>
            <a:ext cx="366257" cy="486374"/>
          </a:xfrm>
          <a:prstGeom prst="rect">
            <a:avLst/>
          </a:prstGeom>
        </p:spPr>
      </p:pic>
      <p:pic>
        <p:nvPicPr>
          <p:cNvPr id="2097184" name="图片 5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5538" y="2438570"/>
            <a:ext cx="366257" cy="486374"/>
          </a:xfrm>
          <a:prstGeom prst="rect">
            <a:avLst/>
          </a:prstGeom>
        </p:spPr>
      </p:pic>
      <p:sp>
        <p:nvSpPr>
          <p:cNvPr id="1048753" name="Text Box 2"/>
          <p:cNvSpPr txBox="1">
            <a:spLocks noChangeArrowheads="1"/>
          </p:cNvSpPr>
          <p:nvPr/>
        </p:nvSpPr>
        <p:spPr bwMode="auto">
          <a:xfrm>
            <a:off x="2334931" y="811587"/>
            <a:ext cx="7344816" cy="1114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ts val="4200"/>
              </a:lnSpc>
              <a:spcBef>
                <a:spcPct val="0"/>
              </a:spcBef>
            </a:pPr>
            <a:r>
              <a:rPr lang="zh-CN" altLang="en-US" sz="2800" b="1"/>
              <a:t>为表示系统工作周期, 设置6个触发器分别作为各周期状态标志。</a:t>
            </a:r>
          </a:p>
        </p:txBody>
      </p:sp>
      <p:sp>
        <p:nvSpPr>
          <p:cNvPr id="1048754" name="Rectangle 30"/>
          <p:cNvSpPr>
            <a:spLocks noChangeArrowheads="1"/>
          </p:cNvSpPr>
          <p:nvPr/>
        </p:nvSpPr>
        <p:spPr bwMode="auto">
          <a:xfrm>
            <a:off x="1789872" y="2132856"/>
            <a:ext cx="8850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600" b="1"/>
              <a:t>   </a:t>
            </a:r>
            <a:r>
              <a:rPr lang="en-US" altLang="zh-CN" sz="2600" b="1"/>
              <a:t>FT                  ST                  DT                  ET       IT   DMAT</a:t>
            </a:r>
          </a:p>
        </p:txBody>
      </p:sp>
      <p:grpSp>
        <p:nvGrpSpPr>
          <p:cNvPr id="110" name="Group 109"/>
          <p:cNvGrpSpPr/>
          <p:nvPr/>
        </p:nvGrpSpPr>
        <p:grpSpPr bwMode="auto">
          <a:xfrm>
            <a:off x="1634297" y="2536081"/>
            <a:ext cx="2217737" cy="2365375"/>
            <a:chOff x="87" y="1818"/>
            <a:chExt cx="1397" cy="1490"/>
          </a:xfrm>
        </p:grpSpPr>
        <p:sp>
          <p:nvSpPr>
            <p:cNvPr id="1048755" name="Text Box 21"/>
            <p:cNvSpPr txBox="1">
              <a:spLocks noChangeArrowheads="1"/>
            </p:cNvSpPr>
            <p:nvPr/>
          </p:nvSpPr>
          <p:spPr bwMode="auto">
            <a:xfrm>
              <a:off x="340" y="1995"/>
              <a:ext cx="594" cy="574"/>
            </a:xfrm>
            <a:prstGeom prst="rect">
              <a:avLst/>
            </a:prstGeom>
            <a:solidFill>
              <a:srgbClr val="EDFFFF"/>
            </a:solidFill>
            <a:ln w="25400">
              <a:solidFill>
                <a:srgbClr val="00340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  <a:spcBef>
                  <a:spcPct val="30000"/>
                </a:spcBef>
              </a:pPr>
              <a:r>
                <a:rPr lang="en-US" altLang="zh-CN" sz="2600" b="1"/>
                <a:t>Q </a:t>
              </a:r>
            </a:p>
            <a:p>
              <a:pPr>
                <a:spcBef>
                  <a:spcPct val="10000"/>
                </a:spcBef>
              </a:pPr>
              <a:r>
                <a:rPr lang="en-US" altLang="zh-CN" sz="2600" b="1"/>
                <a:t>D   C</a:t>
              </a:r>
            </a:p>
          </p:txBody>
        </p:sp>
        <p:sp>
          <p:nvSpPr>
            <p:cNvPr id="1048756" name="Line 26"/>
            <p:cNvSpPr>
              <a:spLocks noChangeShapeType="1"/>
            </p:cNvSpPr>
            <p:nvPr/>
          </p:nvSpPr>
          <p:spPr bwMode="auto">
            <a:xfrm flipV="1">
              <a:off x="486" y="1818"/>
              <a:ext cx="0" cy="165"/>
            </a:xfrm>
            <a:prstGeom prst="line">
              <a:avLst/>
            </a:prstGeom>
            <a:noFill/>
            <a:ln w="22225">
              <a:solidFill>
                <a:srgbClr val="003400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1048757" name="Line 38"/>
            <p:cNvSpPr>
              <a:spLocks noChangeShapeType="1"/>
            </p:cNvSpPr>
            <p:nvPr/>
          </p:nvSpPr>
          <p:spPr bwMode="auto">
            <a:xfrm>
              <a:off x="454" y="2571"/>
              <a:ext cx="0" cy="465"/>
            </a:xfrm>
            <a:prstGeom prst="line">
              <a:avLst/>
            </a:prstGeom>
            <a:noFill/>
            <a:ln w="22225">
              <a:solidFill>
                <a:srgbClr val="003400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grpSp>
          <p:nvGrpSpPr>
            <p:cNvPr id="111" name="Group 105"/>
            <p:cNvGrpSpPr/>
            <p:nvPr/>
          </p:nvGrpSpPr>
          <p:grpSpPr bwMode="auto">
            <a:xfrm>
              <a:off x="87" y="2961"/>
              <a:ext cx="760" cy="347"/>
              <a:chOff x="31" y="3009"/>
              <a:chExt cx="760" cy="347"/>
            </a:xfrm>
          </p:grpSpPr>
          <p:sp>
            <p:nvSpPr>
              <p:cNvPr id="1048758" name="Text Box 42"/>
              <p:cNvSpPr txBox="1">
                <a:spLocks noChangeArrowheads="1"/>
              </p:cNvSpPr>
              <p:nvPr/>
            </p:nvSpPr>
            <p:spPr bwMode="auto">
              <a:xfrm>
                <a:off x="31" y="3009"/>
                <a:ext cx="475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zh-CN" altLang="en-US" sz="2800" b="1"/>
                  <a:t>1</a:t>
                </a:r>
              </a:p>
            </p:txBody>
          </p:sp>
          <p:sp>
            <p:nvSpPr>
              <p:cNvPr id="1048759" name="Line 43"/>
              <p:cNvSpPr>
                <a:spLocks noChangeShapeType="1"/>
              </p:cNvSpPr>
              <p:nvPr/>
            </p:nvSpPr>
            <p:spPr bwMode="auto">
              <a:xfrm>
                <a:off x="193" y="3183"/>
                <a:ext cx="231" cy="0"/>
              </a:xfrm>
              <a:prstGeom prst="line">
                <a:avLst/>
              </a:prstGeom>
              <a:noFill/>
              <a:ln w="22225">
                <a:solidFill>
                  <a:srgbClr val="003400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1048760" name="Rectangle 44"/>
              <p:cNvSpPr>
                <a:spLocks noChangeArrowheads="1"/>
              </p:cNvSpPr>
              <p:nvPr/>
            </p:nvSpPr>
            <p:spPr bwMode="auto">
              <a:xfrm>
                <a:off x="389" y="3029"/>
                <a:ext cx="402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800" b="1"/>
                  <a:t>FT</a:t>
                </a:r>
                <a:endParaRPr lang="zh-CN" altLang="en-US" sz="2800" b="1"/>
              </a:p>
            </p:txBody>
          </p:sp>
        </p:grpSp>
        <p:sp>
          <p:nvSpPr>
            <p:cNvPr id="1048761" name="Line 53"/>
            <p:cNvSpPr>
              <a:spLocks noChangeShapeType="1"/>
            </p:cNvSpPr>
            <p:nvPr/>
          </p:nvSpPr>
          <p:spPr bwMode="auto">
            <a:xfrm flipV="1">
              <a:off x="811" y="2571"/>
              <a:ext cx="0" cy="141"/>
            </a:xfrm>
            <a:prstGeom prst="line">
              <a:avLst/>
            </a:prstGeom>
            <a:noFill/>
            <a:ln w="22225">
              <a:solidFill>
                <a:srgbClr val="003400"/>
              </a:solidFill>
              <a:round/>
              <a:headEnd/>
              <a:tailEnd type="none" w="sm" len="sm"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grpSp>
          <p:nvGrpSpPr>
            <p:cNvPr id="112" name="Group 100"/>
            <p:cNvGrpSpPr/>
            <p:nvPr/>
          </p:nvGrpSpPr>
          <p:grpSpPr bwMode="auto">
            <a:xfrm>
              <a:off x="467" y="2663"/>
              <a:ext cx="1017" cy="308"/>
              <a:chOff x="467" y="2751"/>
              <a:chExt cx="1017" cy="308"/>
            </a:xfrm>
          </p:grpSpPr>
          <p:sp>
            <p:nvSpPr>
              <p:cNvPr id="1048762" name="Text Box 37"/>
              <p:cNvSpPr txBox="1">
                <a:spLocks noChangeArrowheads="1"/>
              </p:cNvSpPr>
              <p:nvPr/>
            </p:nvSpPr>
            <p:spPr bwMode="auto">
              <a:xfrm>
                <a:off x="467" y="2751"/>
                <a:ext cx="1017" cy="3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 altLang="zh-CN" sz="2600" b="1"/>
                  <a:t>CPFT(P)</a:t>
                </a:r>
              </a:p>
            </p:txBody>
          </p:sp>
          <p:sp>
            <p:nvSpPr>
              <p:cNvPr id="1048763" name="Line 54"/>
              <p:cNvSpPr>
                <a:spLocks noChangeShapeType="1"/>
              </p:cNvSpPr>
              <p:nvPr/>
            </p:nvSpPr>
            <p:spPr bwMode="auto">
              <a:xfrm>
                <a:off x="1134" y="2806"/>
                <a:ext cx="125" cy="0"/>
              </a:xfrm>
              <a:prstGeom prst="line">
                <a:avLst/>
              </a:prstGeom>
              <a:noFill/>
              <a:ln w="25400">
                <a:solidFill>
                  <a:srgbClr val="003400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 b="1"/>
              </a:p>
            </p:txBody>
          </p:sp>
        </p:grpSp>
      </p:grpSp>
      <p:grpSp>
        <p:nvGrpSpPr>
          <p:cNvPr id="113" name="Group 110"/>
          <p:cNvGrpSpPr/>
          <p:nvPr/>
        </p:nvGrpSpPr>
        <p:grpSpPr bwMode="auto">
          <a:xfrm>
            <a:off x="3572634" y="2555131"/>
            <a:ext cx="2243138" cy="2324100"/>
            <a:chOff x="1332" y="1830"/>
            <a:chExt cx="1413" cy="1464"/>
          </a:xfrm>
        </p:grpSpPr>
        <p:sp>
          <p:nvSpPr>
            <p:cNvPr id="1048764" name="Text Box 23"/>
            <p:cNvSpPr txBox="1">
              <a:spLocks noChangeArrowheads="1"/>
            </p:cNvSpPr>
            <p:nvPr/>
          </p:nvSpPr>
          <p:spPr bwMode="auto">
            <a:xfrm>
              <a:off x="1621" y="2003"/>
              <a:ext cx="595" cy="574"/>
            </a:xfrm>
            <a:prstGeom prst="rect">
              <a:avLst/>
            </a:prstGeom>
            <a:solidFill>
              <a:srgbClr val="EDFFFF"/>
            </a:solidFill>
            <a:ln w="25400">
              <a:solidFill>
                <a:srgbClr val="00340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  <a:spcBef>
                  <a:spcPct val="30000"/>
                </a:spcBef>
              </a:pPr>
              <a:r>
                <a:rPr lang="en-US" altLang="zh-CN" sz="2600" b="1"/>
                <a:t>Q </a:t>
              </a:r>
            </a:p>
            <a:p>
              <a:pPr>
                <a:spcBef>
                  <a:spcPct val="10000"/>
                </a:spcBef>
              </a:pPr>
              <a:r>
                <a:rPr lang="en-US" altLang="zh-CN" sz="2600" b="1"/>
                <a:t>D   C</a:t>
              </a:r>
            </a:p>
          </p:txBody>
        </p:sp>
        <p:sp>
          <p:nvSpPr>
            <p:cNvPr id="1048765" name="Line 25"/>
            <p:cNvSpPr>
              <a:spLocks noChangeShapeType="1"/>
            </p:cNvSpPr>
            <p:nvPr/>
          </p:nvSpPr>
          <p:spPr bwMode="auto">
            <a:xfrm flipV="1">
              <a:off x="1763" y="1830"/>
              <a:ext cx="0" cy="165"/>
            </a:xfrm>
            <a:prstGeom prst="line">
              <a:avLst/>
            </a:prstGeom>
            <a:noFill/>
            <a:ln w="22225">
              <a:solidFill>
                <a:srgbClr val="003400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1048766" name="Line 28"/>
            <p:cNvSpPr>
              <a:spLocks noChangeShapeType="1"/>
            </p:cNvSpPr>
            <p:nvPr/>
          </p:nvSpPr>
          <p:spPr bwMode="auto">
            <a:xfrm flipV="1">
              <a:off x="2083" y="2580"/>
              <a:ext cx="0" cy="141"/>
            </a:xfrm>
            <a:prstGeom prst="line">
              <a:avLst/>
            </a:prstGeom>
            <a:noFill/>
            <a:ln w="22225">
              <a:solidFill>
                <a:srgbClr val="003400"/>
              </a:solidFill>
              <a:round/>
              <a:headEnd/>
              <a:tailEnd type="none" w="sm" len="sm"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1048767" name="Line 39"/>
            <p:cNvSpPr>
              <a:spLocks noChangeShapeType="1"/>
            </p:cNvSpPr>
            <p:nvPr/>
          </p:nvSpPr>
          <p:spPr bwMode="auto">
            <a:xfrm>
              <a:off x="1736" y="2574"/>
              <a:ext cx="0" cy="444"/>
            </a:xfrm>
            <a:prstGeom prst="line">
              <a:avLst/>
            </a:prstGeom>
            <a:noFill/>
            <a:ln w="22225">
              <a:solidFill>
                <a:srgbClr val="003400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grpSp>
          <p:nvGrpSpPr>
            <p:cNvPr id="114" name="Group 107"/>
            <p:cNvGrpSpPr/>
            <p:nvPr/>
          </p:nvGrpSpPr>
          <p:grpSpPr bwMode="auto">
            <a:xfrm>
              <a:off x="1332" y="2947"/>
              <a:ext cx="748" cy="347"/>
              <a:chOff x="1332" y="2947"/>
              <a:chExt cx="748" cy="347"/>
            </a:xfrm>
          </p:grpSpPr>
          <p:sp>
            <p:nvSpPr>
              <p:cNvPr id="1048768" name="Text Box 46"/>
              <p:cNvSpPr txBox="1">
                <a:spLocks noChangeArrowheads="1"/>
              </p:cNvSpPr>
              <p:nvPr/>
            </p:nvSpPr>
            <p:spPr bwMode="auto">
              <a:xfrm>
                <a:off x="1332" y="2947"/>
                <a:ext cx="475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zh-CN" altLang="en-US" sz="2800" b="1"/>
                  <a:t>1</a:t>
                </a:r>
              </a:p>
            </p:txBody>
          </p:sp>
          <p:sp>
            <p:nvSpPr>
              <p:cNvPr id="1048769" name="Line 47"/>
              <p:cNvSpPr>
                <a:spLocks noChangeShapeType="1"/>
              </p:cNvSpPr>
              <p:nvPr/>
            </p:nvSpPr>
            <p:spPr bwMode="auto">
              <a:xfrm>
                <a:off x="1494" y="3130"/>
                <a:ext cx="231" cy="0"/>
              </a:xfrm>
              <a:prstGeom prst="line">
                <a:avLst/>
              </a:prstGeom>
              <a:noFill/>
              <a:ln w="22225">
                <a:solidFill>
                  <a:srgbClr val="003400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1048770" name="Rectangle 48"/>
              <p:cNvSpPr>
                <a:spLocks noChangeArrowheads="1"/>
              </p:cNvSpPr>
              <p:nvPr/>
            </p:nvSpPr>
            <p:spPr bwMode="auto">
              <a:xfrm>
                <a:off x="1690" y="2967"/>
                <a:ext cx="390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800" b="1"/>
                  <a:t>ST</a:t>
                </a:r>
                <a:endParaRPr lang="zh-CN" altLang="en-US" sz="2800" b="1"/>
              </a:p>
            </p:txBody>
          </p:sp>
        </p:grpSp>
        <p:grpSp>
          <p:nvGrpSpPr>
            <p:cNvPr id="115" name="Group 101"/>
            <p:cNvGrpSpPr/>
            <p:nvPr/>
          </p:nvGrpSpPr>
          <p:grpSpPr bwMode="auto">
            <a:xfrm>
              <a:off x="1786" y="2677"/>
              <a:ext cx="959" cy="308"/>
              <a:chOff x="1762" y="2749"/>
              <a:chExt cx="959" cy="308"/>
            </a:xfrm>
          </p:grpSpPr>
          <p:sp>
            <p:nvSpPr>
              <p:cNvPr id="1048771" name="Text Box 57"/>
              <p:cNvSpPr txBox="1">
                <a:spLocks noChangeArrowheads="1"/>
              </p:cNvSpPr>
              <p:nvPr/>
            </p:nvSpPr>
            <p:spPr bwMode="auto">
              <a:xfrm>
                <a:off x="1762" y="2749"/>
                <a:ext cx="959" cy="3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 altLang="zh-CN" sz="2600" b="1"/>
                  <a:t>CPST(P)</a:t>
                </a:r>
              </a:p>
            </p:txBody>
          </p:sp>
          <p:sp>
            <p:nvSpPr>
              <p:cNvPr id="1048772" name="Line 58"/>
              <p:cNvSpPr>
                <a:spLocks noChangeShapeType="1"/>
              </p:cNvSpPr>
              <p:nvPr/>
            </p:nvSpPr>
            <p:spPr bwMode="auto">
              <a:xfrm>
                <a:off x="2429" y="2807"/>
                <a:ext cx="125" cy="0"/>
              </a:xfrm>
              <a:prstGeom prst="line">
                <a:avLst/>
              </a:prstGeom>
              <a:noFill/>
              <a:ln w="25400">
                <a:solidFill>
                  <a:srgbClr val="003400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 b="1"/>
              </a:p>
            </p:txBody>
          </p:sp>
        </p:grpSp>
      </p:grpSp>
      <p:grpSp>
        <p:nvGrpSpPr>
          <p:cNvPr id="116" name="Group 111"/>
          <p:cNvGrpSpPr/>
          <p:nvPr/>
        </p:nvGrpSpPr>
        <p:grpSpPr bwMode="auto">
          <a:xfrm>
            <a:off x="5645909" y="2574181"/>
            <a:ext cx="2106613" cy="2290763"/>
            <a:chOff x="2654" y="1842"/>
            <a:chExt cx="1327" cy="1443"/>
          </a:xfrm>
        </p:grpSpPr>
        <p:sp>
          <p:nvSpPr>
            <p:cNvPr id="1048773" name="Text Box 22"/>
            <p:cNvSpPr txBox="1">
              <a:spLocks noChangeArrowheads="1"/>
            </p:cNvSpPr>
            <p:nvPr/>
          </p:nvSpPr>
          <p:spPr bwMode="auto">
            <a:xfrm>
              <a:off x="2862" y="2009"/>
              <a:ext cx="595" cy="574"/>
            </a:xfrm>
            <a:prstGeom prst="rect">
              <a:avLst/>
            </a:prstGeom>
            <a:solidFill>
              <a:srgbClr val="EDFFFF"/>
            </a:solidFill>
            <a:ln w="25400">
              <a:solidFill>
                <a:srgbClr val="00340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  <a:spcBef>
                  <a:spcPct val="30000"/>
                </a:spcBef>
              </a:pPr>
              <a:r>
                <a:rPr lang="en-US" altLang="zh-CN" sz="2600" b="1"/>
                <a:t>Q </a:t>
              </a:r>
            </a:p>
            <a:p>
              <a:pPr>
                <a:spcBef>
                  <a:spcPct val="10000"/>
                </a:spcBef>
              </a:pPr>
              <a:r>
                <a:rPr lang="en-US" altLang="zh-CN" sz="2600" b="1"/>
                <a:t>D   C</a:t>
              </a:r>
            </a:p>
          </p:txBody>
        </p:sp>
        <p:sp>
          <p:nvSpPr>
            <p:cNvPr id="1048774" name="Line 24"/>
            <p:cNvSpPr>
              <a:spLocks noChangeShapeType="1"/>
            </p:cNvSpPr>
            <p:nvPr/>
          </p:nvSpPr>
          <p:spPr bwMode="auto">
            <a:xfrm flipV="1">
              <a:off x="2995" y="1842"/>
              <a:ext cx="0" cy="165"/>
            </a:xfrm>
            <a:prstGeom prst="line">
              <a:avLst/>
            </a:prstGeom>
            <a:noFill/>
            <a:ln w="22225">
              <a:solidFill>
                <a:srgbClr val="003400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1048775" name="Line 27"/>
            <p:cNvSpPr>
              <a:spLocks noChangeShapeType="1"/>
            </p:cNvSpPr>
            <p:nvPr/>
          </p:nvSpPr>
          <p:spPr bwMode="auto">
            <a:xfrm flipV="1">
              <a:off x="3319" y="2580"/>
              <a:ext cx="0" cy="141"/>
            </a:xfrm>
            <a:prstGeom prst="line">
              <a:avLst/>
            </a:prstGeom>
            <a:noFill/>
            <a:ln w="22225">
              <a:solidFill>
                <a:srgbClr val="003400"/>
              </a:solidFill>
              <a:round/>
              <a:headEnd/>
              <a:tailEnd type="none" w="sm" len="sm"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1048776" name="Line 40"/>
            <p:cNvSpPr>
              <a:spLocks noChangeShapeType="1"/>
            </p:cNvSpPr>
            <p:nvPr/>
          </p:nvSpPr>
          <p:spPr bwMode="auto">
            <a:xfrm>
              <a:off x="2976" y="2585"/>
              <a:ext cx="0" cy="456"/>
            </a:xfrm>
            <a:prstGeom prst="line">
              <a:avLst/>
            </a:prstGeom>
            <a:noFill/>
            <a:ln w="22225">
              <a:solidFill>
                <a:srgbClr val="003400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grpSp>
          <p:nvGrpSpPr>
            <p:cNvPr id="117" name="Group 106"/>
            <p:cNvGrpSpPr/>
            <p:nvPr/>
          </p:nvGrpSpPr>
          <p:grpSpPr bwMode="auto">
            <a:xfrm>
              <a:off x="2654" y="2954"/>
              <a:ext cx="793" cy="331"/>
              <a:chOff x="2550" y="3058"/>
              <a:chExt cx="793" cy="331"/>
            </a:xfrm>
          </p:grpSpPr>
          <p:sp>
            <p:nvSpPr>
              <p:cNvPr id="1048777" name="Text Box 50"/>
              <p:cNvSpPr txBox="1">
                <a:spLocks noChangeArrowheads="1"/>
              </p:cNvSpPr>
              <p:nvPr/>
            </p:nvSpPr>
            <p:spPr bwMode="auto">
              <a:xfrm>
                <a:off x="2550" y="3058"/>
                <a:ext cx="475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zh-CN" altLang="en-US" sz="2800" b="1"/>
                  <a:t>1</a:t>
                </a:r>
              </a:p>
            </p:txBody>
          </p:sp>
          <p:sp>
            <p:nvSpPr>
              <p:cNvPr id="1048778" name="Line 51"/>
              <p:cNvSpPr>
                <a:spLocks noChangeShapeType="1"/>
              </p:cNvSpPr>
              <p:nvPr/>
            </p:nvSpPr>
            <p:spPr bwMode="auto">
              <a:xfrm>
                <a:off x="2712" y="3230"/>
                <a:ext cx="231" cy="0"/>
              </a:xfrm>
              <a:prstGeom prst="line">
                <a:avLst/>
              </a:prstGeom>
              <a:noFill/>
              <a:ln w="22225">
                <a:solidFill>
                  <a:srgbClr val="003400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1048779" name="Rectangle 52"/>
              <p:cNvSpPr>
                <a:spLocks noChangeArrowheads="1"/>
              </p:cNvSpPr>
              <p:nvPr/>
            </p:nvSpPr>
            <p:spPr bwMode="auto">
              <a:xfrm>
                <a:off x="2916" y="3062"/>
                <a:ext cx="427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800" b="1"/>
                  <a:t>DT</a:t>
                </a:r>
                <a:endParaRPr lang="zh-CN" altLang="en-US" sz="2800" b="1"/>
              </a:p>
            </p:txBody>
          </p:sp>
        </p:grpSp>
        <p:grpSp>
          <p:nvGrpSpPr>
            <p:cNvPr id="118" name="Group 102"/>
            <p:cNvGrpSpPr/>
            <p:nvPr/>
          </p:nvGrpSpPr>
          <p:grpSpPr bwMode="auto">
            <a:xfrm>
              <a:off x="3010" y="2661"/>
              <a:ext cx="971" cy="309"/>
              <a:chOff x="3010" y="2749"/>
              <a:chExt cx="971" cy="309"/>
            </a:xfrm>
          </p:grpSpPr>
          <p:sp>
            <p:nvSpPr>
              <p:cNvPr id="1048780" name="Text Box 60"/>
              <p:cNvSpPr txBox="1">
                <a:spLocks noChangeArrowheads="1"/>
              </p:cNvSpPr>
              <p:nvPr/>
            </p:nvSpPr>
            <p:spPr bwMode="auto">
              <a:xfrm>
                <a:off x="3010" y="2749"/>
                <a:ext cx="971" cy="3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 altLang="zh-CN" sz="2600" b="1"/>
                  <a:t>CPDT(P)</a:t>
                </a:r>
              </a:p>
            </p:txBody>
          </p:sp>
          <p:sp>
            <p:nvSpPr>
              <p:cNvPr id="1048781" name="Line 61"/>
              <p:cNvSpPr>
                <a:spLocks noChangeShapeType="1"/>
              </p:cNvSpPr>
              <p:nvPr/>
            </p:nvSpPr>
            <p:spPr bwMode="auto">
              <a:xfrm>
                <a:off x="3703" y="2806"/>
                <a:ext cx="125" cy="0"/>
              </a:xfrm>
              <a:prstGeom prst="line">
                <a:avLst/>
              </a:prstGeom>
              <a:noFill/>
              <a:ln w="25400">
                <a:solidFill>
                  <a:srgbClr val="003400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 b="1"/>
              </a:p>
            </p:txBody>
          </p:sp>
        </p:grpSp>
      </p:grpSp>
      <p:grpSp>
        <p:nvGrpSpPr>
          <p:cNvPr id="119" name="Group 112"/>
          <p:cNvGrpSpPr/>
          <p:nvPr/>
        </p:nvGrpSpPr>
        <p:grpSpPr bwMode="auto">
          <a:xfrm>
            <a:off x="7601709" y="2564656"/>
            <a:ext cx="2495550" cy="2325688"/>
            <a:chOff x="3878" y="1836"/>
            <a:chExt cx="1572" cy="1465"/>
          </a:xfrm>
        </p:grpSpPr>
        <p:sp>
          <p:nvSpPr>
            <p:cNvPr id="1048782" name="Text Box 67"/>
            <p:cNvSpPr txBox="1">
              <a:spLocks noChangeArrowheads="1"/>
            </p:cNvSpPr>
            <p:nvPr/>
          </p:nvSpPr>
          <p:spPr bwMode="auto">
            <a:xfrm>
              <a:off x="4070" y="2006"/>
              <a:ext cx="595" cy="574"/>
            </a:xfrm>
            <a:prstGeom prst="rect">
              <a:avLst/>
            </a:prstGeom>
            <a:solidFill>
              <a:srgbClr val="EDFFFF"/>
            </a:solidFill>
            <a:ln w="25400">
              <a:solidFill>
                <a:srgbClr val="00340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  <a:spcBef>
                  <a:spcPct val="30000"/>
                </a:spcBef>
              </a:pPr>
              <a:r>
                <a:rPr lang="en-US" altLang="zh-CN" sz="2600" b="1"/>
                <a:t>Q </a:t>
              </a:r>
            </a:p>
            <a:p>
              <a:pPr>
                <a:spcBef>
                  <a:spcPct val="10000"/>
                </a:spcBef>
              </a:pPr>
              <a:r>
                <a:rPr lang="en-US" altLang="zh-CN" sz="2600" b="1"/>
                <a:t>D   C</a:t>
              </a:r>
            </a:p>
          </p:txBody>
        </p:sp>
        <p:sp>
          <p:nvSpPr>
            <p:cNvPr id="1048783" name="Line 68"/>
            <p:cNvSpPr>
              <a:spLocks noChangeShapeType="1"/>
            </p:cNvSpPr>
            <p:nvPr/>
          </p:nvSpPr>
          <p:spPr bwMode="auto">
            <a:xfrm flipV="1">
              <a:off x="4203" y="1836"/>
              <a:ext cx="0" cy="165"/>
            </a:xfrm>
            <a:prstGeom prst="line">
              <a:avLst/>
            </a:prstGeom>
            <a:noFill/>
            <a:ln w="22225">
              <a:solidFill>
                <a:srgbClr val="003400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1048784" name="Line 69"/>
            <p:cNvSpPr>
              <a:spLocks noChangeShapeType="1"/>
            </p:cNvSpPr>
            <p:nvPr/>
          </p:nvSpPr>
          <p:spPr bwMode="auto">
            <a:xfrm flipV="1">
              <a:off x="4543" y="2574"/>
              <a:ext cx="0" cy="141"/>
            </a:xfrm>
            <a:prstGeom prst="line">
              <a:avLst/>
            </a:prstGeom>
            <a:noFill/>
            <a:ln w="22225">
              <a:solidFill>
                <a:srgbClr val="003400"/>
              </a:solidFill>
              <a:round/>
              <a:headEnd/>
              <a:tailEnd type="none" w="sm" len="sm"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1048785" name="Line 70"/>
            <p:cNvSpPr>
              <a:spLocks noChangeShapeType="1"/>
            </p:cNvSpPr>
            <p:nvPr/>
          </p:nvSpPr>
          <p:spPr bwMode="auto">
            <a:xfrm>
              <a:off x="4200" y="2587"/>
              <a:ext cx="0" cy="462"/>
            </a:xfrm>
            <a:prstGeom prst="line">
              <a:avLst/>
            </a:prstGeom>
            <a:noFill/>
            <a:ln w="22225">
              <a:solidFill>
                <a:srgbClr val="003400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grpSp>
          <p:nvGrpSpPr>
            <p:cNvPr id="120" name="Group 108"/>
            <p:cNvGrpSpPr/>
            <p:nvPr/>
          </p:nvGrpSpPr>
          <p:grpSpPr bwMode="auto">
            <a:xfrm>
              <a:off x="3878" y="2962"/>
              <a:ext cx="780" cy="339"/>
              <a:chOff x="3758" y="3074"/>
              <a:chExt cx="780" cy="339"/>
            </a:xfrm>
          </p:grpSpPr>
          <p:sp>
            <p:nvSpPr>
              <p:cNvPr id="1048786" name="Text Box 72"/>
              <p:cNvSpPr txBox="1">
                <a:spLocks noChangeArrowheads="1"/>
              </p:cNvSpPr>
              <p:nvPr/>
            </p:nvSpPr>
            <p:spPr bwMode="auto">
              <a:xfrm>
                <a:off x="3758" y="3074"/>
                <a:ext cx="475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zh-CN" altLang="en-US" sz="2800" b="1"/>
                  <a:t>1</a:t>
                </a:r>
              </a:p>
            </p:txBody>
          </p:sp>
          <p:sp>
            <p:nvSpPr>
              <p:cNvPr id="1048787" name="Line 73"/>
              <p:cNvSpPr>
                <a:spLocks noChangeShapeType="1"/>
              </p:cNvSpPr>
              <p:nvPr/>
            </p:nvSpPr>
            <p:spPr bwMode="auto">
              <a:xfrm>
                <a:off x="3936" y="3255"/>
                <a:ext cx="231" cy="0"/>
              </a:xfrm>
              <a:prstGeom prst="line">
                <a:avLst/>
              </a:prstGeom>
              <a:noFill/>
              <a:ln w="22225">
                <a:solidFill>
                  <a:srgbClr val="003400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1048788" name="Rectangle 74"/>
              <p:cNvSpPr>
                <a:spLocks noChangeArrowheads="1"/>
              </p:cNvSpPr>
              <p:nvPr/>
            </p:nvSpPr>
            <p:spPr bwMode="auto">
              <a:xfrm>
                <a:off x="4124" y="3086"/>
                <a:ext cx="414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800" b="1"/>
                  <a:t>ET</a:t>
                </a:r>
                <a:endParaRPr lang="zh-CN" altLang="en-US" sz="2800" b="1"/>
              </a:p>
            </p:txBody>
          </p:sp>
        </p:grpSp>
        <p:grpSp>
          <p:nvGrpSpPr>
            <p:cNvPr id="121" name="Group 103"/>
            <p:cNvGrpSpPr/>
            <p:nvPr/>
          </p:nvGrpSpPr>
          <p:grpSpPr bwMode="auto">
            <a:xfrm>
              <a:off x="4234" y="2661"/>
              <a:ext cx="953" cy="308"/>
              <a:chOff x="4226" y="2749"/>
              <a:chExt cx="953" cy="308"/>
            </a:xfrm>
          </p:grpSpPr>
          <p:sp>
            <p:nvSpPr>
              <p:cNvPr id="1048789" name="Text Box 76"/>
              <p:cNvSpPr txBox="1">
                <a:spLocks noChangeArrowheads="1"/>
              </p:cNvSpPr>
              <p:nvPr/>
            </p:nvSpPr>
            <p:spPr bwMode="auto">
              <a:xfrm>
                <a:off x="4226" y="2749"/>
                <a:ext cx="953" cy="3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 altLang="zh-CN" sz="2600" b="1"/>
                  <a:t>CPET(P)</a:t>
                </a:r>
              </a:p>
            </p:txBody>
          </p:sp>
          <p:sp>
            <p:nvSpPr>
              <p:cNvPr id="1048790" name="Line 77"/>
              <p:cNvSpPr>
                <a:spLocks noChangeShapeType="1"/>
              </p:cNvSpPr>
              <p:nvPr/>
            </p:nvSpPr>
            <p:spPr bwMode="auto">
              <a:xfrm>
                <a:off x="4903" y="2806"/>
                <a:ext cx="125" cy="0"/>
              </a:xfrm>
              <a:prstGeom prst="line">
                <a:avLst/>
              </a:prstGeom>
              <a:noFill/>
              <a:ln w="25400">
                <a:solidFill>
                  <a:srgbClr val="003400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 b="1"/>
              </a:p>
            </p:txBody>
          </p:sp>
        </p:grpSp>
        <p:sp>
          <p:nvSpPr>
            <p:cNvPr id="1048791" name="Text Box 78"/>
            <p:cNvSpPr txBox="1">
              <a:spLocks noChangeArrowheads="1"/>
            </p:cNvSpPr>
            <p:nvPr/>
          </p:nvSpPr>
          <p:spPr bwMode="auto">
            <a:xfrm>
              <a:off x="4903" y="2119"/>
              <a:ext cx="54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zh-CN" altLang="en-US" b="1"/>
                <a:t>…..</a:t>
              </a:r>
            </a:p>
          </p:txBody>
        </p:sp>
      </p:grpSp>
      <p:sp>
        <p:nvSpPr>
          <p:cNvPr id="1048792" name="Text Box 113"/>
          <p:cNvSpPr txBox="1">
            <a:spLocks noChangeArrowheads="1"/>
          </p:cNvSpPr>
          <p:nvPr/>
        </p:nvSpPr>
        <p:spPr bwMode="auto">
          <a:xfrm>
            <a:off x="1966084" y="5183992"/>
            <a:ext cx="7848600" cy="1117550"/>
          </a:xfrm>
          <a:prstGeom prst="rect">
            <a:avLst/>
          </a:prstGeom>
          <a:noFill/>
          <a:ln w="222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ts val="4200"/>
              </a:lnSpc>
            </a:pPr>
            <a:r>
              <a:rPr lang="en-US" altLang="zh-CN" sz="2900" b="1">
                <a:solidFill>
                  <a:srgbClr val="000099"/>
                </a:solidFill>
              </a:rPr>
              <a:t>“</a:t>
            </a:r>
            <a:r>
              <a:rPr lang="zh-CN" altLang="en-US" sz="2900" b="1">
                <a:solidFill>
                  <a:srgbClr val="000099"/>
                </a:solidFill>
              </a:rPr>
              <a:t>1</a:t>
            </a:r>
            <a:r>
              <a:rPr lang="zh-CN" altLang="en-US" sz="2900" b="1">
                <a:solidFill>
                  <a:srgbClr val="000099"/>
                </a:solidFill>
                <a:sym typeface="Symbol" pitchFamily="18" charset="2"/>
              </a:rPr>
              <a:t></a:t>
            </a:r>
            <a:r>
              <a:rPr lang="en-US" altLang="zh-CN" sz="2900" b="1">
                <a:solidFill>
                  <a:srgbClr val="000099"/>
                </a:solidFill>
                <a:sym typeface="Symbol" pitchFamily="18" charset="2"/>
              </a:rPr>
              <a:t>FT</a:t>
            </a:r>
            <a:r>
              <a:rPr lang="en-US" altLang="zh-CN" sz="2900" b="1">
                <a:solidFill>
                  <a:srgbClr val="000099"/>
                </a:solidFill>
              </a:rPr>
              <a:t>”、</a:t>
            </a:r>
            <a:r>
              <a:rPr lang="zh-CN" altLang="en-US" sz="2900" b="1">
                <a:solidFill>
                  <a:srgbClr val="000099"/>
                </a:solidFill>
              </a:rPr>
              <a:t>“1</a:t>
            </a:r>
            <a:r>
              <a:rPr lang="zh-CN" altLang="en-US" sz="2900" b="1">
                <a:solidFill>
                  <a:srgbClr val="000099"/>
                </a:solidFill>
                <a:sym typeface="Symbol" pitchFamily="18" charset="2"/>
              </a:rPr>
              <a:t></a:t>
            </a:r>
            <a:r>
              <a:rPr lang="en-US" altLang="zh-CN" sz="2900" b="1">
                <a:solidFill>
                  <a:srgbClr val="000099"/>
                </a:solidFill>
                <a:sym typeface="Symbol" pitchFamily="18" charset="2"/>
              </a:rPr>
              <a:t>ST</a:t>
            </a:r>
            <a:r>
              <a:rPr lang="en-US" altLang="zh-CN" sz="2900" b="1">
                <a:solidFill>
                  <a:srgbClr val="000099"/>
                </a:solidFill>
              </a:rPr>
              <a:t>”、“</a:t>
            </a:r>
            <a:r>
              <a:rPr lang="zh-CN" altLang="en-US" sz="2900" b="1">
                <a:solidFill>
                  <a:srgbClr val="000099"/>
                </a:solidFill>
              </a:rPr>
              <a:t>1</a:t>
            </a:r>
            <a:r>
              <a:rPr lang="zh-CN" altLang="en-US" sz="2900" b="1">
                <a:solidFill>
                  <a:srgbClr val="000099"/>
                </a:solidFill>
                <a:sym typeface="Symbol" pitchFamily="18" charset="2"/>
              </a:rPr>
              <a:t></a:t>
            </a:r>
            <a:r>
              <a:rPr lang="en-US" altLang="zh-CN" sz="2900" b="1">
                <a:solidFill>
                  <a:srgbClr val="000099"/>
                </a:solidFill>
                <a:sym typeface="Symbol" pitchFamily="18" charset="2"/>
              </a:rPr>
              <a:t>DT</a:t>
            </a:r>
            <a:r>
              <a:rPr lang="en-US" altLang="zh-CN" sz="2900" b="1">
                <a:solidFill>
                  <a:srgbClr val="000099"/>
                </a:solidFill>
              </a:rPr>
              <a:t>”、“</a:t>
            </a:r>
            <a:r>
              <a:rPr lang="zh-CN" altLang="en-US" sz="2900" b="1">
                <a:solidFill>
                  <a:srgbClr val="000099"/>
                </a:solidFill>
              </a:rPr>
              <a:t>1</a:t>
            </a:r>
            <a:r>
              <a:rPr lang="zh-CN" altLang="en-US" sz="2900" b="1">
                <a:solidFill>
                  <a:srgbClr val="000099"/>
                </a:solidFill>
                <a:sym typeface="Symbol" pitchFamily="18" charset="2"/>
              </a:rPr>
              <a:t></a:t>
            </a:r>
            <a:r>
              <a:rPr lang="en-US" altLang="zh-CN" sz="2900" b="1">
                <a:solidFill>
                  <a:srgbClr val="000099"/>
                </a:solidFill>
                <a:sym typeface="Symbol" pitchFamily="18" charset="2"/>
              </a:rPr>
              <a:t>ET</a:t>
            </a:r>
            <a:r>
              <a:rPr lang="en-US" altLang="zh-CN" sz="2900" b="1">
                <a:solidFill>
                  <a:srgbClr val="000099"/>
                </a:solidFill>
              </a:rPr>
              <a:t>”</a:t>
            </a:r>
          </a:p>
          <a:p>
            <a:pPr>
              <a:lnSpc>
                <a:spcPts val="4200"/>
              </a:lnSpc>
            </a:pPr>
            <a:r>
              <a:rPr lang="en-US" altLang="zh-CN" sz="2900" b="1">
                <a:solidFill>
                  <a:srgbClr val="000099"/>
                </a:solidFill>
              </a:rPr>
              <a:t>             </a:t>
            </a:r>
            <a:r>
              <a:rPr lang="zh-CN" altLang="en-US" sz="2900" b="1">
                <a:solidFill>
                  <a:srgbClr val="000099"/>
                </a:solidFill>
              </a:rPr>
              <a:t>即为工作周期状态控制命令。</a:t>
            </a:r>
            <a:endParaRPr lang="en-US" altLang="zh-CN" sz="2900" b="1">
              <a:solidFill>
                <a:srgbClr val="0000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487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0487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0487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097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097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2097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"/>
                            </p:stCondLst>
                            <p:childTnLst>
                              <p:par>
                                <p:cTn id="5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097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754" grpId="0" build="p" autoUpdateAnimBg="0"/>
      <p:bldP spid="1048792" grpId="0" build="p" autoUpdateAnimBg="0" advAuto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3" name="Rectangle 2"/>
          <p:cNvSpPr>
            <a:spLocks noChangeArrowheads="1"/>
          </p:cNvSpPr>
          <p:nvPr/>
        </p:nvSpPr>
        <p:spPr bwMode="auto">
          <a:xfrm>
            <a:off x="3681674" y="96723"/>
            <a:ext cx="428206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sz="2000" b="1"/>
              <a:t>双操作数指令各工作周期转换流程</a:t>
            </a:r>
            <a:r>
              <a:rPr lang="en-US" altLang="zh-CN" sz="2000" b="1"/>
              <a:t>:</a:t>
            </a:r>
          </a:p>
        </p:txBody>
      </p:sp>
      <p:sp>
        <p:nvSpPr>
          <p:cNvPr id="1048794" name="Text Box 5"/>
          <p:cNvSpPr txBox="1">
            <a:spLocks noChangeArrowheads="1"/>
          </p:cNvSpPr>
          <p:nvPr/>
        </p:nvSpPr>
        <p:spPr bwMode="auto">
          <a:xfrm>
            <a:off x="4736505" y="925488"/>
            <a:ext cx="1676400" cy="523220"/>
          </a:xfrm>
          <a:prstGeom prst="rect">
            <a:avLst/>
          </a:prstGeom>
          <a:solidFill>
            <a:srgbClr val="5EE5FC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800" b="1"/>
              <a:t>  FT</a:t>
            </a:r>
          </a:p>
        </p:txBody>
      </p:sp>
      <p:sp>
        <p:nvSpPr>
          <p:cNvPr id="1048795" name="Text Box 6"/>
          <p:cNvSpPr txBox="1">
            <a:spLocks noChangeArrowheads="1"/>
          </p:cNvSpPr>
          <p:nvPr/>
        </p:nvSpPr>
        <p:spPr bwMode="auto">
          <a:xfrm>
            <a:off x="5604469" y="1412776"/>
            <a:ext cx="171566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>
                <a:solidFill>
                  <a:srgbClr val="0000FF"/>
                </a:solidFill>
              </a:rPr>
              <a:t>双</a:t>
            </a:r>
          </a:p>
        </p:txBody>
      </p:sp>
      <p:sp>
        <p:nvSpPr>
          <p:cNvPr id="1048796" name="Line 20"/>
          <p:cNvSpPr>
            <a:spLocks noChangeShapeType="1"/>
          </p:cNvSpPr>
          <p:nvPr/>
        </p:nvSpPr>
        <p:spPr bwMode="auto">
          <a:xfrm>
            <a:off x="5574705" y="620688"/>
            <a:ext cx="0" cy="30480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none" w="sm" len="sm"/>
          </a:ln>
        </p:spPr>
        <p:txBody>
          <a:bodyPr wrap="none" anchor="ctr"/>
          <a:lstStyle/>
          <a:p>
            <a:endParaRPr lang="zh-CN" altLang="en-US" sz="2800">
              <a:solidFill>
                <a:srgbClr val="0000FF"/>
              </a:solidFill>
            </a:endParaRPr>
          </a:p>
        </p:txBody>
      </p:sp>
      <p:sp>
        <p:nvSpPr>
          <p:cNvPr id="1048797" name="Line 21"/>
          <p:cNvSpPr>
            <a:spLocks noChangeShapeType="1"/>
          </p:cNvSpPr>
          <p:nvPr/>
        </p:nvSpPr>
        <p:spPr bwMode="auto">
          <a:xfrm>
            <a:off x="5574705" y="1475384"/>
            <a:ext cx="0" cy="314876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none" w="sm" len="sm"/>
          </a:ln>
        </p:spPr>
        <p:txBody>
          <a:bodyPr wrap="none" anchor="ctr"/>
          <a:lstStyle/>
          <a:p>
            <a:endParaRPr lang="zh-CN" altLang="en-US" sz="2800">
              <a:solidFill>
                <a:srgbClr val="0000FF"/>
              </a:solidFill>
            </a:endParaRPr>
          </a:p>
        </p:txBody>
      </p:sp>
      <p:sp>
        <p:nvSpPr>
          <p:cNvPr id="1048798" name="Line 22"/>
          <p:cNvSpPr>
            <a:spLocks noChangeShapeType="1"/>
          </p:cNvSpPr>
          <p:nvPr/>
        </p:nvSpPr>
        <p:spPr bwMode="auto">
          <a:xfrm>
            <a:off x="3745905" y="1763688"/>
            <a:ext cx="38862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sz="2800">
              <a:solidFill>
                <a:srgbClr val="0000FF"/>
              </a:solidFill>
            </a:endParaRPr>
          </a:p>
        </p:txBody>
      </p:sp>
      <p:sp>
        <p:nvSpPr>
          <p:cNvPr id="1048799" name="Line 25"/>
          <p:cNvSpPr>
            <a:spLocks noChangeShapeType="1"/>
          </p:cNvSpPr>
          <p:nvPr/>
        </p:nvSpPr>
        <p:spPr bwMode="auto">
          <a:xfrm flipH="1">
            <a:off x="5574705" y="1763688"/>
            <a:ext cx="0" cy="45720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none" w="sm" len="sm"/>
          </a:ln>
        </p:spPr>
        <p:txBody>
          <a:bodyPr wrap="none" anchor="ctr"/>
          <a:lstStyle/>
          <a:p>
            <a:endParaRPr lang="zh-CN" altLang="en-US" sz="2800">
              <a:solidFill>
                <a:srgbClr val="0000FF"/>
              </a:solidFill>
            </a:endParaRPr>
          </a:p>
        </p:txBody>
      </p:sp>
      <p:grpSp>
        <p:nvGrpSpPr>
          <p:cNvPr id="123" name="Group 29"/>
          <p:cNvGrpSpPr/>
          <p:nvPr/>
        </p:nvGrpSpPr>
        <p:grpSpPr bwMode="auto">
          <a:xfrm>
            <a:off x="5650905" y="1763688"/>
            <a:ext cx="914400" cy="519113"/>
            <a:chOff x="3168" y="1440"/>
            <a:chExt cx="576" cy="327"/>
          </a:xfrm>
        </p:grpSpPr>
        <p:sp>
          <p:nvSpPr>
            <p:cNvPr id="1048800" name="Text Box 27"/>
            <p:cNvSpPr txBox="1">
              <a:spLocks noChangeArrowheads="1"/>
            </p:cNvSpPr>
            <p:nvPr/>
          </p:nvSpPr>
          <p:spPr bwMode="auto">
            <a:xfrm>
              <a:off x="3168" y="1440"/>
              <a:ext cx="57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0000"/>
                  </a:solidFill>
                </a:rPr>
                <a:t>SR</a:t>
              </a:r>
            </a:p>
          </p:txBody>
        </p:sp>
        <p:sp>
          <p:nvSpPr>
            <p:cNvPr id="1048801" name="Line 28"/>
            <p:cNvSpPr>
              <a:spLocks noChangeShapeType="1"/>
            </p:cNvSpPr>
            <p:nvPr/>
          </p:nvSpPr>
          <p:spPr bwMode="auto">
            <a:xfrm>
              <a:off x="3216" y="1488"/>
              <a:ext cx="240" cy="0"/>
            </a:xfrm>
            <a:prstGeom prst="line">
              <a:avLst/>
            </a:prstGeom>
            <a:noFill/>
            <a:ln w="19050" cap="sq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2800">
                <a:solidFill>
                  <a:srgbClr val="0000FF"/>
                </a:solidFill>
              </a:endParaRPr>
            </a:p>
          </p:txBody>
        </p:sp>
      </p:grpSp>
      <p:sp>
        <p:nvSpPr>
          <p:cNvPr id="1048802" name="Text Box 30"/>
          <p:cNvSpPr txBox="1">
            <a:spLocks noChangeArrowheads="1"/>
          </p:cNvSpPr>
          <p:nvPr/>
        </p:nvSpPr>
        <p:spPr bwMode="auto">
          <a:xfrm>
            <a:off x="4736505" y="2220888"/>
            <a:ext cx="1676400" cy="523220"/>
          </a:xfrm>
          <a:prstGeom prst="rect">
            <a:avLst/>
          </a:prstGeom>
          <a:solidFill>
            <a:srgbClr val="5EE5FC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800" b="1"/>
              <a:t>  ST</a:t>
            </a:r>
          </a:p>
        </p:txBody>
      </p:sp>
      <p:grpSp>
        <p:nvGrpSpPr>
          <p:cNvPr id="124" name="Group 31"/>
          <p:cNvGrpSpPr/>
          <p:nvPr/>
        </p:nvGrpSpPr>
        <p:grpSpPr bwMode="auto">
          <a:xfrm>
            <a:off x="5650905" y="2830488"/>
            <a:ext cx="914400" cy="519113"/>
            <a:chOff x="3168" y="1440"/>
            <a:chExt cx="576" cy="327"/>
          </a:xfrm>
        </p:grpSpPr>
        <p:sp>
          <p:nvSpPr>
            <p:cNvPr id="1048803" name="Text Box 32"/>
            <p:cNvSpPr txBox="1">
              <a:spLocks noChangeArrowheads="1"/>
            </p:cNvSpPr>
            <p:nvPr/>
          </p:nvSpPr>
          <p:spPr bwMode="auto">
            <a:xfrm>
              <a:off x="3168" y="1440"/>
              <a:ext cx="57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0000"/>
                  </a:solidFill>
                </a:rPr>
                <a:t>DR</a:t>
              </a:r>
            </a:p>
          </p:txBody>
        </p:sp>
        <p:sp>
          <p:nvSpPr>
            <p:cNvPr id="1048804" name="Line 33"/>
            <p:cNvSpPr>
              <a:spLocks noChangeShapeType="1"/>
            </p:cNvSpPr>
            <p:nvPr/>
          </p:nvSpPr>
          <p:spPr bwMode="auto">
            <a:xfrm>
              <a:off x="3216" y="1488"/>
              <a:ext cx="240" cy="0"/>
            </a:xfrm>
            <a:prstGeom prst="line">
              <a:avLst/>
            </a:prstGeom>
            <a:noFill/>
            <a:ln w="19050" cap="sq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2800">
                <a:solidFill>
                  <a:srgbClr val="0000FF"/>
                </a:solidFill>
              </a:endParaRPr>
            </a:p>
          </p:txBody>
        </p:sp>
      </p:grpSp>
      <p:sp>
        <p:nvSpPr>
          <p:cNvPr id="1048805" name="Line 34"/>
          <p:cNvSpPr>
            <a:spLocks noChangeShapeType="1"/>
          </p:cNvSpPr>
          <p:nvPr/>
        </p:nvSpPr>
        <p:spPr bwMode="auto">
          <a:xfrm flipH="1">
            <a:off x="5574705" y="2760804"/>
            <a:ext cx="0" cy="503802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none" w="sm" len="sm"/>
          </a:ln>
        </p:spPr>
        <p:txBody>
          <a:bodyPr wrap="none" anchor="ctr"/>
          <a:lstStyle/>
          <a:p>
            <a:endParaRPr lang="zh-CN" altLang="en-US" sz="2800">
              <a:solidFill>
                <a:srgbClr val="0000FF"/>
              </a:solidFill>
            </a:endParaRPr>
          </a:p>
        </p:txBody>
      </p:sp>
      <p:sp>
        <p:nvSpPr>
          <p:cNvPr id="1048806" name="Text Box 35"/>
          <p:cNvSpPr txBox="1">
            <a:spLocks noChangeArrowheads="1"/>
          </p:cNvSpPr>
          <p:nvPr/>
        </p:nvSpPr>
        <p:spPr bwMode="auto">
          <a:xfrm>
            <a:off x="4736505" y="3287688"/>
            <a:ext cx="1676400" cy="523220"/>
          </a:xfrm>
          <a:prstGeom prst="rect">
            <a:avLst/>
          </a:prstGeom>
          <a:solidFill>
            <a:srgbClr val="5EE5FC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800" b="1"/>
              <a:t>  DT</a:t>
            </a:r>
          </a:p>
        </p:txBody>
      </p:sp>
      <p:sp>
        <p:nvSpPr>
          <p:cNvPr id="1048807" name="Text Box 36"/>
          <p:cNvSpPr txBox="1">
            <a:spLocks noChangeArrowheads="1"/>
          </p:cNvSpPr>
          <p:nvPr/>
        </p:nvSpPr>
        <p:spPr bwMode="auto">
          <a:xfrm>
            <a:off x="4736505" y="4049688"/>
            <a:ext cx="1676400" cy="523220"/>
          </a:xfrm>
          <a:prstGeom prst="rect">
            <a:avLst/>
          </a:prstGeom>
          <a:solidFill>
            <a:srgbClr val="5EE5FC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800" b="1"/>
              <a:t>  ET</a:t>
            </a:r>
          </a:p>
        </p:txBody>
      </p:sp>
      <p:sp>
        <p:nvSpPr>
          <p:cNvPr id="1048808" name="Line 37"/>
          <p:cNvSpPr>
            <a:spLocks noChangeShapeType="1"/>
          </p:cNvSpPr>
          <p:nvPr/>
        </p:nvSpPr>
        <p:spPr bwMode="auto">
          <a:xfrm flipH="1">
            <a:off x="5574705" y="3813075"/>
            <a:ext cx="0" cy="208183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none" w="sm" len="sm"/>
          </a:ln>
        </p:spPr>
        <p:txBody>
          <a:bodyPr wrap="none" anchor="ctr"/>
          <a:lstStyle/>
          <a:p>
            <a:endParaRPr lang="zh-CN" altLang="en-US" sz="2800">
              <a:solidFill>
                <a:srgbClr val="0000FF"/>
              </a:solidFill>
            </a:endParaRPr>
          </a:p>
        </p:txBody>
      </p:sp>
      <p:sp>
        <p:nvSpPr>
          <p:cNvPr id="1048809" name="Line 39"/>
          <p:cNvSpPr>
            <a:spLocks noChangeShapeType="1"/>
          </p:cNvSpPr>
          <p:nvPr/>
        </p:nvSpPr>
        <p:spPr bwMode="auto">
          <a:xfrm flipH="1">
            <a:off x="5574705" y="4585014"/>
            <a:ext cx="0" cy="208183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none" w="sm" len="sm"/>
          </a:ln>
        </p:spPr>
        <p:txBody>
          <a:bodyPr wrap="none" anchor="ctr"/>
          <a:lstStyle/>
          <a:p>
            <a:endParaRPr lang="zh-CN" altLang="en-US" sz="2800">
              <a:solidFill>
                <a:srgbClr val="0000FF"/>
              </a:solidFill>
            </a:endParaRPr>
          </a:p>
        </p:txBody>
      </p:sp>
      <p:sp>
        <p:nvSpPr>
          <p:cNvPr id="1048810" name="Text Box 42"/>
          <p:cNvSpPr txBox="1">
            <a:spLocks noChangeArrowheads="1"/>
          </p:cNvSpPr>
          <p:nvPr/>
        </p:nvSpPr>
        <p:spPr bwMode="auto">
          <a:xfrm>
            <a:off x="4736505" y="5802288"/>
            <a:ext cx="1676400" cy="523220"/>
          </a:xfrm>
          <a:prstGeom prst="rect">
            <a:avLst/>
          </a:prstGeom>
          <a:solidFill>
            <a:srgbClr val="5EE5FC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800" b="1"/>
              <a:t> DMAT</a:t>
            </a:r>
          </a:p>
        </p:txBody>
      </p:sp>
      <p:sp>
        <p:nvSpPr>
          <p:cNvPr id="1048811" name="Line 43"/>
          <p:cNvSpPr>
            <a:spLocks noChangeShapeType="1"/>
          </p:cNvSpPr>
          <p:nvPr/>
        </p:nvSpPr>
        <p:spPr bwMode="auto">
          <a:xfrm flipH="1">
            <a:off x="5574705" y="5497488"/>
            <a:ext cx="0" cy="30480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none" w="sm" len="sm"/>
          </a:ln>
        </p:spPr>
        <p:txBody>
          <a:bodyPr wrap="none" anchor="ctr"/>
          <a:lstStyle/>
          <a:p>
            <a:endParaRPr lang="zh-CN" altLang="en-US" sz="2800">
              <a:solidFill>
                <a:srgbClr val="0000FF"/>
              </a:solidFill>
            </a:endParaRPr>
          </a:p>
        </p:txBody>
      </p:sp>
      <p:sp>
        <p:nvSpPr>
          <p:cNvPr id="1048812" name="Line 44"/>
          <p:cNvSpPr>
            <a:spLocks noChangeShapeType="1"/>
          </p:cNvSpPr>
          <p:nvPr/>
        </p:nvSpPr>
        <p:spPr bwMode="auto">
          <a:xfrm>
            <a:off x="6717705" y="5157192"/>
            <a:ext cx="16002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sz="2800">
              <a:solidFill>
                <a:srgbClr val="0000FF"/>
              </a:solidFill>
            </a:endParaRPr>
          </a:p>
        </p:txBody>
      </p:sp>
      <p:grpSp>
        <p:nvGrpSpPr>
          <p:cNvPr id="125" name="Group 78"/>
          <p:cNvGrpSpPr/>
          <p:nvPr/>
        </p:nvGrpSpPr>
        <p:grpSpPr bwMode="auto">
          <a:xfrm>
            <a:off x="4355505" y="4811688"/>
            <a:ext cx="2438400" cy="685800"/>
            <a:chOff x="1344" y="3024"/>
            <a:chExt cx="1536" cy="432"/>
          </a:xfrm>
        </p:grpSpPr>
        <p:sp>
          <p:nvSpPr>
            <p:cNvPr id="1048813" name="AutoShape 46"/>
            <p:cNvSpPr>
              <a:spLocks noChangeArrowheads="1"/>
            </p:cNvSpPr>
            <p:nvPr/>
          </p:nvSpPr>
          <p:spPr bwMode="auto">
            <a:xfrm>
              <a:off x="1344" y="3024"/>
              <a:ext cx="1536" cy="432"/>
            </a:xfrm>
            <a:prstGeom prst="flowChartDecision">
              <a:avLst/>
            </a:prstGeom>
            <a:solidFill>
              <a:srgbClr val="5EE5FC"/>
            </a:solidFill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2800">
                <a:solidFill>
                  <a:srgbClr val="0000FF"/>
                </a:solidFill>
              </a:endParaRPr>
            </a:p>
          </p:txBody>
        </p:sp>
        <p:sp>
          <p:nvSpPr>
            <p:cNvPr id="1048814" name="Text Box 47"/>
            <p:cNvSpPr txBox="1">
              <a:spLocks noChangeArrowheads="1"/>
            </p:cNvSpPr>
            <p:nvPr/>
          </p:nvSpPr>
          <p:spPr bwMode="auto">
            <a:xfrm>
              <a:off x="1584" y="3072"/>
              <a:ext cx="1248" cy="29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/>
                <a:t>DMA</a:t>
              </a:r>
              <a:r>
                <a:rPr lang="zh-CN" altLang="en-US" sz="2400" b="1"/>
                <a:t>请求？</a:t>
              </a:r>
            </a:p>
          </p:txBody>
        </p:sp>
      </p:grpSp>
      <p:grpSp>
        <p:nvGrpSpPr>
          <p:cNvPr id="126" name="Group 79"/>
          <p:cNvGrpSpPr/>
          <p:nvPr/>
        </p:nvGrpSpPr>
        <p:grpSpPr bwMode="auto">
          <a:xfrm>
            <a:off x="7098705" y="5335488"/>
            <a:ext cx="2438400" cy="685800"/>
            <a:chOff x="3072" y="3312"/>
            <a:chExt cx="1536" cy="432"/>
          </a:xfrm>
        </p:grpSpPr>
        <p:sp>
          <p:nvSpPr>
            <p:cNvPr id="1048815" name="AutoShape 49"/>
            <p:cNvSpPr>
              <a:spLocks noChangeArrowheads="1"/>
            </p:cNvSpPr>
            <p:nvPr/>
          </p:nvSpPr>
          <p:spPr bwMode="auto">
            <a:xfrm>
              <a:off x="3072" y="3312"/>
              <a:ext cx="1536" cy="432"/>
            </a:xfrm>
            <a:prstGeom prst="flowChartDecision">
              <a:avLst/>
            </a:prstGeom>
            <a:solidFill>
              <a:srgbClr val="5EE5FC"/>
            </a:solidFill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2800">
                <a:solidFill>
                  <a:srgbClr val="0000FF"/>
                </a:solidFill>
              </a:endParaRPr>
            </a:p>
          </p:txBody>
        </p:sp>
        <p:sp>
          <p:nvSpPr>
            <p:cNvPr id="1048816" name="Text Box 50"/>
            <p:cNvSpPr txBox="1">
              <a:spLocks noChangeArrowheads="1"/>
            </p:cNvSpPr>
            <p:nvPr/>
          </p:nvSpPr>
          <p:spPr bwMode="auto">
            <a:xfrm>
              <a:off x="3312" y="3360"/>
              <a:ext cx="1248" cy="29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/>
                <a:t>中断请求？</a:t>
              </a:r>
            </a:p>
          </p:txBody>
        </p:sp>
      </p:grpSp>
      <p:sp>
        <p:nvSpPr>
          <p:cNvPr id="1048817" name="Line 51"/>
          <p:cNvSpPr>
            <a:spLocks noChangeShapeType="1"/>
          </p:cNvSpPr>
          <p:nvPr/>
        </p:nvSpPr>
        <p:spPr bwMode="auto">
          <a:xfrm flipH="1">
            <a:off x="8317905" y="5148808"/>
            <a:ext cx="0" cy="15240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none" w="sm" len="sm"/>
          </a:ln>
        </p:spPr>
        <p:txBody>
          <a:bodyPr wrap="none" anchor="ctr"/>
          <a:lstStyle/>
          <a:p>
            <a:endParaRPr lang="zh-CN" altLang="en-US" sz="2800">
              <a:solidFill>
                <a:srgbClr val="0000FF"/>
              </a:solidFill>
            </a:endParaRPr>
          </a:p>
        </p:txBody>
      </p:sp>
      <p:sp>
        <p:nvSpPr>
          <p:cNvPr id="1048818" name="Text Box 52"/>
          <p:cNvSpPr txBox="1">
            <a:spLocks noChangeArrowheads="1"/>
          </p:cNvSpPr>
          <p:nvPr/>
        </p:nvSpPr>
        <p:spPr bwMode="auto">
          <a:xfrm>
            <a:off x="7555905" y="6216094"/>
            <a:ext cx="1676400" cy="432000"/>
          </a:xfrm>
          <a:prstGeom prst="rect">
            <a:avLst/>
          </a:prstGeom>
          <a:solidFill>
            <a:srgbClr val="5EE5FC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square" anchor="b" anchorCtr="1">
            <a:no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800" b="1"/>
              <a:t>IT</a:t>
            </a:r>
          </a:p>
        </p:txBody>
      </p:sp>
      <p:sp>
        <p:nvSpPr>
          <p:cNvPr id="1048819" name="Line 53"/>
          <p:cNvSpPr>
            <a:spLocks noChangeShapeType="1"/>
          </p:cNvSpPr>
          <p:nvPr/>
        </p:nvSpPr>
        <p:spPr bwMode="auto">
          <a:xfrm flipH="1">
            <a:off x="8328248" y="6021288"/>
            <a:ext cx="0" cy="156592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none" w="sm" len="sm"/>
          </a:ln>
        </p:spPr>
        <p:txBody>
          <a:bodyPr wrap="none" anchor="ctr"/>
          <a:lstStyle/>
          <a:p>
            <a:endParaRPr lang="zh-CN" altLang="en-US" sz="2800">
              <a:solidFill>
                <a:srgbClr val="0000FF"/>
              </a:solidFill>
            </a:endParaRPr>
          </a:p>
        </p:txBody>
      </p:sp>
      <p:sp>
        <p:nvSpPr>
          <p:cNvPr id="1048820" name="Line 54"/>
          <p:cNvSpPr>
            <a:spLocks noChangeShapeType="1"/>
          </p:cNvSpPr>
          <p:nvPr/>
        </p:nvSpPr>
        <p:spPr bwMode="auto">
          <a:xfrm>
            <a:off x="8317905" y="6792888"/>
            <a:ext cx="21336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sz="2800">
              <a:solidFill>
                <a:srgbClr val="0000FF"/>
              </a:solidFill>
            </a:endParaRPr>
          </a:p>
        </p:txBody>
      </p:sp>
      <p:sp>
        <p:nvSpPr>
          <p:cNvPr id="1048821" name="Line 55"/>
          <p:cNvSpPr>
            <a:spLocks noChangeShapeType="1"/>
          </p:cNvSpPr>
          <p:nvPr/>
        </p:nvSpPr>
        <p:spPr bwMode="auto">
          <a:xfrm flipH="1" flipV="1">
            <a:off x="8317905" y="6640488"/>
            <a:ext cx="0" cy="15240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none" w="sm" len="sm"/>
          </a:ln>
        </p:spPr>
        <p:txBody>
          <a:bodyPr wrap="none" anchor="ctr"/>
          <a:lstStyle/>
          <a:p>
            <a:endParaRPr lang="zh-CN" altLang="en-US" sz="2800">
              <a:solidFill>
                <a:srgbClr val="0000FF"/>
              </a:solidFill>
            </a:endParaRPr>
          </a:p>
        </p:txBody>
      </p:sp>
      <p:sp>
        <p:nvSpPr>
          <p:cNvPr id="1048822" name="Line 56"/>
          <p:cNvSpPr>
            <a:spLocks noChangeShapeType="1"/>
          </p:cNvSpPr>
          <p:nvPr/>
        </p:nvSpPr>
        <p:spPr bwMode="auto">
          <a:xfrm flipH="1">
            <a:off x="5574705" y="6327675"/>
            <a:ext cx="0" cy="208183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none" w="sm" len="sm"/>
          </a:ln>
        </p:spPr>
        <p:txBody>
          <a:bodyPr wrap="none" anchor="ctr"/>
          <a:lstStyle/>
          <a:p>
            <a:endParaRPr lang="zh-CN" altLang="en-US" sz="2800">
              <a:solidFill>
                <a:srgbClr val="0000FF"/>
              </a:solidFill>
            </a:endParaRPr>
          </a:p>
        </p:txBody>
      </p:sp>
      <p:sp>
        <p:nvSpPr>
          <p:cNvPr id="1048823" name="Line 57"/>
          <p:cNvSpPr>
            <a:spLocks noChangeShapeType="1"/>
          </p:cNvSpPr>
          <p:nvPr/>
        </p:nvSpPr>
        <p:spPr bwMode="auto">
          <a:xfrm>
            <a:off x="3517305" y="6564288"/>
            <a:ext cx="20574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sz="2800">
              <a:solidFill>
                <a:srgbClr val="0000FF"/>
              </a:solidFill>
            </a:endParaRPr>
          </a:p>
        </p:txBody>
      </p:sp>
      <p:sp>
        <p:nvSpPr>
          <p:cNvPr id="1048824" name="Line 58"/>
          <p:cNvSpPr>
            <a:spLocks noChangeShapeType="1"/>
          </p:cNvSpPr>
          <p:nvPr/>
        </p:nvSpPr>
        <p:spPr bwMode="auto">
          <a:xfrm flipV="1">
            <a:off x="3517305" y="4659288"/>
            <a:ext cx="0" cy="190500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sz="2800">
              <a:solidFill>
                <a:srgbClr val="0000FF"/>
              </a:solidFill>
            </a:endParaRPr>
          </a:p>
        </p:txBody>
      </p:sp>
      <p:sp>
        <p:nvSpPr>
          <p:cNvPr id="1048825" name="Line 59"/>
          <p:cNvSpPr>
            <a:spLocks noChangeShapeType="1"/>
          </p:cNvSpPr>
          <p:nvPr/>
        </p:nvSpPr>
        <p:spPr bwMode="auto">
          <a:xfrm>
            <a:off x="3517305" y="4659288"/>
            <a:ext cx="20574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 sz="2800">
              <a:solidFill>
                <a:srgbClr val="0000FF"/>
              </a:solidFill>
            </a:endParaRPr>
          </a:p>
        </p:txBody>
      </p:sp>
      <p:sp>
        <p:nvSpPr>
          <p:cNvPr id="1048826" name="Line 60"/>
          <p:cNvSpPr>
            <a:spLocks noChangeShapeType="1"/>
          </p:cNvSpPr>
          <p:nvPr/>
        </p:nvSpPr>
        <p:spPr bwMode="auto">
          <a:xfrm flipV="1">
            <a:off x="10451505" y="773088"/>
            <a:ext cx="0" cy="6011416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sz="2800">
              <a:solidFill>
                <a:srgbClr val="0000FF"/>
              </a:solidFill>
            </a:endParaRPr>
          </a:p>
        </p:txBody>
      </p:sp>
      <p:sp>
        <p:nvSpPr>
          <p:cNvPr id="1048827" name="Line 61"/>
          <p:cNvSpPr>
            <a:spLocks noChangeShapeType="1"/>
          </p:cNvSpPr>
          <p:nvPr/>
        </p:nvSpPr>
        <p:spPr bwMode="auto">
          <a:xfrm>
            <a:off x="5574705" y="773088"/>
            <a:ext cx="48768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triangle" w="med" len="med"/>
            <a:tailEnd type="none" w="sm" len="sm"/>
          </a:ln>
        </p:spPr>
        <p:txBody>
          <a:bodyPr wrap="none" anchor="ctr"/>
          <a:lstStyle/>
          <a:p>
            <a:endParaRPr lang="zh-CN" altLang="en-US" sz="2800">
              <a:solidFill>
                <a:srgbClr val="0000FF"/>
              </a:solidFill>
            </a:endParaRPr>
          </a:p>
        </p:txBody>
      </p:sp>
      <p:sp>
        <p:nvSpPr>
          <p:cNvPr id="1048828" name="Line 63"/>
          <p:cNvSpPr>
            <a:spLocks noChangeShapeType="1"/>
          </p:cNvSpPr>
          <p:nvPr/>
        </p:nvSpPr>
        <p:spPr bwMode="auto">
          <a:xfrm>
            <a:off x="7632105" y="1763688"/>
            <a:ext cx="0" cy="213360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sz="2800">
              <a:solidFill>
                <a:srgbClr val="0000FF"/>
              </a:solidFill>
            </a:endParaRPr>
          </a:p>
        </p:txBody>
      </p:sp>
      <p:sp>
        <p:nvSpPr>
          <p:cNvPr id="1048829" name="Line 64"/>
          <p:cNvSpPr>
            <a:spLocks noChangeShapeType="1"/>
          </p:cNvSpPr>
          <p:nvPr/>
        </p:nvSpPr>
        <p:spPr bwMode="auto">
          <a:xfrm>
            <a:off x="5574705" y="3927105"/>
            <a:ext cx="20574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triangle" w="med" len="med"/>
            <a:tailEnd type="none" w="sm" len="sm"/>
          </a:ln>
        </p:spPr>
        <p:txBody>
          <a:bodyPr wrap="none" anchor="ctr"/>
          <a:lstStyle/>
          <a:p>
            <a:endParaRPr lang="zh-CN" altLang="en-US" sz="2800">
              <a:solidFill>
                <a:srgbClr val="0000FF"/>
              </a:solidFill>
            </a:endParaRPr>
          </a:p>
        </p:txBody>
      </p:sp>
      <p:sp>
        <p:nvSpPr>
          <p:cNvPr id="1048830" name="Line 65"/>
          <p:cNvSpPr>
            <a:spLocks noChangeShapeType="1"/>
          </p:cNvSpPr>
          <p:nvPr/>
        </p:nvSpPr>
        <p:spPr bwMode="auto">
          <a:xfrm>
            <a:off x="3745905" y="1763688"/>
            <a:ext cx="0" cy="106680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sz="2800">
              <a:solidFill>
                <a:srgbClr val="0000FF"/>
              </a:solidFill>
            </a:endParaRPr>
          </a:p>
        </p:txBody>
      </p:sp>
      <p:sp>
        <p:nvSpPr>
          <p:cNvPr id="1048831" name="Line 66"/>
          <p:cNvSpPr>
            <a:spLocks noChangeShapeType="1"/>
          </p:cNvSpPr>
          <p:nvPr/>
        </p:nvSpPr>
        <p:spPr bwMode="auto">
          <a:xfrm>
            <a:off x="3745905" y="2830488"/>
            <a:ext cx="18288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 sz="2800">
              <a:solidFill>
                <a:srgbClr val="0000FF"/>
              </a:solidFill>
            </a:endParaRPr>
          </a:p>
        </p:txBody>
      </p:sp>
      <p:sp>
        <p:nvSpPr>
          <p:cNvPr id="1048832" name="Text Box 73"/>
          <p:cNvSpPr txBox="1">
            <a:spLocks noChangeArrowheads="1"/>
          </p:cNvSpPr>
          <p:nvPr/>
        </p:nvSpPr>
        <p:spPr bwMode="auto">
          <a:xfrm>
            <a:off x="5650905" y="5345088"/>
            <a:ext cx="685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0000FF"/>
                </a:solidFill>
              </a:rPr>
              <a:t>Y</a:t>
            </a:r>
          </a:p>
        </p:txBody>
      </p:sp>
      <p:sp>
        <p:nvSpPr>
          <p:cNvPr id="1048833" name="Text Box 74"/>
          <p:cNvSpPr txBox="1">
            <a:spLocks noChangeArrowheads="1"/>
          </p:cNvSpPr>
          <p:nvPr/>
        </p:nvSpPr>
        <p:spPr bwMode="auto">
          <a:xfrm>
            <a:off x="6717705" y="4659288"/>
            <a:ext cx="685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0000FF"/>
                </a:solidFill>
              </a:rPr>
              <a:t>N</a:t>
            </a:r>
          </a:p>
        </p:txBody>
      </p:sp>
      <p:sp>
        <p:nvSpPr>
          <p:cNvPr id="1048834" name="Line 75"/>
          <p:cNvSpPr>
            <a:spLocks noChangeShapeType="1"/>
          </p:cNvSpPr>
          <p:nvPr/>
        </p:nvSpPr>
        <p:spPr bwMode="auto">
          <a:xfrm>
            <a:off x="9537105" y="5671187"/>
            <a:ext cx="9144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 sz="2800">
              <a:solidFill>
                <a:srgbClr val="0000FF"/>
              </a:solidFill>
            </a:endParaRPr>
          </a:p>
        </p:txBody>
      </p:sp>
      <p:sp>
        <p:nvSpPr>
          <p:cNvPr id="1048835" name="Text Box 76"/>
          <p:cNvSpPr txBox="1">
            <a:spLocks noChangeArrowheads="1"/>
          </p:cNvSpPr>
          <p:nvPr/>
        </p:nvSpPr>
        <p:spPr bwMode="auto">
          <a:xfrm>
            <a:off x="8546505" y="5790207"/>
            <a:ext cx="685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0000FF"/>
                </a:solidFill>
              </a:rPr>
              <a:t>Y</a:t>
            </a:r>
          </a:p>
        </p:txBody>
      </p:sp>
      <p:sp>
        <p:nvSpPr>
          <p:cNvPr id="1048836" name="Text Box 77"/>
          <p:cNvSpPr txBox="1">
            <a:spLocks noChangeArrowheads="1"/>
          </p:cNvSpPr>
          <p:nvPr/>
        </p:nvSpPr>
        <p:spPr bwMode="auto">
          <a:xfrm>
            <a:off x="9460905" y="5214143"/>
            <a:ext cx="685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0000FF"/>
                </a:solidFill>
              </a:rPr>
              <a:t>N</a:t>
            </a:r>
          </a:p>
        </p:txBody>
      </p:sp>
      <p:grpSp>
        <p:nvGrpSpPr>
          <p:cNvPr id="127" name="Group 31"/>
          <p:cNvGrpSpPr/>
          <p:nvPr/>
        </p:nvGrpSpPr>
        <p:grpSpPr bwMode="auto">
          <a:xfrm>
            <a:off x="3899893" y="2381226"/>
            <a:ext cx="914400" cy="519112"/>
            <a:chOff x="3168" y="1440"/>
            <a:chExt cx="576" cy="327"/>
          </a:xfrm>
        </p:grpSpPr>
        <p:sp>
          <p:nvSpPr>
            <p:cNvPr id="1048837" name="Text Box 32"/>
            <p:cNvSpPr txBox="1">
              <a:spLocks noChangeArrowheads="1"/>
            </p:cNvSpPr>
            <p:nvPr/>
          </p:nvSpPr>
          <p:spPr bwMode="auto">
            <a:xfrm>
              <a:off x="3168" y="1440"/>
              <a:ext cx="57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0000"/>
                  </a:solidFill>
                </a:rPr>
                <a:t>DR</a:t>
              </a:r>
            </a:p>
          </p:txBody>
        </p:sp>
        <p:sp>
          <p:nvSpPr>
            <p:cNvPr id="1048838" name="Line 33"/>
            <p:cNvSpPr>
              <a:spLocks noChangeShapeType="1"/>
            </p:cNvSpPr>
            <p:nvPr/>
          </p:nvSpPr>
          <p:spPr bwMode="auto">
            <a:xfrm>
              <a:off x="3216" y="1488"/>
              <a:ext cx="240" cy="0"/>
            </a:xfrm>
            <a:prstGeom prst="line">
              <a:avLst/>
            </a:prstGeom>
            <a:noFill/>
            <a:ln w="19050" cap="sq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2800">
                <a:solidFill>
                  <a:srgbClr val="FF0000"/>
                </a:solidFill>
              </a:endParaRPr>
            </a:p>
          </p:txBody>
        </p:sp>
      </p:grpSp>
      <p:sp>
        <p:nvSpPr>
          <p:cNvPr id="1048839" name="Rectangle 2"/>
          <p:cNvSpPr>
            <a:spLocks noChangeArrowheads="1"/>
          </p:cNvSpPr>
          <p:nvPr/>
        </p:nvSpPr>
        <p:spPr bwMode="auto">
          <a:xfrm>
            <a:off x="711515" y="2012936"/>
            <a:ext cx="2127014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10000"/>
              </a:spcBef>
            </a:pPr>
            <a:r>
              <a:rPr lang="en-US" altLang="zh-CN" sz="2000" b="1" dirty="0">
                <a:solidFill>
                  <a:srgbClr val="000099"/>
                </a:solidFill>
              </a:rPr>
              <a:t>SR,DR:</a:t>
            </a:r>
            <a:r>
              <a:rPr lang="zh-CN" altLang="en-US" sz="2000" b="1" dirty="0">
                <a:solidFill>
                  <a:srgbClr val="000099"/>
                </a:solidFill>
              </a:rPr>
              <a:t>源</a:t>
            </a:r>
            <a:r>
              <a:rPr lang="en-US" altLang="zh-CN" sz="2000" b="1" dirty="0">
                <a:solidFill>
                  <a:srgbClr val="000099"/>
                </a:solidFill>
              </a:rPr>
              <a:t>/</a:t>
            </a:r>
            <a:r>
              <a:rPr lang="zh-CN" altLang="en-US" sz="2000" b="1" dirty="0">
                <a:solidFill>
                  <a:srgbClr val="000099"/>
                </a:solidFill>
              </a:rPr>
              <a:t>目的操作数寄存器寻址</a:t>
            </a:r>
            <a:endParaRPr lang="en-US" altLang="zh-CN" sz="2000" b="1" dirty="0">
              <a:solidFill>
                <a:srgbClr val="000099"/>
              </a:solidFill>
            </a:endParaRPr>
          </a:p>
        </p:txBody>
      </p:sp>
      <p:sp>
        <p:nvSpPr>
          <p:cNvPr id="1048840" name="Line 62"/>
          <p:cNvSpPr>
            <a:spLocks noChangeShapeType="1"/>
          </p:cNvSpPr>
          <p:nvPr/>
        </p:nvSpPr>
        <p:spPr bwMode="auto">
          <a:xfrm>
            <a:off x="6441414" y="2492896"/>
            <a:ext cx="1180785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 sz="2800">
              <a:solidFill>
                <a:srgbClr val="0000FF"/>
              </a:solidFill>
            </a:endParaRPr>
          </a:p>
        </p:txBody>
      </p:sp>
      <p:sp>
        <p:nvSpPr>
          <p:cNvPr id="1048841" name="Text Box 24"/>
          <p:cNvSpPr txBox="1">
            <a:spLocks noChangeArrowheads="1"/>
          </p:cNvSpPr>
          <p:nvPr/>
        </p:nvSpPr>
        <p:spPr bwMode="auto">
          <a:xfrm>
            <a:off x="6724729" y="2034665"/>
            <a:ext cx="9144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0000"/>
                </a:solidFill>
              </a:rPr>
              <a:t>DR</a:t>
            </a:r>
            <a:endParaRPr lang="zh-CN" altLang="en-US" sz="2800" b="1">
              <a:solidFill>
                <a:srgbClr val="FF0000"/>
              </a:solidFill>
            </a:endParaRPr>
          </a:p>
        </p:txBody>
      </p:sp>
      <p:sp>
        <p:nvSpPr>
          <p:cNvPr id="1048842" name="矩形 60"/>
          <p:cNvSpPr/>
          <p:nvPr/>
        </p:nvSpPr>
        <p:spPr>
          <a:xfrm>
            <a:off x="3036946" y="1781979"/>
            <a:ext cx="64472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0000"/>
                </a:solidFill>
              </a:rPr>
              <a:t>SR</a:t>
            </a:r>
          </a:p>
        </p:txBody>
      </p:sp>
      <p:sp>
        <p:nvSpPr>
          <p:cNvPr id="1048843" name="矩形 61"/>
          <p:cNvSpPr/>
          <p:nvPr/>
        </p:nvSpPr>
        <p:spPr>
          <a:xfrm>
            <a:off x="7708304" y="1716975"/>
            <a:ext cx="126348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0000"/>
                </a:solidFill>
              </a:rPr>
              <a:t>SR/DR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48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048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048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0" dur="500"/>
                                        <p:tgtEl>
                                          <p:spTgt spid="1048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048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048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048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1048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048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1048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1048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1048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1048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00"/>
                            </p:stCondLst>
                            <p:childTnLst>
                              <p:par>
                                <p:cTn id="7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4" dur="500"/>
                                        <p:tgtEl>
                                          <p:spTgt spid="1048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1048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048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1048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1048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000"/>
                            </p:stCondLst>
                            <p:childTnLst>
                              <p:par>
                                <p:cTn id="9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500"/>
                            </p:stCondLst>
                            <p:childTnLst>
                              <p:par>
                                <p:cTn id="9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1048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5" dur="500"/>
                                        <p:tgtEl>
                                          <p:spTgt spid="1048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00"/>
                            </p:stCondLst>
                            <p:childTnLst>
                              <p:par>
                                <p:cTn id="10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9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4" dur="500"/>
                                        <p:tgtEl>
                                          <p:spTgt spid="1048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9" dur="500"/>
                                        <p:tgtEl>
                                          <p:spTgt spid="1048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500"/>
                            </p:stCondLst>
                            <p:childTnLst>
                              <p:par>
                                <p:cTn id="1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3" dur="500"/>
                                        <p:tgtEl>
                                          <p:spTgt spid="1048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8" dur="500"/>
                                        <p:tgtEl>
                                          <p:spTgt spid="1048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500"/>
                            </p:stCondLst>
                            <p:childTnLst>
                              <p:par>
                                <p:cTn id="13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2" dur="500"/>
                                        <p:tgtEl>
                                          <p:spTgt spid="1048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1000"/>
                            </p:stCondLst>
                            <p:childTnLst>
                              <p:par>
                                <p:cTn id="13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6" dur="500"/>
                                        <p:tgtEl>
                                          <p:spTgt spid="1048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1500"/>
                            </p:stCondLst>
                            <p:childTnLst>
                              <p:par>
                                <p:cTn id="1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1048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5" dur="500"/>
                                        <p:tgtEl>
                                          <p:spTgt spid="1048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500"/>
                                        <p:tgtEl>
                                          <p:spTgt spid="1048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500"/>
                            </p:stCondLst>
                            <p:childTnLst>
                              <p:par>
                                <p:cTn id="15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4" dur="500"/>
                                        <p:tgtEl>
                                          <p:spTgt spid="1048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1000"/>
                            </p:stCondLst>
                            <p:childTnLst>
                              <p:par>
                                <p:cTn id="15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8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3" dur="500"/>
                                        <p:tgtEl>
                                          <p:spTgt spid="1048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8" dur="500"/>
                                        <p:tgtEl>
                                          <p:spTgt spid="1048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500"/>
                            </p:stCondLst>
                            <p:childTnLst>
                              <p:par>
                                <p:cTn id="17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2" dur="500"/>
                                        <p:tgtEl>
                                          <p:spTgt spid="1048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7" dur="500"/>
                                        <p:tgtEl>
                                          <p:spTgt spid="1048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500"/>
                            </p:stCondLst>
                            <p:childTnLst>
                              <p:par>
                                <p:cTn id="1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1" dur="500"/>
                                        <p:tgtEl>
                                          <p:spTgt spid="1048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1000"/>
                            </p:stCondLst>
                            <p:childTnLst>
                              <p:par>
                                <p:cTn id="18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5" dur="500"/>
                                        <p:tgtEl>
                                          <p:spTgt spid="1048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1500"/>
                            </p:stCondLst>
                            <p:childTnLst>
                              <p:par>
                                <p:cTn id="18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9" dur="500"/>
                                        <p:tgtEl>
                                          <p:spTgt spid="1048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4" dur="500"/>
                                        <p:tgtEl>
                                          <p:spTgt spid="1048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" fill="hold">
                            <p:stCondLst>
                              <p:cond delay="500"/>
                            </p:stCondLst>
                            <p:childTnLst>
                              <p:par>
                                <p:cTn id="19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8" dur="500"/>
                                        <p:tgtEl>
                                          <p:spTgt spid="1048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794" grpId="0" animBg="1" autoUpdateAnimBg="0"/>
      <p:bldP spid="1048795" grpId="0" autoUpdateAnimBg="0"/>
      <p:bldP spid="1048796" grpId="0" animBg="1"/>
      <p:bldP spid="1048797" grpId="0" animBg="1"/>
      <p:bldP spid="1048798" grpId="0" animBg="1"/>
      <p:bldP spid="1048799" grpId="0" animBg="1"/>
      <p:bldP spid="1048802" grpId="0" animBg="1" autoUpdateAnimBg="0"/>
      <p:bldP spid="1048805" grpId="0" animBg="1"/>
      <p:bldP spid="1048806" grpId="0" animBg="1" autoUpdateAnimBg="0"/>
      <p:bldP spid="1048807" grpId="0" animBg="1" autoUpdateAnimBg="0"/>
      <p:bldP spid="1048808" grpId="0" animBg="1"/>
      <p:bldP spid="1048809" grpId="0" animBg="1"/>
      <p:bldP spid="1048810" grpId="0" animBg="1" autoUpdateAnimBg="0"/>
      <p:bldP spid="1048811" grpId="0" animBg="1"/>
      <p:bldP spid="1048812" grpId="0" animBg="1"/>
      <p:bldP spid="1048817" grpId="0" animBg="1"/>
      <p:bldP spid="1048818" grpId="0" animBg="1" autoUpdateAnimBg="0"/>
      <p:bldP spid="1048819" grpId="0" animBg="1"/>
      <p:bldP spid="1048820" grpId="0" animBg="1"/>
      <p:bldP spid="1048821" grpId="0" animBg="1"/>
      <p:bldP spid="1048822" grpId="0" animBg="1"/>
      <p:bldP spid="1048823" grpId="0" animBg="1"/>
      <p:bldP spid="1048824" grpId="0" animBg="1"/>
      <p:bldP spid="1048825" grpId="0" animBg="1"/>
      <p:bldP spid="1048826" grpId="0" animBg="1"/>
      <p:bldP spid="1048827" grpId="0" animBg="1"/>
      <p:bldP spid="1048828" grpId="0" animBg="1"/>
      <p:bldP spid="1048829" grpId="0" animBg="1"/>
      <p:bldP spid="1048830" grpId="0" animBg="1"/>
      <p:bldP spid="1048831" grpId="0" animBg="1"/>
      <p:bldP spid="1048832" grpId="0" autoUpdateAnimBg="0"/>
      <p:bldP spid="1048833" grpId="0" autoUpdateAnimBg="0"/>
      <p:bldP spid="1048834" grpId="0" animBg="1"/>
      <p:bldP spid="1048835" grpId="0" autoUpdateAnimBg="0"/>
      <p:bldP spid="1048836" grpId="0" autoUpdateAnimBg="0"/>
      <p:bldP spid="1048840" grpId="0" animBg="1"/>
      <p:bldP spid="1048841" grpId="0" autoUpdateAnimBg="0"/>
      <p:bldP spid="1048842" grpId="0"/>
      <p:bldP spid="104884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44" name="Line 34"/>
          <p:cNvSpPr>
            <a:spLocks noChangeShapeType="1"/>
          </p:cNvSpPr>
          <p:nvPr/>
        </p:nvSpPr>
        <p:spPr bwMode="auto">
          <a:xfrm flipH="1">
            <a:off x="5057056" y="1581552"/>
            <a:ext cx="0" cy="737616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none" w="sm" len="sm"/>
          </a:ln>
        </p:spPr>
        <p:txBody>
          <a:bodyPr wrap="none" anchor="ctr"/>
          <a:lstStyle/>
          <a:p>
            <a:endParaRPr lang="zh-CN" altLang="en-US" sz="2800">
              <a:solidFill>
                <a:srgbClr val="0000FF"/>
              </a:solidFill>
            </a:endParaRPr>
          </a:p>
        </p:txBody>
      </p:sp>
      <p:sp>
        <p:nvSpPr>
          <p:cNvPr id="1048845" name="Line 39"/>
          <p:cNvSpPr>
            <a:spLocks noChangeShapeType="1"/>
          </p:cNvSpPr>
          <p:nvPr/>
        </p:nvSpPr>
        <p:spPr bwMode="auto">
          <a:xfrm flipH="1">
            <a:off x="5057056" y="3911351"/>
            <a:ext cx="0" cy="446258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none" w="sm" len="sm"/>
          </a:ln>
        </p:spPr>
        <p:txBody>
          <a:bodyPr wrap="none" anchor="ctr"/>
          <a:lstStyle/>
          <a:p>
            <a:endParaRPr lang="zh-CN" altLang="en-US" sz="2800">
              <a:solidFill>
                <a:srgbClr val="0000FF"/>
              </a:solidFill>
            </a:endParaRPr>
          </a:p>
        </p:txBody>
      </p:sp>
      <p:sp>
        <p:nvSpPr>
          <p:cNvPr id="1048846" name="Rectangle 2"/>
          <p:cNvSpPr>
            <a:spLocks noChangeArrowheads="1"/>
          </p:cNvSpPr>
          <p:nvPr/>
        </p:nvSpPr>
        <p:spPr bwMode="auto">
          <a:xfrm>
            <a:off x="3637756" y="220578"/>
            <a:ext cx="491648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000" b="1"/>
              <a:t>单操作数指令各工作周期转换流程</a:t>
            </a:r>
            <a:r>
              <a:rPr lang="en-US" altLang="zh-CN" sz="2000" b="1"/>
              <a:t>:</a:t>
            </a:r>
          </a:p>
        </p:txBody>
      </p:sp>
      <p:sp>
        <p:nvSpPr>
          <p:cNvPr id="1048847" name="Text Box 5"/>
          <p:cNvSpPr txBox="1">
            <a:spLocks noChangeArrowheads="1"/>
          </p:cNvSpPr>
          <p:nvPr/>
        </p:nvSpPr>
        <p:spPr bwMode="auto">
          <a:xfrm>
            <a:off x="4218856" y="1069504"/>
            <a:ext cx="1676400" cy="523220"/>
          </a:xfrm>
          <a:prstGeom prst="rect">
            <a:avLst/>
          </a:prstGeom>
          <a:solidFill>
            <a:srgbClr val="5EE5FC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800" b="1"/>
              <a:t>  FT</a:t>
            </a:r>
          </a:p>
        </p:txBody>
      </p:sp>
      <p:sp>
        <p:nvSpPr>
          <p:cNvPr id="1048848" name="Line 20"/>
          <p:cNvSpPr>
            <a:spLocks noChangeShapeType="1"/>
          </p:cNvSpPr>
          <p:nvPr/>
        </p:nvSpPr>
        <p:spPr bwMode="auto">
          <a:xfrm>
            <a:off x="5057056" y="764704"/>
            <a:ext cx="0" cy="30480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none" w="sm" len="sm"/>
          </a:ln>
        </p:spPr>
        <p:txBody>
          <a:bodyPr wrap="none" anchor="ctr"/>
          <a:lstStyle/>
          <a:p>
            <a:endParaRPr lang="zh-CN" altLang="en-US" sz="2800">
              <a:solidFill>
                <a:srgbClr val="0000FF"/>
              </a:solidFill>
            </a:endParaRPr>
          </a:p>
        </p:txBody>
      </p:sp>
      <p:sp>
        <p:nvSpPr>
          <p:cNvPr id="1048849" name="Line 22"/>
          <p:cNvSpPr>
            <a:spLocks noChangeShapeType="1"/>
          </p:cNvSpPr>
          <p:nvPr/>
        </p:nvSpPr>
        <p:spPr bwMode="auto">
          <a:xfrm>
            <a:off x="3232567" y="2012712"/>
            <a:ext cx="1812941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sz="2800">
              <a:solidFill>
                <a:srgbClr val="0000FF"/>
              </a:solidFill>
            </a:endParaRPr>
          </a:p>
        </p:txBody>
      </p:sp>
      <p:sp>
        <p:nvSpPr>
          <p:cNvPr id="1048850" name="Text Box 23"/>
          <p:cNvSpPr txBox="1">
            <a:spLocks noChangeArrowheads="1"/>
          </p:cNvSpPr>
          <p:nvPr/>
        </p:nvSpPr>
        <p:spPr bwMode="auto">
          <a:xfrm>
            <a:off x="4599856" y="1575945"/>
            <a:ext cx="9144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>
                <a:solidFill>
                  <a:srgbClr val="0000FF"/>
                </a:solidFill>
              </a:rPr>
              <a:t>单</a:t>
            </a:r>
          </a:p>
        </p:txBody>
      </p:sp>
      <p:grpSp>
        <p:nvGrpSpPr>
          <p:cNvPr id="129" name="Group 31"/>
          <p:cNvGrpSpPr/>
          <p:nvPr/>
        </p:nvGrpSpPr>
        <p:grpSpPr bwMode="auto">
          <a:xfrm>
            <a:off x="5133256" y="1867260"/>
            <a:ext cx="914400" cy="519113"/>
            <a:chOff x="3168" y="1440"/>
            <a:chExt cx="576" cy="327"/>
          </a:xfrm>
        </p:grpSpPr>
        <p:sp>
          <p:nvSpPr>
            <p:cNvPr id="1048851" name="Text Box 32"/>
            <p:cNvSpPr txBox="1">
              <a:spLocks noChangeArrowheads="1"/>
            </p:cNvSpPr>
            <p:nvPr/>
          </p:nvSpPr>
          <p:spPr bwMode="auto">
            <a:xfrm>
              <a:off x="3168" y="1440"/>
              <a:ext cx="57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0000"/>
                  </a:solidFill>
                </a:rPr>
                <a:t>DR</a:t>
              </a:r>
            </a:p>
          </p:txBody>
        </p:sp>
        <p:sp>
          <p:nvSpPr>
            <p:cNvPr id="1048852" name="Line 33"/>
            <p:cNvSpPr>
              <a:spLocks noChangeShapeType="1"/>
            </p:cNvSpPr>
            <p:nvPr/>
          </p:nvSpPr>
          <p:spPr bwMode="auto">
            <a:xfrm>
              <a:off x="3216" y="1488"/>
              <a:ext cx="240" cy="0"/>
            </a:xfrm>
            <a:prstGeom prst="line">
              <a:avLst/>
            </a:prstGeom>
            <a:noFill/>
            <a:ln w="19050" cap="sq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2800">
                <a:solidFill>
                  <a:srgbClr val="0000FF"/>
                </a:solidFill>
              </a:endParaRPr>
            </a:p>
          </p:txBody>
        </p:sp>
      </p:grpSp>
      <p:sp>
        <p:nvSpPr>
          <p:cNvPr id="1048853" name="Text Box 35"/>
          <p:cNvSpPr txBox="1">
            <a:spLocks noChangeArrowheads="1"/>
          </p:cNvSpPr>
          <p:nvPr/>
        </p:nvSpPr>
        <p:spPr bwMode="auto">
          <a:xfrm>
            <a:off x="4218856" y="2324460"/>
            <a:ext cx="1676400" cy="523220"/>
          </a:xfrm>
          <a:prstGeom prst="rect">
            <a:avLst/>
          </a:prstGeom>
          <a:solidFill>
            <a:srgbClr val="5EE5FC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800" b="1"/>
              <a:t>  DT</a:t>
            </a:r>
          </a:p>
        </p:txBody>
      </p:sp>
      <p:sp>
        <p:nvSpPr>
          <p:cNvPr id="1048854" name="Text Box 36"/>
          <p:cNvSpPr txBox="1">
            <a:spLocks noChangeArrowheads="1"/>
          </p:cNvSpPr>
          <p:nvPr/>
        </p:nvSpPr>
        <p:spPr bwMode="auto">
          <a:xfrm>
            <a:off x="4218856" y="3402341"/>
            <a:ext cx="1676400" cy="523220"/>
          </a:xfrm>
          <a:prstGeom prst="rect">
            <a:avLst/>
          </a:prstGeom>
          <a:solidFill>
            <a:srgbClr val="5EE5FC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800" b="1"/>
              <a:t>  ET</a:t>
            </a:r>
          </a:p>
        </p:txBody>
      </p:sp>
      <p:sp>
        <p:nvSpPr>
          <p:cNvPr id="1048855" name="Line 37"/>
          <p:cNvSpPr>
            <a:spLocks noChangeShapeType="1"/>
          </p:cNvSpPr>
          <p:nvPr/>
        </p:nvSpPr>
        <p:spPr bwMode="auto">
          <a:xfrm flipH="1">
            <a:off x="5057056" y="2866324"/>
            <a:ext cx="0" cy="539972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none" w="sm" len="sm"/>
          </a:ln>
        </p:spPr>
        <p:txBody>
          <a:bodyPr wrap="none" anchor="ctr"/>
          <a:lstStyle/>
          <a:p>
            <a:endParaRPr lang="zh-CN" altLang="en-US" sz="2800">
              <a:solidFill>
                <a:srgbClr val="0000FF"/>
              </a:solidFill>
            </a:endParaRPr>
          </a:p>
        </p:txBody>
      </p:sp>
      <p:sp>
        <p:nvSpPr>
          <p:cNvPr id="1048856" name="Text Box 42"/>
          <p:cNvSpPr txBox="1">
            <a:spLocks noChangeArrowheads="1"/>
          </p:cNvSpPr>
          <p:nvPr/>
        </p:nvSpPr>
        <p:spPr bwMode="auto">
          <a:xfrm>
            <a:off x="4218856" y="5362745"/>
            <a:ext cx="1676400" cy="523220"/>
          </a:xfrm>
          <a:prstGeom prst="rect">
            <a:avLst/>
          </a:prstGeom>
          <a:solidFill>
            <a:srgbClr val="5EE5FC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800" b="1"/>
              <a:t> DMAT</a:t>
            </a:r>
          </a:p>
        </p:txBody>
      </p:sp>
      <p:sp>
        <p:nvSpPr>
          <p:cNvPr id="1048857" name="Line 43"/>
          <p:cNvSpPr>
            <a:spLocks noChangeShapeType="1"/>
          </p:cNvSpPr>
          <p:nvPr/>
        </p:nvSpPr>
        <p:spPr bwMode="auto">
          <a:xfrm flipH="1">
            <a:off x="5057056" y="5057945"/>
            <a:ext cx="0" cy="30480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none" w="sm" len="sm"/>
          </a:ln>
        </p:spPr>
        <p:txBody>
          <a:bodyPr wrap="none" anchor="ctr"/>
          <a:lstStyle/>
          <a:p>
            <a:endParaRPr lang="zh-CN" altLang="en-US" sz="2800">
              <a:solidFill>
                <a:srgbClr val="0000FF"/>
              </a:solidFill>
            </a:endParaRPr>
          </a:p>
        </p:txBody>
      </p:sp>
      <p:sp>
        <p:nvSpPr>
          <p:cNvPr id="1048858" name="Line 44"/>
          <p:cNvSpPr>
            <a:spLocks noChangeShapeType="1"/>
          </p:cNvSpPr>
          <p:nvPr/>
        </p:nvSpPr>
        <p:spPr bwMode="auto">
          <a:xfrm>
            <a:off x="6200056" y="4717649"/>
            <a:ext cx="16002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sz="2800">
              <a:solidFill>
                <a:srgbClr val="0000FF"/>
              </a:solidFill>
            </a:endParaRPr>
          </a:p>
        </p:txBody>
      </p:sp>
      <p:grpSp>
        <p:nvGrpSpPr>
          <p:cNvPr id="130" name="Group 78"/>
          <p:cNvGrpSpPr/>
          <p:nvPr/>
        </p:nvGrpSpPr>
        <p:grpSpPr bwMode="auto">
          <a:xfrm>
            <a:off x="3837856" y="4372145"/>
            <a:ext cx="2438400" cy="685800"/>
            <a:chOff x="1344" y="3024"/>
            <a:chExt cx="1536" cy="432"/>
          </a:xfrm>
        </p:grpSpPr>
        <p:sp>
          <p:nvSpPr>
            <p:cNvPr id="1048859" name="AutoShape 46"/>
            <p:cNvSpPr>
              <a:spLocks noChangeArrowheads="1"/>
            </p:cNvSpPr>
            <p:nvPr/>
          </p:nvSpPr>
          <p:spPr bwMode="auto">
            <a:xfrm>
              <a:off x="1344" y="3024"/>
              <a:ext cx="1536" cy="432"/>
            </a:xfrm>
            <a:prstGeom prst="flowChartDecision">
              <a:avLst/>
            </a:prstGeom>
            <a:solidFill>
              <a:srgbClr val="5EE5FC"/>
            </a:solidFill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2800">
                <a:solidFill>
                  <a:srgbClr val="0000FF"/>
                </a:solidFill>
              </a:endParaRPr>
            </a:p>
          </p:txBody>
        </p:sp>
        <p:sp>
          <p:nvSpPr>
            <p:cNvPr id="1048860" name="Text Box 47"/>
            <p:cNvSpPr txBox="1">
              <a:spLocks noChangeArrowheads="1"/>
            </p:cNvSpPr>
            <p:nvPr/>
          </p:nvSpPr>
          <p:spPr bwMode="auto">
            <a:xfrm>
              <a:off x="1584" y="3072"/>
              <a:ext cx="1248" cy="29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/>
                <a:t>DMA</a:t>
              </a:r>
              <a:r>
                <a:rPr lang="zh-CN" altLang="en-US" sz="2400" b="1"/>
                <a:t>请求？</a:t>
              </a:r>
            </a:p>
          </p:txBody>
        </p:sp>
      </p:grpSp>
      <p:grpSp>
        <p:nvGrpSpPr>
          <p:cNvPr id="131" name="Group 79"/>
          <p:cNvGrpSpPr/>
          <p:nvPr/>
        </p:nvGrpSpPr>
        <p:grpSpPr bwMode="auto">
          <a:xfrm>
            <a:off x="6581056" y="4895945"/>
            <a:ext cx="2438400" cy="685800"/>
            <a:chOff x="3072" y="3312"/>
            <a:chExt cx="1536" cy="432"/>
          </a:xfrm>
        </p:grpSpPr>
        <p:sp>
          <p:nvSpPr>
            <p:cNvPr id="1048861" name="AutoShape 49"/>
            <p:cNvSpPr>
              <a:spLocks noChangeArrowheads="1"/>
            </p:cNvSpPr>
            <p:nvPr/>
          </p:nvSpPr>
          <p:spPr bwMode="auto">
            <a:xfrm>
              <a:off x="3072" y="3312"/>
              <a:ext cx="1536" cy="432"/>
            </a:xfrm>
            <a:prstGeom prst="flowChartDecision">
              <a:avLst/>
            </a:prstGeom>
            <a:solidFill>
              <a:srgbClr val="5EE5FC"/>
            </a:solidFill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2800">
                <a:solidFill>
                  <a:srgbClr val="0000FF"/>
                </a:solidFill>
              </a:endParaRPr>
            </a:p>
          </p:txBody>
        </p:sp>
        <p:sp>
          <p:nvSpPr>
            <p:cNvPr id="1048862" name="Text Box 50"/>
            <p:cNvSpPr txBox="1">
              <a:spLocks noChangeArrowheads="1"/>
            </p:cNvSpPr>
            <p:nvPr/>
          </p:nvSpPr>
          <p:spPr bwMode="auto">
            <a:xfrm>
              <a:off x="3312" y="3360"/>
              <a:ext cx="1248" cy="29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/>
                <a:t>中断请求？</a:t>
              </a:r>
            </a:p>
          </p:txBody>
        </p:sp>
      </p:grpSp>
      <p:sp>
        <p:nvSpPr>
          <p:cNvPr id="1048863" name="Line 51"/>
          <p:cNvSpPr>
            <a:spLocks noChangeShapeType="1"/>
          </p:cNvSpPr>
          <p:nvPr/>
        </p:nvSpPr>
        <p:spPr bwMode="auto">
          <a:xfrm flipH="1">
            <a:off x="7800256" y="4709265"/>
            <a:ext cx="0" cy="15240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none" w="sm" len="sm"/>
          </a:ln>
        </p:spPr>
        <p:txBody>
          <a:bodyPr wrap="none" anchor="ctr"/>
          <a:lstStyle/>
          <a:p>
            <a:endParaRPr lang="zh-CN" altLang="en-US" sz="2800">
              <a:solidFill>
                <a:srgbClr val="0000FF"/>
              </a:solidFill>
            </a:endParaRPr>
          </a:p>
        </p:txBody>
      </p:sp>
      <p:sp>
        <p:nvSpPr>
          <p:cNvPr id="1048864" name="Text Box 52"/>
          <p:cNvSpPr txBox="1">
            <a:spLocks noChangeArrowheads="1"/>
          </p:cNvSpPr>
          <p:nvPr/>
        </p:nvSpPr>
        <p:spPr bwMode="auto">
          <a:xfrm>
            <a:off x="7038256" y="5776551"/>
            <a:ext cx="1676400" cy="432000"/>
          </a:xfrm>
          <a:prstGeom prst="rect">
            <a:avLst/>
          </a:prstGeom>
          <a:solidFill>
            <a:srgbClr val="5EE5FC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square" anchor="b" anchorCtr="1">
            <a:no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800" b="1"/>
              <a:t>IT</a:t>
            </a:r>
          </a:p>
        </p:txBody>
      </p:sp>
      <p:sp>
        <p:nvSpPr>
          <p:cNvPr id="1048865" name="Line 53"/>
          <p:cNvSpPr>
            <a:spLocks noChangeShapeType="1"/>
          </p:cNvSpPr>
          <p:nvPr/>
        </p:nvSpPr>
        <p:spPr bwMode="auto">
          <a:xfrm flipH="1">
            <a:off x="7810599" y="5581745"/>
            <a:ext cx="0" cy="156592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none" w="sm" len="sm"/>
          </a:ln>
        </p:spPr>
        <p:txBody>
          <a:bodyPr wrap="none" anchor="ctr"/>
          <a:lstStyle/>
          <a:p>
            <a:endParaRPr lang="zh-CN" altLang="en-US" sz="2800">
              <a:solidFill>
                <a:srgbClr val="0000FF"/>
              </a:solidFill>
            </a:endParaRPr>
          </a:p>
        </p:txBody>
      </p:sp>
      <p:sp>
        <p:nvSpPr>
          <p:cNvPr id="1048866" name="Line 54"/>
          <p:cNvSpPr>
            <a:spLocks noChangeShapeType="1"/>
          </p:cNvSpPr>
          <p:nvPr/>
        </p:nvSpPr>
        <p:spPr bwMode="auto">
          <a:xfrm>
            <a:off x="7800256" y="6353345"/>
            <a:ext cx="21336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sz="2800">
              <a:solidFill>
                <a:srgbClr val="0000FF"/>
              </a:solidFill>
            </a:endParaRPr>
          </a:p>
        </p:txBody>
      </p:sp>
      <p:sp>
        <p:nvSpPr>
          <p:cNvPr id="1048867" name="Line 55"/>
          <p:cNvSpPr>
            <a:spLocks noChangeShapeType="1"/>
          </p:cNvSpPr>
          <p:nvPr/>
        </p:nvSpPr>
        <p:spPr bwMode="auto">
          <a:xfrm flipH="1" flipV="1">
            <a:off x="7800256" y="6200945"/>
            <a:ext cx="0" cy="15240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none" w="sm" len="sm"/>
          </a:ln>
        </p:spPr>
        <p:txBody>
          <a:bodyPr wrap="none" anchor="ctr"/>
          <a:lstStyle/>
          <a:p>
            <a:endParaRPr lang="zh-CN" altLang="en-US" sz="2800">
              <a:solidFill>
                <a:srgbClr val="0000FF"/>
              </a:solidFill>
            </a:endParaRPr>
          </a:p>
        </p:txBody>
      </p:sp>
      <p:sp>
        <p:nvSpPr>
          <p:cNvPr id="1048868" name="Line 56"/>
          <p:cNvSpPr>
            <a:spLocks noChangeShapeType="1"/>
          </p:cNvSpPr>
          <p:nvPr/>
        </p:nvSpPr>
        <p:spPr bwMode="auto">
          <a:xfrm flipH="1">
            <a:off x="5057056" y="5888132"/>
            <a:ext cx="0" cy="208183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none" w="sm" len="sm"/>
          </a:ln>
        </p:spPr>
        <p:txBody>
          <a:bodyPr wrap="none" anchor="ctr"/>
          <a:lstStyle/>
          <a:p>
            <a:endParaRPr lang="zh-CN" altLang="en-US" sz="2800">
              <a:solidFill>
                <a:srgbClr val="0000FF"/>
              </a:solidFill>
            </a:endParaRPr>
          </a:p>
        </p:txBody>
      </p:sp>
      <p:sp>
        <p:nvSpPr>
          <p:cNvPr id="1048869" name="Line 57"/>
          <p:cNvSpPr>
            <a:spLocks noChangeShapeType="1"/>
          </p:cNvSpPr>
          <p:nvPr/>
        </p:nvSpPr>
        <p:spPr bwMode="auto">
          <a:xfrm>
            <a:off x="2999656" y="6124745"/>
            <a:ext cx="20574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sz="2800">
              <a:solidFill>
                <a:srgbClr val="0000FF"/>
              </a:solidFill>
            </a:endParaRPr>
          </a:p>
        </p:txBody>
      </p:sp>
      <p:sp>
        <p:nvSpPr>
          <p:cNvPr id="1048870" name="Line 58"/>
          <p:cNvSpPr>
            <a:spLocks noChangeShapeType="1"/>
          </p:cNvSpPr>
          <p:nvPr/>
        </p:nvSpPr>
        <p:spPr bwMode="auto">
          <a:xfrm flipV="1">
            <a:off x="2999656" y="4219745"/>
            <a:ext cx="0" cy="190500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sz="2800">
              <a:solidFill>
                <a:srgbClr val="0000FF"/>
              </a:solidFill>
            </a:endParaRPr>
          </a:p>
        </p:txBody>
      </p:sp>
      <p:sp>
        <p:nvSpPr>
          <p:cNvPr id="1048871" name="Line 59"/>
          <p:cNvSpPr>
            <a:spLocks noChangeShapeType="1"/>
          </p:cNvSpPr>
          <p:nvPr/>
        </p:nvSpPr>
        <p:spPr bwMode="auto">
          <a:xfrm>
            <a:off x="2999656" y="4219745"/>
            <a:ext cx="20574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 sz="2800">
              <a:solidFill>
                <a:srgbClr val="0000FF"/>
              </a:solidFill>
            </a:endParaRPr>
          </a:p>
        </p:txBody>
      </p:sp>
      <p:sp>
        <p:nvSpPr>
          <p:cNvPr id="1048872" name="Line 60"/>
          <p:cNvSpPr>
            <a:spLocks noChangeShapeType="1"/>
          </p:cNvSpPr>
          <p:nvPr/>
        </p:nvSpPr>
        <p:spPr bwMode="auto">
          <a:xfrm flipV="1">
            <a:off x="9933856" y="1004313"/>
            <a:ext cx="0" cy="532800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sz="2800">
              <a:solidFill>
                <a:srgbClr val="0000FF"/>
              </a:solidFill>
            </a:endParaRPr>
          </a:p>
        </p:txBody>
      </p:sp>
      <p:sp>
        <p:nvSpPr>
          <p:cNvPr id="1048873" name="Line 61"/>
          <p:cNvSpPr>
            <a:spLocks noChangeShapeType="1"/>
          </p:cNvSpPr>
          <p:nvPr/>
        </p:nvSpPr>
        <p:spPr bwMode="auto">
          <a:xfrm>
            <a:off x="5057056" y="973233"/>
            <a:ext cx="48768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triangle" w="med" len="med"/>
            <a:tailEnd type="none" w="sm" len="sm"/>
          </a:ln>
        </p:spPr>
        <p:txBody>
          <a:bodyPr wrap="none" anchor="ctr"/>
          <a:lstStyle/>
          <a:p>
            <a:endParaRPr lang="zh-CN" altLang="en-US" sz="2800">
              <a:solidFill>
                <a:srgbClr val="0000FF"/>
              </a:solidFill>
            </a:endParaRPr>
          </a:p>
        </p:txBody>
      </p:sp>
      <p:sp>
        <p:nvSpPr>
          <p:cNvPr id="1048874" name="Line 62"/>
          <p:cNvSpPr>
            <a:spLocks noChangeShapeType="1"/>
          </p:cNvSpPr>
          <p:nvPr/>
        </p:nvSpPr>
        <p:spPr bwMode="auto">
          <a:xfrm>
            <a:off x="3252069" y="3131567"/>
            <a:ext cx="1728787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 sz="2800">
              <a:solidFill>
                <a:srgbClr val="0000FF"/>
              </a:solidFill>
            </a:endParaRPr>
          </a:p>
        </p:txBody>
      </p:sp>
      <p:sp>
        <p:nvSpPr>
          <p:cNvPr id="1048875" name="Text Box 71"/>
          <p:cNvSpPr txBox="1">
            <a:spLocks noChangeArrowheads="1"/>
          </p:cNvSpPr>
          <p:nvPr/>
        </p:nvSpPr>
        <p:spPr bwMode="auto">
          <a:xfrm>
            <a:off x="3749688" y="1539738"/>
            <a:ext cx="9144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0000"/>
                </a:solidFill>
              </a:rPr>
              <a:t>DR</a:t>
            </a:r>
          </a:p>
        </p:txBody>
      </p:sp>
      <p:sp>
        <p:nvSpPr>
          <p:cNvPr id="1048876" name="Text Box 73"/>
          <p:cNvSpPr txBox="1">
            <a:spLocks noChangeArrowheads="1"/>
          </p:cNvSpPr>
          <p:nvPr/>
        </p:nvSpPr>
        <p:spPr bwMode="auto">
          <a:xfrm>
            <a:off x="5133256" y="4905545"/>
            <a:ext cx="685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0000FF"/>
                </a:solidFill>
              </a:rPr>
              <a:t>Y</a:t>
            </a:r>
          </a:p>
        </p:txBody>
      </p:sp>
      <p:sp>
        <p:nvSpPr>
          <p:cNvPr id="1048877" name="Text Box 74"/>
          <p:cNvSpPr txBox="1">
            <a:spLocks noChangeArrowheads="1"/>
          </p:cNvSpPr>
          <p:nvPr/>
        </p:nvSpPr>
        <p:spPr bwMode="auto">
          <a:xfrm>
            <a:off x="6200056" y="4219745"/>
            <a:ext cx="685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0000FF"/>
                </a:solidFill>
              </a:rPr>
              <a:t>N</a:t>
            </a:r>
          </a:p>
        </p:txBody>
      </p:sp>
      <p:sp>
        <p:nvSpPr>
          <p:cNvPr id="1048878" name="Line 75"/>
          <p:cNvSpPr>
            <a:spLocks noChangeShapeType="1"/>
          </p:cNvSpPr>
          <p:nvPr/>
        </p:nvSpPr>
        <p:spPr bwMode="auto">
          <a:xfrm>
            <a:off x="9019456" y="5231644"/>
            <a:ext cx="9144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 sz="2800">
              <a:solidFill>
                <a:srgbClr val="0000FF"/>
              </a:solidFill>
            </a:endParaRPr>
          </a:p>
        </p:txBody>
      </p:sp>
      <p:sp>
        <p:nvSpPr>
          <p:cNvPr id="1048879" name="Text Box 76"/>
          <p:cNvSpPr txBox="1">
            <a:spLocks noChangeArrowheads="1"/>
          </p:cNvSpPr>
          <p:nvPr/>
        </p:nvSpPr>
        <p:spPr bwMode="auto">
          <a:xfrm>
            <a:off x="8028856" y="5350664"/>
            <a:ext cx="685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0000FF"/>
                </a:solidFill>
              </a:rPr>
              <a:t>Y</a:t>
            </a:r>
          </a:p>
        </p:txBody>
      </p:sp>
      <p:sp>
        <p:nvSpPr>
          <p:cNvPr id="1048880" name="Text Box 77"/>
          <p:cNvSpPr txBox="1">
            <a:spLocks noChangeArrowheads="1"/>
          </p:cNvSpPr>
          <p:nvPr/>
        </p:nvSpPr>
        <p:spPr bwMode="auto">
          <a:xfrm>
            <a:off x="8943256" y="4774600"/>
            <a:ext cx="685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0000FF"/>
                </a:solidFill>
              </a:rPr>
              <a:t>N</a:t>
            </a:r>
          </a:p>
        </p:txBody>
      </p:sp>
      <p:sp>
        <p:nvSpPr>
          <p:cNvPr id="1048881" name="Line 80"/>
          <p:cNvSpPr>
            <a:spLocks noChangeShapeType="1"/>
          </p:cNvSpPr>
          <p:nvPr/>
        </p:nvSpPr>
        <p:spPr bwMode="auto">
          <a:xfrm>
            <a:off x="3236128" y="2013600"/>
            <a:ext cx="0" cy="1107123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endParaRPr lang="zh-CN" altLang="en-US" sz="280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48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048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048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048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048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048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048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1048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048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500"/>
                                        <p:tgtEl>
                                          <p:spTgt spid="1048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048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1048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1048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1048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1048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1048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6" dur="500"/>
                                        <p:tgtEl>
                                          <p:spTgt spid="1048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000"/>
                            </p:stCondLst>
                            <p:childTnLst>
                              <p:par>
                                <p:cTn id="8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1048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500"/>
                            </p:stCondLst>
                            <p:childTnLst>
                              <p:par>
                                <p:cTn id="9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1048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500"/>
                                        <p:tgtEl>
                                          <p:spTgt spid="1048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1048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00"/>
                            </p:stCondLst>
                            <p:childTnLst>
                              <p:par>
                                <p:cTn id="10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8" dur="500"/>
                                        <p:tgtEl>
                                          <p:spTgt spid="1048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000"/>
                            </p:stCondLst>
                            <p:childTnLst>
                              <p:par>
                                <p:cTn id="11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2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7" dur="500"/>
                                        <p:tgtEl>
                                          <p:spTgt spid="1048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2" dur="500"/>
                                        <p:tgtEl>
                                          <p:spTgt spid="1048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500"/>
                            </p:stCondLst>
                            <p:childTnLst>
                              <p:par>
                                <p:cTn id="1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6" dur="500"/>
                                        <p:tgtEl>
                                          <p:spTgt spid="1048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1" dur="500"/>
                                        <p:tgtEl>
                                          <p:spTgt spid="1048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500"/>
                            </p:stCondLst>
                            <p:childTnLst>
                              <p:par>
                                <p:cTn id="1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1048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1000"/>
                            </p:stCondLst>
                            <p:childTnLst>
                              <p:par>
                                <p:cTn id="1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9" dur="500"/>
                                        <p:tgtEl>
                                          <p:spTgt spid="1048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1500"/>
                            </p:stCondLst>
                            <p:childTnLst>
                              <p:par>
                                <p:cTn id="14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3" dur="500"/>
                                        <p:tgtEl>
                                          <p:spTgt spid="1048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8" dur="500"/>
                                        <p:tgtEl>
                                          <p:spTgt spid="1048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500"/>
                            </p:stCondLst>
                            <p:childTnLst>
                              <p:par>
                                <p:cTn id="1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1048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844" grpId="0" animBg="1"/>
      <p:bldP spid="1048845" grpId="0" animBg="1"/>
      <p:bldP spid="1048847" grpId="0" animBg="1" autoUpdateAnimBg="0"/>
      <p:bldP spid="1048848" grpId="0" animBg="1"/>
      <p:bldP spid="1048849" grpId="0" animBg="1"/>
      <p:bldP spid="1048850" grpId="0" autoUpdateAnimBg="0"/>
      <p:bldP spid="1048853" grpId="0" animBg="1" autoUpdateAnimBg="0"/>
      <p:bldP spid="1048854" grpId="0" animBg="1" autoUpdateAnimBg="0"/>
      <p:bldP spid="1048855" grpId="0" animBg="1"/>
      <p:bldP spid="1048856" grpId="0" animBg="1" autoUpdateAnimBg="0"/>
      <p:bldP spid="1048857" grpId="0" animBg="1"/>
      <p:bldP spid="1048858" grpId="0" animBg="1"/>
      <p:bldP spid="1048863" grpId="0" animBg="1"/>
      <p:bldP spid="1048864" grpId="0" animBg="1" autoUpdateAnimBg="0"/>
      <p:bldP spid="1048865" grpId="0" animBg="1"/>
      <p:bldP spid="1048866" grpId="0" animBg="1"/>
      <p:bldP spid="1048867" grpId="0" animBg="1"/>
      <p:bldP spid="1048868" grpId="0" animBg="1"/>
      <p:bldP spid="1048869" grpId="0" animBg="1"/>
      <p:bldP spid="1048870" grpId="0" animBg="1"/>
      <p:bldP spid="1048871" grpId="0" animBg="1"/>
      <p:bldP spid="1048872" grpId="0" animBg="1"/>
      <p:bldP spid="1048873" grpId="0" animBg="1"/>
      <p:bldP spid="1048874" grpId="0" animBg="1"/>
      <p:bldP spid="1048875" grpId="0" autoUpdateAnimBg="0"/>
      <p:bldP spid="1048876" grpId="0" autoUpdateAnimBg="0"/>
      <p:bldP spid="1048877" grpId="0" autoUpdateAnimBg="0"/>
      <p:bldP spid="1048878" grpId="0" animBg="1"/>
      <p:bldP spid="1048879" grpId="0" autoUpdateAnimBg="0"/>
      <p:bldP spid="1048880" grpId="0" autoUpdateAnimBg="0"/>
      <p:bldP spid="104888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82" name="Line 39"/>
          <p:cNvSpPr>
            <a:spLocks noChangeShapeType="1"/>
          </p:cNvSpPr>
          <p:nvPr/>
        </p:nvSpPr>
        <p:spPr bwMode="auto">
          <a:xfrm flipH="1">
            <a:off x="5057056" y="3363270"/>
            <a:ext cx="0" cy="446258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none" w="sm" len="sm"/>
          </a:ln>
        </p:spPr>
        <p:txBody>
          <a:bodyPr wrap="none" anchor="ctr"/>
          <a:lstStyle/>
          <a:p>
            <a:endParaRPr lang="zh-CN" altLang="en-US" sz="2800">
              <a:solidFill>
                <a:srgbClr val="0000FF"/>
              </a:solidFill>
            </a:endParaRPr>
          </a:p>
        </p:txBody>
      </p:sp>
      <p:sp>
        <p:nvSpPr>
          <p:cNvPr id="1048883" name="Rectangle 2"/>
          <p:cNvSpPr>
            <a:spLocks noChangeArrowheads="1"/>
          </p:cNvSpPr>
          <p:nvPr/>
        </p:nvSpPr>
        <p:spPr bwMode="auto">
          <a:xfrm>
            <a:off x="3677444" y="882820"/>
            <a:ext cx="491648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000" b="1"/>
              <a:t>转移指令各工作周期转换流程</a:t>
            </a:r>
            <a:r>
              <a:rPr lang="en-US" altLang="zh-CN" sz="2000" b="1"/>
              <a:t>:</a:t>
            </a:r>
          </a:p>
        </p:txBody>
      </p:sp>
      <p:sp>
        <p:nvSpPr>
          <p:cNvPr id="1048884" name="Text Box 5"/>
          <p:cNvSpPr txBox="1">
            <a:spLocks noChangeArrowheads="1"/>
          </p:cNvSpPr>
          <p:nvPr/>
        </p:nvSpPr>
        <p:spPr bwMode="auto">
          <a:xfrm>
            <a:off x="4218856" y="1781635"/>
            <a:ext cx="1676400" cy="523220"/>
          </a:xfrm>
          <a:prstGeom prst="rect">
            <a:avLst/>
          </a:prstGeom>
          <a:solidFill>
            <a:srgbClr val="5EE5FC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800" b="1"/>
              <a:t>  FT</a:t>
            </a:r>
          </a:p>
        </p:txBody>
      </p:sp>
      <p:sp>
        <p:nvSpPr>
          <p:cNvPr id="1048885" name="Line 20"/>
          <p:cNvSpPr>
            <a:spLocks noChangeShapeType="1"/>
          </p:cNvSpPr>
          <p:nvPr/>
        </p:nvSpPr>
        <p:spPr bwMode="auto">
          <a:xfrm>
            <a:off x="5057056" y="1476835"/>
            <a:ext cx="0" cy="30480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none" w="sm" len="sm"/>
          </a:ln>
        </p:spPr>
        <p:txBody>
          <a:bodyPr wrap="none" anchor="ctr"/>
          <a:lstStyle/>
          <a:p>
            <a:endParaRPr lang="zh-CN" altLang="en-US" sz="2800">
              <a:solidFill>
                <a:srgbClr val="0000FF"/>
              </a:solidFill>
            </a:endParaRPr>
          </a:p>
        </p:txBody>
      </p:sp>
      <p:sp>
        <p:nvSpPr>
          <p:cNvPr id="1048886" name="Text Box 36"/>
          <p:cNvSpPr txBox="1">
            <a:spLocks noChangeArrowheads="1"/>
          </p:cNvSpPr>
          <p:nvPr/>
        </p:nvSpPr>
        <p:spPr bwMode="auto">
          <a:xfrm>
            <a:off x="4218856" y="2854260"/>
            <a:ext cx="1676400" cy="523220"/>
          </a:xfrm>
          <a:prstGeom prst="rect">
            <a:avLst/>
          </a:prstGeom>
          <a:solidFill>
            <a:srgbClr val="5EE5FC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800" b="1"/>
              <a:t>  ET</a:t>
            </a:r>
          </a:p>
        </p:txBody>
      </p:sp>
      <p:sp>
        <p:nvSpPr>
          <p:cNvPr id="1048887" name="Line 37"/>
          <p:cNvSpPr>
            <a:spLocks noChangeShapeType="1"/>
          </p:cNvSpPr>
          <p:nvPr/>
        </p:nvSpPr>
        <p:spPr bwMode="auto">
          <a:xfrm flipH="1">
            <a:off x="5057056" y="2318243"/>
            <a:ext cx="0" cy="539972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none" w="sm" len="sm"/>
          </a:ln>
        </p:spPr>
        <p:txBody>
          <a:bodyPr wrap="none" anchor="ctr"/>
          <a:lstStyle/>
          <a:p>
            <a:endParaRPr lang="zh-CN" altLang="en-US" sz="2800">
              <a:solidFill>
                <a:srgbClr val="0000FF"/>
              </a:solidFill>
            </a:endParaRPr>
          </a:p>
        </p:txBody>
      </p:sp>
      <p:sp>
        <p:nvSpPr>
          <p:cNvPr id="1048888" name="Text Box 42"/>
          <p:cNvSpPr txBox="1">
            <a:spLocks noChangeArrowheads="1"/>
          </p:cNvSpPr>
          <p:nvPr/>
        </p:nvSpPr>
        <p:spPr bwMode="auto">
          <a:xfrm>
            <a:off x="4218856" y="4814664"/>
            <a:ext cx="1676400" cy="523220"/>
          </a:xfrm>
          <a:prstGeom prst="rect">
            <a:avLst/>
          </a:prstGeom>
          <a:solidFill>
            <a:srgbClr val="5EE5FC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800" b="1"/>
              <a:t> DMAT</a:t>
            </a:r>
          </a:p>
        </p:txBody>
      </p:sp>
      <p:sp>
        <p:nvSpPr>
          <p:cNvPr id="1048889" name="Line 43"/>
          <p:cNvSpPr>
            <a:spLocks noChangeShapeType="1"/>
          </p:cNvSpPr>
          <p:nvPr/>
        </p:nvSpPr>
        <p:spPr bwMode="auto">
          <a:xfrm flipH="1">
            <a:off x="5057056" y="4509864"/>
            <a:ext cx="0" cy="30480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none" w="sm" len="sm"/>
          </a:ln>
        </p:spPr>
        <p:txBody>
          <a:bodyPr wrap="none" anchor="ctr"/>
          <a:lstStyle/>
          <a:p>
            <a:endParaRPr lang="zh-CN" altLang="en-US" sz="2800">
              <a:solidFill>
                <a:srgbClr val="0000FF"/>
              </a:solidFill>
            </a:endParaRPr>
          </a:p>
        </p:txBody>
      </p:sp>
      <p:sp>
        <p:nvSpPr>
          <p:cNvPr id="1048890" name="Line 44"/>
          <p:cNvSpPr>
            <a:spLocks noChangeShapeType="1"/>
          </p:cNvSpPr>
          <p:nvPr/>
        </p:nvSpPr>
        <p:spPr bwMode="auto">
          <a:xfrm>
            <a:off x="6200056" y="4169568"/>
            <a:ext cx="16002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sz="2800">
              <a:solidFill>
                <a:srgbClr val="0000FF"/>
              </a:solidFill>
            </a:endParaRPr>
          </a:p>
        </p:txBody>
      </p:sp>
      <p:grpSp>
        <p:nvGrpSpPr>
          <p:cNvPr id="133" name="Group 78"/>
          <p:cNvGrpSpPr/>
          <p:nvPr/>
        </p:nvGrpSpPr>
        <p:grpSpPr bwMode="auto">
          <a:xfrm>
            <a:off x="3837856" y="3824064"/>
            <a:ext cx="2438400" cy="685800"/>
            <a:chOff x="1344" y="3024"/>
            <a:chExt cx="1536" cy="432"/>
          </a:xfrm>
        </p:grpSpPr>
        <p:sp>
          <p:nvSpPr>
            <p:cNvPr id="1048891" name="AutoShape 46"/>
            <p:cNvSpPr>
              <a:spLocks noChangeArrowheads="1"/>
            </p:cNvSpPr>
            <p:nvPr/>
          </p:nvSpPr>
          <p:spPr bwMode="auto">
            <a:xfrm>
              <a:off x="1344" y="3024"/>
              <a:ext cx="1536" cy="432"/>
            </a:xfrm>
            <a:prstGeom prst="flowChartDecision">
              <a:avLst/>
            </a:prstGeom>
            <a:solidFill>
              <a:srgbClr val="5EE5FC"/>
            </a:solidFill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2800">
                <a:solidFill>
                  <a:srgbClr val="0000FF"/>
                </a:solidFill>
              </a:endParaRPr>
            </a:p>
          </p:txBody>
        </p:sp>
        <p:sp>
          <p:nvSpPr>
            <p:cNvPr id="1048892" name="Text Box 47"/>
            <p:cNvSpPr txBox="1">
              <a:spLocks noChangeArrowheads="1"/>
            </p:cNvSpPr>
            <p:nvPr/>
          </p:nvSpPr>
          <p:spPr bwMode="auto">
            <a:xfrm>
              <a:off x="1584" y="3072"/>
              <a:ext cx="1248" cy="29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/>
                <a:t>DMA</a:t>
              </a:r>
              <a:r>
                <a:rPr lang="zh-CN" altLang="en-US" sz="2400" b="1"/>
                <a:t>请求？</a:t>
              </a:r>
            </a:p>
          </p:txBody>
        </p:sp>
      </p:grpSp>
      <p:grpSp>
        <p:nvGrpSpPr>
          <p:cNvPr id="134" name="Group 79"/>
          <p:cNvGrpSpPr/>
          <p:nvPr/>
        </p:nvGrpSpPr>
        <p:grpSpPr bwMode="auto">
          <a:xfrm>
            <a:off x="6581056" y="4347864"/>
            <a:ext cx="2438400" cy="685800"/>
            <a:chOff x="3072" y="3312"/>
            <a:chExt cx="1536" cy="432"/>
          </a:xfrm>
        </p:grpSpPr>
        <p:sp>
          <p:nvSpPr>
            <p:cNvPr id="1048893" name="AutoShape 49"/>
            <p:cNvSpPr>
              <a:spLocks noChangeArrowheads="1"/>
            </p:cNvSpPr>
            <p:nvPr/>
          </p:nvSpPr>
          <p:spPr bwMode="auto">
            <a:xfrm>
              <a:off x="3072" y="3312"/>
              <a:ext cx="1536" cy="432"/>
            </a:xfrm>
            <a:prstGeom prst="flowChartDecision">
              <a:avLst/>
            </a:prstGeom>
            <a:solidFill>
              <a:srgbClr val="5EE5FC"/>
            </a:solidFill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2800">
                <a:solidFill>
                  <a:srgbClr val="0000FF"/>
                </a:solidFill>
              </a:endParaRPr>
            </a:p>
          </p:txBody>
        </p:sp>
        <p:sp>
          <p:nvSpPr>
            <p:cNvPr id="1048894" name="Text Box 50"/>
            <p:cNvSpPr txBox="1">
              <a:spLocks noChangeArrowheads="1"/>
            </p:cNvSpPr>
            <p:nvPr/>
          </p:nvSpPr>
          <p:spPr bwMode="auto">
            <a:xfrm>
              <a:off x="3312" y="3360"/>
              <a:ext cx="1248" cy="29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/>
                <a:t>中断请求？</a:t>
              </a:r>
            </a:p>
          </p:txBody>
        </p:sp>
      </p:grpSp>
      <p:sp>
        <p:nvSpPr>
          <p:cNvPr id="1048895" name="Line 51"/>
          <p:cNvSpPr>
            <a:spLocks noChangeShapeType="1"/>
          </p:cNvSpPr>
          <p:nvPr/>
        </p:nvSpPr>
        <p:spPr bwMode="auto">
          <a:xfrm flipH="1">
            <a:off x="7800256" y="4161184"/>
            <a:ext cx="0" cy="15240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none" w="sm" len="sm"/>
          </a:ln>
        </p:spPr>
        <p:txBody>
          <a:bodyPr wrap="none" anchor="ctr"/>
          <a:lstStyle/>
          <a:p>
            <a:endParaRPr lang="zh-CN" altLang="en-US" sz="2800">
              <a:solidFill>
                <a:srgbClr val="0000FF"/>
              </a:solidFill>
            </a:endParaRPr>
          </a:p>
        </p:txBody>
      </p:sp>
      <p:sp>
        <p:nvSpPr>
          <p:cNvPr id="1048896" name="Text Box 52"/>
          <p:cNvSpPr txBox="1">
            <a:spLocks noChangeArrowheads="1"/>
          </p:cNvSpPr>
          <p:nvPr/>
        </p:nvSpPr>
        <p:spPr bwMode="auto">
          <a:xfrm>
            <a:off x="7038256" y="5228470"/>
            <a:ext cx="1676400" cy="432000"/>
          </a:xfrm>
          <a:prstGeom prst="rect">
            <a:avLst/>
          </a:prstGeom>
          <a:solidFill>
            <a:srgbClr val="5EE5FC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square" anchor="b" anchorCtr="1">
            <a:no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800" b="1"/>
              <a:t>IT</a:t>
            </a:r>
          </a:p>
        </p:txBody>
      </p:sp>
      <p:sp>
        <p:nvSpPr>
          <p:cNvPr id="1048897" name="Line 53"/>
          <p:cNvSpPr>
            <a:spLocks noChangeShapeType="1"/>
          </p:cNvSpPr>
          <p:nvPr/>
        </p:nvSpPr>
        <p:spPr bwMode="auto">
          <a:xfrm flipH="1">
            <a:off x="7810599" y="5033664"/>
            <a:ext cx="0" cy="156592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none" w="sm" len="sm"/>
          </a:ln>
        </p:spPr>
        <p:txBody>
          <a:bodyPr wrap="none" anchor="ctr"/>
          <a:lstStyle/>
          <a:p>
            <a:endParaRPr lang="zh-CN" altLang="en-US" sz="2800">
              <a:solidFill>
                <a:srgbClr val="0000FF"/>
              </a:solidFill>
            </a:endParaRPr>
          </a:p>
        </p:txBody>
      </p:sp>
      <p:sp>
        <p:nvSpPr>
          <p:cNvPr id="1048898" name="Line 54"/>
          <p:cNvSpPr>
            <a:spLocks noChangeShapeType="1"/>
          </p:cNvSpPr>
          <p:nvPr/>
        </p:nvSpPr>
        <p:spPr bwMode="auto">
          <a:xfrm>
            <a:off x="7800256" y="5805264"/>
            <a:ext cx="21336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sz="2800">
              <a:solidFill>
                <a:srgbClr val="0000FF"/>
              </a:solidFill>
            </a:endParaRPr>
          </a:p>
        </p:txBody>
      </p:sp>
      <p:sp>
        <p:nvSpPr>
          <p:cNvPr id="1048899" name="Line 55"/>
          <p:cNvSpPr>
            <a:spLocks noChangeShapeType="1"/>
          </p:cNvSpPr>
          <p:nvPr/>
        </p:nvSpPr>
        <p:spPr bwMode="auto">
          <a:xfrm flipH="1" flipV="1">
            <a:off x="7800256" y="5652864"/>
            <a:ext cx="0" cy="15240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none" w="sm" len="sm"/>
          </a:ln>
        </p:spPr>
        <p:txBody>
          <a:bodyPr wrap="none" anchor="ctr"/>
          <a:lstStyle/>
          <a:p>
            <a:endParaRPr lang="zh-CN" altLang="en-US" sz="2800">
              <a:solidFill>
                <a:srgbClr val="0000FF"/>
              </a:solidFill>
            </a:endParaRPr>
          </a:p>
        </p:txBody>
      </p:sp>
      <p:sp>
        <p:nvSpPr>
          <p:cNvPr id="1048900" name="Line 56"/>
          <p:cNvSpPr>
            <a:spLocks noChangeShapeType="1"/>
          </p:cNvSpPr>
          <p:nvPr/>
        </p:nvSpPr>
        <p:spPr bwMode="auto">
          <a:xfrm flipH="1">
            <a:off x="5057056" y="5340051"/>
            <a:ext cx="0" cy="208183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none" w="sm" len="sm"/>
          </a:ln>
        </p:spPr>
        <p:txBody>
          <a:bodyPr wrap="none" anchor="ctr"/>
          <a:lstStyle/>
          <a:p>
            <a:endParaRPr lang="zh-CN" altLang="en-US" sz="2800">
              <a:solidFill>
                <a:srgbClr val="0000FF"/>
              </a:solidFill>
            </a:endParaRPr>
          </a:p>
        </p:txBody>
      </p:sp>
      <p:sp>
        <p:nvSpPr>
          <p:cNvPr id="1048901" name="Line 57"/>
          <p:cNvSpPr>
            <a:spLocks noChangeShapeType="1"/>
          </p:cNvSpPr>
          <p:nvPr/>
        </p:nvSpPr>
        <p:spPr bwMode="auto">
          <a:xfrm>
            <a:off x="2999656" y="5576664"/>
            <a:ext cx="20574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sz="2800">
              <a:solidFill>
                <a:srgbClr val="0000FF"/>
              </a:solidFill>
            </a:endParaRPr>
          </a:p>
        </p:txBody>
      </p:sp>
      <p:sp>
        <p:nvSpPr>
          <p:cNvPr id="1048902" name="Line 58"/>
          <p:cNvSpPr>
            <a:spLocks noChangeShapeType="1"/>
          </p:cNvSpPr>
          <p:nvPr/>
        </p:nvSpPr>
        <p:spPr bwMode="auto">
          <a:xfrm flipV="1">
            <a:off x="2999656" y="3671664"/>
            <a:ext cx="0" cy="190500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sz="2800">
              <a:solidFill>
                <a:srgbClr val="0000FF"/>
              </a:solidFill>
            </a:endParaRPr>
          </a:p>
        </p:txBody>
      </p:sp>
      <p:sp>
        <p:nvSpPr>
          <p:cNvPr id="1048903" name="Line 59"/>
          <p:cNvSpPr>
            <a:spLocks noChangeShapeType="1"/>
          </p:cNvSpPr>
          <p:nvPr/>
        </p:nvSpPr>
        <p:spPr bwMode="auto">
          <a:xfrm>
            <a:off x="2999656" y="3671664"/>
            <a:ext cx="20574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 sz="2800">
              <a:solidFill>
                <a:srgbClr val="0000FF"/>
              </a:solidFill>
            </a:endParaRPr>
          </a:p>
        </p:txBody>
      </p:sp>
      <p:sp>
        <p:nvSpPr>
          <p:cNvPr id="1048904" name="Line 60"/>
          <p:cNvSpPr>
            <a:spLocks noChangeShapeType="1"/>
          </p:cNvSpPr>
          <p:nvPr/>
        </p:nvSpPr>
        <p:spPr bwMode="auto">
          <a:xfrm flipH="1" flipV="1">
            <a:off x="9933855" y="1656782"/>
            <a:ext cx="1" cy="4127449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sz="2800">
              <a:solidFill>
                <a:srgbClr val="0000FF"/>
              </a:solidFill>
            </a:endParaRPr>
          </a:p>
        </p:txBody>
      </p:sp>
      <p:sp>
        <p:nvSpPr>
          <p:cNvPr id="1048905" name="Line 61"/>
          <p:cNvSpPr>
            <a:spLocks noChangeShapeType="1"/>
          </p:cNvSpPr>
          <p:nvPr/>
        </p:nvSpPr>
        <p:spPr bwMode="auto">
          <a:xfrm>
            <a:off x="5057056" y="1656783"/>
            <a:ext cx="48768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triangle" w="med" len="med"/>
            <a:tailEnd type="none" w="sm" len="sm"/>
          </a:ln>
        </p:spPr>
        <p:txBody>
          <a:bodyPr wrap="none" anchor="ctr"/>
          <a:lstStyle/>
          <a:p>
            <a:endParaRPr lang="zh-CN" altLang="en-US" sz="2800">
              <a:solidFill>
                <a:srgbClr val="0000FF"/>
              </a:solidFill>
            </a:endParaRPr>
          </a:p>
        </p:txBody>
      </p:sp>
      <p:sp>
        <p:nvSpPr>
          <p:cNvPr id="1048906" name="Text Box 73"/>
          <p:cNvSpPr txBox="1">
            <a:spLocks noChangeArrowheads="1"/>
          </p:cNvSpPr>
          <p:nvPr/>
        </p:nvSpPr>
        <p:spPr bwMode="auto">
          <a:xfrm>
            <a:off x="5133256" y="4357464"/>
            <a:ext cx="685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0000FF"/>
                </a:solidFill>
              </a:rPr>
              <a:t>Y</a:t>
            </a:r>
          </a:p>
        </p:txBody>
      </p:sp>
      <p:sp>
        <p:nvSpPr>
          <p:cNvPr id="1048907" name="Text Box 74"/>
          <p:cNvSpPr txBox="1">
            <a:spLocks noChangeArrowheads="1"/>
          </p:cNvSpPr>
          <p:nvPr/>
        </p:nvSpPr>
        <p:spPr bwMode="auto">
          <a:xfrm>
            <a:off x="6200056" y="3671664"/>
            <a:ext cx="685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0000FF"/>
                </a:solidFill>
              </a:rPr>
              <a:t>N</a:t>
            </a:r>
          </a:p>
        </p:txBody>
      </p:sp>
      <p:sp>
        <p:nvSpPr>
          <p:cNvPr id="1048908" name="Line 75"/>
          <p:cNvSpPr>
            <a:spLocks noChangeShapeType="1"/>
          </p:cNvSpPr>
          <p:nvPr/>
        </p:nvSpPr>
        <p:spPr bwMode="auto">
          <a:xfrm>
            <a:off x="9019456" y="4683563"/>
            <a:ext cx="9144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 sz="2800">
              <a:solidFill>
                <a:srgbClr val="0000FF"/>
              </a:solidFill>
            </a:endParaRPr>
          </a:p>
        </p:txBody>
      </p:sp>
      <p:sp>
        <p:nvSpPr>
          <p:cNvPr id="1048909" name="Text Box 76"/>
          <p:cNvSpPr txBox="1">
            <a:spLocks noChangeArrowheads="1"/>
          </p:cNvSpPr>
          <p:nvPr/>
        </p:nvSpPr>
        <p:spPr bwMode="auto">
          <a:xfrm>
            <a:off x="8028856" y="4802583"/>
            <a:ext cx="685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0000FF"/>
                </a:solidFill>
              </a:rPr>
              <a:t>Y</a:t>
            </a:r>
          </a:p>
        </p:txBody>
      </p:sp>
      <p:sp>
        <p:nvSpPr>
          <p:cNvPr id="1048910" name="Text Box 77"/>
          <p:cNvSpPr txBox="1">
            <a:spLocks noChangeArrowheads="1"/>
          </p:cNvSpPr>
          <p:nvPr/>
        </p:nvSpPr>
        <p:spPr bwMode="auto">
          <a:xfrm>
            <a:off x="8943256" y="4226519"/>
            <a:ext cx="685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0000FF"/>
                </a:solidFill>
              </a:rPr>
              <a:t>N</a:t>
            </a:r>
          </a:p>
        </p:txBody>
      </p:sp>
      <p:sp>
        <p:nvSpPr>
          <p:cNvPr id="1048911" name="矩形 42"/>
          <p:cNvSpPr/>
          <p:nvPr/>
        </p:nvSpPr>
        <p:spPr>
          <a:xfrm>
            <a:off x="5025719" y="2372716"/>
            <a:ext cx="16763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/>
              <a:t>转移</a:t>
            </a:r>
            <a:r>
              <a:rPr lang="en-US" altLang="zh-CN" b="1"/>
              <a:t>/</a:t>
            </a:r>
            <a:r>
              <a:rPr lang="zh-CN" altLang="en-US" b="1"/>
              <a:t>返回指令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48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048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048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048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048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048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048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048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048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048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1048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1048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5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048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1048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048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1048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000"/>
                            </p:stCondLst>
                            <p:childTnLst>
                              <p:par>
                                <p:cTn id="8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1048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1048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1048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1048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00"/>
                            </p:stCondLst>
                            <p:childTnLst>
                              <p:par>
                                <p:cTn id="10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1048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000"/>
                            </p:stCondLst>
                            <p:childTnLst>
                              <p:par>
                                <p:cTn id="10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1048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3" dur="500"/>
                                        <p:tgtEl>
                                          <p:spTgt spid="1048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8" dur="500"/>
                                        <p:tgtEl>
                                          <p:spTgt spid="1048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500"/>
                            </p:stCondLst>
                            <p:childTnLst>
                              <p:par>
                                <p:cTn id="1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1048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882" grpId="0" animBg="1"/>
      <p:bldP spid="1048884" grpId="0" animBg="1" autoUpdateAnimBg="0"/>
      <p:bldP spid="1048885" grpId="0" animBg="1"/>
      <p:bldP spid="1048886" grpId="0" animBg="1" autoUpdateAnimBg="0"/>
      <p:bldP spid="1048887" grpId="0" animBg="1"/>
      <p:bldP spid="1048888" grpId="0" animBg="1" autoUpdateAnimBg="0"/>
      <p:bldP spid="1048889" grpId="0" animBg="1"/>
      <p:bldP spid="1048890" grpId="0" animBg="1"/>
      <p:bldP spid="1048895" grpId="0" animBg="1"/>
      <p:bldP spid="1048896" grpId="0" animBg="1" autoUpdateAnimBg="0"/>
      <p:bldP spid="1048897" grpId="0" animBg="1"/>
      <p:bldP spid="1048898" grpId="0" animBg="1"/>
      <p:bldP spid="1048899" grpId="0" animBg="1"/>
      <p:bldP spid="1048900" grpId="0" animBg="1"/>
      <p:bldP spid="1048901" grpId="0" animBg="1"/>
      <p:bldP spid="1048902" grpId="0" animBg="1"/>
      <p:bldP spid="1048903" grpId="0" animBg="1"/>
      <p:bldP spid="1048904" grpId="0" animBg="1"/>
      <p:bldP spid="1048905" grpId="0" animBg="1"/>
      <p:bldP spid="1048906" grpId="0" autoUpdateAnimBg="0"/>
      <p:bldP spid="1048907" grpId="0" autoUpdateAnimBg="0"/>
      <p:bldP spid="1048908" grpId="0" animBg="1"/>
      <p:bldP spid="1048909" grpId="0" autoUpdateAnimBg="0"/>
      <p:bldP spid="1048910" grpId="0" autoUpdateAnimBg="0"/>
      <p:bldP spid="104891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12" name="Rectangle 2"/>
          <p:cNvSpPr>
            <a:spLocks noChangeArrowheads="1"/>
          </p:cNvSpPr>
          <p:nvPr/>
        </p:nvSpPr>
        <p:spPr bwMode="auto">
          <a:xfrm>
            <a:off x="3468153" y="502950"/>
            <a:ext cx="428206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sz="2000" b="1"/>
              <a:t>转子指令各工作周期转换流程</a:t>
            </a:r>
            <a:r>
              <a:rPr lang="en-US" altLang="zh-CN" sz="2000" b="1"/>
              <a:t>:</a:t>
            </a:r>
          </a:p>
        </p:txBody>
      </p:sp>
      <p:sp>
        <p:nvSpPr>
          <p:cNvPr id="1048913" name="Text Box 5"/>
          <p:cNvSpPr txBox="1">
            <a:spLocks noChangeArrowheads="1"/>
          </p:cNvSpPr>
          <p:nvPr/>
        </p:nvSpPr>
        <p:spPr bwMode="auto">
          <a:xfrm>
            <a:off x="4249688" y="1322348"/>
            <a:ext cx="1676400" cy="523220"/>
          </a:xfrm>
          <a:prstGeom prst="rect">
            <a:avLst/>
          </a:prstGeom>
          <a:solidFill>
            <a:srgbClr val="5EE5FC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800" b="1"/>
              <a:t>  FT</a:t>
            </a:r>
          </a:p>
        </p:txBody>
      </p:sp>
      <p:sp>
        <p:nvSpPr>
          <p:cNvPr id="1048914" name="Text Box 6"/>
          <p:cNvSpPr txBox="1">
            <a:spLocks noChangeArrowheads="1"/>
          </p:cNvSpPr>
          <p:nvPr/>
        </p:nvSpPr>
        <p:spPr bwMode="auto">
          <a:xfrm>
            <a:off x="4344957" y="1956028"/>
            <a:ext cx="171566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>
                <a:solidFill>
                  <a:srgbClr val="0000FF"/>
                </a:solidFill>
              </a:rPr>
              <a:t>转子</a:t>
            </a:r>
          </a:p>
        </p:txBody>
      </p:sp>
      <p:sp>
        <p:nvSpPr>
          <p:cNvPr id="1048915" name="Line 20"/>
          <p:cNvSpPr>
            <a:spLocks noChangeShapeType="1"/>
          </p:cNvSpPr>
          <p:nvPr/>
        </p:nvSpPr>
        <p:spPr bwMode="auto">
          <a:xfrm>
            <a:off x="5087888" y="1017548"/>
            <a:ext cx="0" cy="30480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none" w="sm" len="sm"/>
          </a:ln>
        </p:spPr>
        <p:txBody>
          <a:bodyPr wrap="none" anchor="ctr"/>
          <a:lstStyle/>
          <a:p>
            <a:endParaRPr lang="zh-CN" altLang="en-US" sz="2800">
              <a:solidFill>
                <a:srgbClr val="0000FF"/>
              </a:solidFill>
            </a:endParaRPr>
          </a:p>
        </p:txBody>
      </p:sp>
      <p:sp>
        <p:nvSpPr>
          <p:cNvPr id="1048916" name="Line 21"/>
          <p:cNvSpPr>
            <a:spLocks noChangeShapeType="1"/>
          </p:cNvSpPr>
          <p:nvPr/>
        </p:nvSpPr>
        <p:spPr bwMode="auto">
          <a:xfrm>
            <a:off x="5087888" y="1872244"/>
            <a:ext cx="0" cy="314876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none" w="sm" len="sm"/>
          </a:ln>
        </p:spPr>
        <p:txBody>
          <a:bodyPr wrap="none" anchor="ctr"/>
          <a:lstStyle/>
          <a:p>
            <a:endParaRPr lang="zh-CN" altLang="en-US" sz="2800">
              <a:solidFill>
                <a:srgbClr val="0000FF"/>
              </a:solidFill>
            </a:endParaRPr>
          </a:p>
        </p:txBody>
      </p:sp>
      <p:sp>
        <p:nvSpPr>
          <p:cNvPr id="1048917" name="Line 22"/>
          <p:cNvSpPr>
            <a:spLocks noChangeShapeType="1"/>
          </p:cNvSpPr>
          <p:nvPr/>
        </p:nvSpPr>
        <p:spPr bwMode="auto">
          <a:xfrm>
            <a:off x="5119470" y="2115739"/>
            <a:ext cx="1994235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sz="2800">
              <a:solidFill>
                <a:srgbClr val="0000FF"/>
              </a:solidFill>
            </a:endParaRPr>
          </a:p>
        </p:txBody>
      </p:sp>
      <p:sp>
        <p:nvSpPr>
          <p:cNvPr id="1048918" name="Line 25"/>
          <p:cNvSpPr>
            <a:spLocks noChangeShapeType="1"/>
          </p:cNvSpPr>
          <p:nvPr/>
        </p:nvSpPr>
        <p:spPr bwMode="auto">
          <a:xfrm flipH="1">
            <a:off x="5087888" y="2160548"/>
            <a:ext cx="0" cy="45720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none" w="sm" len="sm"/>
          </a:ln>
        </p:spPr>
        <p:txBody>
          <a:bodyPr wrap="none" anchor="ctr"/>
          <a:lstStyle/>
          <a:p>
            <a:endParaRPr lang="zh-CN" altLang="en-US" sz="2800">
              <a:solidFill>
                <a:srgbClr val="0000FF"/>
              </a:solidFill>
            </a:endParaRPr>
          </a:p>
        </p:txBody>
      </p:sp>
      <p:grpSp>
        <p:nvGrpSpPr>
          <p:cNvPr id="136" name="Group 29"/>
          <p:cNvGrpSpPr/>
          <p:nvPr/>
        </p:nvGrpSpPr>
        <p:grpSpPr bwMode="auto">
          <a:xfrm>
            <a:off x="5164088" y="2160548"/>
            <a:ext cx="914400" cy="519113"/>
            <a:chOff x="3168" y="1440"/>
            <a:chExt cx="576" cy="327"/>
          </a:xfrm>
        </p:grpSpPr>
        <p:sp>
          <p:nvSpPr>
            <p:cNvPr id="1048919" name="Text Box 27"/>
            <p:cNvSpPr txBox="1">
              <a:spLocks noChangeArrowheads="1"/>
            </p:cNvSpPr>
            <p:nvPr/>
          </p:nvSpPr>
          <p:spPr bwMode="auto">
            <a:xfrm>
              <a:off x="3168" y="1440"/>
              <a:ext cx="57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0000"/>
                  </a:solidFill>
                </a:rPr>
                <a:t>SR</a:t>
              </a:r>
            </a:p>
          </p:txBody>
        </p:sp>
        <p:sp>
          <p:nvSpPr>
            <p:cNvPr id="1048920" name="Line 28"/>
            <p:cNvSpPr>
              <a:spLocks noChangeShapeType="1"/>
            </p:cNvSpPr>
            <p:nvPr/>
          </p:nvSpPr>
          <p:spPr bwMode="auto">
            <a:xfrm>
              <a:off x="3216" y="1488"/>
              <a:ext cx="240" cy="0"/>
            </a:xfrm>
            <a:prstGeom prst="line">
              <a:avLst/>
            </a:prstGeom>
            <a:noFill/>
            <a:ln w="19050" cap="sq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2800">
                <a:solidFill>
                  <a:srgbClr val="0000FF"/>
                </a:solidFill>
              </a:endParaRPr>
            </a:p>
          </p:txBody>
        </p:sp>
      </p:grpSp>
      <p:sp>
        <p:nvSpPr>
          <p:cNvPr id="1048921" name="Text Box 30"/>
          <p:cNvSpPr txBox="1">
            <a:spLocks noChangeArrowheads="1"/>
          </p:cNvSpPr>
          <p:nvPr/>
        </p:nvSpPr>
        <p:spPr bwMode="auto">
          <a:xfrm>
            <a:off x="4249688" y="2617748"/>
            <a:ext cx="1676400" cy="523220"/>
          </a:xfrm>
          <a:prstGeom prst="rect">
            <a:avLst/>
          </a:prstGeom>
          <a:solidFill>
            <a:srgbClr val="5EE5FC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800" b="1"/>
              <a:t>  ST</a:t>
            </a:r>
          </a:p>
        </p:txBody>
      </p:sp>
      <p:sp>
        <p:nvSpPr>
          <p:cNvPr id="1048922" name="Text Box 36"/>
          <p:cNvSpPr txBox="1">
            <a:spLocks noChangeArrowheads="1"/>
          </p:cNvSpPr>
          <p:nvPr/>
        </p:nvSpPr>
        <p:spPr bwMode="auto">
          <a:xfrm>
            <a:off x="4249688" y="3689648"/>
            <a:ext cx="1676400" cy="523220"/>
          </a:xfrm>
          <a:prstGeom prst="rect">
            <a:avLst/>
          </a:prstGeom>
          <a:solidFill>
            <a:srgbClr val="5EE5FC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800" b="1"/>
              <a:t>  ET</a:t>
            </a:r>
          </a:p>
        </p:txBody>
      </p:sp>
      <p:sp>
        <p:nvSpPr>
          <p:cNvPr id="1048923" name="Line 37"/>
          <p:cNvSpPr>
            <a:spLocks noChangeShapeType="1"/>
          </p:cNvSpPr>
          <p:nvPr/>
        </p:nvSpPr>
        <p:spPr bwMode="auto">
          <a:xfrm flipH="1">
            <a:off x="5087888" y="3140968"/>
            <a:ext cx="0" cy="539972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none" w="sm" len="sm"/>
          </a:ln>
        </p:spPr>
        <p:txBody>
          <a:bodyPr wrap="none" anchor="ctr"/>
          <a:lstStyle/>
          <a:p>
            <a:endParaRPr lang="zh-CN" altLang="en-US" sz="2800">
              <a:solidFill>
                <a:srgbClr val="0000FF"/>
              </a:solidFill>
            </a:endParaRPr>
          </a:p>
        </p:txBody>
      </p:sp>
      <p:sp>
        <p:nvSpPr>
          <p:cNvPr id="1048924" name="Line 39"/>
          <p:cNvSpPr>
            <a:spLocks noChangeShapeType="1"/>
          </p:cNvSpPr>
          <p:nvPr/>
        </p:nvSpPr>
        <p:spPr bwMode="auto">
          <a:xfrm flipH="1">
            <a:off x="5087888" y="4224974"/>
            <a:ext cx="0" cy="208183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none" w="sm" len="sm"/>
          </a:ln>
        </p:spPr>
        <p:txBody>
          <a:bodyPr wrap="none" anchor="ctr"/>
          <a:lstStyle/>
          <a:p>
            <a:endParaRPr lang="zh-CN" altLang="en-US" sz="2800">
              <a:solidFill>
                <a:srgbClr val="0000FF"/>
              </a:solidFill>
            </a:endParaRPr>
          </a:p>
        </p:txBody>
      </p:sp>
      <p:sp>
        <p:nvSpPr>
          <p:cNvPr id="1048925" name="Text Box 42"/>
          <p:cNvSpPr txBox="1">
            <a:spLocks noChangeArrowheads="1"/>
          </p:cNvSpPr>
          <p:nvPr/>
        </p:nvSpPr>
        <p:spPr bwMode="auto">
          <a:xfrm>
            <a:off x="4249688" y="5442248"/>
            <a:ext cx="1676400" cy="523220"/>
          </a:xfrm>
          <a:prstGeom prst="rect">
            <a:avLst/>
          </a:prstGeom>
          <a:solidFill>
            <a:srgbClr val="5EE5FC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800" b="1"/>
              <a:t> DMAT</a:t>
            </a:r>
          </a:p>
        </p:txBody>
      </p:sp>
      <p:sp>
        <p:nvSpPr>
          <p:cNvPr id="1048926" name="Line 43"/>
          <p:cNvSpPr>
            <a:spLocks noChangeShapeType="1"/>
          </p:cNvSpPr>
          <p:nvPr/>
        </p:nvSpPr>
        <p:spPr bwMode="auto">
          <a:xfrm flipH="1">
            <a:off x="5087888" y="5137448"/>
            <a:ext cx="0" cy="30480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none" w="sm" len="sm"/>
          </a:ln>
        </p:spPr>
        <p:txBody>
          <a:bodyPr wrap="none" anchor="ctr"/>
          <a:lstStyle/>
          <a:p>
            <a:endParaRPr lang="zh-CN" altLang="en-US" sz="2800">
              <a:solidFill>
                <a:srgbClr val="0000FF"/>
              </a:solidFill>
            </a:endParaRPr>
          </a:p>
        </p:txBody>
      </p:sp>
      <p:sp>
        <p:nvSpPr>
          <p:cNvPr id="1048927" name="Line 44"/>
          <p:cNvSpPr>
            <a:spLocks noChangeShapeType="1"/>
          </p:cNvSpPr>
          <p:nvPr/>
        </p:nvSpPr>
        <p:spPr bwMode="auto">
          <a:xfrm>
            <a:off x="6230888" y="4797152"/>
            <a:ext cx="16002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sz="2800">
              <a:solidFill>
                <a:srgbClr val="0000FF"/>
              </a:solidFill>
            </a:endParaRPr>
          </a:p>
        </p:txBody>
      </p:sp>
      <p:grpSp>
        <p:nvGrpSpPr>
          <p:cNvPr id="137" name="Group 78"/>
          <p:cNvGrpSpPr/>
          <p:nvPr/>
        </p:nvGrpSpPr>
        <p:grpSpPr bwMode="auto">
          <a:xfrm>
            <a:off x="3868688" y="4451648"/>
            <a:ext cx="2438400" cy="685800"/>
            <a:chOff x="1344" y="3024"/>
            <a:chExt cx="1536" cy="432"/>
          </a:xfrm>
        </p:grpSpPr>
        <p:sp>
          <p:nvSpPr>
            <p:cNvPr id="1048928" name="AutoShape 46"/>
            <p:cNvSpPr>
              <a:spLocks noChangeArrowheads="1"/>
            </p:cNvSpPr>
            <p:nvPr/>
          </p:nvSpPr>
          <p:spPr bwMode="auto">
            <a:xfrm>
              <a:off x="1344" y="3024"/>
              <a:ext cx="1536" cy="432"/>
            </a:xfrm>
            <a:prstGeom prst="flowChartDecision">
              <a:avLst/>
            </a:prstGeom>
            <a:solidFill>
              <a:srgbClr val="5EE5FC"/>
            </a:solidFill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2800">
                <a:solidFill>
                  <a:srgbClr val="0000FF"/>
                </a:solidFill>
              </a:endParaRPr>
            </a:p>
          </p:txBody>
        </p:sp>
        <p:sp>
          <p:nvSpPr>
            <p:cNvPr id="1048929" name="Text Box 47"/>
            <p:cNvSpPr txBox="1">
              <a:spLocks noChangeArrowheads="1"/>
            </p:cNvSpPr>
            <p:nvPr/>
          </p:nvSpPr>
          <p:spPr bwMode="auto">
            <a:xfrm>
              <a:off x="1584" y="3072"/>
              <a:ext cx="1248" cy="29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/>
                <a:t>DMA</a:t>
              </a:r>
              <a:r>
                <a:rPr lang="zh-CN" altLang="en-US" sz="2400" b="1"/>
                <a:t>请求？</a:t>
              </a:r>
            </a:p>
          </p:txBody>
        </p:sp>
      </p:grpSp>
      <p:grpSp>
        <p:nvGrpSpPr>
          <p:cNvPr id="138" name="Group 79"/>
          <p:cNvGrpSpPr/>
          <p:nvPr/>
        </p:nvGrpSpPr>
        <p:grpSpPr bwMode="auto">
          <a:xfrm>
            <a:off x="6611888" y="4975448"/>
            <a:ext cx="2438400" cy="685800"/>
            <a:chOff x="3072" y="3312"/>
            <a:chExt cx="1536" cy="432"/>
          </a:xfrm>
        </p:grpSpPr>
        <p:sp>
          <p:nvSpPr>
            <p:cNvPr id="1048930" name="AutoShape 49"/>
            <p:cNvSpPr>
              <a:spLocks noChangeArrowheads="1"/>
            </p:cNvSpPr>
            <p:nvPr/>
          </p:nvSpPr>
          <p:spPr bwMode="auto">
            <a:xfrm>
              <a:off x="3072" y="3312"/>
              <a:ext cx="1536" cy="432"/>
            </a:xfrm>
            <a:prstGeom prst="flowChartDecision">
              <a:avLst/>
            </a:prstGeom>
            <a:solidFill>
              <a:srgbClr val="5EE5FC"/>
            </a:solidFill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2800">
                <a:solidFill>
                  <a:srgbClr val="0000FF"/>
                </a:solidFill>
              </a:endParaRPr>
            </a:p>
          </p:txBody>
        </p:sp>
        <p:sp>
          <p:nvSpPr>
            <p:cNvPr id="1048931" name="Text Box 50"/>
            <p:cNvSpPr txBox="1">
              <a:spLocks noChangeArrowheads="1"/>
            </p:cNvSpPr>
            <p:nvPr/>
          </p:nvSpPr>
          <p:spPr bwMode="auto">
            <a:xfrm>
              <a:off x="3312" y="3360"/>
              <a:ext cx="1248" cy="29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/>
                <a:t>中断请求？</a:t>
              </a:r>
            </a:p>
          </p:txBody>
        </p:sp>
      </p:grpSp>
      <p:sp>
        <p:nvSpPr>
          <p:cNvPr id="1048932" name="Line 51"/>
          <p:cNvSpPr>
            <a:spLocks noChangeShapeType="1"/>
          </p:cNvSpPr>
          <p:nvPr/>
        </p:nvSpPr>
        <p:spPr bwMode="auto">
          <a:xfrm flipH="1">
            <a:off x="7831088" y="4788768"/>
            <a:ext cx="0" cy="15240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none" w="sm" len="sm"/>
          </a:ln>
        </p:spPr>
        <p:txBody>
          <a:bodyPr wrap="none" anchor="ctr"/>
          <a:lstStyle/>
          <a:p>
            <a:endParaRPr lang="zh-CN" altLang="en-US" sz="2800">
              <a:solidFill>
                <a:srgbClr val="0000FF"/>
              </a:solidFill>
            </a:endParaRPr>
          </a:p>
        </p:txBody>
      </p:sp>
      <p:sp>
        <p:nvSpPr>
          <p:cNvPr id="1048933" name="Text Box 52"/>
          <p:cNvSpPr txBox="1">
            <a:spLocks noChangeArrowheads="1"/>
          </p:cNvSpPr>
          <p:nvPr/>
        </p:nvSpPr>
        <p:spPr bwMode="auto">
          <a:xfrm>
            <a:off x="7069088" y="5856054"/>
            <a:ext cx="1676400" cy="432000"/>
          </a:xfrm>
          <a:prstGeom prst="rect">
            <a:avLst/>
          </a:prstGeom>
          <a:solidFill>
            <a:srgbClr val="5EE5FC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square" anchor="b" anchorCtr="1">
            <a:no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800" b="1"/>
              <a:t>IT</a:t>
            </a:r>
          </a:p>
        </p:txBody>
      </p:sp>
      <p:sp>
        <p:nvSpPr>
          <p:cNvPr id="1048934" name="Line 53"/>
          <p:cNvSpPr>
            <a:spLocks noChangeShapeType="1"/>
          </p:cNvSpPr>
          <p:nvPr/>
        </p:nvSpPr>
        <p:spPr bwMode="auto">
          <a:xfrm flipH="1">
            <a:off x="7841431" y="5661248"/>
            <a:ext cx="0" cy="156592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none" w="sm" len="sm"/>
          </a:ln>
        </p:spPr>
        <p:txBody>
          <a:bodyPr wrap="none" anchor="ctr"/>
          <a:lstStyle/>
          <a:p>
            <a:endParaRPr lang="zh-CN" altLang="en-US" sz="2800">
              <a:solidFill>
                <a:srgbClr val="0000FF"/>
              </a:solidFill>
            </a:endParaRPr>
          </a:p>
        </p:txBody>
      </p:sp>
      <p:sp>
        <p:nvSpPr>
          <p:cNvPr id="1048935" name="Line 54"/>
          <p:cNvSpPr>
            <a:spLocks noChangeShapeType="1"/>
          </p:cNvSpPr>
          <p:nvPr/>
        </p:nvSpPr>
        <p:spPr bwMode="auto">
          <a:xfrm>
            <a:off x="7831088" y="6432848"/>
            <a:ext cx="21336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sz="2800">
              <a:solidFill>
                <a:srgbClr val="0000FF"/>
              </a:solidFill>
            </a:endParaRPr>
          </a:p>
        </p:txBody>
      </p:sp>
      <p:sp>
        <p:nvSpPr>
          <p:cNvPr id="1048936" name="Line 55"/>
          <p:cNvSpPr>
            <a:spLocks noChangeShapeType="1"/>
          </p:cNvSpPr>
          <p:nvPr/>
        </p:nvSpPr>
        <p:spPr bwMode="auto">
          <a:xfrm flipH="1" flipV="1">
            <a:off x="7831088" y="6280448"/>
            <a:ext cx="0" cy="15240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none" w="sm" len="sm"/>
          </a:ln>
        </p:spPr>
        <p:txBody>
          <a:bodyPr wrap="none" anchor="ctr"/>
          <a:lstStyle/>
          <a:p>
            <a:endParaRPr lang="zh-CN" altLang="en-US" sz="2800">
              <a:solidFill>
                <a:srgbClr val="0000FF"/>
              </a:solidFill>
            </a:endParaRPr>
          </a:p>
        </p:txBody>
      </p:sp>
      <p:sp>
        <p:nvSpPr>
          <p:cNvPr id="1048937" name="Line 56"/>
          <p:cNvSpPr>
            <a:spLocks noChangeShapeType="1"/>
          </p:cNvSpPr>
          <p:nvPr/>
        </p:nvSpPr>
        <p:spPr bwMode="auto">
          <a:xfrm flipH="1">
            <a:off x="5087888" y="5967635"/>
            <a:ext cx="0" cy="208183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none" w="sm" len="sm"/>
          </a:ln>
        </p:spPr>
        <p:txBody>
          <a:bodyPr wrap="none" anchor="ctr"/>
          <a:lstStyle/>
          <a:p>
            <a:endParaRPr lang="zh-CN" altLang="en-US" sz="2800">
              <a:solidFill>
                <a:srgbClr val="0000FF"/>
              </a:solidFill>
            </a:endParaRPr>
          </a:p>
        </p:txBody>
      </p:sp>
      <p:sp>
        <p:nvSpPr>
          <p:cNvPr id="1048938" name="Line 57"/>
          <p:cNvSpPr>
            <a:spLocks noChangeShapeType="1"/>
          </p:cNvSpPr>
          <p:nvPr/>
        </p:nvSpPr>
        <p:spPr bwMode="auto">
          <a:xfrm>
            <a:off x="3030488" y="6204248"/>
            <a:ext cx="20574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sz="2800">
              <a:solidFill>
                <a:srgbClr val="0000FF"/>
              </a:solidFill>
            </a:endParaRPr>
          </a:p>
        </p:txBody>
      </p:sp>
      <p:sp>
        <p:nvSpPr>
          <p:cNvPr id="1048939" name="Line 58"/>
          <p:cNvSpPr>
            <a:spLocks noChangeShapeType="1"/>
          </p:cNvSpPr>
          <p:nvPr/>
        </p:nvSpPr>
        <p:spPr bwMode="auto">
          <a:xfrm flipV="1">
            <a:off x="3030488" y="4299248"/>
            <a:ext cx="0" cy="190500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sz="2800">
              <a:solidFill>
                <a:srgbClr val="0000FF"/>
              </a:solidFill>
            </a:endParaRPr>
          </a:p>
        </p:txBody>
      </p:sp>
      <p:sp>
        <p:nvSpPr>
          <p:cNvPr id="1048940" name="Line 59"/>
          <p:cNvSpPr>
            <a:spLocks noChangeShapeType="1"/>
          </p:cNvSpPr>
          <p:nvPr/>
        </p:nvSpPr>
        <p:spPr bwMode="auto">
          <a:xfrm>
            <a:off x="3030488" y="4299248"/>
            <a:ext cx="20574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 sz="2800">
              <a:solidFill>
                <a:srgbClr val="0000FF"/>
              </a:solidFill>
            </a:endParaRPr>
          </a:p>
        </p:txBody>
      </p:sp>
      <p:sp>
        <p:nvSpPr>
          <p:cNvPr id="1048941" name="Line 60"/>
          <p:cNvSpPr>
            <a:spLocks noChangeShapeType="1"/>
          </p:cNvSpPr>
          <p:nvPr/>
        </p:nvSpPr>
        <p:spPr bwMode="auto">
          <a:xfrm flipV="1">
            <a:off x="9964688" y="1196752"/>
            <a:ext cx="0" cy="5227712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sz="2800">
              <a:solidFill>
                <a:srgbClr val="0000FF"/>
              </a:solidFill>
            </a:endParaRPr>
          </a:p>
        </p:txBody>
      </p:sp>
      <p:sp>
        <p:nvSpPr>
          <p:cNvPr id="1048942" name="Line 61"/>
          <p:cNvSpPr>
            <a:spLocks noChangeShapeType="1"/>
          </p:cNvSpPr>
          <p:nvPr/>
        </p:nvSpPr>
        <p:spPr bwMode="auto">
          <a:xfrm>
            <a:off x="5087888" y="1196752"/>
            <a:ext cx="48768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triangle" w="med" len="med"/>
            <a:tailEnd type="none" w="sm" len="sm"/>
          </a:ln>
        </p:spPr>
        <p:txBody>
          <a:bodyPr wrap="none" anchor="ctr"/>
          <a:lstStyle/>
          <a:p>
            <a:endParaRPr lang="zh-CN" altLang="en-US" sz="2800">
              <a:solidFill>
                <a:srgbClr val="0000FF"/>
              </a:solidFill>
            </a:endParaRPr>
          </a:p>
        </p:txBody>
      </p:sp>
      <p:sp>
        <p:nvSpPr>
          <p:cNvPr id="1048943" name="Line 63"/>
          <p:cNvSpPr>
            <a:spLocks noChangeShapeType="1"/>
          </p:cNvSpPr>
          <p:nvPr/>
        </p:nvSpPr>
        <p:spPr bwMode="auto">
          <a:xfrm>
            <a:off x="7145288" y="2115739"/>
            <a:ext cx="0" cy="1457277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sz="2800">
              <a:solidFill>
                <a:srgbClr val="0000FF"/>
              </a:solidFill>
            </a:endParaRPr>
          </a:p>
        </p:txBody>
      </p:sp>
      <p:sp>
        <p:nvSpPr>
          <p:cNvPr id="1048944" name="Line 64"/>
          <p:cNvSpPr>
            <a:spLocks noChangeShapeType="1"/>
          </p:cNvSpPr>
          <p:nvPr/>
        </p:nvSpPr>
        <p:spPr bwMode="auto">
          <a:xfrm>
            <a:off x="5087888" y="3567065"/>
            <a:ext cx="20574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triangle" w="med" len="med"/>
            <a:tailEnd type="none" w="sm" len="sm"/>
          </a:ln>
        </p:spPr>
        <p:txBody>
          <a:bodyPr wrap="none" anchor="ctr"/>
          <a:lstStyle/>
          <a:p>
            <a:endParaRPr lang="zh-CN" altLang="en-US" sz="2800">
              <a:solidFill>
                <a:srgbClr val="0000FF"/>
              </a:solidFill>
            </a:endParaRPr>
          </a:p>
        </p:txBody>
      </p:sp>
      <p:sp>
        <p:nvSpPr>
          <p:cNvPr id="1048945" name="Text Box 73"/>
          <p:cNvSpPr txBox="1">
            <a:spLocks noChangeArrowheads="1"/>
          </p:cNvSpPr>
          <p:nvPr/>
        </p:nvSpPr>
        <p:spPr bwMode="auto">
          <a:xfrm>
            <a:off x="5164088" y="4985048"/>
            <a:ext cx="685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0000FF"/>
                </a:solidFill>
              </a:rPr>
              <a:t>Y</a:t>
            </a:r>
          </a:p>
        </p:txBody>
      </p:sp>
      <p:sp>
        <p:nvSpPr>
          <p:cNvPr id="1048946" name="Text Box 74"/>
          <p:cNvSpPr txBox="1">
            <a:spLocks noChangeArrowheads="1"/>
          </p:cNvSpPr>
          <p:nvPr/>
        </p:nvSpPr>
        <p:spPr bwMode="auto">
          <a:xfrm>
            <a:off x="6230888" y="4299248"/>
            <a:ext cx="685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0000FF"/>
                </a:solidFill>
              </a:rPr>
              <a:t>N</a:t>
            </a:r>
          </a:p>
        </p:txBody>
      </p:sp>
      <p:sp>
        <p:nvSpPr>
          <p:cNvPr id="1048947" name="Line 75"/>
          <p:cNvSpPr>
            <a:spLocks noChangeShapeType="1"/>
          </p:cNvSpPr>
          <p:nvPr/>
        </p:nvSpPr>
        <p:spPr bwMode="auto">
          <a:xfrm>
            <a:off x="9050288" y="5311147"/>
            <a:ext cx="9144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 sz="2800">
              <a:solidFill>
                <a:srgbClr val="0000FF"/>
              </a:solidFill>
            </a:endParaRPr>
          </a:p>
        </p:txBody>
      </p:sp>
      <p:sp>
        <p:nvSpPr>
          <p:cNvPr id="1048948" name="Text Box 76"/>
          <p:cNvSpPr txBox="1">
            <a:spLocks noChangeArrowheads="1"/>
          </p:cNvSpPr>
          <p:nvPr/>
        </p:nvSpPr>
        <p:spPr bwMode="auto">
          <a:xfrm>
            <a:off x="8059688" y="5430167"/>
            <a:ext cx="685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0000FF"/>
                </a:solidFill>
              </a:rPr>
              <a:t>Y</a:t>
            </a:r>
          </a:p>
        </p:txBody>
      </p:sp>
      <p:sp>
        <p:nvSpPr>
          <p:cNvPr id="1048949" name="Text Box 77"/>
          <p:cNvSpPr txBox="1">
            <a:spLocks noChangeArrowheads="1"/>
          </p:cNvSpPr>
          <p:nvPr/>
        </p:nvSpPr>
        <p:spPr bwMode="auto">
          <a:xfrm>
            <a:off x="8974088" y="4854103"/>
            <a:ext cx="685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0000FF"/>
                </a:solidFill>
              </a:rPr>
              <a:t>N</a:t>
            </a:r>
          </a:p>
        </p:txBody>
      </p:sp>
      <p:sp>
        <p:nvSpPr>
          <p:cNvPr id="1048950" name="矩形 56"/>
          <p:cNvSpPr/>
          <p:nvPr/>
        </p:nvSpPr>
        <p:spPr>
          <a:xfrm>
            <a:off x="6537186" y="2381884"/>
            <a:ext cx="64472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0000"/>
                </a:solidFill>
              </a:rPr>
              <a:t>SR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48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048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048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048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048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048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048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048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8" dur="500"/>
                                        <p:tgtEl>
                                          <p:spTgt spid="1048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048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1048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00"/>
                            </p:stCondLst>
                            <p:childTnLst>
                              <p:par>
                                <p:cTn id="5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1048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1048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1048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1048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1048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1048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2" dur="500"/>
                                        <p:tgtEl>
                                          <p:spTgt spid="1048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000"/>
                            </p:stCondLst>
                            <p:childTnLst>
                              <p:par>
                                <p:cTn id="9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1048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500"/>
                            </p:stCondLst>
                            <p:childTnLst>
                              <p:par>
                                <p:cTn id="9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1048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5" dur="500"/>
                                        <p:tgtEl>
                                          <p:spTgt spid="1048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1048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500"/>
                            </p:stCondLst>
                            <p:childTnLst>
                              <p:par>
                                <p:cTn id="11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4" dur="500"/>
                                        <p:tgtEl>
                                          <p:spTgt spid="1048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1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8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3" dur="500"/>
                                        <p:tgtEl>
                                          <p:spTgt spid="1048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8" dur="500"/>
                                        <p:tgtEl>
                                          <p:spTgt spid="1048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500"/>
                            </p:stCondLst>
                            <p:childTnLst>
                              <p:par>
                                <p:cTn id="1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2" dur="500"/>
                                        <p:tgtEl>
                                          <p:spTgt spid="1048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7" dur="500"/>
                                        <p:tgtEl>
                                          <p:spTgt spid="1048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500"/>
                            </p:stCondLst>
                            <p:childTnLst>
                              <p:par>
                                <p:cTn id="1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1048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1000"/>
                            </p:stCondLst>
                            <p:childTnLst>
                              <p:par>
                                <p:cTn id="14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5" dur="500"/>
                                        <p:tgtEl>
                                          <p:spTgt spid="1048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1500"/>
                            </p:stCondLst>
                            <p:childTnLst>
                              <p:par>
                                <p:cTn id="14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9" dur="500"/>
                                        <p:tgtEl>
                                          <p:spTgt spid="1048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4" dur="500"/>
                                        <p:tgtEl>
                                          <p:spTgt spid="1048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500"/>
                            </p:stCondLst>
                            <p:childTnLst>
                              <p:par>
                                <p:cTn id="1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500"/>
                                        <p:tgtEl>
                                          <p:spTgt spid="1048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913" grpId="0" animBg="1" autoUpdateAnimBg="0"/>
      <p:bldP spid="1048914" grpId="0" autoUpdateAnimBg="0"/>
      <p:bldP spid="1048915" grpId="0" animBg="1"/>
      <p:bldP spid="1048916" grpId="0" animBg="1"/>
      <p:bldP spid="1048917" grpId="0" animBg="1"/>
      <p:bldP spid="1048918" grpId="0" animBg="1"/>
      <p:bldP spid="1048921" grpId="0" animBg="1" autoUpdateAnimBg="0"/>
      <p:bldP spid="1048922" grpId="0" animBg="1" autoUpdateAnimBg="0"/>
      <p:bldP spid="1048923" grpId="0" animBg="1"/>
      <p:bldP spid="1048924" grpId="0" animBg="1"/>
      <p:bldP spid="1048925" grpId="0" animBg="1" autoUpdateAnimBg="0"/>
      <p:bldP spid="1048926" grpId="0" animBg="1"/>
      <p:bldP spid="1048927" grpId="0" animBg="1"/>
      <p:bldP spid="1048932" grpId="0" animBg="1"/>
      <p:bldP spid="1048933" grpId="0" animBg="1" autoUpdateAnimBg="0"/>
      <p:bldP spid="1048934" grpId="0" animBg="1"/>
      <p:bldP spid="1048935" grpId="0" animBg="1"/>
      <p:bldP spid="1048936" grpId="0" animBg="1"/>
      <p:bldP spid="1048937" grpId="0" animBg="1"/>
      <p:bldP spid="1048938" grpId="0" animBg="1"/>
      <p:bldP spid="1048939" grpId="0" animBg="1"/>
      <p:bldP spid="1048940" grpId="0" animBg="1"/>
      <p:bldP spid="1048941" grpId="0" animBg="1"/>
      <p:bldP spid="1048942" grpId="0" animBg="1"/>
      <p:bldP spid="1048943" grpId="0" animBg="1"/>
      <p:bldP spid="1048944" grpId="0" animBg="1"/>
      <p:bldP spid="1048945" grpId="0" autoUpdateAnimBg="0"/>
      <p:bldP spid="1048946" grpId="0" autoUpdateAnimBg="0"/>
      <p:bldP spid="1048947" grpId="0" animBg="1"/>
      <p:bldP spid="1048948" grpId="0" autoUpdateAnimBg="0"/>
      <p:bldP spid="1048949" grpId="0" autoUpdateAnimBg="0"/>
      <p:bldP spid="104895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51" name="Text Box 5"/>
          <p:cNvSpPr txBox="1">
            <a:spLocks noChangeArrowheads="1"/>
          </p:cNvSpPr>
          <p:nvPr/>
        </p:nvSpPr>
        <p:spPr bwMode="auto">
          <a:xfrm>
            <a:off x="2296264" y="3215450"/>
            <a:ext cx="8382000" cy="1922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80000"/>
              </a:spcBef>
            </a:pPr>
            <a:r>
              <a:rPr lang="zh-CN" altLang="en-US" sz="2800" b="1"/>
              <a:t>一次从</a:t>
            </a:r>
            <a:r>
              <a:rPr lang="en-US" altLang="zh-CN" sz="2800" b="1"/>
              <a:t>M</a:t>
            </a:r>
            <a:r>
              <a:rPr lang="zh-CN" altLang="en-US" sz="2800" b="1"/>
              <a:t>读出，并经数据通路传送的操作；</a:t>
            </a:r>
            <a:r>
              <a:rPr lang="zh-CN" altLang="en-US" sz="2800" b="1">
                <a:solidFill>
                  <a:schemeClr val="folHlink"/>
                </a:solidFill>
              </a:rPr>
              <a:t>或</a:t>
            </a:r>
          </a:p>
          <a:p>
            <a:pPr>
              <a:lnSpc>
                <a:spcPct val="55000"/>
              </a:lnSpc>
              <a:spcBef>
                <a:spcPct val="80000"/>
              </a:spcBef>
            </a:pPr>
            <a:r>
              <a:rPr lang="zh-CN" altLang="en-US" sz="2800" b="1"/>
              <a:t>一次数据通路传送操作；</a:t>
            </a:r>
            <a:r>
              <a:rPr lang="zh-CN" altLang="en-US" sz="2800" b="1">
                <a:solidFill>
                  <a:schemeClr val="folHlink"/>
                </a:solidFill>
              </a:rPr>
              <a:t>或</a:t>
            </a:r>
          </a:p>
          <a:p>
            <a:pPr>
              <a:lnSpc>
                <a:spcPct val="55000"/>
              </a:lnSpc>
              <a:spcBef>
                <a:spcPct val="80000"/>
              </a:spcBef>
            </a:pPr>
            <a:r>
              <a:rPr lang="zh-CN" altLang="en-US" sz="2800" b="1"/>
              <a:t>一次向</a:t>
            </a:r>
            <a:r>
              <a:rPr lang="en-US" altLang="zh-CN" sz="2800" b="1"/>
              <a:t>M</a:t>
            </a:r>
            <a:r>
              <a:rPr lang="zh-CN" altLang="en-US" sz="2800" b="1"/>
              <a:t>写入的操作</a:t>
            </a:r>
          </a:p>
        </p:txBody>
      </p:sp>
      <p:sp>
        <p:nvSpPr>
          <p:cNvPr id="1048952" name="Text Box 6"/>
          <p:cNvSpPr txBox="1">
            <a:spLocks noChangeArrowheads="1"/>
          </p:cNvSpPr>
          <p:nvPr/>
        </p:nvSpPr>
        <p:spPr bwMode="auto">
          <a:xfrm>
            <a:off x="1847528" y="906396"/>
            <a:ext cx="57912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/>
              <a:t>2</a:t>
            </a:r>
            <a:r>
              <a:rPr lang="zh-CN" altLang="en-US" sz="2800" b="1"/>
              <a:t>、时钟周期</a:t>
            </a:r>
            <a:r>
              <a:rPr lang="en-US" altLang="zh-CN" sz="2800" b="1">
                <a:solidFill>
                  <a:srgbClr val="0000FF"/>
                </a:solidFill>
              </a:rPr>
              <a:t>T(</a:t>
            </a:r>
            <a:r>
              <a:rPr lang="zh-CN" altLang="en-US" sz="2800" b="1"/>
              <a:t>节拍</a:t>
            </a:r>
            <a:r>
              <a:rPr lang="en-US" altLang="zh-CN" sz="2800" b="1"/>
              <a:t>)</a:t>
            </a:r>
          </a:p>
        </p:txBody>
      </p:sp>
      <p:sp>
        <p:nvSpPr>
          <p:cNvPr id="1048953" name="AutoShape 9"/>
          <p:cNvSpPr/>
          <p:nvPr/>
        </p:nvSpPr>
        <p:spPr bwMode="auto">
          <a:xfrm>
            <a:off x="2055168" y="3501008"/>
            <a:ext cx="224408" cy="1416060"/>
          </a:xfrm>
          <a:prstGeom prst="leftBrace">
            <a:avLst>
              <a:gd name="adj1" fmla="val 66667"/>
              <a:gd name="adj2" fmla="val 50000"/>
            </a:avLst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sz="2800"/>
          </a:p>
        </p:txBody>
      </p:sp>
      <p:sp>
        <p:nvSpPr>
          <p:cNvPr id="1048954" name="Text Box 10"/>
          <p:cNvSpPr txBox="1">
            <a:spLocks noChangeArrowheads="1"/>
          </p:cNvSpPr>
          <p:nvPr/>
        </p:nvSpPr>
        <p:spPr bwMode="auto">
          <a:xfrm>
            <a:off x="1991544" y="2348880"/>
            <a:ext cx="820891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模型机以</a:t>
            </a:r>
            <a:r>
              <a:rPr lang="zh-CN" altLang="en-US" sz="2800" b="1">
                <a:solidFill>
                  <a:srgbClr val="0000FF"/>
                </a:solidFill>
              </a:rPr>
              <a:t>访存时间</a:t>
            </a:r>
            <a:r>
              <a:rPr lang="zh-CN" altLang="en-US" sz="2800" b="1"/>
              <a:t>作为</a:t>
            </a:r>
            <a:r>
              <a:rPr lang="zh-CN" altLang="en-US" sz="2800" b="1">
                <a:solidFill>
                  <a:srgbClr val="FF0000"/>
                </a:solidFill>
              </a:rPr>
              <a:t>一步操作时间</a:t>
            </a:r>
            <a:r>
              <a:rPr lang="zh-CN" altLang="en-US" sz="2800" b="1"/>
              <a:t>，设置为</a:t>
            </a:r>
            <a:r>
              <a:rPr lang="en-US" altLang="zh-CN" sz="2800" b="1">
                <a:solidFill>
                  <a:srgbClr val="0000FF"/>
                </a:solidFill>
              </a:rPr>
              <a:t>1us</a:t>
            </a:r>
          </a:p>
        </p:txBody>
      </p:sp>
      <p:sp>
        <p:nvSpPr>
          <p:cNvPr id="1048955" name="Text Box 20"/>
          <p:cNvSpPr txBox="1">
            <a:spLocks noChangeArrowheads="1"/>
          </p:cNvSpPr>
          <p:nvPr/>
        </p:nvSpPr>
        <p:spPr bwMode="auto">
          <a:xfrm>
            <a:off x="2152289" y="1626476"/>
            <a:ext cx="34544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/>
              <a:t>(1)</a:t>
            </a:r>
            <a:r>
              <a:rPr lang="zh-CN" altLang="en-US" sz="2800" b="1"/>
              <a:t>时钟周期长度</a:t>
            </a:r>
            <a:endParaRPr lang="zh-CN" altLang="en-US" sz="2800" b="1">
              <a:solidFill>
                <a:srgbClr val="FFFF00"/>
              </a:solidFill>
            </a:endParaRPr>
          </a:p>
        </p:txBody>
      </p:sp>
      <p:sp>
        <p:nvSpPr>
          <p:cNvPr id="1048956" name="文本框 9"/>
          <p:cNvSpPr txBox="1"/>
          <p:nvPr/>
        </p:nvSpPr>
        <p:spPr>
          <a:xfrm flipH="1">
            <a:off x="2567608" y="5231524"/>
            <a:ext cx="74888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0000FF"/>
                </a:solidFill>
              </a:rPr>
              <a:t>M→IR   </a:t>
            </a:r>
            <a:r>
              <a:rPr lang="en-US" altLang="zh-CN" sz="2800" b="1" dirty="0">
                <a:solidFill>
                  <a:srgbClr val="FF0000"/>
                </a:solidFill>
              </a:rPr>
              <a:t>M→MDR →C    </a:t>
            </a:r>
            <a:r>
              <a:rPr lang="en-US" altLang="zh-CN" sz="2800" b="1" dirty="0">
                <a:solidFill>
                  <a:srgbClr val="0000FF"/>
                </a:solidFill>
              </a:rPr>
              <a:t>R→R    MDR →M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48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48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48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048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48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951" grpId="0"/>
      <p:bldP spid="1048953" grpId="0" animBg="1"/>
      <p:bldP spid="1048954" grpId="0"/>
      <p:bldP spid="1048955" grpId="0"/>
      <p:bldP spid="104895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57" name="Text Box 2"/>
          <p:cNvSpPr txBox="1">
            <a:spLocks noChangeArrowheads="1"/>
          </p:cNvSpPr>
          <p:nvPr/>
        </p:nvSpPr>
        <p:spPr bwMode="auto">
          <a:xfrm>
            <a:off x="5867400" y="1844824"/>
            <a:ext cx="4622800" cy="2321148"/>
          </a:xfrm>
          <a:prstGeom prst="rect">
            <a:avLst/>
          </a:prstGeom>
          <a:noFill/>
          <a:ln w="9525">
            <a:solidFill>
              <a:srgbClr val="000099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5000"/>
              </a:lnSpc>
            </a:pPr>
            <a:r>
              <a:rPr lang="zh-CN" altLang="en-US" sz="2800" b="1">
                <a:solidFill>
                  <a:srgbClr val="0000FF"/>
                </a:solidFill>
              </a:rPr>
              <a:t>由</a:t>
            </a:r>
            <a:r>
              <a:rPr lang="en-US" altLang="zh-CN" sz="2800" b="1">
                <a:solidFill>
                  <a:srgbClr val="0000FF"/>
                </a:solidFill>
              </a:rPr>
              <a:t>T</a:t>
            </a:r>
            <a:r>
              <a:rPr lang="zh-CN" altLang="en-US" sz="2800" b="1">
                <a:solidFill>
                  <a:srgbClr val="0000FF"/>
                </a:solidFill>
              </a:rPr>
              <a:t>触发器构成计数器, 通过译码器产生节拍信号。状态变化的条件是</a:t>
            </a:r>
            <a:r>
              <a:rPr lang="en-US" altLang="zh-CN" sz="2800" b="1">
                <a:solidFill>
                  <a:srgbClr val="0000FF"/>
                </a:solidFill>
              </a:rPr>
              <a:t>T+1=1</a:t>
            </a:r>
            <a:r>
              <a:rPr lang="zh-CN" altLang="en-US" sz="2800" b="1">
                <a:solidFill>
                  <a:srgbClr val="0000FF"/>
                </a:solidFill>
              </a:rPr>
              <a:t>，并且有计数脉冲</a:t>
            </a:r>
            <a:r>
              <a:rPr lang="en-US" altLang="zh-CN" sz="2800" b="1">
                <a:solidFill>
                  <a:srgbClr val="0000FF"/>
                </a:solidFill>
              </a:rPr>
              <a:t>CPT</a:t>
            </a:r>
            <a:r>
              <a:rPr lang="zh-CN" altLang="en-US" sz="2800" b="1">
                <a:solidFill>
                  <a:srgbClr val="0000FF"/>
                </a:solidFill>
              </a:rPr>
              <a:t>。通过清零端控制节拍数量。</a:t>
            </a:r>
          </a:p>
        </p:txBody>
      </p:sp>
      <p:sp>
        <p:nvSpPr>
          <p:cNvPr id="1048958" name="Text Box 125"/>
          <p:cNvSpPr txBox="1">
            <a:spLocks noChangeArrowheads="1"/>
          </p:cNvSpPr>
          <p:nvPr/>
        </p:nvSpPr>
        <p:spPr bwMode="auto">
          <a:xfrm>
            <a:off x="2087925" y="4775558"/>
            <a:ext cx="7968183" cy="13031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/>
              <a:t> 如果1个工作周期需要更多的节拍, 如</a:t>
            </a:r>
            <a:r>
              <a:rPr lang="en-US" altLang="zh-CN" sz="2800" b="1" dirty="0"/>
              <a:t>T</a:t>
            </a:r>
            <a:r>
              <a:rPr lang="en-US" altLang="zh-CN" sz="2800" b="1" baseline="-14000" dirty="0"/>
              <a:t>4</a:t>
            </a:r>
            <a:r>
              <a:rPr lang="en-US" altLang="zh-CN" sz="2800" b="1" baseline="-18000" dirty="0"/>
              <a:t> </a:t>
            </a:r>
            <a:r>
              <a:rPr lang="zh-CN" altLang="en-US" sz="2800" b="1" dirty="0"/>
              <a:t>、</a:t>
            </a:r>
            <a:r>
              <a:rPr lang="en-US" altLang="zh-CN" sz="2800" b="1" baseline="-18000" dirty="0"/>
              <a:t> </a:t>
            </a:r>
            <a:r>
              <a:rPr lang="en-US" altLang="zh-CN" sz="2800" b="1" dirty="0"/>
              <a:t>T</a:t>
            </a:r>
            <a:r>
              <a:rPr lang="en-US" altLang="zh-CN" sz="2800" b="1" baseline="-14000" dirty="0"/>
              <a:t>5</a:t>
            </a:r>
            <a:r>
              <a:rPr lang="zh-CN" altLang="en-US" sz="2800" b="1" dirty="0"/>
              <a:t>等, 则需要增加计数器的长度。</a:t>
            </a:r>
          </a:p>
        </p:txBody>
      </p:sp>
      <p:grpSp>
        <p:nvGrpSpPr>
          <p:cNvPr id="141" name="Group 128"/>
          <p:cNvGrpSpPr/>
          <p:nvPr/>
        </p:nvGrpSpPr>
        <p:grpSpPr bwMode="auto">
          <a:xfrm>
            <a:off x="1530350" y="1219373"/>
            <a:ext cx="4608513" cy="3433763"/>
            <a:chOff x="4" y="228"/>
            <a:chExt cx="2903" cy="2163"/>
          </a:xfrm>
        </p:grpSpPr>
        <p:sp>
          <p:nvSpPr>
            <p:cNvPr id="1048959" name="Text Box 5"/>
            <p:cNvSpPr txBox="1">
              <a:spLocks noChangeArrowheads="1"/>
            </p:cNvSpPr>
            <p:nvPr/>
          </p:nvSpPr>
          <p:spPr bwMode="auto">
            <a:xfrm>
              <a:off x="4" y="2093"/>
              <a:ext cx="701" cy="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zh-CN" altLang="en-US" sz="2500" b="1"/>
                <a:t> </a:t>
              </a:r>
              <a:r>
                <a:rPr lang="en-US" altLang="zh-CN" sz="2500" b="1"/>
                <a:t>CPT</a:t>
              </a:r>
            </a:p>
          </p:txBody>
        </p:sp>
        <p:sp>
          <p:nvSpPr>
            <p:cNvPr id="1048960" name="Text Box 6"/>
            <p:cNvSpPr txBox="1">
              <a:spLocks noChangeArrowheads="1"/>
            </p:cNvSpPr>
            <p:nvPr/>
          </p:nvSpPr>
          <p:spPr bwMode="auto">
            <a:xfrm>
              <a:off x="113" y="1800"/>
              <a:ext cx="701" cy="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sz="2500" b="1"/>
                <a:t>T+1=0</a:t>
              </a:r>
            </a:p>
          </p:txBody>
        </p:sp>
        <p:sp>
          <p:nvSpPr>
            <p:cNvPr id="1048961" name="Text Box 7"/>
            <p:cNvSpPr txBox="1">
              <a:spLocks noChangeArrowheads="1"/>
            </p:cNvSpPr>
            <p:nvPr/>
          </p:nvSpPr>
          <p:spPr bwMode="auto">
            <a:xfrm>
              <a:off x="1960" y="1305"/>
              <a:ext cx="574" cy="540"/>
            </a:xfrm>
            <a:prstGeom prst="rect">
              <a:avLst/>
            </a:prstGeom>
            <a:solidFill>
              <a:srgbClr val="EDFFFF"/>
            </a:solidFill>
            <a:ln w="22225">
              <a:solidFill>
                <a:srgbClr val="00340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  <a:spcBef>
                  <a:spcPct val="30000"/>
                </a:spcBef>
              </a:pPr>
              <a:r>
                <a:rPr lang="en-US" altLang="zh-CN" sz="2500" b="1"/>
                <a:t>Q</a:t>
              </a:r>
              <a:r>
                <a:rPr lang="en-US" altLang="zh-CN" sz="2300" b="1"/>
                <a:t>0</a:t>
              </a:r>
              <a:r>
                <a:rPr lang="en-US" altLang="zh-CN" sz="2500" b="1"/>
                <a:t>   </a:t>
              </a:r>
            </a:p>
            <a:p>
              <a:pPr>
                <a:spcBef>
                  <a:spcPct val="5000"/>
                </a:spcBef>
              </a:pPr>
              <a:r>
                <a:rPr lang="en-US" altLang="zh-CN" sz="2500" b="1"/>
                <a:t>C   T</a:t>
              </a:r>
            </a:p>
          </p:txBody>
        </p:sp>
        <p:sp>
          <p:nvSpPr>
            <p:cNvPr id="1048962" name="Text Box 8"/>
            <p:cNvSpPr txBox="1">
              <a:spLocks noChangeArrowheads="1"/>
            </p:cNvSpPr>
            <p:nvPr/>
          </p:nvSpPr>
          <p:spPr bwMode="auto">
            <a:xfrm>
              <a:off x="754" y="761"/>
              <a:ext cx="1813" cy="288"/>
            </a:xfrm>
            <a:prstGeom prst="rect">
              <a:avLst/>
            </a:prstGeom>
            <a:solidFill>
              <a:srgbClr val="EDFFFF"/>
            </a:solidFill>
            <a:ln w="22225">
              <a:solidFill>
                <a:srgbClr val="00340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95000"/>
                </a:lnSpc>
              </a:pPr>
              <a:r>
                <a:rPr lang="zh-CN" altLang="en-US" sz="2500" b="1"/>
                <a:t>     2 </a:t>
              </a:r>
              <a:r>
                <a:rPr lang="zh-CN" altLang="en-US" sz="2500" b="1">
                  <a:cs typeface="Times New Roman" pitchFamily="18" charset="0"/>
                </a:rPr>
                <a:t>– </a:t>
              </a:r>
              <a:r>
                <a:rPr lang="zh-CN" altLang="en-US" sz="2500" b="1"/>
                <a:t>4译码器</a:t>
              </a:r>
              <a:endParaRPr lang="en-US" altLang="zh-CN" sz="2500" b="1"/>
            </a:p>
          </p:txBody>
        </p:sp>
        <p:sp>
          <p:nvSpPr>
            <p:cNvPr id="1048963" name="Line 9"/>
            <p:cNvSpPr>
              <a:spLocks noChangeShapeType="1"/>
            </p:cNvSpPr>
            <p:nvPr/>
          </p:nvSpPr>
          <p:spPr bwMode="auto">
            <a:xfrm flipV="1">
              <a:off x="2083" y="1053"/>
              <a:ext cx="0" cy="252"/>
            </a:xfrm>
            <a:prstGeom prst="line">
              <a:avLst/>
            </a:prstGeom>
            <a:noFill/>
            <a:ln w="22225">
              <a:solidFill>
                <a:srgbClr val="003400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1048964" name="Line 10"/>
            <p:cNvSpPr>
              <a:spLocks noChangeShapeType="1"/>
            </p:cNvSpPr>
            <p:nvPr/>
          </p:nvSpPr>
          <p:spPr bwMode="auto">
            <a:xfrm flipV="1">
              <a:off x="1066" y="1048"/>
              <a:ext cx="0" cy="252"/>
            </a:xfrm>
            <a:prstGeom prst="line">
              <a:avLst/>
            </a:prstGeom>
            <a:noFill/>
            <a:ln w="22225">
              <a:solidFill>
                <a:srgbClr val="003400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1048965" name="Freeform 11"/>
            <p:cNvSpPr/>
            <p:nvPr/>
          </p:nvSpPr>
          <p:spPr bwMode="auto">
            <a:xfrm>
              <a:off x="617" y="1843"/>
              <a:ext cx="1470" cy="399"/>
            </a:xfrm>
            <a:custGeom>
              <a:avLst/>
              <a:gdLst/>
              <a:ahLst/>
              <a:cxnLst>
                <a:cxn ang="0">
                  <a:pos x="0" y="394"/>
                </a:cxn>
                <a:cxn ang="0">
                  <a:pos x="1344" y="394"/>
                </a:cxn>
                <a:cxn ang="0">
                  <a:pos x="1344" y="0"/>
                </a:cxn>
              </a:cxnLst>
              <a:rect l="0" t="0" r="r" b="b"/>
              <a:pathLst>
                <a:path w="1344" h="394">
                  <a:moveTo>
                    <a:pt x="0" y="394"/>
                  </a:moveTo>
                  <a:lnTo>
                    <a:pt x="1344" y="394"/>
                  </a:lnTo>
                  <a:lnTo>
                    <a:pt x="1344" y="0"/>
                  </a:lnTo>
                </a:path>
              </a:pathLst>
            </a:custGeom>
            <a:noFill/>
            <a:ln w="22225" cmpd="sng">
              <a:solidFill>
                <a:srgbClr val="003400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1048966" name="Freeform 12"/>
            <p:cNvSpPr/>
            <p:nvPr/>
          </p:nvSpPr>
          <p:spPr bwMode="auto">
            <a:xfrm>
              <a:off x="607" y="1560"/>
              <a:ext cx="1343" cy="496"/>
            </a:xfrm>
            <a:custGeom>
              <a:avLst/>
              <a:gdLst/>
              <a:ahLst/>
              <a:cxnLst>
                <a:cxn ang="0">
                  <a:pos x="1687" y="0"/>
                </a:cxn>
                <a:cxn ang="0">
                  <a:pos x="1475" y="0"/>
                </a:cxn>
                <a:cxn ang="0">
                  <a:pos x="1475" y="516"/>
                </a:cxn>
                <a:cxn ang="0">
                  <a:pos x="0" y="516"/>
                </a:cxn>
              </a:cxnLst>
              <a:rect l="0" t="0" r="r" b="b"/>
              <a:pathLst>
                <a:path w="1687" h="516">
                  <a:moveTo>
                    <a:pt x="1687" y="0"/>
                  </a:moveTo>
                  <a:lnTo>
                    <a:pt x="1475" y="0"/>
                  </a:lnTo>
                  <a:lnTo>
                    <a:pt x="1475" y="516"/>
                  </a:lnTo>
                  <a:lnTo>
                    <a:pt x="0" y="516"/>
                  </a:lnTo>
                </a:path>
              </a:pathLst>
            </a:custGeom>
            <a:noFill/>
            <a:ln w="22225" cmpd="sng">
              <a:solidFill>
                <a:srgbClr val="003400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1048967" name="Freeform 13"/>
            <p:cNvSpPr/>
            <p:nvPr/>
          </p:nvSpPr>
          <p:spPr bwMode="auto">
            <a:xfrm>
              <a:off x="769" y="1584"/>
              <a:ext cx="143" cy="461"/>
            </a:xfrm>
            <a:custGeom>
              <a:avLst/>
              <a:gdLst/>
              <a:ahLst/>
              <a:cxnLst>
                <a:cxn ang="0">
                  <a:pos x="263" y="0"/>
                </a:cxn>
                <a:cxn ang="0">
                  <a:pos x="111" y="0"/>
                </a:cxn>
                <a:cxn ang="0">
                  <a:pos x="0" y="0"/>
                </a:cxn>
                <a:cxn ang="0">
                  <a:pos x="0" y="444"/>
                </a:cxn>
              </a:cxnLst>
              <a:rect l="0" t="0" r="r" b="b"/>
              <a:pathLst>
                <a:path w="263" h="444">
                  <a:moveTo>
                    <a:pt x="263" y="0"/>
                  </a:moveTo>
                  <a:cubicBezTo>
                    <a:pt x="212" y="0"/>
                    <a:pt x="162" y="0"/>
                    <a:pt x="111" y="0"/>
                  </a:cubicBezTo>
                  <a:lnTo>
                    <a:pt x="0" y="0"/>
                  </a:lnTo>
                  <a:lnTo>
                    <a:pt x="0" y="444"/>
                  </a:lnTo>
                </a:path>
              </a:pathLst>
            </a:custGeom>
            <a:noFill/>
            <a:ln w="22225" cmpd="sng">
              <a:solidFill>
                <a:srgbClr val="003400"/>
              </a:solidFill>
              <a:round/>
              <a:headEnd type="none" w="med" len="med"/>
              <a:tailEnd type="oval" w="med" len="med"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1048968" name="Freeform 14"/>
            <p:cNvSpPr/>
            <p:nvPr/>
          </p:nvSpPr>
          <p:spPr bwMode="auto">
            <a:xfrm>
              <a:off x="1358" y="1205"/>
              <a:ext cx="711" cy="743"/>
            </a:xfrm>
            <a:custGeom>
              <a:avLst/>
              <a:gdLst/>
              <a:ahLst/>
              <a:cxnLst>
                <a:cxn ang="0">
                  <a:pos x="828" y="0"/>
                </a:cxn>
                <a:cxn ang="0">
                  <a:pos x="323" y="0"/>
                </a:cxn>
                <a:cxn ang="0">
                  <a:pos x="323" y="1091"/>
                </a:cxn>
                <a:cxn ang="0">
                  <a:pos x="0" y="1091"/>
                </a:cxn>
                <a:cxn ang="0">
                  <a:pos x="0" y="818"/>
                </a:cxn>
              </a:cxnLst>
              <a:rect l="0" t="0" r="r" b="b"/>
              <a:pathLst>
                <a:path w="828" h="1091">
                  <a:moveTo>
                    <a:pt x="828" y="0"/>
                  </a:moveTo>
                  <a:lnTo>
                    <a:pt x="323" y="0"/>
                  </a:lnTo>
                  <a:lnTo>
                    <a:pt x="323" y="1091"/>
                  </a:lnTo>
                  <a:lnTo>
                    <a:pt x="0" y="1091"/>
                  </a:lnTo>
                  <a:lnTo>
                    <a:pt x="0" y="818"/>
                  </a:lnTo>
                </a:path>
              </a:pathLst>
            </a:custGeom>
            <a:noFill/>
            <a:ln w="22225" cmpd="sng">
              <a:solidFill>
                <a:srgbClr val="003400"/>
              </a:solidFill>
              <a:round/>
              <a:headEnd type="oval" w="med" len="med"/>
              <a:tailEnd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1048969" name="Text Box 15"/>
            <p:cNvSpPr txBox="1">
              <a:spLocks noChangeArrowheads="1"/>
            </p:cNvSpPr>
            <p:nvPr/>
          </p:nvSpPr>
          <p:spPr bwMode="auto">
            <a:xfrm>
              <a:off x="894" y="1301"/>
              <a:ext cx="576" cy="540"/>
            </a:xfrm>
            <a:prstGeom prst="rect">
              <a:avLst/>
            </a:prstGeom>
            <a:solidFill>
              <a:srgbClr val="EDFFFF"/>
            </a:solidFill>
            <a:ln w="22225">
              <a:solidFill>
                <a:srgbClr val="00340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  <a:spcBef>
                  <a:spcPct val="30000"/>
                </a:spcBef>
              </a:pPr>
              <a:r>
                <a:rPr lang="en-US" altLang="zh-CN" sz="2500" b="1"/>
                <a:t>Q</a:t>
              </a:r>
              <a:r>
                <a:rPr lang="en-US" altLang="zh-CN" sz="2300" b="1"/>
                <a:t>1</a:t>
              </a:r>
            </a:p>
            <a:p>
              <a:pPr>
                <a:spcBef>
                  <a:spcPct val="5000"/>
                </a:spcBef>
              </a:pPr>
              <a:r>
                <a:rPr lang="en-US" altLang="zh-CN" sz="2500" b="1"/>
                <a:t>C   T</a:t>
              </a:r>
            </a:p>
          </p:txBody>
        </p:sp>
        <p:sp>
          <p:nvSpPr>
            <p:cNvPr id="1048970" name="Line 18"/>
            <p:cNvSpPr>
              <a:spLocks noChangeShapeType="1"/>
            </p:cNvSpPr>
            <p:nvPr/>
          </p:nvSpPr>
          <p:spPr bwMode="auto">
            <a:xfrm flipV="1">
              <a:off x="859" y="498"/>
              <a:ext cx="0" cy="254"/>
            </a:xfrm>
            <a:prstGeom prst="line">
              <a:avLst/>
            </a:prstGeom>
            <a:noFill/>
            <a:ln w="22225">
              <a:solidFill>
                <a:srgbClr val="003400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1048971" name="Line 19"/>
            <p:cNvSpPr>
              <a:spLocks noChangeShapeType="1"/>
            </p:cNvSpPr>
            <p:nvPr/>
          </p:nvSpPr>
          <p:spPr bwMode="auto">
            <a:xfrm flipV="1">
              <a:off x="1864" y="496"/>
              <a:ext cx="0" cy="254"/>
            </a:xfrm>
            <a:prstGeom prst="line">
              <a:avLst/>
            </a:prstGeom>
            <a:noFill/>
            <a:ln w="22225">
              <a:solidFill>
                <a:srgbClr val="003400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1048972" name="Line 20"/>
            <p:cNvSpPr>
              <a:spLocks noChangeShapeType="1"/>
            </p:cNvSpPr>
            <p:nvPr/>
          </p:nvSpPr>
          <p:spPr bwMode="auto">
            <a:xfrm flipV="1">
              <a:off x="1387" y="508"/>
              <a:ext cx="0" cy="254"/>
            </a:xfrm>
            <a:prstGeom prst="line">
              <a:avLst/>
            </a:prstGeom>
            <a:noFill/>
            <a:ln w="22225">
              <a:solidFill>
                <a:srgbClr val="003400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1048973" name="Line 21"/>
            <p:cNvSpPr>
              <a:spLocks noChangeShapeType="1"/>
            </p:cNvSpPr>
            <p:nvPr/>
          </p:nvSpPr>
          <p:spPr bwMode="auto">
            <a:xfrm flipV="1">
              <a:off x="2382" y="495"/>
              <a:ext cx="0" cy="254"/>
            </a:xfrm>
            <a:prstGeom prst="line">
              <a:avLst/>
            </a:prstGeom>
            <a:noFill/>
            <a:ln w="22225">
              <a:solidFill>
                <a:srgbClr val="003400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1048974" name="Rectangle 22"/>
            <p:cNvSpPr>
              <a:spLocks noChangeArrowheads="1"/>
            </p:cNvSpPr>
            <p:nvPr/>
          </p:nvSpPr>
          <p:spPr bwMode="auto">
            <a:xfrm>
              <a:off x="696" y="228"/>
              <a:ext cx="1985" cy="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500" b="1"/>
                <a:t>T</a:t>
              </a:r>
              <a:r>
                <a:rPr lang="en-US" altLang="zh-CN" sz="3200" b="1" baseline="-14000"/>
                <a:t>3</a:t>
              </a:r>
              <a:r>
                <a:rPr lang="en-US" altLang="zh-CN" sz="2800" b="1" baseline="-25000"/>
                <a:t>        </a:t>
              </a:r>
              <a:r>
                <a:rPr lang="en-US" altLang="zh-CN" sz="2500" b="1"/>
                <a:t>T</a:t>
              </a:r>
              <a:r>
                <a:rPr lang="en-US" altLang="zh-CN" sz="3200" b="1" baseline="-14000"/>
                <a:t>2</a:t>
              </a:r>
              <a:r>
                <a:rPr lang="en-US" altLang="zh-CN" sz="2800" b="1" baseline="-25000"/>
                <a:t>       </a:t>
              </a:r>
              <a:r>
                <a:rPr lang="en-US" altLang="zh-CN" sz="2500" b="1"/>
                <a:t>T</a:t>
              </a:r>
              <a:r>
                <a:rPr lang="en-US" altLang="zh-CN" sz="3200" b="1" baseline="-14000"/>
                <a:t>1</a:t>
              </a:r>
              <a:r>
                <a:rPr lang="en-US" altLang="zh-CN" sz="2800" b="1" baseline="-25000"/>
                <a:t>        </a:t>
              </a:r>
              <a:r>
                <a:rPr lang="en-US" altLang="zh-CN" sz="2500" b="1"/>
                <a:t>T</a:t>
              </a:r>
              <a:r>
                <a:rPr lang="en-US" altLang="zh-CN" sz="3200" b="1" baseline="-14000"/>
                <a:t>0</a:t>
              </a:r>
              <a:endParaRPr lang="zh-CN" altLang="en-US" sz="2800" b="1" baseline="-14000"/>
            </a:p>
          </p:txBody>
        </p:sp>
        <p:sp>
          <p:nvSpPr>
            <p:cNvPr id="1048975" name="Rectangle 23"/>
            <p:cNvSpPr>
              <a:spLocks noChangeArrowheads="1"/>
            </p:cNvSpPr>
            <p:nvPr/>
          </p:nvSpPr>
          <p:spPr bwMode="auto">
            <a:xfrm>
              <a:off x="2383" y="509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400" b="1"/>
                <a:t>00</a:t>
              </a:r>
              <a:endParaRPr lang="zh-CN" altLang="en-US" sz="2400" b="1"/>
            </a:p>
          </p:txBody>
        </p:sp>
        <p:sp>
          <p:nvSpPr>
            <p:cNvPr id="1048976" name="Rectangle 24"/>
            <p:cNvSpPr>
              <a:spLocks noChangeArrowheads="1"/>
            </p:cNvSpPr>
            <p:nvPr/>
          </p:nvSpPr>
          <p:spPr bwMode="auto">
            <a:xfrm>
              <a:off x="857" y="509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400" b="1"/>
                <a:t>11</a:t>
              </a:r>
              <a:endParaRPr lang="zh-CN" altLang="en-US" sz="2400" b="1"/>
            </a:p>
          </p:txBody>
        </p:sp>
        <p:sp>
          <p:nvSpPr>
            <p:cNvPr id="1048977" name="Rectangle 25"/>
            <p:cNvSpPr>
              <a:spLocks noChangeArrowheads="1"/>
            </p:cNvSpPr>
            <p:nvPr/>
          </p:nvSpPr>
          <p:spPr bwMode="auto">
            <a:xfrm>
              <a:off x="1363" y="509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400" b="1"/>
                <a:t>10</a:t>
              </a:r>
              <a:endParaRPr lang="zh-CN" altLang="en-US" sz="2400" b="1"/>
            </a:p>
          </p:txBody>
        </p:sp>
        <p:sp>
          <p:nvSpPr>
            <p:cNvPr id="1048978" name="Rectangle 26"/>
            <p:cNvSpPr>
              <a:spLocks noChangeArrowheads="1"/>
            </p:cNvSpPr>
            <p:nvPr/>
          </p:nvSpPr>
          <p:spPr bwMode="auto">
            <a:xfrm>
              <a:off x="1857" y="510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400" b="1"/>
                <a:t>01</a:t>
              </a:r>
              <a:endParaRPr lang="zh-CN" altLang="en-US" sz="2400" b="1"/>
            </a:p>
          </p:txBody>
        </p:sp>
        <p:sp>
          <p:nvSpPr>
            <p:cNvPr id="1048979" name="Line 27"/>
            <p:cNvSpPr>
              <a:spLocks noChangeShapeType="1"/>
            </p:cNvSpPr>
            <p:nvPr/>
          </p:nvSpPr>
          <p:spPr bwMode="auto">
            <a:xfrm>
              <a:off x="1019" y="1836"/>
              <a:ext cx="0" cy="399"/>
            </a:xfrm>
            <a:prstGeom prst="line">
              <a:avLst/>
            </a:prstGeom>
            <a:noFill/>
            <a:ln w="22225">
              <a:solidFill>
                <a:srgbClr val="003400"/>
              </a:solidFill>
              <a:round/>
              <a:headEnd/>
              <a:tailEnd type="oval" w="med" len="med"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1048980" name="Line 28"/>
            <p:cNvSpPr>
              <a:spLocks noChangeShapeType="1"/>
            </p:cNvSpPr>
            <p:nvPr/>
          </p:nvSpPr>
          <p:spPr bwMode="auto">
            <a:xfrm>
              <a:off x="2380" y="1858"/>
              <a:ext cx="0" cy="193"/>
            </a:xfrm>
            <a:prstGeom prst="line">
              <a:avLst/>
            </a:prstGeom>
            <a:noFill/>
            <a:ln w="22225">
              <a:solidFill>
                <a:srgbClr val="003400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1048981" name="Oval 29"/>
            <p:cNvSpPr>
              <a:spLocks noChangeArrowheads="1"/>
            </p:cNvSpPr>
            <p:nvPr/>
          </p:nvSpPr>
          <p:spPr bwMode="auto">
            <a:xfrm>
              <a:off x="2350" y="2045"/>
              <a:ext cx="63" cy="63"/>
            </a:xfrm>
            <a:prstGeom prst="ellipse">
              <a:avLst/>
            </a:prstGeom>
            <a:noFill/>
            <a:ln w="22225">
              <a:solidFill>
                <a:srgbClr val="0034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048982" name="Rectangle 30"/>
            <p:cNvSpPr>
              <a:spLocks noChangeArrowheads="1"/>
            </p:cNvSpPr>
            <p:nvPr/>
          </p:nvSpPr>
          <p:spPr bwMode="auto">
            <a:xfrm>
              <a:off x="2200" y="2066"/>
              <a:ext cx="707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0"/>
                </a:spcBef>
              </a:pPr>
              <a:r>
                <a:rPr lang="en-US" altLang="zh-CN" sz="2600" b="1"/>
                <a:t>T+1=1</a:t>
              </a:r>
              <a:endParaRPr lang="zh-CN" altLang="en-US" sz="2600" b="1"/>
            </a:p>
          </p:txBody>
        </p:sp>
        <p:sp>
          <p:nvSpPr>
            <p:cNvPr id="1048983" name="Text Box 126"/>
            <p:cNvSpPr txBox="1">
              <a:spLocks noChangeArrowheads="1"/>
            </p:cNvSpPr>
            <p:nvPr/>
          </p:nvSpPr>
          <p:spPr bwMode="auto">
            <a:xfrm>
              <a:off x="664" y="1336"/>
              <a:ext cx="2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sz="2400" b="1"/>
                <a:t>R</a:t>
              </a:r>
            </a:p>
          </p:txBody>
        </p:sp>
        <p:sp>
          <p:nvSpPr>
            <p:cNvPr id="1048984" name="Text Box 127"/>
            <p:cNvSpPr txBox="1">
              <a:spLocks noChangeArrowheads="1"/>
            </p:cNvSpPr>
            <p:nvPr/>
          </p:nvSpPr>
          <p:spPr bwMode="auto">
            <a:xfrm>
              <a:off x="1728" y="1320"/>
              <a:ext cx="2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sz="2400" b="1"/>
                <a:t>R</a:t>
              </a:r>
            </a:p>
          </p:txBody>
        </p:sp>
      </p:grpSp>
      <p:sp>
        <p:nvSpPr>
          <p:cNvPr id="1048985" name="Text Box 23"/>
          <p:cNvSpPr txBox="1">
            <a:spLocks noChangeArrowheads="1"/>
          </p:cNvSpPr>
          <p:nvPr/>
        </p:nvSpPr>
        <p:spPr bwMode="auto">
          <a:xfrm>
            <a:off x="2320503" y="158628"/>
            <a:ext cx="731026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（</a:t>
            </a:r>
            <a:r>
              <a:rPr lang="en-US" altLang="zh-CN" sz="2800" b="1"/>
              <a:t>2</a:t>
            </a:r>
            <a:r>
              <a:rPr lang="zh-CN" altLang="en-US" sz="2800" b="1"/>
              <a:t>）时钟周期（节拍）数。</a:t>
            </a:r>
          </a:p>
        </p:txBody>
      </p:sp>
      <p:sp>
        <p:nvSpPr>
          <p:cNvPr id="1048986" name="文本框 30"/>
          <p:cNvSpPr txBox="1"/>
          <p:nvPr/>
        </p:nvSpPr>
        <p:spPr>
          <a:xfrm>
            <a:off x="6900862" y="1327877"/>
            <a:ext cx="21371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/>
              <a:t>Q</a:t>
            </a:r>
            <a:r>
              <a:rPr lang="en-US" altLang="zh-CN" sz="2800" b="1" baseline="30000"/>
              <a:t>n+1</a:t>
            </a:r>
            <a:r>
              <a:rPr lang="en-US" altLang="zh-CN" sz="2800" b="1"/>
              <a:t>=T⊕Q</a:t>
            </a:r>
            <a:r>
              <a:rPr lang="en-US" altLang="zh-CN" sz="2800" b="1" baseline="30000"/>
              <a:t>n</a:t>
            </a:r>
            <a:endParaRPr lang="zh-CN" altLang="en-US" sz="2800" b="1" baseline="30000"/>
          </a:p>
        </p:txBody>
      </p:sp>
      <p:sp>
        <p:nvSpPr>
          <p:cNvPr id="1048987" name="文本框 33"/>
          <p:cNvSpPr txBox="1"/>
          <p:nvPr/>
        </p:nvSpPr>
        <p:spPr>
          <a:xfrm>
            <a:off x="2370510" y="6249539"/>
            <a:ext cx="7641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i="1"/>
              <a:t>CPI </a:t>
            </a:r>
            <a:r>
              <a:rPr lang="zh-CN" altLang="en-US" sz="2400" b="1"/>
              <a:t>：</a:t>
            </a:r>
            <a:r>
              <a:rPr lang="zh-CN" altLang="en-US" sz="2400" b="1" dirty="0"/>
              <a:t>评价每条指令执行周期数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48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048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48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957" grpId="0" animBg="1" autoUpdateAnimBg="0"/>
      <p:bldP spid="1048958" grpId="0" autoUpdateAnimBg="0"/>
      <p:bldP spid="104898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2" name="文本框 2"/>
          <p:cNvSpPr txBox="1"/>
          <p:nvPr/>
        </p:nvSpPr>
        <p:spPr>
          <a:xfrm>
            <a:off x="2078098" y="784464"/>
            <a:ext cx="5872481" cy="4851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>
                <a:solidFill>
                  <a:srgbClr val="FF00FF"/>
                </a:solidFill>
              </a:rPr>
              <a:t>时序信号</a:t>
            </a:r>
            <a:r>
              <a:rPr lang="zh-CN" altLang="en-US" sz="2800" b="1"/>
              <a:t>：计算机操作的时间标志。</a:t>
            </a:r>
          </a:p>
        </p:txBody>
      </p:sp>
      <p:sp>
        <p:nvSpPr>
          <p:cNvPr id="1048623" name="文本框 3"/>
          <p:cNvSpPr txBox="1"/>
          <p:nvPr/>
        </p:nvSpPr>
        <p:spPr>
          <a:xfrm>
            <a:off x="2063552" y="2708920"/>
            <a:ext cx="8280920" cy="2225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200"/>
              </a:lnSpc>
            </a:pPr>
            <a:r>
              <a:rPr lang="zh-CN" altLang="en-US" sz="2800" b="1"/>
              <a:t>各项操作所需的控制命令称为</a:t>
            </a:r>
            <a:r>
              <a:rPr lang="zh-CN" altLang="en-US" sz="2800" b="1">
                <a:solidFill>
                  <a:srgbClr val="FF0000"/>
                </a:solidFill>
              </a:rPr>
              <a:t>微命令</a:t>
            </a:r>
            <a:r>
              <a:rPr lang="zh-CN" altLang="en-US" sz="2800" b="1"/>
              <a:t>，将产生微命令需要的逻辑条件和时间条件作为输入，微命令作为输出，并采用逻辑电路进行实现。所有微命令所需的逻辑电路就构成了</a:t>
            </a:r>
            <a:r>
              <a:rPr lang="zh-CN" altLang="en-US" sz="2800" b="1">
                <a:solidFill>
                  <a:srgbClr val="FF00FF"/>
                </a:solidFill>
              </a:rPr>
              <a:t>微命令发生器</a:t>
            </a:r>
            <a:r>
              <a:rPr lang="zh-CN" altLang="en-US" sz="2800" b="1"/>
              <a:t>。</a:t>
            </a:r>
          </a:p>
        </p:txBody>
      </p:sp>
      <p:sp>
        <p:nvSpPr>
          <p:cNvPr id="1048624" name="Rectangle 3"/>
          <p:cNvSpPr>
            <a:spLocks noChangeArrowheads="1"/>
          </p:cNvSpPr>
          <p:nvPr/>
        </p:nvSpPr>
        <p:spPr bwMode="auto">
          <a:xfrm>
            <a:off x="2063552" y="1445386"/>
            <a:ext cx="1929284" cy="485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88925" indent="-288925" algn="l">
              <a:spcBef>
                <a:spcPct val="15000"/>
              </a:spcBef>
            </a:pPr>
            <a:r>
              <a:rPr lang="zh-CN" altLang="en-US" sz="2800" b="1">
                <a:solidFill>
                  <a:srgbClr val="990000"/>
                </a:solidFill>
              </a:rPr>
              <a:t>时序系统:</a:t>
            </a:r>
            <a:r>
              <a:rPr lang="zh-CN" altLang="en-US" sz="2800" b="1">
                <a:solidFill>
                  <a:srgbClr val="004000"/>
                </a:solidFill>
              </a:rPr>
              <a:t> </a:t>
            </a:r>
            <a:endParaRPr lang="zh-CN" altLang="en-US" sz="2800" b="1">
              <a:solidFill>
                <a:srgbClr val="004000"/>
              </a:solidFill>
              <a:cs typeface="Times New Roman" pitchFamily="18" charset="0"/>
            </a:endParaRPr>
          </a:p>
        </p:txBody>
      </p:sp>
      <p:sp>
        <p:nvSpPr>
          <p:cNvPr id="1048625" name="Text Box 50"/>
          <p:cNvSpPr txBox="1">
            <a:spLocks noChangeArrowheads="1"/>
          </p:cNvSpPr>
          <p:nvPr/>
        </p:nvSpPr>
        <p:spPr bwMode="auto">
          <a:xfrm>
            <a:off x="2145949" y="1403709"/>
            <a:ext cx="8204200" cy="1076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  <a:spcBef>
                <a:spcPct val="0"/>
              </a:spcBef>
            </a:pPr>
            <a:r>
              <a:rPr lang="zh-CN" altLang="en-US" sz="2800" b="1"/>
              <a:t>                   即时序信号与操作的关系</a:t>
            </a:r>
            <a:r>
              <a:rPr lang="zh-CN" altLang="en-US" sz="2800" b="1">
                <a:cs typeface="Times New Roman" pitchFamily="18" charset="0"/>
              </a:rPr>
              <a:t>, </a:t>
            </a:r>
            <a:r>
              <a:rPr lang="zh-CN" altLang="en-US" sz="2800" b="1"/>
              <a:t>用于规定各项操作所需</a:t>
            </a:r>
            <a:r>
              <a:rPr lang="zh-CN" altLang="en-US" sz="2800" b="1">
                <a:solidFill>
                  <a:srgbClr val="0000FF"/>
                </a:solidFill>
              </a:rPr>
              <a:t>时间和时机</a:t>
            </a:r>
            <a:r>
              <a:rPr lang="zh-CN" altLang="en-US" sz="2800" b="1"/>
              <a:t>。</a:t>
            </a:r>
            <a:endParaRPr lang="zh-CN" altLang="en-US" sz="2800"/>
          </a:p>
        </p:txBody>
      </p:sp>
      <p:sp>
        <p:nvSpPr>
          <p:cNvPr id="1048626" name="文本框 7"/>
          <p:cNvSpPr txBox="1"/>
          <p:nvPr/>
        </p:nvSpPr>
        <p:spPr>
          <a:xfrm>
            <a:off x="1703512" y="5759468"/>
            <a:ext cx="3383280" cy="4851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>
                <a:solidFill>
                  <a:srgbClr val="FF0000"/>
                </a:solidFill>
              </a:rPr>
              <a:t>在什么时间和时机？</a:t>
            </a:r>
          </a:p>
        </p:txBody>
      </p:sp>
      <p:sp>
        <p:nvSpPr>
          <p:cNvPr id="1048627" name="文本框 8"/>
          <p:cNvSpPr txBox="1"/>
          <p:nvPr/>
        </p:nvSpPr>
        <p:spPr>
          <a:xfrm>
            <a:off x="5186804" y="5786100"/>
            <a:ext cx="2672080" cy="4851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>
                <a:solidFill>
                  <a:srgbClr val="0000FF"/>
                </a:solidFill>
              </a:rPr>
              <a:t>根据什么条件？</a:t>
            </a:r>
          </a:p>
        </p:txBody>
      </p:sp>
      <p:sp>
        <p:nvSpPr>
          <p:cNvPr id="1048628" name="文本框 9"/>
          <p:cNvSpPr txBox="1"/>
          <p:nvPr/>
        </p:nvSpPr>
        <p:spPr>
          <a:xfrm>
            <a:off x="7993086" y="5786100"/>
            <a:ext cx="2672081" cy="4851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>
                <a:solidFill>
                  <a:srgbClr val="FF00FF"/>
                </a:solidFill>
              </a:rPr>
              <a:t>发出什么命令？</a:t>
            </a:r>
          </a:p>
        </p:txBody>
      </p:sp>
      <p:sp>
        <p:nvSpPr>
          <p:cNvPr id="1048629" name="文本框 11"/>
          <p:cNvSpPr txBox="1"/>
          <p:nvPr/>
        </p:nvSpPr>
        <p:spPr>
          <a:xfrm>
            <a:off x="2071490" y="5013176"/>
            <a:ext cx="3383280" cy="4851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/>
              <a:t>控制器设计的依据：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48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486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048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048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048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048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048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048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22" grpId="0"/>
      <p:bldP spid="1048623" grpId="0"/>
      <p:bldP spid="1048624" grpId="0" build="p" autoUpdateAnimBg="0"/>
      <p:bldP spid="1048625" grpId="0"/>
      <p:bldP spid="1048626" grpId="0"/>
      <p:bldP spid="1048627" grpId="0"/>
      <p:bldP spid="1048628" grpId="0"/>
      <p:bldP spid="104862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88" name="TextBox 1"/>
          <p:cNvSpPr txBox="1"/>
          <p:nvPr/>
        </p:nvSpPr>
        <p:spPr>
          <a:xfrm>
            <a:off x="2567608" y="116632"/>
            <a:ext cx="41520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工作周期与节拍时序关系</a:t>
            </a:r>
          </a:p>
        </p:txBody>
      </p:sp>
      <p:sp>
        <p:nvSpPr>
          <p:cNvPr id="1048989" name="Freeform 31"/>
          <p:cNvSpPr/>
          <p:nvPr/>
        </p:nvSpPr>
        <p:spPr bwMode="auto">
          <a:xfrm>
            <a:off x="2324795" y="2280692"/>
            <a:ext cx="8077200" cy="457200"/>
          </a:xfrm>
          <a:custGeom>
            <a:avLst/>
            <a:gdLst>
              <a:gd name="T0" fmla="*/ 0 w 5088"/>
              <a:gd name="T1" fmla="*/ 2147483647 h 288"/>
              <a:gd name="T2" fmla="*/ 2147483647 w 5088"/>
              <a:gd name="T3" fmla="*/ 2147483647 h 288"/>
              <a:gd name="T4" fmla="*/ 2147483647 w 5088"/>
              <a:gd name="T5" fmla="*/ 0 h 288"/>
              <a:gd name="T6" fmla="*/ 2147483647 w 5088"/>
              <a:gd name="T7" fmla="*/ 0 h 288"/>
              <a:gd name="T8" fmla="*/ 2147483647 w 5088"/>
              <a:gd name="T9" fmla="*/ 2147483647 h 288"/>
              <a:gd name="T10" fmla="*/ 2147483647 w 5088"/>
              <a:gd name="T11" fmla="*/ 2147483647 h 288"/>
              <a:gd name="T12" fmla="*/ 2147483647 w 5088"/>
              <a:gd name="T13" fmla="*/ 0 h 288"/>
              <a:gd name="T14" fmla="*/ 2147483647 w 5088"/>
              <a:gd name="T15" fmla="*/ 0 h 288"/>
              <a:gd name="T16" fmla="*/ 2147483647 w 5088"/>
              <a:gd name="T17" fmla="*/ 2147483647 h 288"/>
              <a:gd name="T18" fmla="*/ 2147483647 w 5088"/>
              <a:gd name="T19" fmla="*/ 2147483647 h 288"/>
              <a:gd name="T20" fmla="*/ 2147483647 w 5088"/>
              <a:gd name="T21" fmla="*/ 0 h 288"/>
              <a:gd name="T22" fmla="*/ 2147483647 w 5088"/>
              <a:gd name="T23" fmla="*/ 0 h 288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5088"/>
              <a:gd name="T37" fmla="*/ 0 h 288"/>
              <a:gd name="T38" fmla="*/ 5088 w 5088"/>
              <a:gd name="T39" fmla="*/ 288 h 288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5088" h="288">
                <a:moveTo>
                  <a:pt x="0" y="288"/>
                </a:moveTo>
                <a:lnTo>
                  <a:pt x="240" y="288"/>
                </a:lnTo>
                <a:lnTo>
                  <a:pt x="240" y="0"/>
                </a:lnTo>
                <a:lnTo>
                  <a:pt x="816" y="0"/>
                </a:lnTo>
                <a:lnTo>
                  <a:pt x="816" y="288"/>
                </a:lnTo>
                <a:lnTo>
                  <a:pt x="2544" y="288"/>
                </a:lnTo>
                <a:lnTo>
                  <a:pt x="2544" y="0"/>
                </a:lnTo>
                <a:lnTo>
                  <a:pt x="3120" y="0"/>
                </a:lnTo>
                <a:lnTo>
                  <a:pt x="3120" y="288"/>
                </a:lnTo>
                <a:lnTo>
                  <a:pt x="4848" y="288"/>
                </a:lnTo>
                <a:lnTo>
                  <a:pt x="4848" y="0"/>
                </a:lnTo>
                <a:lnTo>
                  <a:pt x="5088" y="0"/>
                </a:lnTo>
              </a:path>
            </a:pathLst>
          </a:custGeom>
          <a:noFill/>
          <a:ln w="28575" cmpd="sng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 b="1"/>
          </a:p>
        </p:txBody>
      </p:sp>
      <p:sp>
        <p:nvSpPr>
          <p:cNvPr id="1048990" name="Freeform 32"/>
          <p:cNvSpPr/>
          <p:nvPr/>
        </p:nvSpPr>
        <p:spPr bwMode="auto">
          <a:xfrm>
            <a:off x="2297808" y="2999830"/>
            <a:ext cx="8124825" cy="463550"/>
          </a:xfrm>
          <a:custGeom>
            <a:avLst/>
            <a:gdLst>
              <a:gd name="T0" fmla="*/ 0 w 5118"/>
              <a:gd name="T1" fmla="*/ 2147483647 h 292"/>
              <a:gd name="T2" fmla="*/ 2147483647 w 5118"/>
              <a:gd name="T3" fmla="*/ 2147483647 h 292"/>
              <a:gd name="T4" fmla="*/ 2147483647 w 5118"/>
              <a:gd name="T5" fmla="*/ 0 h 292"/>
              <a:gd name="T6" fmla="*/ 2147483647 w 5118"/>
              <a:gd name="T7" fmla="*/ 0 h 292"/>
              <a:gd name="T8" fmla="*/ 2147483647 w 5118"/>
              <a:gd name="T9" fmla="*/ 2147483647 h 292"/>
              <a:gd name="T10" fmla="*/ 2147483647 w 5118"/>
              <a:gd name="T11" fmla="*/ 2147483647 h 292"/>
              <a:gd name="T12" fmla="*/ 2147483647 w 5118"/>
              <a:gd name="T13" fmla="*/ 0 h 292"/>
              <a:gd name="T14" fmla="*/ 2147483647 w 5118"/>
              <a:gd name="T15" fmla="*/ 0 h 292"/>
              <a:gd name="T16" fmla="*/ 2147483647 w 5118"/>
              <a:gd name="T17" fmla="*/ 2147483647 h 292"/>
              <a:gd name="T18" fmla="*/ 2147483647 w 5118"/>
              <a:gd name="T19" fmla="*/ 2147483647 h 292"/>
              <a:gd name="T20" fmla="*/ 2147483647 w 5118"/>
              <a:gd name="T21" fmla="*/ 2147483647 h 292"/>
              <a:gd name="T22" fmla="*/ 2147483647 w 5118"/>
              <a:gd name="T23" fmla="*/ 2147483647 h 292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5118"/>
              <a:gd name="T37" fmla="*/ 0 h 292"/>
              <a:gd name="T38" fmla="*/ 5118 w 5118"/>
              <a:gd name="T39" fmla="*/ 292 h 292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5118" h="292">
                <a:moveTo>
                  <a:pt x="0" y="292"/>
                </a:moveTo>
                <a:lnTo>
                  <a:pt x="833" y="288"/>
                </a:lnTo>
                <a:lnTo>
                  <a:pt x="833" y="0"/>
                </a:lnTo>
                <a:lnTo>
                  <a:pt x="1409" y="0"/>
                </a:lnTo>
                <a:lnTo>
                  <a:pt x="1409" y="288"/>
                </a:lnTo>
                <a:lnTo>
                  <a:pt x="3137" y="288"/>
                </a:lnTo>
                <a:lnTo>
                  <a:pt x="3137" y="0"/>
                </a:lnTo>
                <a:lnTo>
                  <a:pt x="3713" y="0"/>
                </a:lnTo>
                <a:lnTo>
                  <a:pt x="3713" y="288"/>
                </a:lnTo>
                <a:lnTo>
                  <a:pt x="5118" y="292"/>
                </a:lnTo>
                <a:lnTo>
                  <a:pt x="5105" y="292"/>
                </a:lnTo>
                <a:lnTo>
                  <a:pt x="5092" y="292"/>
                </a:lnTo>
              </a:path>
            </a:pathLst>
          </a:custGeom>
          <a:noFill/>
          <a:ln w="28575" cmpd="sng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 b="1"/>
          </a:p>
        </p:txBody>
      </p:sp>
      <p:sp>
        <p:nvSpPr>
          <p:cNvPr id="1048991" name="Freeform 33"/>
          <p:cNvSpPr/>
          <p:nvPr/>
        </p:nvSpPr>
        <p:spPr bwMode="auto">
          <a:xfrm>
            <a:off x="2320033" y="3722142"/>
            <a:ext cx="8208962" cy="477838"/>
          </a:xfrm>
          <a:custGeom>
            <a:avLst/>
            <a:gdLst>
              <a:gd name="T0" fmla="*/ 0 w 5171"/>
              <a:gd name="T1" fmla="*/ 2147483647 h 301"/>
              <a:gd name="T2" fmla="*/ 2147483647 w 5171"/>
              <a:gd name="T3" fmla="*/ 2147483647 h 301"/>
              <a:gd name="T4" fmla="*/ 2147483647 w 5171"/>
              <a:gd name="T5" fmla="*/ 0 h 301"/>
              <a:gd name="T6" fmla="*/ 2147483647 w 5171"/>
              <a:gd name="T7" fmla="*/ 0 h 301"/>
              <a:gd name="T8" fmla="*/ 2147483647 w 5171"/>
              <a:gd name="T9" fmla="*/ 2147483647 h 301"/>
              <a:gd name="T10" fmla="*/ 2147483647 w 5171"/>
              <a:gd name="T11" fmla="*/ 2147483647 h 301"/>
              <a:gd name="T12" fmla="*/ 2147483647 w 5171"/>
              <a:gd name="T13" fmla="*/ 0 h 301"/>
              <a:gd name="T14" fmla="*/ 2147483647 w 5171"/>
              <a:gd name="T15" fmla="*/ 0 h 301"/>
              <a:gd name="T16" fmla="*/ 2147483647 w 5171"/>
              <a:gd name="T17" fmla="*/ 2147483647 h 301"/>
              <a:gd name="T18" fmla="*/ 2147483647 w 5171"/>
              <a:gd name="T19" fmla="*/ 2147483647 h 301"/>
              <a:gd name="T20" fmla="*/ 2147483647 w 5171"/>
              <a:gd name="T21" fmla="*/ 2147483647 h 301"/>
              <a:gd name="T22" fmla="*/ 2147483647 w 5171"/>
              <a:gd name="T23" fmla="*/ 2147483647 h 301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5171"/>
              <a:gd name="T37" fmla="*/ 0 h 301"/>
              <a:gd name="T38" fmla="*/ 5171 w 5171"/>
              <a:gd name="T39" fmla="*/ 301 h 301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5171" h="301">
                <a:moveTo>
                  <a:pt x="0" y="288"/>
                </a:moveTo>
                <a:lnTo>
                  <a:pt x="1400" y="288"/>
                </a:lnTo>
                <a:lnTo>
                  <a:pt x="1400" y="0"/>
                </a:lnTo>
                <a:lnTo>
                  <a:pt x="1976" y="0"/>
                </a:lnTo>
                <a:lnTo>
                  <a:pt x="1976" y="288"/>
                </a:lnTo>
                <a:lnTo>
                  <a:pt x="3704" y="288"/>
                </a:lnTo>
                <a:lnTo>
                  <a:pt x="3704" y="0"/>
                </a:lnTo>
                <a:lnTo>
                  <a:pt x="4280" y="0"/>
                </a:lnTo>
                <a:lnTo>
                  <a:pt x="4280" y="288"/>
                </a:lnTo>
                <a:lnTo>
                  <a:pt x="5158" y="288"/>
                </a:lnTo>
                <a:lnTo>
                  <a:pt x="5171" y="301"/>
                </a:lnTo>
              </a:path>
            </a:pathLst>
          </a:custGeom>
          <a:noFill/>
          <a:ln w="28575" cmpd="sng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 b="1"/>
          </a:p>
        </p:txBody>
      </p:sp>
      <p:sp>
        <p:nvSpPr>
          <p:cNvPr id="1048992" name="Text Box 35"/>
          <p:cNvSpPr txBox="1">
            <a:spLocks noChangeArrowheads="1"/>
          </p:cNvSpPr>
          <p:nvPr/>
        </p:nvSpPr>
        <p:spPr bwMode="auto">
          <a:xfrm>
            <a:off x="1775520" y="1632992"/>
            <a:ext cx="748923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200" b="1"/>
              <a:t>CPT</a:t>
            </a:r>
          </a:p>
        </p:txBody>
      </p:sp>
      <p:sp>
        <p:nvSpPr>
          <p:cNvPr id="1048993" name="Text Box 36"/>
          <p:cNvSpPr txBox="1">
            <a:spLocks noChangeArrowheads="1"/>
          </p:cNvSpPr>
          <p:nvPr/>
        </p:nvSpPr>
        <p:spPr bwMode="auto">
          <a:xfrm>
            <a:off x="1867595" y="2363242"/>
            <a:ext cx="40267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i="1"/>
              <a:t>T</a:t>
            </a:r>
            <a:r>
              <a:rPr lang="en-US" altLang="zh-CN" b="1" baseline="-15000"/>
              <a:t>0</a:t>
            </a:r>
          </a:p>
        </p:txBody>
      </p:sp>
      <p:sp>
        <p:nvSpPr>
          <p:cNvPr id="1048994" name="Text Box 37"/>
          <p:cNvSpPr txBox="1">
            <a:spLocks noChangeArrowheads="1"/>
          </p:cNvSpPr>
          <p:nvPr/>
        </p:nvSpPr>
        <p:spPr bwMode="auto">
          <a:xfrm>
            <a:off x="1867595" y="3152230"/>
            <a:ext cx="40267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i="1"/>
              <a:t>T</a:t>
            </a:r>
            <a:r>
              <a:rPr lang="en-US" altLang="zh-CN" b="1" baseline="-15000"/>
              <a:t>1</a:t>
            </a:r>
          </a:p>
        </p:txBody>
      </p:sp>
      <p:sp>
        <p:nvSpPr>
          <p:cNvPr id="1048995" name="Text Box 38"/>
          <p:cNvSpPr txBox="1">
            <a:spLocks noChangeArrowheads="1"/>
          </p:cNvSpPr>
          <p:nvPr/>
        </p:nvSpPr>
        <p:spPr bwMode="auto">
          <a:xfrm>
            <a:off x="1867595" y="3874542"/>
            <a:ext cx="40267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i="1"/>
              <a:t>T</a:t>
            </a:r>
            <a:r>
              <a:rPr lang="en-US" altLang="zh-CN" b="1" baseline="-15000"/>
              <a:t>2</a:t>
            </a:r>
          </a:p>
        </p:txBody>
      </p:sp>
      <p:grpSp>
        <p:nvGrpSpPr>
          <p:cNvPr id="143" name="Group 40"/>
          <p:cNvGrpSpPr/>
          <p:nvPr/>
        </p:nvGrpSpPr>
        <p:grpSpPr bwMode="auto">
          <a:xfrm>
            <a:off x="2324795" y="1556792"/>
            <a:ext cx="8077200" cy="4114800"/>
            <a:chOff x="384" y="1008"/>
            <a:chExt cx="5088" cy="2592"/>
          </a:xfrm>
        </p:grpSpPr>
        <p:grpSp>
          <p:nvGrpSpPr>
            <p:cNvPr id="144" name="Group 41"/>
            <p:cNvGrpSpPr/>
            <p:nvPr/>
          </p:nvGrpSpPr>
          <p:grpSpPr bwMode="auto">
            <a:xfrm>
              <a:off x="384" y="1008"/>
              <a:ext cx="5088" cy="292"/>
              <a:chOff x="384" y="1964"/>
              <a:chExt cx="5088" cy="292"/>
            </a:xfrm>
          </p:grpSpPr>
          <p:sp>
            <p:nvSpPr>
              <p:cNvPr id="1048996" name="Freeform 42"/>
              <p:cNvSpPr/>
              <p:nvPr/>
            </p:nvSpPr>
            <p:spPr bwMode="auto">
              <a:xfrm>
                <a:off x="384" y="1964"/>
                <a:ext cx="480" cy="288"/>
              </a:xfrm>
              <a:custGeom>
                <a:avLst/>
                <a:gdLst>
                  <a:gd name="T0" fmla="*/ 0 w 480"/>
                  <a:gd name="T1" fmla="*/ 288 h 288"/>
                  <a:gd name="T2" fmla="*/ 240 w 480"/>
                  <a:gd name="T3" fmla="*/ 288 h 288"/>
                  <a:gd name="T4" fmla="*/ 240 w 480"/>
                  <a:gd name="T5" fmla="*/ 0 h 288"/>
                  <a:gd name="T6" fmla="*/ 480 w 480"/>
                  <a:gd name="T7" fmla="*/ 0 h 288"/>
                  <a:gd name="T8" fmla="*/ 480 w 480"/>
                  <a:gd name="T9" fmla="*/ 288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80"/>
                  <a:gd name="T16" fmla="*/ 0 h 288"/>
                  <a:gd name="T17" fmla="*/ 480 w 480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80" h="288">
                    <a:moveTo>
                      <a:pt x="0" y="288"/>
                    </a:moveTo>
                    <a:lnTo>
                      <a:pt x="240" y="288"/>
                    </a:lnTo>
                    <a:lnTo>
                      <a:pt x="240" y="0"/>
                    </a:lnTo>
                    <a:lnTo>
                      <a:pt x="480" y="0"/>
                    </a:lnTo>
                    <a:lnTo>
                      <a:pt x="480" y="288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1048997" name="Freeform 43"/>
              <p:cNvSpPr/>
              <p:nvPr/>
            </p:nvSpPr>
            <p:spPr bwMode="auto">
              <a:xfrm>
                <a:off x="860" y="1964"/>
                <a:ext cx="580" cy="292"/>
              </a:xfrm>
              <a:custGeom>
                <a:avLst/>
                <a:gdLst>
                  <a:gd name="T0" fmla="*/ 0 w 580"/>
                  <a:gd name="T1" fmla="*/ 292 h 292"/>
                  <a:gd name="T2" fmla="*/ 340 w 580"/>
                  <a:gd name="T3" fmla="*/ 288 h 292"/>
                  <a:gd name="T4" fmla="*/ 340 w 580"/>
                  <a:gd name="T5" fmla="*/ 0 h 292"/>
                  <a:gd name="T6" fmla="*/ 580 w 580"/>
                  <a:gd name="T7" fmla="*/ 0 h 292"/>
                  <a:gd name="T8" fmla="*/ 580 w 580"/>
                  <a:gd name="T9" fmla="*/ 288 h 2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80"/>
                  <a:gd name="T16" fmla="*/ 0 h 292"/>
                  <a:gd name="T17" fmla="*/ 580 w 580"/>
                  <a:gd name="T18" fmla="*/ 292 h 2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80" h="292">
                    <a:moveTo>
                      <a:pt x="0" y="292"/>
                    </a:moveTo>
                    <a:lnTo>
                      <a:pt x="340" y="288"/>
                    </a:lnTo>
                    <a:lnTo>
                      <a:pt x="340" y="0"/>
                    </a:lnTo>
                    <a:lnTo>
                      <a:pt x="580" y="0"/>
                    </a:lnTo>
                    <a:lnTo>
                      <a:pt x="580" y="288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1048998" name="Freeform 44"/>
              <p:cNvSpPr/>
              <p:nvPr/>
            </p:nvSpPr>
            <p:spPr bwMode="auto">
              <a:xfrm>
                <a:off x="1436" y="1964"/>
                <a:ext cx="580" cy="292"/>
              </a:xfrm>
              <a:custGeom>
                <a:avLst/>
                <a:gdLst>
                  <a:gd name="T0" fmla="*/ 0 w 580"/>
                  <a:gd name="T1" fmla="*/ 292 h 292"/>
                  <a:gd name="T2" fmla="*/ 340 w 580"/>
                  <a:gd name="T3" fmla="*/ 288 h 292"/>
                  <a:gd name="T4" fmla="*/ 340 w 580"/>
                  <a:gd name="T5" fmla="*/ 0 h 292"/>
                  <a:gd name="T6" fmla="*/ 580 w 580"/>
                  <a:gd name="T7" fmla="*/ 0 h 292"/>
                  <a:gd name="T8" fmla="*/ 580 w 580"/>
                  <a:gd name="T9" fmla="*/ 288 h 2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80"/>
                  <a:gd name="T16" fmla="*/ 0 h 292"/>
                  <a:gd name="T17" fmla="*/ 580 w 580"/>
                  <a:gd name="T18" fmla="*/ 292 h 2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80" h="292">
                    <a:moveTo>
                      <a:pt x="0" y="292"/>
                    </a:moveTo>
                    <a:lnTo>
                      <a:pt x="340" y="288"/>
                    </a:lnTo>
                    <a:lnTo>
                      <a:pt x="340" y="0"/>
                    </a:lnTo>
                    <a:lnTo>
                      <a:pt x="580" y="0"/>
                    </a:lnTo>
                    <a:lnTo>
                      <a:pt x="580" y="288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1048999" name="Freeform 45"/>
              <p:cNvSpPr/>
              <p:nvPr/>
            </p:nvSpPr>
            <p:spPr bwMode="auto">
              <a:xfrm>
                <a:off x="2012" y="1964"/>
                <a:ext cx="580" cy="292"/>
              </a:xfrm>
              <a:custGeom>
                <a:avLst/>
                <a:gdLst>
                  <a:gd name="T0" fmla="*/ 0 w 580"/>
                  <a:gd name="T1" fmla="*/ 292 h 292"/>
                  <a:gd name="T2" fmla="*/ 340 w 580"/>
                  <a:gd name="T3" fmla="*/ 288 h 292"/>
                  <a:gd name="T4" fmla="*/ 340 w 580"/>
                  <a:gd name="T5" fmla="*/ 0 h 292"/>
                  <a:gd name="T6" fmla="*/ 580 w 580"/>
                  <a:gd name="T7" fmla="*/ 0 h 292"/>
                  <a:gd name="T8" fmla="*/ 580 w 580"/>
                  <a:gd name="T9" fmla="*/ 288 h 2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80"/>
                  <a:gd name="T16" fmla="*/ 0 h 292"/>
                  <a:gd name="T17" fmla="*/ 580 w 580"/>
                  <a:gd name="T18" fmla="*/ 292 h 2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80" h="292">
                    <a:moveTo>
                      <a:pt x="0" y="292"/>
                    </a:moveTo>
                    <a:lnTo>
                      <a:pt x="340" y="288"/>
                    </a:lnTo>
                    <a:lnTo>
                      <a:pt x="340" y="0"/>
                    </a:lnTo>
                    <a:lnTo>
                      <a:pt x="580" y="0"/>
                    </a:lnTo>
                    <a:lnTo>
                      <a:pt x="580" y="288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1049000" name="Freeform 46"/>
              <p:cNvSpPr/>
              <p:nvPr/>
            </p:nvSpPr>
            <p:spPr bwMode="auto">
              <a:xfrm>
                <a:off x="2588" y="1964"/>
                <a:ext cx="580" cy="292"/>
              </a:xfrm>
              <a:custGeom>
                <a:avLst/>
                <a:gdLst>
                  <a:gd name="T0" fmla="*/ 0 w 580"/>
                  <a:gd name="T1" fmla="*/ 292 h 292"/>
                  <a:gd name="T2" fmla="*/ 340 w 580"/>
                  <a:gd name="T3" fmla="*/ 288 h 292"/>
                  <a:gd name="T4" fmla="*/ 340 w 580"/>
                  <a:gd name="T5" fmla="*/ 0 h 292"/>
                  <a:gd name="T6" fmla="*/ 580 w 580"/>
                  <a:gd name="T7" fmla="*/ 0 h 292"/>
                  <a:gd name="T8" fmla="*/ 580 w 580"/>
                  <a:gd name="T9" fmla="*/ 288 h 2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80"/>
                  <a:gd name="T16" fmla="*/ 0 h 292"/>
                  <a:gd name="T17" fmla="*/ 580 w 580"/>
                  <a:gd name="T18" fmla="*/ 292 h 2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80" h="292">
                    <a:moveTo>
                      <a:pt x="0" y="292"/>
                    </a:moveTo>
                    <a:lnTo>
                      <a:pt x="340" y="288"/>
                    </a:lnTo>
                    <a:lnTo>
                      <a:pt x="340" y="0"/>
                    </a:lnTo>
                    <a:lnTo>
                      <a:pt x="580" y="0"/>
                    </a:lnTo>
                    <a:lnTo>
                      <a:pt x="580" y="288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1049001" name="Freeform 47"/>
              <p:cNvSpPr/>
              <p:nvPr/>
            </p:nvSpPr>
            <p:spPr bwMode="auto">
              <a:xfrm>
                <a:off x="3164" y="1964"/>
                <a:ext cx="580" cy="292"/>
              </a:xfrm>
              <a:custGeom>
                <a:avLst/>
                <a:gdLst>
                  <a:gd name="T0" fmla="*/ 0 w 580"/>
                  <a:gd name="T1" fmla="*/ 292 h 292"/>
                  <a:gd name="T2" fmla="*/ 340 w 580"/>
                  <a:gd name="T3" fmla="*/ 288 h 292"/>
                  <a:gd name="T4" fmla="*/ 340 w 580"/>
                  <a:gd name="T5" fmla="*/ 0 h 292"/>
                  <a:gd name="T6" fmla="*/ 580 w 580"/>
                  <a:gd name="T7" fmla="*/ 0 h 292"/>
                  <a:gd name="T8" fmla="*/ 580 w 580"/>
                  <a:gd name="T9" fmla="*/ 288 h 2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80"/>
                  <a:gd name="T16" fmla="*/ 0 h 292"/>
                  <a:gd name="T17" fmla="*/ 580 w 580"/>
                  <a:gd name="T18" fmla="*/ 292 h 2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80" h="292">
                    <a:moveTo>
                      <a:pt x="0" y="292"/>
                    </a:moveTo>
                    <a:lnTo>
                      <a:pt x="340" y="288"/>
                    </a:lnTo>
                    <a:lnTo>
                      <a:pt x="340" y="0"/>
                    </a:lnTo>
                    <a:lnTo>
                      <a:pt x="580" y="0"/>
                    </a:lnTo>
                    <a:lnTo>
                      <a:pt x="580" y="288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1049002" name="Freeform 48"/>
              <p:cNvSpPr/>
              <p:nvPr/>
            </p:nvSpPr>
            <p:spPr bwMode="auto">
              <a:xfrm>
                <a:off x="3740" y="1964"/>
                <a:ext cx="580" cy="292"/>
              </a:xfrm>
              <a:custGeom>
                <a:avLst/>
                <a:gdLst>
                  <a:gd name="T0" fmla="*/ 0 w 580"/>
                  <a:gd name="T1" fmla="*/ 292 h 292"/>
                  <a:gd name="T2" fmla="*/ 340 w 580"/>
                  <a:gd name="T3" fmla="*/ 288 h 292"/>
                  <a:gd name="T4" fmla="*/ 340 w 580"/>
                  <a:gd name="T5" fmla="*/ 0 h 292"/>
                  <a:gd name="T6" fmla="*/ 580 w 580"/>
                  <a:gd name="T7" fmla="*/ 0 h 292"/>
                  <a:gd name="T8" fmla="*/ 580 w 580"/>
                  <a:gd name="T9" fmla="*/ 288 h 2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80"/>
                  <a:gd name="T16" fmla="*/ 0 h 292"/>
                  <a:gd name="T17" fmla="*/ 580 w 580"/>
                  <a:gd name="T18" fmla="*/ 292 h 2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80" h="292">
                    <a:moveTo>
                      <a:pt x="0" y="292"/>
                    </a:moveTo>
                    <a:lnTo>
                      <a:pt x="340" y="288"/>
                    </a:lnTo>
                    <a:lnTo>
                      <a:pt x="340" y="0"/>
                    </a:lnTo>
                    <a:lnTo>
                      <a:pt x="580" y="0"/>
                    </a:lnTo>
                    <a:lnTo>
                      <a:pt x="580" y="288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1049003" name="Freeform 49"/>
              <p:cNvSpPr/>
              <p:nvPr/>
            </p:nvSpPr>
            <p:spPr bwMode="auto">
              <a:xfrm>
                <a:off x="4316" y="1964"/>
                <a:ext cx="580" cy="292"/>
              </a:xfrm>
              <a:custGeom>
                <a:avLst/>
                <a:gdLst>
                  <a:gd name="T0" fmla="*/ 0 w 580"/>
                  <a:gd name="T1" fmla="*/ 292 h 292"/>
                  <a:gd name="T2" fmla="*/ 340 w 580"/>
                  <a:gd name="T3" fmla="*/ 288 h 292"/>
                  <a:gd name="T4" fmla="*/ 340 w 580"/>
                  <a:gd name="T5" fmla="*/ 0 h 292"/>
                  <a:gd name="T6" fmla="*/ 580 w 580"/>
                  <a:gd name="T7" fmla="*/ 0 h 292"/>
                  <a:gd name="T8" fmla="*/ 580 w 580"/>
                  <a:gd name="T9" fmla="*/ 288 h 2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80"/>
                  <a:gd name="T16" fmla="*/ 0 h 292"/>
                  <a:gd name="T17" fmla="*/ 580 w 580"/>
                  <a:gd name="T18" fmla="*/ 292 h 2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80" h="292">
                    <a:moveTo>
                      <a:pt x="0" y="292"/>
                    </a:moveTo>
                    <a:lnTo>
                      <a:pt x="340" y="288"/>
                    </a:lnTo>
                    <a:lnTo>
                      <a:pt x="340" y="0"/>
                    </a:lnTo>
                    <a:lnTo>
                      <a:pt x="580" y="0"/>
                    </a:lnTo>
                    <a:lnTo>
                      <a:pt x="580" y="288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1049004" name="Freeform 50"/>
              <p:cNvSpPr/>
              <p:nvPr/>
            </p:nvSpPr>
            <p:spPr bwMode="auto">
              <a:xfrm>
                <a:off x="4892" y="1964"/>
                <a:ext cx="580" cy="292"/>
              </a:xfrm>
              <a:custGeom>
                <a:avLst/>
                <a:gdLst>
                  <a:gd name="T0" fmla="*/ 0 w 580"/>
                  <a:gd name="T1" fmla="*/ 292 h 292"/>
                  <a:gd name="T2" fmla="*/ 340 w 580"/>
                  <a:gd name="T3" fmla="*/ 288 h 292"/>
                  <a:gd name="T4" fmla="*/ 340 w 580"/>
                  <a:gd name="T5" fmla="*/ 0 h 292"/>
                  <a:gd name="T6" fmla="*/ 580 w 580"/>
                  <a:gd name="T7" fmla="*/ 0 h 292"/>
                  <a:gd name="T8" fmla="*/ 580 w 580"/>
                  <a:gd name="T9" fmla="*/ 4 h 2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80"/>
                  <a:gd name="T16" fmla="*/ 0 h 292"/>
                  <a:gd name="T17" fmla="*/ 580 w 580"/>
                  <a:gd name="T18" fmla="*/ 292 h 2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80" h="292">
                    <a:moveTo>
                      <a:pt x="0" y="292"/>
                    </a:moveTo>
                    <a:lnTo>
                      <a:pt x="340" y="288"/>
                    </a:lnTo>
                    <a:lnTo>
                      <a:pt x="340" y="0"/>
                    </a:lnTo>
                    <a:lnTo>
                      <a:pt x="580" y="0"/>
                    </a:lnTo>
                    <a:lnTo>
                      <a:pt x="580" y="4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b="1"/>
              </a:p>
            </p:txBody>
          </p:sp>
        </p:grpSp>
        <p:grpSp>
          <p:nvGrpSpPr>
            <p:cNvPr id="145" name="Group 51"/>
            <p:cNvGrpSpPr/>
            <p:nvPr/>
          </p:nvGrpSpPr>
          <p:grpSpPr bwMode="auto">
            <a:xfrm>
              <a:off x="624" y="1132"/>
              <a:ext cx="4608" cy="2468"/>
              <a:chOff x="624" y="1132"/>
              <a:chExt cx="4608" cy="2720"/>
            </a:xfrm>
          </p:grpSpPr>
          <p:sp>
            <p:nvSpPr>
              <p:cNvPr id="1049005" name="Line 52"/>
              <p:cNvSpPr>
                <a:spLocks noChangeShapeType="1"/>
              </p:cNvSpPr>
              <p:nvPr/>
            </p:nvSpPr>
            <p:spPr bwMode="auto">
              <a:xfrm>
                <a:off x="624" y="1132"/>
                <a:ext cx="0" cy="27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1049006" name="Line 53"/>
              <p:cNvSpPr>
                <a:spLocks noChangeShapeType="1"/>
              </p:cNvSpPr>
              <p:nvPr/>
            </p:nvSpPr>
            <p:spPr bwMode="auto">
              <a:xfrm>
                <a:off x="1200" y="1132"/>
                <a:ext cx="0" cy="27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1049007" name="Line 54"/>
              <p:cNvSpPr>
                <a:spLocks noChangeShapeType="1"/>
              </p:cNvSpPr>
              <p:nvPr/>
            </p:nvSpPr>
            <p:spPr bwMode="auto">
              <a:xfrm>
                <a:off x="1776" y="1132"/>
                <a:ext cx="0" cy="27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1049008" name="Line 55"/>
              <p:cNvSpPr>
                <a:spLocks noChangeShapeType="1"/>
              </p:cNvSpPr>
              <p:nvPr/>
            </p:nvSpPr>
            <p:spPr bwMode="auto">
              <a:xfrm>
                <a:off x="2352" y="1132"/>
                <a:ext cx="0" cy="27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1049009" name="Line 56"/>
              <p:cNvSpPr>
                <a:spLocks noChangeShapeType="1"/>
              </p:cNvSpPr>
              <p:nvPr/>
            </p:nvSpPr>
            <p:spPr bwMode="auto">
              <a:xfrm>
                <a:off x="2928" y="1132"/>
                <a:ext cx="0" cy="27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1049010" name="Line 57"/>
              <p:cNvSpPr>
                <a:spLocks noChangeShapeType="1"/>
              </p:cNvSpPr>
              <p:nvPr/>
            </p:nvSpPr>
            <p:spPr bwMode="auto">
              <a:xfrm>
                <a:off x="3504" y="1132"/>
                <a:ext cx="0" cy="27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1049011" name="Line 58"/>
              <p:cNvSpPr>
                <a:spLocks noChangeShapeType="1"/>
              </p:cNvSpPr>
              <p:nvPr/>
            </p:nvSpPr>
            <p:spPr bwMode="auto">
              <a:xfrm>
                <a:off x="4080" y="1132"/>
                <a:ext cx="0" cy="27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1049012" name="Line 59"/>
              <p:cNvSpPr>
                <a:spLocks noChangeShapeType="1"/>
              </p:cNvSpPr>
              <p:nvPr/>
            </p:nvSpPr>
            <p:spPr bwMode="auto">
              <a:xfrm>
                <a:off x="4656" y="1132"/>
                <a:ext cx="0" cy="27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1049013" name="Line 60"/>
              <p:cNvSpPr>
                <a:spLocks noChangeShapeType="1"/>
              </p:cNvSpPr>
              <p:nvPr/>
            </p:nvSpPr>
            <p:spPr bwMode="auto">
              <a:xfrm>
                <a:off x="5232" y="1132"/>
                <a:ext cx="0" cy="27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b="1"/>
              </a:p>
            </p:txBody>
          </p:sp>
        </p:grpSp>
      </p:grpSp>
      <p:grpSp>
        <p:nvGrpSpPr>
          <p:cNvPr id="146" name="Group 66"/>
          <p:cNvGrpSpPr/>
          <p:nvPr/>
        </p:nvGrpSpPr>
        <p:grpSpPr bwMode="auto">
          <a:xfrm>
            <a:off x="2710558" y="5085184"/>
            <a:ext cx="7315200" cy="841375"/>
            <a:chOff x="624" y="3744"/>
            <a:chExt cx="4608" cy="530"/>
          </a:xfrm>
        </p:grpSpPr>
        <p:sp>
          <p:nvSpPr>
            <p:cNvPr id="1049014" name="Line 67"/>
            <p:cNvSpPr>
              <a:spLocks noChangeShapeType="1"/>
            </p:cNvSpPr>
            <p:nvPr/>
          </p:nvSpPr>
          <p:spPr bwMode="auto">
            <a:xfrm>
              <a:off x="624" y="3984"/>
              <a:ext cx="46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1049015" name="Line 68"/>
            <p:cNvSpPr>
              <a:spLocks noChangeShapeType="1"/>
            </p:cNvSpPr>
            <p:nvPr/>
          </p:nvSpPr>
          <p:spPr bwMode="auto">
            <a:xfrm>
              <a:off x="624" y="3792"/>
              <a:ext cx="0" cy="3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1049016" name="Line 69"/>
            <p:cNvSpPr>
              <a:spLocks noChangeShapeType="1"/>
            </p:cNvSpPr>
            <p:nvPr/>
          </p:nvSpPr>
          <p:spPr bwMode="auto">
            <a:xfrm>
              <a:off x="1200" y="3882"/>
              <a:ext cx="0" cy="1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1049017" name="Line 70"/>
            <p:cNvSpPr>
              <a:spLocks noChangeShapeType="1"/>
            </p:cNvSpPr>
            <p:nvPr/>
          </p:nvSpPr>
          <p:spPr bwMode="auto">
            <a:xfrm>
              <a:off x="1776" y="3882"/>
              <a:ext cx="0" cy="1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1049018" name="Line 71"/>
            <p:cNvSpPr>
              <a:spLocks noChangeShapeType="1"/>
            </p:cNvSpPr>
            <p:nvPr/>
          </p:nvSpPr>
          <p:spPr bwMode="auto">
            <a:xfrm>
              <a:off x="2352" y="3882"/>
              <a:ext cx="0" cy="1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1049019" name="Line 72"/>
            <p:cNvSpPr>
              <a:spLocks noChangeShapeType="1"/>
            </p:cNvSpPr>
            <p:nvPr/>
          </p:nvSpPr>
          <p:spPr bwMode="auto">
            <a:xfrm>
              <a:off x="2928" y="3792"/>
              <a:ext cx="0" cy="3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1049020" name="Line 73"/>
            <p:cNvSpPr>
              <a:spLocks noChangeShapeType="1"/>
            </p:cNvSpPr>
            <p:nvPr/>
          </p:nvSpPr>
          <p:spPr bwMode="auto">
            <a:xfrm>
              <a:off x="3504" y="3882"/>
              <a:ext cx="0" cy="1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1049021" name="Line 74"/>
            <p:cNvSpPr>
              <a:spLocks noChangeShapeType="1"/>
            </p:cNvSpPr>
            <p:nvPr/>
          </p:nvSpPr>
          <p:spPr bwMode="auto">
            <a:xfrm>
              <a:off x="4080" y="3882"/>
              <a:ext cx="0" cy="1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1049022" name="Line 75"/>
            <p:cNvSpPr>
              <a:spLocks noChangeShapeType="1"/>
            </p:cNvSpPr>
            <p:nvPr/>
          </p:nvSpPr>
          <p:spPr bwMode="auto">
            <a:xfrm>
              <a:off x="4656" y="3882"/>
              <a:ext cx="0" cy="1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1049023" name="Line 76"/>
            <p:cNvSpPr>
              <a:spLocks noChangeShapeType="1"/>
            </p:cNvSpPr>
            <p:nvPr/>
          </p:nvSpPr>
          <p:spPr bwMode="auto">
            <a:xfrm>
              <a:off x="5232" y="3792"/>
              <a:ext cx="0" cy="3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1049024" name="Line 77"/>
            <p:cNvSpPr>
              <a:spLocks noChangeShapeType="1"/>
            </p:cNvSpPr>
            <p:nvPr/>
          </p:nvSpPr>
          <p:spPr bwMode="auto">
            <a:xfrm>
              <a:off x="2256" y="4118"/>
              <a:ext cx="672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stealth" w="med" len="med"/>
            </a:ln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1049025" name="Line 78"/>
            <p:cNvSpPr>
              <a:spLocks noChangeShapeType="1"/>
            </p:cNvSpPr>
            <p:nvPr/>
          </p:nvSpPr>
          <p:spPr bwMode="auto">
            <a:xfrm rot="10800000">
              <a:off x="624" y="4118"/>
              <a:ext cx="672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stealth" w="med" len="med"/>
            </a:ln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1049026" name="Text Box 79"/>
            <p:cNvSpPr txBox="1">
              <a:spLocks noChangeArrowheads="1"/>
            </p:cNvSpPr>
            <p:nvPr/>
          </p:nvSpPr>
          <p:spPr bwMode="auto">
            <a:xfrm>
              <a:off x="1430" y="4020"/>
              <a:ext cx="84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000" b="1"/>
                <a:t>工作周期</a:t>
              </a:r>
              <a:r>
                <a:rPr lang="en-US" altLang="zh-CN" sz="2000" b="1"/>
                <a:t>1</a:t>
              </a:r>
              <a:endParaRPr lang="zh-CN" altLang="en-US" sz="2000" b="1"/>
            </a:p>
          </p:txBody>
        </p:sp>
        <p:sp>
          <p:nvSpPr>
            <p:cNvPr id="1049027" name="Line 80"/>
            <p:cNvSpPr>
              <a:spLocks noChangeShapeType="1"/>
            </p:cNvSpPr>
            <p:nvPr/>
          </p:nvSpPr>
          <p:spPr bwMode="auto">
            <a:xfrm>
              <a:off x="4560" y="4120"/>
              <a:ext cx="6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1049028" name="Line 81"/>
            <p:cNvSpPr>
              <a:spLocks noChangeShapeType="1"/>
            </p:cNvSpPr>
            <p:nvPr/>
          </p:nvSpPr>
          <p:spPr bwMode="auto">
            <a:xfrm rot="10800000">
              <a:off x="2928" y="4120"/>
              <a:ext cx="6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1049029" name="Text Box 82"/>
            <p:cNvSpPr txBox="1">
              <a:spLocks noChangeArrowheads="1"/>
            </p:cNvSpPr>
            <p:nvPr/>
          </p:nvSpPr>
          <p:spPr bwMode="auto">
            <a:xfrm>
              <a:off x="3734" y="4022"/>
              <a:ext cx="84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000" b="1"/>
                <a:t>工作周期</a:t>
              </a:r>
              <a:r>
                <a:rPr lang="en-US" altLang="zh-CN" sz="2000" b="1"/>
                <a:t>2</a:t>
              </a:r>
              <a:endParaRPr lang="zh-CN" altLang="en-US" sz="2000" b="1"/>
            </a:p>
          </p:txBody>
        </p:sp>
        <p:sp>
          <p:nvSpPr>
            <p:cNvPr id="1049030" name="Text Box 83"/>
            <p:cNvSpPr txBox="1">
              <a:spLocks noChangeArrowheads="1"/>
            </p:cNvSpPr>
            <p:nvPr/>
          </p:nvSpPr>
          <p:spPr bwMode="auto">
            <a:xfrm>
              <a:off x="768" y="3744"/>
              <a:ext cx="269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 i="1"/>
                <a:t>T</a:t>
              </a:r>
              <a:r>
                <a:rPr lang="en-US" altLang="zh-CN" sz="2000" b="1" baseline="-15000"/>
                <a:t>0</a:t>
              </a:r>
            </a:p>
          </p:txBody>
        </p:sp>
        <p:sp>
          <p:nvSpPr>
            <p:cNvPr id="1049031" name="Text Box 84"/>
            <p:cNvSpPr txBox="1">
              <a:spLocks noChangeArrowheads="1"/>
            </p:cNvSpPr>
            <p:nvPr/>
          </p:nvSpPr>
          <p:spPr bwMode="auto">
            <a:xfrm>
              <a:off x="1357" y="3744"/>
              <a:ext cx="269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 i="1"/>
                <a:t>T</a:t>
              </a:r>
              <a:r>
                <a:rPr lang="en-US" altLang="zh-CN" sz="2000" b="1" baseline="-15000"/>
                <a:t>1</a:t>
              </a:r>
            </a:p>
          </p:txBody>
        </p:sp>
        <p:sp>
          <p:nvSpPr>
            <p:cNvPr id="1049032" name="Text Box 85"/>
            <p:cNvSpPr txBox="1">
              <a:spLocks noChangeArrowheads="1"/>
            </p:cNvSpPr>
            <p:nvPr/>
          </p:nvSpPr>
          <p:spPr bwMode="auto">
            <a:xfrm>
              <a:off x="1933" y="3744"/>
              <a:ext cx="269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 i="1"/>
                <a:t>T</a:t>
              </a:r>
              <a:r>
                <a:rPr lang="en-US" altLang="zh-CN" sz="2000" b="1" baseline="-15000"/>
                <a:t>2</a:t>
              </a:r>
            </a:p>
          </p:txBody>
        </p:sp>
        <p:sp>
          <p:nvSpPr>
            <p:cNvPr id="1049033" name="Text Box 86"/>
            <p:cNvSpPr txBox="1">
              <a:spLocks noChangeArrowheads="1"/>
            </p:cNvSpPr>
            <p:nvPr/>
          </p:nvSpPr>
          <p:spPr bwMode="auto">
            <a:xfrm>
              <a:off x="2509" y="3744"/>
              <a:ext cx="269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 i="1"/>
                <a:t>T</a:t>
              </a:r>
              <a:r>
                <a:rPr lang="en-US" altLang="zh-CN" sz="2000" b="1" baseline="-15000"/>
                <a:t>3</a:t>
              </a:r>
            </a:p>
          </p:txBody>
        </p:sp>
        <p:sp>
          <p:nvSpPr>
            <p:cNvPr id="1049034" name="Text Box 87"/>
            <p:cNvSpPr txBox="1">
              <a:spLocks noChangeArrowheads="1"/>
            </p:cNvSpPr>
            <p:nvPr/>
          </p:nvSpPr>
          <p:spPr bwMode="auto">
            <a:xfrm>
              <a:off x="3072" y="3744"/>
              <a:ext cx="269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 i="1"/>
                <a:t>T</a:t>
              </a:r>
              <a:r>
                <a:rPr lang="en-US" altLang="zh-CN" sz="2000" b="1" baseline="-15000"/>
                <a:t>0</a:t>
              </a:r>
            </a:p>
          </p:txBody>
        </p:sp>
        <p:sp>
          <p:nvSpPr>
            <p:cNvPr id="1049035" name="Text Box 88"/>
            <p:cNvSpPr txBox="1">
              <a:spLocks noChangeArrowheads="1"/>
            </p:cNvSpPr>
            <p:nvPr/>
          </p:nvSpPr>
          <p:spPr bwMode="auto">
            <a:xfrm>
              <a:off x="3661" y="3744"/>
              <a:ext cx="269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 i="1"/>
                <a:t>T</a:t>
              </a:r>
              <a:r>
                <a:rPr lang="en-US" altLang="zh-CN" sz="2000" b="1" baseline="-15000"/>
                <a:t>1</a:t>
              </a:r>
            </a:p>
          </p:txBody>
        </p:sp>
        <p:sp>
          <p:nvSpPr>
            <p:cNvPr id="1049036" name="Text Box 89"/>
            <p:cNvSpPr txBox="1">
              <a:spLocks noChangeArrowheads="1"/>
            </p:cNvSpPr>
            <p:nvPr/>
          </p:nvSpPr>
          <p:spPr bwMode="auto">
            <a:xfrm>
              <a:off x="4237" y="3744"/>
              <a:ext cx="269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 i="1"/>
                <a:t>T</a:t>
              </a:r>
              <a:r>
                <a:rPr lang="en-US" altLang="zh-CN" sz="2000" b="1" baseline="-15000"/>
                <a:t>2</a:t>
              </a:r>
            </a:p>
          </p:txBody>
        </p:sp>
        <p:sp>
          <p:nvSpPr>
            <p:cNvPr id="1049037" name="Text Box 90"/>
            <p:cNvSpPr txBox="1">
              <a:spLocks noChangeArrowheads="1"/>
            </p:cNvSpPr>
            <p:nvPr/>
          </p:nvSpPr>
          <p:spPr bwMode="auto">
            <a:xfrm>
              <a:off x="4813" y="3744"/>
              <a:ext cx="269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 i="1"/>
                <a:t>T</a:t>
              </a:r>
              <a:r>
                <a:rPr lang="en-US" altLang="zh-CN" sz="2000" b="1" baseline="-15000"/>
                <a:t>3</a:t>
              </a:r>
            </a:p>
          </p:txBody>
        </p:sp>
      </p:grpSp>
      <p:sp>
        <p:nvSpPr>
          <p:cNvPr id="1049038" name="Freeform 91"/>
          <p:cNvSpPr/>
          <p:nvPr/>
        </p:nvSpPr>
        <p:spPr bwMode="auto">
          <a:xfrm>
            <a:off x="2323208" y="4444455"/>
            <a:ext cx="8291512" cy="463550"/>
          </a:xfrm>
          <a:custGeom>
            <a:avLst/>
            <a:gdLst>
              <a:gd name="T0" fmla="*/ 0 w 5223"/>
              <a:gd name="T1" fmla="*/ 2147483647 h 292"/>
              <a:gd name="T2" fmla="*/ 2147483647 w 5223"/>
              <a:gd name="T3" fmla="*/ 2147483647 h 292"/>
              <a:gd name="T4" fmla="*/ 2147483647 w 5223"/>
              <a:gd name="T5" fmla="*/ 0 h 292"/>
              <a:gd name="T6" fmla="*/ 2147483647 w 5223"/>
              <a:gd name="T7" fmla="*/ 0 h 292"/>
              <a:gd name="T8" fmla="*/ 2147483647 w 5223"/>
              <a:gd name="T9" fmla="*/ 2147483647 h 292"/>
              <a:gd name="T10" fmla="*/ 2147483647 w 5223"/>
              <a:gd name="T11" fmla="*/ 2147483647 h 292"/>
              <a:gd name="T12" fmla="*/ 2147483647 w 5223"/>
              <a:gd name="T13" fmla="*/ 0 h 292"/>
              <a:gd name="T14" fmla="*/ 2147483647 w 5223"/>
              <a:gd name="T15" fmla="*/ 0 h 292"/>
              <a:gd name="T16" fmla="*/ 2147483647 w 5223"/>
              <a:gd name="T17" fmla="*/ 2147483647 h 292"/>
              <a:gd name="T18" fmla="*/ 2147483647 w 5223"/>
              <a:gd name="T19" fmla="*/ 2147483647 h 292"/>
              <a:gd name="T20" fmla="*/ 2147483647 w 5223"/>
              <a:gd name="T21" fmla="*/ 2147483647 h 292"/>
              <a:gd name="T22" fmla="*/ 2147483647 w 5223"/>
              <a:gd name="T23" fmla="*/ 2147483647 h 292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5223"/>
              <a:gd name="T37" fmla="*/ 0 h 292"/>
              <a:gd name="T38" fmla="*/ 5223 w 5223"/>
              <a:gd name="T39" fmla="*/ 292 h 292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5223" h="292">
                <a:moveTo>
                  <a:pt x="0" y="292"/>
                </a:moveTo>
                <a:lnTo>
                  <a:pt x="1967" y="288"/>
                </a:lnTo>
                <a:lnTo>
                  <a:pt x="1967" y="0"/>
                </a:lnTo>
                <a:lnTo>
                  <a:pt x="2543" y="0"/>
                </a:lnTo>
                <a:lnTo>
                  <a:pt x="2543" y="288"/>
                </a:lnTo>
                <a:lnTo>
                  <a:pt x="4271" y="288"/>
                </a:lnTo>
                <a:lnTo>
                  <a:pt x="4271" y="0"/>
                </a:lnTo>
                <a:lnTo>
                  <a:pt x="4847" y="0"/>
                </a:lnTo>
                <a:lnTo>
                  <a:pt x="4847" y="288"/>
                </a:lnTo>
                <a:lnTo>
                  <a:pt x="5210" y="292"/>
                </a:lnTo>
                <a:lnTo>
                  <a:pt x="5210" y="279"/>
                </a:lnTo>
                <a:lnTo>
                  <a:pt x="5223" y="292"/>
                </a:lnTo>
              </a:path>
            </a:pathLst>
          </a:custGeom>
          <a:noFill/>
          <a:ln w="28575" cmpd="sng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 b="1"/>
          </a:p>
        </p:txBody>
      </p:sp>
      <p:sp>
        <p:nvSpPr>
          <p:cNvPr id="1049039" name="Text Box 92"/>
          <p:cNvSpPr txBox="1">
            <a:spLocks noChangeArrowheads="1"/>
          </p:cNvSpPr>
          <p:nvPr/>
        </p:nvSpPr>
        <p:spPr bwMode="auto">
          <a:xfrm>
            <a:off x="1851720" y="4558755"/>
            <a:ext cx="40267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i="1"/>
              <a:t>T</a:t>
            </a:r>
            <a:r>
              <a:rPr lang="en-US" altLang="zh-CN" b="1" baseline="-15000"/>
              <a:t>3</a:t>
            </a:r>
          </a:p>
        </p:txBody>
      </p:sp>
      <p:sp>
        <p:nvSpPr>
          <p:cNvPr id="1049040" name="文本框 57"/>
          <p:cNvSpPr txBox="1"/>
          <p:nvPr/>
        </p:nvSpPr>
        <p:spPr>
          <a:xfrm>
            <a:off x="2893440" y="2315344"/>
            <a:ext cx="493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/>
              <a:t>00</a:t>
            </a:r>
            <a:endParaRPr lang="zh-CN" altLang="en-US" b="1"/>
          </a:p>
        </p:txBody>
      </p:sp>
      <p:sp>
        <p:nvSpPr>
          <p:cNvPr id="1049041" name="文本框 58"/>
          <p:cNvSpPr txBox="1"/>
          <p:nvPr/>
        </p:nvSpPr>
        <p:spPr>
          <a:xfrm>
            <a:off x="3886261" y="3026132"/>
            <a:ext cx="493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/>
              <a:t>01</a:t>
            </a:r>
            <a:endParaRPr lang="zh-CN" altLang="en-US" b="1"/>
          </a:p>
        </p:txBody>
      </p:sp>
      <p:sp>
        <p:nvSpPr>
          <p:cNvPr id="1049042" name="文本框 59"/>
          <p:cNvSpPr txBox="1"/>
          <p:nvPr/>
        </p:nvSpPr>
        <p:spPr>
          <a:xfrm>
            <a:off x="4788595" y="3746212"/>
            <a:ext cx="493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/>
              <a:t>10</a:t>
            </a:r>
            <a:endParaRPr lang="zh-CN" altLang="en-US" b="1"/>
          </a:p>
        </p:txBody>
      </p:sp>
      <p:sp>
        <p:nvSpPr>
          <p:cNvPr id="1049043" name="文本框 60"/>
          <p:cNvSpPr txBox="1"/>
          <p:nvPr/>
        </p:nvSpPr>
        <p:spPr>
          <a:xfrm>
            <a:off x="5715567" y="4475584"/>
            <a:ext cx="493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/>
              <a:t>11</a:t>
            </a:r>
            <a:endParaRPr lang="zh-CN" altLang="en-US" b="1"/>
          </a:p>
        </p:txBody>
      </p:sp>
      <p:grpSp>
        <p:nvGrpSpPr>
          <p:cNvPr id="147" name="组合 64"/>
          <p:cNvGrpSpPr/>
          <p:nvPr/>
        </p:nvGrpSpPr>
        <p:grpSpPr>
          <a:xfrm>
            <a:off x="2705795" y="2348880"/>
            <a:ext cx="3654425" cy="3251277"/>
            <a:chOff x="1212850" y="2238400"/>
            <a:chExt cx="3654425" cy="3251277"/>
          </a:xfrm>
        </p:grpSpPr>
        <p:cxnSp>
          <p:nvCxnSpPr>
            <p:cNvPr id="3145742" name="直接连接符 62"/>
            <p:cNvCxnSpPr>
              <a:cxnSpLocks/>
            </p:cNvCxnSpPr>
            <p:nvPr/>
          </p:nvCxnSpPr>
          <p:spPr>
            <a:xfrm>
              <a:off x="1212850" y="2238400"/>
              <a:ext cx="0" cy="3251277"/>
            </a:xfrm>
            <a:prstGeom prst="line">
              <a:avLst/>
            </a:prstGeom>
            <a:ln w="63500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43" name="直接连接符 63"/>
            <p:cNvCxnSpPr>
              <a:cxnSpLocks/>
            </p:cNvCxnSpPr>
            <p:nvPr/>
          </p:nvCxnSpPr>
          <p:spPr>
            <a:xfrm>
              <a:off x="4867275" y="2238400"/>
              <a:ext cx="0" cy="3251277"/>
            </a:xfrm>
            <a:prstGeom prst="line">
              <a:avLst/>
            </a:prstGeom>
            <a:ln w="63500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9044" name="Rectangle 30"/>
          <p:cNvSpPr>
            <a:spLocks noChangeArrowheads="1"/>
          </p:cNvSpPr>
          <p:nvPr/>
        </p:nvSpPr>
        <p:spPr bwMode="auto">
          <a:xfrm>
            <a:off x="3440013" y="937684"/>
            <a:ext cx="1122363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</a:pPr>
            <a:r>
              <a:rPr lang="en-US" altLang="zh-CN" sz="2600" b="1"/>
              <a:t>T+1=1</a:t>
            </a:r>
            <a:endParaRPr lang="zh-CN" altLang="en-US" sz="2600" b="1"/>
          </a:p>
        </p:txBody>
      </p:sp>
      <p:sp>
        <p:nvSpPr>
          <p:cNvPr id="1049045" name="Rectangle 30"/>
          <p:cNvSpPr>
            <a:spLocks noChangeArrowheads="1"/>
          </p:cNvSpPr>
          <p:nvPr/>
        </p:nvSpPr>
        <p:spPr bwMode="auto">
          <a:xfrm>
            <a:off x="8992296" y="5919081"/>
            <a:ext cx="1122423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</a:pPr>
            <a:r>
              <a:rPr lang="en-US" altLang="zh-CN" sz="2600" b="1">
                <a:solidFill>
                  <a:srgbClr val="0000FF"/>
                </a:solidFill>
              </a:rPr>
              <a:t>T+1=0</a:t>
            </a:r>
            <a:endParaRPr lang="zh-CN" altLang="en-US" sz="2600" b="1">
              <a:solidFill>
                <a:srgbClr val="0000FF"/>
              </a:solidFill>
            </a:endParaRPr>
          </a:p>
        </p:txBody>
      </p:sp>
      <p:cxnSp>
        <p:nvCxnSpPr>
          <p:cNvPr id="3145744" name="直接连接符 67"/>
          <p:cNvCxnSpPr>
            <a:cxnSpLocks/>
          </p:cNvCxnSpPr>
          <p:nvPr/>
        </p:nvCxnSpPr>
        <p:spPr>
          <a:xfrm>
            <a:off x="3612607" y="2348880"/>
            <a:ext cx="0" cy="3251277"/>
          </a:xfrm>
          <a:prstGeom prst="line">
            <a:avLst/>
          </a:prstGeom>
          <a:ln w="63500">
            <a:solidFill>
              <a:srgbClr val="0000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45" name="直接连接符 68"/>
          <p:cNvCxnSpPr>
            <a:cxnSpLocks/>
          </p:cNvCxnSpPr>
          <p:nvPr/>
        </p:nvCxnSpPr>
        <p:spPr>
          <a:xfrm>
            <a:off x="9106595" y="2564904"/>
            <a:ext cx="0" cy="2955706"/>
          </a:xfrm>
          <a:prstGeom prst="line">
            <a:avLst/>
          </a:prstGeom>
          <a:ln w="63500">
            <a:solidFill>
              <a:srgbClr val="FF00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9046" name="文本框 69"/>
          <p:cNvSpPr txBox="1"/>
          <p:nvPr/>
        </p:nvSpPr>
        <p:spPr>
          <a:xfrm>
            <a:off x="6571172" y="2259028"/>
            <a:ext cx="493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/>
              <a:t>00</a:t>
            </a:r>
            <a:endParaRPr lang="zh-CN" altLang="en-US" b="1"/>
          </a:p>
        </p:txBody>
      </p:sp>
      <p:sp>
        <p:nvSpPr>
          <p:cNvPr id="1049047" name="文本框 70"/>
          <p:cNvSpPr txBox="1"/>
          <p:nvPr/>
        </p:nvSpPr>
        <p:spPr>
          <a:xfrm>
            <a:off x="7563993" y="2969816"/>
            <a:ext cx="493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/>
              <a:t>01</a:t>
            </a:r>
            <a:endParaRPr lang="zh-CN" altLang="en-US" b="1"/>
          </a:p>
        </p:txBody>
      </p:sp>
      <p:sp>
        <p:nvSpPr>
          <p:cNvPr id="1049048" name="文本框 71"/>
          <p:cNvSpPr txBox="1"/>
          <p:nvPr/>
        </p:nvSpPr>
        <p:spPr>
          <a:xfrm>
            <a:off x="8466327" y="3689896"/>
            <a:ext cx="493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/>
              <a:t>10</a:t>
            </a:r>
            <a:endParaRPr lang="zh-CN" altLang="en-US" b="1"/>
          </a:p>
        </p:txBody>
      </p:sp>
      <p:sp>
        <p:nvSpPr>
          <p:cNvPr id="1049049" name="文本框 72"/>
          <p:cNvSpPr txBox="1"/>
          <p:nvPr/>
        </p:nvSpPr>
        <p:spPr>
          <a:xfrm>
            <a:off x="9393299" y="4419268"/>
            <a:ext cx="493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/>
              <a:t>11</a:t>
            </a:r>
            <a:endParaRPr lang="zh-CN" altLang="en-US" b="1"/>
          </a:p>
        </p:txBody>
      </p:sp>
      <p:sp>
        <p:nvSpPr>
          <p:cNvPr id="1049050" name="文本框 73"/>
          <p:cNvSpPr txBox="1"/>
          <p:nvPr/>
        </p:nvSpPr>
        <p:spPr>
          <a:xfrm>
            <a:off x="9317546" y="2269859"/>
            <a:ext cx="493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/>
              <a:t>00</a:t>
            </a:r>
            <a:endParaRPr lang="zh-CN" altLang="en-US" b="1"/>
          </a:p>
        </p:txBody>
      </p:sp>
      <p:grpSp>
        <p:nvGrpSpPr>
          <p:cNvPr id="148" name="组合 85"/>
          <p:cNvGrpSpPr/>
          <p:nvPr/>
        </p:nvGrpSpPr>
        <p:grpSpPr>
          <a:xfrm>
            <a:off x="8619233" y="2259028"/>
            <a:ext cx="1909761" cy="473546"/>
            <a:chOff x="7054727" y="2259028"/>
            <a:chExt cx="1909761" cy="473546"/>
          </a:xfrm>
        </p:grpSpPr>
        <p:cxnSp>
          <p:nvCxnSpPr>
            <p:cNvPr id="3145746" name="直接连接符 75"/>
            <p:cNvCxnSpPr>
              <a:cxnSpLocks/>
            </p:cNvCxnSpPr>
            <p:nvPr/>
          </p:nvCxnSpPr>
          <p:spPr>
            <a:xfrm flipH="1" flipV="1">
              <a:off x="7542088" y="2276872"/>
              <a:ext cx="751" cy="455702"/>
            </a:xfrm>
            <a:prstGeom prst="line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9" name="组合 84"/>
            <p:cNvGrpSpPr/>
            <p:nvPr/>
          </p:nvGrpSpPr>
          <p:grpSpPr>
            <a:xfrm>
              <a:off x="7054727" y="2259028"/>
              <a:ext cx="1909761" cy="473546"/>
              <a:chOff x="7095234" y="2259028"/>
              <a:chExt cx="1909761" cy="473546"/>
            </a:xfrm>
          </p:grpSpPr>
          <p:cxnSp>
            <p:nvCxnSpPr>
              <p:cNvPr id="3145747" name="直接连接符 77"/>
              <p:cNvCxnSpPr>
                <a:cxnSpLocks/>
              </p:cNvCxnSpPr>
              <p:nvPr/>
            </p:nvCxnSpPr>
            <p:spPr>
              <a:xfrm>
                <a:off x="7582595" y="2276872"/>
                <a:ext cx="914400" cy="0"/>
              </a:xfrm>
              <a:prstGeom prst="line">
                <a:avLst/>
              </a:prstGeom>
              <a:ln w="3810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5748" name="直接连接符 79"/>
              <p:cNvCxnSpPr>
                <a:cxnSpLocks/>
              </p:cNvCxnSpPr>
              <p:nvPr/>
            </p:nvCxnSpPr>
            <p:spPr>
              <a:xfrm>
                <a:off x="8496995" y="2259028"/>
                <a:ext cx="0" cy="473546"/>
              </a:xfrm>
              <a:prstGeom prst="line">
                <a:avLst/>
              </a:prstGeom>
              <a:ln w="3810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5749" name="直接连接符 81"/>
              <p:cNvCxnSpPr>
                <a:cxnSpLocks/>
              </p:cNvCxnSpPr>
              <p:nvPr/>
            </p:nvCxnSpPr>
            <p:spPr>
              <a:xfrm>
                <a:off x="8496995" y="2732574"/>
                <a:ext cx="508000" cy="0"/>
              </a:xfrm>
              <a:prstGeom prst="line">
                <a:avLst/>
              </a:prstGeom>
              <a:ln w="3810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5750" name="直接连接符 83"/>
              <p:cNvCxnSpPr>
                <a:cxnSpLocks/>
              </p:cNvCxnSpPr>
              <p:nvPr/>
            </p:nvCxnSpPr>
            <p:spPr>
              <a:xfrm>
                <a:off x="7095234" y="2732574"/>
                <a:ext cx="508000" cy="0"/>
              </a:xfrm>
              <a:prstGeom prst="line">
                <a:avLst/>
              </a:prstGeom>
              <a:ln w="3810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145751" name="直接连接符 89"/>
          <p:cNvCxnSpPr>
            <a:cxnSpLocks/>
          </p:cNvCxnSpPr>
          <p:nvPr/>
        </p:nvCxnSpPr>
        <p:spPr>
          <a:xfrm>
            <a:off x="9037021" y="4898270"/>
            <a:ext cx="1508126" cy="13081"/>
          </a:xfrm>
          <a:prstGeom prst="line">
            <a:avLst/>
          </a:prstGeom>
          <a:ln w="508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9051" name="流程图: 过程 91"/>
          <p:cNvSpPr/>
          <p:nvPr/>
        </p:nvSpPr>
        <p:spPr>
          <a:xfrm>
            <a:off x="10048942" y="2131072"/>
            <a:ext cx="534405" cy="538780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9052" name="流程图: 过程 92"/>
          <p:cNvSpPr/>
          <p:nvPr/>
        </p:nvSpPr>
        <p:spPr>
          <a:xfrm>
            <a:off x="9147373" y="4330380"/>
            <a:ext cx="981568" cy="538780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9053" name="流程图: 过程 95"/>
          <p:cNvSpPr/>
          <p:nvPr/>
        </p:nvSpPr>
        <p:spPr>
          <a:xfrm>
            <a:off x="9192344" y="5152480"/>
            <a:ext cx="759077" cy="292744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0" name="组合 61"/>
          <p:cNvGrpSpPr/>
          <p:nvPr/>
        </p:nvGrpSpPr>
        <p:grpSpPr>
          <a:xfrm>
            <a:off x="6384032" y="5955972"/>
            <a:ext cx="2622445" cy="400050"/>
            <a:chOff x="4932041" y="5955972"/>
            <a:chExt cx="2622445" cy="400050"/>
          </a:xfrm>
        </p:grpSpPr>
        <p:sp>
          <p:nvSpPr>
            <p:cNvPr id="1049054" name="Line 80"/>
            <p:cNvSpPr>
              <a:spLocks noChangeShapeType="1"/>
            </p:cNvSpPr>
            <p:nvPr/>
          </p:nvSpPr>
          <p:spPr bwMode="auto">
            <a:xfrm>
              <a:off x="6892087" y="6165303"/>
              <a:ext cx="66239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1049055" name="Line 81"/>
            <p:cNvSpPr>
              <a:spLocks noChangeShapeType="1"/>
            </p:cNvSpPr>
            <p:nvPr/>
          </p:nvSpPr>
          <p:spPr bwMode="auto">
            <a:xfrm rot="10800000">
              <a:off x="4932041" y="6165303"/>
              <a:ext cx="72863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1049056" name="Text Box 82"/>
            <p:cNvSpPr txBox="1">
              <a:spLocks noChangeArrowheads="1"/>
            </p:cNvSpPr>
            <p:nvPr/>
          </p:nvSpPr>
          <p:spPr bwMode="auto">
            <a:xfrm>
              <a:off x="5586305" y="5955972"/>
              <a:ext cx="1344613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000" b="1"/>
                <a:t>工作周期</a:t>
              </a:r>
              <a:r>
                <a:rPr lang="en-US" altLang="zh-CN" sz="2000" b="1"/>
                <a:t>2</a:t>
              </a:r>
              <a:endParaRPr lang="zh-CN" altLang="en-US" sz="2000" b="1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5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145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49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5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145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049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5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9044" grpId="0"/>
      <p:bldP spid="1049045" grpId="0"/>
      <p:bldP spid="1049050" grpId="0"/>
      <p:bldP spid="1049051" grpId="0" animBg="1"/>
      <p:bldP spid="1049052" grpId="0" animBg="1"/>
      <p:bldP spid="104905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57" name="Text Box 16"/>
          <p:cNvSpPr txBox="1">
            <a:spLocks noChangeArrowheads="1"/>
          </p:cNvSpPr>
          <p:nvPr/>
        </p:nvSpPr>
        <p:spPr bwMode="auto">
          <a:xfrm>
            <a:off x="2201341" y="2364715"/>
            <a:ext cx="73914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每个时钟周期结束时设置一个脉冲。</a:t>
            </a:r>
          </a:p>
        </p:txBody>
      </p:sp>
      <p:sp>
        <p:nvSpPr>
          <p:cNvPr id="1049058" name="Text Box 21"/>
          <p:cNvSpPr txBox="1">
            <a:spLocks noChangeArrowheads="1"/>
          </p:cNvSpPr>
          <p:nvPr/>
        </p:nvSpPr>
        <p:spPr bwMode="auto">
          <a:xfrm>
            <a:off x="1987029" y="816903"/>
            <a:ext cx="47244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/>
              <a:t>3</a:t>
            </a:r>
            <a:r>
              <a:rPr lang="zh-CN" altLang="en-US" sz="2800" b="1"/>
              <a:t>、工作脉冲 </a:t>
            </a:r>
            <a:r>
              <a:rPr lang="en-US" altLang="zh-CN" sz="2800" b="1">
                <a:solidFill>
                  <a:srgbClr val="0000FF"/>
                </a:solidFill>
              </a:rPr>
              <a:t>P</a:t>
            </a:r>
          </a:p>
        </p:txBody>
      </p:sp>
      <p:grpSp>
        <p:nvGrpSpPr>
          <p:cNvPr id="152" name="Group 33"/>
          <p:cNvGrpSpPr/>
          <p:nvPr/>
        </p:nvGrpSpPr>
        <p:grpSpPr bwMode="auto">
          <a:xfrm>
            <a:off x="2736205" y="3362597"/>
            <a:ext cx="3886200" cy="381000"/>
            <a:chOff x="1200" y="2256"/>
            <a:chExt cx="2448" cy="240"/>
          </a:xfrm>
        </p:grpSpPr>
        <p:sp>
          <p:nvSpPr>
            <p:cNvPr id="1049059" name="Line 22"/>
            <p:cNvSpPr>
              <a:spLocks noChangeShapeType="1"/>
            </p:cNvSpPr>
            <p:nvPr/>
          </p:nvSpPr>
          <p:spPr bwMode="auto">
            <a:xfrm>
              <a:off x="1200" y="2496"/>
              <a:ext cx="480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9060" name="Line 23"/>
            <p:cNvSpPr>
              <a:spLocks noChangeShapeType="1"/>
            </p:cNvSpPr>
            <p:nvPr/>
          </p:nvSpPr>
          <p:spPr bwMode="auto">
            <a:xfrm>
              <a:off x="1680" y="2256"/>
              <a:ext cx="0" cy="24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9061" name="Line 25"/>
            <p:cNvSpPr>
              <a:spLocks noChangeShapeType="1"/>
            </p:cNvSpPr>
            <p:nvPr/>
          </p:nvSpPr>
          <p:spPr bwMode="auto">
            <a:xfrm>
              <a:off x="1680" y="2256"/>
              <a:ext cx="1488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9062" name="Line 27"/>
            <p:cNvSpPr>
              <a:spLocks noChangeShapeType="1"/>
            </p:cNvSpPr>
            <p:nvPr/>
          </p:nvSpPr>
          <p:spPr bwMode="auto">
            <a:xfrm>
              <a:off x="3168" y="2256"/>
              <a:ext cx="0" cy="24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9063" name="Line 29"/>
            <p:cNvSpPr>
              <a:spLocks noChangeShapeType="1"/>
            </p:cNvSpPr>
            <p:nvPr/>
          </p:nvSpPr>
          <p:spPr bwMode="auto">
            <a:xfrm>
              <a:off x="3168" y="2496"/>
              <a:ext cx="480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53" name="Group 34"/>
          <p:cNvGrpSpPr/>
          <p:nvPr/>
        </p:nvGrpSpPr>
        <p:grpSpPr bwMode="auto">
          <a:xfrm>
            <a:off x="2736205" y="4332560"/>
            <a:ext cx="3886200" cy="381000"/>
            <a:chOff x="1200" y="2640"/>
            <a:chExt cx="2448" cy="240"/>
          </a:xfrm>
        </p:grpSpPr>
        <p:sp>
          <p:nvSpPr>
            <p:cNvPr id="1049064" name="Line 26"/>
            <p:cNvSpPr>
              <a:spLocks noChangeShapeType="1"/>
            </p:cNvSpPr>
            <p:nvPr/>
          </p:nvSpPr>
          <p:spPr bwMode="auto">
            <a:xfrm>
              <a:off x="2928" y="2640"/>
              <a:ext cx="0" cy="24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9065" name="Line 28"/>
            <p:cNvSpPr>
              <a:spLocks noChangeShapeType="1"/>
            </p:cNvSpPr>
            <p:nvPr/>
          </p:nvSpPr>
          <p:spPr bwMode="auto">
            <a:xfrm>
              <a:off x="3168" y="2640"/>
              <a:ext cx="0" cy="24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9066" name="Line 30"/>
            <p:cNvSpPr>
              <a:spLocks noChangeShapeType="1"/>
            </p:cNvSpPr>
            <p:nvPr/>
          </p:nvSpPr>
          <p:spPr bwMode="auto">
            <a:xfrm>
              <a:off x="1200" y="2880"/>
              <a:ext cx="1728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9067" name="Line 31"/>
            <p:cNvSpPr>
              <a:spLocks noChangeShapeType="1"/>
            </p:cNvSpPr>
            <p:nvPr/>
          </p:nvSpPr>
          <p:spPr bwMode="auto">
            <a:xfrm>
              <a:off x="3168" y="2880"/>
              <a:ext cx="480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9068" name="Line 32"/>
            <p:cNvSpPr>
              <a:spLocks noChangeShapeType="1"/>
            </p:cNvSpPr>
            <p:nvPr/>
          </p:nvSpPr>
          <p:spPr bwMode="auto">
            <a:xfrm>
              <a:off x="2928" y="2640"/>
              <a:ext cx="240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049069" name="Line 35"/>
          <p:cNvSpPr>
            <a:spLocks noChangeShapeType="1"/>
          </p:cNvSpPr>
          <p:nvPr/>
        </p:nvSpPr>
        <p:spPr bwMode="auto">
          <a:xfrm>
            <a:off x="5098405" y="3591197"/>
            <a:ext cx="762000" cy="0"/>
          </a:xfrm>
          <a:prstGeom prst="line">
            <a:avLst/>
          </a:prstGeom>
          <a:noFill/>
          <a:ln w="12700" cap="sq">
            <a:solidFill>
              <a:srgbClr val="0000FF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49070" name="Text Box 36"/>
          <p:cNvSpPr txBox="1">
            <a:spLocks noChangeArrowheads="1"/>
          </p:cNvSpPr>
          <p:nvPr/>
        </p:nvSpPr>
        <p:spPr bwMode="auto">
          <a:xfrm>
            <a:off x="4336405" y="3300685"/>
            <a:ext cx="1143000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0000FF"/>
                </a:solidFill>
              </a:rPr>
              <a:t>1µS</a:t>
            </a:r>
          </a:p>
        </p:txBody>
      </p:sp>
      <p:sp>
        <p:nvSpPr>
          <p:cNvPr id="1049071" name="Line 37"/>
          <p:cNvSpPr>
            <a:spLocks noChangeShapeType="1"/>
          </p:cNvSpPr>
          <p:nvPr/>
        </p:nvSpPr>
        <p:spPr bwMode="auto">
          <a:xfrm>
            <a:off x="3498205" y="3591197"/>
            <a:ext cx="762000" cy="0"/>
          </a:xfrm>
          <a:prstGeom prst="line">
            <a:avLst/>
          </a:prstGeom>
          <a:noFill/>
          <a:ln w="12700" cap="sq">
            <a:solidFill>
              <a:srgbClr val="0000FF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49072" name="Text Box 39"/>
          <p:cNvSpPr txBox="1">
            <a:spLocks noChangeArrowheads="1"/>
          </p:cNvSpPr>
          <p:nvPr/>
        </p:nvSpPr>
        <p:spPr bwMode="auto">
          <a:xfrm>
            <a:off x="4364441" y="2896696"/>
            <a:ext cx="762000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0000FF"/>
                </a:solidFill>
              </a:rPr>
              <a:t>Ti</a:t>
            </a:r>
          </a:p>
        </p:txBody>
      </p:sp>
      <p:sp>
        <p:nvSpPr>
          <p:cNvPr id="1049073" name="Text Box 40"/>
          <p:cNvSpPr txBox="1">
            <a:spLocks noChangeArrowheads="1"/>
          </p:cNvSpPr>
          <p:nvPr/>
        </p:nvSpPr>
        <p:spPr bwMode="auto">
          <a:xfrm>
            <a:off x="2247379" y="4388778"/>
            <a:ext cx="762000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0000FF"/>
                </a:solidFill>
              </a:rPr>
              <a:t>P</a:t>
            </a:r>
          </a:p>
        </p:txBody>
      </p:sp>
      <p:sp>
        <p:nvSpPr>
          <p:cNvPr id="1049074" name="Line 41"/>
          <p:cNvSpPr>
            <a:spLocks noChangeShapeType="1"/>
          </p:cNvSpPr>
          <p:nvPr/>
        </p:nvSpPr>
        <p:spPr bwMode="auto">
          <a:xfrm flipH="1">
            <a:off x="5860405" y="3784872"/>
            <a:ext cx="14287" cy="515938"/>
          </a:xfrm>
          <a:prstGeom prst="line">
            <a:avLst/>
          </a:prstGeom>
          <a:noFill/>
          <a:ln w="28575">
            <a:solidFill>
              <a:srgbClr val="FF0000"/>
            </a:solidFill>
            <a:prstDash val="sysDot"/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49075" name="Line 42"/>
          <p:cNvSpPr>
            <a:spLocks noChangeShapeType="1"/>
          </p:cNvSpPr>
          <p:nvPr/>
        </p:nvSpPr>
        <p:spPr bwMode="auto">
          <a:xfrm flipH="1">
            <a:off x="4717405" y="4484960"/>
            <a:ext cx="685800" cy="457200"/>
          </a:xfrm>
          <a:prstGeom prst="line">
            <a:avLst/>
          </a:prstGeom>
          <a:noFill/>
          <a:ln w="19050" cap="sq">
            <a:solidFill>
              <a:srgbClr val="0000FF"/>
            </a:solidFill>
            <a:round/>
            <a:headEnd type="triangle" w="med" len="med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49076" name="Text Box 44"/>
          <p:cNvSpPr txBox="1">
            <a:spLocks noChangeArrowheads="1"/>
          </p:cNvSpPr>
          <p:nvPr/>
        </p:nvSpPr>
        <p:spPr bwMode="auto">
          <a:xfrm>
            <a:off x="3009379" y="4845978"/>
            <a:ext cx="2362200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</a:rPr>
              <a:t>打入寄存器</a:t>
            </a:r>
          </a:p>
        </p:txBody>
      </p:sp>
      <p:sp>
        <p:nvSpPr>
          <p:cNvPr id="1049077" name="Line 46"/>
          <p:cNvSpPr>
            <a:spLocks noChangeShapeType="1"/>
          </p:cNvSpPr>
          <p:nvPr/>
        </p:nvSpPr>
        <p:spPr bwMode="auto">
          <a:xfrm>
            <a:off x="5860405" y="4484960"/>
            <a:ext cx="685800" cy="457200"/>
          </a:xfrm>
          <a:prstGeom prst="line">
            <a:avLst/>
          </a:prstGeom>
          <a:noFill/>
          <a:ln w="19050" cap="sq">
            <a:solidFill>
              <a:srgbClr val="0000FF"/>
            </a:solidFill>
            <a:round/>
            <a:headEnd type="triangle" w="med" len="med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49078" name="Text Box 47"/>
          <p:cNvSpPr txBox="1">
            <a:spLocks noChangeArrowheads="1"/>
          </p:cNvSpPr>
          <p:nvPr/>
        </p:nvSpPr>
        <p:spPr bwMode="auto">
          <a:xfrm>
            <a:off x="6209779" y="4845978"/>
            <a:ext cx="2743200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</a:rPr>
              <a:t>进行时序转换</a:t>
            </a:r>
          </a:p>
        </p:txBody>
      </p:sp>
      <p:sp>
        <p:nvSpPr>
          <p:cNvPr id="1049079" name="Text Box 48"/>
          <p:cNvSpPr txBox="1">
            <a:spLocks noChangeArrowheads="1"/>
          </p:cNvSpPr>
          <p:nvPr/>
        </p:nvSpPr>
        <p:spPr bwMode="auto">
          <a:xfrm>
            <a:off x="5559995" y="6146140"/>
            <a:ext cx="5216525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/>
              <a:t>  </a:t>
            </a:r>
            <a:r>
              <a:rPr lang="zh-CN" altLang="en-US" sz="2800" b="1"/>
              <a:t>工作周期状态转换</a:t>
            </a:r>
          </a:p>
        </p:txBody>
      </p:sp>
      <p:sp>
        <p:nvSpPr>
          <p:cNvPr id="1049080" name="Text Box 49"/>
          <p:cNvSpPr txBox="1">
            <a:spLocks noChangeArrowheads="1"/>
          </p:cNvSpPr>
          <p:nvPr/>
        </p:nvSpPr>
        <p:spPr bwMode="auto">
          <a:xfrm>
            <a:off x="5732585" y="5513660"/>
            <a:ext cx="4751388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+mn-ea"/>
              </a:rPr>
              <a:t>时钟周期</a:t>
            </a:r>
            <a:r>
              <a:rPr lang="en-US" altLang="zh-CN" sz="2800" b="1">
                <a:latin typeface="+mn-ea"/>
              </a:rPr>
              <a:t>T</a:t>
            </a:r>
            <a:r>
              <a:rPr lang="zh-CN" altLang="en-US" sz="2800" b="1">
                <a:latin typeface="+mn-ea"/>
              </a:rPr>
              <a:t>计数</a:t>
            </a:r>
            <a:r>
              <a:rPr lang="en-US" altLang="zh-CN" sz="2800" b="1">
                <a:latin typeface="+mn-ea"/>
              </a:rPr>
              <a:t>/</a:t>
            </a:r>
            <a:r>
              <a:rPr lang="zh-CN" altLang="en-US" sz="2800" b="1">
                <a:latin typeface="+mn-ea"/>
              </a:rPr>
              <a:t>清除</a:t>
            </a:r>
          </a:p>
        </p:txBody>
      </p:sp>
      <p:sp>
        <p:nvSpPr>
          <p:cNvPr id="1049081" name="Text Box 51"/>
          <p:cNvSpPr txBox="1">
            <a:spLocks noChangeArrowheads="1"/>
          </p:cNvSpPr>
          <p:nvPr/>
        </p:nvSpPr>
        <p:spPr bwMode="auto">
          <a:xfrm>
            <a:off x="2201341" y="1609065"/>
            <a:ext cx="73914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同步定时脉冲控制</a:t>
            </a:r>
            <a:r>
              <a:rPr lang="zh-CN" altLang="en-US" sz="2800" b="1">
                <a:solidFill>
                  <a:srgbClr val="0000FF"/>
                </a:solidFill>
              </a:rPr>
              <a:t>定时操作</a:t>
            </a:r>
            <a:r>
              <a:rPr lang="zh-CN" altLang="en-US" sz="2800" b="1"/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49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49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49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0490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1049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049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049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049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049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10490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049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10490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1" dur="500"/>
                                        <p:tgtEl>
                                          <p:spTgt spid="1049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6" dur="500"/>
                                        <p:tgtEl>
                                          <p:spTgt spid="1049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9057" grpId="0" autoUpdateAnimBg="0"/>
      <p:bldP spid="1049069" grpId="0" animBg="1"/>
      <p:bldP spid="1049070" grpId="0" build="p" autoUpdateAnimBg="0"/>
      <p:bldP spid="1049071" grpId="0" animBg="1"/>
      <p:bldP spid="1049072" grpId="0" autoUpdateAnimBg="0"/>
      <p:bldP spid="1049073" grpId="0" autoUpdateAnimBg="0"/>
      <p:bldP spid="1049074" grpId="0" animBg="1"/>
      <p:bldP spid="1049075" grpId="0" animBg="1"/>
      <p:bldP spid="1049076" grpId="0" build="p" autoUpdateAnimBg="0" advAuto="0"/>
      <p:bldP spid="1049077" grpId="0" animBg="1"/>
      <p:bldP spid="1049078" grpId="0" build="p" autoUpdateAnimBg="0" advAuto="0"/>
      <p:bldP spid="1049079" grpId="0" autoUpdateAnimBg="0"/>
      <p:bldP spid="1049080" grpId="0" autoUpdateAnimBg="0"/>
      <p:bldP spid="1049081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82" name="Freeform 31"/>
          <p:cNvSpPr/>
          <p:nvPr/>
        </p:nvSpPr>
        <p:spPr bwMode="auto">
          <a:xfrm>
            <a:off x="2355850" y="1988840"/>
            <a:ext cx="8077200" cy="457200"/>
          </a:xfrm>
          <a:custGeom>
            <a:avLst/>
            <a:gdLst>
              <a:gd name="T0" fmla="*/ 0 w 5088"/>
              <a:gd name="T1" fmla="*/ 2147483647 h 288"/>
              <a:gd name="T2" fmla="*/ 2147483647 w 5088"/>
              <a:gd name="T3" fmla="*/ 2147483647 h 288"/>
              <a:gd name="T4" fmla="*/ 2147483647 w 5088"/>
              <a:gd name="T5" fmla="*/ 0 h 288"/>
              <a:gd name="T6" fmla="*/ 2147483647 w 5088"/>
              <a:gd name="T7" fmla="*/ 0 h 288"/>
              <a:gd name="T8" fmla="*/ 2147483647 w 5088"/>
              <a:gd name="T9" fmla="*/ 2147483647 h 288"/>
              <a:gd name="T10" fmla="*/ 2147483647 w 5088"/>
              <a:gd name="T11" fmla="*/ 2147483647 h 288"/>
              <a:gd name="T12" fmla="*/ 2147483647 w 5088"/>
              <a:gd name="T13" fmla="*/ 0 h 288"/>
              <a:gd name="T14" fmla="*/ 2147483647 w 5088"/>
              <a:gd name="T15" fmla="*/ 0 h 288"/>
              <a:gd name="T16" fmla="*/ 2147483647 w 5088"/>
              <a:gd name="T17" fmla="*/ 2147483647 h 288"/>
              <a:gd name="T18" fmla="*/ 2147483647 w 5088"/>
              <a:gd name="T19" fmla="*/ 2147483647 h 288"/>
              <a:gd name="T20" fmla="*/ 2147483647 w 5088"/>
              <a:gd name="T21" fmla="*/ 0 h 288"/>
              <a:gd name="T22" fmla="*/ 2147483647 w 5088"/>
              <a:gd name="T23" fmla="*/ 0 h 288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5088"/>
              <a:gd name="T37" fmla="*/ 0 h 288"/>
              <a:gd name="T38" fmla="*/ 5088 w 5088"/>
              <a:gd name="T39" fmla="*/ 288 h 288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5088" h="288">
                <a:moveTo>
                  <a:pt x="0" y="288"/>
                </a:moveTo>
                <a:lnTo>
                  <a:pt x="240" y="288"/>
                </a:lnTo>
                <a:lnTo>
                  <a:pt x="240" y="0"/>
                </a:lnTo>
                <a:lnTo>
                  <a:pt x="816" y="0"/>
                </a:lnTo>
                <a:lnTo>
                  <a:pt x="816" y="288"/>
                </a:lnTo>
                <a:lnTo>
                  <a:pt x="2544" y="288"/>
                </a:lnTo>
                <a:lnTo>
                  <a:pt x="2544" y="0"/>
                </a:lnTo>
                <a:lnTo>
                  <a:pt x="3120" y="0"/>
                </a:lnTo>
                <a:lnTo>
                  <a:pt x="3120" y="288"/>
                </a:lnTo>
                <a:lnTo>
                  <a:pt x="4848" y="288"/>
                </a:lnTo>
                <a:lnTo>
                  <a:pt x="4848" y="0"/>
                </a:lnTo>
                <a:lnTo>
                  <a:pt x="5088" y="0"/>
                </a:lnTo>
              </a:path>
            </a:pathLst>
          </a:custGeom>
          <a:noFill/>
          <a:ln w="28575" cmpd="sng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 b="1"/>
          </a:p>
        </p:txBody>
      </p:sp>
      <p:sp>
        <p:nvSpPr>
          <p:cNvPr id="1049083" name="Freeform 32"/>
          <p:cNvSpPr/>
          <p:nvPr/>
        </p:nvSpPr>
        <p:spPr bwMode="auto">
          <a:xfrm>
            <a:off x="2328863" y="2707978"/>
            <a:ext cx="8124825" cy="463550"/>
          </a:xfrm>
          <a:custGeom>
            <a:avLst/>
            <a:gdLst>
              <a:gd name="T0" fmla="*/ 0 w 5118"/>
              <a:gd name="T1" fmla="*/ 2147483647 h 292"/>
              <a:gd name="T2" fmla="*/ 2147483647 w 5118"/>
              <a:gd name="T3" fmla="*/ 2147483647 h 292"/>
              <a:gd name="T4" fmla="*/ 2147483647 w 5118"/>
              <a:gd name="T5" fmla="*/ 0 h 292"/>
              <a:gd name="T6" fmla="*/ 2147483647 w 5118"/>
              <a:gd name="T7" fmla="*/ 0 h 292"/>
              <a:gd name="T8" fmla="*/ 2147483647 w 5118"/>
              <a:gd name="T9" fmla="*/ 2147483647 h 292"/>
              <a:gd name="T10" fmla="*/ 2147483647 w 5118"/>
              <a:gd name="T11" fmla="*/ 2147483647 h 292"/>
              <a:gd name="T12" fmla="*/ 2147483647 w 5118"/>
              <a:gd name="T13" fmla="*/ 0 h 292"/>
              <a:gd name="T14" fmla="*/ 2147483647 w 5118"/>
              <a:gd name="T15" fmla="*/ 0 h 292"/>
              <a:gd name="T16" fmla="*/ 2147483647 w 5118"/>
              <a:gd name="T17" fmla="*/ 2147483647 h 292"/>
              <a:gd name="T18" fmla="*/ 2147483647 w 5118"/>
              <a:gd name="T19" fmla="*/ 2147483647 h 292"/>
              <a:gd name="T20" fmla="*/ 2147483647 w 5118"/>
              <a:gd name="T21" fmla="*/ 2147483647 h 292"/>
              <a:gd name="T22" fmla="*/ 2147483647 w 5118"/>
              <a:gd name="T23" fmla="*/ 2147483647 h 292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5118"/>
              <a:gd name="T37" fmla="*/ 0 h 292"/>
              <a:gd name="T38" fmla="*/ 5118 w 5118"/>
              <a:gd name="T39" fmla="*/ 292 h 292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5118" h="292">
                <a:moveTo>
                  <a:pt x="0" y="292"/>
                </a:moveTo>
                <a:lnTo>
                  <a:pt x="833" y="288"/>
                </a:lnTo>
                <a:lnTo>
                  <a:pt x="833" y="0"/>
                </a:lnTo>
                <a:lnTo>
                  <a:pt x="1409" y="0"/>
                </a:lnTo>
                <a:lnTo>
                  <a:pt x="1409" y="288"/>
                </a:lnTo>
                <a:lnTo>
                  <a:pt x="3137" y="288"/>
                </a:lnTo>
                <a:lnTo>
                  <a:pt x="3137" y="0"/>
                </a:lnTo>
                <a:lnTo>
                  <a:pt x="3713" y="0"/>
                </a:lnTo>
                <a:lnTo>
                  <a:pt x="3713" y="288"/>
                </a:lnTo>
                <a:lnTo>
                  <a:pt x="5118" y="292"/>
                </a:lnTo>
                <a:lnTo>
                  <a:pt x="5105" y="292"/>
                </a:lnTo>
                <a:lnTo>
                  <a:pt x="5092" y="292"/>
                </a:lnTo>
              </a:path>
            </a:pathLst>
          </a:custGeom>
          <a:noFill/>
          <a:ln w="28575" cmpd="sng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 b="1"/>
          </a:p>
        </p:txBody>
      </p:sp>
      <p:sp>
        <p:nvSpPr>
          <p:cNvPr id="1049084" name="Freeform 33"/>
          <p:cNvSpPr/>
          <p:nvPr/>
        </p:nvSpPr>
        <p:spPr bwMode="auto">
          <a:xfrm>
            <a:off x="2351088" y="3430290"/>
            <a:ext cx="8208962" cy="477838"/>
          </a:xfrm>
          <a:custGeom>
            <a:avLst/>
            <a:gdLst>
              <a:gd name="T0" fmla="*/ 0 w 5171"/>
              <a:gd name="T1" fmla="*/ 2147483647 h 301"/>
              <a:gd name="T2" fmla="*/ 2147483647 w 5171"/>
              <a:gd name="T3" fmla="*/ 2147483647 h 301"/>
              <a:gd name="T4" fmla="*/ 2147483647 w 5171"/>
              <a:gd name="T5" fmla="*/ 0 h 301"/>
              <a:gd name="T6" fmla="*/ 2147483647 w 5171"/>
              <a:gd name="T7" fmla="*/ 0 h 301"/>
              <a:gd name="T8" fmla="*/ 2147483647 w 5171"/>
              <a:gd name="T9" fmla="*/ 2147483647 h 301"/>
              <a:gd name="T10" fmla="*/ 2147483647 w 5171"/>
              <a:gd name="T11" fmla="*/ 2147483647 h 301"/>
              <a:gd name="T12" fmla="*/ 2147483647 w 5171"/>
              <a:gd name="T13" fmla="*/ 0 h 301"/>
              <a:gd name="T14" fmla="*/ 2147483647 w 5171"/>
              <a:gd name="T15" fmla="*/ 0 h 301"/>
              <a:gd name="T16" fmla="*/ 2147483647 w 5171"/>
              <a:gd name="T17" fmla="*/ 2147483647 h 301"/>
              <a:gd name="T18" fmla="*/ 2147483647 w 5171"/>
              <a:gd name="T19" fmla="*/ 2147483647 h 301"/>
              <a:gd name="T20" fmla="*/ 2147483647 w 5171"/>
              <a:gd name="T21" fmla="*/ 2147483647 h 301"/>
              <a:gd name="T22" fmla="*/ 2147483647 w 5171"/>
              <a:gd name="T23" fmla="*/ 2147483647 h 301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5171"/>
              <a:gd name="T37" fmla="*/ 0 h 301"/>
              <a:gd name="T38" fmla="*/ 5171 w 5171"/>
              <a:gd name="T39" fmla="*/ 301 h 301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5171" h="301">
                <a:moveTo>
                  <a:pt x="0" y="288"/>
                </a:moveTo>
                <a:lnTo>
                  <a:pt x="1400" y="288"/>
                </a:lnTo>
                <a:lnTo>
                  <a:pt x="1400" y="0"/>
                </a:lnTo>
                <a:lnTo>
                  <a:pt x="1976" y="0"/>
                </a:lnTo>
                <a:lnTo>
                  <a:pt x="1976" y="288"/>
                </a:lnTo>
                <a:lnTo>
                  <a:pt x="3704" y="288"/>
                </a:lnTo>
                <a:lnTo>
                  <a:pt x="3704" y="0"/>
                </a:lnTo>
                <a:lnTo>
                  <a:pt x="4280" y="0"/>
                </a:lnTo>
                <a:lnTo>
                  <a:pt x="4280" y="288"/>
                </a:lnTo>
                <a:lnTo>
                  <a:pt x="5158" y="288"/>
                </a:lnTo>
                <a:lnTo>
                  <a:pt x="5171" y="301"/>
                </a:lnTo>
              </a:path>
            </a:pathLst>
          </a:custGeom>
          <a:noFill/>
          <a:ln w="28575" cmpd="sng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 b="1"/>
          </a:p>
        </p:txBody>
      </p:sp>
      <p:sp>
        <p:nvSpPr>
          <p:cNvPr id="1049085" name="Text Box 35"/>
          <p:cNvSpPr txBox="1">
            <a:spLocks noChangeArrowheads="1"/>
          </p:cNvSpPr>
          <p:nvPr/>
        </p:nvSpPr>
        <p:spPr bwMode="auto">
          <a:xfrm>
            <a:off x="1849778" y="5230361"/>
            <a:ext cx="35779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200" b="1"/>
              <a:t>P</a:t>
            </a:r>
          </a:p>
        </p:txBody>
      </p:sp>
      <p:sp>
        <p:nvSpPr>
          <p:cNvPr id="1049086" name="Text Box 36"/>
          <p:cNvSpPr txBox="1">
            <a:spLocks noChangeArrowheads="1"/>
          </p:cNvSpPr>
          <p:nvPr/>
        </p:nvSpPr>
        <p:spPr bwMode="auto">
          <a:xfrm>
            <a:off x="1898650" y="2071390"/>
            <a:ext cx="40267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i="1"/>
              <a:t>T</a:t>
            </a:r>
            <a:r>
              <a:rPr lang="en-US" altLang="zh-CN" b="1" baseline="-15000"/>
              <a:t>0</a:t>
            </a:r>
          </a:p>
        </p:txBody>
      </p:sp>
      <p:sp>
        <p:nvSpPr>
          <p:cNvPr id="1049087" name="Text Box 37"/>
          <p:cNvSpPr txBox="1">
            <a:spLocks noChangeArrowheads="1"/>
          </p:cNvSpPr>
          <p:nvPr/>
        </p:nvSpPr>
        <p:spPr bwMode="auto">
          <a:xfrm>
            <a:off x="1898650" y="2860378"/>
            <a:ext cx="40267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i="1"/>
              <a:t>T</a:t>
            </a:r>
            <a:r>
              <a:rPr lang="en-US" altLang="zh-CN" b="1" baseline="-15000"/>
              <a:t>1</a:t>
            </a:r>
          </a:p>
        </p:txBody>
      </p:sp>
      <p:sp>
        <p:nvSpPr>
          <p:cNvPr id="1049088" name="Text Box 38"/>
          <p:cNvSpPr txBox="1">
            <a:spLocks noChangeArrowheads="1"/>
          </p:cNvSpPr>
          <p:nvPr/>
        </p:nvSpPr>
        <p:spPr bwMode="auto">
          <a:xfrm>
            <a:off x="1898650" y="3582690"/>
            <a:ext cx="40267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i="1"/>
              <a:t>T</a:t>
            </a:r>
            <a:r>
              <a:rPr lang="en-US" altLang="zh-CN" b="1" baseline="-15000"/>
              <a:t>2</a:t>
            </a:r>
          </a:p>
        </p:txBody>
      </p:sp>
      <p:grpSp>
        <p:nvGrpSpPr>
          <p:cNvPr id="156" name="Group 41"/>
          <p:cNvGrpSpPr/>
          <p:nvPr/>
        </p:nvGrpSpPr>
        <p:grpSpPr bwMode="auto">
          <a:xfrm>
            <a:off x="1979240" y="5180125"/>
            <a:ext cx="8077200" cy="428368"/>
            <a:chOff x="384" y="1964"/>
            <a:chExt cx="5088" cy="292"/>
          </a:xfrm>
        </p:grpSpPr>
        <p:sp>
          <p:nvSpPr>
            <p:cNvPr id="1049089" name="Freeform 42"/>
            <p:cNvSpPr/>
            <p:nvPr/>
          </p:nvSpPr>
          <p:spPr bwMode="auto">
            <a:xfrm>
              <a:off x="384" y="1964"/>
              <a:ext cx="480" cy="288"/>
            </a:xfrm>
            <a:custGeom>
              <a:avLst/>
              <a:gdLst>
                <a:gd name="T0" fmla="*/ 0 w 480"/>
                <a:gd name="T1" fmla="*/ 288 h 288"/>
                <a:gd name="T2" fmla="*/ 240 w 480"/>
                <a:gd name="T3" fmla="*/ 288 h 288"/>
                <a:gd name="T4" fmla="*/ 240 w 480"/>
                <a:gd name="T5" fmla="*/ 0 h 288"/>
                <a:gd name="T6" fmla="*/ 480 w 480"/>
                <a:gd name="T7" fmla="*/ 0 h 288"/>
                <a:gd name="T8" fmla="*/ 480 w 480"/>
                <a:gd name="T9" fmla="*/ 288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0"/>
                <a:gd name="T16" fmla="*/ 0 h 288"/>
                <a:gd name="T17" fmla="*/ 480 w 480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0" h="288">
                  <a:moveTo>
                    <a:pt x="0" y="288"/>
                  </a:moveTo>
                  <a:lnTo>
                    <a:pt x="240" y="288"/>
                  </a:lnTo>
                  <a:lnTo>
                    <a:pt x="240" y="0"/>
                  </a:lnTo>
                  <a:lnTo>
                    <a:pt x="480" y="0"/>
                  </a:lnTo>
                  <a:lnTo>
                    <a:pt x="480" y="288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1049090" name="Freeform 43"/>
            <p:cNvSpPr/>
            <p:nvPr/>
          </p:nvSpPr>
          <p:spPr bwMode="auto">
            <a:xfrm>
              <a:off x="860" y="1964"/>
              <a:ext cx="580" cy="292"/>
            </a:xfrm>
            <a:custGeom>
              <a:avLst/>
              <a:gdLst>
                <a:gd name="T0" fmla="*/ 0 w 580"/>
                <a:gd name="T1" fmla="*/ 292 h 292"/>
                <a:gd name="T2" fmla="*/ 340 w 580"/>
                <a:gd name="T3" fmla="*/ 288 h 292"/>
                <a:gd name="T4" fmla="*/ 340 w 580"/>
                <a:gd name="T5" fmla="*/ 0 h 292"/>
                <a:gd name="T6" fmla="*/ 580 w 580"/>
                <a:gd name="T7" fmla="*/ 0 h 292"/>
                <a:gd name="T8" fmla="*/ 580 w 580"/>
                <a:gd name="T9" fmla="*/ 288 h 2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80"/>
                <a:gd name="T16" fmla="*/ 0 h 292"/>
                <a:gd name="T17" fmla="*/ 580 w 580"/>
                <a:gd name="T18" fmla="*/ 292 h 2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80" h="292">
                  <a:moveTo>
                    <a:pt x="0" y="292"/>
                  </a:moveTo>
                  <a:lnTo>
                    <a:pt x="340" y="288"/>
                  </a:lnTo>
                  <a:lnTo>
                    <a:pt x="340" y="0"/>
                  </a:lnTo>
                  <a:lnTo>
                    <a:pt x="580" y="0"/>
                  </a:lnTo>
                  <a:lnTo>
                    <a:pt x="580" y="288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1049091" name="Freeform 44"/>
            <p:cNvSpPr/>
            <p:nvPr/>
          </p:nvSpPr>
          <p:spPr bwMode="auto">
            <a:xfrm>
              <a:off x="1436" y="1964"/>
              <a:ext cx="580" cy="292"/>
            </a:xfrm>
            <a:custGeom>
              <a:avLst/>
              <a:gdLst>
                <a:gd name="T0" fmla="*/ 0 w 580"/>
                <a:gd name="T1" fmla="*/ 292 h 292"/>
                <a:gd name="T2" fmla="*/ 340 w 580"/>
                <a:gd name="T3" fmla="*/ 288 h 292"/>
                <a:gd name="T4" fmla="*/ 340 w 580"/>
                <a:gd name="T5" fmla="*/ 0 h 292"/>
                <a:gd name="T6" fmla="*/ 580 w 580"/>
                <a:gd name="T7" fmla="*/ 0 h 292"/>
                <a:gd name="T8" fmla="*/ 580 w 580"/>
                <a:gd name="T9" fmla="*/ 288 h 2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80"/>
                <a:gd name="T16" fmla="*/ 0 h 292"/>
                <a:gd name="T17" fmla="*/ 580 w 580"/>
                <a:gd name="T18" fmla="*/ 292 h 2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80" h="292">
                  <a:moveTo>
                    <a:pt x="0" y="292"/>
                  </a:moveTo>
                  <a:lnTo>
                    <a:pt x="340" y="288"/>
                  </a:lnTo>
                  <a:lnTo>
                    <a:pt x="340" y="0"/>
                  </a:lnTo>
                  <a:lnTo>
                    <a:pt x="580" y="0"/>
                  </a:lnTo>
                  <a:lnTo>
                    <a:pt x="580" y="288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1049092" name="Freeform 45"/>
            <p:cNvSpPr/>
            <p:nvPr/>
          </p:nvSpPr>
          <p:spPr bwMode="auto">
            <a:xfrm>
              <a:off x="2012" y="1964"/>
              <a:ext cx="580" cy="292"/>
            </a:xfrm>
            <a:custGeom>
              <a:avLst/>
              <a:gdLst>
                <a:gd name="T0" fmla="*/ 0 w 580"/>
                <a:gd name="T1" fmla="*/ 292 h 292"/>
                <a:gd name="T2" fmla="*/ 340 w 580"/>
                <a:gd name="T3" fmla="*/ 288 h 292"/>
                <a:gd name="T4" fmla="*/ 340 w 580"/>
                <a:gd name="T5" fmla="*/ 0 h 292"/>
                <a:gd name="T6" fmla="*/ 580 w 580"/>
                <a:gd name="T7" fmla="*/ 0 h 292"/>
                <a:gd name="T8" fmla="*/ 580 w 580"/>
                <a:gd name="T9" fmla="*/ 288 h 2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80"/>
                <a:gd name="T16" fmla="*/ 0 h 292"/>
                <a:gd name="T17" fmla="*/ 580 w 580"/>
                <a:gd name="T18" fmla="*/ 292 h 2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80" h="292">
                  <a:moveTo>
                    <a:pt x="0" y="292"/>
                  </a:moveTo>
                  <a:lnTo>
                    <a:pt x="340" y="288"/>
                  </a:lnTo>
                  <a:lnTo>
                    <a:pt x="340" y="0"/>
                  </a:lnTo>
                  <a:lnTo>
                    <a:pt x="580" y="0"/>
                  </a:lnTo>
                  <a:lnTo>
                    <a:pt x="580" y="288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1049093" name="Freeform 46"/>
            <p:cNvSpPr/>
            <p:nvPr/>
          </p:nvSpPr>
          <p:spPr bwMode="auto">
            <a:xfrm>
              <a:off x="2588" y="1964"/>
              <a:ext cx="580" cy="292"/>
            </a:xfrm>
            <a:custGeom>
              <a:avLst/>
              <a:gdLst>
                <a:gd name="T0" fmla="*/ 0 w 580"/>
                <a:gd name="T1" fmla="*/ 292 h 292"/>
                <a:gd name="T2" fmla="*/ 340 w 580"/>
                <a:gd name="T3" fmla="*/ 288 h 292"/>
                <a:gd name="T4" fmla="*/ 340 w 580"/>
                <a:gd name="T5" fmla="*/ 0 h 292"/>
                <a:gd name="T6" fmla="*/ 580 w 580"/>
                <a:gd name="T7" fmla="*/ 0 h 292"/>
                <a:gd name="T8" fmla="*/ 580 w 580"/>
                <a:gd name="T9" fmla="*/ 288 h 2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80"/>
                <a:gd name="T16" fmla="*/ 0 h 292"/>
                <a:gd name="T17" fmla="*/ 580 w 580"/>
                <a:gd name="T18" fmla="*/ 292 h 2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80" h="292">
                  <a:moveTo>
                    <a:pt x="0" y="292"/>
                  </a:moveTo>
                  <a:lnTo>
                    <a:pt x="340" y="288"/>
                  </a:lnTo>
                  <a:lnTo>
                    <a:pt x="340" y="0"/>
                  </a:lnTo>
                  <a:lnTo>
                    <a:pt x="580" y="0"/>
                  </a:lnTo>
                  <a:lnTo>
                    <a:pt x="580" y="288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1049094" name="Freeform 47"/>
            <p:cNvSpPr/>
            <p:nvPr/>
          </p:nvSpPr>
          <p:spPr bwMode="auto">
            <a:xfrm>
              <a:off x="3164" y="1964"/>
              <a:ext cx="580" cy="292"/>
            </a:xfrm>
            <a:custGeom>
              <a:avLst/>
              <a:gdLst>
                <a:gd name="T0" fmla="*/ 0 w 580"/>
                <a:gd name="T1" fmla="*/ 292 h 292"/>
                <a:gd name="T2" fmla="*/ 340 w 580"/>
                <a:gd name="T3" fmla="*/ 288 h 292"/>
                <a:gd name="T4" fmla="*/ 340 w 580"/>
                <a:gd name="T5" fmla="*/ 0 h 292"/>
                <a:gd name="T6" fmla="*/ 580 w 580"/>
                <a:gd name="T7" fmla="*/ 0 h 292"/>
                <a:gd name="T8" fmla="*/ 580 w 580"/>
                <a:gd name="T9" fmla="*/ 288 h 2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80"/>
                <a:gd name="T16" fmla="*/ 0 h 292"/>
                <a:gd name="T17" fmla="*/ 580 w 580"/>
                <a:gd name="T18" fmla="*/ 292 h 2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80" h="292">
                  <a:moveTo>
                    <a:pt x="0" y="292"/>
                  </a:moveTo>
                  <a:lnTo>
                    <a:pt x="340" y="288"/>
                  </a:lnTo>
                  <a:lnTo>
                    <a:pt x="340" y="0"/>
                  </a:lnTo>
                  <a:lnTo>
                    <a:pt x="580" y="0"/>
                  </a:lnTo>
                  <a:lnTo>
                    <a:pt x="580" y="288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1049095" name="Freeform 48"/>
            <p:cNvSpPr/>
            <p:nvPr/>
          </p:nvSpPr>
          <p:spPr bwMode="auto">
            <a:xfrm>
              <a:off x="3740" y="1964"/>
              <a:ext cx="580" cy="292"/>
            </a:xfrm>
            <a:custGeom>
              <a:avLst/>
              <a:gdLst>
                <a:gd name="T0" fmla="*/ 0 w 580"/>
                <a:gd name="T1" fmla="*/ 292 h 292"/>
                <a:gd name="T2" fmla="*/ 340 w 580"/>
                <a:gd name="T3" fmla="*/ 288 h 292"/>
                <a:gd name="T4" fmla="*/ 340 w 580"/>
                <a:gd name="T5" fmla="*/ 0 h 292"/>
                <a:gd name="T6" fmla="*/ 580 w 580"/>
                <a:gd name="T7" fmla="*/ 0 h 292"/>
                <a:gd name="T8" fmla="*/ 580 w 580"/>
                <a:gd name="T9" fmla="*/ 288 h 2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80"/>
                <a:gd name="T16" fmla="*/ 0 h 292"/>
                <a:gd name="T17" fmla="*/ 580 w 580"/>
                <a:gd name="T18" fmla="*/ 292 h 2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80" h="292">
                  <a:moveTo>
                    <a:pt x="0" y="292"/>
                  </a:moveTo>
                  <a:lnTo>
                    <a:pt x="340" y="288"/>
                  </a:lnTo>
                  <a:lnTo>
                    <a:pt x="340" y="0"/>
                  </a:lnTo>
                  <a:lnTo>
                    <a:pt x="580" y="0"/>
                  </a:lnTo>
                  <a:lnTo>
                    <a:pt x="580" y="288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1049096" name="Freeform 49"/>
            <p:cNvSpPr/>
            <p:nvPr/>
          </p:nvSpPr>
          <p:spPr bwMode="auto">
            <a:xfrm>
              <a:off x="4316" y="1964"/>
              <a:ext cx="580" cy="292"/>
            </a:xfrm>
            <a:custGeom>
              <a:avLst/>
              <a:gdLst>
                <a:gd name="T0" fmla="*/ 0 w 580"/>
                <a:gd name="T1" fmla="*/ 292 h 292"/>
                <a:gd name="T2" fmla="*/ 340 w 580"/>
                <a:gd name="T3" fmla="*/ 288 h 292"/>
                <a:gd name="T4" fmla="*/ 340 w 580"/>
                <a:gd name="T5" fmla="*/ 0 h 292"/>
                <a:gd name="T6" fmla="*/ 580 w 580"/>
                <a:gd name="T7" fmla="*/ 0 h 292"/>
                <a:gd name="T8" fmla="*/ 580 w 580"/>
                <a:gd name="T9" fmla="*/ 288 h 2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80"/>
                <a:gd name="T16" fmla="*/ 0 h 292"/>
                <a:gd name="T17" fmla="*/ 580 w 580"/>
                <a:gd name="T18" fmla="*/ 292 h 2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80" h="292">
                  <a:moveTo>
                    <a:pt x="0" y="292"/>
                  </a:moveTo>
                  <a:lnTo>
                    <a:pt x="340" y="288"/>
                  </a:lnTo>
                  <a:lnTo>
                    <a:pt x="340" y="0"/>
                  </a:lnTo>
                  <a:lnTo>
                    <a:pt x="580" y="0"/>
                  </a:lnTo>
                  <a:lnTo>
                    <a:pt x="580" y="288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1049097" name="Freeform 50"/>
            <p:cNvSpPr/>
            <p:nvPr/>
          </p:nvSpPr>
          <p:spPr bwMode="auto">
            <a:xfrm>
              <a:off x="4892" y="1964"/>
              <a:ext cx="580" cy="292"/>
            </a:xfrm>
            <a:custGeom>
              <a:avLst/>
              <a:gdLst>
                <a:gd name="T0" fmla="*/ 0 w 580"/>
                <a:gd name="T1" fmla="*/ 292 h 292"/>
                <a:gd name="T2" fmla="*/ 340 w 580"/>
                <a:gd name="T3" fmla="*/ 288 h 292"/>
                <a:gd name="T4" fmla="*/ 340 w 580"/>
                <a:gd name="T5" fmla="*/ 0 h 292"/>
                <a:gd name="T6" fmla="*/ 580 w 580"/>
                <a:gd name="T7" fmla="*/ 0 h 292"/>
                <a:gd name="T8" fmla="*/ 580 w 580"/>
                <a:gd name="T9" fmla="*/ 4 h 2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80"/>
                <a:gd name="T16" fmla="*/ 0 h 292"/>
                <a:gd name="T17" fmla="*/ 580 w 580"/>
                <a:gd name="T18" fmla="*/ 292 h 2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80" h="292">
                  <a:moveTo>
                    <a:pt x="0" y="292"/>
                  </a:moveTo>
                  <a:lnTo>
                    <a:pt x="340" y="288"/>
                  </a:lnTo>
                  <a:lnTo>
                    <a:pt x="340" y="0"/>
                  </a:lnTo>
                  <a:lnTo>
                    <a:pt x="580" y="0"/>
                  </a:lnTo>
                  <a:lnTo>
                    <a:pt x="580" y="4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b="1"/>
            </a:p>
          </p:txBody>
        </p:sp>
      </p:grpSp>
      <p:grpSp>
        <p:nvGrpSpPr>
          <p:cNvPr id="157" name="Group 51"/>
          <p:cNvGrpSpPr/>
          <p:nvPr/>
        </p:nvGrpSpPr>
        <p:grpSpPr bwMode="auto">
          <a:xfrm>
            <a:off x="2736850" y="233265"/>
            <a:ext cx="7319963" cy="5052394"/>
            <a:chOff x="624" y="56"/>
            <a:chExt cx="4611" cy="3796"/>
          </a:xfrm>
        </p:grpSpPr>
        <p:sp>
          <p:nvSpPr>
            <p:cNvPr id="1049098" name="Line 52"/>
            <p:cNvSpPr>
              <a:spLocks noChangeShapeType="1"/>
            </p:cNvSpPr>
            <p:nvPr/>
          </p:nvSpPr>
          <p:spPr bwMode="auto">
            <a:xfrm>
              <a:off x="624" y="56"/>
              <a:ext cx="0" cy="37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1049099" name="Line 53"/>
            <p:cNvSpPr>
              <a:spLocks noChangeShapeType="1"/>
            </p:cNvSpPr>
            <p:nvPr/>
          </p:nvSpPr>
          <p:spPr bwMode="auto">
            <a:xfrm>
              <a:off x="1180" y="56"/>
              <a:ext cx="20" cy="37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1049100" name="Line 54"/>
            <p:cNvSpPr>
              <a:spLocks noChangeShapeType="1"/>
            </p:cNvSpPr>
            <p:nvPr/>
          </p:nvSpPr>
          <p:spPr bwMode="auto">
            <a:xfrm>
              <a:off x="1776" y="56"/>
              <a:ext cx="0" cy="37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1049101" name="Line 55"/>
            <p:cNvSpPr>
              <a:spLocks noChangeShapeType="1"/>
            </p:cNvSpPr>
            <p:nvPr/>
          </p:nvSpPr>
          <p:spPr bwMode="auto">
            <a:xfrm>
              <a:off x="2339" y="56"/>
              <a:ext cx="13" cy="37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1049102" name="Line 56"/>
            <p:cNvSpPr>
              <a:spLocks noChangeShapeType="1"/>
            </p:cNvSpPr>
            <p:nvPr/>
          </p:nvSpPr>
          <p:spPr bwMode="auto">
            <a:xfrm flipH="1">
              <a:off x="2928" y="79"/>
              <a:ext cx="0" cy="37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1049103" name="Line 57"/>
            <p:cNvSpPr>
              <a:spLocks noChangeShapeType="1"/>
            </p:cNvSpPr>
            <p:nvPr/>
          </p:nvSpPr>
          <p:spPr bwMode="auto">
            <a:xfrm>
              <a:off x="3500" y="56"/>
              <a:ext cx="4" cy="37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1049104" name="Line 58"/>
            <p:cNvSpPr>
              <a:spLocks noChangeShapeType="1"/>
            </p:cNvSpPr>
            <p:nvPr/>
          </p:nvSpPr>
          <p:spPr bwMode="auto">
            <a:xfrm>
              <a:off x="4076" y="56"/>
              <a:ext cx="4" cy="37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1049105" name="Line 59"/>
            <p:cNvSpPr>
              <a:spLocks noChangeShapeType="1"/>
            </p:cNvSpPr>
            <p:nvPr/>
          </p:nvSpPr>
          <p:spPr bwMode="auto">
            <a:xfrm flipH="1">
              <a:off x="4656" y="56"/>
              <a:ext cx="16" cy="37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1049106" name="Line 60"/>
            <p:cNvSpPr>
              <a:spLocks noChangeShapeType="1"/>
            </p:cNvSpPr>
            <p:nvPr/>
          </p:nvSpPr>
          <p:spPr bwMode="auto">
            <a:xfrm flipH="1">
              <a:off x="5232" y="56"/>
              <a:ext cx="3" cy="37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/>
            <a:lstStyle/>
            <a:p>
              <a:endParaRPr lang="zh-CN" altLang="en-US" b="1"/>
            </a:p>
          </p:txBody>
        </p:sp>
      </p:grpSp>
      <p:sp>
        <p:nvSpPr>
          <p:cNvPr id="1049107" name="Freeform 91"/>
          <p:cNvSpPr/>
          <p:nvPr/>
        </p:nvSpPr>
        <p:spPr bwMode="auto">
          <a:xfrm>
            <a:off x="2354263" y="4152603"/>
            <a:ext cx="8291512" cy="463550"/>
          </a:xfrm>
          <a:custGeom>
            <a:avLst/>
            <a:gdLst>
              <a:gd name="T0" fmla="*/ 0 w 5223"/>
              <a:gd name="T1" fmla="*/ 2147483647 h 292"/>
              <a:gd name="T2" fmla="*/ 2147483647 w 5223"/>
              <a:gd name="T3" fmla="*/ 2147483647 h 292"/>
              <a:gd name="T4" fmla="*/ 2147483647 w 5223"/>
              <a:gd name="T5" fmla="*/ 0 h 292"/>
              <a:gd name="T6" fmla="*/ 2147483647 w 5223"/>
              <a:gd name="T7" fmla="*/ 0 h 292"/>
              <a:gd name="T8" fmla="*/ 2147483647 w 5223"/>
              <a:gd name="T9" fmla="*/ 2147483647 h 292"/>
              <a:gd name="T10" fmla="*/ 2147483647 w 5223"/>
              <a:gd name="T11" fmla="*/ 2147483647 h 292"/>
              <a:gd name="T12" fmla="*/ 2147483647 w 5223"/>
              <a:gd name="T13" fmla="*/ 0 h 292"/>
              <a:gd name="T14" fmla="*/ 2147483647 w 5223"/>
              <a:gd name="T15" fmla="*/ 0 h 292"/>
              <a:gd name="T16" fmla="*/ 2147483647 w 5223"/>
              <a:gd name="T17" fmla="*/ 2147483647 h 292"/>
              <a:gd name="T18" fmla="*/ 2147483647 w 5223"/>
              <a:gd name="T19" fmla="*/ 2147483647 h 292"/>
              <a:gd name="T20" fmla="*/ 2147483647 w 5223"/>
              <a:gd name="T21" fmla="*/ 2147483647 h 292"/>
              <a:gd name="T22" fmla="*/ 2147483647 w 5223"/>
              <a:gd name="T23" fmla="*/ 2147483647 h 292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5223"/>
              <a:gd name="T37" fmla="*/ 0 h 292"/>
              <a:gd name="T38" fmla="*/ 5223 w 5223"/>
              <a:gd name="T39" fmla="*/ 292 h 292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5223" h="292">
                <a:moveTo>
                  <a:pt x="0" y="292"/>
                </a:moveTo>
                <a:lnTo>
                  <a:pt x="1967" y="288"/>
                </a:lnTo>
                <a:lnTo>
                  <a:pt x="1967" y="0"/>
                </a:lnTo>
                <a:lnTo>
                  <a:pt x="2543" y="0"/>
                </a:lnTo>
                <a:lnTo>
                  <a:pt x="2543" y="288"/>
                </a:lnTo>
                <a:lnTo>
                  <a:pt x="4271" y="288"/>
                </a:lnTo>
                <a:lnTo>
                  <a:pt x="4271" y="0"/>
                </a:lnTo>
                <a:lnTo>
                  <a:pt x="4847" y="0"/>
                </a:lnTo>
                <a:lnTo>
                  <a:pt x="4847" y="288"/>
                </a:lnTo>
                <a:lnTo>
                  <a:pt x="5210" y="292"/>
                </a:lnTo>
                <a:lnTo>
                  <a:pt x="5210" y="279"/>
                </a:lnTo>
                <a:lnTo>
                  <a:pt x="5223" y="292"/>
                </a:lnTo>
              </a:path>
            </a:pathLst>
          </a:custGeom>
          <a:noFill/>
          <a:ln w="28575" cmpd="sng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 b="1"/>
          </a:p>
        </p:txBody>
      </p:sp>
      <p:sp>
        <p:nvSpPr>
          <p:cNvPr id="1049108" name="Text Box 92"/>
          <p:cNvSpPr txBox="1">
            <a:spLocks noChangeArrowheads="1"/>
          </p:cNvSpPr>
          <p:nvPr/>
        </p:nvSpPr>
        <p:spPr bwMode="auto">
          <a:xfrm>
            <a:off x="1882775" y="4266903"/>
            <a:ext cx="40267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i="1"/>
              <a:t>T</a:t>
            </a:r>
            <a:r>
              <a:rPr lang="en-US" altLang="zh-CN" b="1" baseline="-15000"/>
              <a:t>3</a:t>
            </a:r>
          </a:p>
        </p:txBody>
      </p:sp>
      <p:sp>
        <p:nvSpPr>
          <p:cNvPr id="1049109" name="Line 68"/>
          <p:cNvSpPr>
            <a:spLocks noChangeShapeType="1"/>
          </p:cNvSpPr>
          <p:nvPr/>
        </p:nvSpPr>
        <p:spPr bwMode="auto">
          <a:xfrm>
            <a:off x="2741615" y="264840"/>
            <a:ext cx="0" cy="630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 b="1"/>
          </a:p>
        </p:txBody>
      </p:sp>
      <p:sp>
        <p:nvSpPr>
          <p:cNvPr id="1049110" name="Line 72"/>
          <p:cNvSpPr>
            <a:spLocks noChangeShapeType="1"/>
          </p:cNvSpPr>
          <p:nvPr/>
        </p:nvSpPr>
        <p:spPr bwMode="auto">
          <a:xfrm>
            <a:off x="6399220" y="264840"/>
            <a:ext cx="0" cy="630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 b="1"/>
          </a:p>
        </p:txBody>
      </p:sp>
      <p:sp>
        <p:nvSpPr>
          <p:cNvPr id="1049111" name="Line 77"/>
          <p:cNvSpPr>
            <a:spLocks noChangeShapeType="1"/>
          </p:cNvSpPr>
          <p:nvPr/>
        </p:nvSpPr>
        <p:spPr bwMode="auto">
          <a:xfrm>
            <a:off x="5332418" y="836712"/>
            <a:ext cx="1066801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stealth" w="med" len="med"/>
          </a:ln>
        </p:spPr>
        <p:txBody>
          <a:bodyPr wrap="none"/>
          <a:lstStyle/>
          <a:p>
            <a:endParaRPr lang="zh-CN" altLang="en-US" b="1"/>
          </a:p>
        </p:txBody>
      </p:sp>
      <p:sp>
        <p:nvSpPr>
          <p:cNvPr id="1049112" name="Line 78"/>
          <p:cNvSpPr>
            <a:spLocks noChangeShapeType="1"/>
          </p:cNvSpPr>
          <p:nvPr/>
        </p:nvSpPr>
        <p:spPr bwMode="auto">
          <a:xfrm rot="10800000">
            <a:off x="2741615" y="836712"/>
            <a:ext cx="1066801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stealth" w="med" len="med"/>
          </a:ln>
        </p:spPr>
        <p:txBody>
          <a:bodyPr wrap="none"/>
          <a:lstStyle/>
          <a:p>
            <a:endParaRPr lang="zh-CN" altLang="en-US" b="1"/>
          </a:p>
        </p:txBody>
      </p:sp>
      <p:sp>
        <p:nvSpPr>
          <p:cNvPr id="1049113" name="Text Box 79"/>
          <p:cNvSpPr txBox="1">
            <a:spLocks noChangeArrowheads="1"/>
          </p:cNvSpPr>
          <p:nvPr/>
        </p:nvSpPr>
        <p:spPr bwMode="auto">
          <a:xfrm>
            <a:off x="3863752" y="626790"/>
            <a:ext cx="144302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000" b="1">
                <a:solidFill>
                  <a:srgbClr val="FF0000"/>
                </a:solidFill>
              </a:rPr>
              <a:t>源周期</a:t>
            </a:r>
            <a:r>
              <a:rPr lang="en-US" altLang="zh-CN" sz="2000" b="1">
                <a:solidFill>
                  <a:srgbClr val="FF0000"/>
                </a:solidFill>
              </a:rPr>
              <a:t>(ST)</a:t>
            </a:r>
            <a:endParaRPr lang="zh-CN" altLang="en-US" sz="2000" b="1">
              <a:solidFill>
                <a:srgbClr val="FF0000"/>
              </a:solidFill>
            </a:endParaRPr>
          </a:p>
        </p:txBody>
      </p:sp>
      <p:sp>
        <p:nvSpPr>
          <p:cNvPr id="1049114" name="Text Box 83"/>
          <p:cNvSpPr txBox="1">
            <a:spLocks noChangeArrowheads="1"/>
          </p:cNvSpPr>
          <p:nvPr/>
        </p:nvSpPr>
        <p:spPr bwMode="auto">
          <a:xfrm>
            <a:off x="2970215" y="188640"/>
            <a:ext cx="4270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b="1" i="1"/>
              <a:t>T</a:t>
            </a:r>
            <a:r>
              <a:rPr lang="en-US" altLang="zh-CN" sz="2000" b="1" baseline="-15000"/>
              <a:t>0</a:t>
            </a:r>
          </a:p>
        </p:txBody>
      </p:sp>
      <p:sp>
        <p:nvSpPr>
          <p:cNvPr id="1049115" name="Text Box 84"/>
          <p:cNvSpPr txBox="1">
            <a:spLocks noChangeArrowheads="1"/>
          </p:cNvSpPr>
          <p:nvPr/>
        </p:nvSpPr>
        <p:spPr bwMode="auto">
          <a:xfrm>
            <a:off x="3905254" y="188640"/>
            <a:ext cx="4270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b="1" i="1"/>
              <a:t>T</a:t>
            </a:r>
            <a:r>
              <a:rPr lang="en-US" altLang="zh-CN" sz="2000" b="1" baseline="-15000"/>
              <a:t>1</a:t>
            </a:r>
          </a:p>
        </p:txBody>
      </p:sp>
      <p:sp>
        <p:nvSpPr>
          <p:cNvPr id="1049116" name="Text Box 85"/>
          <p:cNvSpPr txBox="1">
            <a:spLocks noChangeArrowheads="1"/>
          </p:cNvSpPr>
          <p:nvPr/>
        </p:nvSpPr>
        <p:spPr bwMode="auto">
          <a:xfrm>
            <a:off x="4819655" y="188640"/>
            <a:ext cx="4270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b="1" i="1"/>
              <a:t>T</a:t>
            </a:r>
            <a:r>
              <a:rPr lang="en-US" altLang="zh-CN" sz="2000" b="1" baseline="-15000"/>
              <a:t>2</a:t>
            </a:r>
          </a:p>
        </p:txBody>
      </p:sp>
      <p:sp>
        <p:nvSpPr>
          <p:cNvPr id="1049117" name="Text Box 86"/>
          <p:cNvSpPr txBox="1">
            <a:spLocks noChangeArrowheads="1"/>
          </p:cNvSpPr>
          <p:nvPr/>
        </p:nvSpPr>
        <p:spPr bwMode="auto">
          <a:xfrm>
            <a:off x="5734056" y="188640"/>
            <a:ext cx="4270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b="1" i="1"/>
              <a:t>T</a:t>
            </a:r>
            <a:r>
              <a:rPr lang="en-US" altLang="zh-CN" sz="2000" b="1" baseline="-15000"/>
              <a:t>3</a:t>
            </a:r>
          </a:p>
        </p:txBody>
      </p:sp>
      <p:grpSp>
        <p:nvGrpSpPr>
          <p:cNvPr id="158" name="组合 70"/>
          <p:cNvGrpSpPr/>
          <p:nvPr/>
        </p:nvGrpSpPr>
        <p:grpSpPr>
          <a:xfrm>
            <a:off x="2099987" y="188640"/>
            <a:ext cx="8333063" cy="504056"/>
            <a:chOff x="575987" y="620688"/>
            <a:chExt cx="8333063" cy="504056"/>
          </a:xfrm>
        </p:grpSpPr>
        <p:cxnSp>
          <p:nvCxnSpPr>
            <p:cNvPr id="3145752" name="直接连接符 60"/>
            <p:cNvCxnSpPr>
              <a:cxnSpLocks/>
            </p:cNvCxnSpPr>
            <p:nvPr/>
          </p:nvCxnSpPr>
          <p:spPr>
            <a:xfrm>
              <a:off x="575987" y="1124744"/>
              <a:ext cx="63686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53" name="直接连接符 62"/>
            <p:cNvCxnSpPr>
              <a:cxnSpLocks/>
            </p:cNvCxnSpPr>
            <p:nvPr/>
          </p:nvCxnSpPr>
          <p:spPr>
            <a:xfrm>
              <a:off x="1212850" y="620688"/>
              <a:ext cx="0" cy="50405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54" name="直接连接符 64"/>
            <p:cNvCxnSpPr>
              <a:cxnSpLocks/>
            </p:cNvCxnSpPr>
            <p:nvPr/>
          </p:nvCxnSpPr>
          <p:spPr>
            <a:xfrm>
              <a:off x="1212850" y="620688"/>
              <a:ext cx="365442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55" name="直接连接符 67"/>
            <p:cNvCxnSpPr>
              <a:cxnSpLocks/>
            </p:cNvCxnSpPr>
            <p:nvPr/>
          </p:nvCxnSpPr>
          <p:spPr>
            <a:xfrm>
              <a:off x="4867275" y="620688"/>
              <a:ext cx="0" cy="50405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56" name="直接连接符 69"/>
            <p:cNvCxnSpPr>
              <a:cxnSpLocks/>
            </p:cNvCxnSpPr>
            <p:nvPr/>
          </p:nvCxnSpPr>
          <p:spPr>
            <a:xfrm>
              <a:off x="4867275" y="1124744"/>
              <a:ext cx="404177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9" name="组合 82"/>
          <p:cNvGrpSpPr/>
          <p:nvPr/>
        </p:nvGrpSpPr>
        <p:grpSpPr>
          <a:xfrm>
            <a:off x="2084112" y="980728"/>
            <a:ext cx="8348938" cy="936104"/>
            <a:chOff x="560112" y="1141645"/>
            <a:chExt cx="8348938" cy="936104"/>
          </a:xfrm>
        </p:grpSpPr>
        <p:sp>
          <p:nvSpPr>
            <p:cNvPr id="1049118" name="Line 73"/>
            <p:cNvSpPr>
              <a:spLocks noChangeShapeType="1"/>
            </p:cNvSpPr>
            <p:nvPr/>
          </p:nvSpPr>
          <p:spPr bwMode="auto">
            <a:xfrm>
              <a:off x="5789621" y="1360720"/>
              <a:ext cx="0" cy="1619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1049119" name="Line 74"/>
            <p:cNvSpPr>
              <a:spLocks noChangeShapeType="1"/>
            </p:cNvSpPr>
            <p:nvPr/>
          </p:nvSpPr>
          <p:spPr bwMode="auto">
            <a:xfrm>
              <a:off x="6704022" y="1360720"/>
              <a:ext cx="0" cy="1619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1049120" name="Line 75"/>
            <p:cNvSpPr>
              <a:spLocks noChangeShapeType="1"/>
            </p:cNvSpPr>
            <p:nvPr/>
          </p:nvSpPr>
          <p:spPr bwMode="auto">
            <a:xfrm>
              <a:off x="7618423" y="1360720"/>
              <a:ext cx="0" cy="1619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1049121" name="Line 76"/>
            <p:cNvSpPr>
              <a:spLocks noChangeShapeType="1"/>
            </p:cNvSpPr>
            <p:nvPr/>
          </p:nvSpPr>
          <p:spPr bwMode="auto">
            <a:xfrm>
              <a:off x="8532824" y="1217845"/>
              <a:ext cx="0" cy="6302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1049122" name="Line 80"/>
            <p:cNvSpPr>
              <a:spLocks noChangeShapeType="1"/>
            </p:cNvSpPr>
            <p:nvPr/>
          </p:nvSpPr>
          <p:spPr bwMode="auto">
            <a:xfrm>
              <a:off x="7466023" y="1861725"/>
              <a:ext cx="1066801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stealth" w="med" len="med"/>
            </a:ln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1049123" name="Line 81"/>
            <p:cNvSpPr>
              <a:spLocks noChangeShapeType="1"/>
            </p:cNvSpPr>
            <p:nvPr/>
          </p:nvSpPr>
          <p:spPr bwMode="auto">
            <a:xfrm rot="10800000">
              <a:off x="4875220" y="1861725"/>
              <a:ext cx="1066801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stealth" w="med" len="med"/>
            </a:ln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1049124" name="Text Box 82"/>
            <p:cNvSpPr txBox="1">
              <a:spLocks noChangeArrowheads="1"/>
            </p:cNvSpPr>
            <p:nvPr/>
          </p:nvSpPr>
          <p:spPr bwMode="auto">
            <a:xfrm>
              <a:off x="5796136" y="1677639"/>
              <a:ext cx="1744388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000" b="1">
                  <a:solidFill>
                    <a:srgbClr val="0000FF"/>
                  </a:solidFill>
                </a:rPr>
                <a:t>目的周期</a:t>
              </a:r>
              <a:r>
                <a:rPr lang="en-US" altLang="zh-CN" sz="2000" b="1">
                  <a:solidFill>
                    <a:srgbClr val="0000FF"/>
                  </a:solidFill>
                </a:rPr>
                <a:t>(DT)</a:t>
              </a:r>
              <a:endParaRPr lang="zh-CN" altLang="en-US" sz="2000" b="1">
                <a:solidFill>
                  <a:srgbClr val="0000FF"/>
                </a:solidFill>
              </a:endParaRPr>
            </a:p>
          </p:txBody>
        </p:sp>
        <p:sp>
          <p:nvSpPr>
            <p:cNvPr id="1049125" name="Text Box 87"/>
            <p:cNvSpPr txBox="1">
              <a:spLocks noChangeArrowheads="1"/>
            </p:cNvSpPr>
            <p:nvPr/>
          </p:nvSpPr>
          <p:spPr bwMode="auto">
            <a:xfrm>
              <a:off x="5103820" y="1141645"/>
              <a:ext cx="427038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 i="1"/>
                <a:t>T</a:t>
              </a:r>
              <a:r>
                <a:rPr lang="en-US" altLang="zh-CN" sz="2000" b="1" baseline="-15000"/>
                <a:t>0</a:t>
              </a:r>
            </a:p>
          </p:txBody>
        </p:sp>
        <p:sp>
          <p:nvSpPr>
            <p:cNvPr id="1049126" name="Text Box 88"/>
            <p:cNvSpPr txBox="1">
              <a:spLocks noChangeArrowheads="1"/>
            </p:cNvSpPr>
            <p:nvPr/>
          </p:nvSpPr>
          <p:spPr bwMode="auto">
            <a:xfrm>
              <a:off x="6038858" y="1141645"/>
              <a:ext cx="427038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 i="1"/>
                <a:t>T</a:t>
              </a:r>
              <a:r>
                <a:rPr lang="en-US" altLang="zh-CN" sz="2000" b="1" baseline="-15000"/>
                <a:t>1</a:t>
              </a:r>
            </a:p>
          </p:txBody>
        </p:sp>
        <p:sp>
          <p:nvSpPr>
            <p:cNvPr id="1049127" name="Text Box 89"/>
            <p:cNvSpPr txBox="1">
              <a:spLocks noChangeArrowheads="1"/>
            </p:cNvSpPr>
            <p:nvPr/>
          </p:nvSpPr>
          <p:spPr bwMode="auto">
            <a:xfrm>
              <a:off x="6953260" y="1141645"/>
              <a:ext cx="427038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 i="1"/>
                <a:t>T</a:t>
              </a:r>
              <a:r>
                <a:rPr lang="en-US" altLang="zh-CN" sz="2000" b="1" baseline="-15000"/>
                <a:t>2</a:t>
              </a:r>
            </a:p>
          </p:txBody>
        </p:sp>
        <p:sp>
          <p:nvSpPr>
            <p:cNvPr id="1049128" name="Text Box 90"/>
            <p:cNvSpPr txBox="1">
              <a:spLocks noChangeArrowheads="1"/>
            </p:cNvSpPr>
            <p:nvPr/>
          </p:nvSpPr>
          <p:spPr bwMode="auto">
            <a:xfrm>
              <a:off x="7867661" y="1141645"/>
              <a:ext cx="427038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 i="1"/>
                <a:t>T</a:t>
              </a:r>
              <a:r>
                <a:rPr lang="en-US" altLang="zh-CN" sz="2000" b="1" baseline="-15000"/>
                <a:t>3</a:t>
              </a:r>
            </a:p>
          </p:txBody>
        </p:sp>
        <p:cxnSp>
          <p:nvCxnSpPr>
            <p:cNvPr id="3145757" name="直接连接符 72"/>
            <p:cNvCxnSpPr>
              <a:cxnSpLocks/>
            </p:cNvCxnSpPr>
            <p:nvPr/>
          </p:nvCxnSpPr>
          <p:spPr>
            <a:xfrm>
              <a:off x="560112" y="1717709"/>
              <a:ext cx="4306347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58" name="直接连接符 73"/>
            <p:cNvCxnSpPr>
              <a:cxnSpLocks/>
            </p:cNvCxnSpPr>
            <p:nvPr/>
          </p:nvCxnSpPr>
          <p:spPr>
            <a:xfrm>
              <a:off x="4866459" y="1213653"/>
              <a:ext cx="0" cy="50405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59" name="直接连接符 74"/>
            <p:cNvCxnSpPr>
              <a:cxnSpLocks/>
            </p:cNvCxnSpPr>
            <p:nvPr/>
          </p:nvCxnSpPr>
          <p:spPr>
            <a:xfrm>
              <a:off x="4866459" y="1213653"/>
              <a:ext cx="365442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60" name="直接连接符 75"/>
            <p:cNvCxnSpPr>
              <a:cxnSpLocks/>
            </p:cNvCxnSpPr>
            <p:nvPr/>
          </p:nvCxnSpPr>
          <p:spPr>
            <a:xfrm>
              <a:off x="8532440" y="1213653"/>
              <a:ext cx="0" cy="50405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61" name="直接连接符 76"/>
            <p:cNvCxnSpPr>
              <a:cxnSpLocks/>
            </p:cNvCxnSpPr>
            <p:nvPr/>
          </p:nvCxnSpPr>
          <p:spPr>
            <a:xfrm>
              <a:off x="8520884" y="1717709"/>
              <a:ext cx="38816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0" name="Group 41"/>
          <p:cNvGrpSpPr/>
          <p:nvPr/>
        </p:nvGrpSpPr>
        <p:grpSpPr bwMode="auto">
          <a:xfrm flipV="1">
            <a:off x="1979240" y="6021287"/>
            <a:ext cx="8077200" cy="437493"/>
            <a:chOff x="384" y="1964"/>
            <a:chExt cx="5088" cy="292"/>
          </a:xfrm>
        </p:grpSpPr>
        <p:sp>
          <p:nvSpPr>
            <p:cNvPr id="1049129" name="Freeform 42"/>
            <p:cNvSpPr/>
            <p:nvPr/>
          </p:nvSpPr>
          <p:spPr bwMode="auto">
            <a:xfrm>
              <a:off x="384" y="1964"/>
              <a:ext cx="480" cy="288"/>
            </a:xfrm>
            <a:custGeom>
              <a:avLst/>
              <a:gdLst>
                <a:gd name="T0" fmla="*/ 0 w 480"/>
                <a:gd name="T1" fmla="*/ 288 h 288"/>
                <a:gd name="T2" fmla="*/ 240 w 480"/>
                <a:gd name="T3" fmla="*/ 288 h 288"/>
                <a:gd name="T4" fmla="*/ 240 w 480"/>
                <a:gd name="T5" fmla="*/ 0 h 288"/>
                <a:gd name="T6" fmla="*/ 480 w 480"/>
                <a:gd name="T7" fmla="*/ 0 h 288"/>
                <a:gd name="T8" fmla="*/ 480 w 480"/>
                <a:gd name="T9" fmla="*/ 288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0"/>
                <a:gd name="T16" fmla="*/ 0 h 288"/>
                <a:gd name="T17" fmla="*/ 480 w 480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0" h="288">
                  <a:moveTo>
                    <a:pt x="0" y="288"/>
                  </a:moveTo>
                  <a:lnTo>
                    <a:pt x="240" y="288"/>
                  </a:lnTo>
                  <a:lnTo>
                    <a:pt x="240" y="0"/>
                  </a:lnTo>
                  <a:lnTo>
                    <a:pt x="480" y="0"/>
                  </a:lnTo>
                  <a:lnTo>
                    <a:pt x="480" y="288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1049130" name="Freeform 43"/>
            <p:cNvSpPr/>
            <p:nvPr/>
          </p:nvSpPr>
          <p:spPr bwMode="auto">
            <a:xfrm>
              <a:off x="860" y="1964"/>
              <a:ext cx="580" cy="292"/>
            </a:xfrm>
            <a:custGeom>
              <a:avLst/>
              <a:gdLst>
                <a:gd name="T0" fmla="*/ 0 w 580"/>
                <a:gd name="T1" fmla="*/ 292 h 292"/>
                <a:gd name="T2" fmla="*/ 340 w 580"/>
                <a:gd name="T3" fmla="*/ 288 h 292"/>
                <a:gd name="T4" fmla="*/ 340 w 580"/>
                <a:gd name="T5" fmla="*/ 0 h 292"/>
                <a:gd name="T6" fmla="*/ 580 w 580"/>
                <a:gd name="T7" fmla="*/ 0 h 292"/>
                <a:gd name="T8" fmla="*/ 580 w 580"/>
                <a:gd name="T9" fmla="*/ 288 h 2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80"/>
                <a:gd name="T16" fmla="*/ 0 h 292"/>
                <a:gd name="T17" fmla="*/ 580 w 580"/>
                <a:gd name="T18" fmla="*/ 292 h 2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80" h="292">
                  <a:moveTo>
                    <a:pt x="0" y="292"/>
                  </a:moveTo>
                  <a:lnTo>
                    <a:pt x="340" y="288"/>
                  </a:lnTo>
                  <a:lnTo>
                    <a:pt x="340" y="0"/>
                  </a:lnTo>
                  <a:lnTo>
                    <a:pt x="580" y="0"/>
                  </a:lnTo>
                  <a:lnTo>
                    <a:pt x="580" y="288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1049131" name="Freeform 44"/>
            <p:cNvSpPr/>
            <p:nvPr/>
          </p:nvSpPr>
          <p:spPr bwMode="auto">
            <a:xfrm>
              <a:off x="1436" y="1964"/>
              <a:ext cx="580" cy="292"/>
            </a:xfrm>
            <a:custGeom>
              <a:avLst/>
              <a:gdLst>
                <a:gd name="T0" fmla="*/ 0 w 580"/>
                <a:gd name="T1" fmla="*/ 292 h 292"/>
                <a:gd name="T2" fmla="*/ 340 w 580"/>
                <a:gd name="T3" fmla="*/ 288 h 292"/>
                <a:gd name="T4" fmla="*/ 340 w 580"/>
                <a:gd name="T5" fmla="*/ 0 h 292"/>
                <a:gd name="T6" fmla="*/ 580 w 580"/>
                <a:gd name="T7" fmla="*/ 0 h 292"/>
                <a:gd name="T8" fmla="*/ 580 w 580"/>
                <a:gd name="T9" fmla="*/ 288 h 2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80"/>
                <a:gd name="T16" fmla="*/ 0 h 292"/>
                <a:gd name="T17" fmla="*/ 580 w 580"/>
                <a:gd name="T18" fmla="*/ 292 h 2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80" h="292">
                  <a:moveTo>
                    <a:pt x="0" y="292"/>
                  </a:moveTo>
                  <a:lnTo>
                    <a:pt x="340" y="288"/>
                  </a:lnTo>
                  <a:lnTo>
                    <a:pt x="340" y="0"/>
                  </a:lnTo>
                  <a:lnTo>
                    <a:pt x="580" y="0"/>
                  </a:lnTo>
                  <a:lnTo>
                    <a:pt x="580" y="288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1049132" name="Freeform 45"/>
            <p:cNvSpPr/>
            <p:nvPr/>
          </p:nvSpPr>
          <p:spPr bwMode="auto">
            <a:xfrm>
              <a:off x="2012" y="1964"/>
              <a:ext cx="580" cy="292"/>
            </a:xfrm>
            <a:custGeom>
              <a:avLst/>
              <a:gdLst>
                <a:gd name="T0" fmla="*/ 0 w 580"/>
                <a:gd name="T1" fmla="*/ 292 h 292"/>
                <a:gd name="T2" fmla="*/ 340 w 580"/>
                <a:gd name="T3" fmla="*/ 288 h 292"/>
                <a:gd name="T4" fmla="*/ 340 w 580"/>
                <a:gd name="T5" fmla="*/ 0 h 292"/>
                <a:gd name="T6" fmla="*/ 580 w 580"/>
                <a:gd name="T7" fmla="*/ 0 h 292"/>
                <a:gd name="T8" fmla="*/ 580 w 580"/>
                <a:gd name="T9" fmla="*/ 288 h 2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80"/>
                <a:gd name="T16" fmla="*/ 0 h 292"/>
                <a:gd name="T17" fmla="*/ 580 w 580"/>
                <a:gd name="T18" fmla="*/ 292 h 2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80" h="292">
                  <a:moveTo>
                    <a:pt x="0" y="292"/>
                  </a:moveTo>
                  <a:lnTo>
                    <a:pt x="340" y="288"/>
                  </a:lnTo>
                  <a:lnTo>
                    <a:pt x="340" y="0"/>
                  </a:lnTo>
                  <a:lnTo>
                    <a:pt x="580" y="0"/>
                  </a:lnTo>
                  <a:lnTo>
                    <a:pt x="580" y="288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1049133" name="Freeform 46"/>
            <p:cNvSpPr/>
            <p:nvPr/>
          </p:nvSpPr>
          <p:spPr bwMode="auto">
            <a:xfrm>
              <a:off x="2588" y="1964"/>
              <a:ext cx="580" cy="292"/>
            </a:xfrm>
            <a:custGeom>
              <a:avLst/>
              <a:gdLst>
                <a:gd name="T0" fmla="*/ 0 w 580"/>
                <a:gd name="T1" fmla="*/ 292 h 292"/>
                <a:gd name="T2" fmla="*/ 340 w 580"/>
                <a:gd name="T3" fmla="*/ 288 h 292"/>
                <a:gd name="T4" fmla="*/ 340 w 580"/>
                <a:gd name="T5" fmla="*/ 0 h 292"/>
                <a:gd name="T6" fmla="*/ 580 w 580"/>
                <a:gd name="T7" fmla="*/ 0 h 292"/>
                <a:gd name="T8" fmla="*/ 580 w 580"/>
                <a:gd name="T9" fmla="*/ 288 h 2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80"/>
                <a:gd name="T16" fmla="*/ 0 h 292"/>
                <a:gd name="T17" fmla="*/ 580 w 580"/>
                <a:gd name="T18" fmla="*/ 292 h 2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80" h="292">
                  <a:moveTo>
                    <a:pt x="0" y="292"/>
                  </a:moveTo>
                  <a:lnTo>
                    <a:pt x="340" y="288"/>
                  </a:lnTo>
                  <a:lnTo>
                    <a:pt x="340" y="0"/>
                  </a:lnTo>
                  <a:lnTo>
                    <a:pt x="580" y="0"/>
                  </a:lnTo>
                  <a:lnTo>
                    <a:pt x="580" y="288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1049134" name="Freeform 47"/>
            <p:cNvSpPr/>
            <p:nvPr/>
          </p:nvSpPr>
          <p:spPr bwMode="auto">
            <a:xfrm>
              <a:off x="3164" y="1964"/>
              <a:ext cx="580" cy="292"/>
            </a:xfrm>
            <a:custGeom>
              <a:avLst/>
              <a:gdLst>
                <a:gd name="T0" fmla="*/ 0 w 580"/>
                <a:gd name="T1" fmla="*/ 292 h 292"/>
                <a:gd name="T2" fmla="*/ 340 w 580"/>
                <a:gd name="T3" fmla="*/ 288 h 292"/>
                <a:gd name="T4" fmla="*/ 340 w 580"/>
                <a:gd name="T5" fmla="*/ 0 h 292"/>
                <a:gd name="T6" fmla="*/ 580 w 580"/>
                <a:gd name="T7" fmla="*/ 0 h 292"/>
                <a:gd name="T8" fmla="*/ 580 w 580"/>
                <a:gd name="T9" fmla="*/ 288 h 2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80"/>
                <a:gd name="T16" fmla="*/ 0 h 292"/>
                <a:gd name="T17" fmla="*/ 580 w 580"/>
                <a:gd name="T18" fmla="*/ 292 h 2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80" h="292">
                  <a:moveTo>
                    <a:pt x="0" y="292"/>
                  </a:moveTo>
                  <a:lnTo>
                    <a:pt x="340" y="288"/>
                  </a:lnTo>
                  <a:lnTo>
                    <a:pt x="340" y="0"/>
                  </a:lnTo>
                  <a:lnTo>
                    <a:pt x="580" y="0"/>
                  </a:lnTo>
                  <a:lnTo>
                    <a:pt x="580" y="288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1049135" name="Freeform 48"/>
            <p:cNvSpPr/>
            <p:nvPr/>
          </p:nvSpPr>
          <p:spPr bwMode="auto">
            <a:xfrm>
              <a:off x="3740" y="1964"/>
              <a:ext cx="580" cy="292"/>
            </a:xfrm>
            <a:custGeom>
              <a:avLst/>
              <a:gdLst>
                <a:gd name="T0" fmla="*/ 0 w 580"/>
                <a:gd name="T1" fmla="*/ 292 h 292"/>
                <a:gd name="T2" fmla="*/ 340 w 580"/>
                <a:gd name="T3" fmla="*/ 288 h 292"/>
                <a:gd name="T4" fmla="*/ 340 w 580"/>
                <a:gd name="T5" fmla="*/ 0 h 292"/>
                <a:gd name="T6" fmla="*/ 580 w 580"/>
                <a:gd name="T7" fmla="*/ 0 h 292"/>
                <a:gd name="T8" fmla="*/ 580 w 580"/>
                <a:gd name="T9" fmla="*/ 288 h 2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80"/>
                <a:gd name="T16" fmla="*/ 0 h 292"/>
                <a:gd name="T17" fmla="*/ 580 w 580"/>
                <a:gd name="T18" fmla="*/ 292 h 2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80" h="292">
                  <a:moveTo>
                    <a:pt x="0" y="292"/>
                  </a:moveTo>
                  <a:lnTo>
                    <a:pt x="340" y="288"/>
                  </a:lnTo>
                  <a:lnTo>
                    <a:pt x="340" y="0"/>
                  </a:lnTo>
                  <a:lnTo>
                    <a:pt x="580" y="0"/>
                  </a:lnTo>
                  <a:lnTo>
                    <a:pt x="580" y="288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1049136" name="Freeform 49"/>
            <p:cNvSpPr/>
            <p:nvPr/>
          </p:nvSpPr>
          <p:spPr bwMode="auto">
            <a:xfrm>
              <a:off x="4316" y="1964"/>
              <a:ext cx="580" cy="292"/>
            </a:xfrm>
            <a:custGeom>
              <a:avLst/>
              <a:gdLst>
                <a:gd name="T0" fmla="*/ 0 w 580"/>
                <a:gd name="T1" fmla="*/ 292 h 292"/>
                <a:gd name="T2" fmla="*/ 340 w 580"/>
                <a:gd name="T3" fmla="*/ 288 h 292"/>
                <a:gd name="T4" fmla="*/ 340 w 580"/>
                <a:gd name="T5" fmla="*/ 0 h 292"/>
                <a:gd name="T6" fmla="*/ 580 w 580"/>
                <a:gd name="T7" fmla="*/ 0 h 292"/>
                <a:gd name="T8" fmla="*/ 580 w 580"/>
                <a:gd name="T9" fmla="*/ 288 h 2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80"/>
                <a:gd name="T16" fmla="*/ 0 h 292"/>
                <a:gd name="T17" fmla="*/ 580 w 580"/>
                <a:gd name="T18" fmla="*/ 292 h 2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80" h="292">
                  <a:moveTo>
                    <a:pt x="0" y="292"/>
                  </a:moveTo>
                  <a:lnTo>
                    <a:pt x="340" y="288"/>
                  </a:lnTo>
                  <a:lnTo>
                    <a:pt x="340" y="0"/>
                  </a:lnTo>
                  <a:lnTo>
                    <a:pt x="580" y="0"/>
                  </a:lnTo>
                  <a:lnTo>
                    <a:pt x="580" y="288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1049137" name="Freeform 50"/>
            <p:cNvSpPr/>
            <p:nvPr/>
          </p:nvSpPr>
          <p:spPr bwMode="auto">
            <a:xfrm>
              <a:off x="4892" y="1964"/>
              <a:ext cx="580" cy="292"/>
            </a:xfrm>
            <a:custGeom>
              <a:avLst/>
              <a:gdLst>
                <a:gd name="T0" fmla="*/ 0 w 580"/>
                <a:gd name="T1" fmla="*/ 292 h 292"/>
                <a:gd name="T2" fmla="*/ 340 w 580"/>
                <a:gd name="T3" fmla="*/ 288 h 292"/>
                <a:gd name="T4" fmla="*/ 340 w 580"/>
                <a:gd name="T5" fmla="*/ 0 h 292"/>
                <a:gd name="T6" fmla="*/ 580 w 580"/>
                <a:gd name="T7" fmla="*/ 0 h 292"/>
                <a:gd name="T8" fmla="*/ 580 w 580"/>
                <a:gd name="T9" fmla="*/ 4 h 2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80"/>
                <a:gd name="T16" fmla="*/ 0 h 292"/>
                <a:gd name="T17" fmla="*/ 580 w 580"/>
                <a:gd name="T18" fmla="*/ 292 h 2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80" h="292">
                  <a:moveTo>
                    <a:pt x="0" y="292"/>
                  </a:moveTo>
                  <a:lnTo>
                    <a:pt x="340" y="288"/>
                  </a:lnTo>
                  <a:lnTo>
                    <a:pt x="340" y="0"/>
                  </a:lnTo>
                  <a:lnTo>
                    <a:pt x="580" y="0"/>
                  </a:lnTo>
                  <a:lnTo>
                    <a:pt x="580" y="4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b="1"/>
            </a:p>
          </p:txBody>
        </p:sp>
      </p:grpSp>
      <p:sp>
        <p:nvSpPr>
          <p:cNvPr id="1049138" name="Text Box 35"/>
          <p:cNvSpPr txBox="1">
            <a:spLocks noChangeArrowheads="1"/>
          </p:cNvSpPr>
          <p:nvPr/>
        </p:nvSpPr>
        <p:spPr bwMode="auto">
          <a:xfrm>
            <a:off x="1631504" y="6094457"/>
            <a:ext cx="748923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200" b="1"/>
              <a:t>CPT</a:t>
            </a:r>
          </a:p>
        </p:txBody>
      </p:sp>
      <p:cxnSp>
        <p:nvCxnSpPr>
          <p:cNvPr id="3145762" name="直接连接符 100"/>
          <p:cNvCxnSpPr>
            <a:cxnSpLocks/>
            <a:endCxn id="1049130" idx="3"/>
          </p:cNvCxnSpPr>
          <p:nvPr/>
        </p:nvCxnSpPr>
        <p:spPr>
          <a:xfrm>
            <a:off x="3619500" y="1980252"/>
            <a:ext cx="36140" cy="4478528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63" name="直接连接符 101"/>
          <p:cNvCxnSpPr>
            <a:cxnSpLocks/>
          </p:cNvCxnSpPr>
          <p:nvPr/>
        </p:nvCxnSpPr>
        <p:spPr>
          <a:xfrm>
            <a:off x="4184036" y="2774485"/>
            <a:ext cx="0" cy="2454715"/>
          </a:xfrm>
          <a:prstGeom prst="line">
            <a:avLst/>
          </a:prstGeom>
          <a:ln w="38100">
            <a:solidFill>
              <a:srgbClr val="FF00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64" name="直接连接符 104"/>
          <p:cNvCxnSpPr>
            <a:cxnSpLocks/>
          </p:cNvCxnSpPr>
          <p:nvPr/>
        </p:nvCxnSpPr>
        <p:spPr>
          <a:xfrm>
            <a:off x="4577206" y="2707978"/>
            <a:ext cx="6626" cy="3759390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65" name="直接连接符 105"/>
          <p:cNvCxnSpPr>
            <a:cxnSpLocks/>
          </p:cNvCxnSpPr>
          <p:nvPr/>
        </p:nvCxnSpPr>
        <p:spPr>
          <a:xfrm>
            <a:off x="5482010" y="3430290"/>
            <a:ext cx="2058" cy="3095054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66" name="直接连接符 106"/>
          <p:cNvCxnSpPr>
            <a:cxnSpLocks/>
          </p:cNvCxnSpPr>
          <p:nvPr/>
        </p:nvCxnSpPr>
        <p:spPr>
          <a:xfrm flipH="1">
            <a:off x="6384032" y="692696"/>
            <a:ext cx="18798" cy="5774672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9139" name="文本框 110"/>
          <p:cNvSpPr txBox="1"/>
          <p:nvPr/>
        </p:nvSpPr>
        <p:spPr>
          <a:xfrm>
            <a:off x="4007768" y="242544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>
                <a:solidFill>
                  <a:srgbClr val="FF00FF"/>
                </a:solidFill>
              </a:rPr>
              <a:t>打入</a:t>
            </a:r>
          </a:p>
        </p:txBody>
      </p:sp>
      <p:sp>
        <p:nvSpPr>
          <p:cNvPr id="1049140" name="文本框 111"/>
          <p:cNvSpPr txBox="1"/>
          <p:nvPr/>
        </p:nvSpPr>
        <p:spPr>
          <a:xfrm>
            <a:off x="3575720" y="1907540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>
                <a:solidFill>
                  <a:srgbClr val="FF0000"/>
                </a:solidFill>
              </a:rPr>
              <a:t>节拍切换</a:t>
            </a:r>
          </a:p>
        </p:txBody>
      </p:sp>
      <p:sp>
        <p:nvSpPr>
          <p:cNvPr id="1049141" name="文本框 112"/>
          <p:cNvSpPr txBox="1"/>
          <p:nvPr/>
        </p:nvSpPr>
        <p:spPr>
          <a:xfrm>
            <a:off x="5375920" y="1907540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>
                <a:solidFill>
                  <a:srgbClr val="FF0000"/>
                </a:solidFill>
              </a:rPr>
              <a:t>周期切换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5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145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049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5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145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5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145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5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145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049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5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145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049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9139" grpId="0"/>
      <p:bldP spid="1049140" grpId="0"/>
      <p:bldP spid="104914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2" name="组合 43"/>
          <p:cNvGrpSpPr/>
          <p:nvPr/>
        </p:nvGrpSpPr>
        <p:grpSpPr bwMode="auto">
          <a:xfrm>
            <a:off x="5022850" y="5849069"/>
            <a:ext cx="3363913" cy="675977"/>
            <a:chOff x="3498850" y="5643563"/>
            <a:chExt cx="3363800" cy="675977"/>
          </a:xfrm>
        </p:grpSpPr>
        <p:sp>
          <p:nvSpPr>
            <p:cNvPr id="1049142" name="TextBox 90"/>
            <p:cNvSpPr txBox="1">
              <a:spLocks noChangeArrowheads="1"/>
            </p:cNvSpPr>
            <p:nvPr/>
          </p:nvSpPr>
          <p:spPr bwMode="auto">
            <a:xfrm>
              <a:off x="5364163" y="5643563"/>
              <a:ext cx="723900" cy="46196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FF0000"/>
                  </a:solidFill>
                </a:rPr>
                <a:t> SM</a:t>
              </a:r>
              <a:endParaRPr lang="zh-CN" altLang="en-US" b="1">
                <a:solidFill>
                  <a:srgbClr val="FF0000"/>
                </a:solidFill>
              </a:endParaRPr>
            </a:p>
          </p:txBody>
        </p:sp>
        <p:sp>
          <p:nvSpPr>
            <p:cNvPr id="1049143" name="TextBox 91"/>
            <p:cNvSpPr txBox="1">
              <a:spLocks noChangeArrowheads="1"/>
            </p:cNvSpPr>
            <p:nvPr/>
          </p:nvSpPr>
          <p:spPr bwMode="auto">
            <a:xfrm>
              <a:off x="6086475" y="5643563"/>
              <a:ext cx="776175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FF0000"/>
                  </a:solidFill>
                </a:rPr>
                <a:t> SIR</a:t>
              </a:r>
              <a:endParaRPr lang="zh-CN" altLang="en-US" b="1">
                <a:solidFill>
                  <a:srgbClr val="FF0000"/>
                </a:solidFill>
              </a:endParaRPr>
            </a:p>
          </p:txBody>
        </p:sp>
        <p:sp>
          <p:nvSpPr>
            <p:cNvPr id="1049144" name="TextBox 93"/>
            <p:cNvSpPr txBox="1">
              <a:spLocks noChangeArrowheads="1"/>
            </p:cNvSpPr>
            <p:nvPr/>
          </p:nvSpPr>
          <p:spPr bwMode="auto">
            <a:xfrm>
              <a:off x="3498850" y="5857875"/>
              <a:ext cx="1622505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FF0000"/>
                  </a:solidFill>
                </a:rPr>
                <a:t> aI   bI  CP</a:t>
              </a:r>
              <a:endParaRPr lang="zh-CN" altLang="en-US" b="1" baseline="-25000">
                <a:solidFill>
                  <a:srgbClr val="FF0000"/>
                </a:solidFill>
              </a:endParaRPr>
            </a:p>
          </p:txBody>
        </p:sp>
      </p:grpSp>
      <p:grpSp>
        <p:nvGrpSpPr>
          <p:cNvPr id="163" name="组合 42"/>
          <p:cNvGrpSpPr/>
          <p:nvPr/>
        </p:nvGrpSpPr>
        <p:grpSpPr bwMode="auto">
          <a:xfrm>
            <a:off x="1881188" y="1205631"/>
            <a:ext cx="7572375" cy="4857750"/>
            <a:chOff x="357188" y="1000125"/>
            <a:chExt cx="7572375" cy="4857750"/>
          </a:xfrm>
        </p:grpSpPr>
        <p:sp>
          <p:nvSpPr>
            <p:cNvPr id="1049145" name="矩形 35"/>
            <p:cNvSpPr>
              <a:spLocks noChangeArrowheads="1"/>
            </p:cNvSpPr>
            <p:nvPr/>
          </p:nvSpPr>
          <p:spPr bwMode="auto">
            <a:xfrm>
              <a:off x="357188" y="1000125"/>
              <a:ext cx="2071687" cy="500063"/>
            </a:xfrm>
            <a:prstGeom prst="rect">
              <a:avLst/>
            </a:prstGeom>
            <a:noFill/>
            <a:ln w="1905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solidFill>
                    <a:srgbClr val="0000FF"/>
                  </a:solidFill>
                  <a:latin typeface="+mn-lt"/>
                  <a:ea typeface="黑体" panose="02010609060101010101" pitchFamily="49" charset="-122"/>
                </a:rPr>
                <a:t>IR</a:t>
              </a:r>
              <a:endParaRPr lang="zh-CN" altLang="en-US" sz="2800" b="1">
                <a:solidFill>
                  <a:srgbClr val="0000FF"/>
                </a:solidFill>
                <a:latin typeface="+mn-lt"/>
                <a:ea typeface="黑体" panose="02010609060101010101" pitchFamily="49" charset="-122"/>
              </a:endParaRPr>
            </a:p>
          </p:txBody>
        </p:sp>
        <p:sp>
          <p:nvSpPr>
            <p:cNvPr id="1049146" name="圆角矩形 37"/>
            <p:cNvSpPr>
              <a:spLocks noChangeArrowheads="1"/>
            </p:cNvSpPr>
            <p:nvPr/>
          </p:nvSpPr>
          <p:spPr bwMode="auto">
            <a:xfrm>
              <a:off x="3500438" y="1928813"/>
              <a:ext cx="2286000" cy="571500"/>
            </a:xfrm>
            <a:prstGeom prst="roundRect">
              <a:avLst>
                <a:gd name="adj" fmla="val 16667"/>
              </a:avLst>
            </a:prstGeom>
            <a:noFill/>
            <a:ln w="1905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800" b="1">
                  <a:latin typeface="黑体" panose="02010609060101010101" pitchFamily="49" charset="-122"/>
                  <a:ea typeface="黑体" panose="02010609060101010101" pitchFamily="49" charset="-122"/>
                </a:rPr>
                <a:t>时序系统</a:t>
              </a:r>
            </a:p>
          </p:txBody>
        </p:sp>
        <p:sp>
          <p:nvSpPr>
            <p:cNvPr id="1049147" name="矩形 38"/>
            <p:cNvSpPr>
              <a:spLocks noChangeArrowheads="1"/>
            </p:cNvSpPr>
            <p:nvPr/>
          </p:nvSpPr>
          <p:spPr bwMode="auto">
            <a:xfrm>
              <a:off x="3429000" y="4818063"/>
              <a:ext cx="1714500" cy="571500"/>
            </a:xfrm>
            <a:prstGeom prst="rect">
              <a:avLst/>
            </a:prstGeom>
            <a:noFill/>
            <a:ln w="1905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800">
                  <a:latin typeface="黑体" panose="02010609060101010101" pitchFamily="49" charset="-122"/>
                  <a:ea typeface="黑体" panose="02010609060101010101" pitchFamily="49" charset="-122"/>
                </a:rPr>
                <a:t>二级译码</a:t>
              </a:r>
            </a:p>
          </p:txBody>
        </p:sp>
        <p:cxnSp>
          <p:nvCxnSpPr>
            <p:cNvPr id="3145767" name="直接箭头连接符 40"/>
            <p:cNvCxnSpPr>
              <a:cxnSpLocks noChangeShapeType="1"/>
            </p:cNvCxnSpPr>
            <p:nvPr/>
          </p:nvCxnSpPr>
          <p:spPr bwMode="auto">
            <a:xfrm>
              <a:off x="1357313" y="2214563"/>
              <a:ext cx="2124075" cy="1587"/>
            </a:xfrm>
            <a:prstGeom prst="straightConnector1">
              <a:avLst/>
            </a:prstGeom>
            <a:noFill/>
            <a:ln w="19050" cap="sq" algn="ctr">
              <a:solidFill>
                <a:schemeClr val="tx1"/>
              </a:solidFill>
              <a:round/>
              <a:headEnd type="oval" w="med" len="med"/>
              <a:tailEnd type="stealth" w="lg" len="lg"/>
            </a:ln>
          </p:spPr>
        </p:cxnSp>
        <p:cxnSp>
          <p:nvCxnSpPr>
            <p:cNvPr id="3145768" name="直接箭头连接符 42"/>
            <p:cNvCxnSpPr>
              <a:cxnSpLocks noChangeShapeType="1"/>
            </p:cNvCxnSpPr>
            <p:nvPr/>
          </p:nvCxnSpPr>
          <p:spPr bwMode="auto">
            <a:xfrm rot="5400000">
              <a:off x="3749675" y="1677988"/>
              <a:ext cx="500063" cy="1587"/>
            </a:xfrm>
            <a:prstGeom prst="straightConnector1">
              <a:avLst/>
            </a:prstGeom>
            <a:noFill/>
            <a:ln w="19050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</p:cxnSp>
        <p:cxnSp>
          <p:nvCxnSpPr>
            <p:cNvPr id="3145769" name="直接箭头连接符 43"/>
            <p:cNvCxnSpPr>
              <a:cxnSpLocks noChangeShapeType="1"/>
            </p:cNvCxnSpPr>
            <p:nvPr/>
          </p:nvCxnSpPr>
          <p:spPr bwMode="auto">
            <a:xfrm rot="5400000">
              <a:off x="4965700" y="1677988"/>
              <a:ext cx="500063" cy="1587"/>
            </a:xfrm>
            <a:prstGeom prst="straightConnector1">
              <a:avLst/>
            </a:prstGeom>
            <a:noFill/>
            <a:ln w="19050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</p:cxnSp>
        <p:cxnSp>
          <p:nvCxnSpPr>
            <p:cNvPr id="3145770" name="直接连接符 47"/>
            <p:cNvCxnSpPr>
              <a:cxnSpLocks noChangeShapeType="1"/>
            </p:cNvCxnSpPr>
            <p:nvPr/>
          </p:nvCxnSpPr>
          <p:spPr bwMode="auto">
            <a:xfrm rot="5400000">
              <a:off x="-371475" y="3227388"/>
              <a:ext cx="3455987" cy="1588"/>
            </a:xfrm>
            <a:prstGeom prst="line">
              <a:avLst/>
            </a:prstGeom>
            <a:noFill/>
            <a:ln w="1905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3145771" name="直接箭头连接符 52"/>
            <p:cNvCxnSpPr>
              <a:cxnSpLocks noChangeShapeType="1"/>
            </p:cNvCxnSpPr>
            <p:nvPr/>
          </p:nvCxnSpPr>
          <p:spPr bwMode="auto">
            <a:xfrm rot="5400000">
              <a:off x="3751263" y="2749550"/>
              <a:ext cx="500062" cy="1588"/>
            </a:xfrm>
            <a:prstGeom prst="straightConnector1">
              <a:avLst/>
            </a:prstGeom>
            <a:noFill/>
            <a:ln w="19050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</p:cxnSp>
        <p:cxnSp>
          <p:nvCxnSpPr>
            <p:cNvPr id="3145772" name="直接箭头连接符 53"/>
            <p:cNvCxnSpPr>
              <a:cxnSpLocks noChangeShapeType="1"/>
            </p:cNvCxnSpPr>
            <p:nvPr/>
          </p:nvCxnSpPr>
          <p:spPr bwMode="auto">
            <a:xfrm rot="5400000">
              <a:off x="4965701" y="2749550"/>
              <a:ext cx="500062" cy="1587"/>
            </a:xfrm>
            <a:prstGeom prst="straightConnector1">
              <a:avLst/>
            </a:prstGeom>
            <a:noFill/>
            <a:ln w="19050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</p:cxnSp>
        <p:cxnSp>
          <p:nvCxnSpPr>
            <p:cNvPr id="3145773" name="直接箭头连接符 54"/>
            <p:cNvCxnSpPr>
              <a:cxnSpLocks noChangeShapeType="1"/>
            </p:cNvCxnSpPr>
            <p:nvPr/>
          </p:nvCxnSpPr>
          <p:spPr bwMode="auto">
            <a:xfrm>
              <a:off x="1357313" y="3500438"/>
              <a:ext cx="1763712" cy="1587"/>
            </a:xfrm>
            <a:prstGeom prst="straightConnector1">
              <a:avLst/>
            </a:prstGeom>
            <a:noFill/>
            <a:ln w="19050" cap="sq" algn="ctr">
              <a:solidFill>
                <a:schemeClr val="tx1"/>
              </a:solidFill>
              <a:round/>
              <a:headEnd type="oval" w="med" len="med"/>
              <a:tailEnd type="stealth" w="lg" len="lg"/>
            </a:ln>
          </p:spPr>
        </p:cxnSp>
        <p:cxnSp>
          <p:nvCxnSpPr>
            <p:cNvPr id="3145774" name="直接箭头连接符 55"/>
            <p:cNvCxnSpPr>
              <a:cxnSpLocks noChangeShapeType="1"/>
            </p:cNvCxnSpPr>
            <p:nvPr/>
          </p:nvCxnSpPr>
          <p:spPr bwMode="auto">
            <a:xfrm>
              <a:off x="1357313" y="4960938"/>
              <a:ext cx="2052637" cy="1587"/>
            </a:xfrm>
            <a:prstGeom prst="straightConnector1">
              <a:avLst/>
            </a:prstGeom>
            <a:noFill/>
            <a:ln w="19050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</p:cxnSp>
        <p:cxnSp>
          <p:nvCxnSpPr>
            <p:cNvPr id="3145775" name="直接箭头连接符 56"/>
            <p:cNvCxnSpPr>
              <a:cxnSpLocks noChangeShapeType="1"/>
            </p:cNvCxnSpPr>
            <p:nvPr/>
          </p:nvCxnSpPr>
          <p:spPr bwMode="auto">
            <a:xfrm>
              <a:off x="2906713" y="5246688"/>
              <a:ext cx="503237" cy="1587"/>
            </a:xfrm>
            <a:prstGeom prst="straightConnector1">
              <a:avLst/>
            </a:prstGeom>
            <a:noFill/>
            <a:ln w="19050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</p:cxnSp>
        <p:cxnSp>
          <p:nvCxnSpPr>
            <p:cNvPr id="3145776" name="直接箭头连接符 60"/>
            <p:cNvCxnSpPr>
              <a:cxnSpLocks noChangeShapeType="1"/>
            </p:cNvCxnSpPr>
            <p:nvPr/>
          </p:nvCxnSpPr>
          <p:spPr bwMode="auto">
            <a:xfrm rot="5400000">
              <a:off x="3925094" y="4431507"/>
              <a:ext cx="720725" cy="1587"/>
            </a:xfrm>
            <a:prstGeom prst="straightConnector1">
              <a:avLst/>
            </a:prstGeom>
            <a:noFill/>
            <a:ln w="19050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</p:cxnSp>
        <p:cxnSp>
          <p:nvCxnSpPr>
            <p:cNvPr id="3145777" name="直接箭头连接符 62"/>
            <p:cNvCxnSpPr>
              <a:cxnSpLocks noChangeShapeType="1"/>
            </p:cNvCxnSpPr>
            <p:nvPr/>
          </p:nvCxnSpPr>
          <p:spPr bwMode="auto">
            <a:xfrm rot="5400000">
              <a:off x="3552826" y="5622925"/>
              <a:ext cx="468312" cy="1587"/>
            </a:xfrm>
            <a:prstGeom prst="straightConnector1">
              <a:avLst/>
            </a:prstGeom>
            <a:noFill/>
            <a:ln w="19050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</p:cxnSp>
        <p:cxnSp>
          <p:nvCxnSpPr>
            <p:cNvPr id="3145778" name="直接箭头连接符 63"/>
            <p:cNvCxnSpPr>
              <a:cxnSpLocks noChangeShapeType="1"/>
            </p:cNvCxnSpPr>
            <p:nvPr/>
          </p:nvCxnSpPr>
          <p:spPr bwMode="auto">
            <a:xfrm rot="5400000">
              <a:off x="4051301" y="5622925"/>
              <a:ext cx="468312" cy="1587"/>
            </a:xfrm>
            <a:prstGeom prst="straightConnector1">
              <a:avLst/>
            </a:prstGeom>
            <a:noFill/>
            <a:ln w="19050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</p:cxnSp>
        <p:cxnSp>
          <p:nvCxnSpPr>
            <p:cNvPr id="3145779" name="直接箭头连接符 64"/>
            <p:cNvCxnSpPr>
              <a:cxnSpLocks noChangeShapeType="1"/>
            </p:cNvCxnSpPr>
            <p:nvPr/>
          </p:nvCxnSpPr>
          <p:spPr bwMode="auto">
            <a:xfrm rot="5400000">
              <a:off x="4551363" y="5622925"/>
              <a:ext cx="468312" cy="1588"/>
            </a:xfrm>
            <a:prstGeom prst="straightConnector1">
              <a:avLst/>
            </a:prstGeom>
            <a:noFill/>
            <a:ln w="19050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</p:cxnSp>
        <p:cxnSp>
          <p:nvCxnSpPr>
            <p:cNvPr id="3145780" name="直接箭头连接符 65"/>
            <p:cNvCxnSpPr>
              <a:cxnSpLocks noChangeShapeType="1"/>
            </p:cNvCxnSpPr>
            <p:nvPr/>
          </p:nvCxnSpPr>
          <p:spPr bwMode="auto">
            <a:xfrm rot="5400000">
              <a:off x="4961732" y="4825206"/>
              <a:ext cx="1511300" cy="4763"/>
            </a:xfrm>
            <a:prstGeom prst="straightConnector1">
              <a:avLst/>
            </a:prstGeom>
            <a:noFill/>
            <a:ln w="19050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</p:cxnSp>
        <p:cxnSp>
          <p:nvCxnSpPr>
            <p:cNvPr id="3145781" name="直接箭头连接符 66"/>
            <p:cNvCxnSpPr>
              <a:cxnSpLocks noChangeShapeType="1"/>
            </p:cNvCxnSpPr>
            <p:nvPr/>
          </p:nvCxnSpPr>
          <p:spPr bwMode="auto">
            <a:xfrm rot="5400000">
              <a:off x="5674519" y="4826794"/>
              <a:ext cx="1511300" cy="1588"/>
            </a:xfrm>
            <a:prstGeom prst="straightConnector1">
              <a:avLst/>
            </a:prstGeom>
            <a:noFill/>
            <a:ln w="19050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</p:cxnSp>
        <p:cxnSp>
          <p:nvCxnSpPr>
            <p:cNvPr id="3145782" name="直接箭头连接符 69"/>
            <p:cNvCxnSpPr>
              <a:cxnSpLocks noChangeShapeType="1"/>
            </p:cNvCxnSpPr>
            <p:nvPr/>
          </p:nvCxnSpPr>
          <p:spPr bwMode="auto">
            <a:xfrm>
              <a:off x="5786438" y="2071688"/>
              <a:ext cx="1643062" cy="1587"/>
            </a:xfrm>
            <a:prstGeom prst="straightConnector1">
              <a:avLst/>
            </a:prstGeom>
            <a:noFill/>
            <a:ln w="19050" cap="sq" algn="ctr">
              <a:solidFill>
                <a:schemeClr val="tx1"/>
              </a:solidFill>
              <a:round/>
              <a:headEnd type="arrow" w="med" len="med"/>
              <a:tailEnd type="oval" w="med" len="med"/>
            </a:ln>
          </p:spPr>
        </p:cxnSp>
        <p:sp>
          <p:nvSpPr>
            <p:cNvPr id="1049148" name="矩形 71"/>
            <p:cNvSpPr>
              <a:spLocks noChangeArrowheads="1"/>
            </p:cNvSpPr>
            <p:nvPr/>
          </p:nvSpPr>
          <p:spPr bwMode="auto">
            <a:xfrm>
              <a:off x="6858000" y="1000125"/>
              <a:ext cx="1071563" cy="500063"/>
            </a:xfrm>
            <a:prstGeom prst="rect">
              <a:avLst/>
            </a:prstGeom>
            <a:noFill/>
            <a:ln w="1905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solidFill>
                    <a:srgbClr val="0000FF"/>
                  </a:solidFill>
                </a:rPr>
                <a:t>PSW</a:t>
              </a:r>
              <a:endParaRPr lang="zh-CN" altLang="en-US" sz="2800" b="1">
                <a:solidFill>
                  <a:srgbClr val="0000FF"/>
                </a:solidFill>
              </a:endParaRPr>
            </a:p>
          </p:txBody>
        </p:sp>
        <p:cxnSp>
          <p:nvCxnSpPr>
            <p:cNvPr id="3145783" name="直接连接符 75"/>
            <p:cNvCxnSpPr>
              <a:cxnSpLocks noChangeShapeType="1"/>
            </p:cNvCxnSpPr>
            <p:nvPr/>
          </p:nvCxnSpPr>
          <p:spPr bwMode="auto">
            <a:xfrm rot="5400000">
              <a:off x="6428582" y="2499519"/>
              <a:ext cx="2000250" cy="1587"/>
            </a:xfrm>
            <a:prstGeom prst="line">
              <a:avLst/>
            </a:prstGeom>
            <a:noFill/>
            <a:ln w="1905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3145784" name="直接箭头连接符 78"/>
            <p:cNvCxnSpPr>
              <a:cxnSpLocks noChangeShapeType="1"/>
            </p:cNvCxnSpPr>
            <p:nvPr/>
          </p:nvCxnSpPr>
          <p:spPr bwMode="auto">
            <a:xfrm>
              <a:off x="5786438" y="2357438"/>
              <a:ext cx="395287" cy="1587"/>
            </a:xfrm>
            <a:prstGeom prst="straightConnector1">
              <a:avLst/>
            </a:prstGeom>
            <a:noFill/>
            <a:ln w="19050" cap="sq" algn="ctr">
              <a:solidFill>
                <a:schemeClr val="tx1"/>
              </a:solidFill>
              <a:round/>
              <a:headEnd type="arrow" w="med" len="med"/>
              <a:tailEnd/>
            </a:ln>
          </p:spPr>
        </p:cxnSp>
        <p:cxnSp>
          <p:nvCxnSpPr>
            <p:cNvPr id="3145785" name="直接箭头连接符 83"/>
            <p:cNvCxnSpPr>
              <a:cxnSpLocks noChangeShapeType="1"/>
            </p:cNvCxnSpPr>
            <p:nvPr/>
          </p:nvCxnSpPr>
          <p:spPr bwMode="auto">
            <a:xfrm>
              <a:off x="6872288" y="3500438"/>
              <a:ext cx="539750" cy="1587"/>
            </a:xfrm>
            <a:prstGeom prst="straightConnector1">
              <a:avLst/>
            </a:prstGeom>
            <a:noFill/>
            <a:ln w="19050" cap="sq" algn="ctr">
              <a:solidFill>
                <a:schemeClr val="tx1"/>
              </a:solidFill>
              <a:round/>
              <a:headEnd type="arrow" w="med" len="med"/>
              <a:tailEnd/>
            </a:ln>
          </p:spPr>
        </p:cxnSp>
        <p:sp>
          <p:nvSpPr>
            <p:cNvPr id="1049149" name="TextBox 84"/>
            <p:cNvSpPr txBox="1">
              <a:spLocks noChangeArrowheads="1"/>
            </p:cNvSpPr>
            <p:nvPr/>
          </p:nvSpPr>
          <p:spPr bwMode="auto">
            <a:xfrm>
              <a:off x="3571875" y="1000125"/>
              <a:ext cx="877888" cy="461963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/>
                <a:t> </a:t>
              </a:r>
              <a:r>
                <a:rPr lang="zh-CN" altLang="en-US" b="1"/>
                <a:t>时钟</a:t>
              </a:r>
            </a:p>
          </p:txBody>
        </p:sp>
        <p:sp>
          <p:nvSpPr>
            <p:cNvPr id="1049150" name="TextBox 85"/>
            <p:cNvSpPr txBox="1">
              <a:spLocks noChangeArrowheads="1"/>
            </p:cNvSpPr>
            <p:nvPr/>
          </p:nvSpPr>
          <p:spPr bwMode="auto">
            <a:xfrm>
              <a:off x="4786313" y="1000125"/>
              <a:ext cx="800100" cy="461963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b="1"/>
                <a:t>复位</a:t>
              </a:r>
            </a:p>
          </p:txBody>
        </p:sp>
        <p:sp>
          <p:nvSpPr>
            <p:cNvPr id="1049151" name="TextBox 86"/>
            <p:cNvSpPr txBox="1">
              <a:spLocks noChangeArrowheads="1"/>
            </p:cNvSpPr>
            <p:nvPr/>
          </p:nvSpPr>
          <p:spPr bwMode="auto">
            <a:xfrm>
              <a:off x="2555776" y="2500313"/>
              <a:ext cx="1499128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/>
                <a:t> </a:t>
              </a:r>
              <a:r>
                <a:rPr lang="zh-CN" altLang="en-US" b="1"/>
                <a:t>工作周期</a:t>
              </a:r>
            </a:p>
          </p:txBody>
        </p:sp>
        <p:sp>
          <p:nvSpPr>
            <p:cNvPr id="1049152" name="TextBox 87"/>
            <p:cNvSpPr txBox="1">
              <a:spLocks noChangeArrowheads="1"/>
            </p:cNvSpPr>
            <p:nvPr/>
          </p:nvSpPr>
          <p:spPr bwMode="auto">
            <a:xfrm>
              <a:off x="5214938" y="2500313"/>
              <a:ext cx="877887" cy="46196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/>
                <a:t> </a:t>
              </a:r>
              <a:r>
                <a:rPr lang="zh-CN" altLang="en-US" b="1"/>
                <a:t>节拍</a:t>
              </a:r>
            </a:p>
          </p:txBody>
        </p:sp>
        <p:sp>
          <p:nvSpPr>
            <p:cNvPr id="1049153" name="TextBox 88"/>
            <p:cNvSpPr txBox="1">
              <a:spLocks noChangeArrowheads="1"/>
            </p:cNvSpPr>
            <p:nvPr/>
          </p:nvSpPr>
          <p:spPr bwMode="auto">
            <a:xfrm>
              <a:off x="2852738" y="4181475"/>
              <a:ext cx="1433512" cy="461963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FF"/>
                  </a:solidFill>
                </a:rPr>
                <a:t>AI/BI/CP</a:t>
              </a:r>
              <a:endParaRPr lang="zh-CN" altLang="en-US" b="1">
                <a:solidFill>
                  <a:srgbClr val="0000FF"/>
                </a:solidFill>
              </a:endParaRPr>
            </a:p>
          </p:txBody>
        </p:sp>
        <p:sp>
          <p:nvSpPr>
            <p:cNvPr id="1049154" name="TextBox 89"/>
            <p:cNvSpPr txBox="1">
              <a:spLocks noChangeArrowheads="1"/>
            </p:cNvSpPr>
            <p:nvPr/>
          </p:nvSpPr>
          <p:spPr bwMode="auto">
            <a:xfrm>
              <a:off x="2000250" y="5032375"/>
              <a:ext cx="877888" cy="461963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/>
                <a:t> </a:t>
              </a:r>
              <a:r>
                <a:rPr lang="zh-CN" altLang="en-US" b="1"/>
                <a:t>时钟</a:t>
              </a:r>
            </a:p>
          </p:txBody>
        </p:sp>
        <p:sp>
          <p:nvSpPr>
            <p:cNvPr id="1049155" name="TextBox 92"/>
            <p:cNvSpPr txBox="1">
              <a:spLocks noChangeArrowheads="1"/>
            </p:cNvSpPr>
            <p:nvPr/>
          </p:nvSpPr>
          <p:spPr bwMode="auto">
            <a:xfrm>
              <a:off x="5788025" y="4572000"/>
              <a:ext cx="569913" cy="461963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/>
                <a:t> …</a:t>
              </a:r>
              <a:endParaRPr lang="zh-CN" altLang="en-US" b="1"/>
            </a:p>
          </p:txBody>
        </p:sp>
        <p:sp>
          <p:nvSpPr>
            <p:cNvPr id="1049156" name="TextBox 95"/>
            <p:cNvSpPr txBox="1">
              <a:spLocks noChangeArrowheads="1"/>
            </p:cNvSpPr>
            <p:nvPr/>
          </p:nvSpPr>
          <p:spPr bwMode="auto">
            <a:xfrm>
              <a:off x="6156325" y="2128838"/>
              <a:ext cx="1247775" cy="46196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/>
                <a:t>I/O</a:t>
              </a:r>
              <a:r>
                <a:rPr lang="zh-CN" altLang="en-US" b="1"/>
                <a:t>请求</a:t>
              </a:r>
            </a:p>
          </p:txBody>
        </p:sp>
        <p:sp>
          <p:nvSpPr>
            <p:cNvPr id="1049157" name="TextBox 97"/>
            <p:cNvSpPr txBox="1">
              <a:spLocks noChangeArrowheads="1"/>
            </p:cNvSpPr>
            <p:nvPr/>
          </p:nvSpPr>
          <p:spPr bwMode="auto">
            <a:xfrm>
              <a:off x="1357313" y="1752600"/>
              <a:ext cx="1698625" cy="461963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/>
                <a:t> OP/SA/DA</a:t>
              </a:r>
              <a:endParaRPr lang="zh-CN" altLang="en-US" b="1"/>
            </a:p>
          </p:txBody>
        </p:sp>
        <p:sp>
          <p:nvSpPr>
            <p:cNvPr id="1049158" name="TextBox 98"/>
            <p:cNvSpPr txBox="1">
              <a:spLocks noChangeArrowheads="1"/>
            </p:cNvSpPr>
            <p:nvPr/>
          </p:nvSpPr>
          <p:spPr bwMode="auto">
            <a:xfrm>
              <a:off x="1357313" y="3038475"/>
              <a:ext cx="1698625" cy="461963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/>
                <a:t> OP/SA/DA</a:t>
              </a:r>
              <a:endParaRPr lang="zh-CN" altLang="en-US" b="1"/>
            </a:p>
          </p:txBody>
        </p:sp>
        <p:sp>
          <p:nvSpPr>
            <p:cNvPr id="1049159" name="TextBox 99"/>
            <p:cNvSpPr txBox="1">
              <a:spLocks noChangeArrowheads="1"/>
            </p:cNvSpPr>
            <p:nvPr/>
          </p:nvSpPr>
          <p:spPr bwMode="auto">
            <a:xfrm>
              <a:off x="1357313" y="4500563"/>
              <a:ext cx="979487" cy="46196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/>
                <a:t> Ri/Rj</a:t>
              </a:r>
              <a:endParaRPr lang="zh-CN" altLang="en-US" b="1"/>
            </a:p>
          </p:txBody>
        </p:sp>
      </p:grpSp>
      <p:sp>
        <p:nvSpPr>
          <p:cNvPr id="1049160" name="圆角矩形 36"/>
          <p:cNvSpPr>
            <a:spLocks noChangeArrowheads="1"/>
          </p:cNvSpPr>
          <p:nvPr/>
        </p:nvSpPr>
        <p:spPr bwMode="auto">
          <a:xfrm>
            <a:off x="4667250" y="3205881"/>
            <a:ext cx="3714750" cy="1071563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28575" cap="sq" algn="ctr">
            <a:solidFill>
              <a:schemeClr val="accent1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r>
              <a:rPr lang="zh-CN" altLang="en-US" sz="2800" b="1">
                <a:latin typeface="黑体" pitchFamily="2" charset="-122"/>
                <a:ea typeface="黑体" pitchFamily="2" charset="-122"/>
              </a:rPr>
              <a:t>微命令发生器</a:t>
            </a:r>
            <a:endParaRPr lang="en-US" altLang="zh-CN" sz="2800" b="1">
              <a:latin typeface="黑体" pitchFamily="2" charset="-122"/>
              <a:ea typeface="黑体" pitchFamily="2" charset="-122"/>
            </a:endParaRPr>
          </a:p>
          <a:p>
            <a:pPr algn="ctr"/>
            <a:r>
              <a:rPr lang="zh-CN" altLang="en-US" sz="2800" b="1">
                <a:latin typeface="黑体" pitchFamily="2" charset="-122"/>
                <a:ea typeface="黑体" pitchFamily="2" charset="-122"/>
              </a:rPr>
              <a:t>（组合逻辑）</a:t>
            </a:r>
          </a:p>
        </p:txBody>
      </p:sp>
      <p:grpSp>
        <p:nvGrpSpPr>
          <p:cNvPr id="164" name="组合 44"/>
          <p:cNvGrpSpPr/>
          <p:nvPr/>
        </p:nvGrpSpPr>
        <p:grpSpPr>
          <a:xfrm>
            <a:off x="2351584" y="24304"/>
            <a:ext cx="6912768" cy="839639"/>
            <a:chOff x="827584" y="0"/>
            <a:chExt cx="6912768" cy="839639"/>
          </a:xfrm>
        </p:grpSpPr>
        <p:sp>
          <p:nvSpPr>
            <p:cNvPr id="1049161" name="六边形 46"/>
            <p:cNvSpPr/>
            <p:nvPr/>
          </p:nvSpPr>
          <p:spPr>
            <a:xfrm>
              <a:off x="1119858" y="93956"/>
              <a:ext cx="6620494" cy="649825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85000"/>
                    <a:lumOff val="1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3500000" scaled="1"/>
            </a:gradFill>
            <a:ln>
              <a:gradFill>
                <a:gsLst>
                  <a:gs pos="0">
                    <a:schemeClr val="bg1">
                      <a:lumMod val="71000"/>
                      <a:lumOff val="29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0"/>
              </a:gradFill>
            </a:ln>
            <a:effectLst>
              <a:outerShdw blurRad="482600" dist="241300" dir="2700000" algn="tl" rotWithShape="0">
                <a:prstClr val="black">
                  <a:alpha val="4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7.4.2   </a:t>
              </a:r>
              <a:r>
                <a:rPr lang="zh-CN" altLang="en-US" sz="28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组合逻辑控制器系统结构</a:t>
              </a:r>
              <a:endPara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65" name="组合 47"/>
            <p:cNvGrpSpPr/>
            <p:nvPr/>
          </p:nvGrpSpPr>
          <p:grpSpPr>
            <a:xfrm>
              <a:off x="827584" y="0"/>
              <a:ext cx="864096" cy="839639"/>
              <a:chOff x="304800" y="673100"/>
              <a:chExt cx="4000500" cy="4000500"/>
            </a:xfrm>
            <a:effectLst>
              <a:outerShdw blurRad="444500" dist="254000" dir="684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1049162" name="同心圆 215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1049163" name="椭圆 52"/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</p:grpSp>
        <p:grpSp>
          <p:nvGrpSpPr>
            <p:cNvPr id="166" name="组合 48"/>
            <p:cNvGrpSpPr/>
            <p:nvPr/>
          </p:nvGrpSpPr>
          <p:grpSpPr>
            <a:xfrm>
              <a:off x="1043607" y="174509"/>
              <a:ext cx="449306" cy="473563"/>
              <a:chOff x="304800" y="673100"/>
              <a:chExt cx="4000500" cy="4000500"/>
            </a:xfrm>
            <a:effectLst>
              <a:outerShdw blurRad="444500" dist="254000" dir="684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1049164" name="同心圆 220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1049165" name="椭圆 50"/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49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916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66" name="矩形 2"/>
          <p:cNvSpPr>
            <a:spLocks noChangeArrowheads="1"/>
          </p:cNvSpPr>
          <p:nvPr/>
        </p:nvSpPr>
        <p:spPr bwMode="auto">
          <a:xfrm>
            <a:off x="2928370" y="887239"/>
            <a:ext cx="6480000" cy="171450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 cap="sq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pPr algn="ctr">
              <a:lnSpc>
                <a:spcPct val="200000"/>
              </a:lnSpc>
            </a:pPr>
            <a:r>
              <a:rPr lang="zh-CN" altLang="en-US" sz="3200" b="1">
                <a:latin typeface="黑体" pitchFamily="2" charset="-122"/>
                <a:ea typeface="黑体" pitchFamily="2" charset="-122"/>
              </a:rPr>
              <a:t>时序组合逻辑电路</a:t>
            </a:r>
            <a:r>
              <a:rPr lang="zh-CN" altLang="en-US" sz="3200" b="1" dirty="0">
                <a:latin typeface="黑体" pitchFamily="2" charset="-122"/>
                <a:ea typeface="黑体" pitchFamily="2" charset="-122"/>
              </a:rPr>
              <a:t>模块</a:t>
            </a:r>
          </a:p>
        </p:txBody>
      </p:sp>
      <p:grpSp>
        <p:nvGrpSpPr>
          <p:cNvPr id="168" name="组合 84"/>
          <p:cNvGrpSpPr/>
          <p:nvPr/>
        </p:nvGrpSpPr>
        <p:grpSpPr bwMode="auto">
          <a:xfrm>
            <a:off x="2927650" y="2101676"/>
            <a:ext cx="6462949" cy="1143000"/>
            <a:chOff x="1208158" y="1571625"/>
            <a:chExt cx="6462952" cy="1143000"/>
          </a:xfrm>
        </p:grpSpPr>
        <p:sp>
          <p:nvSpPr>
            <p:cNvPr id="1049167" name="TextBox 3"/>
            <p:cNvSpPr txBox="1">
              <a:spLocks noChangeArrowheads="1"/>
            </p:cNvSpPr>
            <p:nvPr/>
          </p:nvSpPr>
          <p:spPr bwMode="auto">
            <a:xfrm>
              <a:off x="1208158" y="1586615"/>
              <a:ext cx="898003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b="1"/>
                <a:t>1→FT</a:t>
              </a:r>
              <a:endParaRPr lang="zh-CN" altLang="en-US" sz="2000" b="1"/>
            </a:p>
          </p:txBody>
        </p:sp>
        <p:sp>
          <p:nvSpPr>
            <p:cNvPr id="1049168" name="TextBox 4"/>
            <p:cNvSpPr txBox="1">
              <a:spLocks noChangeArrowheads="1"/>
            </p:cNvSpPr>
            <p:nvPr/>
          </p:nvSpPr>
          <p:spPr bwMode="auto">
            <a:xfrm>
              <a:off x="2072254" y="1591503"/>
              <a:ext cx="883575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b="1"/>
                <a:t>1→ST</a:t>
              </a:r>
              <a:endParaRPr lang="zh-CN" altLang="en-US" sz="2000" b="1"/>
            </a:p>
          </p:txBody>
        </p:sp>
        <p:sp>
          <p:nvSpPr>
            <p:cNvPr id="1049169" name="TextBox 5"/>
            <p:cNvSpPr txBox="1">
              <a:spLocks noChangeArrowheads="1"/>
            </p:cNvSpPr>
            <p:nvPr/>
          </p:nvSpPr>
          <p:spPr bwMode="auto">
            <a:xfrm>
              <a:off x="2928938" y="1571625"/>
              <a:ext cx="926857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b="1"/>
                <a:t>1→DT</a:t>
              </a:r>
              <a:endParaRPr lang="zh-CN" altLang="en-US" sz="2000" b="1"/>
            </a:p>
          </p:txBody>
        </p:sp>
        <p:sp>
          <p:nvSpPr>
            <p:cNvPr id="1049170" name="TextBox 6"/>
            <p:cNvSpPr txBox="1">
              <a:spLocks noChangeArrowheads="1"/>
            </p:cNvSpPr>
            <p:nvPr/>
          </p:nvSpPr>
          <p:spPr bwMode="auto">
            <a:xfrm>
              <a:off x="3896130" y="1571625"/>
              <a:ext cx="912429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b="1"/>
                <a:t>1→ET</a:t>
              </a:r>
              <a:endParaRPr lang="zh-CN" altLang="en-US" sz="2000" b="1"/>
            </a:p>
          </p:txBody>
        </p:sp>
        <p:sp>
          <p:nvSpPr>
            <p:cNvPr id="1049171" name="TextBox 7"/>
            <p:cNvSpPr txBox="1">
              <a:spLocks noChangeArrowheads="1"/>
            </p:cNvSpPr>
            <p:nvPr/>
          </p:nvSpPr>
          <p:spPr bwMode="auto">
            <a:xfrm>
              <a:off x="4808560" y="1571625"/>
              <a:ext cx="840295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b="1"/>
                <a:t>1→IT</a:t>
              </a:r>
              <a:endParaRPr lang="zh-CN" altLang="en-US" sz="2000" b="1"/>
            </a:p>
          </p:txBody>
        </p:sp>
        <p:sp>
          <p:nvSpPr>
            <p:cNvPr id="1049172" name="TextBox 8"/>
            <p:cNvSpPr txBox="1">
              <a:spLocks noChangeArrowheads="1"/>
            </p:cNvSpPr>
            <p:nvPr/>
          </p:nvSpPr>
          <p:spPr bwMode="auto">
            <a:xfrm>
              <a:off x="5600648" y="1571625"/>
              <a:ext cx="1335816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b="1"/>
                <a:t>1→DMAT</a:t>
              </a:r>
              <a:endParaRPr lang="zh-CN" altLang="en-US" sz="2000" b="1"/>
            </a:p>
          </p:txBody>
        </p:sp>
        <p:sp>
          <p:nvSpPr>
            <p:cNvPr id="1049173" name="TextBox 9"/>
            <p:cNvSpPr txBox="1">
              <a:spLocks noChangeArrowheads="1"/>
            </p:cNvSpPr>
            <p:nvPr/>
          </p:nvSpPr>
          <p:spPr bwMode="auto">
            <a:xfrm>
              <a:off x="7040809" y="1571625"/>
              <a:ext cx="630301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b="1"/>
                <a:t>T+1</a:t>
              </a:r>
              <a:endParaRPr lang="zh-CN" altLang="en-US" sz="2000" b="1"/>
            </a:p>
          </p:txBody>
        </p:sp>
        <p:cxnSp>
          <p:nvCxnSpPr>
            <p:cNvPr id="3145786" name="直接箭头连接符 11"/>
            <p:cNvCxnSpPr>
              <a:cxnSpLocks noChangeShapeType="1"/>
            </p:cNvCxnSpPr>
            <p:nvPr/>
          </p:nvCxnSpPr>
          <p:spPr bwMode="auto">
            <a:xfrm rot="5400000">
              <a:off x="1108075" y="2392363"/>
              <a:ext cx="642937" cy="1588"/>
            </a:xfrm>
            <a:prstGeom prst="straightConnector1">
              <a:avLst/>
            </a:prstGeom>
            <a:noFill/>
            <a:ln w="19050" cap="sq" algn="ctr">
              <a:solidFill>
                <a:schemeClr val="tx1"/>
              </a:solidFill>
              <a:round/>
              <a:headEnd type="oval" w="med" len="med"/>
              <a:tailEnd type="triangle" w="med" len="med"/>
            </a:ln>
          </p:spPr>
        </p:cxnSp>
        <p:cxnSp>
          <p:nvCxnSpPr>
            <p:cNvPr id="3145787" name="直接箭头连接符 12"/>
            <p:cNvCxnSpPr>
              <a:cxnSpLocks noChangeShapeType="1"/>
            </p:cNvCxnSpPr>
            <p:nvPr/>
          </p:nvCxnSpPr>
          <p:spPr bwMode="auto">
            <a:xfrm rot="5400000">
              <a:off x="2108200" y="2392363"/>
              <a:ext cx="642937" cy="1588"/>
            </a:xfrm>
            <a:prstGeom prst="straightConnector1">
              <a:avLst/>
            </a:prstGeom>
            <a:noFill/>
            <a:ln w="19050" cap="sq" algn="ctr">
              <a:solidFill>
                <a:schemeClr val="tx1"/>
              </a:solidFill>
              <a:round/>
              <a:headEnd type="oval" w="med" len="med"/>
              <a:tailEnd type="triangle" w="med" len="med"/>
            </a:ln>
          </p:spPr>
        </p:cxnSp>
        <p:cxnSp>
          <p:nvCxnSpPr>
            <p:cNvPr id="3145788" name="直接箭头连接符 13"/>
            <p:cNvCxnSpPr>
              <a:cxnSpLocks noChangeShapeType="1"/>
            </p:cNvCxnSpPr>
            <p:nvPr/>
          </p:nvCxnSpPr>
          <p:spPr bwMode="auto">
            <a:xfrm rot="5400000">
              <a:off x="3036888" y="2392363"/>
              <a:ext cx="642937" cy="1587"/>
            </a:xfrm>
            <a:prstGeom prst="straightConnector1">
              <a:avLst/>
            </a:prstGeom>
            <a:noFill/>
            <a:ln w="19050" cap="sq" algn="ctr">
              <a:solidFill>
                <a:schemeClr val="tx1"/>
              </a:solidFill>
              <a:round/>
              <a:headEnd type="oval" w="med" len="med"/>
              <a:tailEnd type="triangle" w="med" len="med"/>
            </a:ln>
          </p:spPr>
        </p:cxnSp>
        <p:cxnSp>
          <p:nvCxnSpPr>
            <p:cNvPr id="3145789" name="直接箭头连接符 14"/>
            <p:cNvCxnSpPr>
              <a:cxnSpLocks noChangeShapeType="1"/>
            </p:cNvCxnSpPr>
            <p:nvPr/>
          </p:nvCxnSpPr>
          <p:spPr bwMode="auto">
            <a:xfrm rot="5400000">
              <a:off x="4037013" y="2392363"/>
              <a:ext cx="642937" cy="1587"/>
            </a:xfrm>
            <a:prstGeom prst="straightConnector1">
              <a:avLst/>
            </a:prstGeom>
            <a:noFill/>
            <a:ln w="19050" cap="sq" algn="ctr">
              <a:solidFill>
                <a:schemeClr val="tx1"/>
              </a:solidFill>
              <a:round/>
              <a:headEnd type="oval" w="med" len="med"/>
              <a:tailEnd type="triangle" w="med" len="med"/>
            </a:ln>
          </p:spPr>
        </p:cxnSp>
        <p:cxnSp>
          <p:nvCxnSpPr>
            <p:cNvPr id="3145790" name="直接箭头连接符 15"/>
            <p:cNvCxnSpPr>
              <a:cxnSpLocks noChangeShapeType="1"/>
            </p:cNvCxnSpPr>
            <p:nvPr/>
          </p:nvCxnSpPr>
          <p:spPr bwMode="auto">
            <a:xfrm rot="5400000">
              <a:off x="4965700" y="2392363"/>
              <a:ext cx="642937" cy="1588"/>
            </a:xfrm>
            <a:prstGeom prst="straightConnector1">
              <a:avLst/>
            </a:prstGeom>
            <a:noFill/>
            <a:ln w="19050" cap="sq" algn="ctr">
              <a:solidFill>
                <a:schemeClr val="tx1"/>
              </a:solidFill>
              <a:round/>
              <a:headEnd type="oval" w="med" len="med"/>
              <a:tailEnd type="triangle" w="med" len="med"/>
            </a:ln>
          </p:spPr>
        </p:cxnSp>
        <p:cxnSp>
          <p:nvCxnSpPr>
            <p:cNvPr id="3145791" name="直接箭头连接符 16"/>
            <p:cNvCxnSpPr>
              <a:cxnSpLocks noChangeShapeType="1"/>
            </p:cNvCxnSpPr>
            <p:nvPr/>
          </p:nvCxnSpPr>
          <p:spPr bwMode="auto">
            <a:xfrm rot="5400000">
              <a:off x="6108700" y="2392363"/>
              <a:ext cx="642937" cy="1588"/>
            </a:xfrm>
            <a:prstGeom prst="straightConnector1">
              <a:avLst/>
            </a:prstGeom>
            <a:noFill/>
            <a:ln w="19050" cap="sq" algn="ctr">
              <a:solidFill>
                <a:schemeClr val="tx1"/>
              </a:solidFill>
              <a:round/>
              <a:headEnd type="oval" w="med" len="med"/>
              <a:tailEnd type="triangle" w="med" len="med"/>
            </a:ln>
          </p:spPr>
        </p:cxnSp>
        <p:cxnSp>
          <p:nvCxnSpPr>
            <p:cNvPr id="3145792" name="直接箭头连接符 17"/>
            <p:cNvCxnSpPr>
              <a:cxnSpLocks noChangeShapeType="1"/>
            </p:cNvCxnSpPr>
            <p:nvPr/>
          </p:nvCxnSpPr>
          <p:spPr bwMode="auto">
            <a:xfrm rot="5400000">
              <a:off x="7251700" y="2392363"/>
              <a:ext cx="642937" cy="1588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</p:cxnSp>
      </p:grpSp>
      <p:grpSp>
        <p:nvGrpSpPr>
          <p:cNvPr id="169" name="组合 86"/>
          <p:cNvGrpSpPr/>
          <p:nvPr/>
        </p:nvGrpSpPr>
        <p:grpSpPr bwMode="auto">
          <a:xfrm>
            <a:off x="1703514" y="3988347"/>
            <a:ext cx="4284663" cy="585932"/>
            <a:chOff x="73025" y="3429000"/>
            <a:chExt cx="4284663" cy="644525"/>
          </a:xfrm>
        </p:grpSpPr>
        <p:cxnSp>
          <p:nvCxnSpPr>
            <p:cNvPr id="3145793" name="直接连接符 33"/>
            <p:cNvCxnSpPr>
              <a:cxnSpLocks noChangeShapeType="1"/>
            </p:cNvCxnSpPr>
            <p:nvPr/>
          </p:nvCxnSpPr>
          <p:spPr bwMode="auto">
            <a:xfrm>
              <a:off x="642938" y="3429000"/>
              <a:ext cx="792162" cy="1588"/>
            </a:xfrm>
            <a:prstGeom prst="line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oval" w="lg" len="lg"/>
            </a:ln>
          </p:spPr>
        </p:cxnSp>
        <p:cxnSp>
          <p:nvCxnSpPr>
            <p:cNvPr id="3145794" name="直接连接符 39"/>
            <p:cNvCxnSpPr>
              <a:cxnSpLocks noChangeShapeType="1"/>
            </p:cNvCxnSpPr>
            <p:nvPr/>
          </p:nvCxnSpPr>
          <p:spPr bwMode="auto">
            <a:xfrm>
              <a:off x="428625" y="3641725"/>
              <a:ext cx="2000250" cy="1588"/>
            </a:xfrm>
            <a:prstGeom prst="line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oval" w="lg" len="lg"/>
            </a:ln>
          </p:spPr>
        </p:cxnSp>
        <p:cxnSp>
          <p:nvCxnSpPr>
            <p:cNvPr id="3145795" name="直接连接符 40"/>
            <p:cNvCxnSpPr>
              <a:cxnSpLocks noChangeShapeType="1"/>
            </p:cNvCxnSpPr>
            <p:nvPr/>
          </p:nvCxnSpPr>
          <p:spPr bwMode="auto">
            <a:xfrm>
              <a:off x="214313" y="3857625"/>
              <a:ext cx="3143250" cy="1588"/>
            </a:xfrm>
            <a:prstGeom prst="line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oval" w="lg" len="lg"/>
            </a:ln>
          </p:spPr>
        </p:cxnSp>
        <p:cxnSp>
          <p:nvCxnSpPr>
            <p:cNvPr id="3145796" name="直接连接符 58"/>
            <p:cNvCxnSpPr>
              <a:cxnSpLocks noChangeShapeType="1"/>
            </p:cNvCxnSpPr>
            <p:nvPr/>
          </p:nvCxnSpPr>
          <p:spPr bwMode="auto">
            <a:xfrm>
              <a:off x="73025" y="4071938"/>
              <a:ext cx="4284663" cy="1587"/>
            </a:xfrm>
            <a:prstGeom prst="line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oval" w="lg" len="lg"/>
            </a:ln>
          </p:spPr>
        </p:cxnSp>
      </p:grpSp>
      <p:grpSp>
        <p:nvGrpSpPr>
          <p:cNvPr id="170" name="组合 87"/>
          <p:cNvGrpSpPr/>
          <p:nvPr/>
        </p:nvGrpSpPr>
        <p:grpSpPr bwMode="auto">
          <a:xfrm>
            <a:off x="1703514" y="1737916"/>
            <a:ext cx="574938" cy="2843212"/>
            <a:chOff x="69850" y="1214438"/>
            <a:chExt cx="574938" cy="2843212"/>
          </a:xfrm>
        </p:grpSpPr>
        <p:cxnSp>
          <p:nvCxnSpPr>
            <p:cNvPr id="3145797" name="直接连接符 37"/>
            <p:cNvCxnSpPr>
              <a:cxnSpLocks noChangeShapeType="1"/>
            </p:cNvCxnSpPr>
            <p:nvPr/>
          </p:nvCxnSpPr>
          <p:spPr bwMode="auto">
            <a:xfrm rot="5400000">
              <a:off x="-142081" y="2642131"/>
              <a:ext cx="1571625" cy="2113"/>
            </a:xfrm>
            <a:prstGeom prst="line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3145798" name="直接连接符 46"/>
            <p:cNvCxnSpPr>
              <a:cxnSpLocks noChangeShapeType="1"/>
            </p:cNvCxnSpPr>
            <p:nvPr/>
          </p:nvCxnSpPr>
          <p:spPr bwMode="auto">
            <a:xfrm rot="5400000">
              <a:off x="-573087" y="2643188"/>
              <a:ext cx="2001837" cy="1587"/>
            </a:xfrm>
            <a:prstGeom prst="line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3145799" name="直接连接符 47"/>
            <p:cNvCxnSpPr>
              <a:cxnSpLocks noChangeShapeType="1"/>
            </p:cNvCxnSpPr>
            <p:nvPr/>
          </p:nvCxnSpPr>
          <p:spPr bwMode="auto">
            <a:xfrm rot="5400000">
              <a:off x="-992187" y="2651125"/>
              <a:ext cx="2411412" cy="1588"/>
            </a:xfrm>
            <a:prstGeom prst="line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3145800" name="直接连接符 60"/>
            <p:cNvCxnSpPr>
              <a:cxnSpLocks noChangeShapeType="1"/>
            </p:cNvCxnSpPr>
            <p:nvPr/>
          </p:nvCxnSpPr>
          <p:spPr bwMode="auto">
            <a:xfrm rot="5400000">
              <a:off x="-1350962" y="2635250"/>
              <a:ext cx="2843212" cy="1588"/>
            </a:xfrm>
            <a:prstGeom prst="line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</p:grpSp>
      <p:grpSp>
        <p:nvGrpSpPr>
          <p:cNvPr id="171" name="组合 88"/>
          <p:cNvGrpSpPr/>
          <p:nvPr/>
        </p:nvGrpSpPr>
        <p:grpSpPr bwMode="auto">
          <a:xfrm>
            <a:off x="1706190" y="1720686"/>
            <a:ext cx="1168562" cy="630308"/>
            <a:chOff x="-176140" y="1190635"/>
            <a:chExt cx="1168562" cy="630308"/>
          </a:xfrm>
        </p:grpSpPr>
        <p:cxnSp>
          <p:nvCxnSpPr>
            <p:cNvPr id="3145801" name="直接连接符 35"/>
            <p:cNvCxnSpPr>
              <a:cxnSpLocks noChangeShapeType="1"/>
            </p:cNvCxnSpPr>
            <p:nvPr/>
          </p:nvCxnSpPr>
          <p:spPr bwMode="auto">
            <a:xfrm>
              <a:off x="397248" y="1818829"/>
              <a:ext cx="595174" cy="2114"/>
            </a:xfrm>
            <a:prstGeom prst="line">
              <a:avLst/>
            </a:prstGeom>
            <a:noFill/>
            <a:ln w="12700" cap="sq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3145802" name="直接连接符 51"/>
            <p:cNvCxnSpPr>
              <a:cxnSpLocks noChangeShapeType="1"/>
            </p:cNvCxnSpPr>
            <p:nvPr/>
          </p:nvCxnSpPr>
          <p:spPr bwMode="auto">
            <a:xfrm rot="10800000">
              <a:off x="181225" y="1638366"/>
              <a:ext cx="805358" cy="6630"/>
            </a:xfrm>
            <a:prstGeom prst="line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arrow" w="med" len="med"/>
              <a:tailEnd/>
            </a:ln>
          </p:spPr>
        </p:cxnSp>
        <p:cxnSp>
          <p:nvCxnSpPr>
            <p:cNvPr id="3145803" name="直接连接符 53"/>
            <p:cNvCxnSpPr>
              <a:cxnSpLocks noChangeShapeType="1"/>
            </p:cNvCxnSpPr>
            <p:nvPr/>
          </p:nvCxnSpPr>
          <p:spPr bwMode="auto">
            <a:xfrm rot="10800000">
              <a:off x="-18034" y="1428750"/>
              <a:ext cx="1001755" cy="1588"/>
            </a:xfrm>
            <a:prstGeom prst="line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arrow" w="med" len="med"/>
              <a:tailEnd/>
            </a:ln>
          </p:spPr>
        </p:cxnSp>
        <p:cxnSp>
          <p:nvCxnSpPr>
            <p:cNvPr id="3145804" name="直接连接符 61"/>
            <p:cNvCxnSpPr>
              <a:cxnSpLocks noChangeShapeType="1"/>
            </p:cNvCxnSpPr>
            <p:nvPr/>
          </p:nvCxnSpPr>
          <p:spPr bwMode="auto">
            <a:xfrm>
              <a:off x="-176140" y="1190635"/>
              <a:ext cx="1149452" cy="1587"/>
            </a:xfrm>
            <a:prstGeom prst="line">
              <a:avLst/>
            </a:prstGeom>
            <a:noFill/>
            <a:ln w="12700" cap="sq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</p:grpSp>
      <p:grpSp>
        <p:nvGrpSpPr>
          <p:cNvPr id="172" name="组合 91"/>
          <p:cNvGrpSpPr/>
          <p:nvPr/>
        </p:nvGrpSpPr>
        <p:grpSpPr bwMode="auto">
          <a:xfrm>
            <a:off x="9480376" y="2030238"/>
            <a:ext cx="1046489" cy="434665"/>
            <a:chOff x="7833567" y="1500188"/>
            <a:chExt cx="1046489" cy="430212"/>
          </a:xfrm>
        </p:grpSpPr>
        <p:cxnSp>
          <p:nvCxnSpPr>
            <p:cNvPr id="3145805" name="直接箭头连接符 66"/>
            <p:cNvCxnSpPr>
              <a:cxnSpLocks noChangeShapeType="1"/>
            </p:cNvCxnSpPr>
            <p:nvPr/>
          </p:nvCxnSpPr>
          <p:spPr bwMode="auto">
            <a:xfrm rot="10800000">
              <a:off x="7859171" y="1500188"/>
              <a:ext cx="1020885" cy="1587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</p:cxnSp>
        <p:cxnSp>
          <p:nvCxnSpPr>
            <p:cNvPr id="3145806" name="直接箭头连接符 67"/>
            <p:cNvCxnSpPr>
              <a:cxnSpLocks noChangeShapeType="1"/>
            </p:cNvCxnSpPr>
            <p:nvPr/>
          </p:nvCxnSpPr>
          <p:spPr bwMode="auto">
            <a:xfrm rot="10800000">
              <a:off x="7862392" y="1714500"/>
              <a:ext cx="835271" cy="1588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</p:cxnSp>
        <p:cxnSp>
          <p:nvCxnSpPr>
            <p:cNvPr id="3145807" name="直接箭头连接符 68"/>
            <p:cNvCxnSpPr>
              <a:cxnSpLocks noChangeShapeType="1"/>
            </p:cNvCxnSpPr>
            <p:nvPr/>
          </p:nvCxnSpPr>
          <p:spPr bwMode="auto">
            <a:xfrm rot="10800000">
              <a:off x="7833567" y="1928813"/>
              <a:ext cx="745282" cy="1587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</p:cxnSp>
      </p:grpSp>
      <p:grpSp>
        <p:nvGrpSpPr>
          <p:cNvPr id="173" name="组合 90"/>
          <p:cNvGrpSpPr/>
          <p:nvPr/>
        </p:nvGrpSpPr>
        <p:grpSpPr bwMode="auto">
          <a:xfrm>
            <a:off x="10219309" y="2030239"/>
            <a:ext cx="296863" cy="2357437"/>
            <a:chOff x="8572500" y="1500188"/>
            <a:chExt cx="296863" cy="2357437"/>
          </a:xfrm>
        </p:grpSpPr>
        <p:cxnSp>
          <p:nvCxnSpPr>
            <p:cNvPr id="3145808" name="直接连接符 70"/>
            <p:cNvCxnSpPr>
              <a:cxnSpLocks noChangeShapeType="1"/>
            </p:cNvCxnSpPr>
            <p:nvPr/>
          </p:nvCxnSpPr>
          <p:spPr bwMode="auto">
            <a:xfrm rot="5400000">
              <a:off x="7822406" y="2678907"/>
              <a:ext cx="1501775" cy="1588"/>
            </a:xfrm>
            <a:prstGeom prst="line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3145809" name="直接连接符 75"/>
            <p:cNvCxnSpPr>
              <a:cxnSpLocks noChangeShapeType="1"/>
            </p:cNvCxnSpPr>
            <p:nvPr/>
          </p:nvCxnSpPr>
          <p:spPr bwMode="auto">
            <a:xfrm rot="5400000">
              <a:off x="7750969" y="2678906"/>
              <a:ext cx="1930400" cy="1588"/>
            </a:xfrm>
            <a:prstGeom prst="line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3145810" name="直接连接符 79"/>
            <p:cNvCxnSpPr>
              <a:cxnSpLocks noChangeShapeType="1"/>
            </p:cNvCxnSpPr>
            <p:nvPr/>
          </p:nvCxnSpPr>
          <p:spPr bwMode="auto">
            <a:xfrm rot="5400000">
              <a:off x="7685088" y="2673350"/>
              <a:ext cx="2357437" cy="11113"/>
            </a:xfrm>
            <a:prstGeom prst="line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</p:grpSp>
      <p:grpSp>
        <p:nvGrpSpPr>
          <p:cNvPr id="174" name="组合 89"/>
          <p:cNvGrpSpPr/>
          <p:nvPr/>
        </p:nvGrpSpPr>
        <p:grpSpPr bwMode="auto">
          <a:xfrm>
            <a:off x="6933184" y="3959051"/>
            <a:ext cx="3581400" cy="430213"/>
            <a:chOff x="5286375" y="3429000"/>
            <a:chExt cx="3581400" cy="430213"/>
          </a:xfrm>
        </p:grpSpPr>
        <p:cxnSp>
          <p:nvCxnSpPr>
            <p:cNvPr id="3145811" name="直接连接符 72"/>
            <p:cNvCxnSpPr>
              <a:cxnSpLocks noChangeShapeType="1"/>
            </p:cNvCxnSpPr>
            <p:nvPr/>
          </p:nvCxnSpPr>
          <p:spPr bwMode="auto">
            <a:xfrm>
              <a:off x="5286375" y="3429000"/>
              <a:ext cx="3286125" cy="1588"/>
            </a:xfrm>
            <a:prstGeom prst="line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oval" w="lg" len="lg"/>
              <a:tailEnd type="none" w="sm" len="sm"/>
            </a:ln>
          </p:spPr>
        </p:cxnSp>
        <p:cxnSp>
          <p:nvCxnSpPr>
            <p:cNvPr id="3145812" name="直接连接符 73"/>
            <p:cNvCxnSpPr>
              <a:cxnSpLocks noChangeShapeType="1"/>
            </p:cNvCxnSpPr>
            <p:nvPr/>
          </p:nvCxnSpPr>
          <p:spPr bwMode="auto">
            <a:xfrm>
              <a:off x="6445250" y="3641725"/>
              <a:ext cx="2268538" cy="1588"/>
            </a:xfrm>
            <a:prstGeom prst="line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oval" w="lg" len="lg"/>
              <a:tailEnd type="none" w="sm" len="sm"/>
            </a:ln>
          </p:spPr>
        </p:cxnSp>
        <p:cxnSp>
          <p:nvCxnSpPr>
            <p:cNvPr id="3145813" name="直接连接符 81"/>
            <p:cNvCxnSpPr>
              <a:cxnSpLocks noChangeShapeType="1"/>
            </p:cNvCxnSpPr>
            <p:nvPr/>
          </p:nvCxnSpPr>
          <p:spPr bwMode="auto">
            <a:xfrm>
              <a:off x="7572375" y="3857625"/>
              <a:ext cx="1295400" cy="1588"/>
            </a:xfrm>
            <a:prstGeom prst="line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oval" w="lg" len="lg"/>
              <a:tailEnd type="none" w="sm" len="sm"/>
            </a:ln>
          </p:spPr>
        </p:cxnSp>
      </p:grpSp>
      <p:grpSp>
        <p:nvGrpSpPr>
          <p:cNvPr id="175" name="组合 82"/>
          <p:cNvGrpSpPr/>
          <p:nvPr/>
        </p:nvGrpSpPr>
        <p:grpSpPr bwMode="auto">
          <a:xfrm>
            <a:off x="1631506" y="790030"/>
            <a:ext cx="1386918" cy="766889"/>
            <a:chOff x="-87313" y="169498"/>
            <a:chExt cx="1386739" cy="767132"/>
          </a:xfrm>
        </p:grpSpPr>
        <p:cxnSp>
          <p:nvCxnSpPr>
            <p:cNvPr id="3145814" name="直接箭头连接符 55"/>
            <p:cNvCxnSpPr>
              <a:cxnSpLocks noChangeShapeType="1"/>
            </p:cNvCxnSpPr>
            <p:nvPr/>
          </p:nvCxnSpPr>
          <p:spPr bwMode="auto">
            <a:xfrm>
              <a:off x="214313" y="571500"/>
              <a:ext cx="714375" cy="1588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</p:cxnSp>
        <p:cxnSp>
          <p:nvCxnSpPr>
            <p:cNvPr id="3145815" name="直接箭头连接符 56"/>
            <p:cNvCxnSpPr>
              <a:cxnSpLocks noChangeShapeType="1"/>
            </p:cNvCxnSpPr>
            <p:nvPr/>
          </p:nvCxnSpPr>
          <p:spPr bwMode="auto">
            <a:xfrm>
              <a:off x="214313" y="928688"/>
              <a:ext cx="714375" cy="1587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</p:cxnSp>
        <p:sp>
          <p:nvSpPr>
            <p:cNvPr id="1049174" name="TextBox 84"/>
            <p:cNvSpPr txBox="1">
              <a:spLocks noChangeArrowheads="1"/>
            </p:cNvSpPr>
            <p:nvPr/>
          </p:nvSpPr>
          <p:spPr bwMode="auto">
            <a:xfrm>
              <a:off x="-75498" y="169498"/>
              <a:ext cx="1237679" cy="400237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b="1"/>
                <a:t>IR[15:12]</a:t>
              </a:r>
              <a:endParaRPr lang="zh-CN" altLang="en-US" sz="2000" b="1"/>
            </a:p>
          </p:txBody>
        </p:sp>
        <p:sp>
          <p:nvSpPr>
            <p:cNvPr id="1049175" name="TextBox 85"/>
            <p:cNvSpPr txBox="1">
              <a:spLocks noChangeArrowheads="1"/>
            </p:cNvSpPr>
            <p:nvPr/>
          </p:nvSpPr>
          <p:spPr bwMode="auto">
            <a:xfrm>
              <a:off x="-87313" y="536393"/>
              <a:ext cx="1386739" cy="400237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b="1"/>
                <a:t>IR[8:6,2:0]</a:t>
              </a:r>
              <a:endParaRPr lang="zh-CN" altLang="en-US" sz="2000" b="1"/>
            </a:p>
          </p:txBody>
        </p:sp>
      </p:grpSp>
      <p:grpSp>
        <p:nvGrpSpPr>
          <p:cNvPr id="176" name="组合 83"/>
          <p:cNvGrpSpPr/>
          <p:nvPr/>
        </p:nvGrpSpPr>
        <p:grpSpPr bwMode="auto">
          <a:xfrm>
            <a:off x="9429491" y="940852"/>
            <a:ext cx="1203013" cy="1047988"/>
            <a:chOff x="8286750" y="363372"/>
            <a:chExt cx="1204078" cy="1048496"/>
          </a:xfrm>
        </p:grpSpPr>
        <p:cxnSp>
          <p:nvCxnSpPr>
            <p:cNvPr id="3145816" name="直接箭头连接符 63"/>
            <p:cNvCxnSpPr>
              <a:cxnSpLocks noChangeShapeType="1"/>
            </p:cNvCxnSpPr>
            <p:nvPr/>
          </p:nvCxnSpPr>
          <p:spPr bwMode="auto">
            <a:xfrm rot="10800000">
              <a:off x="8286750" y="642938"/>
              <a:ext cx="428625" cy="1587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</p:cxnSp>
        <p:cxnSp>
          <p:nvCxnSpPr>
            <p:cNvPr id="3145817" name="直接箭头连接符 64"/>
            <p:cNvCxnSpPr>
              <a:cxnSpLocks noChangeShapeType="1"/>
            </p:cNvCxnSpPr>
            <p:nvPr/>
          </p:nvCxnSpPr>
          <p:spPr bwMode="auto">
            <a:xfrm rot="10800000">
              <a:off x="8286750" y="928688"/>
              <a:ext cx="428625" cy="1587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</p:cxnSp>
        <p:cxnSp>
          <p:nvCxnSpPr>
            <p:cNvPr id="3145818" name="直接箭头连接符 65"/>
            <p:cNvCxnSpPr>
              <a:cxnSpLocks noChangeShapeType="1"/>
            </p:cNvCxnSpPr>
            <p:nvPr/>
          </p:nvCxnSpPr>
          <p:spPr bwMode="auto">
            <a:xfrm rot="10800000">
              <a:off x="8286750" y="1214438"/>
              <a:ext cx="428625" cy="1587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</p:cxnSp>
        <p:sp>
          <p:nvSpPr>
            <p:cNvPr id="1049176" name="TextBox 86"/>
            <p:cNvSpPr txBox="1">
              <a:spLocks noChangeArrowheads="1"/>
            </p:cNvSpPr>
            <p:nvPr/>
          </p:nvSpPr>
          <p:spPr bwMode="auto">
            <a:xfrm>
              <a:off x="8677850" y="363372"/>
              <a:ext cx="740908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b="1"/>
                <a:t>PSW</a:t>
              </a:r>
              <a:endParaRPr lang="zh-CN" altLang="en-US" sz="2000" b="1"/>
            </a:p>
          </p:txBody>
        </p:sp>
        <p:sp>
          <p:nvSpPr>
            <p:cNvPr id="1049177" name="TextBox 87"/>
            <p:cNvSpPr txBox="1">
              <a:spLocks noChangeArrowheads="1"/>
            </p:cNvSpPr>
            <p:nvPr/>
          </p:nvSpPr>
          <p:spPr bwMode="auto">
            <a:xfrm>
              <a:off x="8717925" y="723587"/>
              <a:ext cx="700833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 b="1"/>
                <a:t>中断</a:t>
              </a:r>
            </a:p>
          </p:txBody>
        </p:sp>
        <p:sp>
          <p:nvSpPr>
            <p:cNvPr id="1049178" name="TextBox 88"/>
            <p:cNvSpPr txBox="1">
              <a:spLocks noChangeArrowheads="1"/>
            </p:cNvSpPr>
            <p:nvPr/>
          </p:nvSpPr>
          <p:spPr bwMode="auto">
            <a:xfrm>
              <a:off x="8692211" y="1011758"/>
              <a:ext cx="798617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b="1"/>
                <a:t>DMA</a:t>
              </a:r>
              <a:endParaRPr lang="zh-CN" altLang="en-US" sz="2000" b="1"/>
            </a:p>
          </p:txBody>
        </p:sp>
      </p:grpSp>
      <p:grpSp>
        <p:nvGrpSpPr>
          <p:cNvPr id="177" name="组合 85"/>
          <p:cNvGrpSpPr/>
          <p:nvPr/>
        </p:nvGrpSpPr>
        <p:grpSpPr bwMode="auto">
          <a:xfrm>
            <a:off x="2718372" y="3244676"/>
            <a:ext cx="7129462" cy="1962150"/>
            <a:chOff x="1071563" y="2714625"/>
            <a:chExt cx="7129110" cy="1962150"/>
          </a:xfrm>
        </p:grpSpPr>
        <p:sp>
          <p:nvSpPr>
            <p:cNvPr id="1049179" name="矩形 18"/>
            <p:cNvSpPr>
              <a:spLocks noChangeArrowheads="1"/>
            </p:cNvSpPr>
            <p:nvPr/>
          </p:nvSpPr>
          <p:spPr bwMode="auto">
            <a:xfrm>
              <a:off x="1071563" y="2714625"/>
              <a:ext cx="714375" cy="500063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/>
                <a:t>FT</a:t>
              </a:r>
              <a:endParaRPr lang="zh-CN" altLang="en-US" b="1"/>
            </a:p>
          </p:txBody>
        </p:sp>
        <p:sp>
          <p:nvSpPr>
            <p:cNvPr id="1049180" name="矩形 19"/>
            <p:cNvSpPr>
              <a:spLocks noChangeArrowheads="1"/>
            </p:cNvSpPr>
            <p:nvPr/>
          </p:nvSpPr>
          <p:spPr bwMode="auto">
            <a:xfrm>
              <a:off x="2071688" y="2714625"/>
              <a:ext cx="714375" cy="500063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/>
                <a:t>ST</a:t>
              </a:r>
              <a:endParaRPr lang="zh-CN" altLang="en-US" b="1"/>
            </a:p>
          </p:txBody>
        </p:sp>
        <p:sp>
          <p:nvSpPr>
            <p:cNvPr id="1049181" name="矩形 20"/>
            <p:cNvSpPr>
              <a:spLocks noChangeArrowheads="1"/>
            </p:cNvSpPr>
            <p:nvPr/>
          </p:nvSpPr>
          <p:spPr bwMode="auto">
            <a:xfrm>
              <a:off x="3000375" y="2714625"/>
              <a:ext cx="714375" cy="500063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/>
                <a:t>DT</a:t>
              </a:r>
              <a:endParaRPr lang="zh-CN" altLang="en-US" b="1"/>
            </a:p>
          </p:txBody>
        </p:sp>
        <p:sp>
          <p:nvSpPr>
            <p:cNvPr id="1049182" name="矩形 21"/>
            <p:cNvSpPr>
              <a:spLocks noChangeArrowheads="1"/>
            </p:cNvSpPr>
            <p:nvPr/>
          </p:nvSpPr>
          <p:spPr bwMode="auto">
            <a:xfrm>
              <a:off x="4000500" y="2714625"/>
              <a:ext cx="714375" cy="500063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/>
                <a:t>ET</a:t>
              </a:r>
              <a:endParaRPr lang="zh-CN" altLang="en-US" b="1"/>
            </a:p>
          </p:txBody>
        </p:sp>
        <p:sp>
          <p:nvSpPr>
            <p:cNvPr id="1049183" name="矩形 22"/>
            <p:cNvSpPr>
              <a:spLocks noChangeArrowheads="1"/>
            </p:cNvSpPr>
            <p:nvPr/>
          </p:nvSpPr>
          <p:spPr bwMode="auto">
            <a:xfrm>
              <a:off x="4929188" y="2714625"/>
              <a:ext cx="714375" cy="500063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/>
                <a:t>IT</a:t>
              </a:r>
              <a:endParaRPr lang="zh-CN" altLang="en-US" b="1"/>
            </a:p>
          </p:txBody>
        </p:sp>
        <p:sp>
          <p:nvSpPr>
            <p:cNvPr id="1049184" name="矩形 23"/>
            <p:cNvSpPr>
              <a:spLocks noChangeArrowheads="1"/>
            </p:cNvSpPr>
            <p:nvPr/>
          </p:nvSpPr>
          <p:spPr bwMode="auto">
            <a:xfrm>
              <a:off x="5929313" y="2714625"/>
              <a:ext cx="1071562" cy="500063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/>
                <a:t>DMAT</a:t>
              </a:r>
              <a:endParaRPr lang="zh-CN" altLang="en-US" b="1"/>
            </a:p>
          </p:txBody>
        </p:sp>
        <p:sp>
          <p:nvSpPr>
            <p:cNvPr id="1049185" name="矩形 24"/>
            <p:cNvSpPr>
              <a:spLocks noChangeArrowheads="1"/>
            </p:cNvSpPr>
            <p:nvPr/>
          </p:nvSpPr>
          <p:spPr bwMode="auto">
            <a:xfrm>
              <a:off x="7215188" y="2714625"/>
              <a:ext cx="714375" cy="500063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/>
                <a:t>T</a:t>
              </a:r>
              <a:endParaRPr lang="zh-CN" altLang="en-US" b="1"/>
            </a:p>
          </p:txBody>
        </p:sp>
        <p:cxnSp>
          <p:nvCxnSpPr>
            <p:cNvPr id="3145819" name="直接箭头连接符 25"/>
            <p:cNvCxnSpPr>
              <a:cxnSpLocks noChangeShapeType="1"/>
            </p:cNvCxnSpPr>
            <p:nvPr/>
          </p:nvCxnSpPr>
          <p:spPr bwMode="auto">
            <a:xfrm rot="5400000">
              <a:off x="907543" y="3735894"/>
              <a:ext cx="1044000" cy="1588"/>
            </a:xfrm>
            <a:prstGeom prst="straightConnector1">
              <a:avLst/>
            </a:prstGeom>
            <a:noFill/>
            <a:ln w="19050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</p:cxnSp>
        <p:cxnSp>
          <p:nvCxnSpPr>
            <p:cNvPr id="3145820" name="直接箭头连接符 26"/>
            <p:cNvCxnSpPr>
              <a:cxnSpLocks noChangeShapeType="1"/>
            </p:cNvCxnSpPr>
            <p:nvPr/>
          </p:nvCxnSpPr>
          <p:spPr bwMode="auto">
            <a:xfrm rot="5400000">
              <a:off x="1893888" y="3749675"/>
              <a:ext cx="1071562" cy="1588"/>
            </a:xfrm>
            <a:prstGeom prst="straightConnector1">
              <a:avLst/>
            </a:prstGeom>
            <a:noFill/>
            <a:ln w="19050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</p:cxnSp>
        <p:cxnSp>
          <p:nvCxnSpPr>
            <p:cNvPr id="3145821" name="直接箭头连接符 27"/>
            <p:cNvCxnSpPr>
              <a:cxnSpLocks noChangeShapeType="1"/>
            </p:cNvCxnSpPr>
            <p:nvPr/>
          </p:nvCxnSpPr>
          <p:spPr bwMode="auto">
            <a:xfrm rot="5400000">
              <a:off x="2822576" y="3749675"/>
              <a:ext cx="1071562" cy="1587"/>
            </a:xfrm>
            <a:prstGeom prst="straightConnector1">
              <a:avLst/>
            </a:prstGeom>
            <a:noFill/>
            <a:ln w="19050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</p:cxnSp>
        <p:cxnSp>
          <p:nvCxnSpPr>
            <p:cNvPr id="3145822" name="直接箭头连接符 28"/>
            <p:cNvCxnSpPr>
              <a:cxnSpLocks noChangeShapeType="1"/>
            </p:cNvCxnSpPr>
            <p:nvPr/>
          </p:nvCxnSpPr>
          <p:spPr bwMode="auto">
            <a:xfrm rot="5400000">
              <a:off x="3822701" y="3749675"/>
              <a:ext cx="1071562" cy="1587"/>
            </a:xfrm>
            <a:prstGeom prst="straightConnector1">
              <a:avLst/>
            </a:prstGeom>
            <a:noFill/>
            <a:ln w="19050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</p:cxnSp>
        <p:cxnSp>
          <p:nvCxnSpPr>
            <p:cNvPr id="3145823" name="直接箭头连接符 29"/>
            <p:cNvCxnSpPr>
              <a:cxnSpLocks noChangeShapeType="1"/>
            </p:cNvCxnSpPr>
            <p:nvPr/>
          </p:nvCxnSpPr>
          <p:spPr bwMode="auto">
            <a:xfrm rot="5400000">
              <a:off x="4751388" y="3749675"/>
              <a:ext cx="1071562" cy="1588"/>
            </a:xfrm>
            <a:prstGeom prst="straightConnector1">
              <a:avLst/>
            </a:prstGeom>
            <a:noFill/>
            <a:ln w="19050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</p:cxnSp>
        <p:cxnSp>
          <p:nvCxnSpPr>
            <p:cNvPr id="3145824" name="直接箭头连接符 30"/>
            <p:cNvCxnSpPr>
              <a:cxnSpLocks noChangeShapeType="1"/>
            </p:cNvCxnSpPr>
            <p:nvPr/>
          </p:nvCxnSpPr>
          <p:spPr bwMode="auto">
            <a:xfrm rot="5400000">
              <a:off x="5894388" y="3749675"/>
              <a:ext cx="1071562" cy="1588"/>
            </a:xfrm>
            <a:prstGeom prst="straightConnector1">
              <a:avLst/>
            </a:prstGeom>
            <a:noFill/>
            <a:ln w="19050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</p:cxnSp>
        <p:cxnSp>
          <p:nvCxnSpPr>
            <p:cNvPr id="3145825" name="直接箭头连接符 31"/>
            <p:cNvCxnSpPr>
              <a:cxnSpLocks noChangeShapeType="1"/>
            </p:cNvCxnSpPr>
            <p:nvPr/>
          </p:nvCxnSpPr>
          <p:spPr bwMode="auto">
            <a:xfrm rot="5400000">
              <a:off x="7037388" y="3749675"/>
              <a:ext cx="1071562" cy="1588"/>
            </a:xfrm>
            <a:prstGeom prst="straightConnector1">
              <a:avLst/>
            </a:prstGeom>
            <a:noFill/>
            <a:ln w="19050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</p:cxnSp>
        <p:sp>
          <p:nvSpPr>
            <p:cNvPr id="1049186" name="TextBox 89"/>
            <p:cNvSpPr txBox="1">
              <a:spLocks noChangeArrowheads="1"/>
            </p:cNvSpPr>
            <p:nvPr/>
          </p:nvSpPr>
          <p:spPr bwMode="auto">
            <a:xfrm>
              <a:off x="1169988" y="4214813"/>
              <a:ext cx="577850" cy="46196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FF"/>
                  </a:solidFill>
                </a:rPr>
                <a:t>FT</a:t>
              </a:r>
              <a:endParaRPr lang="zh-CN" altLang="en-US" b="1">
                <a:solidFill>
                  <a:srgbClr val="0000FF"/>
                </a:solidFill>
              </a:endParaRPr>
            </a:p>
          </p:txBody>
        </p:sp>
        <p:sp>
          <p:nvSpPr>
            <p:cNvPr id="1049187" name="TextBox 90"/>
            <p:cNvSpPr txBox="1">
              <a:spLocks noChangeArrowheads="1"/>
            </p:cNvSpPr>
            <p:nvPr/>
          </p:nvSpPr>
          <p:spPr bwMode="auto">
            <a:xfrm>
              <a:off x="2170113" y="4214813"/>
              <a:ext cx="561975" cy="46196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FF"/>
                  </a:solidFill>
                </a:rPr>
                <a:t>ST</a:t>
              </a:r>
              <a:endParaRPr lang="zh-CN" altLang="en-US" b="1">
                <a:solidFill>
                  <a:srgbClr val="0000FF"/>
                </a:solidFill>
              </a:endParaRPr>
            </a:p>
          </p:txBody>
        </p:sp>
        <p:sp>
          <p:nvSpPr>
            <p:cNvPr id="1049188" name="TextBox 91"/>
            <p:cNvSpPr txBox="1">
              <a:spLocks noChangeArrowheads="1"/>
            </p:cNvSpPr>
            <p:nvPr/>
          </p:nvSpPr>
          <p:spPr bwMode="auto">
            <a:xfrm>
              <a:off x="3098800" y="4214813"/>
              <a:ext cx="612775" cy="46196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FF"/>
                  </a:solidFill>
                </a:rPr>
                <a:t>DT</a:t>
              </a:r>
              <a:endParaRPr lang="zh-CN" altLang="en-US" b="1">
                <a:solidFill>
                  <a:srgbClr val="0000FF"/>
                </a:solidFill>
              </a:endParaRPr>
            </a:p>
          </p:txBody>
        </p:sp>
        <p:sp>
          <p:nvSpPr>
            <p:cNvPr id="1049189" name="TextBox 92"/>
            <p:cNvSpPr txBox="1">
              <a:spLocks noChangeArrowheads="1"/>
            </p:cNvSpPr>
            <p:nvPr/>
          </p:nvSpPr>
          <p:spPr bwMode="auto">
            <a:xfrm>
              <a:off x="4071938" y="4214813"/>
              <a:ext cx="595312" cy="46196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FF"/>
                  </a:solidFill>
                </a:rPr>
                <a:t>ET</a:t>
              </a:r>
              <a:endParaRPr lang="zh-CN" altLang="en-US" b="1">
                <a:solidFill>
                  <a:srgbClr val="0000FF"/>
                </a:solidFill>
              </a:endParaRPr>
            </a:p>
          </p:txBody>
        </p:sp>
        <p:sp>
          <p:nvSpPr>
            <p:cNvPr id="1049190" name="TextBox 93"/>
            <p:cNvSpPr txBox="1">
              <a:spLocks noChangeArrowheads="1"/>
            </p:cNvSpPr>
            <p:nvPr/>
          </p:nvSpPr>
          <p:spPr bwMode="auto">
            <a:xfrm>
              <a:off x="5049838" y="4214813"/>
              <a:ext cx="509587" cy="46196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FF"/>
                  </a:solidFill>
                </a:rPr>
                <a:t>IT</a:t>
              </a:r>
              <a:endParaRPr lang="zh-CN" altLang="en-US" b="1">
                <a:solidFill>
                  <a:srgbClr val="0000FF"/>
                </a:solidFill>
              </a:endParaRPr>
            </a:p>
          </p:txBody>
        </p:sp>
        <p:sp>
          <p:nvSpPr>
            <p:cNvPr id="1049191" name="TextBox 94"/>
            <p:cNvSpPr txBox="1">
              <a:spLocks noChangeArrowheads="1"/>
            </p:cNvSpPr>
            <p:nvPr/>
          </p:nvSpPr>
          <p:spPr bwMode="auto">
            <a:xfrm>
              <a:off x="5911850" y="4214813"/>
              <a:ext cx="1101725" cy="46196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FF"/>
                  </a:solidFill>
                </a:rPr>
                <a:t>DMAT</a:t>
              </a:r>
              <a:endParaRPr lang="zh-CN" altLang="en-US" b="1">
                <a:solidFill>
                  <a:srgbClr val="0000FF"/>
                </a:solidFill>
              </a:endParaRPr>
            </a:p>
          </p:txBody>
        </p:sp>
        <p:sp>
          <p:nvSpPr>
            <p:cNvPr id="1049192" name="TextBox 95"/>
            <p:cNvSpPr txBox="1">
              <a:spLocks noChangeArrowheads="1"/>
            </p:cNvSpPr>
            <p:nvPr/>
          </p:nvSpPr>
          <p:spPr bwMode="auto">
            <a:xfrm>
              <a:off x="6991688" y="4184833"/>
              <a:ext cx="1208985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FF"/>
                  </a:solidFill>
                </a:rPr>
                <a:t>Q</a:t>
              </a:r>
              <a:r>
                <a:rPr lang="en-US" altLang="zh-CN" b="1" baseline="-25000">
                  <a:solidFill>
                    <a:srgbClr val="0000FF"/>
                  </a:solidFill>
                </a:rPr>
                <a:t>2</a:t>
              </a:r>
              <a:r>
                <a:rPr lang="en-US" altLang="zh-CN" b="1">
                  <a:solidFill>
                    <a:srgbClr val="0000FF"/>
                  </a:solidFill>
                </a:rPr>
                <a:t>Q</a:t>
              </a:r>
              <a:r>
                <a:rPr lang="en-US" altLang="zh-CN" b="1" baseline="-25000">
                  <a:solidFill>
                    <a:srgbClr val="0000FF"/>
                  </a:solidFill>
                </a:rPr>
                <a:t>1</a:t>
              </a:r>
              <a:r>
                <a:rPr lang="en-US" altLang="zh-CN" b="1">
                  <a:solidFill>
                    <a:srgbClr val="0000FF"/>
                  </a:solidFill>
                </a:rPr>
                <a:t>Q</a:t>
              </a:r>
              <a:r>
                <a:rPr lang="en-US" altLang="zh-CN" b="1" baseline="-25000">
                  <a:solidFill>
                    <a:srgbClr val="0000FF"/>
                  </a:solidFill>
                </a:rPr>
                <a:t>0</a:t>
              </a:r>
              <a:endParaRPr lang="zh-CN" altLang="en-US" b="1" baseline="-25000">
                <a:solidFill>
                  <a:srgbClr val="0000FF"/>
                </a:solidFill>
              </a:endParaRPr>
            </a:p>
          </p:txBody>
        </p:sp>
      </p:grpSp>
      <p:grpSp>
        <p:nvGrpSpPr>
          <p:cNvPr id="178" name="组合 92"/>
          <p:cNvGrpSpPr/>
          <p:nvPr/>
        </p:nvGrpSpPr>
        <p:grpSpPr bwMode="auto">
          <a:xfrm>
            <a:off x="3289872" y="2530301"/>
            <a:ext cx="6778625" cy="715963"/>
            <a:chOff x="1643063" y="2000250"/>
            <a:chExt cx="6778625" cy="715963"/>
          </a:xfrm>
        </p:grpSpPr>
        <p:cxnSp>
          <p:nvCxnSpPr>
            <p:cNvPr id="3145826" name="直接连接符 97"/>
            <p:cNvCxnSpPr>
              <a:cxnSpLocks noChangeShapeType="1"/>
            </p:cNvCxnSpPr>
            <p:nvPr/>
          </p:nvCxnSpPr>
          <p:spPr bwMode="auto">
            <a:xfrm>
              <a:off x="1643063" y="2428875"/>
              <a:ext cx="6659562" cy="1588"/>
            </a:xfrm>
            <a:prstGeom prst="line">
              <a:avLst/>
            </a:prstGeom>
            <a:noFill/>
            <a:ln w="12700" cap="sq" algn="ctr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3145827" name="直接连接符 99"/>
            <p:cNvCxnSpPr>
              <a:cxnSpLocks noChangeShapeType="1"/>
            </p:cNvCxnSpPr>
            <p:nvPr/>
          </p:nvCxnSpPr>
          <p:spPr bwMode="auto">
            <a:xfrm rot="5400000">
              <a:off x="1500188" y="2571750"/>
              <a:ext cx="287338" cy="1587"/>
            </a:xfrm>
            <a:prstGeom prst="line">
              <a:avLst/>
            </a:prstGeom>
            <a:noFill/>
            <a:ln w="12700" cap="sq" algn="ctr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3145828" name="直接连接符 100"/>
            <p:cNvCxnSpPr>
              <a:cxnSpLocks noChangeShapeType="1"/>
            </p:cNvCxnSpPr>
            <p:nvPr/>
          </p:nvCxnSpPr>
          <p:spPr bwMode="auto">
            <a:xfrm rot="5400000">
              <a:off x="2500313" y="2571750"/>
              <a:ext cx="287338" cy="1587"/>
            </a:xfrm>
            <a:prstGeom prst="line">
              <a:avLst/>
            </a:prstGeom>
            <a:noFill/>
            <a:ln w="12700" cap="sq" algn="ctr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3145829" name="直接连接符 101"/>
            <p:cNvCxnSpPr>
              <a:cxnSpLocks noChangeShapeType="1"/>
            </p:cNvCxnSpPr>
            <p:nvPr/>
          </p:nvCxnSpPr>
          <p:spPr bwMode="auto">
            <a:xfrm rot="5400000">
              <a:off x="3429000" y="2571750"/>
              <a:ext cx="287338" cy="1588"/>
            </a:xfrm>
            <a:prstGeom prst="line">
              <a:avLst/>
            </a:prstGeom>
            <a:noFill/>
            <a:ln w="12700" cap="sq" algn="ctr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3145830" name="直接连接符 102"/>
            <p:cNvCxnSpPr>
              <a:cxnSpLocks noChangeShapeType="1"/>
            </p:cNvCxnSpPr>
            <p:nvPr/>
          </p:nvCxnSpPr>
          <p:spPr bwMode="auto">
            <a:xfrm rot="5400000">
              <a:off x="4427538" y="2571750"/>
              <a:ext cx="287338" cy="1587"/>
            </a:xfrm>
            <a:prstGeom prst="line">
              <a:avLst/>
            </a:prstGeom>
            <a:noFill/>
            <a:ln w="12700" cap="sq" algn="ctr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3145831" name="直接连接符 103"/>
            <p:cNvCxnSpPr>
              <a:cxnSpLocks noChangeShapeType="1"/>
            </p:cNvCxnSpPr>
            <p:nvPr/>
          </p:nvCxnSpPr>
          <p:spPr bwMode="auto">
            <a:xfrm rot="5400000">
              <a:off x="5356225" y="2571750"/>
              <a:ext cx="287338" cy="1588"/>
            </a:xfrm>
            <a:prstGeom prst="line">
              <a:avLst/>
            </a:prstGeom>
            <a:noFill/>
            <a:ln w="12700" cap="sq" algn="ctr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3145832" name="直接连接符 104"/>
            <p:cNvCxnSpPr>
              <a:cxnSpLocks noChangeShapeType="1"/>
            </p:cNvCxnSpPr>
            <p:nvPr/>
          </p:nvCxnSpPr>
          <p:spPr bwMode="auto">
            <a:xfrm rot="5400000">
              <a:off x="6643688" y="2571750"/>
              <a:ext cx="287338" cy="1587"/>
            </a:xfrm>
            <a:prstGeom prst="line">
              <a:avLst/>
            </a:prstGeom>
            <a:noFill/>
            <a:ln w="12700" cap="sq" algn="ctr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3145833" name="直接连接符 105"/>
            <p:cNvCxnSpPr>
              <a:cxnSpLocks noChangeShapeType="1"/>
            </p:cNvCxnSpPr>
            <p:nvPr/>
          </p:nvCxnSpPr>
          <p:spPr bwMode="auto">
            <a:xfrm rot="5400000">
              <a:off x="7642225" y="2571750"/>
              <a:ext cx="287338" cy="1588"/>
            </a:xfrm>
            <a:prstGeom prst="line">
              <a:avLst/>
            </a:prstGeom>
            <a:noFill/>
            <a:ln w="12700" cap="sq" algn="ctr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1049193" name="TextBox 106"/>
            <p:cNvSpPr txBox="1">
              <a:spLocks noChangeArrowheads="1"/>
            </p:cNvSpPr>
            <p:nvPr/>
          </p:nvSpPr>
          <p:spPr bwMode="auto">
            <a:xfrm>
              <a:off x="7572375" y="2000250"/>
              <a:ext cx="849313" cy="461963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clock</a:t>
              </a:r>
              <a:endParaRPr lang="zh-CN" altLang="en-US"/>
            </a:p>
          </p:txBody>
        </p:sp>
      </p:grpSp>
      <p:sp>
        <p:nvSpPr>
          <p:cNvPr id="1049194" name="TextBox 107"/>
          <p:cNvSpPr txBox="1">
            <a:spLocks noChangeArrowheads="1"/>
          </p:cNvSpPr>
          <p:nvPr/>
        </p:nvSpPr>
        <p:spPr bwMode="auto">
          <a:xfrm>
            <a:off x="2976788" y="5356584"/>
            <a:ext cx="63150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 b="1" dirty="0"/>
              <a:t>6</a:t>
            </a:r>
            <a:r>
              <a:rPr lang="zh-CN" altLang="en-US" sz="2800" b="1" dirty="0"/>
              <a:t>个周期状态触发器、</a:t>
            </a:r>
            <a:r>
              <a:rPr lang="en-US" altLang="zh-CN" sz="2800" b="1" dirty="0"/>
              <a:t>1</a:t>
            </a:r>
            <a:r>
              <a:rPr lang="zh-CN" altLang="en-US" sz="2800" b="1" dirty="0"/>
              <a:t>个节拍计数器；</a:t>
            </a:r>
          </a:p>
        </p:txBody>
      </p:sp>
      <p:sp>
        <p:nvSpPr>
          <p:cNvPr id="1049195" name="TextBox 109"/>
          <p:cNvSpPr txBox="1">
            <a:spLocks noChangeArrowheads="1"/>
          </p:cNvSpPr>
          <p:nvPr/>
        </p:nvSpPr>
        <p:spPr bwMode="auto">
          <a:xfrm>
            <a:off x="1820578" y="6148607"/>
            <a:ext cx="692689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b="1" dirty="0"/>
              <a:t>输入指令</a:t>
            </a:r>
            <a:r>
              <a:rPr lang="en-US" altLang="zh-CN" sz="2800" b="1" dirty="0"/>
              <a:t>OP</a:t>
            </a:r>
            <a:r>
              <a:rPr lang="zh-CN" altLang="en-US" sz="2800" b="1" dirty="0"/>
              <a:t>、</a:t>
            </a:r>
            <a:r>
              <a:rPr lang="en-US" altLang="zh-CN" sz="2800" b="1" dirty="0"/>
              <a:t>DA</a:t>
            </a:r>
            <a:r>
              <a:rPr lang="zh-CN" altLang="en-US" sz="2800" b="1" dirty="0"/>
              <a:t>、</a:t>
            </a:r>
            <a:r>
              <a:rPr lang="en-US" altLang="zh-CN" sz="2800" b="1" dirty="0"/>
              <a:t>SA</a:t>
            </a:r>
            <a:r>
              <a:rPr lang="zh-CN" altLang="en-US" sz="2800" b="1" dirty="0"/>
              <a:t>、</a:t>
            </a:r>
            <a:r>
              <a:rPr lang="en-US" altLang="zh-CN" sz="2800" b="1" dirty="0"/>
              <a:t>PSW</a:t>
            </a:r>
            <a:r>
              <a:rPr lang="zh-CN" altLang="en-US" sz="2800" b="1" dirty="0"/>
              <a:t>和</a:t>
            </a:r>
            <a:r>
              <a:rPr lang="en-US" altLang="zh-CN" sz="2800" b="1" dirty="0"/>
              <a:t>I/O</a:t>
            </a:r>
            <a:r>
              <a:rPr lang="zh-CN" altLang="en-US" sz="2800" b="1" dirty="0"/>
              <a:t>请求；</a:t>
            </a:r>
          </a:p>
        </p:txBody>
      </p:sp>
      <p:sp>
        <p:nvSpPr>
          <p:cNvPr id="1049196" name="文本框 89"/>
          <p:cNvSpPr txBox="1"/>
          <p:nvPr/>
        </p:nvSpPr>
        <p:spPr>
          <a:xfrm>
            <a:off x="2469582" y="111619"/>
            <a:ext cx="28889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/>
              <a:t>1</a:t>
            </a:r>
            <a:r>
              <a:rPr lang="zh-CN" altLang="en-US" sz="2800" b="1"/>
              <a:t>、时序系统模块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49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049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049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9166" grpId="0" animBg="1"/>
      <p:bldP spid="1049194" grpId="0"/>
      <p:bldP spid="104919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97" name="TextBox 2"/>
          <p:cNvSpPr txBox="1">
            <a:spLocks noChangeArrowheads="1"/>
          </p:cNvSpPr>
          <p:nvPr/>
        </p:nvSpPr>
        <p:spPr bwMode="auto">
          <a:xfrm>
            <a:off x="2025600" y="866800"/>
            <a:ext cx="5715026" cy="52322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latin typeface="+mn-lt"/>
                <a:ea typeface="+mn-ea"/>
              </a:rPr>
              <a:t>整理组合逻辑电路模块的输出逻辑</a:t>
            </a:r>
          </a:p>
        </p:txBody>
      </p:sp>
      <p:sp>
        <p:nvSpPr>
          <p:cNvPr id="1049198" name="TextBox 6"/>
          <p:cNvSpPr txBox="1">
            <a:spLocks noChangeArrowheads="1"/>
          </p:cNvSpPr>
          <p:nvPr/>
        </p:nvSpPr>
        <p:spPr bwMode="auto">
          <a:xfrm>
            <a:off x="2495600" y="1480804"/>
            <a:ext cx="3775075" cy="5238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latin typeface="+mn-lt"/>
                <a:ea typeface="+mn-ea"/>
              </a:rPr>
              <a:t>真值表、逻辑表达式等</a:t>
            </a:r>
          </a:p>
        </p:txBody>
      </p:sp>
      <p:grpSp>
        <p:nvGrpSpPr>
          <p:cNvPr id="180" name="组合 13"/>
          <p:cNvGrpSpPr/>
          <p:nvPr/>
        </p:nvGrpSpPr>
        <p:grpSpPr bwMode="auto">
          <a:xfrm>
            <a:off x="3869641" y="2081237"/>
            <a:ext cx="2514391" cy="3428900"/>
            <a:chOff x="284163" y="1428750"/>
            <a:chExt cx="2514182" cy="3428245"/>
          </a:xfrm>
        </p:grpSpPr>
        <p:sp>
          <p:nvSpPr>
            <p:cNvPr id="1049199" name="TextBox 3"/>
            <p:cNvSpPr txBox="1">
              <a:spLocks noChangeArrowheads="1"/>
            </p:cNvSpPr>
            <p:nvPr/>
          </p:nvSpPr>
          <p:spPr bwMode="auto">
            <a:xfrm>
              <a:off x="284163" y="1428750"/>
              <a:ext cx="1901325" cy="52312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1">
                  <a:latin typeface="+mn-lt"/>
                  <a:ea typeface="+mn-ea"/>
                </a:rPr>
                <a:t>1→FT</a:t>
              </a:r>
              <a:r>
                <a:rPr lang="zh-CN" altLang="en-US" sz="2800" b="1">
                  <a:latin typeface="+mn-lt"/>
                  <a:ea typeface="+mn-ea"/>
                </a:rPr>
                <a:t>：</a:t>
              </a:r>
              <a:r>
                <a:rPr lang="en-US" altLang="zh-CN" sz="2800" b="1">
                  <a:latin typeface="+mn-lt"/>
                  <a:ea typeface="+mn-ea"/>
                </a:rPr>
                <a:t>…</a:t>
              </a:r>
              <a:endParaRPr lang="zh-CN" altLang="en-US" sz="2800" b="1">
                <a:latin typeface="+mn-lt"/>
                <a:ea typeface="+mn-ea"/>
              </a:endParaRPr>
            </a:p>
          </p:txBody>
        </p:sp>
        <p:sp>
          <p:nvSpPr>
            <p:cNvPr id="1049200" name="TextBox 4"/>
            <p:cNvSpPr txBox="1">
              <a:spLocks noChangeArrowheads="1"/>
            </p:cNvSpPr>
            <p:nvPr/>
          </p:nvSpPr>
          <p:spPr bwMode="auto">
            <a:xfrm>
              <a:off x="284163" y="1857375"/>
              <a:ext cx="1882090" cy="52312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1">
                  <a:latin typeface="+mn-lt"/>
                  <a:ea typeface="+mn-ea"/>
                </a:rPr>
                <a:t>1→ST</a:t>
              </a:r>
              <a:r>
                <a:rPr lang="zh-CN" altLang="en-US" sz="2800" b="1">
                  <a:latin typeface="+mn-lt"/>
                  <a:ea typeface="+mn-ea"/>
                </a:rPr>
                <a:t>：</a:t>
              </a:r>
              <a:r>
                <a:rPr lang="en-US" altLang="zh-CN" sz="2800" b="1">
                  <a:latin typeface="+mn-lt"/>
                  <a:ea typeface="+mn-ea"/>
                </a:rPr>
                <a:t>…</a:t>
              </a:r>
              <a:endParaRPr lang="zh-CN" altLang="en-US" sz="2800" b="1">
                <a:latin typeface="+mn-lt"/>
                <a:ea typeface="+mn-ea"/>
              </a:endParaRPr>
            </a:p>
          </p:txBody>
        </p:sp>
        <p:sp>
          <p:nvSpPr>
            <p:cNvPr id="1049201" name="TextBox 5"/>
            <p:cNvSpPr txBox="1">
              <a:spLocks noChangeArrowheads="1"/>
            </p:cNvSpPr>
            <p:nvPr/>
          </p:nvSpPr>
          <p:spPr bwMode="auto">
            <a:xfrm>
              <a:off x="284163" y="2324100"/>
              <a:ext cx="1941395" cy="52312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1">
                  <a:latin typeface="+mn-lt"/>
                  <a:ea typeface="+mn-ea"/>
                </a:rPr>
                <a:t>1→DT</a:t>
              </a:r>
              <a:r>
                <a:rPr lang="zh-CN" altLang="en-US" sz="2800" b="1">
                  <a:latin typeface="+mn-lt"/>
                  <a:ea typeface="+mn-ea"/>
                </a:rPr>
                <a:t>：</a:t>
              </a:r>
              <a:r>
                <a:rPr lang="en-US" altLang="zh-CN" sz="2800" b="1">
                  <a:latin typeface="+mn-lt"/>
                  <a:ea typeface="+mn-ea"/>
                </a:rPr>
                <a:t>…</a:t>
              </a:r>
              <a:endParaRPr lang="zh-CN" altLang="en-US" sz="2800" b="1">
                <a:latin typeface="+mn-lt"/>
                <a:ea typeface="+mn-ea"/>
              </a:endParaRPr>
            </a:p>
          </p:txBody>
        </p:sp>
        <p:sp>
          <p:nvSpPr>
            <p:cNvPr id="1049202" name="TextBox 7"/>
            <p:cNvSpPr txBox="1">
              <a:spLocks noChangeArrowheads="1"/>
            </p:cNvSpPr>
            <p:nvPr/>
          </p:nvSpPr>
          <p:spPr bwMode="auto">
            <a:xfrm>
              <a:off x="285750" y="2833688"/>
              <a:ext cx="1920559" cy="52312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1">
                  <a:latin typeface="+mn-lt"/>
                  <a:ea typeface="+mn-ea"/>
                </a:rPr>
                <a:t>1→ET</a:t>
              </a:r>
              <a:r>
                <a:rPr lang="zh-CN" altLang="en-US" sz="2800" b="1">
                  <a:latin typeface="+mn-lt"/>
                  <a:ea typeface="+mn-ea"/>
                </a:rPr>
                <a:t>：</a:t>
              </a:r>
              <a:r>
                <a:rPr lang="en-US" altLang="zh-CN" sz="2800" b="1">
                  <a:latin typeface="+mn-lt"/>
                  <a:ea typeface="+mn-ea"/>
                </a:rPr>
                <a:t>…</a:t>
              </a:r>
              <a:endParaRPr lang="zh-CN" altLang="en-US" sz="2800" b="1">
                <a:latin typeface="+mn-lt"/>
                <a:ea typeface="+mn-ea"/>
              </a:endParaRPr>
            </a:p>
          </p:txBody>
        </p:sp>
        <p:sp>
          <p:nvSpPr>
            <p:cNvPr id="1049203" name="TextBox 8"/>
            <p:cNvSpPr txBox="1">
              <a:spLocks noChangeArrowheads="1"/>
            </p:cNvSpPr>
            <p:nvPr/>
          </p:nvSpPr>
          <p:spPr bwMode="auto">
            <a:xfrm>
              <a:off x="285750" y="3333750"/>
              <a:ext cx="1821332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1">
                  <a:latin typeface="+mn-lt"/>
                  <a:ea typeface="+mn-ea"/>
                </a:rPr>
                <a:t>1→IT</a:t>
              </a:r>
              <a:r>
                <a:rPr lang="zh-CN" altLang="en-US" sz="2800" b="1">
                  <a:latin typeface="+mn-lt"/>
                  <a:ea typeface="+mn-ea"/>
                </a:rPr>
                <a:t>：</a:t>
              </a:r>
              <a:r>
                <a:rPr lang="en-US" altLang="zh-CN" sz="2800" b="1">
                  <a:latin typeface="+mn-lt"/>
                  <a:ea typeface="+mn-ea"/>
                </a:rPr>
                <a:t>…</a:t>
              </a:r>
              <a:endParaRPr lang="zh-CN" altLang="en-US" sz="2800" b="1">
                <a:latin typeface="+mn-lt"/>
                <a:ea typeface="+mn-ea"/>
              </a:endParaRPr>
            </a:p>
          </p:txBody>
        </p:sp>
        <p:sp>
          <p:nvSpPr>
            <p:cNvPr id="1049204" name="TextBox 9"/>
            <p:cNvSpPr txBox="1">
              <a:spLocks noChangeArrowheads="1"/>
            </p:cNvSpPr>
            <p:nvPr/>
          </p:nvSpPr>
          <p:spPr bwMode="auto">
            <a:xfrm>
              <a:off x="285750" y="3833813"/>
              <a:ext cx="2512595" cy="52312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1">
                  <a:latin typeface="+mn-lt"/>
                  <a:ea typeface="+mn-ea"/>
                </a:rPr>
                <a:t>1→DMAT</a:t>
              </a:r>
              <a:r>
                <a:rPr lang="zh-CN" altLang="en-US" sz="2800" b="1">
                  <a:latin typeface="+mn-lt"/>
                  <a:ea typeface="+mn-ea"/>
                </a:rPr>
                <a:t>：</a:t>
              </a:r>
              <a:r>
                <a:rPr lang="en-US" altLang="zh-CN" sz="2800" b="1">
                  <a:latin typeface="+mn-lt"/>
                  <a:ea typeface="+mn-ea"/>
                </a:rPr>
                <a:t>…</a:t>
              </a:r>
              <a:endParaRPr lang="zh-CN" altLang="en-US" sz="2800" b="1">
                <a:latin typeface="+mn-lt"/>
                <a:ea typeface="+mn-ea"/>
              </a:endParaRPr>
            </a:p>
          </p:txBody>
        </p:sp>
        <p:sp>
          <p:nvSpPr>
            <p:cNvPr id="1049205" name="TextBox 10"/>
            <p:cNvSpPr txBox="1">
              <a:spLocks noChangeArrowheads="1"/>
            </p:cNvSpPr>
            <p:nvPr/>
          </p:nvSpPr>
          <p:spPr bwMode="auto">
            <a:xfrm>
              <a:off x="285750" y="4333875"/>
              <a:ext cx="1527855" cy="52312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1">
                  <a:latin typeface="+mn-lt"/>
                  <a:ea typeface="+mn-ea"/>
                </a:rPr>
                <a:t>T+1</a:t>
              </a:r>
              <a:r>
                <a:rPr lang="zh-CN" altLang="en-US" sz="2800" b="1">
                  <a:latin typeface="+mn-lt"/>
                  <a:ea typeface="+mn-ea"/>
                </a:rPr>
                <a:t>：</a:t>
              </a:r>
              <a:r>
                <a:rPr lang="en-US" altLang="zh-CN" sz="2800" b="1">
                  <a:latin typeface="+mn-lt"/>
                  <a:ea typeface="+mn-ea"/>
                </a:rPr>
                <a:t>…</a:t>
              </a:r>
              <a:endParaRPr lang="zh-CN" altLang="en-US" sz="2800" b="1">
                <a:latin typeface="+mn-lt"/>
                <a:ea typeface="+mn-ea"/>
              </a:endParaRPr>
            </a:p>
          </p:txBody>
        </p:sp>
      </p:grpSp>
      <p:sp>
        <p:nvSpPr>
          <p:cNvPr id="1049206" name="TextBox 11"/>
          <p:cNvSpPr txBox="1">
            <a:spLocks noChangeArrowheads="1"/>
          </p:cNvSpPr>
          <p:nvPr/>
        </p:nvSpPr>
        <p:spPr bwMode="auto">
          <a:xfrm>
            <a:off x="2639616" y="5587604"/>
            <a:ext cx="6676828" cy="52322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latin typeface="+mn-lt"/>
                <a:ea typeface="+mn-ea"/>
              </a:rPr>
              <a:t>逻辑表达式转换成逻辑电路，完成设计。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49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49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9198" grpId="0"/>
      <p:bldP spid="104920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207" name="Text Box 4"/>
          <p:cNvSpPr txBox="1">
            <a:spLocks noChangeArrowheads="1"/>
          </p:cNvSpPr>
          <p:nvPr/>
        </p:nvSpPr>
        <p:spPr bwMode="auto">
          <a:xfrm>
            <a:off x="2314670" y="116632"/>
            <a:ext cx="320526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ea typeface="宋体" panose="02010600030101010101" pitchFamily="2" charset="-122"/>
              </a:rPr>
              <a:t>2</a:t>
            </a:r>
            <a:r>
              <a:rPr lang="zh-CN" altLang="en-US" sz="2800" b="1">
                <a:ea typeface="宋体" panose="02010600030101010101" pitchFamily="2" charset="-122"/>
              </a:rPr>
              <a:t>、微命令发生器       </a:t>
            </a:r>
            <a:endParaRPr lang="en-US" altLang="zh-CN" sz="2800" b="1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sp>
        <p:nvSpPr>
          <p:cNvPr id="1049208" name="矩形 3"/>
          <p:cNvSpPr>
            <a:spLocks noChangeArrowheads="1"/>
          </p:cNvSpPr>
          <p:nvPr/>
        </p:nvSpPr>
        <p:spPr bwMode="auto">
          <a:xfrm>
            <a:off x="3167063" y="2092176"/>
            <a:ext cx="6215062" cy="1857375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 cap="sq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endParaRPr lang="en-US" altLang="zh-CN" b="1">
              <a:solidFill>
                <a:srgbClr val="FFFF00"/>
              </a:solidFill>
            </a:endParaRPr>
          </a:p>
          <a:p>
            <a:pPr algn="ctr"/>
            <a:endParaRPr lang="en-US" altLang="zh-CN" b="1">
              <a:solidFill>
                <a:srgbClr val="FFFF00"/>
              </a:solidFill>
            </a:endParaRPr>
          </a:p>
          <a:p>
            <a:pPr algn="ctr"/>
            <a:r>
              <a:rPr lang="zh-CN" altLang="en-US" sz="3200" b="1">
                <a:latin typeface="黑体" pitchFamily="2" charset="-122"/>
                <a:ea typeface="黑体" pitchFamily="2" charset="-122"/>
              </a:rPr>
              <a:t>微命令发生器</a:t>
            </a:r>
          </a:p>
        </p:txBody>
      </p:sp>
      <p:grpSp>
        <p:nvGrpSpPr>
          <p:cNvPr id="182" name="组合 38"/>
          <p:cNvGrpSpPr/>
          <p:nvPr/>
        </p:nvGrpSpPr>
        <p:grpSpPr bwMode="auto">
          <a:xfrm>
            <a:off x="1809750" y="2092176"/>
            <a:ext cx="1451038" cy="1573213"/>
            <a:chOff x="285750" y="1857375"/>
            <a:chExt cx="1451038" cy="1573213"/>
          </a:xfrm>
        </p:grpSpPr>
        <p:cxnSp>
          <p:nvCxnSpPr>
            <p:cNvPr id="3145834" name="直接箭头连接符 13"/>
            <p:cNvCxnSpPr>
              <a:cxnSpLocks noChangeShapeType="1"/>
            </p:cNvCxnSpPr>
            <p:nvPr/>
          </p:nvCxnSpPr>
          <p:spPr bwMode="auto">
            <a:xfrm>
              <a:off x="1143000" y="2357438"/>
              <a:ext cx="500063" cy="1587"/>
            </a:xfrm>
            <a:prstGeom prst="straightConnector1">
              <a:avLst/>
            </a:prstGeom>
            <a:noFill/>
            <a:ln w="28575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</p:cxnSp>
        <p:cxnSp>
          <p:nvCxnSpPr>
            <p:cNvPr id="3145835" name="直接箭头连接符 16"/>
            <p:cNvCxnSpPr>
              <a:cxnSpLocks noChangeShapeType="1"/>
            </p:cNvCxnSpPr>
            <p:nvPr/>
          </p:nvCxnSpPr>
          <p:spPr bwMode="auto">
            <a:xfrm>
              <a:off x="1143000" y="2857500"/>
              <a:ext cx="500063" cy="1588"/>
            </a:xfrm>
            <a:prstGeom prst="straightConnector1">
              <a:avLst/>
            </a:prstGeom>
            <a:noFill/>
            <a:ln w="28575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</p:cxnSp>
        <p:cxnSp>
          <p:nvCxnSpPr>
            <p:cNvPr id="3145836" name="直接箭头连接符 17"/>
            <p:cNvCxnSpPr>
              <a:cxnSpLocks noChangeShapeType="1"/>
            </p:cNvCxnSpPr>
            <p:nvPr/>
          </p:nvCxnSpPr>
          <p:spPr bwMode="auto">
            <a:xfrm>
              <a:off x="1143000" y="3429000"/>
              <a:ext cx="500063" cy="1588"/>
            </a:xfrm>
            <a:prstGeom prst="straightConnector1">
              <a:avLst/>
            </a:prstGeom>
            <a:noFill/>
            <a:ln w="28575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</p:cxnSp>
        <p:sp>
          <p:nvSpPr>
            <p:cNvPr id="1049209" name="TextBox 28"/>
            <p:cNvSpPr txBox="1">
              <a:spLocks noChangeArrowheads="1"/>
            </p:cNvSpPr>
            <p:nvPr/>
          </p:nvSpPr>
          <p:spPr bwMode="auto">
            <a:xfrm>
              <a:off x="285750" y="1857375"/>
              <a:ext cx="1451038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/>
                <a:t>IR[15:12]</a:t>
              </a:r>
              <a:endParaRPr lang="zh-CN" altLang="en-US" b="1"/>
            </a:p>
          </p:txBody>
        </p:sp>
        <p:sp>
          <p:nvSpPr>
            <p:cNvPr id="1049210" name="TextBox 29"/>
            <p:cNvSpPr txBox="1">
              <a:spLocks noChangeArrowheads="1"/>
            </p:cNvSpPr>
            <p:nvPr/>
          </p:nvSpPr>
          <p:spPr bwMode="auto">
            <a:xfrm>
              <a:off x="285750" y="2428875"/>
              <a:ext cx="1143262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/>
                <a:t>IR[8:6]</a:t>
              </a:r>
              <a:endParaRPr lang="zh-CN" altLang="en-US" b="1"/>
            </a:p>
          </p:txBody>
        </p:sp>
        <p:sp>
          <p:nvSpPr>
            <p:cNvPr id="1049211" name="TextBox 30"/>
            <p:cNvSpPr txBox="1">
              <a:spLocks noChangeArrowheads="1"/>
            </p:cNvSpPr>
            <p:nvPr/>
          </p:nvSpPr>
          <p:spPr bwMode="auto">
            <a:xfrm>
              <a:off x="285750" y="2967038"/>
              <a:ext cx="1143262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/>
                <a:t>IR[2:0]</a:t>
              </a:r>
              <a:endParaRPr lang="zh-CN" altLang="en-US" b="1"/>
            </a:p>
          </p:txBody>
        </p:sp>
      </p:grpSp>
      <p:grpSp>
        <p:nvGrpSpPr>
          <p:cNvPr id="183" name="组合 40"/>
          <p:cNvGrpSpPr/>
          <p:nvPr/>
        </p:nvGrpSpPr>
        <p:grpSpPr bwMode="auto">
          <a:xfrm>
            <a:off x="3309938" y="1520676"/>
            <a:ext cx="6045200" cy="1033463"/>
            <a:chOff x="1785938" y="1285875"/>
            <a:chExt cx="6045742" cy="1033463"/>
          </a:xfrm>
        </p:grpSpPr>
        <p:cxnSp>
          <p:nvCxnSpPr>
            <p:cNvPr id="3145837" name="直接箭头连接符 5"/>
            <p:cNvCxnSpPr>
              <a:cxnSpLocks noChangeShapeType="1"/>
            </p:cNvCxnSpPr>
            <p:nvPr/>
          </p:nvCxnSpPr>
          <p:spPr bwMode="auto">
            <a:xfrm rot="5400000">
              <a:off x="1785144" y="1570831"/>
              <a:ext cx="571500" cy="1588"/>
            </a:xfrm>
            <a:prstGeom prst="straightConnector1">
              <a:avLst/>
            </a:prstGeom>
            <a:noFill/>
            <a:ln w="28575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</p:cxnSp>
        <p:cxnSp>
          <p:nvCxnSpPr>
            <p:cNvPr id="3145838" name="直接箭头连接符 6"/>
            <p:cNvCxnSpPr>
              <a:cxnSpLocks noChangeShapeType="1"/>
            </p:cNvCxnSpPr>
            <p:nvPr/>
          </p:nvCxnSpPr>
          <p:spPr bwMode="auto">
            <a:xfrm rot="5400000">
              <a:off x="2588419" y="1570831"/>
              <a:ext cx="571500" cy="1588"/>
            </a:xfrm>
            <a:prstGeom prst="straightConnector1">
              <a:avLst/>
            </a:prstGeom>
            <a:noFill/>
            <a:ln w="28575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</p:cxnSp>
        <p:cxnSp>
          <p:nvCxnSpPr>
            <p:cNvPr id="3145839" name="直接箭头连接符 7"/>
            <p:cNvCxnSpPr>
              <a:cxnSpLocks noChangeShapeType="1"/>
            </p:cNvCxnSpPr>
            <p:nvPr/>
          </p:nvCxnSpPr>
          <p:spPr bwMode="auto">
            <a:xfrm rot="5400000">
              <a:off x="3326607" y="1570831"/>
              <a:ext cx="571500" cy="1587"/>
            </a:xfrm>
            <a:prstGeom prst="straightConnector1">
              <a:avLst/>
            </a:prstGeom>
            <a:noFill/>
            <a:ln w="28575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</p:cxnSp>
        <p:cxnSp>
          <p:nvCxnSpPr>
            <p:cNvPr id="3145840" name="直接箭头连接符 8"/>
            <p:cNvCxnSpPr>
              <a:cxnSpLocks noChangeShapeType="1"/>
            </p:cNvCxnSpPr>
            <p:nvPr/>
          </p:nvCxnSpPr>
          <p:spPr bwMode="auto">
            <a:xfrm rot="5400000">
              <a:off x="4144169" y="1570831"/>
              <a:ext cx="571500" cy="1588"/>
            </a:xfrm>
            <a:prstGeom prst="straightConnector1">
              <a:avLst/>
            </a:prstGeom>
            <a:noFill/>
            <a:ln w="28575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</p:cxnSp>
        <p:cxnSp>
          <p:nvCxnSpPr>
            <p:cNvPr id="3145841" name="直接箭头连接符 9"/>
            <p:cNvCxnSpPr>
              <a:cxnSpLocks noChangeShapeType="1"/>
            </p:cNvCxnSpPr>
            <p:nvPr/>
          </p:nvCxnSpPr>
          <p:spPr bwMode="auto">
            <a:xfrm rot="5400000">
              <a:off x="5144294" y="1570831"/>
              <a:ext cx="571500" cy="1588"/>
            </a:xfrm>
            <a:prstGeom prst="straightConnector1">
              <a:avLst/>
            </a:prstGeom>
            <a:noFill/>
            <a:ln w="28575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</p:cxnSp>
        <p:cxnSp>
          <p:nvCxnSpPr>
            <p:cNvPr id="3145842" name="直接箭头连接符 10"/>
            <p:cNvCxnSpPr>
              <a:cxnSpLocks noChangeShapeType="1"/>
            </p:cNvCxnSpPr>
            <p:nvPr/>
          </p:nvCxnSpPr>
          <p:spPr bwMode="auto">
            <a:xfrm rot="5400000">
              <a:off x="6072982" y="1570831"/>
              <a:ext cx="571500" cy="1587"/>
            </a:xfrm>
            <a:prstGeom prst="straightConnector1">
              <a:avLst/>
            </a:prstGeom>
            <a:noFill/>
            <a:ln w="28575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</p:cxnSp>
        <p:cxnSp>
          <p:nvCxnSpPr>
            <p:cNvPr id="3145843" name="直接箭头连接符 11"/>
            <p:cNvCxnSpPr>
              <a:cxnSpLocks noChangeShapeType="1"/>
            </p:cNvCxnSpPr>
            <p:nvPr/>
          </p:nvCxnSpPr>
          <p:spPr bwMode="auto">
            <a:xfrm rot="5400000">
              <a:off x="6930232" y="1570831"/>
              <a:ext cx="571500" cy="1587"/>
            </a:xfrm>
            <a:prstGeom prst="straightConnector1">
              <a:avLst/>
            </a:prstGeom>
            <a:noFill/>
            <a:ln w="28575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</p:cxnSp>
        <p:sp>
          <p:nvSpPr>
            <p:cNvPr id="1049212" name="TextBox 31"/>
            <p:cNvSpPr txBox="1">
              <a:spLocks noChangeArrowheads="1"/>
            </p:cNvSpPr>
            <p:nvPr/>
          </p:nvSpPr>
          <p:spPr bwMode="auto">
            <a:xfrm>
              <a:off x="1785938" y="1857375"/>
              <a:ext cx="642937" cy="461963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/>
                <a:t>FT</a:t>
              </a:r>
              <a:endParaRPr lang="zh-CN" altLang="en-US" b="1"/>
            </a:p>
          </p:txBody>
        </p:sp>
        <p:sp>
          <p:nvSpPr>
            <p:cNvPr id="1049213" name="TextBox 32"/>
            <p:cNvSpPr txBox="1">
              <a:spLocks noChangeArrowheads="1"/>
            </p:cNvSpPr>
            <p:nvPr/>
          </p:nvSpPr>
          <p:spPr bwMode="auto">
            <a:xfrm>
              <a:off x="2571750" y="1857375"/>
              <a:ext cx="642938" cy="461963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/>
                <a:t>ST</a:t>
              </a:r>
              <a:endParaRPr lang="zh-CN" altLang="en-US" b="1"/>
            </a:p>
          </p:txBody>
        </p:sp>
        <p:sp>
          <p:nvSpPr>
            <p:cNvPr id="1049214" name="TextBox 33"/>
            <p:cNvSpPr txBox="1">
              <a:spLocks noChangeArrowheads="1"/>
            </p:cNvSpPr>
            <p:nvPr/>
          </p:nvSpPr>
          <p:spPr bwMode="auto">
            <a:xfrm>
              <a:off x="3286125" y="1857375"/>
              <a:ext cx="642938" cy="461963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/>
                <a:t>DT</a:t>
              </a:r>
              <a:endParaRPr lang="zh-CN" altLang="en-US" b="1"/>
            </a:p>
          </p:txBody>
        </p:sp>
        <p:sp>
          <p:nvSpPr>
            <p:cNvPr id="1049215" name="TextBox 34"/>
            <p:cNvSpPr txBox="1">
              <a:spLocks noChangeArrowheads="1"/>
            </p:cNvSpPr>
            <p:nvPr/>
          </p:nvSpPr>
          <p:spPr bwMode="auto">
            <a:xfrm>
              <a:off x="4143375" y="1857375"/>
              <a:ext cx="642938" cy="461963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/>
                <a:t>ET</a:t>
              </a:r>
              <a:endParaRPr lang="zh-CN" altLang="en-US" b="1"/>
            </a:p>
          </p:txBody>
        </p:sp>
        <p:sp>
          <p:nvSpPr>
            <p:cNvPr id="1049216" name="TextBox 35"/>
            <p:cNvSpPr txBox="1">
              <a:spLocks noChangeArrowheads="1"/>
            </p:cNvSpPr>
            <p:nvPr/>
          </p:nvSpPr>
          <p:spPr bwMode="auto">
            <a:xfrm>
              <a:off x="5143500" y="1857375"/>
              <a:ext cx="642938" cy="461963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/>
                <a:t>IT</a:t>
              </a:r>
              <a:endParaRPr lang="zh-CN" altLang="en-US" b="1"/>
            </a:p>
          </p:txBody>
        </p:sp>
        <p:sp>
          <p:nvSpPr>
            <p:cNvPr id="1049217" name="TextBox 36"/>
            <p:cNvSpPr txBox="1">
              <a:spLocks noChangeArrowheads="1"/>
            </p:cNvSpPr>
            <p:nvPr/>
          </p:nvSpPr>
          <p:spPr bwMode="auto">
            <a:xfrm>
              <a:off x="5857875" y="1857375"/>
              <a:ext cx="1143000" cy="461963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/>
                <a:t>DMAT</a:t>
              </a:r>
              <a:endParaRPr lang="zh-CN" altLang="en-US" b="1"/>
            </a:p>
          </p:txBody>
        </p:sp>
        <p:sp>
          <p:nvSpPr>
            <p:cNvPr id="1049218" name="TextBox 37"/>
            <p:cNvSpPr txBox="1">
              <a:spLocks noChangeArrowheads="1"/>
            </p:cNvSpPr>
            <p:nvPr/>
          </p:nvSpPr>
          <p:spPr bwMode="auto">
            <a:xfrm>
              <a:off x="6902986" y="1827395"/>
              <a:ext cx="928694" cy="461665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/>
                <a:t>Q</a:t>
              </a:r>
              <a:r>
                <a:rPr lang="en-US" altLang="zh-CN" b="1" baseline="-25000"/>
                <a:t>2~0</a:t>
              </a:r>
              <a:endParaRPr lang="zh-CN" altLang="en-US" b="1" baseline="-25000"/>
            </a:p>
          </p:txBody>
        </p:sp>
      </p:grpSp>
      <p:grpSp>
        <p:nvGrpSpPr>
          <p:cNvPr id="184" name="组合 39"/>
          <p:cNvGrpSpPr/>
          <p:nvPr/>
        </p:nvGrpSpPr>
        <p:grpSpPr bwMode="auto">
          <a:xfrm>
            <a:off x="9382125" y="2663676"/>
            <a:ext cx="890588" cy="501650"/>
            <a:chOff x="7858124" y="2428875"/>
            <a:chExt cx="891204" cy="501650"/>
          </a:xfrm>
        </p:grpSpPr>
        <p:cxnSp>
          <p:nvCxnSpPr>
            <p:cNvPr id="3145844" name="直接箭头连接符 18"/>
            <p:cNvCxnSpPr>
              <a:cxnSpLocks noChangeShapeType="1"/>
            </p:cNvCxnSpPr>
            <p:nvPr/>
          </p:nvCxnSpPr>
          <p:spPr bwMode="auto">
            <a:xfrm>
              <a:off x="7858124" y="2928938"/>
              <a:ext cx="756000" cy="1587"/>
            </a:xfrm>
            <a:prstGeom prst="straightConnector1">
              <a:avLst/>
            </a:prstGeom>
            <a:noFill/>
            <a:ln w="28575" cap="sq" algn="ctr">
              <a:solidFill>
                <a:schemeClr val="tx1"/>
              </a:solidFill>
              <a:round/>
              <a:headEnd type="arrow" w="med" len="med"/>
              <a:tailEnd/>
            </a:ln>
          </p:spPr>
        </p:cxnSp>
        <p:sp>
          <p:nvSpPr>
            <p:cNvPr id="1049219" name="TextBox 38"/>
            <p:cNvSpPr txBox="1">
              <a:spLocks noChangeArrowheads="1"/>
            </p:cNvSpPr>
            <p:nvPr/>
          </p:nvSpPr>
          <p:spPr bwMode="auto">
            <a:xfrm>
              <a:off x="7897813" y="2428875"/>
              <a:ext cx="851515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/>
                <a:t>PSW</a:t>
              </a:r>
              <a:endParaRPr lang="zh-CN" altLang="en-US" b="1"/>
            </a:p>
          </p:txBody>
        </p:sp>
      </p:grpSp>
      <p:grpSp>
        <p:nvGrpSpPr>
          <p:cNvPr id="185" name="组合 41"/>
          <p:cNvGrpSpPr/>
          <p:nvPr/>
        </p:nvGrpSpPr>
        <p:grpSpPr bwMode="auto">
          <a:xfrm>
            <a:off x="3167063" y="3949551"/>
            <a:ext cx="6572250" cy="1063625"/>
            <a:chOff x="1643063" y="3714750"/>
            <a:chExt cx="6572250" cy="1063625"/>
          </a:xfrm>
        </p:grpSpPr>
        <p:cxnSp>
          <p:nvCxnSpPr>
            <p:cNvPr id="3145845" name="直接箭头连接符 19"/>
            <p:cNvCxnSpPr>
              <a:cxnSpLocks noChangeShapeType="1"/>
            </p:cNvCxnSpPr>
            <p:nvPr/>
          </p:nvCxnSpPr>
          <p:spPr bwMode="auto">
            <a:xfrm rot="5400000">
              <a:off x="1643857" y="3999706"/>
              <a:ext cx="571500" cy="1587"/>
            </a:xfrm>
            <a:prstGeom prst="straightConnector1">
              <a:avLst/>
            </a:prstGeom>
            <a:noFill/>
            <a:ln w="28575" cap="sq" algn="ctr">
              <a:solidFill>
                <a:schemeClr val="accent1"/>
              </a:solidFill>
              <a:round/>
              <a:headEnd type="none" w="sm" len="sm"/>
              <a:tailEnd type="arrow" w="med" len="med"/>
            </a:ln>
          </p:spPr>
        </p:cxnSp>
        <p:cxnSp>
          <p:nvCxnSpPr>
            <p:cNvPr id="3145846" name="直接箭头连接符 20"/>
            <p:cNvCxnSpPr>
              <a:cxnSpLocks noChangeShapeType="1"/>
            </p:cNvCxnSpPr>
            <p:nvPr/>
          </p:nvCxnSpPr>
          <p:spPr bwMode="auto">
            <a:xfrm rot="5400000">
              <a:off x="2215357" y="3999706"/>
              <a:ext cx="571500" cy="1587"/>
            </a:xfrm>
            <a:prstGeom prst="straightConnector1">
              <a:avLst/>
            </a:prstGeom>
            <a:noFill/>
            <a:ln w="28575" cap="sq" algn="ctr">
              <a:solidFill>
                <a:schemeClr val="accent1"/>
              </a:solidFill>
              <a:round/>
              <a:headEnd type="none" w="sm" len="sm"/>
              <a:tailEnd type="arrow" w="med" len="med"/>
            </a:ln>
          </p:spPr>
        </p:cxnSp>
        <p:cxnSp>
          <p:nvCxnSpPr>
            <p:cNvPr id="3145847" name="直接箭头连接符 21"/>
            <p:cNvCxnSpPr>
              <a:cxnSpLocks noChangeShapeType="1"/>
            </p:cNvCxnSpPr>
            <p:nvPr/>
          </p:nvCxnSpPr>
          <p:spPr bwMode="auto">
            <a:xfrm rot="5400000">
              <a:off x="2715419" y="3999706"/>
              <a:ext cx="571500" cy="1588"/>
            </a:xfrm>
            <a:prstGeom prst="straightConnector1">
              <a:avLst/>
            </a:prstGeom>
            <a:noFill/>
            <a:ln w="28575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</p:cxnSp>
        <p:cxnSp>
          <p:nvCxnSpPr>
            <p:cNvPr id="3145848" name="直接箭头连接符 22"/>
            <p:cNvCxnSpPr>
              <a:cxnSpLocks noChangeShapeType="1"/>
            </p:cNvCxnSpPr>
            <p:nvPr/>
          </p:nvCxnSpPr>
          <p:spPr bwMode="auto">
            <a:xfrm rot="5400000">
              <a:off x="3286919" y="3999706"/>
              <a:ext cx="571500" cy="1588"/>
            </a:xfrm>
            <a:prstGeom prst="straightConnector1">
              <a:avLst/>
            </a:prstGeom>
            <a:noFill/>
            <a:ln w="28575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</p:cxnSp>
        <p:cxnSp>
          <p:nvCxnSpPr>
            <p:cNvPr id="3145849" name="直接箭头连接符 23"/>
            <p:cNvCxnSpPr>
              <a:cxnSpLocks noChangeShapeType="1"/>
            </p:cNvCxnSpPr>
            <p:nvPr/>
          </p:nvCxnSpPr>
          <p:spPr bwMode="auto">
            <a:xfrm rot="5400000">
              <a:off x="3785394" y="3999706"/>
              <a:ext cx="571500" cy="1588"/>
            </a:xfrm>
            <a:prstGeom prst="straightConnector1">
              <a:avLst/>
            </a:prstGeom>
            <a:noFill/>
            <a:ln w="28575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</p:cxnSp>
        <p:cxnSp>
          <p:nvCxnSpPr>
            <p:cNvPr id="3145850" name="直接箭头连接符 24"/>
            <p:cNvCxnSpPr>
              <a:cxnSpLocks noChangeShapeType="1"/>
            </p:cNvCxnSpPr>
            <p:nvPr/>
          </p:nvCxnSpPr>
          <p:spPr bwMode="auto">
            <a:xfrm rot="5400000">
              <a:off x="4358482" y="3999706"/>
              <a:ext cx="571500" cy="1587"/>
            </a:xfrm>
            <a:prstGeom prst="straightConnector1">
              <a:avLst/>
            </a:prstGeom>
            <a:noFill/>
            <a:ln w="28575" cap="sq" algn="ctr">
              <a:solidFill>
                <a:schemeClr val="accent1"/>
              </a:solidFill>
              <a:round/>
              <a:headEnd type="none" w="sm" len="sm"/>
              <a:tailEnd type="arrow" w="med" len="med"/>
            </a:ln>
          </p:spPr>
        </p:cxnSp>
        <p:cxnSp>
          <p:nvCxnSpPr>
            <p:cNvPr id="3145851" name="直接箭头连接符 25"/>
            <p:cNvCxnSpPr>
              <a:cxnSpLocks noChangeShapeType="1"/>
            </p:cNvCxnSpPr>
            <p:nvPr/>
          </p:nvCxnSpPr>
          <p:spPr bwMode="auto">
            <a:xfrm rot="5400000">
              <a:off x="5357019" y="3999706"/>
              <a:ext cx="571500" cy="1588"/>
            </a:xfrm>
            <a:prstGeom prst="straightConnector1">
              <a:avLst/>
            </a:prstGeom>
            <a:noFill/>
            <a:ln w="28575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</p:cxnSp>
        <p:cxnSp>
          <p:nvCxnSpPr>
            <p:cNvPr id="3145852" name="直接箭头连接符 26"/>
            <p:cNvCxnSpPr>
              <a:cxnSpLocks noChangeShapeType="1"/>
            </p:cNvCxnSpPr>
            <p:nvPr/>
          </p:nvCxnSpPr>
          <p:spPr bwMode="auto">
            <a:xfrm rot="5400000">
              <a:off x="6071394" y="3999706"/>
              <a:ext cx="571500" cy="1588"/>
            </a:xfrm>
            <a:prstGeom prst="straightConnector1">
              <a:avLst/>
            </a:prstGeom>
            <a:noFill/>
            <a:ln w="28575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</p:cxnSp>
        <p:cxnSp>
          <p:nvCxnSpPr>
            <p:cNvPr id="3145853" name="直接箭头连接符 27"/>
            <p:cNvCxnSpPr>
              <a:cxnSpLocks noChangeShapeType="1"/>
            </p:cNvCxnSpPr>
            <p:nvPr/>
          </p:nvCxnSpPr>
          <p:spPr bwMode="auto">
            <a:xfrm rot="5400000">
              <a:off x="7285832" y="3999706"/>
              <a:ext cx="571500" cy="1587"/>
            </a:xfrm>
            <a:prstGeom prst="straightConnector1">
              <a:avLst/>
            </a:prstGeom>
            <a:noFill/>
            <a:ln w="28575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</p:cxnSp>
        <p:sp>
          <p:nvSpPr>
            <p:cNvPr id="1049220" name="TextBox 39"/>
            <p:cNvSpPr txBox="1">
              <a:spLocks noChangeArrowheads="1"/>
            </p:cNvSpPr>
            <p:nvPr/>
          </p:nvSpPr>
          <p:spPr bwMode="auto">
            <a:xfrm>
              <a:off x="1643063" y="4286250"/>
              <a:ext cx="6572250" cy="492125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600" b="1">
                  <a:solidFill>
                    <a:srgbClr val="0000FF"/>
                  </a:solidFill>
                </a:rPr>
                <a:t>AI   BI  SM CI   S   CP   EMAR   R  W   ST     </a:t>
              </a:r>
              <a:endParaRPr lang="zh-CN" altLang="en-US" sz="2600" b="1">
                <a:solidFill>
                  <a:srgbClr val="0000FF"/>
                </a:solidFill>
              </a:endParaRPr>
            </a:p>
          </p:txBody>
        </p:sp>
        <p:cxnSp>
          <p:nvCxnSpPr>
            <p:cNvPr id="3145854" name="直接箭头连接符 40"/>
            <p:cNvCxnSpPr>
              <a:cxnSpLocks noChangeShapeType="1"/>
            </p:cNvCxnSpPr>
            <p:nvPr/>
          </p:nvCxnSpPr>
          <p:spPr bwMode="auto">
            <a:xfrm rot="5400000">
              <a:off x="6644482" y="3999706"/>
              <a:ext cx="571500" cy="1587"/>
            </a:xfrm>
            <a:prstGeom prst="straightConnector1">
              <a:avLst/>
            </a:prstGeom>
            <a:noFill/>
            <a:ln w="28575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</p:cxnSp>
        <p:cxnSp>
          <p:nvCxnSpPr>
            <p:cNvPr id="3145855" name="直接箭头连接符 19"/>
            <p:cNvCxnSpPr>
              <a:cxnSpLocks noChangeShapeType="1"/>
            </p:cNvCxnSpPr>
            <p:nvPr/>
          </p:nvCxnSpPr>
          <p:spPr bwMode="auto">
            <a:xfrm rot="5400000">
              <a:off x="1643857" y="3999707"/>
              <a:ext cx="571500" cy="1587"/>
            </a:xfrm>
            <a:prstGeom prst="straightConnector1">
              <a:avLst/>
            </a:prstGeom>
            <a:noFill/>
            <a:ln w="28575" cap="sq" algn="ctr">
              <a:solidFill>
                <a:schemeClr val="accent1"/>
              </a:solidFill>
              <a:round/>
              <a:headEnd type="none" w="sm" len="sm"/>
              <a:tailEnd type="arrow" w="med" len="med"/>
            </a:ln>
          </p:spPr>
        </p:cxnSp>
        <p:cxnSp>
          <p:nvCxnSpPr>
            <p:cNvPr id="3145856" name="直接箭头连接符 20"/>
            <p:cNvCxnSpPr>
              <a:cxnSpLocks noChangeShapeType="1"/>
            </p:cNvCxnSpPr>
            <p:nvPr/>
          </p:nvCxnSpPr>
          <p:spPr bwMode="auto">
            <a:xfrm rot="5400000">
              <a:off x="2215357" y="3999707"/>
              <a:ext cx="571500" cy="1587"/>
            </a:xfrm>
            <a:prstGeom prst="straightConnector1">
              <a:avLst/>
            </a:prstGeom>
            <a:noFill/>
            <a:ln w="28575" cap="sq" algn="ctr">
              <a:solidFill>
                <a:schemeClr val="accent1"/>
              </a:solidFill>
              <a:round/>
              <a:headEnd type="none" w="sm" len="sm"/>
              <a:tailEnd type="arrow" w="med" len="med"/>
            </a:ln>
          </p:spPr>
        </p:cxnSp>
        <p:cxnSp>
          <p:nvCxnSpPr>
            <p:cNvPr id="3145857" name="直接箭头连接符 24"/>
            <p:cNvCxnSpPr>
              <a:cxnSpLocks noChangeShapeType="1"/>
            </p:cNvCxnSpPr>
            <p:nvPr/>
          </p:nvCxnSpPr>
          <p:spPr bwMode="auto">
            <a:xfrm rot="5400000">
              <a:off x="4358482" y="3999707"/>
              <a:ext cx="571500" cy="1587"/>
            </a:xfrm>
            <a:prstGeom prst="straightConnector1">
              <a:avLst/>
            </a:prstGeom>
            <a:noFill/>
            <a:ln w="28575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</p:cxnSp>
        <p:cxnSp>
          <p:nvCxnSpPr>
            <p:cNvPr id="3145858" name="直接箭头连接符 19"/>
            <p:cNvCxnSpPr>
              <a:cxnSpLocks noChangeShapeType="1"/>
            </p:cNvCxnSpPr>
            <p:nvPr/>
          </p:nvCxnSpPr>
          <p:spPr bwMode="auto">
            <a:xfrm rot="5400000">
              <a:off x="1643857" y="3999708"/>
              <a:ext cx="571500" cy="1587"/>
            </a:xfrm>
            <a:prstGeom prst="straightConnector1">
              <a:avLst/>
            </a:prstGeom>
            <a:noFill/>
            <a:ln w="28575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</p:cxnSp>
        <p:cxnSp>
          <p:nvCxnSpPr>
            <p:cNvPr id="3145859" name="直接箭头连接符 20"/>
            <p:cNvCxnSpPr>
              <a:cxnSpLocks noChangeShapeType="1"/>
            </p:cNvCxnSpPr>
            <p:nvPr/>
          </p:nvCxnSpPr>
          <p:spPr bwMode="auto">
            <a:xfrm rot="5400000">
              <a:off x="2215357" y="3999708"/>
              <a:ext cx="571500" cy="1587"/>
            </a:xfrm>
            <a:prstGeom prst="straightConnector1">
              <a:avLst/>
            </a:prstGeom>
            <a:noFill/>
            <a:ln w="28575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49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920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221" name="TextBox 4"/>
          <p:cNvSpPr txBox="1">
            <a:spLocks noChangeArrowheads="1"/>
          </p:cNvSpPr>
          <p:nvPr/>
        </p:nvSpPr>
        <p:spPr bwMode="auto">
          <a:xfrm>
            <a:off x="2113979" y="764704"/>
            <a:ext cx="8518525" cy="13031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/>
              <a:t>微命令发生器输出的</a:t>
            </a:r>
            <a:r>
              <a:rPr lang="en-US" altLang="zh-CN" sz="2800" b="1" dirty="0"/>
              <a:t>AI</a:t>
            </a:r>
            <a:r>
              <a:rPr lang="zh-CN" altLang="en-US" sz="2800" b="1" dirty="0"/>
              <a:t>、</a:t>
            </a:r>
            <a:r>
              <a:rPr lang="en-US" altLang="zh-CN" sz="2800" b="1" dirty="0"/>
              <a:t>BI</a:t>
            </a:r>
            <a:r>
              <a:rPr lang="zh-CN" altLang="en-US" sz="2800" b="1" dirty="0"/>
              <a:t>、</a:t>
            </a:r>
            <a:r>
              <a:rPr lang="en-US" altLang="zh-CN" sz="2800" b="1"/>
              <a:t>CP</a:t>
            </a:r>
            <a:r>
              <a:rPr lang="zh-CN" altLang="en-US" sz="2800" b="1"/>
              <a:t>是间接型微命令，</a:t>
            </a:r>
            <a:r>
              <a:rPr lang="zh-CN" altLang="en-US" sz="2800" b="1" dirty="0"/>
              <a:t>需要再次译码才能输出数据通路需要的微命令。</a:t>
            </a:r>
          </a:p>
        </p:txBody>
      </p:sp>
      <p:grpSp>
        <p:nvGrpSpPr>
          <p:cNvPr id="187" name="组合 9"/>
          <p:cNvGrpSpPr/>
          <p:nvPr/>
        </p:nvGrpSpPr>
        <p:grpSpPr>
          <a:xfrm>
            <a:off x="2783632" y="2338960"/>
            <a:ext cx="6309890" cy="3809397"/>
            <a:chOff x="1214437" y="2076513"/>
            <a:chExt cx="6715125" cy="4369796"/>
          </a:xfrm>
        </p:grpSpPr>
        <p:grpSp>
          <p:nvGrpSpPr>
            <p:cNvPr id="188" name="组合 4"/>
            <p:cNvGrpSpPr/>
            <p:nvPr/>
          </p:nvGrpSpPr>
          <p:grpSpPr>
            <a:xfrm>
              <a:off x="1214437" y="2076513"/>
              <a:ext cx="6715125" cy="3762375"/>
              <a:chOff x="3563888" y="2330921"/>
              <a:chExt cx="6715125" cy="3762375"/>
            </a:xfrm>
          </p:grpSpPr>
          <p:pic>
            <p:nvPicPr>
              <p:cNvPr id="2097185" name="图片 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563888" y="2330921"/>
                <a:ext cx="6715125" cy="3762375"/>
              </a:xfrm>
              <a:prstGeom prst="rect">
                <a:avLst/>
              </a:prstGeom>
            </p:spPr>
          </p:pic>
          <p:sp>
            <p:nvSpPr>
              <p:cNvPr id="1049222" name="文本框 3"/>
              <p:cNvSpPr txBox="1"/>
              <p:nvPr/>
            </p:nvSpPr>
            <p:spPr>
              <a:xfrm>
                <a:off x="4790008" y="4509120"/>
                <a:ext cx="646331" cy="369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b="1"/>
                  <a:t>译码</a:t>
                </a:r>
              </a:p>
            </p:txBody>
          </p:sp>
          <p:sp>
            <p:nvSpPr>
              <p:cNvPr id="1049223" name="文本框 6"/>
              <p:cNvSpPr txBox="1"/>
              <p:nvPr/>
            </p:nvSpPr>
            <p:spPr>
              <a:xfrm>
                <a:off x="6475923" y="4509120"/>
                <a:ext cx="646331" cy="369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b="1"/>
                  <a:t>译码</a:t>
                </a:r>
              </a:p>
            </p:txBody>
          </p:sp>
          <p:sp>
            <p:nvSpPr>
              <p:cNvPr id="1049224" name="文本框 7"/>
              <p:cNvSpPr txBox="1"/>
              <p:nvPr/>
            </p:nvSpPr>
            <p:spPr>
              <a:xfrm>
                <a:off x="8161839" y="4509120"/>
                <a:ext cx="646331" cy="369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b="1"/>
                  <a:t>译码</a:t>
                </a:r>
              </a:p>
            </p:txBody>
          </p:sp>
        </p:grpSp>
        <p:sp>
          <p:nvSpPr>
            <p:cNvPr id="1049225" name="矩形 8"/>
            <p:cNvSpPr/>
            <p:nvPr/>
          </p:nvSpPr>
          <p:spPr>
            <a:xfrm>
              <a:off x="2463223" y="5984644"/>
              <a:ext cx="358784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400" b="1"/>
                <a:t>间接型微命令的二级译码</a:t>
              </a:r>
              <a:endParaRPr lang="zh-CN" altLang="en-US" sz="24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226" name="Text Box 2"/>
          <p:cNvSpPr txBox="1">
            <a:spLocks noChangeArrowheads="1"/>
          </p:cNvSpPr>
          <p:nvPr/>
        </p:nvSpPr>
        <p:spPr bwMode="auto">
          <a:xfrm>
            <a:off x="1647056" y="1609636"/>
            <a:ext cx="4953000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0000FF"/>
                </a:solidFill>
              </a:rPr>
              <a:t>1.</a:t>
            </a:r>
            <a:r>
              <a:rPr lang="zh-CN" altLang="en-US" sz="2800" b="1">
                <a:solidFill>
                  <a:srgbClr val="0000FF"/>
                </a:solidFill>
              </a:rPr>
              <a:t>组合逻辑控制方式</a:t>
            </a:r>
          </a:p>
        </p:txBody>
      </p:sp>
      <p:sp>
        <p:nvSpPr>
          <p:cNvPr id="1049227" name="Text Box 6"/>
          <p:cNvSpPr txBox="1">
            <a:spLocks noChangeArrowheads="1"/>
          </p:cNvSpPr>
          <p:nvPr/>
        </p:nvSpPr>
        <p:spPr bwMode="auto">
          <a:xfrm>
            <a:off x="1596008" y="2636912"/>
            <a:ext cx="8820472" cy="281128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ct val="50000"/>
              </a:spcBef>
            </a:pPr>
            <a:r>
              <a:rPr lang="zh-CN" altLang="en-US" sz="2800" b="1"/>
              <a:t>  综合化简产生微命令的条件，形成逻辑式，用组合逻辑电路实现；</a:t>
            </a:r>
          </a:p>
          <a:p>
            <a:pPr algn="just">
              <a:lnSpc>
                <a:spcPct val="150000"/>
              </a:lnSpc>
              <a:spcBef>
                <a:spcPct val="50000"/>
              </a:spcBef>
            </a:pPr>
            <a:r>
              <a:rPr lang="zh-CN" altLang="en-US" sz="2800" b="1"/>
              <a:t>  执行指令时，由组合逻辑电路</a:t>
            </a:r>
            <a:r>
              <a:rPr lang="en-US" altLang="zh-CN" sz="2800" b="1"/>
              <a:t>(</a:t>
            </a:r>
            <a:r>
              <a:rPr lang="zh-CN" altLang="en-US" sz="2800" b="1"/>
              <a:t>微命令发生器</a:t>
            </a:r>
            <a:r>
              <a:rPr lang="en-US" altLang="zh-CN" sz="2800" b="1"/>
              <a:t>)</a:t>
            </a:r>
            <a:r>
              <a:rPr lang="zh-CN" altLang="en-US" sz="2800" b="1"/>
              <a:t>在相应时间发出所需微命令，控制有关操作。</a:t>
            </a:r>
          </a:p>
        </p:txBody>
      </p:sp>
      <p:grpSp>
        <p:nvGrpSpPr>
          <p:cNvPr id="190" name="组合 4"/>
          <p:cNvGrpSpPr/>
          <p:nvPr/>
        </p:nvGrpSpPr>
        <p:grpSpPr>
          <a:xfrm>
            <a:off x="2279576" y="36065"/>
            <a:ext cx="6912768" cy="839639"/>
            <a:chOff x="827584" y="0"/>
            <a:chExt cx="6912768" cy="839639"/>
          </a:xfrm>
        </p:grpSpPr>
        <p:sp>
          <p:nvSpPr>
            <p:cNvPr id="1049228" name="六边形 5"/>
            <p:cNvSpPr/>
            <p:nvPr/>
          </p:nvSpPr>
          <p:spPr>
            <a:xfrm>
              <a:off x="1119858" y="93956"/>
              <a:ext cx="6620494" cy="649825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85000"/>
                    <a:lumOff val="1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3500000" scaled="1"/>
            </a:gradFill>
            <a:ln>
              <a:gradFill>
                <a:gsLst>
                  <a:gs pos="0">
                    <a:schemeClr val="bg1">
                      <a:lumMod val="71000"/>
                      <a:lumOff val="29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0"/>
              </a:gradFill>
            </a:ln>
            <a:effectLst>
              <a:outerShdw blurRad="482600" dist="241300" dir="2700000" algn="tl" rotWithShape="0">
                <a:prstClr val="black">
                  <a:alpha val="4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7.4.3   </a:t>
              </a:r>
              <a:r>
                <a:rPr lang="zh-CN" altLang="en-US" sz="28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组合逻辑控制器的特点</a:t>
              </a:r>
              <a:endPara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91" name="组合 6"/>
            <p:cNvGrpSpPr/>
            <p:nvPr/>
          </p:nvGrpSpPr>
          <p:grpSpPr>
            <a:xfrm>
              <a:off x="827584" y="0"/>
              <a:ext cx="864096" cy="839639"/>
              <a:chOff x="304800" y="673100"/>
              <a:chExt cx="4000500" cy="4000500"/>
            </a:xfrm>
            <a:effectLst>
              <a:outerShdw blurRad="444500" dist="254000" dir="684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1049229" name="同心圆 215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1049230" name="椭圆 11"/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</p:grpSp>
        <p:grpSp>
          <p:nvGrpSpPr>
            <p:cNvPr id="192" name="组合 7"/>
            <p:cNvGrpSpPr/>
            <p:nvPr/>
          </p:nvGrpSpPr>
          <p:grpSpPr>
            <a:xfrm>
              <a:off x="1043607" y="174509"/>
              <a:ext cx="449306" cy="473563"/>
              <a:chOff x="304800" y="673100"/>
              <a:chExt cx="4000500" cy="4000500"/>
            </a:xfrm>
            <a:effectLst>
              <a:outerShdw blurRad="444500" dist="254000" dir="684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1049231" name="同心圆 220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1049232" name="椭圆 9"/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49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49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9226" grpId="0"/>
      <p:bldP spid="1049227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233" name="Text Box 4"/>
          <p:cNvSpPr txBox="1">
            <a:spLocks noChangeArrowheads="1"/>
          </p:cNvSpPr>
          <p:nvPr/>
        </p:nvSpPr>
        <p:spPr bwMode="auto">
          <a:xfrm>
            <a:off x="1847528" y="1698521"/>
            <a:ext cx="7391400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●</a:t>
            </a:r>
            <a:r>
              <a:rPr lang="en-US" altLang="zh-CN" sz="2800" b="1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产生微命令的速度较快。</a:t>
            </a:r>
          </a:p>
        </p:txBody>
      </p:sp>
      <p:sp>
        <p:nvSpPr>
          <p:cNvPr id="1049234" name="Text Box 6"/>
          <p:cNvSpPr txBox="1">
            <a:spLocks noChangeArrowheads="1"/>
          </p:cNvSpPr>
          <p:nvPr/>
        </p:nvSpPr>
        <p:spPr bwMode="auto">
          <a:xfrm>
            <a:off x="1847528" y="936521"/>
            <a:ext cx="3124200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2.</a:t>
            </a:r>
            <a:r>
              <a:rPr lang="zh-CN" altLang="en-US" sz="2800" b="1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优缺点</a:t>
            </a:r>
          </a:p>
        </p:txBody>
      </p:sp>
      <p:sp>
        <p:nvSpPr>
          <p:cNvPr id="1049235" name="Text Box 7"/>
          <p:cNvSpPr txBox="1">
            <a:spLocks noChangeArrowheads="1"/>
          </p:cNvSpPr>
          <p:nvPr/>
        </p:nvSpPr>
        <p:spPr bwMode="auto">
          <a:xfrm>
            <a:off x="1847528" y="2765321"/>
            <a:ext cx="9144000" cy="393954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800" b="1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●</a:t>
            </a:r>
            <a:r>
              <a:rPr lang="en-US" altLang="zh-CN" sz="2800" b="1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设计不规整，设计效率较低；</a:t>
            </a:r>
          </a:p>
        </p:txBody>
      </p:sp>
      <p:sp>
        <p:nvSpPr>
          <p:cNvPr id="1049236" name="Text Box 9"/>
          <p:cNvSpPr txBox="1">
            <a:spLocks noChangeArrowheads="1"/>
          </p:cNvSpPr>
          <p:nvPr/>
        </p:nvSpPr>
        <p:spPr bwMode="auto">
          <a:xfrm>
            <a:off x="1847528" y="3603521"/>
            <a:ext cx="8610600" cy="393954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800" b="1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●</a:t>
            </a:r>
            <a:r>
              <a:rPr lang="en-US" altLang="zh-CN" sz="2800" b="1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不易修改、扩展指令系统功能。</a:t>
            </a:r>
          </a:p>
        </p:txBody>
      </p:sp>
      <p:sp>
        <p:nvSpPr>
          <p:cNvPr id="1049237" name="Text Box 10"/>
          <p:cNvSpPr txBox="1">
            <a:spLocks noChangeArrowheads="1"/>
          </p:cNvSpPr>
          <p:nvPr/>
        </p:nvSpPr>
        <p:spPr bwMode="auto">
          <a:xfrm>
            <a:off x="1847528" y="4509120"/>
            <a:ext cx="3124200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3.</a:t>
            </a:r>
            <a:r>
              <a:rPr lang="zh-CN" altLang="en-US" sz="2800" b="1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应用场合</a:t>
            </a:r>
          </a:p>
        </p:txBody>
      </p:sp>
      <p:sp>
        <p:nvSpPr>
          <p:cNvPr id="1049238" name="Text Box 11"/>
          <p:cNvSpPr txBox="1">
            <a:spLocks noChangeArrowheads="1"/>
          </p:cNvSpPr>
          <p:nvPr/>
        </p:nvSpPr>
        <p:spPr bwMode="auto">
          <a:xfrm>
            <a:off x="1847528" y="5271120"/>
            <a:ext cx="8915400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用于高速计算机，或小规模计算机。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49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49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49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49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49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9233" grpId="0"/>
      <p:bldP spid="1049235" grpId="0"/>
      <p:bldP spid="1049236" grpId="0"/>
      <p:bldP spid="1049237" grpId="0"/>
      <p:bldP spid="104923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Text Box 8"/>
          <p:cNvSpPr txBox="1">
            <a:spLocks noChangeArrowheads="1"/>
          </p:cNvSpPr>
          <p:nvPr/>
        </p:nvSpPr>
        <p:spPr bwMode="auto">
          <a:xfrm>
            <a:off x="3370263" y="2132856"/>
            <a:ext cx="1860550" cy="4851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sz="2800" b="1">
                <a:solidFill>
                  <a:srgbClr val="990000"/>
                </a:solidFill>
              </a:rPr>
              <a:t>工作周期</a:t>
            </a:r>
          </a:p>
        </p:txBody>
      </p:sp>
      <p:sp>
        <p:nvSpPr>
          <p:cNvPr id="1048631" name="Text Box 9"/>
          <p:cNvSpPr txBox="1">
            <a:spLocks noChangeArrowheads="1"/>
          </p:cNvSpPr>
          <p:nvPr/>
        </p:nvSpPr>
        <p:spPr bwMode="auto">
          <a:xfrm>
            <a:off x="5259388" y="2143969"/>
            <a:ext cx="1825625" cy="485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sz="2800" b="1">
                <a:solidFill>
                  <a:srgbClr val="990000"/>
                </a:solidFill>
              </a:rPr>
              <a:t>时钟周期</a:t>
            </a:r>
          </a:p>
        </p:txBody>
      </p:sp>
      <p:sp>
        <p:nvSpPr>
          <p:cNvPr id="1048632" name="Text Box 10"/>
          <p:cNvSpPr txBox="1">
            <a:spLocks noChangeArrowheads="1"/>
          </p:cNvSpPr>
          <p:nvPr/>
        </p:nvSpPr>
        <p:spPr bwMode="auto">
          <a:xfrm>
            <a:off x="7053263" y="2139206"/>
            <a:ext cx="1981200" cy="4851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sz="2800" b="1">
                <a:solidFill>
                  <a:srgbClr val="990000"/>
                </a:solidFill>
              </a:rPr>
              <a:t>工作脉冲</a:t>
            </a:r>
          </a:p>
        </p:txBody>
      </p:sp>
      <p:sp>
        <p:nvSpPr>
          <p:cNvPr id="1048633" name="Text Box 12"/>
          <p:cNvSpPr txBox="1">
            <a:spLocks noChangeArrowheads="1"/>
          </p:cNvSpPr>
          <p:nvPr/>
        </p:nvSpPr>
        <p:spPr bwMode="auto">
          <a:xfrm>
            <a:off x="2175669" y="2945656"/>
            <a:ext cx="4835525" cy="485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sz="2800" b="1"/>
              <a:t>三者之间的关系如下图所示: </a:t>
            </a:r>
          </a:p>
        </p:txBody>
      </p:sp>
      <p:sp>
        <p:nvSpPr>
          <p:cNvPr id="1048634" name="Text Box 23"/>
          <p:cNvSpPr txBox="1">
            <a:spLocks noChangeArrowheads="1"/>
          </p:cNvSpPr>
          <p:nvPr/>
        </p:nvSpPr>
        <p:spPr bwMode="auto">
          <a:xfrm>
            <a:off x="1801813" y="4700488"/>
            <a:ext cx="2028825" cy="48514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sz="2800" b="1"/>
              <a:t>指令周期</a:t>
            </a:r>
          </a:p>
        </p:txBody>
      </p:sp>
      <p:grpSp>
        <p:nvGrpSpPr>
          <p:cNvPr id="45" name="Group 49"/>
          <p:cNvGrpSpPr/>
          <p:nvPr/>
        </p:nvGrpSpPr>
        <p:grpSpPr bwMode="auto">
          <a:xfrm>
            <a:off x="8332788" y="3944838"/>
            <a:ext cx="2433637" cy="1644650"/>
            <a:chOff x="4289" y="2072"/>
            <a:chExt cx="1533" cy="1036"/>
          </a:xfrm>
        </p:grpSpPr>
        <p:sp>
          <p:nvSpPr>
            <p:cNvPr id="1048635" name="AutoShape 34"/>
            <p:cNvSpPr/>
            <p:nvPr/>
          </p:nvSpPr>
          <p:spPr bwMode="auto">
            <a:xfrm>
              <a:off x="4289" y="2236"/>
              <a:ext cx="121" cy="749"/>
            </a:xfrm>
            <a:prstGeom prst="leftBrace">
              <a:avLst>
                <a:gd name="adj1" fmla="val 51584"/>
                <a:gd name="adj2" fmla="val 50000"/>
              </a:avLst>
            </a:prstGeom>
            <a:noFill/>
            <a:ln w="22225" cap="sq">
              <a:solidFill>
                <a:srgbClr val="004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8636" name="Text Box 35"/>
            <p:cNvSpPr txBox="1">
              <a:spLocks noChangeArrowheads="1"/>
            </p:cNvSpPr>
            <p:nvPr/>
          </p:nvSpPr>
          <p:spPr bwMode="auto">
            <a:xfrm>
              <a:off x="4411" y="2356"/>
              <a:ext cx="1411" cy="306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l"/>
              <a:r>
                <a:rPr lang="zh-CN" altLang="en-US" sz="2800" b="1"/>
                <a:t>工作脉冲2</a:t>
              </a:r>
            </a:p>
          </p:txBody>
        </p:sp>
        <p:sp>
          <p:nvSpPr>
            <p:cNvPr id="1048637" name="Text Box 36"/>
            <p:cNvSpPr txBox="1">
              <a:spLocks noChangeArrowheads="1"/>
            </p:cNvSpPr>
            <p:nvPr/>
          </p:nvSpPr>
          <p:spPr bwMode="auto">
            <a:xfrm>
              <a:off x="4415" y="2781"/>
              <a:ext cx="1257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l"/>
              <a:r>
                <a:rPr lang="zh-CN" altLang="en-US" sz="2800" b="1"/>
                <a:t>工作脉冲</a:t>
              </a:r>
              <a:r>
                <a:rPr lang="en-US" altLang="zh-CN" sz="2800" b="1"/>
                <a:t>k</a:t>
              </a:r>
            </a:p>
          </p:txBody>
        </p:sp>
        <p:sp>
          <p:nvSpPr>
            <p:cNvPr id="1048638" name="Text Box 37"/>
            <p:cNvSpPr txBox="1">
              <a:spLocks noChangeArrowheads="1"/>
            </p:cNvSpPr>
            <p:nvPr/>
          </p:nvSpPr>
          <p:spPr bwMode="auto">
            <a:xfrm>
              <a:off x="4816" y="2626"/>
              <a:ext cx="388" cy="286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vert="eaVert">
              <a:spAutoFit/>
            </a:bodyPr>
            <a:lstStyle/>
            <a:p>
              <a:pPr algn="l"/>
              <a:r>
                <a:rPr lang="zh-CN" altLang="en-US" sz="2800" b="1"/>
                <a:t>...</a:t>
              </a:r>
            </a:p>
          </p:txBody>
        </p:sp>
        <p:sp>
          <p:nvSpPr>
            <p:cNvPr id="1048639" name="Text Box 41"/>
            <p:cNvSpPr txBox="1">
              <a:spLocks noChangeArrowheads="1"/>
            </p:cNvSpPr>
            <p:nvPr/>
          </p:nvSpPr>
          <p:spPr bwMode="auto">
            <a:xfrm>
              <a:off x="4411" y="2072"/>
              <a:ext cx="1277" cy="306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l"/>
              <a:r>
                <a:rPr lang="zh-CN" altLang="en-US" sz="2800" b="1"/>
                <a:t>工作脉冲1</a:t>
              </a:r>
            </a:p>
          </p:txBody>
        </p:sp>
      </p:grpSp>
      <p:grpSp>
        <p:nvGrpSpPr>
          <p:cNvPr id="46" name="Group 47"/>
          <p:cNvGrpSpPr/>
          <p:nvPr/>
        </p:nvGrpSpPr>
        <p:grpSpPr bwMode="auto">
          <a:xfrm>
            <a:off x="3384550" y="3987701"/>
            <a:ext cx="2211388" cy="2033587"/>
            <a:chOff x="1180" y="2235"/>
            <a:chExt cx="1393" cy="1281"/>
          </a:xfrm>
        </p:grpSpPr>
        <p:sp>
          <p:nvSpPr>
            <p:cNvPr id="1048640" name="Text Box 24"/>
            <p:cNvSpPr txBox="1">
              <a:spLocks noChangeArrowheads="1"/>
            </p:cNvSpPr>
            <p:nvPr/>
          </p:nvSpPr>
          <p:spPr bwMode="auto">
            <a:xfrm>
              <a:off x="1315" y="2235"/>
              <a:ext cx="1258" cy="306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l"/>
              <a:r>
                <a:rPr lang="zh-CN" altLang="en-US" sz="2800" b="1"/>
                <a:t>工作周期1</a:t>
              </a:r>
            </a:p>
          </p:txBody>
        </p:sp>
        <p:sp>
          <p:nvSpPr>
            <p:cNvPr id="1048641" name="Text Box 25"/>
            <p:cNvSpPr txBox="1">
              <a:spLocks noChangeArrowheads="1"/>
            </p:cNvSpPr>
            <p:nvPr/>
          </p:nvSpPr>
          <p:spPr bwMode="auto">
            <a:xfrm>
              <a:off x="1307" y="2672"/>
              <a:ext cx="1183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l"/>
              <a:r>
                <a:rPr lang="zh-CN" altLang="en-US" sz="2800" b="1"/>
                <a:t>工作周期</a:t>
              </a:r>
              <a:r>
                <a:rPr lang="en-US" altLang="zh-CN" sz="2800" b="1"/>
                <a:t>i</a:t>
              </a:r>
            </a:p>
          </p:txBody>
        </p:sp>
        <p:sp>
          <p:nvSpPr>
            <p:cNvPr id="1048642" name="Text Box 26"/>
            <p:cNvSpPr txBox="1">
              <a:spLocks noChangeArrowheads="1"/>
            </p:cNvSpPr>
            <p:nvPr/>
          </p:nvSpPr>
          <p:spPr bwMode="auto">
            <a:xfrm>
              <a:off x="1289" y="3189"/>
              <a:ext cx="1220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l"/>
              <a:r>
                <a:rPr lang="zh-CN" altLang="en-US" sz="2800" b="1"/>
                <a:t>工作周期</a:t>
              </a:r>
              <a:r>
                <a:rPr lang="en-US" altLang="zh-CN" sz="2800" b="1"/>
                <a:t>n</a:t>
              </a:r>
            </a:p>
          </p:txBody>
        </p:sp>
        <p:sp>
          <p:nvSpPr>
            <p:cNvPr id="1048643" name="Text Box 27"/>
            <p:cNvSpPr txBox="1">
              <a:spLocks noChangeArrowheads="1"/>
            </p:cNvSpPr>
            <p:nvPr/>
          </p:nvSpPr>
          <p:spPr bwMode="auto">
            <a:xfrm>
              <a:off x="1761" y="2940"/>
              <a:ext cx="361" cy="33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vert="eaVert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zh-CN" altLang="en-US" sz="2800" b="1"/>
                <a:t>…</a:t>
              </a:r>
            </a:p>
          </p:txBody>
        </p:sp>
        <p:sp>
          <p:nvSpPr>
            <p:cNvPr id="1048644" name="AutoShape 28"/>
            <p:cNvSpPr/>
            <p:nvPr/>
          </p:nvSpPr>
          <p:spPr bwMode="auto">
            <a:xfrm>
              <a:off x="1180" y="2357"/>
              <a:ext cx="149" cy="1025"/>
            </a:xfrm>
            <a:prstGeom prst="leftBrace">
              <a:avLst>
                <a:gd name="adj1" fmla="val 57327"/>
                <a:gd name="adj2" fmla="val 50000"/>
              </a:avLst>
            </a:prstGeom>
            <a:noFill/>
            <a:ln w="22225" cap="sq">
              <a:solidFill>
                <a:srgbClr val="004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7" name="Group 48"/>
          <p:cNvGrpSpPr/>
          <p:nvPr/>
        </p:nvGrpSpPr>
        <p:grpSpPr bwMode="auto">
          <a:xfrm>
            <a:off x="5302250" y="3908326"/>
            <a:ext cx="3335338" cy="1982787"/>
            <a:chOff x="2388" y="2185"/>
            <a:chExt cx="2101" cy="1249"/>
          </a:xfrm>
        </p:grpSpPr>
        <p:sp>
          <p:nvSpPr>
            <p:cNvPr id="1048645" name="AutoShape 29"/>
            <p:cNvSpPr/>
            <p:nvPr/>
          </p:nvSpPr>
          <p:spPr bwMode="auto">
            <a:xfrm>
              <a:off x="2388" y="2355"/>
              <a:ext cx="148" cy="958"/>
            </a:xfrm>
            <a:prstGeom prst="leftBrace">
              <a:avLst>
                <a:gd name="adj1" fmla="val 53941"/>
                <a:gd name="adj2" fmla="val 50000"/>
              </a:avLst>
            </a:prstGeom>
            <a:noFill/>
            <a:ln w="22225" cap="sq">
              <a:solidFill>
                <a:srgbClr val="004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8646" name="Text Box 33"/>
            <p:cNvSpPr txBox="1">
              <a:spLocks noChangeArrowheads="1"/>
            </p:cNvSpPr>
            <p:nvPr/>
          </p:nvSpPr>
          <p:spPr bwMode="auto">
            <a:xfrm>
              <a:off x="3057" y="2851"/>
              <a:ext cx="361" cy="38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vert="eaVert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zh-CN" altLang="en-US" sz="2800" b="1"/>
                <a:t>…</a:t>
              </a:r>
            </a:p>
          </p:txBody>
        </p:sp>
        <p:grpSp>
          <p:nvGrpSpPr>
            <p:cNvPr id="48" name="Group 44"/>
            <p:cNvGrpSpPr/>
            <p:nvPr/>
          </p:nvGrpSpPr>
          <p:grpSpPr bwMode="auto">
            <a:xfrm>
              <a:off x="2519" y="2185"/>
              <a:ext cx="1838" cy="321"/>
              <a:chOff x="2631" y="2001"/>
              <a:chExt cx="1838" cy="321"/>
            </a:xfrm>
          </p:grpSpPr>
          <p:sp>
            <p:nvSpPr>
              <p:cNvPr id="1048647" name="Text Box 30"/>
              <p:cNvSpPr txBox="1">
                <a:spLocks noChangeArrowheads="1"/>
              </p:cNvSpPr>
              <p:nvPr/>
            </p:nvSpPr>
            <p:spPr bwMode="auto">
              <a:xfrm>
                <a:off x="2631" y="2016"/>
                <a:ext cx="1462" cy="306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/>
              <a:p>
                <a:pPr algn="l"/>
                <a:r>
                  <a:rPr lang="zh-CN" altLang="en-US" sz="2800" b="1"/>
                  <a:t>时钟周期1</a:t>
                </a:r>
              </a:p>
            </p:txBody>
          </p:sp>
          <p:sp>
            <p:nvSpPr>
              <p:cNvPr id="1048648" name="Text Box 38"/>
              <p:cNvSpPr txBox="1">
                <a:spLocks noChangeArrowheads="1"/>
              </p:cNvSpPr>
              <p:nvPr/>
            </p:nvSpPr>
            <p:spPr bwMode="auto">
              <a:xfrm>
                <a:off x="3673" y="2001"/>
                <a:ext cx="796" cy="28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/>
              <a:p>
                <a:pPr algn="l"/>
                <a:r>
                  <a:rPr lang="zh-CN" altLang="en-US" sz="2600" b="1"/>
                  <a:t>(节拍1)</a:t>
                </a:r>
              </a:p>
            </p:txBody>
          </p:sp>
        </p:grpSp>
        <p:grpSp>
          <p:nvGrpSpPr>
            <p:cNvPr id="49" name="Group 45"/>
            <p:cNvGrpSpPr/>
            <p:nvPr/>
          </p:nvGrpSpPr>
          <p:grpSpPr bwMode="auto">
            <a:xfrm>
              <a:off x="2519" y="2588"/>
              <a:ext cx="1896" cy="338"/>
              <a:chOff x="2559" y="2540"/>
              <a:chExt cx="1896" cy="338"/>
            </a:xfrm>
          </p:grpSpPr>
          <p:sp>
            <p:nvSpPr>
              <p:cNvPr id="1048649" name="Text Box 31"/>
              <p:cNvSpPr txBox="1">
                <a:spLocks noChangeArrowheads="1"/>
              </p:cNvSpPr>
              <p:nvPr/>
            </p:nvSpPr>
            <p:spPr bwMode="auto">
              <a:xfrm>
                <a:off x="2559" y="2551"/>
                <a:ext cx="1402" cy="327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/>
              <a:p>
                <a:pPr algn="l"/>
                <a:r>
                  <a:rPr lang="zh-CN" altLang="en-US" sz="2800" b="1"/>
                  <a:t>时钟周期</a:t>
                </a:r>
                <a:r>
                  <a:rPr lang="en-US" altLang="zh-CN" sz="2800" b="1"/>
                  <a:t>i</a:t>
                </a:r>
              </a:p>
            </p:txBody>
          </p:sp>
          <p:sp>
            <p:nvSpPr>
              <p:cNvPr id="1048650" name="Text Box 39"/>
              <p:cNvSpPr txBox="1">
                <a:spLocks noChangeArrowheads="1"/>
              </p:cNvSpPr>
              <p:nvPr/>
            </p:nvSpPr>
            <p:spPr bwMode="auto">
              <a:xfrm>
                <a:off x="3608" y="2540"/>
                <a:ext cx="847" cy="308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/>
              <a:p>
                <a:pPr algn="l"/>
                <a:r>
                  <a:rPr lang="zh-CN" altLang="en-US" sz="2600" b="1"/>
                  <a:t>(节拍</a:t>
                </a:r>
                <a:r>
                  <a:rPr lang="en-US" altLang="zh-CN" sz="2600" b="1"/>
                  <a:t>i)</a:t>
                </a:r>
              </a:p>
            </p:txBody>
          </p:sp>
        </p:grpSp>
        <p:grpSp>
          <p:nvGrpSpPr>
            <p:cNvPr id="50" name="Group 46"/>
            <p:cNvGrpSpPr/>
            <p:nvPr/>
          </p:nvGrpSpPr>
          <p:grpSpPr bwMode="auto">
            <a:xfrm>
              <a:off x="2490" y="3105"/>
              <a:ext cx="1999" cy="329"/>
              <a:chOff x="2546" y="3177"/>
              <a:chExt cx="1999" cy="329"/>
            </a:xfrm>
          </p:grpSpPr>
          <p:sp>
            <p:nvSpPr>
              <p:cNvPr id="1048651" name="Text Box 32"/>
              <p:cNvSpPr txBox="1">
                <a:spLocks noChangeArrowheads="1"/>
              </p:cNvSpPr>
              <p:nvPr/>
            </p:nvSpPr>
            <p:spPr bwMode="auto">
              <a:xfrm>
                <a:off x="2546" y="3179"/>
                <a:ext cx="1584" cy="327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/>
              <a:p>
                <a:pPr algn="l"/>
                <a:r>
                  <a:rPr lang="zh-CN" altLang="en-US" sz="2800" b="1"/>
                  <a:t>时钟周期</a:t>
                </a:r>
                <a:r>
                  <a:rPr lang="en-US" altLang="zh-CN" sz="2800" b="1"/>
                  <a:t>m</a:t>
                </a:r>
              </a:p>
            </p:txBody>
          </p:sp>
          <p:sp>
            <p:nvSpPr>
              <p:cNvPr id="1048652" name="Text Box 40"/>
              <p:cNvSpPr txBox="1">
                <a:spLocks noChangeArrowheads="1"/>
              </p:cNvSpPr>
              <p:nvPr/>
            </p:nvSpPr>
            <p:spPr bwMode="auto">
              <a:xfrm>
                <a:off x="3669" y="3177"/>
                <a:ext cx="876" cy="308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/>
              <a:p>
                <a:pPr algn="l"/>
                <a:r>
                  <a:rPr lang="zh-CN" altLang="en-US" sz="2600" b="1"/>
                  <a:t>(节拍</a:t>
                </a:r>
                <a:r>
                  <a:rPr lang="en-US" altLang="zh-CN" sz="2600" b="1"/>
                  <a:t>m)</a:t>
                </a:r>
              </a:p>
            </p:txBody>
          </p:sp>
        </p:grpSp>
      </p:grpSp>
      <p:sp>
        <p:nvSpPr>
          <p:cNvPr id="1048653" name="Text Box 50"/>
          <p:cNvSpPr txBox="1">
            <a:spLocks noChangeArrowheads="1"/>
          </p:cNvSpPr>
          <p:nvPr/>
        </p:nvSpPr>
        <p:spPr bwMode="auto">
          <a:xfrm>
            <a:off x="2207568" y="1196752"/>
            <a:ext cx="8204200" cy="511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5000"/>
              </a:lnSpc>
              <a:spcBef>
                <a:spcPct val="0"/>
              </a:spcBef>
            </a:pPr>
            <a:r>
              <a:rPr lang="zh-CN" altLang="en-US" sz="2800" b="1">
                <a:sym typeface="Wingdings" pitchFamily="2" charset="2"/>
              </a:rPr>
              <a:t>本模型机</a:t>
            </a:r>
            <a:r>
              <a:rPr lang="zh-CN" altLang="en-US" sz="2800" b="1"/>
              <a:t>采用三级时序系统:</a:t>
            </a:r>
            <a:endParaRPr lang="zh-CN" altLang="en-US"/>
          </a:p>
        </p:txBody>
      </p:sp>
      <p:grpSp>
        <p:nvGrpSpPr>
          <p:cNvPr id="51" name="组合 32"/>
          <p:cNvGrpSpPr/>
          <p:nvPr/>
        </p:nvGrpSpPr>
        <p:grpSpPr>
          <a:xfrm>
            <a:off x="2351584" y="0"/>
            <a:ext cx="6912768" cy="839639"/>
            <a:chOff x="827584" y="0"/>
            <a:chExt cx="6912768" cy="839639"/>
          </a:xfrm>
        </p:grpSpPr>
        <p:sp>
          <p:nvSpPr>
            <p:cNvPr id="1048654" name="六边形 34"/>
            <p:cNvSpPr/>
            <p:nvPr/>
          </p:nvSpPr>
          <p:spPr>
            <a:xfrm>
              <a:off x="1119858" y="93956"/>
              <a:ext cx="6620494" cy="649825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85000"/>
                    <a:lumOff val="1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3500000" scaled="1"/>
            </a:gradFill>
            <a:ln>
              <a:gradFill>
                <a:gsLst>
                  <a:gs pos="0">
                    <a:schemeClr val="bg1">
                      <a:lumMod val="71000"/>
                      <a:lumOff val="29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0"/>
              </a:gradFill>
            </a:ln>
            <a:effectLst>
              <a:outerShdw blurRad="482600" dist="241300" dir="2700000" algn="tl" rotWithShape="0">
                <a:prstClr val="black">
                  <a:alpha val="4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7.4.1   </a:t>
              </a:r>
              <a:r>
                <a:rPr lang="zh-CN" altLang="en-US" sz="28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组合逻辑控制器时序系统</a:t>
              </a:r>
              <a:r>
                <a:rPr lang="en-US" altLang="zh-CN" sz="28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</a:t>
              </a:r>
              <a:endPara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52" name="组合 36"/>
            <p:cNvGrpSpPr/>
            <p:nvPr/>
          </p:nvGrpSpPr>
          <p:grpSpPr>
            <a:xfrm>
              <a:off x="827584" y="0"/>
              <a:ext cx="864096" cy="839639"/>
              <a:chOff x="304800" y="673100"/>
              <a:chExt cx="4000500" cy="4000500"/>
            </a:xfrm>
            <a:effectLst>
              <a:outerShdw blurRad="444500" dist="254000" dir="684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1048655" name="同心圆 215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1048656" name="椭圆 46"/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</p:grpSp>
        <p:grpSp>
          <p:nvGrpSpPr>
            <p:cNvPr id="53" name="组合 37"/>
            <p:cNvGrpSpPr/>
            <p:nvPr/>
          </p:nvGrpSpPr>
          <p:grpSpPr>
            <a:xfrm>
              <a:off x="1043607" y="174509"/>
              <a:ext cx="449306" cy="473563"/>
              <a:chOff x="304800" y="673100"/>
              <a:chExt cx="4000500" cy="4000500"/>
            </a:xfrm>
            <a:effectLst>
              <a:outerShdw blurRad="444500" dist="254000" dir="684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1048657" name="同心圆 220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1048658" name="椭圆 39"/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48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486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486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486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486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0486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30" grpId="0" build="p" autoUpdateAnimBg="0"/>
      <p:bldP spid="1048631" grpId="0" build="p" autoUpdateAnimBg="0"/>
      <p:bldP spid="1048632" grpId="0" build="p" autoUpdateAnimBg="0"/>
      <p:bldP spid="1048633" grpId="0" build="p" autoUpdateAnimBg="0"/>
      <p:bldP spid="1048634" grpId="0" build="p" autoUpdateAnimBg="0"/>
      <p:bldP spid="104865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9" name="TextBox 1"/>
          <p:cNvSpPr txBox="1"/>
          <p:nvPr/>
        </p:nvSpPr>
        <p:spPr>
          <a:xfrm>
            <a:off x="2567608" y="169476"/>
            <a:ext cx="21691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/>
              <a:t>1</a:t>
            </a:r>
            <a:r>
              <a:rPr lang="zh-CN" altLang="en-US" sz="2800" b="1"/>
              <a:t>、工作周期</a:t>
            </a:r>
          </a:p>
        </p:txBody>
      </p:sp>
      <p:sp>
        <p:nvSpPr>
          <p:cNvPr id="1048660" name="Text Box 16"/>
          <p:cNvSpPr txBox="1">
            <a:spLocks noChangeArrowheads="1"/>
          </p:cNvSpPr>
          <p:nvPr/>
        </p:nvSpPr>
        <p:spPr bwMode="auto">
          <a:xfrm>
            <a:off x="2864445" y="889556"/>
            <a:ext cx="6111875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ts val="6000"/>
              </a:lnSpc>
            </a:pPr>
            <a:r>
              <a:rPr lang="zh-CN" altLang="en-US" sz="2800" b="1"/>
              <a:t>模型机定义以下六个工作周期:</a:t>
            </a:r>
          </a:p>
        </p:txBody>
      </p:sp>
      <p:sp>
        <p:nvSpPr>
          <p:cNvPr id="1048661" name="Text Box 24"/>
          <p:cNvSpPr txBox="1">
            <a:spLocks noChangeArrowheads="1"/>
          </p:cNvSpPr>
          <p:nvPr/>
        </p:nvSpPr>
        <p:spPr bwMode="auto">
          <a:xfrm>
            <a:off x="2424113" y="1969676"/>
            <a:ext cx="3352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取指令周期</a:t>
            </a:r>
            <a:r>
              <a:rPr lang="en-US" altLang="zh-CN" sz="2800" b="1"/>
              <a:t>(FT)</a:t>
            </a:r>
          </a:p>
        </p:txBody>
      </p:sp>
      <p:sp>
        <p:nvSpPr>
          <p:cNvPr id="1048662" name="Text Box 25"/>
          <p:cNvSpPr txBox="1">
            <a:spLocks noChangeArrowheads="1"/>
          </p:cNvSpPr>
          <p:nvPr/>
        </p:nvSpPr>
        <p:spPr bwMode="auto">
          <a:xfrm>
            <a:off x="5616575" y="3121804"/>
            <a:ext cx="3505200" cy="485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</a:rPr>
              <a:t>用于指令正常执行</a:t>
            </a:r>
          </a:p>
        </p:txBody>
      </p:sp>
      <p:sp>
        <p:nvSpPr>
          <p:cNvPr id="1048663" name="Text Box 27"/>
          <p:cNvSpPr txBox="1">
            <a:spLocks noChangeArrowheads="1"/>
          </p:cNvSpPr>
          <p:nvPr/>
        </p:nvSpPr>
        <p:spPr bwMode="auto">
          <a:xfrm>
            <a:off x="2424113" y="2689756"/>
            <a:ext cx="3352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源周期</a:t>
            </a:r>
            <a:r>
              <a:rPr lang="en-US" altLang="zh-CN" sz="2800" b="1"/>
              <a:t>(ST)</a:t>
            </a:r>
          </a:p>
        </p:txBody>
      </p:sp>
      <p:sp>
        <p:nvSpPr>
          <p:cNvPr id="1048664" name="Text Box 28"/>
          <p:cNvSpPr txBox="1">
            <a:spLocks noChangeArrowheads="1"/>
          </p:cNvSpPr>
          <p:nvPr/>
        </p:nvSpPr>
        <p:spPr bwMode="auto">
          <a:xfrm>
            <a:off x="2424113" y="3409836"/>
            <a:ext cx="3352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目的周期</a:t>
            </a:r>
            <a:r>
              <a:rPr lang="en-US" altLang="zh-CN" sz="2800" b="1"/>
              <a:t>(DT)</a:t>
            </a:r>
          </a:p>
        </p:txBody>
      </p:sp>
      <p:sp>
        <p:nvSpPr>
          <p:cNvPr id="1048665" name="Text Box 29"/>
          <p:cNvSpPr txBox="1">
            <a:spLocks noChangeArrowheads="1"/>
          </p:cNvSpPr>
          <p:nvPr/>
        </p:nvSpPr>
        <p:spPr bwMode="auto">
          <a:xfrm>
            <a:off x="2424113" y="4147230"/>
            <a:ext cx="3352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执行周期</a:t>
            </a:r>
            <a:r>
              <a:rPr lang="en-US" altLang="zh-CN" sz="2800" b="1"/>
              <a:t>(ET)</a:t>
            </a:r>
          </a:p>
        </p:txBody>
      </p:sp>
      <p:sp>
        <p:nvSpPr>
          <p:cNvPr id="1048666" name="AutoShape 30"/>
          <p:cNvSpPr/>
          <p:nvPr/>
        </p:nvSpPr>
        <p:spPr bwMode="auto">
          <a:xfrm>
            <a:off x="5303911" y="2257708"/>
            <a:ext cx="217413" cy="2270522"/>
          </a:xfrm>
          <a:prstGeom prst="rightBrace">
            <a:avLst>
              <a:gd name="adj1" fmla="val 52778"/>
              <a:gd name="adj2" fmla="val 50000"/>
            </a:avLst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sz="2800"/>
          </a:p>
        </p:txBody>
      </p:sp>
      <p:sp>
        <p:nvSpPr>
          <p:cNvPr id="1048667" name="Text Box 31"/>
          <p:cNvSpPr txBox="1">
            <a:spLocks noChangeArrowheads="1"/>
          </p:cNvSpPr>
          <p:nvPr/>
        </p:nvSpPr>
        <p:spPr bwMode="auto">
          <a:xfrm>
            <a:off x="2382838" y="5786100"/>
            <a:ext cx="3352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中断周期</a:t>
            </a:r>
            <a:r>
              <a:rPr lang="en-US" altLang="zh-CN" sz="2800" b="1"/>
              <a:t>(IT)</a:t>
            </a:r>
          </a:p>
        </p:txBody>
      </p:sp>
      <p:sp>
        <p:nvSpPr>
          <p:cNvPr id="1048668" name="Text Box 32"/>
          <p:cNvSpPr txBox="1">
            <a:spLocks noChangeArrowheads="1"/>
          </p:cNvSpPr>
          <p:nvPr/>
        </p:nvSpPr>
        <p:spPr bwMode="auto">
          <a:xfrm>
            <a:off x="2424113" y="4922004"/>
            <a:ext cx="3352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/>
              <a:t>DMA</a:t>
            </a:r>
            <a:r>
              <a:rPr lang="zh-CN" altLang="en-US" sz="2800" b="1"/>
              <a:t>周期</a:t>
            </a:r>
            <a:r>
              <a:rPr lang="en-US" altLang="zh-CN" sz="2800" b="1"/>
              <a:t>(DMAT)</a:t>
            </a:r>
          </a:p>
        </p:txBody>
      </p:sp>
      <p:sp>
        <p:nvSpPr>
          <p:cNvPr id="1048669" name="AutoShape 33"/>
          <p:cNvSpPr/>
          <p:nvPr/>
        </p:nvSpPr>
        <p:spPr bwMode="auto">
          <a:xfrm>
            <a:off x="5446539" y="5085184"/>
            <a:ext cx="217413" cy="1045840"/>
          </a:xfrm>
          <a:prstGeom prst="rightBrace">
            <a:avLst>
              <a:gd name="adj1" fmla="val 25000"/>
              <a:gd name="adj2" fmla="val 50000"/>
            </a:avLst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sz="2800"/>
          </a:p>
        </p:txBody>
      </p:sp>
      <p:sp>
        <p:nvSpPr>
          <p:cNvPr id="1048670" name="Text Box 34"/>
          <p:cNvSpPr txBox="1">
            <a:spLocks noChangeArrowheads="1"/>
          </p:cNvSpPr>
          <p:nvPr/>
        </p:nvSpPr>
        <p:spPr bwMode="auto">
          <a:xfrm>
            <a:off x="5670376" y="5301208"/>
            <a:ext cx="3810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</a:rPr>
              <a:t>用于</a:t>
            </a:r>
            <a:r>
              <a:rPr lang="en-US" altLang="zh-CN" sz="2800" b="1">
                <a:solidFill>
                  <a:srgbClr val="0000FF"/>
                </a:solidFill>
              </a:rPr>
              <a:t>I/O</a:t>
            </a:r>
            <a:r>
              <a:rPr lang="zh-CN" altLang="en-US" sz="2800" b="1">
                <a:solidFill>
                  <a:srgbClr val="0000FF"/>
                </a:solidFill>
              </a:rPr>
              <a:t>传送控制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48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48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48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48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48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48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48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48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048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048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048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60" grpId="0" autoUpdateAnimBg="0"/>
      <p:bldP spid="1048661" grpId="0" autoUpdateAnimBg="0"/>
      <p:bldP spid="1048662" grpId="0" autoUpdateAnimBg="0"/>
      <p:bldP spid="1048663" grpId="0" autoUpdateAnimBg="0"/>
      <p:bldP spid="1048664" grpId="0" autoUpdateAnimBg="0"/>
      <p:bldP spid="1048665" grpId="0" autoUpdateAnimBg="0"/>
      <p:bldP spid="1048666" grpId="0" animBg="1"/>
      <p:bldP spid="1048667" grpId="0" autoUpdateAnimBg="0"/>
      <p:bldP spid="1048668" grpId="0" autoUpdateAnimBg="0"/>
      <p:bldP spid="1048669" grpId="0" animBg="1"/>
      <p:bldP spid="1048670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Text Box 2"/>
          <p:cNvSpPr txBox="1">
            <a:spLocks noChangeArrowheads="1"/>
          </p:cNvSpPr>
          <p:nvPr/>
        </p:nvSpPr>
        <p:spPr bwMode="auto">
          <a:xfrm>
            <a:off x="1854200" y="1033572"/>
            <a:ext cx="387191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800" b="1">
                <a:ea typeface="宋体" panose="02010600030101010101" pitchFamily="2" charset="-122"/>
                <a:cs typeface="Times New Roman" pitchFamily="18" charset="0"/>
              </a:rPr>
              <a:t>① </a:t>
            </a:r>
            <a:r>
              <a:rPr lang="zh-CN" altLang="en-US" sz="2800" b="1">
                <a:ea typeface="宋体" panose="02010600030101010101" pitchFamily="2" charset="-122"/>
              </a:rPr>
              <a:t>取指令周期 </a:t>
            </a:r>
            <a:r>
              <a:rPr lang="en-US" altLang="zh-CN" sz="2800" b="1">
                <a:ea typeface="宋体" panose="02010600030101010101" pitchFamily="2" charset="-122"/>
              </a:rPr>
              <a:t>FT</a:t>
            </a:r>
            <a:endParaRPr lang="zh-CN" altLang="en-US" sz="2800" b="1">
              <a:ea typeface="宋体" panose="02010600030101010101" pitchFamily="2" charset="-122"/>
              <a:cs typeface="Times New Roman" pitchFamily="18" charset="0"/>
            </a:endParaRPr>
          </a:p>
        </p:txBody>
      </p:sp>
      <p:grpSp>
        <p:nvGrpSpPr>
          <p:cNvPr id="56" name="组合 21"/>
          <p:cNvGrpSpPr/>
          <p:nvPr/>
        </p:nvGrpSpPr>
        <p:grpSpPr>
          <a:xfrm>
            <a:off x="1771898" y="1610797"/>
            <a:ext cx="8572252" cy="1961531"/>
            <a:chOff x="247898" y="1610797"/>
            <a:chExt cx="8572252" cy="1961531"/>
          </a:xfrm>
        </p:grpSpPr>
        <p:grpSp>
          <p:nvGrpSpPr>
            <p:cNvPr id="57" name="组合 11"/>
            <p:cNvGrpSpPr/>
            <p:nvPr/>
          </p:nvGrpSpPr>
          <p:grpSpPr>
            <a:xfrm>
              <a:off x="825500" y="1610797"/>
              <a:ext cx="7994650" cy="1961531"/>
              <a:chOff x="825500" y="1610797"/>
              <a:chExt cx="7994650" cy="1961531"/>
            </a:xfrm>
          </p:grpSpPr>
          <p:sp>
            <p:nvSpPr>
              <p:cNvPr id="1048672" name="Text Box 8"/>
              <p:cNvSpPr txBox="1">
                <a:spLocks noChangeArrowheads="1"/>
              </p:cNvSpPr>
              <p:nvPr/>
            </p:nvSpPr>
            <p:spPr bwMode="auto">
              <a:xfrm>
                <a:off x="825500" y="1610797"/>
                <a:ext cx="7994650" cy="14376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800" b="1">
                    <a:ea typeface="宋体" panose="02010600030101010101" pitchFamily="2" charset="-122"/>
                  </a:rPr>
                  <a:t>FT</a:t>
                </a:r>
                <a:r>
                  <a:rPr lang="zh-CN" altLang="en-US" sz="2800" b="1">
                    <a:ea typeface="宋体" panose="02010600030101010101" pitchFamily="2" charset="-122"/>
                  </a:rPr>
                  <a:t>周期内, 完成从内存取指令</a:t>
                </a:r>
                <a:r>
                  <a:rPr lang="zh-CN" altLang="en-US" sz="2800" b="1">
                    <a:ea typeface="宋体" panose="02010600030101010101" pitchFamily="2" charset="-122"/>
                    <a:sym typeface="Symbol" pitchFamily="18" charset="2"/>
                  </a:rPr>
                  <a:t></a:t>
                </a:r>
                <a:r>
                  <a:rPr lang="en-US" altLang="zh-CN" sz="2800" b="1">
                    <a:ea typeface="宋体" panose="02010600030101010101" pitchFamily="2" charset="-122"/>
                    <a:sym typeface="Symbol" pitchFamily="18" charset="2"/>
                  </a:rPr>
                  <a:t>IR</a:t>
                </a:r>
                <a:r>
                  <a:rPr lang="en-US" altLang="zh-CN" sz="2800" b="1">
                    <a:ea typeface="宋体" panose="02010600030101010101" pitchFamily="2" charset="-122"/>
                  </a:rPr>
                  <a:t>, </a:t>
                </a:r>
                <a:r>
                  <a:rPr lang="zh-CN" altLang="en-US" sz="2800" b="1">
                    <a:ea typeface="宋体" panose="02010600030101010101" pitchFamily="2" charset="-122"/>
                  </a:rPr>
                  <a:t>然后修改</a:t>
                </a:r>
                <a:r>
                  <a:rPr lang="en-US" altLang="zh-CN" sz="2800" b="1">
                    <a:ea typeface="宋体" panose="02010600030101010101" pitchFamily="2" charset="-122"/>
                  </a:rPr>
                  <a:t>PC</a:t>
                </a:r>
                <a:r>
                  <a:rPr lang="zh-CN" altLang="en-US" sz="2800" b="1">
                    <a:ea typeface="宋体" panose="02010600030101010101" pitchFamily="2" charset="-122"/>
                  </a:rPr>
                  <a:t>值(</a:t>
                </a:r>
                <a:r>
                  <a:rPr lang="en-US" altLang="zh-CN" sz="2800" b="1">
                    <a:ea typeface="宋体" panose="02010600030101010101" pitchFamily="2" charset="-122"/>
                  </a:rPr>
                  <a:t>PC)+n</a:t>
                </a:r>
                <a:r>
                  <a:rPr lang="zh-CN" altLang="en-US" sz="2800" b="1">
                    <a:ea typeface="宋体" panose="02010600030101010101" pitchFamily="2" charset="-122"/>
                    <a:sym typeface="Symbol" pitchFamily="18" charset="2"/>
                  </a:rPr>
                  <a:t></a:t>
                </a:r>
                <a:r>
                  <a:rPr lang="en-US" altLang="zh-CN" sz="2800" b="1">
                    <a:ea typeface="宋体" panose="02010600030101010101" pitchFamily="2" charset="-122"/>
                    <a:sym typeface="Symbol" pitchFamily="18" charset="2"/>
                  </a:rPr>
                  <a:t>PC</a:t>
                </a:r>
                <a:r>
                  <a:rPr lang="zh-CN" altLang="en-US" sz="2800" b="1">
                    <a:ea typeface="宋体" panose="02010600030101010101" pitchFamily="2" charset="-122"/>
                    <a:sym typeface="Symbol" pitchFamily="18" charset="2"/>
                  </a:rPr>
                  <a:t>，指向下一存储单元</a:t>
                </a:r>
                <a:r>
                  <a:rPr lang="en-US" altLang="zh-CN" sz="2800" b="1">
                    <a:ea typeface="宋体" panose="02010600030101010101" pitchFamily="2" charset="-122"/>
                  </a:rPr>
                  <a:t>;</a:t>
                </a:r>
              </a:p>
            </p:txBody>
          </p:sp>
          <p:sp>
            <p:nvSpPr>
              <p:cNvPr id="1048673" name="文本框 7"/>
              <p:cNvSpPr txBox="1"/>
              <p:nvPr/>
            </p:nvSpPr>
            <p:spPr>
              <a:xfrm>
                <a:off x="2627784" y="3087188"/>
                <a:ext cx="2545080" cy="4851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800" b="1">
                    <a:solidFill>
                      <a:srgbClr val="0000FF"/>
                    </a:solidFill>
                  </a:rPr>
                  <a:t>在模型机中</a:t>
                </a:r>
                <a:r>
                  <a:rPr lang="en-US" altLang="zh-CN" sz="2800" b="1">
                    <a:solidFill>
                      <a:srgbClr val="0000FF"/>
                    </a:solidFill>
                  </a:rPr>
                  <a:t>n=1</a:t>
                </a:r>
                <a:endParaRPr lang="zh-CN" altLang="en-US" sz="2800" b="1">
                  <a:solidFill>
                    <a:srgbClr val="0000FF"/>
                  </a:solidFill>
                </a:endParaRPr>
              </a:p>
            </p:txBody>
          </p:sp>
          <p:cxnSp>
            <p:nvCxnSpPr>
              <p:cNvPr id="3145737" name="连接符: 肘形 9"/>
              <p:cNvCxnSpPr>
                <a:cxnSpLocks/>
              </p:cNvCxnSpPr>
              <p:nvPr/>
            </p:nvCxnSpPr>
            <p:spPr>
              <a:xfrm>
                <a:off x="1907704" y="2913974"/>
                <a:ext cx="720080" cy="434824"/>
              </a:xfrm>
              <a:prstGeom prst="bentConnector3">
                <a:avLst>
                  <a:gd name="adj1" fmla="val 617"/>
                </a:avLst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" name="组合 12"/>
            <p:cNvGrpSpPr/>
            <p:nvPr/>
          </p:nvGrpSpPr>
          <p:grpSpPr>
            <a:xfrm>
              <a:off x="247898" y="1722758"/>
              <a:ext cx="571674" cy="464371"/>
              <a:chOff x="200731" y="3756717"/>
              <a:chExt cx="571674" cy="464371"/>
            </a:xfrm>
          </p:grpSpPr>
          <p:pic>
            <p:nvPicPr>
              <p:cNvPr id="2097153" name="Picture 3" descr="C:\Users\Administrator\Desktop\微立体创业计划\005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200731" y="3756717"/>
                <a:ext cx="457340" cy="457340"/>
              </a:xfrm>
              <a:prstGeom prst="rect">
                <a:avLst/>
              </a:prstGeom>
              <a:noFill/>
              <a:effectLst>
                <a:outerShdw blurRad="127000" dist="63500" dir="3000000" sx="104000" sy="104000" algn="tl" rotWithShape="0">
                  <a:prstClr val="black">
                    <a:alpha val="34000"/>
                  </a:prstClr>
                </a:outerShdw>
              </a:effectLst>
            </p:spPr>
          </p:pic>
          <p:pic>
            <p:nvPicPr>
              <p:cNvPr id="2097154" name="Picture 4" descr="C:\Users\Administrator\Desktop\微立体创业计划\004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15065" y="3763748"/>
                <a:ext cx="457340" cy="457340"/>
              </a:xfrm>
              <a:prstGeom prst="rect">
                <a:avLst/>
              </a:prstGeom>
              <a:noFill/>
              <a:effectLst>
                <a:outerShdw blurRad="127000" dist="63500" dir="3000000" sx="104000" sy="104000" algn="tl" rotWithShape="0">
                  <a:prstClr val="black">
                    <a:alpha val="34000"/>
                  </a:prstClr>
                </a:outerShdw>
              </a:effectLst>
            </p:spPr>
          </p:pic>
        </p:grpSp>
      </p:grpSp>
      <p:grpSp>
        <p:nvGrpSpPr>
          <p:cNvPr id="59" name="组合 22"/>
          <p:cNvGrpSpPr/>
          <p:nvPr/>
        </p:nvGrpSpPr>
        <p:grpSpPr>
          <a:xfrm>
            <a:off x="1771898" y="3783622"/>
            <a:ext cx="8282457" cy="1303177"/>
            <a:chOff x="247898" y="3783622"/>
            <a:chExt cx="8282457" cy="1303177"/>
          </a:xfrm>
        </p:grpSpPr>
        <p:sp>
          <p:nvSpPr>
            <p:cNvPr id="1048674" name="Text Box 9"/>
            <p:cNvSpPr txBox="1">
              <a:spLocks noChangeArrowheads="1"/>
            </p:cNvSpPr>
            <p:nvPr/>
          </p:nvSpPr>
          <p:spPr bwMode="auto">
            <a:xfrm>
              <a:off x="825500" y="3783622"/>
              <a:ext cx="7704855" cy="13031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800" b="1">
                  <a:ea typeface="宋体" panose="02010600030101010101" pitchFamily="2" charset="-122"/>
                </a:rPr>
                <a:t>这是每条指令都必须经历的，且与操作码和指令类型等均无关。</a:t>
              </a:r>
            </a:p>
          </p:txBody>
        </p:sp>
        <p:grpSp>
          <p:nvGrpSpPr>
            <p:cNvPr id="60" name="组合 15"/>
            <p:cNvGrpSpPr/>
            <p:nvPr/>
          </p:nvGrpSpPr>
          <p:grpSpPr>
            <a:xfrm>
              <a:off x="247898" y="3901827"/>
              <a:ext cx="571674" cy="464371"/>
              <a:chOff x="200731" y="3756717"/>
              <a:chExt cx="571674" cy="464371"/>
            </a:xfrm>
          </p:grpSpPr>
          <p:pic>
            <p:nvPicPr>
              <p:cNvPr id="2097155" name="Picture 3" descr="C:\Users\Administrator\Desktop\微立体创业计划\005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200731" y="3756717"/>
                <a:ext cx="457340" cy="457340"/>
              </a:xfrm>
              <a:prstGeom prst="rect">
                <a:avLst/>
              </a:prstGeom>
              <a:noFill/>
              <a:effectLst>
                <a:outerShdw blurRad="127000" dist="63500" dir="3000000" sx="104000" sy="104000" algn="tl" rotWithShape="0">
                  <a:prstClr val="black">
                    <a:alpha val="34000"/>
                  </a:prstClr>
                </a:outerShdw>
              </a:effectLst>
            </p:spPr>
          </p:pic>
          <p:pic>
            <p:nvPicPr>
              <p:cNvPr id="2097156" name="Picture 4" descr="C:\Users\Administrator\Desktop\微立体创业计划\004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15065" y="3763748"/>
                <a:ext cx="457340" cy="457340"/>
              </a:xfrm>
              <a:prstGeom prst="rect">
                <a:avLst/>
              </a:prstGeom>
              <a:noFill/>
              <a:effectLst>
                <a:outerShdw blurRad="127000" dist="63500" dir="3000000" sx="104000" sy="104000" algn="tl" rotWithShape="0">
                  <a:prstClr val="black">
                    <a:alpha val="34000"/>
                  </a:prstClr>
                </a:outerShdw>
              </a:effectLst>
            </p:spPr>
          </p:pic>
        </p:grpSp>
      </p:grpSp>
      <p:grpSp>
        <p:nvGrpSpPr>
          <p:cNvPr id="61" name="组合 23"/>
          <p:cNvGrpSpPr/>
          <p:nvPr/>
        </p:nvGrpSpPr>
        <p:grpSpPr>
          <a:xfrm>
            <a:off x="1771898" y="5354051"/>
            <a:ext cx="8637910" cy="523221"/>
            <a:chOff x="247898" y="5354051"/>
            <a:chExt cx="8637910" cy="523221"/>
          </a:xfrm>
        </p:grpSpPr>
        <p:sp>
          <p:nvSpPr>
            <p:cNvPr id="1048675" name="Text Box 13"/>
            <p:cNvSpPr txBox="1">
              <a:spLocks noChangeArrowheads="1"/>
            </p:cNvSpPr>
            <p:nvPr/>
          </p:nvSpPr>
          <p:spPr bwMode="auto">
            <a:xfrm>
              <a:off x="891158" y="5354052"/>
              <a:ext cx="799465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800" b="1">
                  <a:ea typeface="宋体" panose="02010600030101010101" pitchFamily="2" charset="-122"/>
                </a:rPr>
                <a:t>FT</a:t>
              </a:r>
              <a:r>
                <a:rPr lang="zh-CN" altLang="en-US" sz="2800" b="1">
                  <a:ea typeface="宋体" panose="02010600030101010101" pitchFamily="2" charset="-122"/>
                </a:rPr>
                <a:t>结束后, 按</a:t>
              </a:r>
              <a:r>
                <a:rPr lang="zh-CN" altLang="en-US" sz="2800" b="1" u="sng">
                  <a:ea typeface="宋体" panose="02010600030101010101" pitchFamily="2" charset="-122"/>
                </a:rPr>
                <a:t>操作码</a:t>
              </a:r>
              <a:r>
                <a:rPr lang="zh-CN" altLang="en-US" sz="2800" b="1">
                  <a:ea typeface="宋体" panose="02010600030101010101" pitchFamily="2" charset="-122"/>
                </a:rPr>
                <a:t>和</a:t>
              </a:r>
              <a:r>
                <a:rPr lang="zh-CN" altLang="en-US" sz="2800" b="1" u="sng">
                  <a:ea typeface="宋体" panose="02010600030101010101" pitchFamily="2" charset="-122"/>
                </a:rPr>
                <a:t>寻址方式</a:t>
              </a:r>
              <a:r>
                <a:rPr lang="zh-CN" altLang="en-US" sz="2800" b="1">
                  <a:ea typeface="宋体" panose="02010600030101010101" pitchFamily="2" charset="-122"/>
                </a:rPr>
                <a:t>转相应工作周期。</a:t>
              </a:r>
            </a:p>
          </p:txBody>
        </p:sp>
        <p:grpSp>
          <p:nvGrpSpPr>
            <p:cNvPr id="62" name="组合 18"/>
            <p:cNvGrpSpPr/>
            <p:nvPr/>
          </p:nvGrpSpPr>
          <p:grpSpPr>
            <a:xfrm>
              <a:off x="247898" y="5354051"/>
              <a:ext cx="571674" cy="464371"/>
              <a:chOff x="200731" y="3756717"/>
              <a:chExt cx="571674" cy="464371"/>
            </a:xfrm>
          </p:grpSpPr>
          <p:pic>
            <p:nvPicPr>
              <p:cNvPr id="2097157" name="Picture 3" descr="C:\Users\Administrator\Desktop\微立体创业计划\005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200731" y="3756717"/>
                <a:ext cx="457340" cy="457340"/>
              </a:xfrm>
              <a:prstGeom prst="rect">
                <a:avLst/>
              </a:prstGeom>
              <a:noFill/>
              <a:effectLst>
                <a:outerShdw blurRad="127000" dist="63500" dir="3000000" sx="104000" sy="104000" algn="tl" rotWithShape="0">
                  <a:prstClr val="black">
                    <a:alpha val="34000"/>
                  </a:prstClr>
                </a:outerShdw>
              </a:effectLst>
            </p:spPr>
          </p:pic>
          <p:pic>
            <p:nvPicPr>
              <p:cNvPr id="2097158" name="Picture 4" descr="C:\Users\Administrator\Desktop\微立体创业计划\004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15065" y="3763748"/>
                <a:ext cx="457340" cy="457340"/>
              </a:xfrm>
              <a:prstGeom prst="rect">
                <a:avLst/>
              </a:prstGeom>
              <a:noFill/>
              <a:effectLst>
                <a:outerShdw blurRad="127000" dist="63500" dir="3000000" sx="104000" sy="104000" algn="tl" rotWithShape="0">
                  <a:prstClr val="black">
                    <a:alpha val="34000"/>
                  </a:prstClr>
                </a:outerShdw>
              </a:effectLst>
            </p:spPr>
          </p:pic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6" name="Text Box 3"/>
          <p:cNvSpPr txBox="1">
            <a:spLocks noChangeArrowheads="1"/>
          </p:cNvSpPr>
          <p:nvPr/>
        </p:nvSpPr>
        <p:spPr bwMode="auto">
          <a:xfrm>
            <a:off x="1991544" y="1196752"/>
            <a:ext cx="635317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800" b="1">
                <a:ea typeface="宋体" panose="02010600030101010101" pitchFamily="2" charset="-122"/>
                <a:cs typeface="Times New Roman" pitchFamily="18" charset="0"/>
              </a:rPr>
              <a:t>② </a:t>
            </a:r>
            <a:r>
              <a:rPr lang="zh-CN" altLang="en-US" sz="2800" b="1">
                <a:ea typeface="宋体" panose="02010600030101010101" pitchFamily="2" charset="-122"/>
              </a:rPr>
              <a:t>源周期</a:t>
            </a:r>
            <a:r>
              <a:rPr lang="en-US" altLang="zh-CN" sz="2800" b="1">
                <a:ea typeface="宋体" panose="02010600030101010101" pitchFamily="2" charset="-122"/>
              </a:rPr>
              <a:t>(</a:t>
            </a:r>
            <a:r>
              <a:rPr lang="zh-CN" altLang="en-US" sz="2800" b="1">
                <a:ea typeface="宋体" panose="02010600030101010101" pitchFamily="2" charset="-122"/>
              </a:rPr>
              <a:t>操作对象为源操作数) </a:t>
            </a:r>
            <a:r>
              <a:rPr lang="en-US" altLang="zh-CN" sz="2800" b="1">
                <a:ea typeface="宋体" panose="02010600030101010101" pitchFamily="2" charset="-122"/>
              </a:rPr>
              <a:t>ST</a:t>
            </a:r>
            <a:endParaRPr lang="zh-CN" altLang="en-US" sz="2800" b="1">
              <a:ea typeface="宋体" panose="02010600030101010101" pitchFamily="2" charset="-122"/>
            </a:endParaRPr>
          </a:p>
        </p:txBody>
      </p:sp>
      <p:grpSp>
        <p:nvGrpSpPr>
          <p:cNvPr id="64" name="组合 10"/>
          <p:cNvGrpSpPr/>
          <p:nvPr/>
        </p:nvGrpSpPr>
        <p:grpSpPr>
          <a:xfrm>
            <a:off x="2261001" y="2288291"/>
            <a:ext cx="7778404" cy="1303177"/>
            <a:chOff x="393997" y="2276872"/>
            <a:chExt cx="7778404" cy="1303177"/>
          </a:xfrm>
        </p:grpSpPr>
        <p:sp>
          <p:nvSpPr>
            <p:cNvPr id="1048677" name="文本框 3"/>
            <p:cNvSpPr txBox="1"/>
            <p:nvPr/>
          </p:nvSpPr>
          <p:spPr>
            <a:xfrm>
              <a:off x="568857" y="2276872"/>
              <a:ext cx="7603544" cy="13031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800" b="1"/>
                <a:t>    如果需要从主存中读取源操作数（非寄存器直接寻址），则进入</a:t>
              </a:r>
              <a:r>
                <a:rPr lang="en-US" altLang="zh-CN" sz="2800" b="1"/>
                <a:t>ST</a:t>
              </a:r>
              <a:r>
                <a:rPr lang="zh-CN" altLang="en-US" sz="2800" b="1"/>
                <a:t>周期。</a:t>
              </a:r>
            </a:p>
          </p:txBody>
        </p:sp>
        <p:grpSp>
          <p:nvGrpSpPr>
            <p:cNvPr id="65" name="组合 4"/>
            <p:cNvGrpSpPr/>
            <p:nvPr/>
          </p:nvGrpSpPr>
          <p:grpSpPr>
            <a:xfrm>
              <a:off x="393997" y="2434184"/>
              <a:ext cx="571674" cy="464371"/>
              <a:chOff x="200731" y="3756717"/>
              <a:chExt cx="571674" cy="464371"/>
            </a:xfrm>
          </p:grpSpPr>
          <p:pic>
            <p:nvPicPr>
              <p:cNvPr id="2097159" name="Picture 3" descr="C:\Users\Administrator\Desktop\微立体创业计划\005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200731" y="3756717"/>
                <a:ext cx="457340" cy="457340"/>
              </a:xfrm>
              <a:prstGeom prst="rect">
                <a:avLst/>
              </a:prstGeom>
              <a:noFill/>
              <a:effectLst>
                <a:outerShdw blurRad="127000" dist="63500" dir="3000000" sx="104000" sy="104000" algn="tl" rotWithShape="0">
                  <a:prstClr val="black">
                    <a:alpha val="34000"/>
                  </a:prstClr>
                </a:outerShdw>
              </a:effectLst>
            </p:spPr>
          </p:pic>
          <p:pic>
            <p:nvPicPr>
              <p:cNvPr id="2097160" name="Picture 4" descr="C:\Users\Administrator\Desktop\微立体创业计划\004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15065" y="3763748"/>
                <a:ext cx="457340" cy="457340"/>
              </a:xfrm>
              <a:prstGeom prst="rect">
                <a:avLst/>
              </a:prstGeom>
              <a:noFill/>
              <a:effectLst>
                <a:outerShdw blurRad="127000" dist="63500" dir="3000000" sx="104000" sy="104000" algn="tl" rotWithShape="0">
                  <a:prstClr val="black">
                    <a:alpha val="34000"/>
                  </a:prstClr>
                </a:outerShdw>
              </a:effectLst>
            </p:spPr>
          </p:pic>
        </p:grpSp>
      </p:grpSp>
      <p:grpSp>
        <p:nvGrpSpPr>
          <p:cNvPr id="66" name="组合 11"/>
          <p:cNvGrpSpPr/>
          <p:nvPr/>
        </p:nvGrpSpPr>
        <p:grpSpPr>
          <a:xfrm>
            <a:off x="2295072" y="3933056"/>
            <a:ext cx="7761368" cy="1361439"/>
            <a:chOff x="393997" y="3933056"/>
            <a:chExt cx="8282459" cy="1361439"/>
          </a:xfrm>
        </p:grpSpPr>
        <p:sp>
          <p:nvSpPr>
            <p:cNvPr id="1048678" name="Text Box 11"/>
            <p:cNvSpPr txBox="1">
              <a:spLocks noChangeArrowheads="1"/>
            </p:cNvSpPr>
            <p:nvPr/>
          </p:nvSpPr>
          <p:spPr bwMode="auto">
            <a:xfrm>
              <a:off x="568856" y="3933056"/>
              <a:ext cx="8107600" cy="13614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800" b="1">
                  <a:ea typeface="宋体" panose="02010600030101010101" pitchFamily="2" charset="-122"/>
                </a:rPr>
                <a:t>    按指令指定的寻址方式, 形成源操作数地址</a:t>
              </a:r>
              <a:r>
                <a:rPr lang="zh-CN" altLang="en-US" sz="2800" b="1">
                  <a:solidFill>
                    <a:srgbClr val="0000FF"/>
                  </a:solidFill>
                  <a:ea typeface="宋体" panose="02010600030101010101" pitchFamily="2" charset="-122"/>
                  <a:sym typeface="Symbol" pitchFamily="18" charset="2"/>
                </a:rPr>
                <a:t></a:t>
              </a:r>
              <a:r>
                <a:rPr lang="en-US" altLang="zh-CN" sz="2800" b="1">
                  <a:solidFill>
                    <a:srgbClr val="0000FF"/>
                  </a:solidFill>
                  <a:ea typeface="宋体" panose="02010600030101010101" pitchFamily="2" charset="-122"/>
                  <a:sym typeface="Symbol" pitchFamily="18" charset="2"/>
                </a:rPr>
                <a:t>MAR</a:t>
              </a:r>
              <a:r>
                <a:rPr lang="zh-CN" altLang="en-US" sz="2800" b="1">
                  <a:solidFill>
                    <a:srgbClr val="0000FF"/>
                  </a:solidFill>
                  <a:ea typeface="宋体" panose="02010600030101010101" pitchFamily="2" charset="-122"/>
                  <a:sym typeface="Symbol" pitchFamily="18" charset="2"/>
                </a:rPr>
                <a:t>，</a:t>
              </a:r>
              <a:r>
                <a:rPr lang="zh-CN" altLang="en-US" sz="2800" b="1">
                  <a:ea typeface="宋体" panose="02010600030101010101" pitchFamily="2" charset="-122"/>
                </a:rPr>
                <a:t>读取源操作数, 并将其存入暂存器</a:t>
              </a:r>
              <a:r>
                <a:rPr lang="en-US" altLang="zh-CN" sz="2800" b="1">
                  <a:solidFill>
                    <a:srgbClr val="0000FF"/>
                  </a:solidFill>
                  <a:ea typeface="宋体" panose="02010600030101010101" pitchFamily="2" charset="-122"/>
                </a:rPr>
                <a:t>C</a:t>
              </a:r>
              <a:r>
                <a:rPr lang="en-US" altLang="zh-CN" sz="2800" b="1">
                  <a:ea typeface="宋体" panose="02010600030101010101" pitchFamily="2" charset="-122"/>
                </a:rPr>
                <a:t>。</a:t>
              </a:r>
            </a:p>
          </p:txBody>
        </p:sp>
        <p:grpSp>
          <p:nvGrpSpPr>
            <p:cNvPr id="67" name="组合 7"/>
            <p:cNvGrpSpPr/>
            <p:nvPr/>
          </p:nvGrpSpPr>
          <p:grpSpPr>
            <a:xfrm>
              <a:off x="393997" y="4117778"/>
              <a:ext cx="571674" cy="464371"/>
              <a:chOff x="200731" y="3756717"/>
              <a:chExt cx="571674" cy="464371"/>
            </a:xfrm>
          </p:grpSpPr>
          <p:pic>
            <p:nvPicPr>
              <p:cNvPr id="2097161" name="Picture 3" descr="C:\Users\Administrator\Desktop\微立体创业计划\005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200731" y="3756717"/>
                <a:ext cx="457340" cy="457340"/>
              </a:xfrm>
              <a:prstGeom prst="rect">
                <a:avLst/>
              </a:prstGeom>
              <a:noFill/>
              <a:effectLst>
                <a:outerShdw blurRad="127000" dist="63500" dir="3000000" sx="104000" sy="104000" algn="tl" rotWithShape="0">
                  <a:prstClr val="black">
                    <a:alpha val="34000"/>
                  </a:prstClr>
                </a:outerShdw>
              </a:effectLst>
            </p:spPr>
          </p:pic>
          <p:pic>
            <p:nvPicPr>
              <p:cNvPr id="2097162" name="Picture 4" descr="C:\Users\Administrator\Desktop\微立体创业计划\004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15065" y="3763748"/>
                <a:ext cx="457340" cy="457340"/>
              </a:xfrm>
              <a:prstGeom prst="rect">
                <a:avLst/>
              </a:prstGeom>
              <a:noFill/>
              <a:effectLst>
                <a:outerShdw blurRad="127000" dist="63500" dir="3000000" sx="104000" sy="104000" algn="tl" rotWithShape="0">
                  <a:prstClr val="black">
                    <a:alpha val="34000"/>
                  </a:prstClr>
                </a:outerShdw>
              </a:effectLst>
            </p:spPr>
          </p:pic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Text Box 8"/>
          <p:cNvSpPr txBox="1">
            <a:spLocks noChangeArrowheads="1"/>
          </p:cNvSpPr>
          <p:nvPr/>
        </p:nvSpPr>
        <p:spPr bwMode="auto">
          <a:xfrm>
            <a:off x="1925638" y="1140075"/>
            <a:ext cx="739616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800" b="1">
                <a:ea typeface="宋体" panose="02010600030101010101" pitchFamily="2" charset="-122"/>
                <a:cs typeface="Times New Roman" pitchFamily="18" charset="0"/>
              </a:rPr>
              <a:t>③ </a:t>
            </a:r>
            <a:r>
              <a:rPr lang="zh-CN" altLang="en-US" sz="2800" b="1">
                <a:ea typeface="宋体" panose="02010600030101010101" pitchFamily="2" charset="-122"/>
              </a:rPr>
              <a:t>目的周期 </a:t>
            </a:r>
            <a:r>
              <a:rPr lang="en-US" altLang="zh-CN" sz="2800" b="1">
                <a:ea typeface="宋体" panose="02010600030101010101" pitchFamily="2" charset="-122"/>
              </a:rPr>
              <a:t>DT</a:t>
            </a:r>
            <a:endParaRPr lang="zh-CN" altLang="en-US" sz="2800" b="1">
              <a:ea typeface="宋体" panose="02010600030101010101" pitchFamily="2" charset="-122"/>
            </a:endParaRPr>
          </a:p>
        </p:txBody>
      </p:sp>
      <p:grpSp>
        <p:nvGrpSpPr>
          <p:cNvPr id="69" name="组合 7"/>
          <p:cNvGrpSpPr/>
          <p:nvPr/>
        </p:nvGrpSpPr>
        <p:grpSpPr>
          <a:xfrm>
            <a:off x="2261001" y="2016302"/>
            <a:ext cx="7778404" cy="1303177"/>
            <a:chOff x="393997" y="2276872"/>
            <a:chExt cx="7778404" cy="1303177"/>
          </a:xfrm>
        </p:grpSpPr>
        <p:sp>
          <p:nvSpPr>
            <p:cNvPr id="1048680" name="文本框 8"/>
            <p:cNvSpPr txBox="1"/>
            <p:nvPr/>
          </p:nvSpPr>
          <p:spPr>
            <a:xfrm>
              <a:off x="568857" y="2276872"/>
              <a:ext cx="7603544" cy="13031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800" b="1"/>
                <a:t>    如果需要从主存中读取目的操作数（非寄存器直接寻址），则进入</a:t>
              </a:r>
              <a:r>
                <a:rPr lang="en-US" altLang="zh-CN" sz="2800" b="1"/>
                <a:t>DT</a:t>
              </a:r>
              <a:r>
                <a:rPr lang="zh-CN" altLang="en-US" sz="2800" b="1"/>
                <a:t>周期。</a:t>
              </a:r>
            </a:p>
          </p:txBody>
        </p:sp>
        <p:grpSp>
          <p:nvGrpSpPr>
            <p:cNvPr id="70" name="组合 9"/>
            <p:cNvGrpSpPr/>
            <p:nvPr/>
          </p:nvGrpSpPr>
          <p:grpSpPr>
            <a:xfrm>
              <a:off x="393997" y="2434184"/>
              <a:ext cx="571674" cy="464371"/>
              <a:chOff x="200731" y="3756717"/>
              <a:chExt cx="571674" cy="464371"/>
            </a:xfrm>
          </p:grpSpPr>
          <p:pic>
            <p:nvPicPr>
              <p:cNvPr id="2097163" name="Picture 3" descr="C:\Users\Administrator\Desktop\微立体创业计划\005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200731" y="3756717"/>
                <a:ext cx="457340" cy="457340"/>
              </a:xfrm>
              <a:prstGeom prst="rect">
                <a:avLst/>
              </a:prstGeom>
              <a:noFill/>
              <a:effectLst>
                <a:outerShdw blurRad="127000" dist="63500" dir="3000000" sx="104000" sy="104000" algn="tl" rotWithShape="0">
                  <a:prstClr val="black">
                    <a:alpha val="34000"/>
                  </a:prstClr>
                </a:outerShdw>
              </a:effectLst>
            </p:spPr>
          </p:pic>
          <p:pic>
            <p:nvPicPr>
              <p:cNvPr id="2097164" name="Picture 4" descr="C:\Users\Administrator\Desktop\微立体创业计划\004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15065" y="3763748"/>
                <a:ext cx="457340" cy="457340"/>
              </a:xfrm>
              <a:prstGeom prst="rect">
                <a:avLst/>
              </a:prstGeom>
              <a:noFill/>
              <a:effectLst>
                <a:outerShdw blurRad="127000" dist="63500" dir="3000000" sx="104000" sy="104000" algn="tl" rotWithShape="0">
                  <a:prstClr val="black">
                    <a:alpha val="34000"/>
                  </a:prstClr>
                </a:outerShdw>
              </a:effectLst>
            </p:spPr>
          </p:pic>
        </p:grpSp>
      </p:grpSp>
      <p:grpSp>
        <p:nvGrpSpPr>
          <p:cNvPr id="71" name="组合 2"/>
          <p:cNvGrpSpPr/>
          <p:nvPr/>
        </p:nvGrpSpPr>
        <p:grpSpPr>
          <a:xfrm>
            <a:off x="2261001" y="3709999"/>
            <a:ext cx="7414599" cy="1361439"/>
            <a:chOff x="737001" y="3531488"/>
            <a:chExt cx="7414599" cy="1361439"/>
          </a:xfrm>
        </p:grpSpPr>
        <p:sp>
          <p:nvSpPr>
            <p:cNvPr id="1048681" name="Text Box 9"/>
            <p:cNvSpPr txBox="1">
              <a:spLocks noChangeArrowheads="1"/>
            </p:cNvSpPr>
            <p:nvPr/>
          </p:nvSpPr>
          <p:spPr bwMode="auto">
            <a:xfrm>
              <a:off x="841175" y="3531488"/>
              <a:ext cx="7310425" cy="13614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800" b="1">
                  <a:ea typeface="宋体" panose="02010600030101010101" pitchFamily="2" charset="-122"/>
                </a:rPr>
                <a:t>     按指令指定的目的寻址方式, 形成目的地址(</a:t>
              </a:r>
              <a:r>
                <a:rPr lang="zh-CN" altLang="en-US" sz="2800" b="1">
                  <a:ea typeface="宋体" panose="02010600030101010101" pitchFamily="2" charset="-122"/>
                  <a:sym typeface="Symbol" pitchFamily="18" charset="2"/>
                </a:rPr>
                <a:t></a:t>
              </a:r>
              <a:r>
                <a:rPr lang="en-US" altLang="zh-CN" sz="2800" b="1">
                  <a:solidFill>
                    <a:srgbClr val="0000FF"/>
                  </a:solidFill>
                  <a:ea typeface="宋体" panose="02010600030101010101" pitchFamily="2" charset="-122"/>
                </a:rPr>
                <a:t>MAR</a:t>
              </a:r>
              <a:r>
                <a:rPr lang="en-US" altLang="zh-CN" sz="2800" b="1">
                  <a:ea typeface="宋体" panose="02010600030101010101" pitchFamily="2" charset="-122"/>
                </a:rPr>
                <a:t>)</a:t>
              </a:r>
              <a:r>
                <a:rPr lang="zh-CN" altLang="en-US" sz="2800" b="1">
                  <a:ea typeface="宋体" panose="02010600030101010101" pitchFamily="2" charset="-122"/>
                </a:rPr>
                <a:t>或目的操作数(</a:t>
              </a:r>
              <a:r>
                <a:rPr lang="zh-CN" altLang="en-US" sz="2800" b="1">
                  <a:ea typeface="宋体" panose="02010600030101010101" pitchFamily="2" charset="-122"/>
                  <a:sym typeface="Symbol" pitchFamily="18" charset="2"/>
                </a:rPr>
                <a:t></a:t>
              </a:r>
              <a:r>
                <a:rPr lang="zh-CN" altLang="en-US" sz="2800" b="1">
                  <a:solidFill>
                    <a:srgbClr val="0000FF"/>
                  </a:solidFill>
                  <a:ea typeface="宋体" panose="02010600030101010101" pitchFamily="2" charset="-122"/>
                </a:rPr>
                <a:t>暂存器</a:t>
              </a:r>
              <a:r>
                <a:rPr lang="en-US" altLang="zh-CN" sz="2800" b="1">
                  <a:solidFill>
                    <a:srgbClr val="0000FF"/>
                  </a:solidFill>
                  <a:ea typeface="宋体" panose="02010600030101010101" pitchFamily="2" charset="-122"/>
                </a:rPr>
                <a:t>D</a:t>
              </a:r>
              <a:r>
                <a:rPr lang="en-US" altLang="zh-CN" sz="2800" b="1">
                  <a:ea typeface="宋体" panose="02010600030101010101" pitchFamily="2" charset="-122"/>
                </a:rPr>
                <a:t>)。</a:t>
              </a:r>
            </a:p>
          </p:txBody>
        </p:sp>
        <p:grpSp>
          <p:nvGrpSpPr>
            <p:cNvPr id="72" name="组合 12"/>
            <p:cNvGrpSpPr/>
            <p:nvPr/>
          </p:nvGrpSpPr>
          <p:grpSpPr>
            <a:xfrm>
              <a:off x="737001" y="3658981"/>
              <a:ext cx="571674" cy="464371"/>
              <a:chOff x="200731" y="3756717"/>
              <a:chExt cx="571674" cy="464371"/>
            </a:xfrm>
          </p:grpSpPr>
          <p:pic>
            <p:nvPicPr>
              <p:cNvPr id="2097165" name="Picture 3" descr="C:\Users\Administrator\Desktop\微立体创业计划\005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200731" y="3756717"/>
                <a:ext cx="457340" cy="457340"/>
              </a:xfrm>
              <a:prstGeom prst="rect">
                <a:avLst/>
              </a:prstGeom>
              <a:noFill/>
              <a:effectLst>
                <a:outerShdw blurRad="127000" dist="63500" dir="3000000" sx="104000" sy="104000" algn="tl" rotWithShape="0">
                  <a:prstClr val="black">
                    <a:alpha val="34000"/>
                  </a:prstClr>
                </a:outerShdw>
              </a:effectLst>
            </p:spPr>
          </p:pic>
          <p:pic>
            <p:nvPicPr>
              <p:cNvPr id="2097166" name="Picture 4" descr="C:\Users\Administrator\Desktop\微立体创业计划\004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15065" y="3763748"/>
                <a:ext cx="457340" cy="457340"/>
              </a:xfrm>
              <a:prstGeom prst="rect">
                <a:avLst/>
              </a:prstGeom>
              <a:noFill/>
              <a:effectLst>
                <a:outerShdw blurRad="127000" dist="63500" dir="3000000" sx="104000" sy="104000" algn="tl" rotWithShape="0">
                  <a:prstClr val="black">
                    <a:alpha val="34000"/>
                  </a:prstClr>
                </a:outerShdw>
              </a:effectLst>
            </p:spPr>
          </p:pic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Text Box 2"/>
          <p:cNvSpPr txBox="1">
            <a:spLocks noChangeArrowheads="1"/>
          </p:cNvSpPr>
          <p:nvPr/>
        </p:nvSpPr>
        <p:spPr bwMode="auto">
          <a:xfrm>
            <a:off x="1995488" y="908720"/>
            <a:ext cx="311626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800" b="1">
                <a:ea typeface="宋体" panose="02010600030101010101" pitchFamily="2" charset="-122"/>
                <a:cs typeface="Times New Roman" pitchFamily="18" charset="0"/>
              </a:rPr>
              <a:t>④ </a:t>
            </a:r>
            <a:r>
              <a:rPr lang="zh-CN" altLang="en-US" sz="2800" b="1">
                <a:ea typeface="宋体" panose="02010600030101010101" pitchFamily="2" charset="-122"/>
              </a:rPr>
              <a:t>执行周期 </a:t>
            </a:r>
            <a:r>
              <a:rPr lang="en-US" altLang="zh-CN" sz="2800" b="1">
                <a:ea typeface="宋体" panose="02010600030101010101" pitchFamily="2" charset="-122"/>
              </a:rPr>
              <a:t>ET</a:t>
            </a:r>
            <a:endParaRPr lang="zh-CN" altLang="en-US" sz="2800" b="1">
              <a:ea typeface="宋体" panose="02010600030101010101" pitchFamily="2" charset="-122"/>
            </a:endParaRPr>
          </a:p>
        </p:txBody>
      </p:sp>
      <p:grpSp>
        <p:nvGrpSpPr>
          <p:cNvPr id="74" name="组合 15"/>
          <p:cNvGrpSpPr/>
          <p:nvPr/>
        </p:nvGrpSpPr>
        <p:grpSpPr>
          <a:xfrm>
            <a:off x="2195582" y="1580419"/>
            <a:ext cx="7669892" cy="1303177"/>
            <a:chOff x="671582" y="1580419"/>
            <a:chExt cx="7669892" cy="1303177"/>
          </a:xfrm>
        </p:grpSpPr>
        <p:sp>
          <p:nvSpPr>
            <p:cNvPr id="1048683" name="Text Box 10"/>
            <p:cNvSpPr txBox="1">
              <a:spLocks noChangeArrowheads="1"/>
            </p:cNvSpPr>
            <p:nvPr/>
          </p:nvSpPr>
          <p:spPr bwMode="auto">
            <a:xfrm>
              <a:off x="1259632" y="1580419"/>
              <a:ext cx="7081842" cy="13031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800" b="1">
                  <a:ea typeface="宋体" panose="02010600030101010101" pitchFamily="2" charset="-122"/>
                </a:rPr>
                <a:t>这也是各类指令都需要经历的最后一个工作阶段。</a:t>
              </a:r>
            </a:p>
          </p:txBody>
        </p:sp>
        <p:grpSp>
          <p:nvGrpSpPr>
            <p:cNvPr id="75" name="组合 6"/>
            <p:cNvGrpSpPr/>
            <p:nvPr/>
          </p:nvGrpSpPr>
          <p:grpSpPr>
            <a:xfrm>
              <a:off x="671582" y="1706193"/>
              <a:ext cx="571674" cy="464371"/>
              <a:chOff x="200731" y="3756717"/>
              <a:chExt cx="571674" cy="464371"/>
            </a:xfrm>
          </p:grpSpPr>
          <p:pic>
            <p:nvPicPr>
              <p:cNvPr id="2097167" name="Picture 3" descr="C:\Users\Administrator\Desktop\微立体创业计划\005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200731" y="3756717"/>
                <a:ext cx="457340" cy="457340"/>
              </a:xfrm>
              <a:prstGeom prst="rect">
                <a:avLst/>
              </a:prstGeom>
              <a:noFill/>
              <a:effectLst>
                <a:outerShdw blurRad="127000" dist="63500" dir="3000000" sx="104000" sy="104000" algn="tl" rotWithShape="0">
                  <a:prstClr val="black">
                    <a:alpha val="34000"/>
                  </a:prstClr>
                </a:outerShdw>
              </a:effectLst>
            </p:spPr>
          </p:pic>
          <p:pic>
            <p:nvPicPr>
              <p:cNvPr id="2097168" name="Picture 4" descr="C:\Users\Administrator\Desktop\微立体创业计划\004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15065" y="3763748"/>
                <a:ext cx="457340" cy="457340"/>
              </a:xfrm>
              <a:prstGeom prst="rect">
                <a:avLst/>
              </a:prstGeom>
              <a:noFill/>
              <a:effectLst>
                <a:outerShdw blurRad="127000" dist="63500" dir="3000000" sx="104000" sy="104000" algn="tl" rotWithShape="0">
                  <a:prstClr val="black">
                    <a:alpha val="34000"/>
                  </a:prstClr>
                </a:outerShdw>
              </a:effectLst>
            </p:spPr>
          </p:pic>
        </p:grpSp>
      </p:grpSp>
      <p:grpSp>
        <p:nvGrpSpPr>
          <p:cNvPr id="76" name="组合 16"/>
          <p:cNvGrpSpPr/>
          <p:nvPr/>
        </p:nvGrpSpPr>
        <p:grpSpPr>
          <a:xfrm>
            <a:off x="2195582" y="3032075"/>
            <a:ext cx="7865398" cy="1361439"/>
            <a:chOff x="671582" y="3032075"/>
            <a:chExt cx="7865398" cy="1361439"/>
          </a:xfrm>
        </p:grpSpPr>
        <p:sp>
          <p:nvSpPr>
            <p:cNvPr id="1048684" name="Text Box 7"/>
            <p:cNvSpPr txBox="1">
              <a:spLocks noChangeArrowheads="1"/>
            </p:cNvSpPr>
            <p:nvPr/>
          </p:nvSpPr>
          <p:spPr bwMode="auto">
            <a:xfrm>
              <a:off x="1243256" y="3032075"/>
              <a:ext cx="7293724" cy="13614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marL="280988" indent="-280988">
                <a:lnSpc>
                  <a:spcPct val="150000"/>
                </a:lnSpc>
              </a:pPr>
              <a:r>
                <a:rPr lang="zh-CN" altLang="en-US" sz="2800" b="1">
                  <a:ea typeface="宋体" panose="02010600030101010101" pitchFamily="2" charset="-122"/>
                  <a:sym typeface="Wingdings" pitchFamily="2" charset="2"/>
                </a:rPr>
                <a:t>依据</a:t>
              </a:r>
              <a:r>
                <a:rPr lang="en-US" altLang="zh-CN" sz="2800" b="1">
                  <a:ea typeface="宋体" panose="02010600030101010101" pitchFamily="2" charset="-122"/>
                  <a:sym typeface="Wingdings" pitchFamily="2" charset="2"/>
                </a:rPr>
                <a:t>IR</a:t>
              </a:r>
              <a:r>
                <a:rPr lang="zh-CN" altLang="en-US" sz="2800" b="1">
                  <a:ea typeface="宋体" panose="02010600030101010101" pitchFamily="2" charset="-122"/>
                  <a:sym typeface="Wingdings" pitchFamily="2" charset="2"/>
                </a:rPr>
                <a:t>中的操作码，</a:t>
              </a:r>
              <a:r>
                <a:rPr lang="zh-CN" altLang="en-US" sz="2800" b="1">
                  <a:ea typeface="宋体" panose="02010600030101010101" pitchFamily="2" charset="-122"/>
                </a:rPr>
                <a:t>完成指令指定功能(如传送、运算、取转移地址送入</a:t>
              </a:r>
              <a:r>
                <a:rPr lang="en-US" altLang="zh-CN" sz="2800" b="1">
                  <a:ea typeface="宋体" panose="02010600030101010101" pitchFamily="2" charset="-122"/>
                </a:rPr>
                <a:t>PC</a:t>
              </a:r>
              <a:r>
                <a:rPr lang="zh-CN" altLang="en-US" sz="2800" b="1">
                  <a:ea typeface="宋体" panose="02010600030101010101" pitchFamily="2" charset="-122"/>
                </a:rPr>
                <a:t>等)。</a:t>
              </a:r>
            </a:p>
          </p:txBody>
        </p:sp>
        <p:grpSp>
          <p:nvGrpSpPr>
            <p:cNvPr id="77" name="组合 9"/>
            <p:cNvGrpSpPr/>
            <p:nvPr/>
          </p:nvGrpSpPr>
          <p:grpSpPr>
            <a:xfrm>
              <a:off x="671582" y="3159134"/>
              <a:ext cx="571674" cy="464371"/>
              <a:chOff x="200731" y="3756717"/>
              <a:chExt cx="571674" cy="464371"/>
            </a:xfrm>
          </p:grpSpPr>
          <p:pic>
            <p:nvPicPr>
              <p:cNvPr id="2097169" name="Picture 3" descr="C:\Users\Administrator\Desktop\微立体创业计划\005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200731" y="3756717"/>
                <a:ext cx="457340" cy="457340"/>
              </a:xfrm>
              <a:prstGeom prst="rect">
                <a:avLst/>
              </a:prstGeom>
              <a:noFill/>
              <a:effectLst>
                <a:outerShdw blurRad="127000" dist="63500" dir="3000000" sx="104000" sy="104000" algn="tl" rotWithShape="0">
                  <a:prstClr val="black">
                    <a:alpha val="34000"/>
                  </a:prstClr>
                </a:outerShdw>
              </a:effectLst>
            </p:spPr>
          </p:pic>
          <p:pic>
            <p:nvPicPr>
              <p:cNvPr id="2097170" name="Picture 4" descr="C:\Users\Administrator\Desktop\微立体创业计划\004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15065" y="3763748"/>
                <a:ext cx="457340" cy="457340"/>
              </a:xfrm>
              <a:prstGeom prst="rect">
                <a:avLst/>
              </a:prstGeom>
              <a:noFill/>
              <a:effectLst>
                <a:outerShdw blurRad="127000" dist="63500" dir="3000000" sx="104000" sy="104000" algn="tl" rotWithShape="0">
                  <a:prstClr val="black">
                    <a:alpha val="34000"/>
                  </a:prstClr>
                </a:outerShdw>
              </a:effectLst>
            </p:spPr>
          </p:pic>
        </p:grpSp>
      </p:grpSp>
      <p:grpSp>
        <p:nvGrpSpPr>
          <p:cNvPr id="78" name="组合 17"/>
          <p:cNvGrpSpPr/>
          <p:nvPr/>
        </p:nvGrpSpPr>
        <p:grpSpPr>
          <a:xfrm>
            <a:off x="2195582" y="4552233"/>
            <a:ext cx="7351079" cy="560608"/>
            <a:chOff x="671582" y="4552233"/>
            <a:chExt cx="7351079" cy="560608"/>
          </a:xfrm>
        </p:grpSpPr>
        <p:sp>
          <p:nvSpPr>
            <p:cNvPr id="1048685" name="矩形 5"/>
            <p:cNvSpPr/>
            <p:nvPr/>
          </p:nvSpPr>
          <p:spPr>
            <a:xfrm>
              <a:off x="1248480" y="4552233"/>
              <a:ext cx="6774181" cy="48514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280988" indent="-280988">
                <a:lnSpc>
                  <a:spcPct val="150000"/>
                </a:lnSpc>
                <a:spcBef>
                  <a:spcPct val="10000"/>
                </a:spcBef>
              </a:pPr>
              <a:r>
                <a:rPr lang="zh-CN" altLang="en-US" sz="2800" b="1">
                  <a:sym typeface="Wingdings" pitchFamily="2" charset="2"/>
                </a:rPr>
                <a:t>在</a:t>
              </a:r>
              <a:r>
                <a:rPr lang="en-US" altLang="zh-CN" sz="2800" b="1">
                  <a:sym typeface="Wingdings" pitchFamily="2" charset="2"/>
                </a:rPr>
                <a:t>ET</a:t>
              </a:r>
              <a:r>
                <a:rPr lang="zh-CN" altLang="en-US" sz="2800" b="1">
                  <a:sym typeface="Wingdings" pitchFamily="2" charset="2"/>
                </a:rPr>
                <a:t>中还要将后继指令地址</a:t>
              </a:r>
              <a:r>
                <a:rPr lang="en-US" altLang="zh-CN" sz="2800" b="1">
                  <a:sym typeface="Wingdings" pitchFamily="2" charset="2"/>
                </a:rPr>
                <a:t>(PC)</a:t>
              </a:r>
              <a:r>
                <a:rPr lang="zh-CN" altLang="en-US" sz="2800" b="1">
                  <a:sym typeface="Symbol" pitchFamily="18" charset="2"/>
                </a:rPr>
                <a:t></a:t>
              </a:r>
              <a:r>
                <a:rPr lang="zh-CN" altLang="en-US" sz="2800" b="1">
                  <a:cs typeface="Times New Roman" pitchFamily="18" charset="0"/>
                  <a:sym typeface="Wingdings 3" pitchFamily="18" charset="2"/>
                </a:rPr>
                <a:t> </a:t>
              </a:r>
              <a:r>
                <a:rPr lang="en-US" altLang="zh-CN" sz="2800" b="1"/>
                <a:t>MAR</a:t>
              </a:r>
              <a:r>
                <a:rPr lang="zh-CN" altLang="en-US" sz="2800" b="1"/>
                <a:t>。</a:t>
              </a:r>
            </a:p>
          </p:txBody>
        </p:sp>
        <p:grpSp>
          <p:nvGrpSpPr>
            <p:cNvPr id="79" name="组合 12"/>
            <p:cNvGrpSpPr/>
            <p:nvPr/>
          </p:nvGrpSpPr>
          <p:grpSpPr>
            <a:xfrm>
              <a:off x="671582" y="4648470"/>
              <a:ext cx="571674" cy="464371"/>
              <a:chOff x="200731" y="3756717"/>
              <a:chExt cx="571674" cy="464371"/>
            </a:xfrm>
          </p:grpSpPr>
          <p:pic>
            <p:nvPicPr>
              <p:cNvPr id="2097171" name="Picture 3" descr="C:\Users\Administrator\Desktop\微立体创业计划\005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200731" y="3756717"/>
                <a:ext cx="457340" cy="457340"/>
              </a:xfrm>
              <a:prstGeom prst="rect">
                <a:avLst/>
              </a:prstGeom>
              <a:noFill/>
              <a:effectLst>
                <a:outerShdw blurRad="127000" dist="63500" dir="3000000" sx="104000" sy="104000" algn="tl" rotWithShape="0">
                  <a:prstClr val="black">
                    <a:alpha val="34000"/>
                  </a:prstClr>
                </a:outerShdw>
              </a:effectLst>
            </p:spPr>
          </p:pic>
          <p:pic>
            <p:nvPicPr>
              <p:cNvPr id="2097172" name="Picture 4" descr="C:\Users\Administrator\Desktop\微立体创业计划\004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15065" y="3763748"/>
                <a:ext cx="457340" cy="457340"/>
              </a:xfrm>
              <a:prstGeom prst="rect">
                <a:avLst/>
              </a:prstGeom>
              <a:noFill/>
              <a:effectLst>
                <a:outerShdw blurRad="127000" dist="63500" dir="3000000" sx="104000" sy="104000" algn="tl" rotWithShape="0">
                  <a:prstClr val="black">
                    <a:alpha val="34000"/>
                  </a:prstClr>
                </a:outerShdw>
              </a:effectLst>
            </p:spPr>
          </p:pic>
        </p:grpSp>
      </p:grpSp>
      <p:grpSp>
        <p:nvGrpSpPr>
          <p:cNvPr id="80" name="组合 22"/>
          <p:cNvGrpSpPr/>
          <p:nvPr/>
        </p:nvGrpSpPr>
        <p:grpSpPr>
          <a:xfrm>
            <a:off x="4656909" y="5209079"/>
            <a:ext cx="3527323" cy="865301"/>
            <a:chOff x="3132909" y="5209079"/>
            <a:chExt cx="3527323" cy="865301"/>
          </a:xfrm>
        </p:grpSpPr>
        <p:sp>
          <p:nvSpPr>
            <p:cNvPr id="1048686" name="Text Box 10"/>
            <p:cNvSpPr txBox="1">
              <a:spLocks noChangeArrowheads="1"/>
            </p:cNvSpPr>
            <p:nvPr/>
          </p:nvSpPr>
          <p:spPr bwMode="auto">
            <a:xfrm>
              <a:off x="3132909" y="5589240"/>
              <a:ext cx="3527323" cy="485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zh-CN" altLang="en-US" sz="2800" b="1">
                  <a:ea typeface="宋体" panose="02010600030101010101" pitchFamily="2" charset="-122"/>
                </a:rPr>
                <a:t>顺序地址或转移地址</a:t>
              </a:r>
            </a:p>
          </p:txBody>
        </p:sp>
        <p:cxnSp>
          <p:nvCxnSpPr>
            <p:cNvPr id="3145738" name="直接连接符 19"/>
            <p:cNvCxnSpPr>
              <a:cxnSpLocks/>
            </p:cNvCxnSpPr>
            <p:nvPr/>
          </p:nvCxnSpPr>
          <p:spPr>
            <a:xfrm>
              <a:off x="3587750" y="5209079"/>
              <a:ext cx="213637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39" name="直接箭头连接符 21"/>
            <p:cNvCxnSpPr>
              <a:cxnSpLocks/>
              <a:stCxn id="1048685" idx="2"/>
            </p:cNvCxnSpPr>
            <p:nvPr/>
          </p:nvCxnSpPr>
          <p:spPr>
            <a:xfrm>
              <a:off x="4754408" y="5209079"/>
              <a:ext cx="0" cy="38016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7" name="Rectangle 2"/>
          <p:cNvSpPr>
            <a:spLocks noChangeArrowheads="1"/>
          </p:cNvSpPr>
          <p:nvPr/>
        </p:nvSpPr>
        <p:spPr bwMode="auto">
          <a:xfrm>
            <a:off x="1750627" y="917779"/>
            <a:ext cx="438943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800" b="1">
                <a:ea typeface="宋体" panose="02010600030101010101" pitchFamily="2" charset="-122"/>
                <a:cs typeface="Times New Roman" pitchFamily="18" charset="0"/>
              </a:rPr>
              <a:t>⑤ </a:t>
            </a:r>
            <a:r>
              <a:rPr lang="zh-CN" altLang="en-US" sz="2800" b="1">
                <a:ea typeface="宋体" panose="02010600030101010101" pitchFamily="2" charset="-122"/>
              </a:rPr>
              <a:t>中断周期 </a:t>
            </a:r>
            <a:r>
              <a:rPr lang="en-US" altLang="zh-CN" sz="2800" b="1">
                <a:ea typeface="宋体" panose="02010600030101010101" pitchFamily="2" charset="-122"/>
              </a:rPr>
              <a:t>IT</a:t>
            </a:r>
            <a:endParaRPr lang="zh-CN" altLang="en-US" sz="2800" b="1">
              <a:ea typeface="宋体" panose="02010600030101010101" pitchFamily="2" charset="-122"/>
              <a:cs typeface="Times New Roman" pitchFamily="18" charset="0"/>
            </a:endParaRPr>
          </a:p>
        </p:txBody>
      </p:sp>
      <p:grpSp>
        <p:nvGrpSpPr>
          <p:cNvPr id="82" name="组合 19"/>
          <p:cNvGrpSpPr/>
          <p:nvPr/>
        </p:nvGrpSpPr>
        <p:grpSpPr>
          <a:xfrm>
            <a:off x="1919536" y="1531034"/>
            <a:ext cx="8164846" cy="1949508"/>
            <a:chOff x="395536" y="1531034"/>
            <a:chExt cx="8164846" cy="1949508"/>
          </a:xfrm>
        </p:grpSpPr>
        <p:sp>
          <p:nvSpPr>
            <p:cNvPr id="1048688" name="Text Box 5"/>
            <p:cNvSpPr txBox="1">
              <a:spLocks noChangeArrowheads="1"/>
            </p:cNvSpPr>
            <p:nvPr/>
          </p:nvSpPr>
          <p:spPr bwMode="auto">
            <a:xfrm>
              <a:off x="583616" y="1531034"/>
              <a:ext cx="7976766" cy="19495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spcBef>
                  <a:spcPct val="0"/>
                </a:spcBef>
              </a:pPr>
              <a:r>
                <a:rPr lang="zh-CN" altLang="en-US" sz="2800" b="1">
                  <a:ea typeface="宋体" panose="02010600030101010101" pitchFamily="2" charset="-122"/>
                </a:rPr>
                <a:t>    除了指令的正常执行外，</a:t>
              </a:r>
              <a:r>
                <a:rPr lang="en-US" altLang="zh-CN" sz="2800" b="1">
                  <a:ea typeface="宋体" panose="02010600030101010101" pitchFamily="2" charset="-122"/>
                </a:rPr>
                <a:t>CPU</a:t>
              </a:r>
              <a:r>
                <a:rPr lang="zh-CN" altLang="en-US" sz="2800" b="1">
                  <a:ea typeface="宋体" panose="02010600030101010101" pitchFamily="2" charset="-122"/>
                </a:rPr>
                <a:t>还需要接收外部设备的请求。</a:t>
              </a:r>
              <a:r>
                <a:rPr lang="en-US" altLang="zh-CN" sz="2800" b="1">
                  <a:ea typeface="宋体" panose="02010600030101010101" pitchFamily="2" charset="-122"/>
                </a:rPr>
                <a:t>IT</a:t>
              </a:r>
              <a:r>
                <a:rPr lang="zh-CN" altLang="en-US" sz="2800" b="1">
                  <a:ea typeface="宋体" panose="02010600030101010101" pitchFamily="2" charset="-122"/>
                </a:rPr>
                <a:t>是指</a:t>
              </a:r>
              <a:r>
                <a:rPr lang="en-US" altLang="zh-CN" sz="2800" b="1">
                  <a:ea typeface="宋体" panose="02010600030101010101" pitchFamily="2" charset="-122"/>
                </a:rPr>
                <a:t>CPU</a:t>
              </a:r>
              <a:r>
                <a:rPr lang="zh-CN" altLang="en-US" sz="2800" b="1">
                  <a:ea typeface="宋体" panose="02010600030101010101" pitchFamily="2" charset="-122"/>
                </a:rPr>
                <a:t>响应中断请求后, 直到执行中断服务程序前的一个过渡期。</a:t>
              </a:r>
            </a:p>
          </p:txBody>
        </p:sp>
        <p:grpSp>
          <p:nvGrpSpPr>
            <p:cNvPr id="83" name="组合 13"/>
            <p:cNvGrpSpPr/>
            <p:nvPr/>
          </p:nvGrpSpPr>
          <p:grpSpPr>
            <a:xfrm>
              <a:off x="395536" y="1668485"/>
              <a:ext cx="571674" cy="464371"/>
              <a:chOff x="200731" y="3756717"/>
              <a:chExt cx="571674" cy="464371"/>
            </a:xfrm>
          </p:grpSpPr>
          <p:pic>
            <p:nvPicPr>
              <p:cNvPr id="2097173" name="Picture 3" descr="C:\Users\Administrator\Desktop\微立体创业计划\005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200731" y="3756717"/>
                <a:ext cx="457340" cy="457340"/>
              </a:xfrm>
              <a:prstGeom prst="rect">
                <a:avLst/>
              </a:prstGeom>
              <a:noFill/>
              <a:effectLst>
                <a:outerShdw blurRad="127000" dist="63500" dir="3000000" sx="104000" sy="104000" algn="tl" rotWithShape="0">
                  <a:prstClr val="black">
                    <a:alpha val="34000"/>
                  </a:prstClr>
                </a:outerShdw>
              </a:effectLst>
            </p:spPr>
          </p:pic>
          <p:pic>
            <p:nvPicPr>
              <p:cNvPr id="2097174" name="Picture 4" descr="C:\Users\Administrator\Desktop\微立体创业计划\004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15065" y="3763748"/>
                <a:ext cx="457340" cy="457340"/>
              </a:xfrm>
              <a:prstGeom prst="rect">
                <a:avLst/>
              </a:prstGeom>
              <a:noFill/>
              <a:effectLst>
                <a:outerShdw blurRad="127000" dist="63500" dir="3000000" sx="104000" sy="104000" algn="tl" rotWithShape="0">
                  <a:prstClr val="black">
                    <a:alpha val="34000"/>
                  </a:prstClr>
                </a:outerShdw>
              </a:effectLst>
            </p:spPr>
          </p:pic>
        </p:grpSp>
      </p:grpSp>
      <p:grpSp>
        <p:nvGrpSpPr>
          <p:cNvPr id="84" name="组合 20"/>
          <p:cNvGrpSpPr/>
          <p:nvPr/>
        </p:nvGrpSpPr>
        <p:grpSpPr>
          <a:xfrm>
            <a:off x="1919536" y="3660612"/>
            <a:ext cx="8208912" cy="1949508"/>
            <a:chOff x="395536" y="3660612"/>
            <a:chExt cx="8208912" cy="1949508"/>
          </a:xfrm>
        </p:grpSpPr>
        <p:sp>
          <p:nvSpPr>
            <p:cNvPr id="1048689" name="Text Box 4"/>
            <p:cNvSpPr txBox="1">
              <a:spLocks noChangeArrowheads="1"/>
            </p:cNvSpPr>
            <p:nvPr/>
          </p:nvSpPr>
          <p:spPr bwMode="auto">
            <a:xfrm>
              <a:off x="627682" y="3660612"/>
              <a:ext cx="7976766" cy="19495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spcBef>
                  <a:spcPct val="0"/>
                </a:spcBef>
              </a:pPr>
              <a:r>
                <a:rPr lang="zh-CN" altLang="en-US" sz="2800" b="1">
                  <a:ea typeface="宋体" panose="02010600030101010101" pitchFamily="2" charset="-122"/>
                </a:rPr>
                <a:t>   在</a:t>
              </a:r>
              <a:r>
                <a:rPr lang="en-US" altLang="zh-CN" sz="2800" b="1">
                  <a:ea typeface="宋体" panose="02010600030101010101" pitchFamily="2" charset="-122"/>
                </a:rPr>
                <a:t>IT</a:t>
              </a:r>
              <a:r>
                <a:rPr lang="zh-CN" altLang="en-US" sz="2800" b="1">
                  <a:ea typeface="宋体" panose="02010600030101010101" pitchFamily="2" charset="-122"/>
                </a:rPr>
                <a:t>中直接依靠硬件进行</a:t>
              </a:r>
              <a:r>
                <a:rPr lang="zh-CN" altLang="en-US" sz="2800" b="1" u="sng">
                  <a:ea typeface="宋体" panose="02010600030101010101" pitchFamily="2" charset="-122"/>
                </a:rPr>
                <a:t>关中断</a:t>
              </a:r>
              <a:r>
                <a:rPr lang="zh-CN" altLang="en-US" sz="2800" b="1">
                  <a:ea typeface="宋体" panose="02010600030101010101" pitchFamily="2" charset="-122"/>
                </a:rPr>
                <a:t>、</a:t>
              </a:r>
              <a:r>
                <a:rPr lang="zh-CN" altLang="en-US" sz="2800" b="1" u="sng">
                  <a:ea typeface="宋体" panose="02010600030101010101" pitchFamily="2" charset="-122"/>
                </a:rPr>
                <a:t>保存断点和</a:t>
              </a:r>
              <a:r>
                <a:rPr lang="en-US" altLang="zh-CN" sz="2800" b="1" u="sng">
                  <a:ea typeface="宋体" panose="02010600030101010101" pitchFamily="2" charset="-122"/>
                </a:rPr>
                <a:t>PSW</a:t>
              </a:r>
              <a:r>
                <a:rPr lang="en-US" altLang="zh-CN" sz="2800" b="1">
                  <a:ea typeface="宋体" panose="02010600030101010101" pitchFamily="2" charset="-122"/>
                </a:rPr>
                <a:t>、</a:t>
              </a:r>
              <a:r>
                <a:rPr lang="zh-CN" altLang="en-US" sz="2800" b="1" u="sng">
                  <a:ea typeface="宋体" panose="02010600030101010101" pitchFamily="2" charset="-122"/>
                </a:rPr>
                <a:t>寻找</a:t>
              </a:r>
              <a:r>
                <a:rPr lang="zh-CN" altLang="en-US" sz="2800" b="1">
                  <a:ea typeface="宋体" panose="02010600030101010101" pitchFamily="2" charset="-122"/>
                </a:rPr>
                <a:t>中断服务程序入口地址并转入中断服务程序等操作。</a:t>
              </a:r>
            </a:p>
          </p:txBody>
        </p:sp>
        <p:grpSp>
          <p:nvGrpSpPr>
            <p:cNvPr id="85" name="组合 16"/>
            <p:cNvGrpSpPr/>
            <p:nvPr/>
          </p:nvGrpSpPr>
          <p:grpSpPr>
            <a:xfrm>
              <a:off x="395536" y="3780048"/>
              <a:ext cx="571674" cy="464371"/>
              <a:chOff x="200731" y="3756717"/>
              <a:chExt cx="571674" cy="464371"/>
            </a:xfrm>
          </p:grpSpPr>
          <p:pic>
            <p:nvPicPr>
              <p:cNvPr id="2097175" name="Picture 3" descr="C:\Users\Administrator\Desktop\微立体创业计划\005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200731" y="3756717"/>
                <a:ext cx="457340" cy="457340"/>
              </a:xfrm>
              <a:prstGeom prst="rect">
                <a:avLst/>
              </a:prstGeom>
              <a:noFill/>
              <a:effectLst>
                <a:outerShdw blurRad="127000" dist="63500" dir="3000000" sx="104000" sy="104000" algn="tl" rotWithShape="0">
                  <a:prstClr val="black">
                    <a:alpha val="34000"/>
                  </a:prstClr>
                </a:outerShdw>
              </a:effectLst>
            </p:spPr>
          </p:pic>
          <p:pic>
            <p:nvPicPr>
              <p:cNvPr id="2097176" name="Picture 4" descr="C:\Users\Administrator\Desktop\微立体创业计划\004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15065" y="3763748"/>
                <a:ext cx="457340" cy="457340"/>
              </a:xfrm>
              <a:prstGeom prst="rect">
                <a:avLst/>
              </a:prstGeom>
              <a:noFill/>
              <a:effectLst>
                <a:outerShdw blurRad="127000" dist="63500" dir="3000000" sx="104000" sy="104000" algn="tl" rotWithShape="0">
                  <a:prstClr val="black">
                    <a:alpha val="34000"/>
                  </a:prstClr>
                </a:outerShdw>
              </a:effectLst>
            </p:spPr>
          </p:pic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fmp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/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1547</Words>
  <Application>Microsoft Office PowerPoint</Application>
  <PresentationFormat>宽屏</PresentationFormat>
  <Paragraphs>371</Paragraphs>
  <Slides>29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29</vt:i4>
      </vt:variant>
    </vt:vector>
  </HeadingPairs>
  <TitlesOfParts>
    <vt:vector size="40" baseType="lpstr">
      <vt:lpstr>黑体</vt:lpstr>
      <vt:lpstr>宋体</vt:lpstr>
      <vt:lpstr>微软雅黑</vt:lpstr>
      <vt:lpstr>Arial</vt:lpstr>
      <vt:lpstr>Calibri</vt:lpstr>
      <vt:lpstr>Symbol</vt:lpstr>
      <vt:lpstr>Times New Roman</vt:lpstr>
      <vt:lpstr>Wingdings</vt:lpstr>
      <vt:lpstr>Wingdings 3</vt:lpstr>
      <vt:lpstr>Office 主题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fmp</dc:creator>
  <cp:lastModifiedBy>陈麒至</cp:lastModifiedBy>
  <cp:revision>2</cp:revision>
  <dcterms:created xsi:type="dcterms:W3CDTF">2017-01-14T15:54:50Z</dcterms:created>
  <dcterms:modified xsi:type="dcterms:W3CDTF">2021-01-03T09:08:16Z</dcterms:modified>
</cp:coreProperties>
</file>