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24"/>
  </p:notesMasterIdLst>
  <p:handoutMasterIdLst>
    <p:handoutMasterId r:id="rId25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5EE5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1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25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526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F621-2FA7-4D82-B1F5-F4453AAEEB20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1049527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528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A30EB-9F3D-48B7-A767-0B3956421B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19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520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CBBD-3C27-499C-A42A-8E50B2D588E8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1049521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9522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523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524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073A4-FF0A-445A-A3D9-21E3B1F679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es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58" y="51195"/>
            <a:ext cx="1051486" cy="71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14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951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495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817E-0B45-4720-AA23-C2196F400BBE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10495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5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700D-8087-46DD-9E4C-2E27B4C0B8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748E-314A-4332-A808-614A9DA0F0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09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510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511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95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95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40E5-BA70-490E-9935-316F179738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ext Box 20"/>
          <p:cNvSpPr txBox="1">
            <a:spLocks noChangeArrowheads="1"/>
          </p:cNvSpPr>
          <p:nvPr/>
        </p:nvSpPr>
        <p:spPr bwMode="auto">
          <a:xfrm>
            <a:off x="2398713" y="1628800"/>
            <a:ext cx="7297737" cy="192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确定指令执行的具体步骤，即各</a:t>
            </a: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工作周期</a:t>
            </a:r>
            <a:r>
              <a:rPr lang="zh-CN" altLang="en-US" sz="2800" b="1">
                <a:ea typeface="宋体" panose="02010600030101010101" pitchFamily="2" charset="-122"/>
              </a:rPr>
              <a:t>中</a:t>
            </a:r>
            <a:r>
              <a:rPr lang="zh-CN" altLang="en-US" sz="2800" b="1">
                <a:solidFill>
                  <a:srgbClr val="FF00FF"/>
                </a:solidFill>
                <a:ea typeface="宋体" panose="02010600030101010101" pitchFamily="2" charset="-122"/>
              </a:rPr>
              <a:t>每一节拍</a:t>
            </a:r>
            <a:r>
              <a:rPr lang="zh-CN" altLang="en-US" sz="2800" b="1">
                <a:ea typeface="宋体" panose="02010600030101010101" pitchFamily="2" charset="-122"/>
              </a:rPr>
              <a:t>完成的具体操作</a:t>
            </a:r>
            <a:r>
              <a:rPr lang="en-US" altLang="zh-CN" sz="2800" b="1">
                <a:ea typeface="宋体" panose="02010600030101010101" pitchFamily="2" charset="-122"/>
              </a:rPr>
              <a:t>(</a:t>
            </a:r>
            <a:r>
              <a:rPr lang="zh-CN" altLang="en-US" sz="2800" b="1">
                <a:ea typeface="宋体" panose="02010600030101010101" pitchFamily="2" charset="-122"/>
              </a:rPr>
              <a:t>寄存器传送级</a:t>
            </a:r>
            <a:r>
              <a:rPr lang="en-US" altLang="zh-CN" sz="2800" b="1">
                <a:ea typeface="宋体" panose="02010600030101010101" pitchFamily="2" charset="-122"/>
              </a:rPr>
              <a:t>)</a:t>
            </a:r>
            <a:r>
              <a:rPr lang="zh-CN" altLang="en-US" sz="2800" b="1">
                <a:ea typeface="宋体" panose="02010600030101010101" pitchFamily="2" charset="-122"/>
              </a:rPr>
              <a:t>，用流程图表示。</a:t>
            </a:r>
          </a:p>
        </p:txBody>
      </p:sp>
      <p:sp>
        <p:nvSpPr>
          <p:cNvPr id="1048582" name="Text Box 23"/>
          <p:cNvSpPr txBox="1">
            <a:spLocks noChangeArrowheads="1"/>
          </p:cNvSpPr>
          <p:nvPr/>
        </p:nvSpPr>
        <p:spPr bwMode="auto">
          <a:xfrm>
            <a:off x="2327275" y="4214055"/>
            <a:ext cx="7981950" cy="130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列出每一步操作所需的</a:t>
            </a:r>
            <a:r>
              <a:rPr lang="zh-CN" altLang="en-US" sz="2800" b="1">
                <a:solidFill>
                  <a:srgbClr val="FF0000"/>
                </a:solidFill>
                <a:ea typeface="宋体" panose="02010600030101010101" pitchFamily="2" charset="-122"/>
              </a:rPr>
              <a:t>微命令</a:t>
            </a:r>
            <a:r>
              <a:rPr lang="zh-CN" altLang="en-US" sz="2800" b="1">
                <a:ea typeface="宋体" panose="02010600030101010101" pitchFamily="2" charset="-122"/>
              </a:rPr>
              <a:t>（微操作控制信号）序列及产生条件。</a:t>
            </a:r>
          </a:p>
        </p:txBody>
      </p:sp>
      <p:sp>
        <p:nvSpPr>
          <p:cNvPr id="1048583" name="文本框 6"/>
          <p:cNvSpPr txBox="1"/>
          <p:nvPr/>
        </p:nvSpPr>
        <p:spPr>
          <a:xfrm flipH="1">
            <a:off x="2028305" y="5696568"/>
            <a:ext cx="8280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描述</a:t>
            </a: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在什么时间、根据什么条件、发出什么命令、做什么事。</a:t>
            </a:r>
          </a:p>
        </p:txBody>
      </p:sp>
      <p:grpSp>
        <p:nvGrpSpPr>
          <p:cNvPr id="19" name="组合 7"/>
          <p:cNvGrpSpPr/>
          <p:nvPr/>
        </p:nvGrpSpPr>
        <p:grpSpPr>
          <a:xfrm>
            <a:off x="2351584" y="44624"/>
            <a:ext cx="5328592" cy="839639"/>
            <a:chOff x="827584" y="0"/>
            <a:chExt cx="5328592" cy="839639"/>
          </a:xfrm>
        </p:grpSpPr>
        <p:sp>
          <p:nvSpPr>
            <p:cNvPr id="1048584" name="六边形 8"/>
            <p:cNvSpPr/>
            <p:nvPr/>
          </p:nvSpPr>
          <p:spPr>
            <a:xfrm>
              <a:off x="1119858" y="93956"/>
              <a:ext cx="5036318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7.5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指令流程与微命令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" name="组合 9"/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585" name="同心圆 2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586" name="椭圆 14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21" name="组合 10"/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587" name="同心圆 22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588" name="椭圆 12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grpSp>
        <p:nvGrpSpPr>
          <p:cNvPr id="22" name="组合 17"/>
          <p:cNvGrpSpPr/>
          <p:nvPr/>
        </p:nvGrpSpPr>
        <p:grpSpPr>
          <a:xfrm>
            <a:off x="2133460" y="1072450"/>
            <a:ext cx="3962540" cy="488429"/>
            <a:chOff x="802291" y="1072450"/>
            <a:chExt cx="3962540" cy="488429"/>
          </a:xfrm>
        </p:grpSpPr>
        <p:sp>
          <p:nvSpPr>
            <p:cNvPr id="1048589" name="Text Box 6"/>
            <p:cNvSpPr txBox="1">
              <a:spLocks noChangeArrowheads="1"/>
            </p:cNvSpPr>
            <p:nvPr/>
          </p:nvSpPr>
          <p:spPr bwMode="auto">
            <a:xfrm>
              <a:off x="1259631" y="1075739"/>
              <a:ext cx="3505200" cy="485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ea typeface="宋体" panose="02010600030101010101" pitchFamily="2" charset="-122"/>
                </a:rPr>
                <a:t>拟定指令流程：</a:t>
              </a:r>
            </a:p>
          </p:txBody>
        </p:sp>
        <p:pic>
          <p:nvPicPr>
            <p:cNvPr id="2097153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2291" y="1072450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</p:spPr>
        </p:pic>
      </p:grpSp>
      <p:grpSp>
        <p:nvGrpSpPr>
          <p:cNvPr id="23" name="组合 18"/>
          <p:cNvGrpSpPr/>
          <p:nvPr/>
        </p:nvGrpSpPr>
        <p:grpSpPr>
          <a:xfrm>
            <a:off x="2086744" y="3677318"/>
            <a:ext cx="4009256" cy="498657"/>
            <a:chOff x="810919" y="3677318"/>
            <a:chExt cx="4009256" cy="498657"/>
          </a:xfrm>
        </p:grpSpPr>
        <p:sp>
          <p:nvSpPr>
            <p:cNvPr id="1048590" name="Text Box 22"/>
            <p:cNvSpPr txBox="1">
              <a:spLocks noChangeArrowheads="1"/>
            </p:cNvSpPr>
            <p:nvPr/>
          </p:nvSpPr>
          <p:spPr bwMode="auto">
            <a:xfrm>
              <a:off x="1314975" y="3690835"/>
              <a:ext cx="3505200" cy="485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ea typeface="宋体" panose="02010600030101010101" pitchFamily="2" charset="-122"/>
                </a:rPr>
                <a:t>拟定微命令序列：</a:t>
              </a:r>
            </a:p>
          </p:txBody>
        </p:sp>
        <p:pic>
          <p:nvPicPr>
            <p:cNvPr id="2097154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0919" y="3677318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4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48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1" grpId="0" autoUpdateAnimBg="0"/>
      <p:bldP spid="1048582" grpId="0"/>
      <p:bldP spid="104858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3" name="Text Box 2"/>
          <p:cNvSpPr txBox="1">
            <a:spLocks noChangeArrowheads="1"/>
          </p:cNvSpPr>
          <p:nvPr/>
        </p:nvSpPr>
        <p:spPr bwMode="auto">
          <a:xfrm>
            <a:off x="1631504" y="767531"/>
            <a:ext cx="104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ET1:</a:t>
            </a:r>
          </a:p>
        </p:txBody>
      </p:sp>
      <p:grpSp>
        <p:nvGrpSpPr>
          <p:cNvPr id="122" name="Group 100"/>
          <p:cNvGrpSpPr/>
          <p:nvPr/>
        </p:nvGrpSpPr>
        <p:grpSpPr bwMode="auto">
          <a:xfrm>
            <a:off x="2495104" y="856431"/>
            <a:ext cx="1916112" cy="433388"/>
            <a:chOff x="559" y="1416"/>
            <a:chExt cx="1207" cy="273"/>
          </a:xfrm>
        </p:grpSpPr>
        <p:sp>
          <p:nvSpPr>
            <p:cNvPr id="1049044" name="Text Box 4"/>
            <p:cNvSpPr txBox="1">
              <a:spLocks noChangeArrowheads="1"/>
            </p:cNvSpPr>
            <p:nvPr/>
          </p:nvSpPr>
          <p:spPr bwMode="auto">
            <a:xfrm>
              <a:off x="559" y="1416"/>
              <a:ext cx="1207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ea typeface="华文新魏" pitchFamily="2" charset="-122"/>
                </a:rPr>
                <a:t>MDR  </a:t>
              </a:r>
              <a:r>
                <a:rPr lang="en-US" altLang="zh-CN" sz="2400" b="1">
                  <a:ea typeface="华文新魏" pitchFamily="2" charset="-122"/>
                </a:rPr>
                <a:t>   </a:t>
              </a:r>
              <a:r>
                <a:rPr lang="en-US" altLang="zh-CN" sz="2800" b="1">
                  <a:ea typeface="华文新魏" pitchFamily="2" charset="-122"/>
                </a:rPr>
                <a:t>M</a:t>
              </a:r>
            </a:p>
          </p:txBody>
        </p:sp>
        <p:sp>
          <p:nvSpPr>
            <p:cNvPr id="1049045" name="Line 5"/>
            <p:cNvSpPr>
              <a:spLocks noChangeShapeType="1"/>
            </p:cNvSpPr>
            <p:nvPr/>
          </p:nvSpPr>
          <p:spPr bwMode="auto">
            <a:xfrm>
              <a:off x="1170" y="1553"/>
              <a:ext cx="206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123" name="Group 103"/>
          <p:cNvGrpSpPr/>
          <p:nvPr/>
        </p:nvGrpSpPr>
        <p:grpSpPr bwMode="auto">
          <a:xfrm>
            <a:off x="2495104" y="1408881"/>
            <a:ext cx="2008187" cy="433388"/>
            <a:chOff x="559" y="1796"/>
            <a:chExt cx="1265" cy="273"/>
          </a:xfrm>
        </p:grpSpPr>
        <p:sp>
          <p:nvSpPr>
            <p:cNvPr id="1049046" name="Text Box 7"/>
            <p:cNvSpPr txBox="1">
              <a:spLocks noChangeArrowheads="1"/>
            </p:cNvSpPr>
            <p:nvPr/>
          </p:nvSpPr>
          <p:spPr bwMode="auto">
            <a:xfrm>
              <a:off x="559" y="1796"/>
              <a:ext cx="1265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ea typeface="黑体" pitchFamily="2" charset="-122"/>
                </a:rPr>
                <a:t>PC </a:t>
              </a:r>
              <a:r>
                <a:rPr lang="en-US" altLang="zh-CN" sz="2400" b="1">
                  <a:ea typeface="黑体" pitchFamily="2" charset="-122"/>
                </a:rPr>
                <a:t>    </a:t>
              </a:r>
              <a:r>
                <a:rPr lang="en-US" altLang="zh-CN" sz="2800" b="1">
                  <a:ea typeface="黑体" pitchFamily="2" charset="-122"/>
                </a:rPr>
                <a:t>MAR</a:t>
              </a:r>
            </a:p>
          </p:txBody>
        </p:sp>
        <p:sp>
          <p:nvSpPr>
            <p:cNvPr id="1049047" name="Line 8"/>
            <p:cNvSpPr>
              <a:spLocks noChangeShapeType="1"/>
            </p:cNvSpPr>
            <p:nvPr/>
          </p:nvSpPr>
          <p:spPr bwMode="auto">
            <a:xfrm>
              <a:off x="936" y="1924"/>
              <a:ext cx="215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049048" name="Line 9"/>
          <p:cNvSpPr>
            <a:spLocks noChangeShapeType="1"/>
          </p:cNvSpPr>
          <p:nvPr/>
        </p:nvSpPr>
        <p:spPr bwMode="auto">
          <a:xfrm>
            <a:off x="4419154" y="764704"/>
            <a:ext cx="0" cy="2060139"/>
          </a:xfrm>
          <a:prstGeom prst="line">
            <a:avLst/>
          </a:prstGeom>
          <a:noFill/>
          <a:ln w="19050" cap="sq">
            <a:solidFill>
              <a:srgbClr val="003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049049" name="Text Box 10"/>
          <p:cNvSpPr txBox="1">
            <a:spLocks noChangeArrowheads="1"/>
          </p:cNvSpPr>
          <p:nvPr/>
        </p:nvSpPr>
        <p:spPr bwMode="auto">
          <a:xfrm>
            <a:off x="1631504" y="1332681"/>
            <a:ext cx="1054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ET2:</a:t>
            </a:r>
          </a:p>
        </p:txBody>
      </p:sp>
      <p:sp>
        <p:nvSpPr>
          <p:cNvPr id="1049050" name="Text Box 11"/>
          <p:cNvSpPr txBox="1">
            <a:spLocks noChangeArrowheads="1"/>
          </p:cNvSpPr>
          <p:nvPr/>
        </p:nvSpPr>
        <p:spPr bwMode="auto">
          <a:xfrm>
            <a:off x="4425504" y="805631"/>
            <a:ext cx="13985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EMAR</a:t>
            </a:r>
          </a:p>
        </p:txBody>
      </p:sp>
      <p:sp>
        <p:nvSpPr>
          <p:cNvPr id="1049051" name="Text Box 12"/>
          <p:cNvSpPr txBox="1">
            <a:spLocks noChangeArrowheads="1"/>
          </p:cNvSpPr>
          <p:nvPr/>
        </p:nvSpPr>
        <p:spPr bwMode="auto">
          <a:xfrm>
            <a:off x="5739954" y="824681"/>
            <a:ext cx="5603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W</a:t>
            </a:r>
          </a:p>
        </p:txBody>
      </p:sp>
      <p:sp>
        <p:nvSpPr>
          <p:cNvPr id="1049052" name="Text Box 13"/>
          <p:cNvSpPr txBox="1">
            <a:spLocks noChangeArrowheads="1"/>
          </p:cNvSpPr>
          <p:nvPr/>
        </p:nvSpPr>
        <p:spPr bwMode="auto">
          <a:xfrm>
            <a:off x="6343204" y="818331"/>
            <a:ext cx="927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T+1</a:t>
            </a:r>
          </a:p>
        </p:txBody>
      </p:sp>
      <p:grpSp>
        <p:nvGrpSpPr>
          <p:cNvPr id="124" name="Group 112"/>
          <p:cNvGrpSpPr/>
          <p:nvPr/>
        </p:nvGrpSpPr>
        <p:grpSpPr bwMode="auto">
          <a:xfrm>
            <a:off x="7206804" y="805631"/>
            <a:ext cx="1444625" cy="519113"/>
            <a:chOff x="3559" y="1248"/>
            <a:chExt cx="910" cy="327"/>
          </a:xfrm>
        </p:grpSpPr>
        <p:sp>
          <p:nvSpPr>
            <p:cNvPr id="1049053" name="Text Box 15"/>
            <p:cNvSpPr txBox="1">
              <a:spLocks noChangeArrowheads="1"/>
            </p:cNvSpPr>
            <p:nvPr/>
          </p:nvSpPr>
          <p:spPr bwMode="auto">
            <a:xfrm>
              <a:off x="3559" y="1248"/>
              <a:ext cx="91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0000FF"/>
                  </a:solidFill>
                  <a:ea typeface="黑体" pitchFamily="2" charset="-122"/>
                </a:rPr>
                <a:t>CPT(P</a:t>
              </a:r>
              <a:r>
                <a:rPr lang="en-US" altLang="zh-CN" sz="2800" b="1">
                  <a:ea typeface="黑体" pitchFamily="2" charset="-122"/>
                </a:rPr>
                <a:t>)</a:t>
              </a:r>
            </a:p>
          </p:txBody>
        </p:sp>
        <p:sp>
          <p:nvSpPr>
            <p:cNvPr id="1049054" name="Line 16"/>
            <p:cNvSpPr>
              <a:spLocks noChangeShapeType="1"/>
            </p:cNvSpPr>
            <p:nvPr/>
          </p:nvSpPr>
          <p:spPr bwMode="auto">
            <a:xfrm>
              <a:off x="4141" y="1312"/>
              <a:ext cx="113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049055" name="Text Box 17"/>
          <p:cNvSpPr txBox="1">
            <a:spLocks noChangeArrowheads="1"/>
          </p:cNvSpPr>
          <p:nvPr/>
        </p:nvSpPr>
        <p:spPr bwMode="auto">
          <a:xfrm>
            <a:off x="6889304" y="1332681"/>
            <a:ext cx="93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DM</a:t>
            </a:r>
          </a:p>
        </p:txBody>
      </p:sp>
      <p:sp>
        <p:nvSpPr>
          <p:cNvPr id="1049056" name="Text Box 18"/>
          <p:cNvSpPr txBox="1">
            <a:spLocks noChangeArrowheads="1"/>
          </p:cNvSpPr>
          <p:nvPr/>
        </p:nvSpPr>
        <p:spPr bwMode="auto">
          <a:xfrm>
            <a:off x="7625904" y="1332681"/>
            <a:ext cx="160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CPMAR</a:t>
            </a:r>
          </a:p>
        </p:txBody>
      </p:sp>
      <p:sp>
        <p:nvSpPr>
          <p:cNvPr id="1049057" name="Text Box 19"/>
          <p:cNvSpPr txBox="1">
            <a:spLocks noChangeArrowheads="1"/>
          </p:cNvSpPr>
          <p:nvPr/>
        </p:nvSpPr>
        <p:spPr bwMode="auto">
          <a:xfrm>
            <a:off x="5695504" y="1345381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输出</a:t>
            </a:r>
            <a:r>
              <a:rPr lang="en-US" altLang="zh-CN" sz="2800" b="1">
                <a:ea typeface="黑体" pitchFamily="2" charset="-122"/>
              </a:rPr>
              <a:t>A</a:t>
            </a:r>
          </a:p>
        </p:txBody>
      </p:sp>
      <p:grpSp>
        <p:nvGrpSpPr>
          <p:cNvPr id="125" name="Group 104"/>
          <p:cNvGrpSpPr/>
          <p:nvPr/>
        </p:nvGrpSpPr>
        <p:grpSpPr bwMode="auto">
          <a:xfrm>
            <a:off x="4450904" y="1408881"/>
            <a:ext cx="1362075" cy="433388"/>
            <a:chOff x="1887" y="1796"/>
            <a:chExt cx="858" cy="273"/>
          </a:xfrm>
        </p:grpSpPr>
        <p:sp>
          <p:nvSpPr>
            <p:cNvPr id="1049058" name="Text Box 21"/>
            <p:cNvSpPr txBox="1">
              <a:spLocks noChangeArrowheads="1"/>
            </p:cNvSpPr>
            <p:nvPr/>
          </p:nvSpPr>
          <p:spPr bwMode="auto">
            <a:xfrm>
              <a:off x="1887" y="1796"/>
              <a:ext cx="858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ea typeface="黑体" pitchFamily="2" charset="-122"/>
                </a:rPr>
                <a:t>PC     A</a:t>
              </a:r>
            </a:p>
          </p:txBody>
        </p:sp>
        <p:sp>
          <p:nvSpPr>
            <p:cNvPr id="1049059" name="Line 22"/>
            <p:cNvSpPr>
              <a:spLocks noChangeShapeType="1"/>
            </p:cNvSpPr>
            <p:nvPr/>
          </p:nvSpPr>
          <p:spPr bwMode="auto">
            <a:xfrm>
              <a:off x="2306" y="1932"/>
              <a:ext cx="209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126" name="Group 105"/>
          <p:cNvGrpSpPr/>
          <p:nvPr/>
        </p:nvGrpSpPr>
        <p:grpSpPr bwMode="auto">
          <a:xfrm>
            <a:off x="9200704" y="1383481"/>
            <a:ext cx="1309687" cy="433388"/>
            <a:chOff x="4935" y="1796"/>
            <a:chExt cx="825" cy="273"/>
          </a:xfrm>
        </p:grpSpPr>
        <p:sp>
          <p:nvSpPr>
            <p:cNvPr id="1049060" name="Text Box 24"/>
            <p:cNvSpPr txBox="1">
              <a:spLocks noChangeArrowheads="1"/>
            </p:cNvSpPr>
            <p:nvPr/>
          </p:nvSpPr>
          <p:spPr bwMode="auto">
            <a:xfrm>
              <a:off x="4935" y="1796"/>
              <a:ext cx="825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800" b="1">
                  <a:solidFill>
                    <a:srgbClr val="0000FF"/>
                  </a:solidFill>
                  <a:ea typeface="黑体" pitchFamily="2" charset="-122"/>
                </a:rPr>
                <a:t>1    </a:t>
              </a:r>
              <a:r>
                <a:rPr lang="en-US" altLang="zh-CN" sz="2800" b="1">
                  <a:solidFill>
                    <a:srgbClr val="0000FF"/>
                  </a:solidFill>
                  <a:ea typeface="黑体" pitchFamily="2" charset="-122"/>
                </a:rPr>
                <a:t>FT</a:t>
              </a:r>
            </a:p>
          </p:txBody>
        </p:sp>
        <p:sp>
          <p:nvSpPr>
            <p:cNvPr id="1049061" name="Line 25"/>
            <p:cNvSpPr>
              <a:spLocks noChangeShapeType="1"/>
            </p:cNvSpPr>
            <p:nvPr/>
          </p:nvSpPr>
          <p:spPr bwMode="auto">
            <a:xfrm>
              <a:off x="5111" y="1932"/>
              <a:ext cx="192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127" name="Group 106"/>
          <p:cNvGrpSpPr/>
          <p:nvPr/>
        </p:nvGrpSpPr>
        <p:grpSpPr bwMode="auto">
          <a:xfrm>
            <a:off x="4438204" y="1777181"/>
            <a:ext cx="1676400" cy="519113"/>
            <a:chOff x="1895" y="2036"/>
            <a:chExt cx="1056" cy="327"/>
          </a:xfrm>
        </p:grpSpPr>
        <p:sp>
          <p:nvSpPr>
            <p:cNvPr id="1049062" name="Text Box 27"/>
            <p:cNvSpPr txBox="1">
              <a:spLocks noChangeArrowheads="1"/>
            </p:cNvSpPr>
            <p:nvPr/>
          </p:nvSpPr>
          <p:spPr bwMode="auto">
            <a:xfrm>
              <a:off x="1895" y="2036"/>
              <a:ext cx="10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0000FF"/>
                  </a:solidFill>
                  <a:ea typeface="黑体" pitchFamily="2" charset="-122"/>
                </a:rPr>
                <a:t>CPFT(P</a:t>
              </a:r>
              <a:r>
                <a:rPr lang="en-US" altLang="zh-CN" sz="2800" b="1">
                  <a:ea typeface="黑体" pitchFamily="2" charset="-122"/>
                </a:rPr>
                <a:t>)</a:t>
              </a:r>
            </a:p>
          </p:txBody>
        </p:sp>
        <p:sp>
          <p:nvSpPr>
            <p:cNvPr id="1049063" name="Line 28"/>
            <p:cNvSpPr>
              <a:spLocks noChangeShapeType="1"/>
            </p:cNvSpPr>
            <p:nvPr/>
          </p:nvSpPr>
          <p:spPr bwMode="auto">
            <a:xfrm>
              <a:off x="2613" y="2098"/>
              <a:ext cx="131" cy="0"/>
            </a:xfrm>
            <a:prstGeom prst="line">
              <a:avLst/>
            </a:prstGeom>
            <a:noFill/>
            <a:ln w="15875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049064" name="Line 29"/>
          <p:cNvSpPr>
            <a:spLocks noChangeShapeType="1"/>
          </p:cNvSpPr>
          <p:nvPr/>
        </p:nvSpPr>
        <p:spPr bwMode="auto">
          <a:xfrm>
            <a:off x="6066979" y="2077219"/>
            <a:ext cx="762000" cy="0"/>
          </a:xfrm>
          <a:prstGeom prst="line">
            <a:avLst/>
          </a:prstGeom>
          <a:noFill/>
          <a:ln w="25400">
            <a:solidFill>
              <a:srgbClr val="003400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128" name="Group 107"/>
          <p:cNvGrpSpPr/>
          <p:nvPr/>
        </p:nvGrpSpPr>
        <p:grpSpPr bwMode="auto">
          <a:xfrm>
            <a:off x="6955979" y="1777181"/>
            <a:ext cx="1549400" cy="519113"/>
            <a:chOff x="3465" y="2044"/>
            <a:chExt cx="976" cy="327"/>
          </a:xfrm>
        </p:grpSpPr>
        <p:sp>
          <p:nvSpPr>
            <p:cNvPr id="1049065" name="Text Box 31"/>
            <p:cNvSpPr txBox="1">
              <a:spLocks noChangeArrowheads="1"/>
            </p:cNvSpPr>
            <p:nvPr/>
          </p:nvSpPr>
          <p:spPr bwMode="auto">
            <a:xfrm>
              <a:off x="3465" y="2044"/>
              <a:ext cx="9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0000FF"/>
                  </a:solidFill>
                  <a:ea typeface="黑体" pitchFamily="2" charset="-122"/>
                </a:rPr>
                <a:t>CPET(P</a:t>
              </a:r>
              <a:r>
                <a:rPr lang="en-US" altLang="zh-CN" sz="2800" b="1">
                  <a:ea typeface="黑体" pitchFamily="2" charset="-122"/>
                </a:rPr>
                <a:t>)</a:t>
              </a:r>
            </a:p>
          </p:txBody>
        </p:sp>
        <p:sp>
          <p:nvSpPr>
            <p:cNvPr id="1049066" name="Line 32"/>
            <p:cNvSpPr>
              <a:spLocks noChangeShapeType="1"/>
            </p:cNvSpPr>
            <p:nvPr/>
          </p:nvSpPr>
          <p:spPr bwMode="auto">
            <a:xfrm>
              <a:off x="4191" y="2106"/>
              <a:ext cx="131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129" name="Group 108"/>
          <p:cNvGrpSpPr/>
          <p:nvPr/>
        </p:nvGrpSpPr>
        <p:grpSpPr bwMode="auto">
          <a:xfrm>
            <a:off x="8641904" y="1777181"/>
            <a:ext cx="1492250" cy="519113"/>
            <a:chOff x="4527" y="2044"/>
            <a:chExt cx="940" cy="327"/>
          </a:xfrm>
        </p:grpSpPr>
        <p:sp>
          <p:nvSpPr>
            <p:cNvPr id="1049067" name="Text Box 34"/>
            <p:cNvSpPr txBox="1">
              <a:spLocks noChangeArrowheads="1"/>
            </p:cNvSpPr>
            <p:nvPr/>
          </p:nvSpPr>
          <p:spPr bwMode="auto">
            <a:xfrm>
              <a:off x="4527" y="2044"/>
              <a:ext cx="9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0000FF"/>
                  </a:solidFill>
                  <a:ea typeface="黑体" pitchFamily="2" charset="-122"/>
                </a:rPr>
                <a:t>CPT(P)</a:t>
              </a:r>
            </a:p>
          </p:txBody>
        </p:sp>
        <p:sp>
          <p:nvSpPr>
            <p:cNvPr id="1049068" name="Line 35"/>
            <p:cNvSpPr>
              <a:spLocks noChangeShapeType="1"/>
            </p:cNvSpPr>
            <p:nvPr/>
          </p:nvSpPr>
          <p:spPr bwMode="auto">
            <a:xfrm>
              <a:off x="5103" y="2114"/>
              <a:ext cx="127" cy="0"/>
            </a:xfrm>
            <a:prstGeom prst="line">
              <a:avLst/>
            </a:prstGeom>
            <a:noFill/>
            <a:ln w="15875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049069" name="Text Box 139"/>
          <p:cNvSpPr txBox="1">
            <a:spLocks noChangeArrowheads="1"/>
          </p:cNvSpPr>
          <p:nvPr/>
        </p:nvSpPr>
        <p:spPr bwMode="auto">
          <a:xfrm>
            <a:off x="1556575" y="3114937"/>
            <a:ext cx="5472113" cy="48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时序切换微命令小结：</a:t>
            </a:r>
          </a:p>
        </p:txBody>
      </p:sp>
      <p:sp>
        <p:nvSpPr>
          <p:cNvPr id="1049070" name="Text Box 141"/>
          <p:cNvSpPr txBox="1">
            <a:spLocks noChangeArrowheads="1"/>
          </p:cNvSpPr>
          <p:nvPr/>
        </p:nvSpPr>
        <p:spPr bwMode="auto">
          <a:xfrm>
            <a:off x="1882775" y="5211197"/>
            <a:ext cx="8785225" cy="1152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宋体" panose="02010600030101010101" pitchFamily="2" charset="-122"/>
              </a:rPr>
              <a:t>工作周期结束</a:t>
            </a:r>
            <a:r>
              <a:rPr lang="zh-CN" altLang="en-US" sz="2800" b="1">
                <a:ea typeface="宋体" panose="02010600030101010101" pitchFamily="2" charset="-122"/>
              </a:rPr>
              <a:t>发</a:t>
            </a:r>
            <a:r>
              <a:rPr lang="en-US" altLang="zh-CN" sz="2800" b="1">
                <a:solidFill>
                  <a:srgbClr val="0000FF"/>
                </a:solidFill>
                <a:ea typeface="宋体" panose="02010600030101010101" pitchFamily="2" charset="-122"/>
              </a:rPr>
              <a:t>CPFT</a:t>
            </a: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800" b="1">
                <a:solidFill>
                  <a:srgbClr val="0000FF"/>
                </a:solidFill>
                <a:ea typeface="宋体" panose="02010600030101010101" pitchFamily="2" charset="-122"/>
              </a:rPr>
              <a:t>CPST</a:t>
            </a: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800" b="1">
                <a:solidFill>
                  <a:srgbClr val="0000FF"/>
                </a:solidFill>
                <a:ea typeface="宋体" panose="02010600030101010101" pitchFamily="2" charset="-122"/>
              </a:rPr>
              <a:t>CPDT</a:t>
            </a: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800" b="1">
                <a:solidFill>
                  <a:srgbClr val="0000FF"/>
                </a:solidFill>
                <a:ea typeface="宋体" panose="02010600030101010101" pitchFamily="2" charset="-122"/>
              </a:rPr>
              <a:t>CPET</a:t>
            </a: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反向工作脉冲信号。</a:t>
            </a:r>
            <a:endParaRPr lang="en-US" altLang="zh-CN" sz="28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049071" name="Text Box 140"/>
          <p:cNvSpPr txBox="1">
            <a:spLocks noChangeArrowheads="1"/>
          </p:cNvSpPr>
          <p:nvPr/>
        </p:nvSpPr>
        <p:spPr bwMode="auto">
          <a:xfrm>
            <a:off x="1847528" y="3789040"/>
            <a:ext cx="86409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每一</a:t>
            </a:r>
            <a:r>
              <a:rPr lang="zh-CN" altLang="en-US" sz="2800" b="1">
                <a:solidFill>
                  <a:srgbClr val="FF0000"/>
                </a:solidFill>
                <a:ea typeface="宋体" panose="02010600030101010101" pitchFamily="2" charset="-122"/>
              </a:rPr>
              <a:t>节拍结束</a:t>
            </a:r>
            <a:r>
              <a:rPr lang="zh-CN" altLang="en-US" sz="2800" b="1">
                <a:ea typeface="宋体" panose="02010600030101010101" pitchFamily="2" charset="-122"/>
              </a:rPr>
              <a:t>时发</a:t>
            </a:r>
            <a:r>
              <a:rPr lang="en-US" altLang="zh-CN" sz="2800" b="1">
                <a:solidFill>
                  <a:srgbClr val="0000FF"/>
                </a:solidFill>
                <a:ea typeface="宋体" panose="02010600030101010101" pitchFamily="2" charset="-122"/>
              </a:rPr>
              <a:t>T+1  </a:t>
            </a:r>
            <a:r>
              <a:rPr lang="zh-CN" altLang="en-US" sz="2800" b="1">
                <a:solidFill>
                  <a:srgbClr val="FF00FF"/>
                </a:solidFill>
                <a:ea typeface="宋体" panose="02010600030101010101" pitchFamily="2" charset="-122"/>
              </a:rPr>
              <a:t>或</a:t>
            </a: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工作周期状态标志</a:t>
            </a:r>
            <a:r>
              <a:rPr lang="zh-CN" altLang="en-US" sz="2800" b="1">
                <a:ea typeface="宋体" panose="02010600030101010101" pitchFamily="2" charset="-122"/>
              </a:rPr>
              <a:t>； </a:t>
            </a:r>
          </a:p>
        </p:txBody>
      </p:sp>
      <p:sp>
        <p:nvSpPr>
          <p:cNvPr id="1049072" name="Text Box 140"/>
          <p:cNvSpPr txBox="1">
            <a:spLocks noChangeArrowheads="1"/>
          </p:cNvSpPr>
          <p:nvPr/>
        </p:nvSpPr>
        <p:spPr bwMode="auto">
          <a:xfrm>
            <a:off x="1847528" y="4489956"/>
            <a:ext cx="86409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每一</a:t>
            </a:r>
            <a:r>
              <a:rPr lang="zh-CN" altLang="en-US" sz="2800" b="1">
                <a:solidFill>
                  <a:srgbClr val="FF0000"/>
                </a:solidFill>
                <a:ea typeface="宋体" panose="02010600030101010101" pitchFamily="2" charset="-122"/>
              </a:rPr>
              <a:t>节拍结束</a:t>
            </a:r>
            <a:r>
              <a:rPr lang="zh-CN" altLang="en-US" sz="2800" b="1">
                <a:ea typeface="宋体" panose="02010600030101010101" pitchFamily="2" charset="-122"/>
              </a:rPr>
              <a:t>时发</a:t>
            </a:r>
            <a:r>
              <a:rPr lang="en-US" altLang="zh-CN" sz="2800" b="1">
                <a:solidFill>
                  <a:srgbClr val="0000FF"/>
                </a:solidFill>
                <a:ea typeface="宋体" panose="02010600030101010101" pitchFamily="2" charset="-122"/>
              </a:rPr>
              <a:t>CPT</a:t>
            </a:r>
            <a:r>
              <a:rPr lang="zh-CN" altLang="en-US" sz="2800" b="1">
                <a:ea typeface="宋体" panose="02010600030101010101" pitchFamily="2" charset="-122"/>
              </a:rPr>
              <a:t>；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9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9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9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9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9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49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49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49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4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49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1049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049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049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049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43" grpId="0" build="p" autoUpdateAnimBg="0"/>
      <p:bldP spid="1049049" grpId="0" build="p" autoUpdateAnimBg="0"/>
      <p:bldP spid="1049050" grpId="0" build="p" autoUpdateAnimBg="0"/>
      <p:bldP spid="1049051" grpId="0" build="p" autoUpdateAnimBg="0"/>
      <p:bldP spid="1049052" grpId="0" build="p" autoUpdateAnimBg="0"/>
      <p:bldP spid="1049055" grpId="0" build="p" autoUpdateAnimBg="0"/>
      <p:bldP spid="1049056" grpId="0" build="p" autoUpdateAnimBg="0"/>
      <p:bldP spid="1049057" grpId="0" build="p" autoUpdateAnimBg="0"/>
      <p:bldP spid="1049064" grpId="0" animBg="1"/>
      <p:bldP spid="1049069" grpId="0"/>
      <p:bldP spid="1049070" grpId="0"/>
      <p:bldP spid="1049071" grpId="0"/>
      <p:bldP spid="104907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79"/>
          <p:cNvGrpSpPr/>
          <p:nvPr/>
        </p:nvGrpSpPr>
        <p:grpSpPr bwMode="auto">
          <a:xfrm>
            <a:off x="1527244" y="405631"/>
            <a:ext cx="9145588" cy="3527425"/>
            <a:chOff x="22" y="210"/>
            <a:chExt cx="5761" cy="2222"/>
          </a:xfrm>
        </p:grpSpPr>
        <p:sp>
          <p:nvSpPr>
            <p:cNvPr id="1049073" name="Line 67"/>
            <p:cNvSpPr>
              <a:spLocks noChangeShapeType="1"/>
            </p:cNvSpPr>
            <p:nvPr/>
          </p:nvSpPr>
          <p:spPr bwMode="auto">
            <a:xfrm>
              <a:off x="1927" y="346"/>
              <a:ext cx="0" cy="208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049074" name="Line 67"/>
            <p:cNvSpPr>
              <a:spLocks noChangeShapeType="1"/>
            </p:cNvSpPr>
            <p:nvPr/>
          </p:nvSpPr>
          <p:spPr bwMode="auto">
            <a:xfrm>
              <a:off x="1927" y="346"/>
              <a:ext cx="0" cy="208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049075" name="Line 32"/>
            <p:cNvSpPr>
              <a:spLocks noChangeShapeType="1"/>
            </p:cNvSpPr>
            <p:nvPr/>
          </p:nvSpPr>
          <p:spPr bwMode="auto">
            <a:xfrm>
              <a:off x="4150" y="346"/>
              <a:ext cx="0" cy="208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049076" name="Line 33"/>
            <p:cNvSpPr>
              <a:spLocks noChangeShapeType="1"/>
            </p:cNvSpPr>
            <p:nvPr/>
          </p:nvSpPr>
          <p:spPr bwMode="auto">
            <a:xfrm>
              <a:off x="2925" y="346"/>
              <a:ext cx="0" cy="208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049077" name="Line 5"/>
            <p:cNvSpPr>
              <a:spLocks noChangeShapeType="1"/>
            </p:cNvSpPr>
            <p:nvPr/>
          </p:nvSpPr>
          <p:spPr bwMode="auto">
            <a:xfrm>
              <a:off x="5284" y="346"/>
              <a:ext cx="0" cy="208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049078" name="Text Box 6"/>
            <p:cNvSpPr txBox="1">
              <a:spLocks noChangeArrowheads="1"/>
            </p:cNvSpPr>
            <p:nvPr/>
          </p:nvSpPr>
          <p:spPr bwMode="auto">
            <a:xfrm>
              <a:off x="4740" y="631"/>
              <a:ext cx="1043" cy="19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PC-&gt;MAR</a:t>
              </a:r>
            </a:p>
          </p:txBody>
        </p:sp>
        <p:sp>
          <p:nvSpPr>
            <p:cNvPr id="1049079" name="Text Box 7"/>
            <p:cNvSpPr txBox="1">
              <a:spLocks noChangeArrowheads="1"/>
            </p:cNvSpPr>
            <p:nvPr/>
          </p:nvSpPr>
          <p:spPr bwMode="auto">
            <a:xfrm>
              <a:off x="4740" y="2066"/>
              <a:ext cx="1043" cy="19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M-&gt;MDR-&gt;D</a:t>
              </a:r>
            </a:p>
          </p:txBody>
        </p:sp>
        <p:sp>
          <p:nvSpPr>
            <p:cNvPr id="1049080" name="Text Box 8"/>
            <p:cNvSpPr txBox="1">
              <a:spLocks noChangeArrowheads="1"/>
            </p:cNvSpPr>
            <p:nvPr/>
          </p:nvSpPr>
          <p:spPr bwMode="auto">
            <a:xfrm>
              <a:off x="4740" y="1337"/>
              <a:ext cx="1043" cy="19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PC+1-&gt; PC</a:t>
              </a:r>
            </a:p>
          </p:txBody>
        </p:sp>
        <p:sp>
          <p:nvSpPr>
            <p:cNvPr id="1049081" name="Text Box 9"/>
            <p:cNvSpPr txBox="1">
              <a:spLocks noChangeArrowheads="1"/>
            </p:cNvSpPr>
            <p:nvPr/>
          </p:nvSpPr>
          <p:spPr bwMode="auto">
            <a:xfrm>
              <a:off x="4740" y="1703"/>
              <a:ext cx="1043" cy="19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D+Rj-&gt;MAR</a:t>
              </a:r>
            </a:p>
          </p:txBody>
        </p:sp>
        <p:sp>
          <p:nvSpPr>
            <p:cNvPr id="1049082" name="Line 10"/>
            <p:cNvSpPr>
              <a:spLocks noChangeShapeType="1"/>
            </p:cNvSpPr>
            <p:nvPr/>
          </p:nvSpPr>
          <p:spPr bwMode="auto">
            <a:xfrm>
              <a:off x="2835" y="210"/>
              <a:ext cx="0" cy="13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049083" name="Line 11"/>
            <p:cNvSpPr>
              <a:spLocks noChangeShapeType="1"/>
            </p:cNvSpPr>
            <p:nvPr/>
          </p:nvSpPr>
          <p:spPr bwMode="auto">
            <a:xfrm>
              <a:off x="295" y="346"/>
              <a:ext cx="4989" cy="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049084" name="Text Box 12"/>
            <p:cNvSpPr txBox="1">
              <a:spLocks noChangeArrowheads="1"/>
            </p:cNvSpPr>
            <p:nvPr/>
          </p:nvSpPr>
          <p:spPr bwMode="auto">
            <a:xfrm>
              <a:off x="3606" y="631"/>
              <a:ext cx="1043" cy="19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Ri-&gt;MAR</a:t>
              </a:r>
            </a:p>
          </p:txBody>
        </p:sp>
        <p:sp>
          <p:nvSpPr>
            <p:cNvPr id="1049085" name="Text Box 13"/>
            <p:cNvSpPr txBox="1">
              <a:spLocks noChangeArrowheads="1"/>
            </p:cNvSpPr>
            <p:nvPr/>
          </p:nvSpPr>
          <p:spPr bwMode="auto">
            <a:xfrm>
              <a:off x="2472" y="631"/>
              <a:ext cx="1043" cy="19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Rj-&gt;MAR</a:t>
              </a:r>
            </a:p>
          </p:txBody>
        </p:sp>
        <p:sp>
          <p:nvSpPr>
            <p:cNvPr id="1049086" name="Text Box 14"/>
            <p:cNvSpPr txBox="1">
              <a:spLocks noChangeArrowheads="1"/>
            </p:cNvSpPr>
            <p:nvPr/>
          </p:nvSpPr>
          <p:spPr bwMode="auto">
            <a:xfrm>
              <a:off x="2472" y="1340"/>
              <a:ext cx="1043" cy="19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Rj+1 -&gt; Rj</a:t>
              </a:r>
            </a:p>
          </p:txBody>
        </p:sp>
        <p:sp>
          <p:nvSpPr>
            <p:cNvPr id="1049087" name="Text Box 15"/>
            <p:cNvSpPr txBox="1">
              <a:spLocks noChangeArrowheads="1"/>
            </p:cNvSpPr>
            <p:nvPr/>
          </p:nvSpPr>
          <p:spPr bwMode="auto">
            <a:xfrm>
              <a:off x="1376" y="643"/>
              <a:ext cx="1043" cy="17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>
                  <a:latin typeface="+mn-lt"/>
                </a:rPr>
                <a:t>Rj -1 -&gt;</a:t>
              </a:r>
            </a:p>
          </p:txBody>
        </p:sp>
        <p:sp>
          <p:nvSpPr>
            <p:cNvPr id="1049088" name="Text Box 16"/>
            <p:cNvSpPr txBox="1">
              <a:spLocks noChangeArrowheads="1"/>
            </p:cNvSpPr>
            <p:nvPr/>
          </p:nvSpPr>
          <p:spPr bwMode="auto">
            <a:xfrm>
              <a:off x="385" y="631"/>
              <a:ext cx="862" cy="19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bg2"/>
                  </a:solidFill>
                  <a:latin typeface="+mn-lt"/>
                </a:rPr>
                <a:t>Rj-&gt;MAR</a:t>
              </a:r>
            </a:p>
          </p:txBody>
        </p:sp>
        <p:sp>
          <p:nvSpPr>
            <p:cNvPr id="1049089" name="Text Box 17"/>
            <p:cNvSpPr txBox="1">
              <a:spLocks noChangeArrowheads="1"/>
            </p:cNvSpPr>
            <p:nvPr/>
          </p:nvSpPr>
          <p:spPr bwMode="auto">
            <a:xfrm>
              <a:off x="22" y="607"/>
              <a:ext cx="499" cy="19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anose="02010609060101010101" pitchFamily="49" charset="-122"/>
                </a:rPr>
                <a:t>DT0</a:t>
              </a:r>
            </a:p>
          </p:txBody>
        </p:sp>
        <p:sp>
          <p:nvSpPr>
            <p:cNvPr id="1049090" name="Text Box 18"/>
            <p:cNvSpPr txBox="1">
              <a:spLocks noChangeArrowheads="1"/>
            </p:cNvSpPr>
            <p:nvPr/>
          </p:nvSpPr>
          <p:spPr bwMode="auto">
            <a:xfrm>
              <a:off x="22" y="970"/>
              <a:ext cx="499" cy="19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anose="02010609060101010101" pitchFamily="49" charset="-122"/>
                </a:rPr>
                <a:t>DT1</a:t>
              </a:r>
            </a:p>
          </p:txBody>
        </p:sp>
        <p:sp>
          <p:nvSpPr>
            <p:cNvPr id="1049091" name="Text Box 19"/>
            <p:cNvSpPr txBox="1">
              <a:spLocks noChangeArrowheads="1"/>
            </p:cNvSpPr>
            <p:nvPr/>
          </p:nvSpPr>
          <p:spPr bwMode="auto">
            <a:xfrm>
              <a:off x="22" y="1379"/>
              <a:ext cx="499" cy="19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anose="02010609060101010101" pitchFamily="49" charset="-122"/>
                </a:rPr>
                <a:t>DT2</a:t>
              </a:r>
            </a:p>
          </p:txBody>
        </p:sp>
        <p:sp>
          <p:nvSpPr>
            <p:cNvPr id="1049092" name="Text Box 20"/>
            <p:cNvSpPr txBox="1">
              <a:spLocks noChangeArrowheads="1"/>
            </p:cNvSpPr>
            <p:nvPr/>
          </p:nvSpPr>
          <p:spPr bwMode="auto">
            <a:xfrm>
              <a:off x="22" y="1752"/>
              <a:ext cx="499" cy="19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anose="02010609060101010101" pitchFamily="49" charset="-122"/>
                </a:rPr>
                <a:t>DT3</a:t>
              </a:r>
            </a:p>
          </p:txBody>
        </p:sp>
        <p:sp>
          <p:nvSpPr>
            <p:cNvPr id="1049093" name="Line 21"/>
            <p:cNvSpPr>
              <a:spLocks noChangeShapeType="1"/>
            </p:cNvSpPr>
            <p:nvPr/>
          </p:nvSpPr>
          <p:spPr bwMode="auto">
            <a:xfrm>
              <a:off x="295" y="2431"/>
              <a:ext cx="4989" cy="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049094" name="Text Box 23"/>
            <p:cNvSpPr txBox="1">
              <a:spLocks noChangeArrowheads="1"/>
            </p:cNvSpPr>
            <p:nvPr/>
          </p:nvSpPr>
          <p:spPr bwMode="auto">
            <a:xfrm>
              <a:off x="405" y="346"/>
              <a:ext cx="499" cy="19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anose="02010609060101010101" pitchFamily="49" charset="-122"/>
                </a:rPr>
                <a:t>R</a:t>
              </a:r>
            </a:p>
          </p:txBody>
        </p:sp>
        <p:sp>
          <p:nvSpPr>
            <p:cNvPr id="1049095" name="Text Box 24"/>
            <p:cNvSpPr txBox="1">
              <a:spLocks noChangeArrowheads="1"/>
            </p:cNvSpPr>
            <p:nvPr/>
          </p:nvSpPr>
          <p:spPr bwMode="auto">
            <a:xfrm>
              <a:off x="859" y="346"/>
              <a:ext cx="499" cy="19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anose="02010609060101010101" pitchFamily="49" charset="-122"/>
                </a:rPr>
                <a:t>(R)</a:t>
              </a:r>
            </a:p>
          </p:txBody>
        </p:sp>
        <p:sp>
          <p:nvSpPr>
            <p:cNvPr id="1049096" name="Text Box 25"/>
            <p:cNvSpPr txBox="1">
              <a:spLocks noChangeArrowheads="1"/>
            </p:cNvSpPr>
            <p:nvPr/>
          </p:nvSpPr>
          <p:spPr bwMode="auto">
            <a:xfrm>
              <a:off x="2038" y="346"/>
              <a:ext cx="499" cy="19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anose="02010609060101010101" pitchFamily="49" charset="-122"/>
                </a:rPr>
                <a:t>-(R)</a:t>
              </a:r>
            </a:p>
          </p:txBody>
        </p:sp>
        <p:sp>
          <p:nvSpPr>
            <p:cNvPr id="1049097" name="Text Box 26"/>
            <p:cNvSpPr txBox="1">
              <a:spLocks noChangeArrowheads="1"/>
            </p:cNvSpPr>
            <p:nvPr/>
          </p:nvSpPr>
          <p:spPr bwMode="auto">
            <a:xfrm>
              <a:off x="3016" y="346"/>
              <a:ext cx="635" cy="19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anose="02010609060101010101" pitchFamily="49" charset="-122"/>
                </a:rPr>
                <a:t>I/(R)+</a:t>
              </a:r>
            </a:p>
          </p:txBody>
        </p:sp>
        <p:sp>
          <p:nvSpPr>
            <p:cNvPr id="1049098" name="Text Box 27"/>
            <p:cNvSpPr txBox="1">
              <a:spLocks noChangeArrowheads="1"/>
            </p:cNvSpPr>
            <p:nvPr/>
          </p:nvSpPr>
          <p:spPr bwMode="auto">
            <a:xfrm>
              <a:off x="4195" y="346"/>
              <a:ext cx="499" cy="19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anose="02010609060101010101" pitchFamily="49" charset="-122"/>
                </a:rPr>
                <a:t>@(R)+</a:t>
              </a:r>
            </a:p>
          </p:txBody>
        </p:sp>
        <p:sp>
          <p:nvSpPr>
            <p:cNvPr id="1049099" name="Text Box 28"/>
            <p:cNvSpPr txBox="1">
              <a:spLocks noChangeArrowheads="1"/>
            </p:cNvSpPr>
            <p:nvPr/>
          </p:nvSpPr>
          <p:spPr bwMode="auto">
            <a:xfrm>
              <a:off x="5261" y="346"/>
              <a:ext cx="499" cy="19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anose="02010609060101010101" pitchFamily="49" charset="-122"/>
                </a:rPr>
                <a:t>X(R)</a:t>
              </a:r>
            </a:p>
          </p:txBody>
        </p:sp>
        <p:sp>
          <p:nvSpPr>
            <p:cNvPr id="1049100" name="Text Box 29"/>
            <p:cNvSpPr txBox="1">
              <a:spLocks noChangeArrowheads="1"/>
            </p:cNvSpPr>
            <p:nvPr/>
          </p:nvSpPr>
          <p:spPr bwMode="auto">
            <a:xfrm>
              <a:off x="1736" y="651"/>
              <a:ext cx="771" cy="1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>
                  <a:latin typeface="+mn-lt"/>
                  <a:ea typeface="黑体" panose="02010609060101010101" pitchFamily="49" charset="-122"/>
                </a:rPr>
                <a:t>Rj  MAR</a:t>
              </a:r>
            </a:p>
          </p:txBody>
        </p:sp>
        <p:sp>
          <p:nvSpPr>
            <p:cNvPr id="1049101" name="Text Box 30"/>
            <p:cNvSpPr txBox="1">
              <a:spLocks noChangeArrowheads="1"/>
            </p:cNvSpPr>
            <p:nvPr/>
          </p:nvSpPr>
          <p:spPr bwMode="auto">
            <a:xfrm>
              <a:off x="3606" y="1340"/>
              <a:ext cx="1043" cy="19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Rj+1 -&gt; Rj</a:t>
              </a:r>
            </a:p>
          </p:txBody>
        </p:sp>
        <p:sp>
          <p:nvSpPr>
            <p:cNvPr id="1049102" name="Text Box 31"/>
            <p:cNvSpPr txBox="1">
              <a:spLocks noChangeArrowheads="1"/>
            </p:cNvSpPr>
            <p:nvPr/>
          </p:nvSpPr>
          <p:spPr bwMode="auto">
            <a:xfrm>
              <a:off x="3606" y="2066"/>
              <a:ext cx="1043" cy="19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M-&gt;MDR-&gt;D</a:t>
              </a:r>
            </a:p>
          </p:txBody>
        </p:sp>
        <p:sp>
          <p:nvSpPr>
            <p:cNvPr id="1049103" name="Line 68"/>
            <p:cNvSpPr>
              <a:spLocks noChangeShapeType="1"/>
            </p:cNvSpPr>
            <p:nvPr/>
          </p:nvSpPr>
          <p:spPr bwMode="auto">
            <a:xfrm>
              <a:off x="793" y="346"/>
              <a:ext cx="0" cy="208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049104" name="Line 69"/>
            <p:cNvSpPr>
              <a:spLocks noChangeShapeType="1"/>
            </p:cNvSpPr>
            <p:nvPr/>
          </p:nvSpPr>
          <p:spPr bwMode="auto">
            <a:xfrm>
              <a:off x="295" y="346"/>
              <a:ext cx="0" cy="208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049105" name="Text Box 70"/>
            <p:cNvSpPr txBox="1">
              <a:spLocks noChangeArrowheads="1"/>
            </p:cNvSpPr>
            <p:nvPr/>
          </p:nvSpPr>
          <p:spPr bwMode="auto">
            <a:xfrm>
              <a:off x="4763" y="1015"/>
              <a:ext cx="1020" cy="1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M-&gt;MDR-&gt;D</a:t>
              </a:r>
            </a:p>
          </p:txBody>
        </p:sp>
        <p:sp>
          <p:nvSpPr>
            <p:cNvPr id="1049106" name="Text Box 71"/>
            <p:cNvSpPr txBox="1">
              <a:spLocks noChangeArrowheads="1"/>
            </p:cNvSpPr>
            <p:nvPr/>
          </p:nvSpPr>
          <p:spPr bwMode="auto">
            <a:xfrm>
              <a:off x="3652" y="1015"/>
              <a:ext cx="1020" cy="1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M-&gt;MDR-&gt;D</a:t>
              </a:r>
            </a:p>
          </p:txBody>
        </p:sp>
        <p:sp>
          <p:nvSpPr>
            <p:cNvPr id="1049107" name="Text Box 72"/>
            <p:cNvSpPr txBox="1">
              <a:spLocks noChangeArrowheads="1"/>
            </p:cNvSpPr>
            <p:nvPr/>
          </p:nvSpPr>
          <p:spPr bwMode="auto">
            <a:xfrm>
              <a:off x="2518" y="1015"/>
              <a:ext cx="1020" cy="1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M-&gt;MDR-&gt;D</a:t>
              </a:r>
            </a:p>
          </p:txBody>
        </p:sp>
        <p:sp>
          <p:nvSpPr>
            <p:cNvPr id="1049108" name="Text Box 73"/>
            <p:cNvSpPr txBox="1">
              <a:spLocks noChangeArrowheads="1"/>
            </p:cNvSpPr>
            <p:nvPr/>
          </p:nvSpPr>
          <p:spPr bwMode="auto">
            <a:xfrm>
              <a:off x="1429" y="1015"/>
              <a:ext cx="1020" cy="1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M-&gt;MDR-&gt;D</a:t>
              </a:r>
            </a:p>
          </p:txBody>
        </p:sp>
        <p:sp>
          <p:nvSpPr>
            <p:cNvPr id="1049109" name="Text Box 74"/>
            <p:cNvSpPr txBox="1">
              <a:spLocks noChangeArrowheads="1"/>
            </p:cNvSpPr>
            <p:nvPr/>
          </p:nvSpPr>
          <p:spPr bwMode="auto">
            <a:xfrm>
              <a:off x="341" y="1015"/>
              <a:ext cx="1020" cy="1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hlink"/>
                  </a:solidFill>
                  <a:latin typeface="+mn-lt"/>
                </a:rPr>
                <a:t>M-&gt;MDR-&gt;D</a:t>
              </a:r>
            </a:p>
          </p:txBody>
        </p:sp>
        <p:sp>
          <p:nvSpPr>
            <p:cNvPr id="1049110" name="Text Box 78"/>
            <p:cNvSpPr txBox="1">
              <a:spLocks noChangeArrowheads="1"/>
            </p:cNvSpPr>
            <p:nvPr/>
          </p:nvSpPr>
          <p:spPr bwMode="auto">
            <a:xfrm>
              <a:off x="3606" y="1703"/>
              <a:ext cx="1043" cy="19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D -&gt; MAR</a:t>
              </a:r>
            </a:p>
          </p:txBody>
        </p:sp>
        <p:sp>
          <p:nvSpPr>
            <p:cNvPr id="1049111" name="Text Box 16"/>
            <p:cNvSpPr txBox="1">
              <a:spLocks noChangeArrowheads="1"/>
            </p:cNvSpPr>
            <p:nvPr/>
          </p:nvSpPr>
          <p:spPr bwMode="auto">
            <a:xfrm>
              <a:off x="385" y="631"/>
              <a:ext cx="862" cy="17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b="1">
                  <a:latin typeface="+mn-lt"/>
                </a:rPr>
                <a:t>Rj-&gt;MAR</a:t>
              </a:r>
            </a:p>
          </p:txBody>
        </p:sp>
      </p:grpSp>
      <p:sp>
        <p:nvSpPr>
          <p:cNvPr id="1049112" name="Text Box 4"/>
          <p:cNvSpPr txBox="1">
            <a:spLocks noChangeArrowheads="1"/>
          </p:cNvSpPr>
          <p:nvPr/>
        </p:nvSpPr>
        <p:spPr bwMode="auto">
          <a:xfrm>
            <a:off x="2927420" y="136730"/>
            <a:ext cx="2124142" cy="388620"/>
          </a:xfrm>
          <a:prstGeom prst="rect">
            <a:avLst/>
          </a:prstGeom>
          <a:noFill/>
          <a:ln>
            <a:noFill/>
          </a:ln>
        </p:spPr>
        <p:txBody>
          <a:bodyPr wrap="square" t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+mn-lt"/>
                <a:ea typeface="+mn-ea"/>
              </a:rPr>
              <a:t>双操作数指令</a:t>
            </a:r>
          </a:p>
        </p:txBody>
      </p:sp>
      <p:grpSp>
        <p:nvGrpSpPr>
          <p:cNvPr id="132" name="Group 77"/>
          <p:cNvGrpSpPr/>
          <p:nvPr/>
        </p:nvGrpSpPr>
        <p:grpSpPr bwMode="auto">
          <a:xfrm>
            <a:off x="1600269" y="3932652"/>
            <a:ext cx="8677275" cy="2728913"/>
            <a:chOff x="68" y="2471"/>
            <a:chExt cx="5466" cy="1719"/>
          </a:xfrm>
        </p:grpSpPr>
        <p:sp>
          <p:nvSpPr>
            <p:cNvPr id="1049113" name="Line 22"/>
            <p:cNvSpPr>
              <a:spLocks noChangeShapeType="1"/>
            </p:cNvSpPr>
            <p:nvPr/>
          </p:nvSpPr>
          <p:spPr bwMode="auto">
            <a:xfrm>
              <a:off x="2835" y="2471"/>
              <a:ext cx="0" cy="1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049114" name="Line 37"/>
            <p:cNvSpPr>
              <a:spLocks noChangeShapeType="1"/>
            </p:cNvSpPr>
            <p:nvPr/>
          </p:nvSpPr>
          <p:spPr bwMode="auto">
            <a:xfrm>
              <a:off x="4604" y="2615"/>
              <a:ext cx="0" cy="117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049115" name="Text Box 39"/>
            <p:cNvSpPr txBox="1">
              <a:spLocks noChangeArrowheads="1"/>
            </p:cNvSpPr>
            <p:nvPr/>
          </p:nvSpPr>
          <p:spPr bwMode="auto">
            <a:xfrm>
              <a:off x="4285" y="3339"/>
              <a:ext cx="908" cy="19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MDR -&gt; M</a:t>
              </a:r>
            </a:p>
          </p:txBody>
        </p:sp>
        <p:sp>
          <p:nvSpPr>
            <p:cNvPr id="1049116" name="Text Box 40"/>
            <p:cNvSpPr txBox="1">
              <a:spLocks noChangeArrowheads="1"/>
            </p:cNvSpPr>
            <p:nvPr/>
          </p:nvSpPr>
          <p:spPr bwMode="auto">
            <a:xfrm>
              <a:off x="1247" y="2656"/>
              <a:ext cx="499" cy="19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anose="02010609060101010101" pitchFamily="49" charset="-122"/>
                </a:rPr>
                <a:t>SR.DR</a:t>
              </a:r>
            </a:p>
          </p:txBody>
        </p:sp>
        <p:sp>
          <p:nvSpPr>
            <p:cNvPr id="1049117" name="Text Box 41"/>
            <p:cNvSpPr txBox="1">
              <a:spLocks noChangeArrowheads="1"/>
            </p:cNvSpPr>
            <p:nvPr/>
          </p:nvSpPr>
          <p:spPr bwMode="auto">
            <a:xfrm>
              <a:off x="2336" y="2656"/>
              <a:ext cx="635" cy="19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anose="02010609060101010101" pitchFamily="49" charset="-122"/>
                </a:rPr>
                <a:t>SR.DR</a:t>
              </a:r>
            </a:p>
          </p:txBody>
        </p:sp>
        <p:sp>
          <p:nvSpPr>
            <p:cNvPr id="1049118" name="Text Box 42"/>
            <p:cNvSpPr txBox="1">
              <a:spLocks noChangeArrowheads="1"/>
            </p:cNvSpPr>
            <p:nvPr/>
          </p:nvSpPr>
          <p:spPr bwMode="auto">
            <a:xfrm>
              <a:off x="3515" y="2656"/>
              <a:ext cx="499" cy="19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anose="02010609060101010101" pitchFamily="49" charset="-122"/>
                </a:rPr>
                <a:t>SR.DR</a:t>
              </a:r>
            </a:p>
          </p:txBody>
        </p:sp>
        <p:sp>
          <p:nvSpPr>
            <p:cNvPr id="1049119" name="Text Box 43"/>
            <p:cNvSpPr txBox="1">
              <a:spLocks noChangeArrowheads="1"/>
            </p:cNvSpPr>
            <p:nvPr/>
          </p:nvSpPr>
          <p:spPr bwMode="auto">
            <a:xfrm>
              <a:off x="4604" y="2656"/>
              <a:ext cx="499" cy="19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anose="02010609060101010101" pitchFamily="49" charset="-122"/>
                </a:rPr>
                <a:t>SR.DR</a:t>
              </a:r>
            </a:p>
          </p:txBody>
        </p:sp>
        <p:sp>
          <p:nvSpPr>
            <p:cNvPr id="1049120" name="Line 47"/>
            <p:cNvSpPr>
              <a:spLocks noChangeShapeType="1"/>
            </p:cNvSpPr>
            <p:nvPr/>
          </p:nvSpPr>
          <p:spPr bwMode="auto">
            <a:xfrm>
              <a:off x="1202" y="2614"/>
              <a:ext cx="340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049121" name="Line 51"/>
            <p:cNvSpPr>
              <a:spLocks noChangeShapeType="1"/>
            </p:cNvSpPr>
            <p:nvPr/>
          </p:nvSpPr>
          <p:spPr bwMode="auto">
            <a:xfrm>
              <a:off x="1202" y="3793"/>
              <a:ext cx="340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049122" name="Line 53"/>
            <p:cNvSpPr>
              <a:spLocks noChangeShapeType="1"/>
            </p:cNvSpPr>
            <p:nvPr/>
          </p:nvSpPr>
          <p:spPr bwMode="auto">
            <a:xfrm>
              <a:off x="2628" y="2659"/>
              <a:ext cx="18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049123" name="Line 54"/>
            <p:cNvSpPr>
              <a:spLocks noChangeShapeType="1"/>
            </p:cNvSpPr>
            <p:nvPr/>
          </p:nvSpPr>
          <p:spPr bwMode="auto">
            <a:xfrm>
              <a:off x="3515" y="2659"/>
              <a:ext cx="18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049124" name="Line 55"/>
            <p:cNvSpPr>
              <a:spLocks noChangeShapeType="1"/>
            </p:cNvSpPr>
            <p:nvPr/>
          </p:nvSpPr>
          <p:spPr bwMode="auto">
            <a:xfrm>
              <a:off x="4604" y="2671"/>
              <a:ext cx="18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049125" name="Line 56"/>
            <p:cNvSpPr>
              <a:spLocks noChangeShapeType="1"/>
            </p:cNvSpPr>
            <p:nvPr/>
          </p:nvSpPr>
          <p:spPr bwMode="auto">
            <a:xfrm>
              <a:off x="4879" y="2671"/>
              <a:ext cx="18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049126" name="Line 57"/>
            <p:cNvSpPr>
              <a:spLocks noChangeShapeType="1"/>
            </p:cNvSpPr>
            <p:nvPr/>
          </p:nvSpPr>
          <p:spPr bwMode="auto">
            <a:xfrm>
              <a:off x="2835" y="3793"/>
              <a:ext cx="0" cy="1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049127" name="Text Box 58"/>
            <p:cNvSpPr txBox="1">
              <a:spLocks noChangeArrowheads="1"/>
            </p:cNvSpPr>
            <p:nvPr/>
          </p:nvSpPr>
          <p:spPr bwMode="auto">
            <a:xfrm>
              <a:off x="2200" y="3877"/>
              <a:ext cx="1271" cy="19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PC -&gt; MAR</a:t>
              </a:r>
            </a:p>
          </p:txBody>
        </p:sp>
        <p:sp>
          <p:nvSpPr>
            <p:cNvPr id="1049128" name="Line 59"/>
            <p:cNvSpPr>
              <a:spLocks noChangeShapeType="1"/>
            </p:cNvSpPr>
            <p:nvPr/>
          </p:nvSpPr>
          <p:spPr bwMode="auto">
            <a:xfrm>
              <a:off x="2835" y="4071"/>
              <a:ext cx="0" cy="11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049129" name="Text Box 60"/>
            <p:cNvSpPr txBox="1">
              <a:spLocks noChangeArrowheads="1"/>
            </p:cNvSpPr>
            <p:nvPr/>
          </p:nvSpPr>
          <p:spPr bwMode="auto">
            <a:xfrm>
              <a:off x="68" y="2976"/>
              <a:ext cx="499" cy="19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anose="02010609060101010101" pitchFamily="49" charset="-122"/>
                </a:rPr>
                <a:t>ET0</a:t>
              </a:r>
            </a:p>
          </p:txBody>
        </p:sp>
        <p:sp>
          <p:nvSpPr>
            <p:cNvPr id="1049130" name="Text Box 61"/>
            <p:cNvSpPr txBox="1">
              <a:spLocks noChangeArrowheads="1"/>
            </p:cNvSpPr>
            <p:nvPr/>
          </p:nvSpPr>
          <p:spPr bwMode="auto">
            <a:xfrm>
              <a:off x="68" y="3339"/>
              <a:ext cx="499" cy="19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anose="02010609060101010101" pitchFamily="49" charset="-122"/>
                </a:rPr>
                <a:t>ET1</a:t>
              </a:r>
            </a:p>
          </p:txBody>
        </p:sp>
        <p:sp>
          <p:nvSpPr>
            <p:cNvPr id="1049131" name="Text Box 62"/>
            <p:cNvSpPr txBox="1">
              <a:spLocks noChangeArrowheads="1"/>
            </p:cNvSpPr>
            <p:nvPr/>
          </p:nvSpPr>
          <p:spPr bwMode="auto">
            <a:xfrm>
              <a:off x="68" y="3929"/>
              <a:ext cx="499" cy="19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anose="02010609060101010101" pitchFamily="49" charset="-122"/>
                </a:rPr>
                <a:t>ET2</a:t>
              </a:r>
            </a:p>
          </p:txBody>
        </p:sp>
        <p:sp>
          <p:nvSpPr>
            <p:cNvPr id="1049132" name="Line 64"/>
            <p:cNvSpPr>
              <a:spLocks noChangeShapeType="1"/>
            </p:cNvSpPr>
            <p:nvPr/>
          </p:nvSpPr>
          <p:spPr bwMode="auto">
            <a:xfrm>
              <a:off x="3470" y="2614"/>
              <a:ext cx="0" cy="117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049133" name="Line 65"/>
            <p:cNvSpPr>
              <a:spLocks noChangeShapeType="1"/>
            </p:cNvSpPr>
            <p:nvPr/>
          </p:nvSpPr>
          <p:spPr bwMode="auto">
            <a:xfrm>
              <a:off x="2290" y="2615"/>
              <a:ext cx="0" cy="117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049134" name="Line 66"/>
            <p:cNvSpPr>
              <a:spLocks noChangeShapeType="1"/>
            </p:cNvSpPr>
            <p:nvPr/>
          </p:nvSpPr>
          <p:spPr bwMode="auto">
            <a:xfrm>
              <a:off x="1202" y="2614"/>
              <a:ext cx="0" cy="117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049135" name="Text Box 46"/>
            <p:cNvSpPr txBox="1">
              <a:spLocks noChangeArrowheads="1"/>
            </p:cNvSpPr>
            <p:nvPr/>
          </p:nvSpPr>
          <p:spPr bwMode="auto">
            <a:xfrm>
              <a:off x="385" y="2977"/>
              <a:ext cx="1134" cy="19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hlink"/>
                  </a:solidFill>
                  <a:latin typeface="+mn-lt"/>
                </a:rPr>
                <a:t> Ri OP Rj -&gt;Rj</a:t>
              </a:r>
            </a:p>
          </p:txBody>
        </p:sp>
        <p:sp>
          <p:nvSpPr>
            <p:cNvPr id="1049136" name="Text Box 45"/>
            <p:cNvSpPr txBox="1">
              <a:spLocks noChangeArrowheads="1"/>
            </p:cNvSpPr>
            <p:nvPr/>
          </p:nvSpPr>
          <p:spPr bwMode="auto">
            <a:xfrm>
              <a:off x="1610" y="2977"/>
              <a:ext cx="1315" cy="19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hlink"/>
                  </a:solidFill>
                  <a:latin typeface="+mn-lt"/>
                </a:rPr>
                <a:t>Ri OP D-&gt;MDR</a:t>
              </a:r>
            </a:p>
          </p:txBody>
        </p:sp>
        <p:sp>
          <p:nvSpPr>
            <p:cNvPr id="1049137" name="Text Box 44"/>
            <p:cNvSpPr txBox="1">
              <a:spLocks noChangeArrowheads="1"/>
            </p:cNvSpPr>
            <p:nvPr/>
          </p:nvSpPr>
          <p:spPr bwMode="auto">
            <a:xfrm>
              <a:off x="3061" y="2977"/>
              <a:ext cx="1044" cy="19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hlink"/>
                  </a:solidFill>
                  <a:latin typeface="+mn-lt"/>
                </a:rPr>
                <a:t>C OP Rj-&gt;Rj</a:t>
              </a:r>
            </a:p>
          </p:txBody>
        </p:sp>
        <p:sp>
          <p:nvSpPr>
            <p:cNvPr id="1049138" name="Text Box 38"/>
            <p:cNvSpPr txBox="1">
              <a:spLocks noChangeArrowheads="1"/>
            </p:cNvSpPr>
            <p:nvPr/>
          </p:nvSpPr>
          <p:spPr bwMode="auto">
            <a:xfrm>
              <a:off x="4195" y="2977"/>
              <a:ext cx="1339" cy="19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hlink"/>
                  </a:solidFill>
                  <a:latin typeface="+mn-lt"/>
                </a:rPr>
                <a:t>C OP D -&gt;MDR</a:t>
              </a:r>
            </a:p>
          </p:txBody>
        </p:sp>
        <p:sp>
          <p:nvSpPr>
            <p:cNvPr id="1049139" name="Text Box 52"/>
            <p:cNvSpPr txBox="1">
              <a:spLocks noChangeArrowheads="1"/>
            </p:cNvSpPr>
            <p:nvPr/>
          </p:nvSpPr>
          <p:spPr bwMode="auto">
            <a:xfrm>
              <a:off x="1837" y="3336"/>
              <a:ext cx="908" cy="19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</a:rPr>
                <a:t>MDR -&gt; M</a:t>
              </a:r>
            </a:p>
          </p:txBody>
        </p:sp>
      </p:grpSp>
      <p:sp>
        <p:nvSpPr>
          <p:cNvPr id="1049140" name="Text Box 75"/>
          <p:cNvSpPr txBox="1">
            <a:spLocks noChangeArrowheads="1"/>
          </p:cNvSpPr>
          <p:nvPr/>
        </p:nvSpPr>
        <p:spPr bwMode="auto">
          <a:xfrm>
            <a:off x="7577207" y="122729"/>
            <a:ext cx="3024187" cy="353943"/>
          </a:xfrm>
          <a:prstGeom prst="rect">
            <a:avLst/>
          </a:prstGeom>
          <a:noFill/>
          <a:ln>
            <a:noFill/>
          </a:ln>
        </p:spPr>
        <p:txBody>
          <a:bodyPr t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ADD\SUB\AND\OR\EOR</a:t>
            </a:r>
          </a:p>
        </p:txBody>
      </p:sp>
      <p:grpSp>
        <p:nvGrpSpPr>
          <p:cNvPr id="133" name="组合 73"/>
          <p:cNvGrpSpPr/>
          <p:nvPr/>
        </p:nvGrpSpPr>
        <p:grpSpPr>
          <a:xfrm>
            <a:off x="2351584" y="44624"/>
            <a:ext cx="529167" cy="5293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49141" name="同心圆 2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049142" name="椭圆 7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lang="zh-CN" altLang="en-US" sz="2400" b="1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3" name="Text Box 4"/>
          <p:cNvSpPr txBox="1">
            <a:spLocks noChangeArrowheads="1"/>
          </p:cNvSpPr>
          <p:nvPr/>
        </p:nvSpPr>
        <p:spPr bwMode="auto">
          <a:xfrm>
            <a:off x="3894138" y="620688"/>
            <a:ext cx="40386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 b="1"/>
              <a:t>例: </a:t>
            </a:r>
            <a:r>
              <a:rPr lang="en-US" altLang="zh-CN" sz="3000" b="1"/>
              <a:t>ADD  X(R1), (PC)</a:t>
            </a:r>
            <a:r>
              <a:rPr lang="en-US" altLang="zh-CN" sz="3000" b="1">
                <a:sym typeface="Symbol" pitchFamily="18" charset="2"/>
              </a:rPr>
              <a:t></a:t>
            </a:r>
            <a:r>
              <a:rPr lang="en-US" altLang="zh-CN" sz="3000" b="1"/>
              <a:t>;</a:t>
            </a:r>
            <a:endParaRPr lang="zh-CN" altLang="en-US" sz="3000" b="1"/>
          </a:p>
        </p:txBody>
      </p:sp>
      <p:sp>
        <p:nvSpPr>
          <p:cNvPr id="1049144" name="Text Box 11"/>
          <p:cNvSpPr txBox="1">
            <a:spLocks noChangeArrowheads="1"/>
          </p:cNvSpPr>
          <p:nvPr/>
        </p:nvSpPr>
        <p:spPr bwMode="auto">
          <a:xfrm>
            <a:off x="2717800" y="2082343"/>
            <a:ext cx="10033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900" b="1">
                <a:ea typeface="黑体" pitchFamily="2" charset="-122"/>
              </a:rPr>
              <a:t>ST0:</a:t>
            </a:r>
          </a:p>
        </p:txBody>
      </p:sp>
      <p:grpSp>
        <p:nvGrpSpPr>
          <p:cNvPr id="135" name="Group 89"/>
          <p:cNvGrpSpPr/>
          <p:nvPr/>
        </p:nvGrpSpPr>
        <p:grpSpPr bwMode="auto">
          <a:xfrm>
            <a:off x="3575050" y="2149021"/>
            <a:ext cx="2095500" cy="449263"/>
            <a:chOff x="644" y="1737"/>
            <a:chExt cx="1320" cy="283"/>
          </a:xfrm>
        </p:grpSpPr>
        <p:sp>
          <p:nvSpPr>
            <p:cNvPr id="1049145" name="Text Box 13"/>
            <p:cNvSpPr txBox="1">
              <a:spLocks noChangeArrowheads="1"/>
            </p:cNvSpPr>
            <p:nvPr/>
          </p:nvSpPr>
          <p:spPr bwMode="auto">
            <a:xfrm>
              <a:off x="644" y="1737"/>
              <a:ext cx="1320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900" b="1">
                  <a:ea typeface="黑体" pitchFamily="2" charset="-122"/>
                </a:rPr>
                <a:t>PC     MAR</a:t>
              </a:r>
            </a:p>
          </p:txBody>
        </p:sp>
        <p:sp>
          <p:nvSpPr>
            <p:cNvPr id="1049146" name="Line 14"/>
            <p:cNvSpPr>
              <a:spLocks noChangeShapeType="1"/>
            </p:cNvSpPr>
            <p:nvPr/>
          </p:nvSpPr>
          <p:spPr bwMode="auto">
            <a:xfrm>
              <a:off x="1028" y="1881"/>
              <a:ext cx="229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049147" name="Text Box 15"/>
          <p:cNvSpPr txBox="1">
            <a:spLocks noChangeArrowheads="1"/>
          </p:cNvSpPr>
          <p:nvPr/>
        </p:nvSpPr>
        <p:spPr bwMode="auto">
          <a:xfrm>
            <a:off x="2717800" y="2539543"/>
            <a:ext cx="10033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900" b="1">
                <a:ea typeface="黑体" pitchFamily="2" charset="-122"/>
              </a:rPr>
              <a:t>ST1:</a:t>
            </a:r>
          </a:p>
        </p:txBody>
      </p:sp>
      <p:grpSp>
        <p:nvGrpSpPr>
          <p:cNvPr id="136" name="Group 90"/>
          <p:cNvGrpSpPr/>
          <p:nvPr/>
        </p:nvGrpSpPr>
        <p:grpSpPr bwMode="auto">
          <a:xfrm>
            <a:off x="3575050" y="2593522"/>
            <a:ext cx="2527300" cy="449263"/>
            <a:chOff x="580" y="2049"/>
            <a:chExt cx="1592" cy="283"/>
          </a:xfrm>
        </p:grpSpPr>
        <p:sp>
          <p:nvSpPr>
            <p:cNvPr id="1049148" name="Text Box 17"/>
            <p:cNvSpPr txBox="1">
              <a:spLocks noChangeArrowheads="1"/>
            </p:cNvSpPr>
            <p:nvPr/>
          </p:nvSpPr>
          <p:spPr bwMode="auto">
            <a:xfrm>
              <a:off x="580" y="2049"/>
              <a:ext cx="1592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900" b="1">
                  <a:ea typeface="黑体" pitchFamily="2" charset="-122"/>
                </a:rPr>
                <a:t>M    MDR </a:t>
              </a:r>
              <a:r>
                <a:rPr lang="en-US" altLang="zh-CN" sz="2400" b="1">
                  <a:ea typeface="黑体" pitchFamily="2" charset="-122"/>
                </a:rPr>
                <a:t>   </a:t>
              </a:r>
              <a:r>
                <a:rPr lang="en-US" altLang="zh-CN" sz="2900" b="1">
                  <a:ea typeface="黑体" pitchFamily="2" charset="-122"/>
                </a:rPr>
                <a:t>C</a:t>
              </a:r>
            </a:p>
          </p:txBody>
        </p:sp>
        <p:sp>
          <p:nvSpPr>
            <p:cNvPr id="1049149" name="Line 18"/>
            <p:cNvSpPr>
              <a:spLocks noChangeShapeType="1"/>
            </p:cNvSpPr>
            <p:nvPr/>
          </p:nvSpPr>
          <p:spPr bwMode="auto">
            <a:xfrm>
              <a:off x="884" y="2193"/>
              <a:ext cx="181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49150" name="Line 19"/>
            <p:cNvSpPr>
              <a:spLocks noChangeShapeType="1"/>
            </p:cNvSpPr>
            <p:nvPr/>
          </p:nvSpPr>
          <p:spPr bwMode="auto">
            <a:xfrm>
              <a:off x="1644" y="2193"/>
              <a:ext cx="181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049151" name="Text Box 21"/>
          <p:cNvSpPr txBox="1">
            <a:spLocks noChangeArrowheads="1"/>
          </p:cNvSpPr>
          <p:nvPr/>
        </p:nvSpPr>
        <p:spPr bwMode="auto">
          <a:xfrm>
            <a:off x="2717800" y="3009443"/>
            <a:ext cx="10541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900" b="1">
                <a:ea typeface="黑体" pitchFamily="2" charset="-122"/>
              </a:rPr>
              <a:t>ST2:</a:t>
            </a:r>
          </a:p>
        </p:txBody>
      </p:sp>
      <p:grpSp>
        <p:nvGrpSpPr>
          <p:cNvPr id="137" name="Group 91"/>
          <p:cNvGrpSpPr/>
          <p:nvPr/>
        </p:nvGrpSpPr>
        <p:grpSpPr bwMode="auto">
          <a:xfrm>
            <a:off x="3587750" y="3076122"/>
            <a:ext cx="2044700" cy="449263"/>
            <a:chOff x="580" y="2337"/>
            <a:chExt cx="1288" cy="283"/>
          </a:xfrm>
        </p:grpSpPr>
        <p:sp>
          <p:nvSpPr>
            <p:cNvPr id="1049152" name="Text Box 23"/>
            <p:cNvSpPr txBox="1">
              <a:spLocks noChangeArrowheads="1"/>
            </p:cNvSpPr>
            <p:nvPr/>
          </p:nvSpPr>
          <p:spPr bwMode="auto">
            <a:xfrm>
              <a:off x="580" y="2337"/>
              <a:ext cx="1288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900" b="1">
                  <a:ea typeface="黑体" pitchFamily="2" charset="-122"/>
                </a:rPr>
                <a:t>PC+1    PC</a:t>
              </a:r>
            </a:p>
          </p:txBody>
        </p:sp>
        <p:sp>
          <p:nvSpPr>
            <p:cNvPr id="1049153" name="Line 24"/>
            <p:cNvSpPr>
              <a:spLocks noChangeShapeType="1"/>
            </p:cNvSpPr>
            <p:nvPr/>
          </p:nvSpPr>
          <p:spPr bwMode="auto">
            <a:xfrm>
              <a:off x="1180" y="2481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049154" name="Text Box 25"/>
          <p:cNvSpPr txBox="1">
            <a:spLocks noChangeArrowheads="1"/>
          </p:cNvSpPr>
          <p:nvPr/>
        </p:nvSpPr>
        <p:spPr bwMode="auto">
          <a:xfrm>
            <a:off x="2730500" y="3492043"/>
            <a:ext cx="10033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900" b="1">
                <a:ea typeface="黑体" pitchFamily="2" charset="-122"/>
              </a:rPr>
              <a:t>DT0:</a:t>
            </a:r>
          </a:p>
        </p:txBody>
      </p:sp>
      <p:grpSp>
        <p:nvGrpSpPr>
          <p:cNvPr id="138" name="Group 92"/>
          <p:cNvGrpSpPr/>
          <p:nvPr/>
        </p:nvGrpSpPr>
        <p:grpSpPr bwMode="auto">
          <a:xfrm>
            <a:off x="3587750" y="3558723"/>
            <a:ext cx="2108200" cy="449263"/>
            <a:chOff x="484" y="2801"/>
            <a:chExt cx="1328" cy="283"/>
          </a:xfrm>
        </p:grpSpPr>
        <p:sp>
          <p:nvSpPr>
            <p:cNvPr id="1049155" name="Text Box 27"/>
            <p:cNvSpPr txBox="1">
              <a:spLocks noChangeArrowheads="1"/>
            </p:cNvSpPr>
            <p:nvPr/>
          </p:nvSpPr>
          <p:spPr bwMode="auto">
            <a:xfrm>
              <a:off x="484" y="2801"/>
              <a:ext cx="1328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900" b="1">
                  <a:ea typeface="黑体" pitchFamily="2" charset="-122"/>
                </a:rPr>
                <a:t>PC     MAR</a:t>
              </a:r>
            </a:p>
          </p:txBody>
        </p:sp>
        <p:sp>
          <p:nvSpPr>
            <p:cNvPr id="1049156" name="Line 28"/>
            <p:cNvSpPr>
              <a:spLocks noChangeShapeType="1"/>
            </p:cNvSpPr>
            <p:nvPr/>
          </p:nvSpPr>
          <p:spPr bwMode="auto">
            <a:xfrm>
              <a:off x="876" y="2945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049157" name="Text Box 29"/>
          <p:cNvSpPr txBox="1">
            <a:spLocks noChangeArrowheads="1"/>
          </p:cNvSpPr>
          <p:nvPr/>
        </p:nvSpPr>
        <p:spPr bwMode="auto">
          <a:xfrm>
            <a:off x="2764160" y="4387914"/>
            <a:ext cx="10287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900" b="1">
                <a:ea typeface="黑体" pitchFamily="2" charset="-122"/>
              </a:rPr>
              <a:t>DT2:</a:t>
            </a:r>
          </a:p>
        </p:txBody>
      </p:sp>
      <p:grpSp>
        <p:nvGrpSpPr>
          <p:cNvPr id="139" name="Group 94"/>
          <p:cNvGrpSpPr/>
          <p:nvPr/>
        </p:nvGrpSpPr>
        <p:grpSpPr bwMode="auto">
          <a:xfrm>
            <a:off x="3651250" y="4048715"/>
            <a:ext cx="2489200" cy="449263"/>
            <a:chOff x="1340" y="2657"/>
            <a:chExt cx="1568" cy="283"/>
          </a:xfrm>
        </p:grpSpPr>
        <p:sp>
          <p:nvSpPr>
            <p:cNvPr id="1049158" name="Text Box 31"/>
            <p:cNvSpPr txBox="1">
              <a:spLocks noChangeArrowheads="1"/>
            </p:cNvSpPr>
            <p:nvPr/>
          </p:nvSpPr>
          <p:spPr bwMode="auto">
            <a:xfrm>
              <a:off x="1340" y="2657"/>
              <a:ext cx="1568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900" b="1">
                  <a:ea typeface="黑体" pitchFamily="2" charset="-122"/>
                </a:rPr>
                <a:t>M    MDR    D</a:t>
              </a:r>
            </a:p>
          </p:txBody>
        </p:sp>
        <p:sp>
          <p:nvSpPr>
            <p:cNvPr id="1049159" name="Line 32"/>
            <p:cNvSpPr>
              <a:spLocks noChangeShapeType="1"/>
            </p:cNvSpPr>
            <p:nvPr/>
          </p:nvSpPr>
          <p:spPr bwMode="auto">
            <a:xfrm>
              <a:off x="1636" y="2801"/>
              <a:ext cx="192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49160" name="Line 33"/>
            <p:cNvSpPr>
              <a:spLocks noChangeShapeType="1"/>
            </p:cNvSpPr>
            <p:nvPr/>
          </p:nvSpPr>
          <p:spPr bwMode="auto">
            <a:xfrm>
              <a:off x="2412" y="2801"/>
              <a:ext cx="192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049161" name="Text Box 34"/>
          <p:cNvSpPr txBox="1">
            <a:spLocks noChangeArrowheads="1"/>
          </p:cNvSpPr>
          <p:nvPr/>
        </p:nvSpPr>
        <p:spPr bwMode="auto">
          <a:xfrm>
            <a:off x="2736850" y="3985210"/>
            <a:ext cx="114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900" b="1">
                <a:ea typeface="黑体" pitchFamily="2" charset="-122"/>
              </a:rPr>
              <a:t>DT1:</a:t>
            </a:r>
          </a:p>
        </p:txBody>
      </p:sp>
      <p:grpSp>
        <p:nvGrpSpPr>
          <p:cNvPr id="140" name="Group 93"/>
          <p:cNvGrpSpPr/>
          <p:nvPr/>
        </p:nvGrpSpPr>
        <p:grpSpPr bwMode="auto">
          <a:xfrm>
            <a:off x="3703960" y="4472051"/>
            <a:ext cx="2032000" cy="449263"/>
            <a:chOff x="1356" y="2353"/>
            <a:chExt cx="1280" cy="283"/>
          </a:xfrm>
        </p:grpSpPr>
        <p:sp>
          <p:nvSpPr>
            <p:cNvPr id="1049162" name="Text Box 36"/>
            <p:cNvSpPr txBox="1">
              <a:spLocks noChangeArrowheads="1"/>
            </p:cNvSpPr>
            <p:nvPr/>
          </p:nvSpPr>
          <p:spPr bwMode="auto">
            <a:xfrm>
              <a:off x="1356" y="2353"/>
              <a:ext cx="1280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900" b="1">
                  <a:solidFill>
                    <a:srgbClr val="FF0000"/>
                  </a:solidFill>
                  <a:ea typeface="黑体" pitchFamily="2" charset="-122"/>
                </a:rPr>
                <a:t>PC+1    PC</a:t>
              </a:r>
            </a:p>
          </p:txBody>
        </p:sp>
        <p:sp>
          <p:nvSpPr>
            <p:cNvPr id="1049163" name="Line 37"/>
            <p:cNvSpPr>
              <a:spLocks noChangeShapeType="1"/>
            </p:cNvSpPr>
            <p:nvPr/>
          </p:nvSpPr>
          <p:spPr bwMode="auto">
            <a:xfrm>
              <a:off x="1972" y="2497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</p:grpSp>
      <p:sp>
        <p:nvSpPr>
          <p:cNvPr id="1049164" name="Text Box 40"/>
          <p:cNvSpPr txBox="1">
            <a:spLocks noChangeArrowheads="1"/>
          </p:cNvSpPr>
          <p:nvPr/>
        </p:nvSpPr>
        <p:spPr bwMode="auto">
          <a:xfrm>
            <a:off x="2736850" y="4854118"/>
            <a:ext cx="12065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900" b="1">
                <a:ea typeface="黑体" pitchFamily="2" charset="-122"/>
              </a:rPr>
              <a:t>DT3:</a:t>
            </a:r>
          </a:p>
        </p:txBody>
      </p:sp>
      <p:grpSp>
        <p:nvGrpSpPr>
          <p:cNvPr id="141" name="Group 95"/>
          <p:cNvGrpSpPr/>
          <p:nvPr/>
        </p:nvGrpSpPr>
        <p:grpSpPr bwMode="auto">
          <a:xfrm>
            <a:off x="3651250" y="4917623"/>
            <a:ext cx="2425700" cy="449263"/>
            <a:chOff x="1356" y="2969"/>
            <a:chExt cx="1528" cy="283"/>
          </a:xfrm>
        </p:grpSpPr>
        <p:sp>
          <p:nvSpPr>
            <p:cNvPr id="1049165" name="Text Box 42"/>
            <p:cNvSpPr txBox="1">
              <a:spLocks noChangeArrowheads="1"/>
            </p:cNvSpPr>
            <p:nvPr/>
          </p:nvSpPr>
          <p:spPr bwMode="auto">
            <a:xfrm>
              <a:off x="1356" y="2969"/>
              <a:ext cx="1528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900" b="1">
                  <a:ea typeface="黑体" pitchFamily="2" charset="-122"/>
                </a:rPr>
                <a:t>D+R1    MAR</a:t>
              </a:r>
            </a:p>
          </p:txBody>
        </p:sp>
        <p:sp>
          <p:nvSpPr>
            <p:cNvPr id="1049166" name="Line 43"/>
            <p:cNvSpPr>
              <a:spLocks noChangeShapeType="1"/>
            </p:cNvSpPr>
            <p:nvPr/>
          </p:nvSpPr>
          <p:spPr bwMode="auto">
            <a:xfrm>
              <a:off x="1988" y="3121"/>
              <a:ext cx="220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049167" name="Text Box 44"/>
          <p:cNvSpPr txBox="1">
            <a:spLocks noChangeArrowheads="1"/>
          </p:cNvSpPr>
          <p:nvPr/>
        </p:nvSpPr>
        <p:spPr bwMode="auto">
          <a:xfrm>
            <a:off x="2736850" y="5324018"/>
            <a:ext cx="1092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900" b="1">
                <a:ea typeface="黑体" pitchFamily="2" charset="-122"/>
              </a:rPr>
              <a:t>DT4:</a:t>
            </a:r>
          </a:p>
        </p:txBody>
      </p:sp>
      <p:grpSp>
        <p:nvGrpSpPr>
          <p:cNvPr id="142" name="Group 96"/>
          <p:cNvGrpSpPr/>
          <p:nvPr/>
        </p:nvGrpSpPr>
        <p:grpSpPr bwMode="auto">
          <a:xfrm>
            <a:off x="3676650" y="5387524"/>
            <a:ext cx="2425700" cy="449263"/>
            <a:chOff x="1356" y="3257"/>
            <a:chExt cx="1528" cy="283"/>
          </a:xfrm>
        </p:grpSpPr>
        <p:sp>
          <p:nvSpPr>
            <p:cNvPr id="1049168" name="Text Box 46"/>
            <p:cNvSpPr txBox="1">
              <a:spLocks noChangeArrowheads="1"/>
            </p:cNvSpPr>
            <p:nvPr/>
          </p:nvSpPr>
          <p:spPr bwMode="auto">
            <a:xfrm>
              <a:off x="1356" y="3257"/>
              <a:ext cx="1528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900" b="1">
                  <a:ea typeface="黑体" pitchFamily="2" charset="-122"/>
                </a:rPr>
                <a:t>M   MDR    D</a:t>
              </a:r>
            </a:p>
          </p:txBody>
        </p:sp>
        <p:sp>
          <p:nvSpPr>
            <p:cNvPr id="1049169" name="Line 47"/>
            <p:cNvSpPr>
              <a:spLocks noChangeShapeType="1"/>
            </p:cNvSpPr>
            <p:nvPr/>
          </p:nvSpPr>
          <p:spPr bwMode="auto">
            <a:xfrm>
              <a:off x="1628" y="3401"/>
              <a:ext cx="192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49170" name="Line 48"/>
            <p:cNvSpPr>
              <a:spLocks noChangeShapeType="1"/>
            </p:cNvSpPr>
            <p:nvPr/>
          </p:nvSpPr>
          <p:spPr bwMode="auto">
            <a:xfrm>
              <a:off x="2380" y="3401"/>
              <a:ext cx="192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049171" name="Text Box 51"/>
          <p:cNvSpPr txBox="1">
            <a:spLocks noChangeArrowheads="1"/>
          </p:cNvSpPr>
          <p:nvPr/>
        </p:nvSpPr>
        <p:spPr bwMode="auto">
          <a:xfrm>
            <a:off x="6445250" y="2085518"/>
            <a:ext cx="152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900" b="1">
                <a:ea typeface="黑体" pitchFamily="2" charset="-122"/>
              </a:rPr>
              <a:t>ET0:</a:t>
            </a:r>
          </a:p>
        </p:txBody>
      </p:sp>
      <p:grpSp>
        <p:nvGrpSpPr>
          <p:cNvPr id="143" name="Group 98"/>
          <p:cNvGrpSpPr/>
          <p:nvPr/>
        </p:nvGrpSpPr>
        <p:grpSpPr bwMode="auto">
          <a:xfrm>
            <a:off x="7372350" y="2149020"/>
            <a:ext cx="2311400" cy="449263"/>
            <a:chOff x="3780" y="1185"/>
            <a:chExt cx="1456" cy="283"/>
          </a:xfrm>
        </p:grpSpPr>
        <p:sp>
          <p:nvSpPr>
            <p:cNvPr id="1049172" name="Text Box 53"/>
            <p:cNvSpPr txBox="1">
              <a:spLocks noChangeArrowheads="1"/>
            </p:cNvSpPr>
            <p:nvPr/>
          </p:nvSpPr>
          <p:spPr bwMode="auto">
            <a:xfrm>
              <a:off x="3780" y="1185"/>
              <a:ext cx="1456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900" b="1">
                  <a:ea typeface="黑体" pitchFamily="2" charset="-122"/>
                </a:rPr>
                <a:t>C+D    MDR</a:t>
              </a:r>
            </a:p>
          </p:txBody>
        </p:sp>
        <p:sp>
          <p:nvSpPr>
            <p:cNvPr id="1049173" name="Line 54"/>
            <p:cNvSpPr>
              <a:spLocks noChangeShapeType="1"/>
            </p:cNvSpPr>
            <p:nvPr/>
          </p:nvSpPr>
          <p:spPr bwMode="auto">
            <a:xfrm>
              <a:off x="4332" y="1329"/>
              <a:ext cx="192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049174" name="Text Box 55"/>
          <p:cNvSpPr txBox="1">
            <a:spLocks noChangeArrowheads="1"/>
          </p:cNvSpPr>
          <p:nvPr/>
        </p:nvSpPr>
        <p:spPr bwMode="auto">
          <a:xfrm>
            <a:off x="6445250" y="2530018"/>
            <a:ext cx="114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900" b="1">
                <a:ea typeface="黑体" pitchFamily="2" charset="-122"/>
              </a:rPr>
              <a:t>ET1:</a:t>
            </a:r>
          </a:p>
        </p:txBody>
      </p:sp>
      <p:grpSp>
        <p:nvGrpSpPr>
          <p:cNvPr id="144" name="Group 99"/>
          <p:cNvGrpSpPr/>
          <p:nvPr/>
        </p:nvGrpSpPr>
        <p:grpSpPr bwMode="auto">
          <a:xfrm>
            <a:off x="7372350" y="2593521"/>
            <a:ext cx="1905000" cy="449263"/>
            <a:chOff x="3780" y="1473"/>
            <a:chExt cx="1200" cy="283"/>
          </a:xfrm>
        </p:grpSpPr>
        <p:sp>
          <p:nvSpPr>
            <p:cNvPr id="1049175" name="Text Box 57"/>
            <p:cNvSpPr txBox="1">
              <a:spLocks noChangeArrowheads="1"/>
            </p:cNvSpPr>
            <p:nvPr/>
          </p:nvSpPr>
          <p:spPr bwMode="auto">
            <a:xfrm>
              <a:off x="3780" y="1473"/>
              <a:ext cx="1200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900" b="1">
                  <a:ea typeface="黑体" pitchFamily="2" charset="-122"/>
                </a:rPr>
                <a:t>MDR    M</a:t>
              </a:r>
            </a:p>
          </p:txBody>
        </p:sp>
        <p:sp>
          <p:nvSpPr>
            <p:cNvPr id="1049176" name="Line 58"/>
            <p:cNvSpPr>
              <a:spLocks noChangeShapeType="1"/>
            </p:cNvSpPr>
            <p:nvPr/>
          </p:nvSpPr>
          <p:spPr bwMode="auto">
            <a:xfrm>
              <a:off x="4412" y="1617"/>
              <a:ext cx="192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049177" name="Text Box 59"/>
          <p:cNvSpPr txBox="1">
            <a:spLocks noChangeArrowheads="1"/>
          </p:cNvSpPr>
          <p:nvPr/>
        </p:nvSpPr>
        <p:spPr bwMode="auto">
          <a:xfrm>
            <a:off x="6445250" y="2999918"/>
            <a:ext cx="10541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900" b="1">
                <a:ea typeface="黑体" pitchFamily="2" charset="-122"/>
              </a:rPr>
              <a:t>ET2:</a:t>
            </a:r>
          </a:p>
        </p:txBody>
      </p:sp>
      <p:grpSp>
        <p:nvGrpSpPr>
          <p:cNvPr id="145" name="Group 100"/>
          <p:cNvGrpSpPr/>
          <p:nvPr/>
        </p:nvGrpSpPr>
        <p:grpSpPr bwMode="auto">
          <a:xfrm>
            <a:off x="7372350" y="3063421"/>
            <a:ext cx="2044700" cy="449263"/>
            <a:chOff x="3780" y="1761"/>
            <a:chExt cx="1288" cy="283"/>
          </a:xfrm>
        </p:grpSpPr>
        <p:sp>
          <p:nvSpPr>
            <p:cNvPr id="1049178" name="Text Box 61"/>
            <p:cNvSpPr txBox="1">
              <a:spLocks noChangeArrowheads="1"/>
            </p:cNvSpPr>
            <p:nvPr/>
          </p:nvSpPr>
          <p:spPr bwMode="auto">
            <a:xfrm>
              <a:off x="3780" y="1761"/>
              <a:ext cx="1288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900" b="1">
                  <a:solidFill>
                    <a:srgbClr val="FF0000"/>
                  </a:solidFill>
                  <a:ea typeface="黑体" pitchFamily="2" charset="-122"/>
                </a:rPr>
                <a:t>PC </a:t>
              </a:r>
              <a:r>
                <a:rPr lang="en-US" altLang="zh-CN" sz="2400" b="1">
                  <a:solidFill>
                    <a:srgbClr val="FF0000"/>
                  </a:solidFill>
                  <a:ea typeface="黑体" pitchFamily="2" charset="-122"/>
                </a:rPr>
                <a:t> </a:t>
              </a:r>
              <a:r>
                <a:rPr lang="en-US" altLang="zh-CN" sz="2800" b="1">
                  <a:solidFill>
                    <a:srgbClr val="FF0000"/>
                  </a:solidFill>
                  <a:ea typeface="黑体" pitchFamily="2" charset="-122"/>
                </a:rPr>
                <a:t>   </a:t>
              </a:r>
              <a:r>
                <a:rPr lang="en-US" altLang="zh-CN" sz="2900" b="1">
                  <a:solidFill>
                    <a:srgbClr val="FF0000"/>
                  </a:solidFill>
                  <a:ea typeface="黑体" pitchFamily="2" charset="-122"/>
                </a:rPr>
                <a:t>MAR</a:t>
              </a:r>
            </a:p>
          </p:txBody>
        </p:sp>
        <p:sp>
          <p:nvSpPr>
            <p:cNvPr id="1049179" name="Line 62"/>
            <p:cNvSpPr>
              <a:spLocks noChangeShapeType="1"/>
            </p:cNvSpPr>
            <p:nvPr/>
          </p:nvSpPr>
          <p:spPr bwMode="auto">
            <a:xfrm>
              <a:off x="4164" y="1905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</p:grpSp>
      <p:grpSp>
        <p:nvGrpSpPr>
          <p:cNvPr id="146" name="Group 88"/>
          <p:cNvGrpSpPr/>
          <p:nvPr/>
        </p:nvGrpSpPr>
        <p:grpSpPr bwMode="auto">
          <a:xfrm>
            <a:off x="2681287" y="1446549"/>
            <a:ext cx="4691063" cy="554038"/>
            <a:chOff x="2888" y="879"/>
            <a:chExt cx="2955" cy="349"/>
          </a:xfrm>
        </p:grpSpPr>
        <p:sp>
          <p:nvSpPr>
            <p:cNvPr id="1049180" name="Text Box 6"/>
            <p:cNvSpPr txBox="1">
              <a:spLocks noChangeArrowheads="1"/>
            </p:cNvSpPr>
            <p:nvPr/>
          </p:nvSpPr>
          <p:spPr bwMode="auto">
            <a:xfrm>
              <a:off x="2888" y="879"/>
              <a:ext cx="672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3000" b="1">
                  <a:ea typeface="黑体" pitchFamily="2" charset="-122"/>
                </a:rPr>
                <a:t>FT0:</a:t>
              </a:r>
            </a:p>
          </p:txBody>
        </p:sp>
        <p:sp>
          <p:nvSpPr>
            <p:cNvPr id="1049181" name="Text Box 8"/>
            <p:cNvSpPr txBox="1">
              <a:spLocks noChangeArrowheads="1"/>
            </p:cNvSpPr>
            <p:nvPr/>
          </p:nvSpPr>
          <p:spPr bwMode="auto">
            <a:xfrm>
              <a:off x="3466" y="935"/>
              <a:ext cx="94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M     IR,</a:t>
              </a:r>
            </a:p>
          </p:txBody>
        </p:sp>
        <p:sp>
          <p:nvSpPr>
            <p:cNvPr id="1049182" name="Line 9"/>
            <p:cNvSpPr>
              <a:spLocks noChangeShapeType="1"/>
            </p:cNvSpPr>
            <p:nvPr/>
          </p:nvSpPr>
          <p:spPr bwMode="auto">
            <a:xfrm>
              <a:off x="3765" y="1079"/>
              <a:ext cx="229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1049183" name="Text Box 64"/>
            <p:cNvSpPr txBox="1">
              <a:spLocks noChangeArrowheads="1"/>
            </p:cNvSpPr>
            <p:nvPr/>
          </p:nvSpPr>
          <p:spPr bwMode="auto">
            <a:xfrm>
              <a:off x="4392" y="928"/>
              <a:ext cx="145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PC+1    PC</a:t>
              </a:r>
            </a:p>
          </p:txBody>
        </p:sp>
        <p:sp>
          <p:nvSpPr>
            <p:cNvPr id="1049184" name="Line 65"/>
            <p:cNvSpPr>
              <a:spLocks noChangeShapeType="1"/>
            </p:cNvSpPr>
            <p:nvPr/>
          </p:nvSpPr>
          <p:spPr bwMode="auto">
            <a:xfrm>
              <a:off x="5020" y="1056"/>
              <a:ext cx="229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1049185" name="Text Box 39"/>
          <p:cNvSpPr txBox="1">
            <a:spLocks noChangeArrowheads="1"/>
          </p:cNvSpPr>
          <p:nvPr/>
        </p:nvSpPr>
        <p:spPr bwMode="auto">
          <a:xfrm>
            <a:off x="7118349" y="4345250"/>
            <a:ext cx="18224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rgbClr val="000099"/>
                </a:solidFill>
              </a:rPr>
              <a:t>基准地址</a:t>
            </a:r>
          </a:p>
        </p:txBody>
      </p:sp>
      <p:sp>
        <p:nvSpPr>
          <p:cNvPr id="1049186" name="Freeform 69"/>
          <p:cNvSpPr/>
          <p:nvPr/>
        </p:nvSpPr>
        <p:spPr bwMode="auto">
          <a:xfrm flipV="1">
            <a:off x="5964238" y="4345250"/>
            <a:ext cx="1204912" cy="265113"/>
          </a:xfrm>
          <a:custGeom>
            <a:avLst/>
            <a:gdLst>
              <a:gd name="T0" fmla="*/ 0 w 508"/>
              <a:gd name="T1" fmla="*/ 296 h 296"/>
              <a:gd name="T2" fmla="*/ 229 w 508"/>
              <a:gd name="T3" fmla="*/ 0 h 296"/>
              <a:gd name="T4" fmla="*/ 508 w 508"/>
              <a:gd name="T5" fmla="*/ 0 h 296"/>
              <a:gd name="T6" fmla="*/ 0 60000 65536"/>
              <a:gd name="T7" fmla="*/ 0 60000 65536"/>
              <a:gd name="T8" fmla="*/ 0 60000 65536"/>
              <a:gd name="T9" fmla="*/ 0 w 508"/>
              <a:gd name="T10" fmla="*/ 0 h 296"/>
              <a:gd name="T11" fmla="*/ 508 w 508"/>
              <a:gd name="T12" fmla="*/ 296 h 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08" h="296">
                <a:moveTo>
                  <a:pt x="0" y="296"/>
                </a:moveTo>
                <a:lnTo>
                  <a:pt x="229" y="0"/>
                </a:lnTo>
                <a:lnTo>
                  <a:pt x="508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1049187" name="Text Box 50"/>
          <p:cNvSpPr txBox="1">
            <a:spLocks noChangeArrowheads="1"/>
          </p:cNvSpPr>
          <p:nvPr/>
        </p:nvSpPr>
        <p:spPr bwMode="auto">
          <a:xfrm>
            <a:off x="7088188" y="5173205"/>
            <a:ext cx="1978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99"/>
                </a:solidFill>
              </a:rPr>
              <a:t>目的数地址</a:t>
            </a:r>
          </a:p>
        </p:txBody>
      </p:sp>
      <p:sp>
        <p:nvSpPr>
          <p:cNvPr id="1049188" name="Line 81"/>
          <p:cNvSpPr>
            <a:spLocks noChangeShapeType="1"/>
          </p:cNvSpPr>
          <p:nvPr/>
        </p:nvSpPr>
        <p:spPr bwMode="auto">
          <a:xfrm>
            <a:off x="6337300" y="2198230"/>
            <a:ext cx="0" cy="2171700"/>
          </a:xfrm>
          <a:prstGeom prst="line">
            <a:avLst/>
          </a:prstGeom>
          <a:noFill/>
          <a:ln w="19050">
            <a:solidFill>
              <a:srgbClr val="003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1049189" name="Freeform 97"/>
          <p:cNvSpPr/>
          <p:nvPr/>
        </p:nvSpPr>
        <p:spPr bwMode="auto">
          <a:xfrm flipV="1">
            <a:off x="5913438" y="5160505"/>
            <a:ext cx="1255712" cy="315913"/>
          </a:xfrm>
          <a:custGeom>
            <a:avLst/>
            <a:gdLst>
              <a:gd name="T0" fmla="*/ 0 w 508"/>
              <a:gd name="T1" fmla="*/ 296 h 296"/>
              <a:gd name="T2" fmla="*/ 229 w 508"/>
              <a:gd name="T3" fmla="*/ 0 h 296"/>
              <a:gd name="T4" fmla="*/ 508 w 508"/>
              <a:gd name="T5" fmla="*/ 0 h 296"/>
              <a:gd name="T6" fmla="*/ 0 60000 65536"/>
              <a:gd name="T7" fmla="*/ 0 60000 65536"/>
              <a:gd name="T8" fmla="*/ 0 60000 65536"/>
              <a:gd name="T9" fmla="*/ 0 w 508"/>
              <a:gd name="T10" fmla="*/ 0 h 296"/>
              <a:gd name="T11" fmla="*/ 508 w 508"/>
              <a:gd name="T12" fmla="*/ 296 h 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08" h="296">
                <a:moveTo>
                  <a:pt x="0" y="296"/>
                </a:moveTo>
                <a:lnTo>
                  <a:pt x="229" y="0"/>
                </a:lnTo>
                <a:lnTo>
                  <a:pt x="508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9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9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9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9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49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49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49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49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04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0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049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04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04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049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049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143" grpId="0" build="p" autoUpdateAnimBg="0"/>
      <p:bldP spid="1049144" grpId="0" build="p" autoUpdateAnimBg="0"/>
      <p:bldP spid="1049147" grpId="0" build="p" autoUpdateAnimBg="0"/>
      <p:bldP spid="1049151" grpId="0" build="p" autoUpdateAnimBg="0"/>
      <p:bldP spid="1049154" grpId="0" build="p" autoUpdateAnimBg="0"/>
      <p:bldP spid="1049157" grpId="0" build="p" autoUpdateAnimBg="0"/>
      <p:bldP spid="1049161" grpId="0" build="p" autoUpdateAnimBg="0"/>
      <p:bldP spid="1049164" grpId="0" build="p" autoUpdateAnimBg="0"/>
      <p:bldP spid="1049167" grpId="0" build="p" autoUpdateAnimBg="0"/>
      <p:bldP spid="1049171" grpId="0" build="p" autoUpdateAnimBg="0"/>
      <p:bldP spid="1049174" grpId="0" build="p" autoUpdateAnimBg="0"/>
      <p:bldP spid="1049177" grpId="0" build="p" autoUpdateAnimBg="0"/>
      <p:bldP spid="1049185" grpId="0" build="p" autoUpdateAnimBg="0" advAuto="0"/>
      <p:bldP spid="1049186" grpId="0" animBg="1"/>
      <p:bldP spid="1049187" grpId="0" build="p" autoUpdateAnimBg="0" advAuto="0"/>
      <p:bldP spid="1049188" grpId="0" animBg="1"/>
      <p:bldP spid="104918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90" name="Text Box 96"/>
          <p:cNvSpPr txBox="1">
            <a:spLocks noChangeArrowheads="1"/>
          </p:cNvSpPr>
          <p:nvPr/>
        </p:nvSpPr>
        <p:spPr bwMode="auto">
          <a:xfrm>
            <a:off x="2209512" y="945196"/>
            <a:ext cx="7670552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+mn-lt"/>
                <a:ea typeface="黑体" panose="02010609060101010101" pitchFamily="49" charset="-122"/>
              </a:rPr>
              <a:t>COM</a:t>
            </a:r>
            <a:r>
              <a:rPr lang="zh-CN" altLang="en-US" b="1">
                <a:latin typeface="+mn-lt"/>
                <a:ea typeface="黑体" panose="02010609060101010101" pitchFamily="49" charset="-122"/>
              </a:rPr>
              <a:t>、</a:t>
            </a:r>
            <a:r>
              <a:rPr lang="en-US" altLang="zh-CN" b="1">
                <a:latin typeface="+mn-lt"/>
                <a:ea typeface="黑体" panose="02010609060101010101" pitchFamily="49" charset="-122"/>
              </a:rPr>
              <a:t>NEG</a:t>
            </a:r>
            <a:r>
              <a:rPr lang="zh-CN" altLang="en-US" b="1">
                <a:latin typeface="+mn-lt"/>
                <a:ea typeface="黑体" panose="02010609060101010101" pitchFamily="49" charset="-122"/>
              </a:rPr>
              <a:t>、</a:t>
            </a:r>
            <a:r>
              <a:rPr lang="en-US" altLang="zh-CN" b="1">
                <a:latin typeface="+mn-lt"/>
                <a:ea typeface="黑体" panose="02010609060101010101" pitchFamily="49" charset="-122"/>
              </a:rPr>
              <a:t>INC</a:t>
            </a:r>
            <a:r>
              <a:rPr lang="zh-CN" altLang="en-US" b="1">
                <a:latin typeface="+mn-lt"/>
                <a:ea typeface="黑体" panose="02010609060101010101" pitchFamily="49" charset="-122"/>
              </a:rPr>
              <a:t>、</a:t>
            </a:r>
            <a:r>
              <a:rPr lang="en-US" altLang="zh-CN" b="1">
                <a:latin typeface="+mn-lt"/>
                <a:ea typeface="黑体" panose="02010609060101010101" pitchFamily="49" charset="-122"/>
              </a:rPr>
              <a:t>DEC</a:t>
            </a:r>
            <a:r>
              <a:rPr lang="zh-CN" altLang="en-US" b="1">
                <a:latin typeface="+mn-lt"/>
                <a:ea typeface="黑体" panose="02010609060101010101" pitchFamily="49" charset="-122"/>
              </a:rPr>
              <a:t>、</a:t>
            </a:r>
            <a:r>
              <a:rPr lang="en-US" altLang="zh-CN" b="1">
                <a:latin typeface="+mn-lt"/>
                <a:ea typeface="黑体" panose="02010609060101010101" pitchFamily="49" charset="-122"/>
              </a:rPr>
              <a:t>SL</a:t>
            </a:r>
            <a:r>
              <a:rPr lang="zh-CN" altLang="en-US" b="1">
                <a:latin typeface="+mn-lt"/>
                <a:ea typeface="黑体" panose="02010609060101010101" pitchFamily="49" charset="-122"/>
              </a:rPr>
              <a:t>、</a:t>
            </a:r>
            <a:r>
              <a:rPr lang="en-US" altLang="zh-CN" b="1">
                <a:latin typeface="+mn-lt"/>
                <a:ea typeface="黑体" panose="02010609060101010101" pitchFamily="49" charset="-122"/>
              </a:rPr>
              <a:t>SR</a:t>
            </a:r>
          </a:p>
        </p:txBody>
      </p:sp>
      <p:sp>
        <p:nvSpPr>
          <p:cNvPr id="1049191" name="Line 114"/>
          <p:cNvSpPr>
            <a:spLocks noChangeShapeType="1"/>
          </p:cNvSpPr>
          <p:nvPr/>
        </p:nvSpPr>
        <p:spPr bwMode="auto">
          <a:xfrm>
            <a:off x="6418585" y="2420962"/>
            <a:ext cx="0" cy="125095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1049192" name="Line 126"/>
          <p:cNvSpPr>
            <a:spLocks noChangeShapeType="1"/>
          </p:cNvSpPr>
          <p:nvPr/>
        </p:nvSpPr>
        <p:spPr bwMode="auto">
          <a:xfrm>
            <a:off x="9226872" y="3673500"/>
            <a:ext cx="0" cy="18700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1049193" name="Text Box 127"/>
          <p:cNvSpPr txBox="1">
            <a:spLocks noChangeArrowheads="1"/>
          </p:cNvSpPr>
          <p:nvPr/>
        </p:nvSpPr>
        <p:spPr bwMode="auto">
          <a:xfrm>
            <a:off x="8218810" y="4081487"/>
            <a:ext cx="212566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+mn-lt"/>
              </a:rPr>
              <a:t>OP D -&gt;MDR</a:t>
            </a:r>
          </a:p>
        </p:txBody>
      </p:sp>
      <p:sp>
        <p:nvSpPr>
          <p:cNvPr id="1049194" name="Text Box 128"/>
          <p:cNvSpPr txBox="1">
            <a:spLocks noChangeArrowheads="1"/>
          </p:cNvSpPr>
          <p:nvPr/>
        </p:nvSpPr>
        <p:spPr bwMode="auto">
          <a:xfrm>
            <a:off x="8290247" y="4795862"/>
            <a:ext cx="201612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latin typeface="+mn-lt"/>
              </a:rPr>
              <a:t>MDR -&gt; M</a:t>
            </a:r>
          </a:p>
        </p:txBody>
      </p:sp>
      <p:sp>
        <p:nvSpPr>
          <p:cNvPr id="1049195" name="Text Box 130"/>
          <p:cNvSpPr txBox="1">
            <a:spLocks noChangeArrowheads="1"/>
          </p:cNvSpPr>
          <p:nvPr/>
        </p:nvSpPr>
        <p:spPr bwMode="auto">
          <a:xfrm>
            <a:off x="3899222" y="3644925"/>
            <a:ext cx="1008063" cy="3693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+mn-lt"/>
                <a:ea typeface="黑体" panose="02010609060101010101" pitchFamily="49" charset="-122"/>
              </a:rPr>
              <a:t>DR</a:t>
            </a:r>
          </a:p>
        </p:txBody>
      </p:sp>
      <p:sp>
        <p:nvSpPr>
          <p:cNvPr id="1049196" name="Text Box 132"/>
          <p:cNvSpPr txBox="1">
            <a:spLocks noChangeArrowheads="1"/>
          </p:cNvSpPr>
          <p:nvPr/>
        </p:nvSpPr>
        <p:spPr bwMode="auto">
          <a:xfrm>
            <a:off x="9226872" y="3571900"/>
            <a:ext cx="792163" cy="3693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latin typeface="+mn-lt"/>
                <a:ea typeface="黑体" panose="02010609060101010101" pitchFamily="49" charset="-122"/>
              </a:rPr>
              <a:t>DR</a:t>
            </a:r>
          </a:p>
        </p:txBody>
      </p:sp>
      <p:sp>
        <p:nvSpPr>
          <p:cNvPr id="1049197" name="Line 136"/>
          <p:cNvSpPr>
            <a:spLocks noChangeShapeType="1"/>
          </p:cNvSpPr>
          <p:nvPr/>
        </p:nvSpPr>
        <p:spPr bwMode="auto">
          <a:xfrm>
            <a:off x="3826197" y="3671912"/>
            <a:ext cx="540067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1049198" name="Line 137"/>
          <p:cNvSpPr>
            <a:spLocks noChangeShapeType="1"/>
          </p:cNvSpPr>
          <p:nvPr/>
        </p:nvSpPr>
        <p:spPr bwMode="auto">
          <a:xfrm>
            <a:off x="3826197" y="5543575"/>
            <a:ext cx="540067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1049199" name="Line 142"/>
          <p:cNvSpPr>
            <a:spLocks noChangeShapeType="1"/>
          </p:cNvSpPr>
          <p:nvPr/>
        </p:nvSpPr>
        <p:spPr bwMode="auto">
          <a:xfrm>
            <a:off x="9442772" y="3619870"/>
            <a:ext cx="288925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1049200" name="Line 143"/>
          <p:cNvSpPr>
            <a:spLocks noChangeShapeType="1"/>
          </p:cNvSpPr>
          <p:nvPr/>
        </p:nvSpPr>
        <p:spPr bwMode="auto">
          <a:xfrm>
            <a:off x="6418585" y="5543575"/>
            <a:ext cx="0" cy="28733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1049201" name="Text Box 144"/>
          <p:cNvSpPr txBox="1">
            <a:spLocks noChangeArrowheads="1"/>
          </p:cNvSpPr>
          <p:nvPr/>
        </p:nvSpPr>
        <p:spPr bwMode="auto">
          <a:xfrm>
            <a:off x="5410522" y="5826150"/>
            <a:ext cx="201771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latin typeface="+mn-lt"/>
              </a:rPr>
              <a:t>PC -&gt; MAR</a:t>
            </a:r>
          </a:p>
        </p:txBody>
      </p:sp>
      <p:sp>
        <p:nvSpPr>
          <p:cNvPr id="1049202" name="Line 145"/>
          <p:cNvSpPr>
            <a:spLocks noChangeShapeType="1"/>
          </p:cNvSpPr>
          <p:nvPr/>
        </p:nvSpPr>
        <p:spPr bwMode="auto">
          <a:xfrm>
            <a:off x="6418585" y="6270787"/>
            <a:ext cx="0" cy="18891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1049203" name="Text Box 146"/>
          <p:cNvSpPr txBox="1">
            <a:spLocks noChangeArrowheads="1"/>
          </p:cNvSpPr>
          <p:nvPr/>
        </p:nvSpPr>
        <p:spPr bwMode="auto">
          <a:xfrm>
            <a:off x="2313310" y="4246587"/>
            <a:ext cx="792162" cy="3693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+mn-lt"/>
                <a:ea typeface="黑体" panose="02010609060101010101" pitchFamily="49" charset="-122"/>
              </a:rPr>
              <a:t>ET0</a:t>
            </a:r>
          </a:p>
        </p:txBody>
      </p:sp>
      <p:sp>
        <p:nvSpPr>
          <p:cNvPr id="1049204" name="Text Box 147"/>
          <p:cNvSpPr txBox="1">
            <a:spLocks noChangeArrowheads="1"/>
          </p:cNvSpPr>
          <p:nvPr/>
        </p:nvSpPr>
        <p:spPr bwMode="auto">
          <a:xfrm>
            <a:off x="2313310" y="4995887"/>
            <a:ext cx="792162" cy="3693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+mn-lt"/>
                <a:ea typeface="黑体" panose="02010609060101010101" pitchFamily="49" charset="-122"/>
              </a:rPr>
              <a:t>ET1</a:t>
            </a:r>
          </a:p>
        </p:txBody>
      </p:sp>
      <p:sp>
        <p:nvSpPr>
          <p:cNvPr id="1049205" name="Text Box 148"/>
          <p:cNvSpPr txBox="1">
            <a:spLocks noChangeArrowheads="1"/>
          </p:cNvSpPr>
          <p:nvPr/>
        </p:nvSpPr>
        <p:spPr bwMode="auto">
          <a:xfrm>
            <a:off x="2313310" y="5759475"/>
            <a:ext cx="792162" cy="3693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+mn-lt"/>
                <a:ea typeface="黑体" panose="02010609060101010101" pitchFamily="49" charset="-122"/>
              </a:rPr>
              <a:t>ET2</a:t>
            </a:r>
          </a:p>
        </p:txBody>
      </p:sp>
      <p:sp>
        <p:nvSpPr>
          <p:cNvPr id="1049206" name="Line 150"/>
          <p:cNvSpPr>
            <a:spLocks noChangeShapeType="1"/>
          </p:cNvSpPr>
          <p:nvPr/>
        </p:nvSpPr>
        <p:spPr bwMode="auto">
          <a:xfrm>
            <a:off x="3826197" y="3673500"/>
            <a:ext cx="0" cy="18700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1049207" name="Text Box 161"/>
          <p:cNvSpPr txBox="1">
            <a:spLocks noChangeArrowheads="1"/>
          </p:cNvSpPr>
          <p:nvPr/>
        </p:nvSpPr>
        <p:spPr bwMode="auto">
          <a:xfrm>
            <a:off x="5553397" y="2127275"/>
            <a:ext cx="180022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latin typeface="+mn-lt"/>
              </a:rPr>
              <a:t>取指</a:t>
            </a:r>
          </a:p>
        </p:txBody>
      </p:sp>
      <p:sp>
        <p:nvSpPr>
          <p:cNvPr id="1049208" name="Text Box 162"/>
          <p:cNvSpPr txBox="1">
            <a:spLocks noChangeArrowheads="1"/>
          </p:cNvSpPr>
          <p:nvPr/>
        </p:nvSpPr>
        <p:spPr bwMode="auto">
          <a:xfrm>
            <a:off x="5553397" y="2852762"/>
            <a:ext cx="180022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latin typeface="+mn-lt"/>
              </a:rPr>
              <a:t>取操作数</a:t>
            </a:r>
          </a:p>
        </p:txBody>
      </p:sp>
      <p:sp>
        <p:nvSpPr>
          <p:cNvPr id="1049209" name="Line 163"/>
          <p:cNvSpPr>
            <a:spLocks noChangeShapeType="1"/>
          </p:cNvSpPr>
          <p:nvPr/>
        </p:nvSpPr>
        <p:spPr bwMode="auto">
          <a:xfrm>
            <a:off x="6418585" y="1628800"/>
            <a:ext cx="0" cy="431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1049210" name="Text Box 164"/>
          <p:cNvSpPr txBox="1">
            <a:spLocks noChangeArrowheads="1"/>
          </p:cNvSpPr>
          <p:nvPr/>
        </p:nvSpPr>
        <p:spPr bwMode="auto">
          <a:xfrm>
            <a:off x="2241872" y="2132037"/>
            <a:ext cx="792163" cy="3693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+mn-lt"/>
                <a:ea typeface="黑体" panose="02010609060101010101" pitchFamily="49" charset="-122"/>
              </a:rPr>
              <a:t>FT</a:t>
            </a:r>
          </a:p>
        </p:txBody>
      </p:sp>
      <p:sp>
        <p:nvSpPr>
          <p:cNvPr id="1049211" name="Text Box 165"/>
          <p:cNvSpPr txBox="1">
            <a:spLocks noChangeArrowheads="1"/>
          </p:cNvSpPr>
          <p:nvPr/>
        </p:nvSpPr>
        <p:spPr bwMode="auto">
          <a:xfrm>
            <a:off x="2241872" y="2908325"/>
            <a:ext cx="792163" cy="3693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+mn-lt"/>
                <a:ea typeface="黑体" panose="02010609060101010101" pitchFamily="49" charset="-122"/>
              </a:rPr>
              <a:t>DT</a:t>
            </a:r>
          </a:p>
        </p:txBody>
      </p:sp>
      <p:sp>
        <p:nvSpPr>
          <p:cNvPr id="1049212" name="Line 166"/>
          <p:cNvSpPr>
            <a:spLocks noChangeShapeType="1"/>
          </p:cNvSpPr>
          <p:nvPr/>
        </p:nvSpPr>
        <p:spPr bwMode="auto">
          <a:xfrm flipH="1">
            <a:off x="7428235" y="2563837"/>
            <a:ext cx="898525" cy="482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049213" name="Text Box 167"/>
          <p:cNvSpPr txBox="1">
            <a:spLocks noChangeArrowheads="1"/>
          </p:cNvSpPr>
          <p:nvPr/>
        </p:nvSpPr>
        <p:spPr bwMode="auto">
          <a:xfrm>
            <a:off x="8261039" y="2286006"/>
            <a:ext cx="2276028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+mn-lt"/>
                <a:ea typeface="+mn-ea"/>
              </a:rPr>
              <a:t>与双操作数指令</a:t>
            </a:r>
            <a:r>
              <a:rPr lang="en-US" altLang="zh-CN" b="1">
                <a:latin typeface="+mn-lt"/>
                <a:ea typeface="+mn-ea"/>
              </a:rPr>
              <a:t>DT</a:t>
            </a:r>
            <a:r>
              <a:rPr lang="zh-CN" altLang="en-US" b="1">
                <a:latin typeface="+mn-lt"/>
                <a:ea typeface="+mn-ea"/>
              </a:rPr>
              <a:t>相同</a:t>
            </a:r>
          </a:p>
        </p:txBody>
      </p:sp>
      <p:sp>
        <p:nvSpPr>
          <p:cNvPr id="1049214" name="Text Box 135"/>
          <p:cNvSpPr txBox="1">
            <a:spLocks noChangeArrowheads="1"/>
          </p:cNvSpPr>
          <p:nvPr/>
        </p:nvSpPr>
        <p:spPr bwMode="auto">
          <a:xfrm>
            <a:off x="3034035" y="4248175"/>
            <a:ext cx="180022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+mn-lt"/>
              </a:rPr>
              <a:t>OP Rj -&gt;Rj</a:t>
            </a:r>
          </a:p>
        </p:txBody>
      </p:sp>
      <p:sp>
        <p:nvSpPr>
          <p:cNvPr id="1049215" name="Text Box 2"/>
          <p:cNvSpPr txBox="1">
            <a:spLocks noChangeArrowheads="1"/>
          </p:cNvSpPr>
          <p:nvPr/>
        </p:nvSpPr>
        <p:spPr bwMode="auto">
          <a:xfrm>
            <a:off x="2973064" y="131356"/>
            <a:ext cx="25887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/>
              <a:t>单操作数指令</a:t>
            </a:r>
          </a:p>
        </p:txBody>
      </p:sp>
      <p:grpSp>
        <p:nvGrpSpPr>
          <p:cNvPr id="148" name="组合 27"/>
          <p:cNvGrpSpPr/>
          <p:nvPr/>
        </p:nvGrpSpPr>
        <p:grpSpPr>
          <a:xfrm>
            <a:off x="2432348" y="133704"/>
            <a:ext cx="529167" cy="5293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49216" name="同心圆 2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049217" name="椭圆 2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lang="zh-CN" altLang="en-US" sz="2400" b="1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49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190" grpId="0"/>
      <p:bldP spid="1049193" grpId="0" animBg="1"/>
      <p:bldP spid="1049194" grpId="0" animBg="1"/>
      <p:bldP spid="1049195" grpId="0"/>
      <p:bldP spid="1049196" grpId="0"/>
      <p:bldP spid="1049201" grpId="0" animBg="1"/>
      <p:bldP spid="1049203" grpId="0"/>
      <p:bldP spid="1049204" grpId="0"/>
      <p:bldP spid="1049205" grpId="0"/>
      <p:bldP spid="1049207" grpId="0" animBg="1"/>
      <p:bldP spid="1049208" grpId="0" animBg="1"/>
      <p:bldP spid="1049210" grpId="0"/>
      <p:bldP spid="1049211" grpId="0"/>
      <p:bldP spid="1049213" grpId="0" build="p" autoUpdateAnimBg="0" advAuto="0"/>
      <p:bldP spid="10492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18" name="Text Box 7"/>
          <p:cNvSpPr txBox="1">
            <a:spLocks noChangeArrowheads="1"/>
          </p:cNvSpPr>
          <p:nvPr/>
        </p:nvSpPr>
        <p:spPr bwMode="auto">
          <a:xfrm>
            <a:off x="3667472" y="1052736"/>
            <a:ext cx="36877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例: </a:t>
            </a:r>
            <a:r>
              <a:rPr lang="en-US" altLang="zh-CN" sz="2800" b="1">
                <a:ea typeface="黑体" pitchFamily="2" charset="-122"/>
              </a:rPr>
              <a:t>COM   – (R0) ;</a:t>
            </a:r>
            <a:endParaRPr lang="zh-CN" altLang="en-US" sz="2800" b="1"/>
          </a:p>
        </p:txBody>
      </p:sp>
      <p:sp>
        <p:nvSpPr>
          <p:cNvPr id="1049219" name="Text Box 9"/>
          <p:cNvSpPr txBox="1">
            <a:spLocks noChangeArrowheads="1"/>
          </p:cNvSpPr>
          <p:nvPr/>
        </p:nvSpPr>
        <p:spPr bwMode="auto">
          <a:xfrm>
            <a:off x="3421409" y="2414154"/>
            <a:ext cx="152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DT0:</a:t>
            </a:r>
          </a:p>
        </p:txBody>
      </p:sp>
      <p:grpSp>
        <p:nvGrpSpPr>
          <p:cNvPr id="150" name="Group 58"/>
          <p:cNvGrpSpPr/>
          <p:nvPr/>
        </p:nvGrpSpPr>
        <p:grpSpPr bwMode="auto">
          <a:xfrm>
            <a:off x="4723159" y="2510995"/>
            <a:ext cx="3714750" cy="436563"/>
            <a:chOff x="1882" y="1545"/>
            <a:chExt cx="2340" cy="275"/>
          </a:xfrm>
        </p:grpSpPr>
        <p:sp>
          <p:nvSpPr>
            <p:cNvPr id="1049220" name="Text Box 11"/>
            <p:cNvSpPr txBox="1">
              <a:spLocks noChangeArrowheads="1"/>
            </p:cNvSpPr>
            <p:nvPr/>
          </p:nvSpPr>
          <p:spPr bwMode="auto">
            <a:xfrm>
              <a:off x="1882" y="1545"/>
              <a:ext cx="1657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ea typeface="黑体" pitchFamily="2" charset="-122"/>
                </a:rPr>
                <a:t>R0 – 1     R0</a:t>
              </a:r>
            </a:p>
          </p:txBody>
        </p:sp>
        <p:sp>
          <p:nvSpPr>
            <p:cNvPr id="1049221" name="Line 12"/>
            <p:cNvSpPr>
              <a:spLocks noChangeShapeType="1"/>
            </p:cNvSpPr>
            <p:nvPr/>
          </p:nvSpPr>
          <p:spPr bwMode="auto">
            <a:xfrm>
              <a:off x="2553" y="1691"/>
              <a:ext cx="245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049222" name="Text Box 13"/>
            <p:cNvSpPr txBox="1">
              <a:spLocks noChangeArrowheads="1"/>
            </p:cNvSpPr>
            <p:nvPr/>
          </p:nvSpPr>
          <p:spPr bwMode="auto">
            <a:xfrm>
              <a:off x="3098" y="1545"/>
              <a:ext cx="1124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800" b="1">
                  <a:ea typeface="黑体" pitchFamily="2" charset="-122"/>
                </a:rPr>
                <a:t>、</a:t>
              </a:r>
              <a:r>
                <a:rPr lang="en-US" altLang="zh-CN" sz="2800" b="1">
                  <a:ea typeface="黑体" pitchFamily="2" charset="-122"/>
                </a:rPr>
                <a:t>MAR</a:t>
              </a:r>
            </a:p>
          </p:txBody>
        </p:sp>
      </p:grpSp>
      <p:sp>
        <p:nvSpPr>
          <p:cNvPr id="1049223" name="Text Box 14"/>
          <p:cNvSpPr txBox="1">
            <a:spLocks noChangeArrowheads="1"/>
          </p:cNvSpPr>
          <p:nvPr/>
        </p:nvSpPr>
        <p:spPr bwMode="auto">
          <a:xfrm>
            <a:off x="3421409" y="2903104"/>
            <a:ext cx="1193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DT1:</a:t>
            </a:r>
          </a:p>
        </p:txBody>
      </p:sp>
      <p:grpSp>
        <p:nvGrpSpPr>
          <p:cNvPr id="151" name="Group 59"/>
          <p:cNvGrpSpPr/>
          <p:nvPr/>
        </p:nvGrpSpPr>
        <p:grpSpPr bwMode="auto">
          <a:xfrm>
            <a:off x="4672359" y="2984070"/>
            <a:ext cx="2857500" cy="436563"/>
            <a:chOff x="1850" y="1859"/>
            <a:chExt cx="1800" cy="275"/>
          </a:xfrm>
        </p:grpSpPr>
        <p:sp>
          <p:nvSpPr>
            <p:cNvPr id="1049224" name="Text Box 16"/>
            <p:cNvSpPr txBox="1">
              <a:spLocks noChangeArrowheads="1"/>
            </p:cNvSpPr>
            <p:nvPr/>
          </p:nvSpPr>
          <p:spPr bwMode="auto">
            <a:xfrm>
              <a:off x="1850" y="1859"/>
              <a:ext cx="1800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ea typeface="黑体" pitchFamily="2" charset="-122"/>
                </a:rPr>
                <a:t>M     MDR       D</a:t>
              </a:r>
            </a:p>
          </p:txBody>
        </p:sp>
        <p:sp>
          <p:nvSpPr>
            <p:cNvPr id="1049225" name="Line 17"/>
            <p:cNvSpPr>
              <a:spLocks noChangeShapeType="1"/>
            </p:cNvSpPr>
            <p:nvPr/>
          </p:nvSpPr>
          <p:spPr bwMode="auto">
            <a:xfrm>
              <a:off x="2148" y="1997"/>
              <a:ext cx="245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049226" name="Line 18"/>
            <p:cNvSpPr>
              <a:spLocks noChangeShapeType="1"/>
            </p:cNvSpPr>
            <p:nvPr/>
          </p:nvSpPr>
          <p:spPr bwMode="auto">
            <a:xfrm>
              <a:off x="3007" y="1997"/>
              <a:ext cx="245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1049227" name="Text Box 19"/>
          <p:cNvSpPr txBox="1">
            <a:spLocks noChangeArrowheads="1"/>
          </p:cNvSpPr>
          <p:nvPr/>
        </p:nvSpPr>
        <p:spPr bwMode="auto">
          <a:xfrm>
            <a:off x="3421409" y="3395229"/>
            <a:ext cx="12255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ET0:</a:t>
            </a:r>
          </a:p>
        </p:txBody>
      </p:sp>
      <p:sp>
        <p:nvSpPr>
          <p:cNvPr id="1049228" name="Text Box 20"/>
          <p:cNvSpPr txBox="1">
            <a:spLocks noChangeArrowheads="1"/>
          </p:cNvSpPr>
          <p:nvPr/>
        </p:nvSpPr>
        <p:spPr bwMode="auto">
          <a:xfrm>
            <a:off x="3421409" y="3884179"/>
            <a:ext cx="1168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ET1:</a:t>
            </a:r>
          </a:p>
        </p:txBody>
      </p:sp>
      <p:grpSp>
        <p:nvGrpSpPr>
          <p:cNvPr id="152" name="Group 62"/>
          <p:cNvGrpSpPr/>
          <p:nvPr/>
        </p:nvGrpSpPr>
        <p:grpSpPr bwMode="auto">
          <a:xfrm>
            <a:off x="4672359" y="3981022"/>
            <a:ext cx="2317750" cy="436563"/>
            <a:chOff x="1850" y="2495"/>
            <a:chExt cx="1460" cy="275"/>
          </a:xfrm>
        </p:grpSpPr>
        <p:sp>
          <p:nvSpPr>
            <p:cNvPr id="1049229" name="Text Box 22"/>
            <p:cNvSpPr txBox="1">
              <a:spLocks noChangeArrowheads="1"/>
            </p:cNvSpPr>
            <p:nvPr/>
          </p:nvSpPr>
          <p:spPr bwMode="auto">
            <a:xfrm>
              <a:off x="1850" y="2495"/>
              <a:ext cx="1460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ea typeface="黑体" pitchFamily="2" charset="-122"/>
                </a:rPr>
                <a:t>MDR      M</a:t>
              </a:r>
            </a:p>
          </p:txBody>
        </p:sp>
        <p:sp>
          <p:nvSpPr>
            <p:cNvPr id="1049230" name="Line 23"/>
            <p:cNvSpPr>
              <a:spLocks noChangeShapeType="1"/>
            </p:cNvSpPr>
            <p:nvPr/>
          </p:nvSpPr>
          <p:spPr bwMode="auto">
            <a:xfrm>
              <a:off x="2527" y="2641"/>
              <a:ext cx="245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1049231" name="Text Box 24"/>
          <p:cNvSpPr txBox="1">
            <a:spLocks noChangeArrowheads="1"/>
          </p:cNvSpPr>
          <p:nvPr/>
        </p:nvSpPr>
        <p:spPr bwMode="auto">
          <a:xfrm>
            <a:off x="3421409" y="4358842"/>
            <a:ext cx="152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ET2:</a:t>
            </a:r>
          </a:p>
        </p:txBody>
      </p:sp>
      <p:grpSp>
        <p:nvGrpSpPr>
          <p:cNvPr id="153" name="Group 63"/>
          <p:cNvGrpSpPr/>
          <p:nvPr/>
        </p:nvGrpSpPr>
        <p:grpSpPr bwMode="auto">
          <a:xfrm>
            <a:off x="4672359" y="4435047"/>
            <a:ext cx="2190750" cy="436563"/>
            <a:chOff x="1850" y="2781"/>
            <a:chExt cx="1380" cy="275"/>
          </a:xfrm>
        </p:grpSpPr>
        <p:sp>
          <p:nvSpPr>
            <p:cNvPr id="1049232" name="Text Box 26"/>
            <p:cNvSpPr txBox="1">
              <a:spLocks noChangeArrowheads="1"/>
            </p:cNvSpPr>
            <p:nvPr/>
          </p:nvSpPr>
          <p:spPr bwMode="auto">
            <a:xfrm>
              <a:off x="1850" y="2781"/>
              <a:ext cx="1380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ea typeface="黑体" pitchFamily="2" charset="-122"/>
                </a:rPr>
                <a:t>PC      MAR</a:t>
              </a:r>
            </a:p>
          </p:txBody>
        </p:sp>
        <p:sp>
          <p:nvSpPr>
            <p:cNvPr id="1049233" name="Line 27"/>
            <p:cNvSpPr>
              <a:spLocks noChangeShapeType="1"/>
            </p:cNvSpPr>
            <p:nvPr/>
          </p:nvSpPr>
          <p:spPr bwMode="auto">
            <a:xfrm>
              <a:off x="2256" y="2913"/>
              <a:ext cx="245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pSp>
        <p:nvGrpSpPr>
          <p:cNvPr id="154" name="Group 57"/>
          <p:cNvGrpSpPr/>
          <p:nvPr/>
        </p:nvGrpSpPr>
        <p:grpSpPr bwMode="auto">
          <a:xfrm>
            <a:off x="3453159" y="1929969"/>
            <a:ext cx="5091113" cy="554038"/>
            <a:chOff x="1082" y="1155"/>
            <a:chExt cx="3207" cy="349"/>
          </a:xfrm>
        </p:grpSpPr>
        <p:sp>
          <p:nvSpPr>
            <p:cNvPr id="1049234" name="Text Box 3"/>
            <p:cNvSpPr txBox="1">
              <a:spLocks noChangeArrowheads="1"/>
            </p:cNvSpPr>
            <p:nvPr/>
          </p:nvSpPr>
          <p:spPr bwMode="auto">
            <a:xfrm>
              <a:off x="1082" y="1155"/>
              <a:ext cx="720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3000" b="1">
                  <a:ea typeface="黑体" pitchFamily="2" charset="-122"/>
                </a:rPr>
                <a:t>FT0:</a:t>
              </a:r>
            </a:p>
          </p:txBody>
        </p:sp>
        <p:sp>
          <p:nvSpPr>
            <p:cNvPr id="1049235" name="Text Box 5"/>
            <p:cNvSpPr txBox="1">
              <a:spLocks noChangeArrowheads="1"/>
            </p:cNvSpPr>
            <p:nvPr/>
          </p:nvSpPr>
          <p:spPr bwMode="auto">
            <a:xfrm>
              <a:off x="1870" y="1203"/>
              <a:ext cx="115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M     IR,</a:t>
              </a:r>
            </a:p>
          </p:txBody>
        </p:sp>
        <p:sp>
          <p:nvSpPr>
            <p:cNvPr id="1049236" name="Line 6"/>
            <p:cNvSpPr>
              <a:spLocks noChangeShapeType="1"/>
            </p:cNvSpPr>
            <p:nvPr/>
          </p:nvSpPr>
          <p:spPr bwMode="auto">
            <a:xfrm>
              <a:off x="2198" y="1347"/>
              <a:ext cx="245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1049237" name="Text Box 29"/>
            <p:cNvSpPr txBox="1">
              <a:spLocks noChangeArrowheads="1"/>
            </p:cNvSpPr>
            <p:nvPr/>
          </p:nvSpPr>
          <p:spPr bwMode="auto">
            <a:xfrm>
              <a:off x="2819" y="1213"/>
              <a:ext cx="14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PC+1     PC</a:t>
              </a:r>
            </a:p>
          </p:txBody>
        </p:sp>
        <p:sp>
          <p:nvSpPr>
            <p:cNvPr id="1049238" name="Line 30"/>
            <p:cNvSpPr>
              <a:spLocks noChangeShapeType="1"/>
            </p:cNvSpPr>
            <p:nvPr/>
          </p:nvSpPr>
          <p:spPr bwMode="auto">
            <a:xfrm>
              <a:off x="3479" y="1349"/>
              <a:ext cx="245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grpSp>
        <p:nvGrpSpPr>
          <p:cNvPr id="155" name="Group 67"/>
          <p:cNvGrpSpPr/>
          <p:nvPr/>
        </p:nvGrpSpPr>
        <p:grpSpPr bwMode="auto">
          <a:xfrm>
            <a:off x="4672359" y="3492071"/>
            <a:ext cx="1935163" cy="436563"/>
            <a:chOff x="1850" y="2131"/>
            <a:chExt cx="1219" cy="275"/>
          </a:xfrm>
        </p:grpSpPr>
        <p:sp>
          <p:nvSpPr>
            <p:cNvPr id="1049239" name="Text Box 32"/>
            <p:cNvSpPr txBox="1">
              <a:spLocks noChangeArrowheads="1"/>
            </p:cNvSpPr>
            <p:nvPr/>
          </p:nvSpPr>
          <p:spPr bwMode="auto">
            <a:xfrm>
              <a:off x="1850" y="2131"/>
              <a:ext cx="1219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ea typeface="黑体" pitchFamily="2" charset="-122"/>
                </a:rPr>
                <a:t>D      MDR</a:t>
              </a:r>
            </a:p>
          </p:txBody>
        </p:sp>
        <p:sp>
          <p:nvSpPr>
            <p:cNvPr id="1049240" name="Line 33"/>
            <p:cNvSpPr>
              <a:spLocks noChangeShapeType="1"/>
            </p:cNvSpPr>
            <p:nvPr/>
          </p:nvSpPr>
          <p:spPr bwMode="auto">
            <a:xfrm>
              <a:off x="2138" y="2275"/>
              <a:ext cx="245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049241" name="Line 34"/>
            <p:cNvSpPr>
              <a:spLocks noChangeShapeType="1"/>
            </p:cNvSpPr>
            <p:nvPr/>
          </p:nvSpPr>
          <p:spPr bwMode="auto">
            <a:xfrm>
              <a:off x="1908" y="2151"/>
              <a:ext cx="145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1049242" name="Line 35"/>
          <p:cNvSpPr>
            <a:spLocks noChangeShapeType="1"/>
          </p:cNvSpPr>
          <p:nvPr/>
        </p:nvSpPr>
        <p:spPr bwMode="auto">
          <a:xfrm>
            <a:off x="4550122" y="2114117"/>
            <a:ext cx="0" cy="2916237"/>
          </a:xfrm>
          <a:prstGeom prst="line">
            <a:avLst/>
          </a:prstGeom>
          <a:noFill/>
          <a:ln w="19050">
            <a:solidFill>
              <a:srgbClr val="003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1049243" name="Line 37"/>
          <p:cNvSpPr>
            <a:spLocks noChangeShapeType="1"/>
          </p:cNvSpPr>
          <p:nvPr/>
        </p:nvSpPr>
        <p:spPr bwMode="auto">
          <a:xfrm flipH="1">
            <a:off x="4121497" y="3876242"/>
            <a:ext cx="700087" cy="1306512"/>
          </a:xfrm>
          <a:prstGeom prst="line">
            <a:avLst/>
          </a:prstGeom>
          <a:noFill/>
          <a:ln w="19050">
            <a:solidFill>
              <a:srgbClr val="000099"/>
            </a:solidFill>
            <a:prstDash val="dash"/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2800" b="1"/>
          </a:p>
        </p:txBody>
      </p:sp>
      <p:grpSp>
        <p:nvGrpSpPr>
          <p:cNvPr id="156" name="Group 66"/>
          <p:cNvGrpSpPr/>
          <p:nvPr/>
        </p:nvGrpSpPr>
        <p:grpSpPr bwMode="auto">
          <a:xfrm>
            <a:off x="3392834" y="5128793"/>
            <a:ext cx="2620963" cy="554039"/>
            <a:chOff x="1044" y="3162"/>
            <a:chExt cx="1651" cy="349"/>
          </a:xfrm>
        </p:grpSpPr>
        <p:sp>
          <p:nvSpPr>
            <p:cNvPr id="1049244" name="Text Box 39"/>
            <p:cNvSpPr txBox="1">
              <a:spLocks noChangeArrowheads="1"/>
            </p:cNvSpPr>
            <p:nvPr/>
          </p:nvSpPr>
          <p:spPr bwMode="auto">
            <a:xfrm>
              <a:off x="1044" y="3162"/>
              <a:ext cx="1651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3000" b="1">
                  <a:solidFill>
                    <a:srgbClr val="000099"/>
                  </a:solidFill>
                </a:rPr>
                <a:t>S</a:t>
              </a:r>
              <a:r>
                <a:rPr lang="en-US" altLang="zh-CN" sz="3000" b="1" baseline="-12000">
                  <a:solidFill>
                    <a:srgbClr val="000099"/>
                  </a:solidFill>
                </a:rPr>
                <a:t>3</a:t>
              </a:r>
              <a:r>
                <a:rPr lang="en-US" altLang="zh-CN" sz="3000" b="1">
                  <a:solidFill>
                    <a:srgbClr val="000099"/>
                  </a:solidFill>
                </a:rPr>
                <a:t>S</a:t>
              </a:r>
              <a:r>
                <a:rPr lang="en-US" altLang="zh-CN" sz="3000" b="1" baseline="-12000">
                  <a:solidFill>
                    <a:srgbClr val="000099"/>
                  </a:solidFill>
                </a:rPr>
                <a:t>2</a:t>
              </a:r>
              <a:r>
                <a:rPr lang="en-US" altLang="zh-CN" sz="3000" b="1">
                  <a:solidFill>
                    <a:srgbClr val="000099"/>
                  </a:solidFill>
                </a:rPr>
                <a:t>S</a:t>
              </a:r>
              <a:r>
                <a:rPr lang="en-US" altLang="zh-CN" sz="3000" b="1" baseline="-12000">
                  <a:solidFill>
                    <a:srgbClr val="000099"/>
                  </a:solidFill>
                </a:rPr>
                <a:t>1</a:t>
              </a:r>
              <a:r>
                <a:rPr lang="en-US" altLang="zh-CN" sz="3000" b="1">
                  <a:solidFill>
                    <a:srgbClr val="000099"/>
                  </a:solidFill>
                </a:rPr>
                <a:t>S</a:t>
              </a:r>
              <a:r>
                <a:rPr lang="en-US" altLang="zh-CN" sz="3000" b="1" baseline="-12000">
                  <a:solidFill>
                    <a:srgbClr val="000099"/>
                  </a:solidFill>
                </a:rPr>
                <a:t>0</a:t>
              </a:r>
              <a:r>
                <a:rPr lang="en-US" altLang="zh-CN" sz="3000" b="1">
                  <a:solidFill>
                    <a:srgbClr val="000099"/>
                  </a:solidFill>
                </a:rPr>
                <a:t>MC</a:t>
              </a:r>
            </a:p>
          </p:txBody>
        </p:sp>
        <p:sp>
          <p:nvSpPr>
            <p:cNvPr id="1049245" name="Line 41"/>
            <p:cNvSpPr>
              <a:spLocks noChangeShapeType="1"/>
            </p:cNvSpPr>
            <p:nvPr/>
          </p:nvSpPr>
          <p:spPr bwMode="auto">
            <a:xfrm flipV="1">
              <a:off x="1351" y="3229"/>
              <a:ext cx="131" cy="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1049246" name="Line 42"/>
            <p:cNvSpPr>
              <a:spLocks noChangeShapeType="1"/>
            </p:cNvSpPr>
            <p:nvPr/>
          </p:nvSpPr>
          <p:spPr bwMode="auto">
            <a:xfrm flipV="1">
              <a:off x="1560" y="3230"/>
              <a:ext cx="131" cy="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1049247" name="Line 43"/>
            <p:cNvSpPr>
              <a:spLocks noChangeShapeType="1"/>
            </p:cNvSpPr>
            <p:nvPr/>
          </p:nvSpPr>
          <p:spPr bwMode="auto">
            <a:xfrm flipV="1">
              <a:off x="1762" y="3230"/>
              <a:ext cx="131" cy="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1049248" name="Line 44"/>
            <p:cNvSpPr>
              <a:spLocks noChangeShapeType="1"/>
            </p:cNvSpPr>
            <p:nvPr/>
          </p:nvSpPr>
          <p:spPr bwMode="auto">
            <a:xfrm flipV="1">
              <a:off x="2202" y="3234"/>
              <a:ext cx="131" cy="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1049249" name="Line 64"/>
            <p:cNvSpPr>
              <a:spLocks noChangeShapeType="1"/>
            </p:cNvSpPr>
            <p:nvPr/>
          </p:nvSpPr>
          <p:spPr bwMode="auto">
            <a:xfrm flipV="1">
              <a:off x="1111" y="3229"/>
              <a:ext cx="131" cy="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8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9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49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4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49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49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218" grpId="0" build="p" autoUpdateAnimBg="0"/>
      <p:bldP spid="1049219" grpId="0" build="p" autoUpdateAnimBg="0"/>
      <p:bldP spid="1049223" grpId="0" build="p" autoUpdateAnimBg="0"/>
      <p:bldP spid="1049227" grpId="0" build="p" autoUpdateAnimBg="0"/>
      <p:bldP spid="1049228" grpId="0" build="p" autoUpdateAnimBg="0"/>
      <p:bldP spid="1049231" grpId="0" build="p" autoUpdateAnimBg="0"/>
      <p:bldP spid="1049242" grpId="0" animBg="1"/>
      <p:bldP spid="104924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50" name="Text Box 67"/>
          <p:cNvSpPr txBox="1">
            <a:spLocks noChangeArrowheads="1"/>
          </p:cNvSpPr>
          <p:nvPr/>
        </p:nvSpPr>
        <p:spPr bwMode="auto">
          <a:xfrm>
            <a:off x="2911475" y="131801"/>
            <a:ext cx="35877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转移-返回指令</a:t>
            </a:r>
          </a:p>
        </p:txBody>
      </p:sp>
      <p:sp>
        <p:nvSpPr>
          <p:cNvPr id="1049251" name="Text Box 68"/>
          <p:cNvSpPr txBox="1">
            <a:spLocks noChangeArrowheads="1"/>
          </p:cNvSpPr>
          <p:nvPr/>
        </p:nvSpPr>
        <p:spPr bwMode="auto">
          <a:xfrm>
            <a:off x="2138363" y="3269302"/>
            <a:ext cx="8382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转移</a:t>
            </a:r>
            <a:endParaRPr lang="en-US" altLang="zh-CN" sz="2800" b="1"/>
          </a:p>
          <a:p>
            <a:r>
              <a:rPr lang="zh-CN" altLang="en-US" sz="2800" b="1"/>
              <a:t>成功</a:t>
            </a:r>
          </a:p>
        </p:txBody>
      </p:sp>
      <p:sp>
        <p:nvSpPr>
          <p:cNvPr id="1049252" name="AutoShape 69"/>
          <p:cNvSpPr/>
          <p:nvPr/>
        </p:nvSpPr>
        <p:spPr bwMode="auto">
          <a:xfrm>
            <a:off x="2692400" y="2778844"/>
            <a:ext cx="260350" cy="2724150"/>
          </a:xfrm>
          <a:prstGeom prst="leftBrace">
            <a:avLst>
              <a:gd name="adj1" fmla="val 87195"/>
              <a:gd name="adj2" fmla="val 50000"/>
            </a:avLst>
          </a:prstGeom>
          <a:noFill/>
          <a:ln w="25400" cap="sq">
            <a:solidFill>
              <a:srgbClr val="003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049253" name="Text Box 70"/>
          <p:cNvSpPr txBox="1">
            <a:spLocks noChangeArrowheads="1"/>
          </p:cNvSpPr>
          <p:nvPr/>
        </p:nvSpPr>
        <p:spPr bwMode="auto">
          <a:xfrm>
            <a:off x="2963863" y="2566119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SKP</a:t>
            </a:r>
          </a:p>
        </p:txBody>
      </p:sp>
      <p:sp>
        <p:nvSpPr>
          <p:cNvPr id="1049254" name="Text Box 71"/>
          <p:cNvSpPr txBox="1">
            <a:spLocks noChangeArrowheads="1"/>
          </p:cNvSpPr>
          <p:nvPr/>
        </p:nvSpPr>
        <p:spPr bwMode="auto">
          <a:xfrm>
            <a:off x="3073400" y="3055069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R</a:t>
            </a:r>
          </a:p>
        </p:txBody>
      </p:sp>
      <p:sp>
        <p:nvSpPr>
          <p:cNvPr id="1049255" name="Text Box 72"/>
          <p:cNvSpPr txBox="1">
            <a:spLocks noChangeArrowheads="1"/>
          </p:cNvSpPr>
          <p:nvPr/>
        </p:nvSpPr>
        <p:spPr bwMode="auto">
          <a:xfrm>
            <a:off x="2925763" y="3553544"/>
            <a:ext cx="8286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(</a:t>
            </a:r>
            <a:r>
              <a:rPr lang="en-US" altLang="zh-CN" sz="2800" b="1"/>
              <a:t>R)</a:t>
            </a:r>
          </a:p>
        </p:txBody>
      </p:sp>
      <p:sp>
        <p:nvSpPr>
          <p:cNvPr id="1049256" name="Text Box 73"/>
          <p:cNvSpPr txBox="1">
            <a:spLocks noChangeArrowheads="1"/>
          </p:cNvSpPr>
          <p:nvPr/>
        </p:nvSpPr>
        <p:spPr bwMode="auto">
          <a:xfrm>
            <a:off x="2911475" y="4086944"/>
            <a:ext cx="1066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(</a:t>
            </a:r>
            <a:r>
              <a:rPr lang="en-US" altLang="zh-CN" sz="2800" b="1"/>
              <a:t>R)+</a:t>
            </a:r>
          </a:p>
        </p:txBody>
      </p:sp>
      <p:sp>
        <p:nvSpPr>
          <p:cNvPr id="1049257" name="Text Box 74"/>
          <p:cNvSpPr txBox="1">
            <a:spLocks noChangeArrowheads="1"/>
          </p:cNvSpPr>
          <p:nvPr/>
        </p:nvSpPr>
        <p:spPr bwMode="auto">
          <a:xfrm>
            <a:off x="4210050" y="4086944"/>
            <a:ext cx="61372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按</a:t>
            </a:r>
            <a:r>
              <a:rPr lang="en-US" altLang="zh-CN" sz="2800" b="1"/>
              <a:t>R</a:t>
            </a:r>
            <a:r>
              <a:rPr lang="zh-CN" altLang="en-US" sz="2800" b="1"/>
              <a:t>指示从</a:t>
            </a:r>
            <a:r>
              <a:rPr lang="en-US" altLang="zh-CN" sz="2800" b="1"/>
              <a:t>M</a:t>
            </a:r>
            <a:r>
              <a:rPr lang="zh-CN" altLang="en-US" sz="2800" b="1"/>
              <a:t>取转移地址, 修改</a:t>
            </a:r>
            <a:r>
              <a:rPr lang="en-US" altLang="zh-CN" sz="2800" b="1"/>
              <a:t>R。</a:t>
            </a:r>
          </a:p>
        </p:txBody>
      </p:sp>
      <p:sp>
        <p:nvSpPr>
          <p:cNvPr id="1049258" name="Text Box 75"/>
          <p:cNvSpPr txBox="1">
            <a:spLocks noChangeArrowheads="1"/>
          </p:cNvSpPr>
          <p:nvPr/>
        </p:nvSpPr>
        <p:spPr bwMode="auto">
          <a:xfrm>
            <a:off x="2898775" y="4604469"/>
            <a:ext cx="13033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(</a:t>
            </a:r>
            <a:r>
              <a:rPr lang="en-US" altLang="zh-CN" sz="2800" b="1"/>
              <a:t>SP)+</a:t>
            </a:r>
          </a:p>
        </p:txBody>
      </p:sp>
      <p:sp>
        <p:nvSpPr>
          <p:cNvPr id="1049259" name="Text Box 76"/>
          <p:cNvSpPr txBox="1">
            <a:spLocks noChangeArrowheads="1"/>
          </p:cNvSpPr>
          <p:nvPr/>
        </p:nvSpPr>
        <p:spPr bwMode="auto">
          <a:xfrm>
            <a:off x="2921000" y="5134694"/>
            <a:ext cx="14287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X(PC)</a:t>
            </a:r>
          </a:p>
        </p:txBody>
      </p:sp>
      <p:sp>
        <p:nvSpPr>
          <p:cNvPr id="1049260" name="Text Box 77"/>
          <p:cNvSpPr txBox="1">
            <a:spLocks noChangeArrowheads="1"/>
          </p:cNvSpPr>
          <p:nvPr/>
        </p:nvSpPr>
        <p:spPr bwMode="auto">
          <a:xfrm>
            <a:off x="4224338" y="2534369"/>
            <a:ext cx="34940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执行再下条指令。</a:t>
            </a:r>
          </a:p>
        </p:txBody>
      </p:sp>
      <p:sp>
        <p:nvSpPr>
          <p:cNvPr id="1049261" name="Text Box 78"/>
          <p:cNvSpPr txBox="1">
            <a:spLocks noChangeArrowheads="1"/>
          </p:cNvSpPr>
          <p:nvPr/>
        </p:nvSpPr>
        <p:spPr bwMode="auto">
          <a:xfrm>
            <a:off x="4210050" y="3055069"/>
            <a:ext cx="38195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从</a:t>
            </a:r>
            <a:r>
              <a:rPr lang="en-US" altLang="zh-CN" sz="2800" b="1"/>
              <a:t>R</a:t>
            </a:r>
            <a:r>
              <a:rPr lang="zh-CN" altLang="en-US" sz="2800" b="1"/>
              <a:t>取转移地址。</a:t>
            </a:r>
          </a:p>
        </p:txBody>
      </p:sp>
      <p:sp>
        <p:nvSpPr>
          <p:cNvPr id="1049262" name="Text Box 79"/>
          <p:cNvSpPr txBox="1">
            <a:spLocks noChangeArrowheads="1"/>
          </p:cNvSpPr>
          <p:nvPr/>
        </p:nvSpPr>
        <p:spPr bwMode="auto">
          <a:xfrm>
            <a:off x="4210050" y="3569419"/>
            <a:ext cx="51530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按</a:t>
            </a:r>
            <a:r>
              <a:rPr lang="en-US" altLang="zh-CN" sz="2800" b="1"/>
              <a:t>R</a:t>
            </a:r>
            <a:r>
              <a:rPr lang="zh-CN" altLang="en-US" sz="2800" b="1"/>
              <a:t>指示从</a:t>
            </a:r>
            <a:r>
              <a:rPr lang="en-US" altLang="zh-CN" sz="2800" b="1"/>
              <a:t>M</a:t>
            </a:r>
            <a:r>
              <a:rPr lang="zh-CN" altLang="en-US" sz="2800" b="1"/>
              <a:t>取转移地址。</a:t>
            </a:r>
          </a:p>
        </p:txBody>
      </p:sp>
      <p:sp>
        <p:nvSpPr>
          <p:cNvPr id="1049263" name="Text Box 80"/>
          <p:cNvSpPr txBox="1">
            <a:spLocks noChangeArrowheads="1"/>
          </p:cNvSpPr>
          <p:nvPr/>
        </p:nvSpPr>
        <p:spPr bwMode="auto">
          <a:xfrm>
            <a:off x="4210050" y="4620344"/>
            <a:ext cx="51450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从堆栈取返回地址, 修改</a:t>
            </a:r>
            <a:r>
              <a:rPr lang="en-US" altLang="zh-CN" sz="2800" b="1"/>
              <a:t>SP。</a:t>
            </a:r>
          </a:p>
        </p:txBody>
      </p:sp>
      <p:sp>
        <p:nvSpPr>
          <p:cNvPr id="1049264" name="Text Box 81"/>
          <p:cNvSpPr txBox="1">
            <a:spLocks noChangeArrowheads="1"/>
          </p:cNvSpPr>
          <p:nvPr/>
        </p:nvSpPr>
        <p:spPr bwMode="auto">
          <a:xfrm>
            <a:off x="4210050" y="5150569"/>
            <a:ext cx="63817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以</a:t>
            </a:r>
            <a:r>
              <a:rPr lang="en-US" altLang="zh-CN" sz="2800" b="1">
                <a:solidFill>
                  <a:srgbClr val="FF0000"/>
                </a:solidFill>
              </a:rPr>
              <a:t>PC</a:t>
            </a:r>
            <a:r>
              <a:rPr lang="zh-CN" altLang="en-US" sz="2800" b="1">
                <a:solidFill>
                  <a:srgbClr val="FF0000"/>
                </a:solidFill>
              </a:rPr>
              <a:t>内容为基准+位移量作转移地址。</a:t>
            </a:r>
          </a:p>
        </p:txBody>
      </p:sp>
      <p:sp>
        <p:nvSpPr>
          <p:cNvPr id="1049265" name="Text Box 82"/>
          <p:cNvSpPr txBox="1">
            <a:spLocks noChangeArrowheads="1"/>
          </p:cNvSpPr>
          <p:nvPr/>
        </p:nvSpPr>
        <p:spPr bwMode="auto">
          <a:xfrm>
            <a:off x="8982075" y="4588594"/>
            <a:ext cx="13874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(</a:t>
            </a:r>
            <a:r>
              <a:rPr lang="en-US" altLang="zh-CN" sz="2800" b="1"/>
              <a:t>RST)</a:t>
            </a:r>
          </a:p>
        </p:txBody>
      </p:sp>
      <p:sp>
        <p:nvSpPr>
          <p:cNvPr id="1049266" name="文本框 21"/>
          <p:cNvSpPr txBox="1"/>
          <p:nvPr/>
        </p:nvSpPr>
        <p:spPr>
          <a:xfrm flipH="1">
            <a:off x="2966719" y="1033572"/>
            <a:ext cx="7402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</a:rPr>
              <a:t>获得转移地址或返回地址，在</a:t>
            </a:r>
            <a:r>
              <a:rPr lang="en-US" altLang="zh-CN" sz="2800" b="1">
                <a:solidFill>
                  <a:srgbClr val="0000FF"/>
                </a:solidFill>
              </a:rPr>
              <a:t>ET</a:t>
            </a:r>
            <a:r>
              <a:rPr lang="zh-CN" altLang="en-US" sz="2800" b="1">
                <a:solidFill>
                  <a:srgbClr val="0000FF"/>
                </a:solidFill>
              </a:rPr>
              <a:t>中完成</a:t>
            </a:r>
          </a:p>
        </p:txBody>
      </p:sp>
      <p:sp>
        <p:nvSpPr>
          <p:cNvPr id="1049267" name="文本框 22"/>
          <p:cNvSpPr txBox="1"/>
          <p:nvPr/>
        </p:nvSpPr>
        <p:spPr>
          <a:xfrm flipH="1">
            <a:off x="2423592" y="1753652"/>
            <a:ext cx="3048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/>
              <a:t>JA→PC → MAR</a:t>
            </a:r>
            <a:endParaRPr lang="zh-CN" altLang="en-US" sz="2800" b="1"/>
          </a:p>
        </p:txBody>
      </p:sp>
      <p:sp>
        <p:nvSpPr>
          <p:cNvPr id="1049268" name="左右箭头 23"/>
          <p:cNvSpPr/>
          <p:nvPr/>
        </p:nvSpPr>
        <p:spPr>
          <a:xfrm>
            <a:off x="5519936" y="1939880"/>
            <a:ext cx="1216152" cy="1727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49269" name="文本框 24"/>
          <p:cNvSpPr txBox="1"/>
          <p:nvPr/>
        </p:nvSpPr>
        <p:spPr>
          <a:xfrm flipH="1">
            <a:off x="7104112" y="1753652"/>
            <a:ext cx="3048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/>
              <a:t>JA→PC</a:t>
            </a:r>
            <a:r>
              <a:rPr lang="zh-CN" altLang="en-US" sz="2800" b="1"/>
              <a:t>、</a:t>
            </a:r>
            <a:r>
              <a:rPr lang="en-US" altLang="zh-CN" sz="2800" b="1"/>
              <a:t>MAR</a:t>
            </a:r>
            <a:endParaRPr lang="zh-CN" altLang="en-US" sz="2800" b="1"/>
          </a:p>
        </p:txBody>
      </p:sp>
      <p:grpSp>
        <p:nvGrpSpPr>
          <p:cNvPr id="158" name="组合 25"/>
          <p:cNvGrpSpPr/>
          <p:nvPr/>
        </p:nvGrpSpPr>
        <p:grpSpPr>
          <a:xfrm>
            <a:off x="2432348" y="133704"/>
            <a:ext cx="529167" cy="5293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49270" name="同心圆 2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049271" name="椭圆 2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  <a:endParaRPr lang="zh-CN" altLang="en-US" sz="2400" b="1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4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4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9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49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49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49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49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49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49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4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49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49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49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049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049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251" grpId="0" autoUpdateAnimBg="0"/>
      <p:bldP spid="1049252" grpId="0" animBg="1"/>
      <p:bldP spid="1049253" grpId="0" build="p" autoUpdateAnimBg="0"/>
      <p:bldP spid="1049254" grpId="0" build="p" autoUpdateAnimBg="0"/>
      <p:bldP spid="1049255" grpId="0" build="p" autoUpdateAnimBg="0"/>
      <p:bldP spid="1049256" grpId="0" build="p" autoUpdateAnimBg="0"/>
      <p:bldP spid="1049257" grpId="0" autoUpdateAnimBg="0"/>
      <p:bldP spid="1049258" grpId="0" build="p" autoUpdateAnimBg="0"/>
      <p:bldP spid="1049259" grpId="0" build="p" autoUpdateAnimBg="0"/>
      <p:bldP spid="1049260" grpId="0" build="p" autoUpdateAnimBg="0"/>
      <p:bldP spid="1049261" grpId="0" build="p" autoUpdateAnimBg="0"/>
      <p:bldP spid="1049262" grpId="0" build="p" autoUpdateAnimBg="0"/>
      <p:bldP spid="1049263" grpId="0" build="p" autoUpdateAnimBg="0"/>
      <p:bldP spid="1049264" grpId="0" build="p" autoUpdateAnimBg="0"/>
      <p:bldP spid="1049265" grpId="0" autoUpdateAnimBg="0"/>
      <p:bldP spid="1049266" grpId="0"/>
      <p:bldP spid="1049267" grpId="0"/>
      <p:bldP spid="1049268" grpId="0" animBg="1"/>
      <p:bldP spid="104926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72" name="Line 60"/>
          <p:cNvSpPr>
            <a:spLocks noChangeShapeType="1"/>
          </p:cNvSpPr>
          <p:nvPr/>
        </p:nvSpPr>
        <p:spPr bwMode="auto">
          <a:xfrm flipH="1">
            <a:off x="8371257" y="2276202"/>
            <a:ext cx="29793" cy="424661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049273" name="Line 58"/>
          <p:cNvSpPr>
            <a:spLocks noChangeShapeType="1"/>
          </p:cNvSpPr>
          <p:nvPr/>
        </p:nvSpPr>
        <p:spPr bwMode="auto">
          <a:xfrm>
            <a:off x="9912350" y="2276202"/>
            <a:ext cx="0" cy="424661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049274" name="Line 59"/>
          <p:cNvSpPr>
            <a:spLocks noChangeShapeType="1"/>
          </p:cNvSpPr>
          <p:nvPr/>
        </p:nvSpPr>
        <p:spPr bwMode="auto">
          <a:xfrm>
            <a:off x="6816724" y="2276202"/>
            <a:ext cx="29793" cy="4246629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049275" name="Line 62"/>
          <p:cNvSpPr>
            <a:spLocks noChangeShapeType="1"/>
          </p:cNvSpPr>
          <p:nvPr/>
        </p:nvSpPr>
        <p:spPr bwMode="auto">
          <a:xfrm flipH="1">
            <a:off x="3792537" y="3355702"/>
            <a:ext cx="1" cy="316715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049276" name="Line 64"/>
          <p:cNvSpPr>
            <a:spLocks noChangeShapeType="1"/>
          </p:cNvSpPr>
          <p:nvPr/>
        </p:nvSpPr>
        <p:spPr bwMode="auto">
          <a:xfrm>
            <a:off x="3575050" y="2276202"/>
            <a:ext cx="0" cy="7905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049277" name="Text Box 47"/>
          <p:cNvSpPr txBox="1">
            <a:spLocks noChangeArrowheads="1"/>
          </p:cNvSpPr>
          <p:nvPr/>
        </p:nvSpPr>
        <p:spPr bwMode="auto">
          <a:xfrm>
            <a:off x="3217863" y="2996927"/>
            <a:ext cx="1511300" cy="5397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PC+1</a:t>
            </a:r>
          </a:p>
        </p:txBody>
      </p:sp>
      <p:sp>
        <p:nvSpPr>
          <p:cNvPr id="1049278" name="Text Box 4"/>
          <p:cNvSpPr txBox="1">
            <a:spLocks noChangeArrowheads="1"/>
          </p:cNvSpPr>
          <p:nvPr/>
        </p:nvSpPr>
        <p:spPr bwMode="auto">
          <a:xfrm>
            <a:off x="5159375" y="760140"/>
            <a:ext cx="1800225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 b="1">
                <a:latin typeface="+mn-lt"/>
              </a:rPr>
              <a:t>取指</a:t>
            </a:r>
          </a:p>
        </p:txBody>
      </p:sp>
      <p:sp>
        <p:nvSpPr>
          <p:cNvPr id="1049279" name="Text Box 6"/>
          <p:cNvSpPr txBox="1">
            <a:spLocks noChangeArrowheads="1"/>
          </p:cNvSpPr>
          <p:nvPr/>
        </p:nvSpPr>
        <p:spPr bwMode="auto">
          <a:xfrm>
            <a:off x="9336088" y="2995340"/>
            <a:ext cx="1368425" cy="5397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PC-&gt;MAR</a:t>
            </a:r>
          </a:p>
        </p:txBody>
      </p:sp>
      <p:sp>
        <p:nvSpPr>
          <p:cNvPr id="1049280" name="Text Box 7"/>
          <p:cNvSpPr txBox="1">
            <a:spLocks noChangeArrowheads="1"/>
          </p:cNvSpPr>
          <p:nvPr/>
        </p:nvSpPr>
        <p:spPr bwMode="auto">
          <a:xfrm>
            <a:off x="9336088" y="4653979"/>
            <a:ext cx="1368425" cy="5397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 anchor="ctr" anchorCtr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2000"/>
              </a:lnSpc>
            </a:pPr>
            <a:r>
              <a:rPr lang="en-US" altLang="zh-CN" sz="2000" b="1">
                <a:latin typeface="+mn-lt"/>
              </a:rPr>
              <a:t>PC+1-&gt; PC</a:t>
            </a:r>
          </a:p>
        </p:txBody>
      </p:sp>
      <p:sp>
        <p:nvSpPr>
          <p:cNvPr id="1049281" name="Line 9"/>
          <p:cNvSpPr>
            <a:spLocks noChangeShapeType="1"/>
          </p:cNvSpPr>
          <p:nvPr/>
        </p:nvSpPr>
        <p:spPr bwMode="auto">
          <a:xfrm>
            <a:off x="6024563" y="288652"/>
            <a:ext cx="0" cy="47625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049282" name="Line 10"/>
          <p:cNvSpPr>
            <a:spLocks noChangeShapeType="1"/>
          </p:cNvSpPr>
          <p:nvPr/>
        </p:nvSpPr>
        <p:spPr bwMode="auto">
          <a:xfrm>
            <a:off x="6024563" y="1125265"/>
            <a:ext cx="0" cy="3587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049283" name="Line 11"/>
          <p:cNvSpPr>
            <a:spLocks noChangeShapeType="1"/>
          </p:cNvSpPr>
          <p:nvPr/>
        </p:nvSpPr>
        <p:spPr bwMode="auto">
          <a:xfrm>
            <a:off x="4295775" y="2276202"/>
            <a:ext cx="5616575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049284" name="Text Box 13"/>
          <p:cNvSpPr txBox="1">
            <a:spLocks noChangeArrowheads="1"/>
          </p:cNvSpPr>
          <p:nvPr/>
        </p:nvSpPr>
        <p:spPr bwMode="auto">
          <a:xfrm>
            <a:off x="7751763" y="2995340"/>
            <a:ext cx="1368425" cy="5397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Ri-&gt;MAR</a:t>
            </a:r>
          </a:p>
        </p:txBody>
      </p:sp>
      <p:sp>
        <p:nvSpPr>
          <p:cNvPr id="1049285" name="Text Box 16"/>
          <p:cNvSpPr txBox="1">
            <a:spLocks noChangeArrowheads="1"/>
          </p:cNvSpPr>
          <p:nvPr/>
        </p:nvSpPr>
        <p:spPr bwMode="auto">
          <a:xfrm>
            <a:off x="6096000" y="2995340"/>
            <a:ext cx="1439863" cy="5397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Ri-&gt;MAR</a:t>
            </a:r>
          </a:p>
        </p:txBody>
      </p:sp>
      <p:sp>
        <p:nvSpPr>
          <p:cNvPr id="1049286" name="Line 18"/>
          <p:cNvSpPr>
            <a:spLocks noChangeShapeType="1"/>
          </p:cNvSpPr>
          <p:nvPr/>
        </p:nvSpPr>
        <p:spPr bwMode="auto">
          <a:xfrm flipH="1">
            <a:off x="5343802" y="2276202"/>
            <a:ext cx="31473" cy="424664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049287" name="Text Box 23"/>
          <p:cNvSpPr txBox="1">
            <a:spLocks noChangeArrowheads="1"/>
          </p:cNvSpPr>
          <p:nvPr/>
        </p:nvSpPr>
        <p:spPr bwMode="auto">
          <a:xfrm>
            <a:off x="1558925" y="739502"/>
            <a:ext cx="792163" cy="4001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FT</a:t>
            </a:r>
          </a:p>
        </p:txBody>
      </p:sp>
      <p:sp>
        <p:nvSpPr>
          <p:cNvPr id="1049288" name="Text Box 25"/>
          <p:cNvSpPr txBox="1">
            <a:spLocks noChangeArrowheads="1"/>
          </p:cNvSpPr>
          <p:nvPr/>
        </p:nvSpPr>
        <p:spPr bwMode="auto">
          <a:xfrm>
            <a:off x="1558925" y="3933056"/>
            <a:ext cx="792163" cy="30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ET1</a:t>
            </a:r>
          </a:p>
        </p:txBody>
      </p:sp>
      <p:sp>
        <p:nvSpPr>
          <p:cNvPr id="1049289" name="Text Box 26"/>
          <p:cNvSpPr txBox="1">
            <a:spLocks noChangeArrowheads="1"/>
          </p:cNvSpPr>
          <p:nvPr/>
        </p:nvSpPr>
        <p:spPr bwMode="auto">
          <a:xfrm>
            <a:off x="1558925" y="4725144"/>
            <a:ext cx="792163" cy="30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ET2</a:t>
            </a:r>
          </a:p>
        </p:txBody>
      </p:sp>
      <p:sp>
        <p:nvSpPr>
          <p:cNvPr id="1049290" name="Line 29"/>
          <p:cNvSpPr>
            <a:spLocks noChangeShapeType="1"/>
          </p:cNvSpPr>
          <p:nvPr/>
        </p:nvSpPr>
        <p:spPr bwMode="auto">
          <a:xfrm>
            <a:off x="2208213" y="6524451"/>
            <a:ext cx="770413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049291" name="Line 30"/>
          <p:cNvSpPr>
            <a:spLocks noChangeShapeType="1"/>
          </p:cNvSpPr>
          <p:nvPr/>
        </p:nvSpPr>
        <p:spPr bwMode="auto">
          <a:xfrm>
            <a:off x="6024563" y="6526039"/>
            <a:ext cx="0" cy="28733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049292" name="Text Box 33"/>
          <p:cNvSpPr txBox="1">
            <a:spLocks noChangeArrowheads="1"/>
          </p:cNvSpPr>
          <p:nvPr/>
        </p:nvSpPr>
        <p:spPr bwMode="auto">
          <a:xfrm>
            <a:off x="4367213" y="2276202"/>
            <a:ext cx="792162" cy="3077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  <a:ea typeface="黑体" panose="02010609060101010101" pitchFamily="49" charset="-122"/>
              </a:rPr>
              <a:t>SKP</a:t>
            </a:r>
          </a:p>
        </p:txBody>
      </p:sp>
      <p:sp>
        <p:nvSpPr>
          <p:cNvPr id="1049293" name="Text Box 34"/>
          <p:cNvSpPr txBox="1">
            <a:spLocks noChangeArrowheads="1"/>
          </p:cNvSpPr>
          <p:nvPr/>
        </p:nvSpPr>
        <p:spPr bwMode="auto">
          <a:xfrm>
            <a:off x="6816725" y="2276202"/>
            <a:ext cx="1008063" cy="3077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  <a:ea typeface="黑体" panose="02010609060101010101" pitchFamily="49" charset="-122"/>
              </a:rPr>
              <a:t>(R)</a:t>
            </a:r>
          </a:p>
        </p:txBody>
      </p:sp>
      <p:sp>
        <p:nvSpPr>
          <p:cNvPr id="1049294" name="Text Box 35"/>
          <p:cNvSpPr txBox="1">
            <a:spLocks noChangeArrowheads="1"/>
          </p:cNvSpPr>
          <p:nvPr/>
        </p:nvSpPr>
        <p:spPr bwMode="auto">
          <a:xfrm>
            <a:off x="8472488" y="2276202"/>
            <a:ext cx="792162" cy="3077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  <a:ea typeface="黑体" panose="02010609060101010101" pitchFamily="49" charset="-122"/>
              </a:rPr>
              <a:t>(R)+</a:t>
            </a:r>
          </a:p>
        </p:txBody>
      </p:sp>
      <p:sp>
        <p:nvSpPr>
          <p:cNvPr id="1049295" name="Text Box 36"/>
          <p:cNvSpPr txBox="1">
            <a:spLocks noChangeArrowheads="1"/>
          </p:cNvSpPr>
          <p:nvPr/>
        </p:nvSpPr>
        <p:spPr bwMode="auto">
          <a:xfrm>
            <a:off x="9912350" y="2276202"/>
            <a:ext cx="792163" cy="3077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  <a:ea typeface="黑体" panose="02010609060101010101" pitchFamily="49" charset="-122"/>
              </a:rPr>
              <a:t>X(PC)</a:t>
            </a:r>
          </a:p>
        </p:txBody>
      </p:sp>
      <p:sp>
        <p:nvSpPr>
          <p:cNvPr id="1049296" name="Text Box 38"/>
          <p:cNvSpPr txBox="1">
            <a:spLocks noChangeArrowheads="1"/>
          </p:cNvSpPr>
          <p:nvPr/>
        </p:nvSpPr>
        <p:spPr bwMode="auto">
          <a:xfrm>
            <a:off x="7680325" y="4653136"/>
            <a:ext cx="1439863" cy="5397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Ri+1 -&gt; Ri</a:t>
            </a:r>
          </a:p>
        </p:txBody>
      </p:sp>
      <p:sp>
        <p:nvSpPr>
          <p:cNvPr id="1049297" name="Text Box 39"/>
          <p:cNvSpPr txBox="1">
            <a:spLocks noChangeArrowheads="1"/>
          </p:cNvSpPr>
          <p:nvPr/>
        </p:nvSpPr>
        <p:spPr bwMode="auto">
          <a:xfrm>
            <a:off x="6024563" y="188640"/>
            <a:ext cx="1655762" cy="4001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  <a:ea typeface="黑体" panose="02010609060101010101" pitchFamily="49" charset="-122"/>
              </a:rPr>
              <a:t>JMP</a:t>
            </a:r>
            <a:r>
              <a:rPr lang="zh-CN" altLang="en-US" sz="2000" b="1">
                <a:latin typeface="+mn-lt"/>
                <a:ea typeface="黑体" panose="02010609060101010101" pitchFamily="49" charset="-122"/>
              </a:rPr>
              <a:t>、</a:t>
            </a:r>
            <a:r>
              <a:rPr lang="en-US" altLang="zh-CN" sz="2000" b="1">
                <a:latin typeface="+mn-lt"/>
                <a:ea typeface="黑体" panose="02010609060101010101" pitchFamily="49" charset="-122"/>
              </a:rPr>
              <a:t>RST</a:t>
            </a:r>
          </a:p>
        </p:txBody>
      </p:sp>
      <p:sp>
        <p:nvSpPr>
          <p:cNvPr id="1049298" name="Text Box 42"/>
          <p:cNvSpPr txBox="1">
            <a:spLocks noChangeArrowheads="1"/>
          </p:cNvSpPr>
          <p:nvPr/>
        </p:nvSpPr>
        <p:spPr bwMode="auto">
          <a:xfrm>
            <a:off x="6024563" y="3789040"/>
            <a:ext cx="15113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M-&gt;MDR-&gt;</a:t>
            </a: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PC, MAR</a:t>
            </a:r>
          </a:p>
        </p:txBody>
      </p:sp>
      <p:sp>
        <p:nvSpPr>
          <p:cNvPr id="1049299" name="Text Box 50"/>
          <p:cNvSpPr txBox="1">
            <a:spLocks noChangeArrowheads="1"/>
          </p:cNvSpPr>
          <p:nvPr/>
        </p:nvSpPr>
        <p:spPr bwMode="auto">
          <a:xfrm>
            <a:off x="4872038" y="2995340"/>
            <a:ext cx="1081087" cy="5397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Ri</a:t>
            </a:r>
          </a:p>
        </p:txBody>
      </p:sp>
      <p:sp>
        <p:nvSpPr>
          <p:cNvPr id="1049300" name="Text Box 51"/>
          <p:cNvSpPr txBox="1">
            <a:spLocks noChangeArrowheads="1"/>
          </p:cNvSpPr>
          <p:nvPr/>
        </p:nvSpPr>
        <p:spPr bwMode="auto">
          <a:xfrm>
            <a:off x="5451752" y="3054077"/>
            <a:ext cx="574674" cy="4834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 b="1">
                <a:latin typeface="+mn-lt"/>
                <a:ea typeface="黑体" panose="02010609060101010101" pitchFamily="49" charset="-122"/>
              </a:rPr>
              <a:t>PC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 b="1">
                <a:latin typeface="+mn-lt"/>
                <a:ea typeface="黑体" panose="02010609060101010101" pitchFamily="49" charset="-122"/>
              </a:rPr>
              <a:t>MAR</a:t>
            </a:r>
          </a:p>
        </p:txBody>
      </p:sp>
      <p:sp>
        <p:nvSpPr>
          <p:cNvPr id="1049301" name="Line 52"/>
          <p:cNvSpPr>
            <a:spLocks noChangeShapeType="1"/>
          </p:cNvSpPr>
          <p:nvPr/>
        </p:nvSpPr>
        <p:spPr bwMode="auto">
          <a:xfrm flipV="1">
            <a:off x="5151024" y="3046899"/>
            <a:ext cx="287337" cy="1444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049302" name="Line 53"/>
          <p:cNvSpPr>
            <a:spLocks noChangeShapeType="1"/>
          </p:cNvSpPr>
          <p:nvPr/>
        </p:nvSpPr>
        <p:spPr bwMode="auto">
          <a:xfrm>
            <a:off x="5151024" y="3191362"/>
            <a:ext cx="287337" cy="1444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049303" name="Text Box 56"/>
          <p:cNvSpPr txBox="1">
            <a:spLocks noChangeArrowheads="1"/>
          </p:cNvSpPr>
          <p:nvPr/>
        </p:nvSpPr>
        <p:spPr bwMode="auto">
          <a:xfrm>
            <a:off x="7680324" y="3789040"/>
            <a:ext cx="1439863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M-&gt;MDR-&gt;</a:t>
            </a: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PC, MAR</a:t>
            </a:r>
          </a:p>
        </p:txBody>
      </p:sp>
      <p:sp>
        <p:nvSpPr>
          <p:cNvPr id="1049304" name="Text Box 57"/>
          <p:cNvSpPr txBox="1">
            <a:spLocks noChangeArrowheads="1"/>
          </p:cNvSpPr>
          <p:nvPr/>
        </p:nvSpPr>
        <p:spPr bwMode="auto">
          <a:xfrm>
            <a:off x="9264649" y="3789040"/>
            <a:ext cx="1439863" cy="6371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M-&gt;MDR-&gt;</a:t>
            </a: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D</a:t>
            </a:r>
          </a:p>
        </p:txBody>
      </p:sp>
      <p:sp>
        <p:nvSpPr>
          <p:cNvPr id="1049305" name="Line 63"/>
          <p:cNvSpPr>
            <a:spLocks noChangeShapeType="1"/>
          </p:cNvSpPr>
          <p:nvPr/>
        </p:nvSpPr>
        <p:spPr bwMode="auto">
          <a:xfrm>
            <a:off x="4295775" y="2276202"/>
            <a:ext cx="0" cy="7191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049306" name="Line 66"/>
          <p:cNvSpPr>
            <a:spLocks noChangeShapeType="1"/>
          </p:cNvSpPr>
          <p:nvPr/>
        </p:nvSpPr>
        <p:spPr bwMode="auto">
          <a:xfrm>
            <a:off x="2927350" y="1484040"/>
            <a:ext cx="4897438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049307" name="Line 67"/>
          <p:cNvSpPr>
            <a:spLocks noChangeShapeType="1"/>
          </p:cNvSpPr>
          <p:nvPr/>
        </p:nvSpPr>
        <p:spPr bwMode="auto">
          <a:xfrm>
            <a:off x="2927350" y="1484040"/>
            <a:ext cx="0" cy="7921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049308" name="Line 68"/>
          <p:cNvSpPr>
            <a:spLocks noChangeShapeType="1"/>
          </p:cNvSpPr>
          <p:nvPr/>
        </p:nvSpPr>
        <p:spPr bwMode="auto">
          <a:xfrm>
            <a:off x="7824788" y="1484040"/>
            <a:ext cx="0" cy="7921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049309" name="Text Box 69"/>
          <p:cNvSpPr txBox="1">
            <a:spLocks noChangeArrowheads="1"/>
          </p:cNvSpPr>
          <p:nvPr/>
        </p:nvSpPr>
        <p:spPr bwMode="auto">
          <a:xfrm>
            <a:off x="3000375" y="1484040"/>
            <a:ext cx="792163" cy="3077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+mn-lt"/>
                <a:ea typeface="黑体" panose="02010609060101010101" pitchFamily="49" charset="-122"/>
              </a:rPr>
              <a:t>NJP</a:t>
            </a:r>
          </a:p>
        </p:txBody>
      </p:sp>
      <p:sp>
        <p:nvSpPr>
          <p:cNvPr id="1049310" name="Text Box 70"/>
          <p:cNvSpPr txBox="1">
            <a:spLocks noChangeArrowheads="1"/>
          </p:cNvSpPr>
          <p:nvPr/>
        </p:nvSpPr>
        <p:spPr bwMode="auto">
          <a:xfrm>
            <a:off x="7967663" y="1484040"/>
            <a:ext cx="1296987" cy="3077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+mn-lt"/>
                <a:ea typeface="黑体" panose="02010609060101010101" pitchFamily="49" charset="-122"/>
              </a:rPr>
              <a:t>JP,RST</a:t>
            </a:r>
          </a:p>
        </p:txBody>
      </p:sp>
      <p:sp>
        <p:nvSpPr>
          <p:cNvPr id="1049311" name="Text Box 24"/>
          <p:cNvSpPr txBox="1">
            <a:spLocks noChangeArrowheads="1"/>
          </p:cNvSpPr>
          <p:nvPr/>
        </p:nvSpPr>
        <p:spPr bwMode="auto">
          <a:xfrm>
            <a:off x="1558925" y="2634977"/>
            <a:ext cx="792163" cy="30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ET0</a:t>
            </a:r>
          </a:p>
        </p:txBody>
      </p:sp>
      <p:sp>
        <p:nvSpPr>
          <p:cNvPr id="1049312" name="Text Box 32"/>
          <p:cNvSpPr txBox="1">
            <a:spLocks noChangeArrowheads="1"/>
          </p:cNvSpPr>
          <p:nvPr/>
        </p:nvSpPr>
        <p:spPr bwMode="auto">
          <a:xfrm>
            <a:off x="3143250" y="2342877"/>
            <a:ext cx="576263" cy="3077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  <a:ea typeface="黑体" panose="02010609060101010101" pitchFamily="49" charset="-122"/>
              </a:rPr>
              <a:t>PC</a:t>
            </a:r>
          </a:p>
        </p:txBody>
      </p:sp>
      <p:sp>
        <p:nvSpPr>
          <p:cNvPr id="1049313" name="Text Box 48"/>
          <p:cNvSpPr txBox="1">
            <a:spLocks noChangeArrowheads="1"/>
          </p:cNvSpPr>
          <p:nvPr/>
        </p:nvSpPr>
        <p:spPr bwMode="auto">
          <a:xfrm>
            <a:off x="4181407" y="3054077"/>
            <a:ext cx="579437" cy="4708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 b="1">
                <a:latin typeface="+mn-lt"/>
                <a:ea typeface="黑体" panose="02010609060101010101" pitchFamily="49" charset="-122"/>
              </a:rPr>
              <a:t>PC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 b="1">
                <a:latin typeface="+mn-lt"/>
                <a:ea typeface="黑体" panose="02010609060101010101" pitchFamily="49" charset="-122"/>
              </a:rPr>
              <a:t>MAR</a:t>
            </a:r>
          </a:p>
        </p:txBody>
      </p:sp>
      <p:sp>
        <p:nvSpPr>
          <p:cNvPr id="1049314" name="Line 54"/>
          <p:cNvSpPr>
            <a:spLocks noChangeShapeType="1"/>
          </p:cNvSpPr>
          <p:nvPr/>
        </p:nvSpPr>
        <p:spPr bwMode="auto">
          <a:xfrm flipV="1">
            <a:off x="3811622" y="3066777"/>
            <a:ext cx="287337" cy="1444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049315" name="Line 55"/>
          <p:cNvSpPr>
            <a:spLocks noChangeShapeType="1"/>
          </p:cNvSpPr>
          <p:nvPr/>
        </p:nvSpPr>
        <p:spPr bwMode="auto">
          <a:xfrm>
            <a:off x="3811622" y="3211240"/>
            <a:ext cx="287337" cy="1444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049316" name="Line 61"/>
          <p:cNvSpPr>
            <a:spLocks noChangeShapeType="1"/>
          </p:cNvSpPr>
          <p:nvPr/>
        </p:nvSpPr>
        <p:spPr bwMode="auto">
          <a:xfrm>
            <a:off x="2176531" y="2274618"/>
            <a:ext cx="29817" cy="424824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049317" name="Line 65"/>
          <p:cNvSpPr>
            <a:spLocks noChangeShapeType="1"/>
          </p:cNvSpPr>
          <p:nvPr/>
        </p:nvSpPr>
        <p:spPr bwMode="auto">
          <a:xfrm>
            <a:off x="2208213" y="2276202"/>
            <a:ext cx="136683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sz="2000"/>
          </a:p>
        </p:txBody>
      </p:sp>
      <p:grpSp>
        <p:nvGrpSpPr>
          <p:cNvPr id="160" name="Group 73"/>
          <p:cNvGrpSpPr/>
          <p:nvPr/>
        </p:nvGrpSpPr>
        <p:grpSpPr bwMode="auto">
          <a:xfrm>
            <a:off x="2260600" y="2342877"/>
            <a:ext cx="811213" cy="307975"/>
            <a:chOff x="464" y="1386"/>
            <a:chExt cx="511" cy="194"/>
          </a:xfrm>
        </p:grpSpPr>
        <p:sp>
          <p:nvSpPr>
            <p:cNvPr id="1049318" name="Text Box 31"/>
            <p:cNvSpPr txBox="1">
              <a:spLocks noChangeArrowheads="1"/>
            </p:cNvSpPr>
            <p:nvPr/>
          </p:nvSpPr>
          <p:spPr bwMode="auto">
            <a:xfrm>
              <a:off x="476" y="1386"/>
              <a:ext cx="499" cy="19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anose="02010609060101010101" pitchFamily="49" charset="-122"/>
                </a:rPr>
                <a:t>PC</a:t>
              </a:r>
            </a:p>
          </p:txBody>
        </p:sp>
        <p:sp>
          <p:nvSpPr>
            <p:cNvPr id="1049319" name="Line 71"/>
            <p:cNvSpPr>
              <a:spLocks noChangeShapeType="1"/>
            </p:cNvSpPr>
            <p:nvPr/>
          </p:nvSpPr>
          <p:spPr bwMode="auto">
            <a:xfrm>
              <a:off x="464" y="1389"/>
              <a:ext cx="227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000"/>
            </a:p>
          </p:txBody>
        </p:sp>
      </p:grpSp>
      <p:sp>
        <p:nvSpPr>
          <p:cNvPr id="1049320" name="Text Box 72"/>
          <p:cNvSpPr txBox="1">
            <a:spLocks noChangeArrowheads="1"/>
          </p:cNvSpPr>
          <p:nvPr/>
        </p:nvSpPr>
        <p:spPr bwMode="auto">
          <a:xfrm>
            <a:off x="5519738" y="2276202"/>
            <a:ext cx="360362" cy="3077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  <a:ea typeface="黑体" panose="02010609060101010101" pitchFamily="49" charset="-122"/>
              </a:rPr>
              <a:t>R</a:t>
            </a:r>
          </a:p>
        </p:txBody>
      </p:sp>
      <p:sp>
        <p:nvSpPr>
          <p:cNvPr id="1049321" name="Text Box 75"/>
          <p:cNvSpPr txBox="1">
            <a:spLocks noChangeArrowheads="1"/>
          </p:cNvSpPr>
          <p:nvPr/>
        </p:nvSpPr>
        <p:spPr bwMode="auto">
          <a:xfrm>
            <a:off x="7824788" y="3303315"/>
            <a:ext cx="431800" cy="30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  <a:latin typeface="+mn-lt"/>
                <a:ea typeface="黑体" panose="02010609060101010101" pitchFamily="49" charset="-122"/>
              </a:rPr>
              <a:t>SP</a:t>
            </a:r>
          </a:p>
        </p:txBody>
      </p:sp>
      <p:sp>
        <p:nvSpPr>
          <p:cNvPr id="1049322" name="Text Box 76"/>
          <p:cNvSpPr txBox="1">
            <a:spLocks noChangeArrowheads="1"/>
          </p:cNvSpPr>
          <p:nvPr/>
        </p:nvSpPr>
        <p:spPr bwMode="auto">
          <a:xfrm>
            <a:off x="7716838" y="4924598"/>
            <a:ext cx="971550" cy="30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  <a:latin typeface="+mn-lt"/>
                <a:ea typeface="黑体" panose="02010609060101010101" pitchFamily="49" charset="-122"/>
              </a:rPr>
              <a:t>SP+1-&gt;</a:t>
            </a:r>
          </a:p>
        </p:txBody>
      </p:sp>
      <p:sp>
        <p:nvSpPr>
          <p:cNvPr id="1049323" name="Text Box 77"/>
          <p:cNvSpPr txBox="1">
            <a:spLocks noChangeArrowheads="1"/>
          </p:cNvSpPr>
          <p:nvPr/>
        </p:nvSpPr>
        <p:spPr bwMode="auto">
          <a:xfrm>
            <a:off x="8651875" y="4924598"/>
            <a:ext cx="431800" cy="30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  <a:latin typeface="+mn-lt"/>
                <a:ea typeface="黑体" panose="02010609060101010101" pitchFamily="49" charset="-122"/>
              </a:rPr>
              <a:t>SP</a:t>
            </a:r>
          </a:p>
        </p:txBody>
      </p:sp>
      <p:sp>
        <p:nvSpPr>
          <p:cNvPr id="1049324" name="Line 78"/>
          <p:cNvSpPr>
            <a:spLocks noChangeShapeType="1"/>
          </p:cNvSpPr>
          <p:nvPr/>
        </p:nvSpPr>
        <p:spPr bwMode="auto">
          <a:xfrm flipV="1">
            <a:off x="8112125" y="3319190"/>
            <a:ext cx="252413" cy="1444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049325" name="Text Box 21"/>
          <p:cNvSpPr txBox="1">
            <a:spLocks noChangeArrowheads="1"/>
          </p:cNvSpPr>
          <p:nvPr/>
        </p:nvSpPr>
        <p:spPr bwMode="auto">
          <a:xfrm>
            <a:off x="1631950" y="2995340"/>
            <a:ext cx="1441450" cy="5397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PC-&gt;MAR</a:t>
            </a:r>
          </a:p>
        </p:txBody>
      </p:sp>
      <p:sp>
        <p:nvSpPr>
          <p:cNvPr id="1049326" name="Text Box 56"/>
          <p:cNvSpPr txBox="1">
            <a:spLocks noChangeArrowheads="1"/>
          </p:cNvSpPr>
          <p:nvPr/>
        </p:nvSpPr>
        <p:spPr bwMode="auto">
          <a:xfrm>
            <a:off x="9264649" y="5517232"/>
            <a:ext cx="1439863" cy="6371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PC+D&gt;</a:t>
            </a: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PC, MAR</a:t>
            </a:r>
          </a:p>
        </p:txBody>
      </p:sp>
      <p:sp>
        <p:nvSpPr>
          <p:cNvPr id="1049327" name="Text Box 26"/>
          <p:cNvSpPr txBox="1">
            <a:spLocks noChangeArrowheads="1"/>
          </p:cNvSpPr>
          <p:nvPr/>
        </p:nvSpPr>
        <p:spPr bwMode="auto">
          <a:xfrm>
            <a:off x="1559496" y="5644480"/>
            <a:ext cx="792163" cy="30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ET3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049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49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049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049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04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049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049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04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049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04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049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1049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049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1049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277" grpId="0" animBg="1"/>
      <p:bldP spid="1049278" grpId="0" animBg="1"/>
      <p:bldP spid="1049279" grpId="0" animBg="1"/>
      <p:bldP spid="1049280" grpId="0" animBg="1"/>
      <p:bldP spid="1049284" grpId="0" animBg="1"/>
      <p:bldP spid="1049285" grpId="0" animBg="1"/>
      <p:bldP spid="1049287" grpId="0"/>
      <p:bldP spid="1049288" grpId="0"/>
      <p:bldP spid="1049289" grpId="0"/>
      <p:bldP spid="1049292" grpId="0"/>
      <p:bldP spid="1049293" grpId="0"/>
      <p:bldP spid="1049294" grpId="0"/>
      <p:bldP spid="1049295" grpId="0"/>
      <p:bldP spid="1049296" grpId="0" animBg="1"/>
      <p:bldP spid="1049297" grpId="0"/>
      <p:bldP spid="1049298" grpId="0" animBg="1"/>
      <p:bldP spid="1049299" grpId="0" animBg="1"/>
      <p:bldP spid="1049300" grpId="0"/>
      <p:bldP spid="1049303" grpId="0" animBg="1"/>
      <p:bldP spid="1049304" grpId="0" animBg="1"/>
      <p:bldP spid="1049309" grpId="0"/>
      <p:bldP spid="1049310" grpId="0"/>
      <p:bldP spid="1049311" grpId="0"/>
      <p:bldP spid="1049312" grpId="0"/>
      <p:bldP spid="1049313" grpId="0"/>
      <p:bldP spid="1049320" grpId="0"/>
      <p:bldP spid="1049321" grpId="0" build="p" autoUpdateAnimBg="0" advAuto="0"/>
      <p:bldP spid="1049322" grpId="0" build="p" autoUpdateAnimBg="0" advAuto="0"/>
      <p:bldP spid="1049323" grpId="0" build="p" autoUpdateAnimBg="0" advAuto="0"/>
      <p:bldP spid="1049325" grpId="0" animBg="1"/>
      <p:bldP spid="1049326" grpId="0" animBg="1"/>
      <p:bldP spid="10493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oup 67"/>
          <p:cNvGrpSpPr/>
          <p:nvPr/>
        </p:nvGrpSpPr>
        <p:grpSpPr bwMode="auto">
          <a:xfrm>
            <a:off x="4689154" y="2578564"/>
            <a:ext cx="2146300" cy="461963"/>
            <a:chOff x="1767" y="1426"/>
            <a:chExt cx="1352" cy="291"/>
          </a:xfrm>
        </p:grpSpPr>
        <p:sp>
          <p:nvSpPr>
            <p:cNvPr id="1049328" name="Text Box 3"/>
            <p:cNvSpPr txBox="1">
              <a:spLocks noChangeArrowheads="1"/>
            </p:cNvSpPr>
            <p:nvPr/>
          </p:nvSpPr>
          <p:spPr bwMode="auto">
            <a:xfrm>
              <a:off x="1767" y="1426"/>
              <a:ext cx="135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R0+1     R0</a:t>
              </a:r>
            </a:p>
          </p:txBody>
        </p:sp>
        <p:sp>
          <p:nvSpPr>
            <p:cNvPr id="1049329" name="Line 4"/>
            <p:cNvSpPr>
              <a:spLocks noChangeShapeType="1"/>
            </p:cNvSpPr>
            <p:nvPr/>
          </p:nvSpPr>
          <p:spPr bwMode="auto">
            <a:xfrm>
              <a:off x="2383" y="1562"/>
              <a:ext cx="238" cy="0"/>
            </a:xfrm>
            <a:prstGeom prst="line">
              <a:avLst/>
            </a:prstGeom>
            <a:noFill/>
            <a:ln w="2857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grpSp>
        <p:nvGrpSpPr>
          <p:cNvPr id="163" name="Group 66"/>
          <p:cNvGrpSpPr/>
          <p:nvPr/>
        </p:nvGrpSpPr>
        <p:grpSpPr bwMode="auto">
          <a:xfrm>
            <a:off x="4693916" y="2092788"/>
            <a:ext cx="2908300" cy="461963"/>
            <a:chOff x="1770" y="1136"/>
            <a:chExt cx="1832" cy="291"/>
          </a:xfrm>
        </p:grpSpPr>
        <p:sp>
          <p:nvSpPr>
            <p:cNvPr id="1049330" name="Text Box 6"/>
            <p:cNvSpPr txBox="1">
              <a:spLocks noChangeArrowheads="1"/>
            </p:cNvSpPr>
            <p:nvPr/>
          </p:nvSpPr>
          <p:spPr bwMode="auto">
            <a:xfrm>
              <a:off x="1770" y="1136"/>
              <a:ext cx="183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M    MDR     PC</a:t>
              </a:r>
            </a:p>
          </p:txBody>
        </p:sp>
        <p:sp>
          <p:nvSpPr>
            <p:cNvPr id="1049331" name="Line 7"/>
            <p:cNvSpPr>
              <a:spLocks noChangeShapeType="1"/>
            </p:cNvSpPr>
            <p:nvPr/>
          </p:nvSpPr>
          <p:spPr bwMode="auto">
            <a:xfrm>
              <a:off x="2058" y="1280"/>
              <a:ext cx="238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1049332" name="Line 8"/>
            <p:cNvSpPr>
              <a:spLocks noChangeShapeType="1"/>
            </p:cNvSpPr>
            <p:nvPr/>
          </p:nvSpPr>
          <p:spPr bwMode="auto">
            <a:xfrm>
              <a:off x="2906" y="1272"/>
              <a:ext cx="238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1049333" name="Text Box 9"/>
          <p:cNvSpPr txBox="1">
            <a:spLocks noChangeArrowheads="1"/>
          </p:cNvSpPr>
          <p:nvPr/>
        </p:nvSpPr>
        <p:spPr bwMode="auto">
          <a:xfrm>
            <a:off x="3698554" y="2483311"/>
            <a:ext cx="152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>
                <a:ea typeface="黑体" pitchFamily="2" charset="-122"/>
              </a:rPr>
              <a:t>ET2：</a:t>
            </a:r>
          </a:p>
        </p:txBody>
      </p:sp>
      <p:grpSp>
        <p:nvGrpSpPr>
          <p:cNvPr id="164" name="Group 65"/>
          <p:cNvGrpSpPr/>
          <p:nvPr/>
        </p:nvGrpSpPr>
        <p:grpSpPr bwMode="auto">
          <a:xfrm>
            <a:off x="4709791" y="1603837"/>
            <a:ext cx="2184400" cy="461963"/>
            <a:chOff x="1780" y="820"/>
            <a:chExt cx="1376" cy="291"/>
          </a:xfrm>
        </p:grpSpPr>
        <p:sp>
          <p:nvSpPr>
            <p:cNvPr id="1049334" name="Text Box 11"/>
            <p:cNvSpPr txBox="1">
              <a:spLocks noChangeArrowheads="1"/>
            </p:cNvSpPr>
            <p:nvPr/>
          </p:nvSpPr>
          <p:spPr bwMode="auto">
            <a:xfrm>
              <a:off x="1780" y="820"/>
              <a:ext cx="137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R0     MAR</a:t>
              </a:r>
            </a:p>
          </p:txBody>
        </p:sp>
        <p:sp>
          <p:nvSpPr>
            <p:cNvPr id="1049335" name="Line 12"/>
            <p:cNvSpPr>
              <a:spLocks noChangeShapeType="1"/>
            </p:cNvSpPr>
            <p:nvPr/>
          </p:nvSpPr>
          <p:spPr bwMode="auto">
            <a:xfrm>
              <a:off x="2148" y="956"/>
              <a:ext cx="240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1049336" name="Text Box 13"/>
          <p:cNvSpPr txBox="1">
            <a:spLocks noChangeArrowheads="1"/>
          </p:cNvSpPr>
          <p:nvPr/>
        </p:nvSpPr>
        <p:spPr bwMode="auto">
          <a:xfrm>
            <a:off x="3703316" y="1984836"/>
            <a:ext cx="152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>
                <a:ea typeface="黑体" pitchFamily="2" charset="-122"/>
              </a:rPr>
              <a:t>ET1：</a:t>
            </a:r>
          </a:p>
        </p:txBody>
      </p:sp>
      <p:sp>
        <p:nvSpPr>
          <p:cNvPr id="1049337" name="Text Box 14"/>
          <p:cNvSpPr txBox="1">
            <a:spLocks noChangeArrowheads="1"/>
          </p:cNvSpPr>
          <p:nvPr/>
        </p:nvSpPr>
        <p:spPr bwMode="auto">
          <a:xfrm>
            <a:off x="2366322" y="188640"/>
            <a:ext cx="336391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 b="1"/>
              <a:t>例1: </a:t>
            </a:r>
            <a:r>
              <a:rPr lang="en-US" altLang="zh-CN" sz="3000" b="1"/>
              <a:t>JMP  (R0)+ ;</a:t>
            </a:r>
            <a:endParaRPr lang="zh-CN" altLang="en-US" sz="3000" b="1"/>
          </a:p>
        </p:txBody>
      </p:sp>
      <p:grpSp>
        <p:nvGrpSpPr>
          <p:cNvPr id="165" name="Group 64"/>
          <p:cNvGrpSpPr/>
          <p:nvPr/>
        </p:nvGrpSpPr>
        <p:grpSpPr bwMode="auto">
          <a:xfrm>
            <a:off x="3719191" y="1045037"/>
            <a:ext cx="4406900" cy="554038"/>
            <a:chOff x="1156" y="460"/>
            <a:chExt cx="2776" cy="349"/>
          </a:xfrm>
        </p:grpSpPr>
        <p:sp>
          <p:nvSpPr>
            <p:cNvPr id="1049338" name="Text Box 16"/>
            <p:cNvSpPr txBox="1">
              <a:spLocks noChangeArrowheads="1"/>
            </p:cNvSpPr>
            <p:nvPr/>
          </p:nvSpPr>
          <p:spPr bwMode="auto">
            <a:xfrm>
              <a:off x="1156" y="460"/>
              <a:ext cx="759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3000" b="1">
                  <a:ea typeface="黑体" pitchFamily="2" charset="-122"/>
                </a:rPr>
                <a:t>FT0：</a:t>
              </a:r>
            </a:p>
          </p:txBody>
        </p:sp>
        <p:sp>
          <p:nvSpPr>
            <p:cNvPr id="1049339" name="Text Box 18"/>
            <p:cNvSpPr txBox="1">
              <a:spLocks noChangeArrowheads="1"/>
            </p:cNvSpPr>
            <p:nvPr/>
          </p:nvSpPr>
          <p:spPr bwMode="auto">
            <a:xfrm>
              <a:off x="1764" y="516"/>
              <a:ext cx="15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M    IR,</a:t>
              </a:r>
            </a:p>
          </p:txBody>
        </p:sp>
        <p:sp>
          <p:nvSpPr>
            <p:cNvPr id="1049340" name="Line 19"/>
            <p:cNvSpPr>
              <a:spLocks noChangeShapeType="1"/>
            </p:cNvSpPr>
            <p:nvPr/>
          </p:nvSpPr>
          <p:spPr bwMode="auto">
            <a:xfrm>
              <a:off x="2054" y="652"/>
              <a:ext cx="243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1049341" name="Text Box 21"/>
            <p:cNvSpPr txBox="1">
              <a:spLocks noChangeArrowheads="1"/>
            </p:cNvSpPr>
            <p:nvPr/>
          </p:nvSpPr>
          <p:spPr bwMode="auto">
            <a:xfrm>
              <a:off x="2616" y="516"/>
              <a:ext cx="131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PC+1    PC</a:t>
              </a:r>
            </a:p>
          </p:txBody>
        </p:sp>
        <p:sp>
          <p:nvSpPr>
            <p:cNvPr id="1049342" name="Line 22"/>
            <p:cNvSpPr>
              <a:spLocks noChangeShapeType="1"/>
            </p:cNvSpPr>
            <p:nvPr/>
          </p:nvSpPr>
          <p:spPr bwMode="auto">
            <a:xfrm>
              <a:off x="3257" y="660"/>
              <a:ext cx="240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1049343" name="Text Box 23"/>
          <p:cNvSpPr txBox="1">
            <a:spLocks noChangeArrowheads="1"/>
          </p:cNvSpPr>
          <p:nvPr/>
        </p:nvSpPr>
        <p:spPr bwMode="auto">
          <a:xfrm>
            <a:off x="3719191" y="1502236"/>
            <a:ext cx="1219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>
                <a:ea typeface="黑体" pitchFamily="2" charset="-122"/>
              </a:rPr>
              <a:t>ET0：</a:t>
            </a:r>
          </a:p>
        </p:txBody>
      </p:sp>
      <p:sp>
        <p:nvSpPr>
          <p:cNvPr id="1049344" name="Text Box 24"/>
          <p:cNvSpPr txBox="1">
            <a:spLocks noChangeArrowheads="1"/>
          </p:cNvSpPr>
          <p:nvPr/>
        </p:nvSpPr>
        <p:spPr bwMode="auto">
          <a:xfrm>
            <a:off x="7424416" y="2105486"/>
            <a:ext cx="1600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3000" b="1">
                <a:ea typeface="黑体" pitchFamily="2" charset="-122"/>
              </a:rPr>
              <a:t>、</a:t>
            </a:r>
            <a:r>
              <a:rPr lang="en-US" altLang="zh-CN" sz="3000" b="1">
                <a:solidFill>
                  <a:srgbClr val="FF0000"/>
                </a:solidFill>
                <a:ea typeface="黑体" pitchFamily="2" charset="-122"/>
              </a:rPr>
              <a:t>MAR</a:t>
            </a:r>
          </a:p>
        </p:txBody>
      </p:sp>
      <p:sp>
        <p:nvSpPr>
          <p:cNvPr id="1049345" name="Text Box 25"/>
          <p:cNvSpPr txBox="1">
            <a:spLocks noChangeArrowheads="1"/>
          </p:cNvSpPr>
          <p:nvPr/>
        </p:nvSpPr>
        <p:spPr bwMode="auto">
          <a:xfrm>
            <a:off x="2377754" y="3418305"/>
            <a:ext cx="32893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 b="1"/>
              <a:t>例2: </a:t>
            </a:r>
            <a:r>
              <a:rPr lang="en-US" altLang="zh-CN" sz="3000" b="1"/>
              <a:t>JMP  X(PC) ;</a:t>
            </a:r>
            <a:endParaRPr lang="zh-CN" altLang="en-US" sz="3000" b="1"/>
          </a:p>
        </p:txBody>
      </p:sp>
      <p:sp>
        <p:nvSpPr>
          <p:cNvPr id="1049346" name="Text Box 27"/>
          <p:cNvSpPr txBox="1">
            <a:spLocks noChangeArrowheads="1"/>
          </p:cNvSpPr>
          <p:nvPr/>
        </p:nvSpPr>
        <p:spPr bwMode="auto">
          <a:xfrm>
            <a:off x="3682679" y="4149080"/>
            <a:ext cx="11557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>
                <a:ea typeface="黑体" pitchFamily="2" charset="-122"/>
              </a:rPr>
              <a:t>FT0:</a:t>
            </a:r>
          </a:p>
        </p:txBody>
      </p:sp>
      <p:grpSp>
        <p:nvGrpSpPr>
          <p:cNvPr id="166" name="Group 68"/>
          <p:cNvGrpSpPr/>
          <p:nvPr/>
        </p:nvGrpSpPr>
        <p:grpSpPr bwMode="auto">
          <a:xfrm>
            <a:off x="4673279" y="4225284"/>
            <a:ext cx="3581400" cy="474663"/>
            <a:chOff x="1757" y="2113"/>
            <a:chExt cx="2256" cy="299"/>
          </a:xfrm>
        </p:grpSpPr>
        <p:sp>
          <p:nvSpPr>
            <p:cNvPr id="1049347" name="Text Box 29"/>
            <p:cNvSpPr txBox="1">
              <a:spLocks noChangeArrowheads="1"/>
            </p:cNvSpPr>
            <p:nvPr/>
          </p:nvSpPr>
          <p:spPr bwMode="auto">
            <a:xfrm>
              <a:off x="1757" y="2113"/>
              <a:ext cx="201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M    IR,</a:t>
              </a:r>
            </a:p>
          </p:txBody>
        </p:sp>
        <p:sp>
          <p:nvSpPr>
            <p:cNvPr id="1049348" name="Line 30"/>
            <p:cNvSpPr>
              <a:spLocks noChangeShapeType="1"/>
            </p:cNvSpPr>
            <p:nvPr/>
          </p:nvSpPr>
          <p:spPr bwMode="auto">
            <a:xfrm>
              <a:off x="2045" y="2257"/>
              <a:ext cx="238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1049349" name="Text Box 32"/>
            <p:cNvSpPr txBox="1">
              <a:spLocks noChangeArrowheads="1"/>
            </p:cNvSpPr>
            <p:nvPr/>
          </p:nvSpPr>
          <p:spPr bwMode="auto">
            <a:xfrm>
              <a:off x="2645" y="2121"/>
              <a:ext cx="136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PC+1    PC</a:t>
              </a:r>
            </a:p>
          </p:txBody>
        </p:sp>
        <p:sp>
          <p:nvSpPr>
            <p:cNvPr id="1049350" name="Line 33"/>
            <p:cNvSpPr>
              <a:spLocks noChangeShapeType="1"/>
            </p:cNvSpPr>
            <p:nvPr/>
          </p:nvSpPr>
          <p:spPr bwMode="auto">
            <a:xfrm>
              <a:off x="3277" y="2265"/>
              <a:ext cx="238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1049351" name="Text Box 34"/>
          <p:cNvSpPr txBox="1">
            <a:spLocks noChangeArrowheads="1"/>
          </p:cNvSpPr>
          <p:nvPr/>
        </p:nvSpPr>
        <p:spPr bwMode="auto">
          <a:xfrm>
            <a:off x="3682679" y="4693523"/>
            <a:ext cx="11049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>
                <a:ea typeface="黑体" pitchFamily="2" charset="-122"/>
              </a:rPr>
              <a:t>ET0:</a:t>
            </a:r>
          </a:p>
        </p:txBody>
      </p:sp>
      <p:grpSp>
        <p:nvGrpSpPr>
          <p:cNvPr id="167" name="Group 69"/>
          <p:cNvGrpSpPr/>
          <p:nvPr/>
        </p:nvGrpSpPr>
        <p:grpSpPr bwMode="auto">
          <a:xfrm>
            <a:off x="4673279" y="4769727"/>
            <a:ext cx="2070100" cy="461963"/>
            <a:chOff x="1757" y="2401"/>
            <a:chExt cx="1304" cy="291"/>
          </a:xfrm>
        </p:grpSpPr>
        <p:sp>
          <p:nvSpPr>
            <p:cNvPr id="1049352" name="Text Box 36"/>
            <p:cNvSpPr txBox="1">
              <a:spLocks noChangeArrowheads="1"/>
            </p:cNvSpPr>
            <p:nvPr/>
          </p:nvSpPr>
          <p:spPr bwMode="auto">
            <a:xfrm>
              <a:off x="1757" y="2401"/>
              <a:ext cx="130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PC    MAR</a:t>
              </a:r>
            </a:p>
          </p:txBody>
        </p:sp>
        <p:sp>
          <p:nvSpPr>
            <p:cNvPr id="1049353" name="Line 37"/>
            <p:cNvSpPr>
              <a:spLocks noChangeShapeType="1"/>
            </p:cNvSpPr>
            <p:nvPr/>
          </p:nvSpPr>
          <p:spPr bwMode="auto">
            <a:xfrm>
              <a:off x="2141" y="2545"/>
              <a:ext cx="238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1049354" name="Text Box 38"/>
          <p:cNvSpPr txBox="1">
            <a:spLocks noChangeArrowheads="1"/>
          </p:cNvSpPr>
          <p:nvPr/>
        </p:nvSpPr>
        <p:spPr bwMode="auto">
          <a:xfrm>
            <a:off x="3682679" y="5223743"/>
            <a:ext cx="11176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>
                <a:ea typeface="黑体" pitchFamily="2" charset="-122"/>
              </a:rPr>
              <a:t>ET1:</a:t>
            </a:r>
          </a:p>
        </p:txBody>
      </p:sp>
      <p:grpSp>
        <p:nvGrpSpPr>
          <p:cNvPr id="168" name="Group 70"/>
          <p:cNvGrpSpPr/>
          <p:nvPr/>
        </p:nvGrpSpPr>
        <p:grpSpPr bwMode="auto">
          <a:xfrm>
            <a:off x="4673279" y="5299948"/>
            <a:ext cx="2667000" cy="461963"/>
            <a:chOff x="1757" y="2689"/>
            <a:chExt cx="1680" cy="291"/>
          </a:xfrm>
        </p:grpSpPr>
        <p:sp>
          <p:nvSpPr>
            <p:cNvPr id="1049355" name="Text Box 40"/>
            <p:cNvSpPr txBox="1">
              <a:spLocks noChangeArrowheads="1"/>
            </p:cNvSpPr>
            <p:nvPr/>
          </p:nvSpPr>
          <p:spPr bwMode="auto">
            <a:xfrm>
              <a:off x="1757" y="2689"/>
              <a:ext cx="168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M    MDR    D</a:t>
              </a:r>
            </a:p>
          </p:txBody>
        </p:sp>
        <p:sp>
          <p:nvSpPr>
            <p:cNvPr id="1049356" name="Line 41"/>
            <p:cNvSpPr>
              <a:spLocks noChangeShapeType="1"/>
            </p:cNvSpPr>
            <p:nvPr/>
          </p:nvSpPr>
          <p:spPr bwMode="auto">
            <a:xfrm>
              <a:off x="2045" y="2833"/>
              <a:ext cx="238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1049357" name="Line 42"/>
            <p:cNvSpPr>
              <a:spLocks noChangeShapeType="1"/>
            </p:cNvSpPr>
            <p:nvPr/>
          </p:nvSpPr>
          <p:spPr bwMode="auto">
            <a:xfrm>
              <a:off x="2861" y="2833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1049358" name="Line 43"/>
          <p:cNvSpPr>
            <a:spLocks noChangeShapeType="1"/>
          </p:cNvSpPr>
          <p:nvPr/>
        </p:nvSpPr>
        <p:spPr bwMode="auto">
          <a:xfrm flipV="1">
            <a:off x="7189466" y="5282480"/>
            <a:ext cx="536575" cy="150813"/>
          </a:xfrm>
          <a:prstGeom prst="line">
            <a:avLst/>
          </a:prstGeom>
          <a:noFill/>
          <a:ln w="19050" cap="sq">
            <a:solidFill>
              <a:srgbClr val="000099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3000" b="1"/>
          </a:p>
        </p:txBody>
      </p:sp>
      <p:sp>
        <p:nvSpPr>
          <p:cNvPr id="1049359" name="Text Box 44"/>
          <p:cNvSpPr txBox="1">
            <a:spLocks noChangeArrowheads="1"/>
          </p:cNvSpPr>
          <p:nvPr/>
        </p:nvSpPr>
        <p:spPr bwMode="auto">
          <a:xfrm>
            <a:off x="7665715" y="4941168"/>
            <a:ext cx="1886669" cy="55399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zh-CN" altLang="en-US" sz="3000" b="1">
                <a:solidFill>
                  <a:srgbClr val="000099"/>
                </a:solidFill>
              </a:rPr>
              <a:t>位移量</a:t>
            </a:r>
          </a:p>
        </p:txBody>
      </p:sp>
      <p:sp>
        <p:nvSpPr>
          <p:cNvPr id="1049360" name="Text Box 45"/>
          <p:cNvSpPr txBox="1">
            <a:spLocks noChangeArrowheads="1"/>
          </p:cNvSpPr>
          <p:nvPr/>
        </p:nvSpPr>
        <p:spPr bwMode="auto">
          <a:xfrm>
            <a:off x="3682679" y="6187370"/>
            <a:ext cx="10287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>
                <a:ea typeface="黑体" pitchFamily="2" charset="-122"/>
              </a:rPr>
              <a:t>ET3:</a:t>
            </a:r>
          </a:p>
        </p:txBody>
      </p:sp>
      <p:grpSp>
        <p:nvGrpSpPr>
          <p:cNvPr id="169" name="Group 71"/>
          <p:cNvGrpSpPr/>
          <p:nvPr/>
        </p:nvGrpSpPr>
        <p:grpSpPr bwMode="auto">
          <a:xfrm>
            <a:off x="4673279" y="6263575"/>
            <a:ext cx="2362200" cy="461963"/>
            <a:chOff x="1757" y="2977"/>
            <a:chExt cx="1488" cy="291"/>
          </a:xfrm>
        </p:grpSpPr>
        <p:sp>
          <p:nvSpPr>
            <p:cNvPr id="1049361" name="Text Box 47"/>
            <p:cNvSpPr txBox="1">
              <a:spLocks noChangeArrowheads="1"/>
            </p:cNvSpPr>
            <p:nvPr/>
          </p:nvSpPr>
          <p:spPr bwMode="auto">
            <a:xfrm>
              <a:off x="1757" y="2977"/>
              <a:ext cx="148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PC+D     PC</a:t>
              </a:r>
            </a:p>
          </p:txBody>
        </p:sp>
        <p:sp>
          <p:nvSpPr>
            <p:cNvPr id="1049362" name="Line 48"/>
            <p:cNvSpPr>
              <a:spLocks noChangeShapeType="1"/>
            </p:cNvSpPr>
            <p:nvPr/>
          </p:nvSpPr>
          <p:spPr bwMode="auto">
            <a:xfrm>
              <a:off x="2501" y="3121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1049363" name="Text Box 49"/>
          <p:cNvSpPr txBox="1">
            <a:spLocks noChangeArrowheads="1"/>
          </p:cNvSpPr>
          <p:nvPr/>
        </p:nvSpPr>
        <p:spPr bwMode="auto">
          <a:xfrm>
            <a:off x="6756079" y="6263570"/>
            <a:ext cx="1600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3000" b="1">
                <a:ea typeface="黑体" pitchFamily="2" charset="-122"/>
              </a:rPr>
              <a:t>、</a:t>
            </a:r>
            <a:r>
              <a:rPr lang="en-US" altLang="zh-CN" sz="3000" b="1">
                <a:solidFill>
                  <a:srgbClr val="FF0000"/>
                </a:solidFill>
                <a:ea typeface="黑体" pitchFamily="2" charset="-122"/>
              </a:rPr>
              <a:t>MAR</a:t>
            </a:r>
          </a:p>
        </p:txBody>
      </p:sp>
      <p:sp>
        <p:nvSpPr>
          <p:cNvPr id="1049364" name="Text Box 34"/>
          <p:cNvSpPr txBox="1">
            <a:spLocks noChangeArrowheads="1"/>
          </p:cNvSpPr>
          <p:nvPr/>
        </p:nvSpPr>
        <p:spPr bwMode="auto">
          <a:xfrm>
            <a:off x="3665207" y="5677759"/>
            <a:ext cx="11049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>
                <a:ea typeface="黑体" pitchFamily="2" charset="-122"/>
              </a:rPr>
              <a:t>ET2:</a:t>
            </a:r>
          </a:p>
        </p:txBody>
      </p:sp>
      <p:grpSp>
        <p:nvGrpSpPr>
          <p:cNvPr id="170" name="Group 69"/>
          <p:cNvGrpSpPr/>
          <p:nvPr/>
        </p:nvGrpSpPr>
        <p:grpSpPr bwMode="auto">
          <a:xfrm>
            <a:off x="4651951" y="5781757"/>
            <a:ext cx="3682307" cy="461963"/>
            <a:chOff x="1757" y="2401"/>
            <a:chExt cx="1304" cy="291"/>
          </a:xfrm>
        </p:grpSpPr>
        <p:sp>
          <p:nvSpPr>
            <p:cNvPr id="1049365" name="Text Box 36"/>
            <p:cNvSpPr txBox="1">
              <a:spLocks noChangeArrowheads="1"/>
            </p:cNvSpPr>
            <p:nvPr/>
          </p:nvSpPr>
          <p:spPr bwMode="auto">
            <a:xfrm>
              <a:off x="1757" y="2401"/>
              <a:ext cx="130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PC+1      PC</a:t>
              </a:r>
            </a:p>
          </p:txBody>
        </p:sp>
        <p:sp>
          <p:nvSpPr>
            <p:cNvPr id="1049366" name="Line 37"/>
            <p:cNvSpPr>
              <a:spLocks noChangeShapeType="1"/>
            </p:cNvSpPr>
            <p:nvPr/>
          </p:nvSpPr>
          <p:spPr bwMode="auto">
            <a:xfrm flipV="1">
              <a:off x="2148" y="2534"/>
              <a:ext cx="108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9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9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9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49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49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49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49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49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49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49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49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049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049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04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333" grpId="0" build="p" autoUpdateAnimBg="0"/>
      <p:bldP spid="1049336" grpId="0" build="p" autoUpdateAnimBg="0"/>
      <p:bldP spid="1049337" grpId="0" build="p" autoUpdateAnimBg="0"/>
      <p:bldP spid="1049343" grpId="0" build="p" autoUpdateAnimBg="0"/>
      <p:bldP spid="1049344" grpId="0" build="p" autoUpdateAnimBg="0" advAuto="0"/>
      <p:bldP spid="1049345" grpId="0" build="p" autoUpdateAnimBg="0"/>
      <p:bldP spid="1049346" grpId="0" autoUpdateAnimBg="0"/>
      <p:bldP spid="1049351" grpId="0" build="p" autoUpdateAnimBg="0"/>
      <p:bldP spid="1049354" grpId="0" build="p" autoUpdateAnimBg="0"/>
      <p:bldP spid="1049358" grpId="0" animBg="1"/>
      <p:bldP spid="1049359" grpId="0" build="p" autoUpdateAnimBg="0" advAuto="0"/>
      <p:bldP spid="1049360" grpId="0" build="p" autoUpdateAnimBg="0"/>
      <p:bldP spid="1049363" grpId="0" build="p" autoUpdateAnimBg="0"/>
      <p:bldP spid="1049364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67" name="Text Box 9"/>
          <p:cNvSpPr txBox="1">
            <a:spLocks noChangeArrowheads="1"/>
          </p:cNvSpPr>
          <p:nvPr/>
        </p:nvSpPr>
        <p:spPr bwMode="auto">
          <a:xfrm>
            <a:off x="2973064" y="145257"/>
            <a:ext cx="17526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/>
              <a:t>转子指令</a:t>
            </a:r>
            <a:endParaRPr lang="en-US" altLang="zh-CN" sz="2800" b="1"/>
          </a:p>
        </p:txBody>
      </p:sp>
      <p:grpSp>
        <p:nvGrpSpPr>
          <p:cNvPr id="172" name="组合 14"/>
          <p:cNvGrpSpPr/>
          <p:nvPr/>
        </p:nvGrpSpPr>
        <p:grpSpPr>
          <a:xfrm>
            <a:off x="2595563" y="1397719"/>
            <a:ext cx="8380412" cy="1239193"/>
            <a:chOff x="1071563" y="1397719"/>
            <a:chExt cx="8380412" cy="1239193"/>
          </a:xfrm>
        </p:grpSpPr>
        <p:sp>
          <p:nvSpPr>
            <p:cNvPr id="1049368" name="Text Box 2"/>
            <p:cNvSpPr txBox="1">
              <a:spLocks noChangeArrowheads="1"/>
            </p:cNvSpPr>
            <p:nvPr/>
          </p:nvSpPr>
          <p:spPr bwMode="auto">
            <a:xfrm>
              <a:off x="1071563" y="1466597"/>
              <a:ext cx="316547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/>
                <a:t>转子成功:</a:t>
              </a:r>
            </a:p>
          </p:txBody>
        </p:sp>
        <p:sp>
          <p:nvSpPr>
            <p:cNvPr id="1049369" name="Text Box 3"/>
            <p:cNvSpPr txBox="1">
              <a:spLocks noChangeArrowheads="1"/>
            </p:cNvSpPr>
            <p:nvPr/>
          </p:nvSpPr>
          <p:spPr bwMode="auto">
            <a:xfrm>
              <a:off x="2905125" y="1413594"/>
              <a:ext cx="838200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3000" b="1"/>
                <a:t>R</a:t>
              </a:r>
            </a:p>
          </p:txBody>
        </p:sp>
        <p:sp>
          <p:nvSpPr>
            <p:cNvPr id="1049370" name="Text Box 4"/>
            <p:cNvSpPr txBox="1">
              <a:spLocks noChangeArrowheads="1"/>
            </p:cNvSpPr>
            <p:nvPr/>
          </p:nvSpPr>
          <p:spPr bwMode="auto">
            <a:xfrm>
              <a:off x="3590925" y="1397719"/>
              <a:ext cx="1219200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3000" b="1"/>
                <a:t>(</a:t>
              </a:r>
              <a:r>
                <a:rPr lang="en-US" altLang="zh-CN" sz="3000" b="1"/>
                <a:t>R)</a:t>
              </a:r>
            </a:p>
          </p:txBody>
        </p:sp>
        <p:sp>
          <p:nvSpPr>
            <p:cNvPr id="1049371" name="Text Box 5"/>
            <p:cNvSpPr txBox="1">
              <a:spLocks noChangeArrowheads="1"/>
            </p:cNvSpPr>
            <p:nvPr/>
          </p:nvSpPr>
          <p:spPr bwMode="auto">
            <a:xfrm>
              <a:off x="4606925" y="1397719"/>
              <a:ext cx="1162050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3000" b="1"/>
                <a:t>(</a:t>
              </a:r>
              <a:r>
                <a:rPr lang="en-US" altLang="zh-CN" sz="3000" b="1"/>
                <a:t>R)+</a:t>
              </a:r>
            </a:p>
          </p:txBody>
        </p:sp>
        <p:sp>
          <p:nvSpPr>
            <p:cNvPr id="1049372" name="Text Box 6"/>
            <p:cNvSpPr txBox="1">
              <a:spLocks noChangeArrowheads="1"/>
            </p:cNvSpPr>
            <p:nvPr/>
          </p:nvSpPr>
          <p:spPr bwMode="auto">
            <a:xfrm>
              <a:off x="7350125" y="1397719"/>
              <a:ext cx="1303338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3000" b="1"/>
                <a:t>(</a:t>
              </a:r>
              <a:r>
                <a:rPr lang="en-US" altLang="zh-CN" sz="3000" b="1"/>
                <a:t>SP)+</a:t>
              </a:r>
            </a:p>
          </p:txBody>
        </p:sp>
        <p:sp>
          <p:nvSpPr>
            <p:cNvPr id="1049373" name="Text Box 7"/>
            <p:cNvSpPr txBox="1">
              <a:spLocks noChangeArrowheads="1"/>
            </p:cNvSpPr>
            <p:nvPr/>
          </p:nvSpPr>
          <p:spPr bwMode="auto">
            <a:xfrm>
              <a:off x="5851525" y="1397719"/>
              <a:ext cx="1397000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3000" b="1"/>
                <a:t>(</a:t>
              </a:r>
              <a:r>
                <a:rPr lang="en-US" altLang="zh-CN" sz="3000" b="1"/>
                <a:t>PC)+</a:t>
              </a:r>
            </a:p>
          </p:txBody>
        </p:sp>
        <p:sp>
          <p:nvSpPr>
            <p:cNvPr id="1049374" name="Text Box 8"/>
            <p:cNvSpPr txBox="1">
              <a:spLocks noChangeArrowheads="1"/>
            </p:cNvSpPr>
            <p:nvPr/>
          </p:nvSpPr>
          <p:spPr bwMode="auto">
            <a:xfrm>
              <a:off x="2139950" y="2102569"/>
              <a:ext cx="2068513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/>
                <a:t>入口在</a:t>
              </a:r>
              <a:r>
                <a:rPr lang="en-US" altLang="zh-CN" sz="2800" b="1"/>
                <a:t>R</a:t>
              </a:r>
              <a:r>
                <a:rPr lang="zh-CN" altLang="en-US" sz="2800" b="1"/>
                <a:t>中</a:t>
              </a:r>
            </a:p>
          </p:txBody>
        </p:sp>
        <p:sp>
          <p:nvSpPr>
            <p:cNvPr id="1049375" name="AutoShape 10"/>
            <p:cNvSpPr/>
            <p:nvPr/>
          </p:nvSpPr>
          <p:spPr bwMode="auto">
            <a:xfrm rot="16200000">
              <a:off x="5187157" y="461887"/>
              <a:ext cx="152400" cy="3052763"/>
            </a:xfrm>
            <a:prstGeom prst="leftBrace">
              <a:avLst>
                <a:gd name="adj1" fmla="val 166927"/>
                <a:gd name="adj2" fmla="val 50000"/>
              </a:avLst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1049376" name="Text Box 11"/>
            <p:cNvSpPr txBox="1">
              <a:spLocks noChangeArrowheads="1"/>
            </p:cNvSpPr>
            <p:nvPr/>
          </p:nvSpPr>
          <p:spPr bwMode="auto">
            <a:xfrm>
              <a:off x="4324350" y="2117799"/>
              <a:ext cx="2727325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/>
                <a:t>入口在</a:t>
              </a:r>
              <a:r>
                <a:rPr lang="en-US" altLang="zh-CN" sz="2800" b="1"/>
                <a:t>M</a:t>
              </a:r>
              <a:r>
                <a:rPr lang="zh-CN" altLang="en-US" sz="2800" b="1"/>
                <a:t>中</a:t>
              </a:r>
            </a:p>
          </p:txBody>
        </p:sp>
        <p:sp>
          <p:nvSpPr>
            <p:cNvPr id="1049377" name="Text Box 12"/>
            <p:cNvSpPr txBox="1">
              <a:spLocks noChangeArrowheads="1"/>
            </p:cNvSpPr>
            <p:nvPr/>
          </p:nvSpPr>
          <p:spPr bwMode="auto">
            <a:xfrm>
              <a:off x="6648450" y="2093044"/>
              <a:ext cx="2803525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/>
                <a:t>入口在堆栈中</a:t>
              </a:r>
            </a:p>
          </p:txBody>
        </p:sp>
        <p:sp>
          <p:nvSpPr>
            <p:cNvPr id="1049378" name="Line 13"/>
            <p:cNvSpPr>
              <a:spLocks noChangeShapeType="1"/>
            </p:cNvSpPr>
            <p:nvPr/>
          </p:nvSpPr>
          <p:spPr bwMode="auto">
            <a:xfrm>
              <a:off x="3105150" y="1870794"/>
              <a:ext cx="0" cy="287338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049379" name="Line 14"/>
            <p:cNvSpPr>
              <a:spLocks noChangeShapeType="1"/>
            </p:cNvSpPr>
            <p:nvPr/>
          </p:nvSpPr>
          <p:spPr bwMode="auto">
            <a:xfrm>
              <a:off x="7859713" y="1873969"/>
              <a:ext cx="0" cy="287338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1049380" name="Text Box 25"/>
          <p:cNvSpPr txBox="1">
            <a:spLocks noChangeArrowheads="1"/>
          </p:cNvSpPr>
          <p:nvPr/>
        </p:nvSpPr>
        <p:spPr bwMode="auto">
          <a:xfrm>
            <a:off x="2290279" y="2852936"/>
            <a:ext cx="8198209" cy="3298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5000"/>
              </a:lnSpc>
              <a:spcBef>
                <a:spcPct val="0"/>
              </a:spcBef>
            </a:pPr>
            <a:r>
              <a:rPr lang="zh-CN" altLang="en-US" sz="2800" b="1"/>
              <a:t>    条件满足：</a:t>
            </a:r>
            <a:endParaRPr lang="en-US" altLang="zh-CN" sz="2800" b="1"/>
          </a:p>
          <a:p>
            <a:pPr>
              <a:lnSpc>
                <a:spcPts val="5000"/>
              </a:lnSpc>
              <a:spcBef>
                <a:spcPct val="0"/>
              </a:spcBef>
            </a:pPr>
            <a:r>
              <a:rPr lang="zh-CN" altLang="en-US" sz="2800" b="1"/>
              <a:t>对于非寄存器寻址， 在</a:t>
            </a:r>
            <a:r>
              <a:rPr lang="en-US" altLang="zh-CN" sz="2800" b="1"/>
              <a:t>ST</a:t>
            </a:r>
            <a:r>
              <a:rPr lang="zh-CN" altLang="en-US" sz="2800" b="1"/>
              <a:t>形成子程序入口地址</a:t>
            </a:r>
            <a:r>
              <a:rPr lang="en-US" altLang="zh-CN" sz="2800" b="1"/>
              <a:t>-&gt;C</a:t>
            </a:r>
            <a:r>
              <a:rPr lang="zh-CN" altLang="en-US" sz="2800" b="1"/>
              <a:t>; </a:t>
            </a:r>
            <a:endParaRPr lang="en-US" altLang="zh-CN" sz="2800" b="1"/>
          </a:p>
          <a:p>
            <a:pPr>
              <a:lnSpc>
                <a:spcPts val="5000"/>
              </a:lnSpc>
              <a:spcBef>
                <a:spcPct val="0"/>
              </a:spcBef>
            </a:pPr>
            <a:r>
              <a:rPr lang="zh-CN" altLang="en-US" sz="2800" b="1"/>
              <a:t>在</a:t>
            </a:r>
            <a:r>
              <a:rPr lang="en-US" altLang="zh-CN" sz="2800" b="1"/>
              <a:t>ET</a:t>
            </a:r>
            <a:r>
              <a:rPr lang="zh-CN" altLang="en-US" sz="2800" b="1"/>
              <a:t>保存返回地址, 并将子程序入口</a:t>
            </a:r>
            <a:r>
              <a:rPr lang="en-US" altLang="zh-CN" sz="2800" b="1"/>
              <a:t>-&gt;PC</a:t>
            </a:r>
            <a:r>
              <a:rPr lang="zh-CN" altLang="en-US" sz="2800" b="1"/>
              <a:t>、</a:t>
            </a:r>
            <a:r>
              <a:rPr lang="en-US" altLang="zh-CN" sz="2800" b="1"/>
              <a:t>MAR</a:t>
            </a:r>
            <a:r>
              <a:rPr lang="zh-CN" altLang="en-US" sz="2800" b="1"/>
              <a:t>。</a:t>
            </a:r>
            <a:endParaRPr lang="en-US" altLang="zh-CN" sz="2800" b="1"/>
          </a:p>
          <a:p>
            <a:pPr>
              <a:lnSpc>
                <a:spcPts val="5000"/>
              </a:lnSpc>
              <a:spcBef>
                <a:spcPct val="0"/>
              </a:spcBef>
            </a:pPr>
            <a:r>
              <a:rPr lang="zh-CN" altLang="en-US" sz="2800" b="1"/>
              <a:t>    条件不满足：</a:t>
            </a:r>
            <a:endParaRPr lang="en-US" altLang="zh-CN" sz="2800" b="1"/>
          </a:p>
          <a:p>
            <a:pPr>
              <a:lnSpc>
                <a:spcPts val="5000"/>
              </a:lnSpc>
              <a:spcBef>
                <a:spcPct val="0"/>
              </a:spcBef>
            </a:pPr>
            <a:r>
              <a:rPr lang="zh-CN" altLang="en-US" sz="2800" b="1"/>
              <a:t>顺序执行。</a:t>
            </a:r>
          </a:p>
        </p:txBody>
      </p:sp>
      <p:grpSp>
        <p:nvGrpSpPr>
          <p:cNvPr id="173" name="组合 15"/>
          <p:cNvGrpSpPr/>
          <p:nvPr/>
        </p:nvGrpSpPr>
        <p:grpSpPr>
          <a:xfrm>
            <a:off x="2432348" y="133704"/>
            <a:ext cx="529167" cy="5293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49381" name="同心圆 2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049382" name="椭圆 1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6</a:t>
              </a:r>
              <a:endParaRPr lang="zh-CN" altLang="en-US" sz="2400" b="1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2097155" name="Picture 4" descr="C:\Users\Administrator\Desktop\微立体创业计划\00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1609" y="3005444"/>
            <a:ext cx="457340" cy="45734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</p:spPr>
      </p:pic>
      <p:pic>
        <p:nvPicPr>
          <p:cNvPr id="2097156" name="Picture 4" descr="C:\Users\Administrator\Desktop\微立体创业计划\00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1358" y="4869160"/>
            <a:ext cx="457340" cy="45734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9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49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49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49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9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49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49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83" name="Line 56"/>
          <p:cNvSpPr>
            <a:spLocks noChangeShapeType="1"/>
          </p:cNvSpPr>
          <p:nvPr/>
        </p:nvSpPr>
        <p:spPr bwMode="auto">
          <a:xfrm>
            <a:off x="9912350" y="1196975"/>
            <a:ext cx="0" cy="20875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1049384" name="Line 41"/>
          <p:cNvSpPr>
            <a:spLocks noChangeShapeType="1"/>
          </p:cNvSpPr>
          <p:nvPr/>
        </p:nvSpPr>
        <p:spPr bwMode="auto">
          <a:xfrm>
            <a:off x="2638425" y="1196975"/>
            <a:ext cx="0" cy="532765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1049385" name="Line 42"/>
          <p:cNvSpPr>
            <a:spLocks noChangeShapeType="1"/>
          </p:cNvSpPr>
          <p:nvPr/>
        </p:nvSpPr>
        <p:spPr bwMode="auto">
          <a:xfrm>
            <a:off x="4222750" y="1196975"/>
            <a:ext cx="0" cy="532765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1049386" name="Text Box 4"/>
          <p:cNvSpPr txBox="1">
            <a:spLocks noChangeArrowheads="1"/>
          </p:cNvSpPr>
          <p:nvPr/>
        </p:nvSpPr>
        <p:spPr bwMode="auto">
          <a:xfrm>
            <a:off x="5376863" y="331788"/>
            <a:ext cx="1223962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 b="1">
                <a:latin typeface="+mn-lt"/>
              </a:rPr>
              <a:t>取指</a:t>
            </a:r>
          </a:p>
        </p:txBody>
      </p:sp>
      <p:sp>
        <p:nvSpPr>
          <p:cNvPr id="1049387" name="Line 7"/>
          <p:cNvSpPr>
            <a:spLocks noChangeShapeType="1"/>
          </p:cNvSpPr>
          <p:nvPr/>
        </p:nvSpPr>
        <p:spPr bwMode="auto">
          <a:xfrm>
            <a:off x="6026150" y="44450"/>
            <a:ext cx="0" cy="2889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1049388" name="Line 8"/>
          <p:cNvSpPr>
            <a:spLocks noChangeShapeType="1"/>
          </p:cNvSpPr>
          <p:nvPr/>
        </p:nvSpPr>
        <p:spPr bwMode="auto">
          <a:xfrm>
            <a:off x="6026150" y="692150"/>
            <a:ext cx="0" cy="2159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1049389" name="Text Box 10"/>
          <p:cNvSpPr txBox="1">
            <a:spLocks noChangeArrowheads="1"/>
          </p:cNvSpPr>
          <p:nvPr/>
        </p:nvSpPr>
        <p:spPr bwMode="auto">
          <a:xfrm>
            <a:off x="9120188" y="1628775"/>
            <a:ext cx="1582737" cy="3603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Ri-&gt;MAR</a:t>
            </a:r>
          </a:p>
        </p:txBody>
      </p:sp>
      <p:sp>
        <p:nvSpPr>
          <p:cNvPr id="1049390" name="Text Box 13"/>
          <p:cNvSpPr txBox="1">
            <a:spLocks noChangeArrowheads="1"/>
          </p:cNvSpPr>
          <p:nvPr/>
        </p:nvSpPr>
        <p:spPr bwMode="auto">
          <a:xfrm>
            <a:off x="1919288" y="3500438"/>
            <a:ext cx="1441450" cy="5397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PC-&gt;MAR</a:t>
            </a:r>
          </a:p>
        </p:txBody>
      </p:sp>
      <p:sp>
        <p:nvSpPr>
          <p:cNvPr id="1049391" name="Text Box 15"/>
          <p:cNvSpPr txBox="1">
            <a:spLocks noChangeArrowheads="1"/>
          </p:cNvSpPr>
          <p:nvPr/>
        </p:nvSpPr>
        <p:spPr bwMode="auto">
          <a:xfrm>
            <a:off x="1558925" y="1555750"/>
            <a:ext cx="792163" cy="3077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ST0</a:t>
            </a:r>
          </a:p>
        </p:txBody>
      </p:sp>
      <p:sp>
        <p:nvSpPr>
          <p:cNvPr id="1049392" name="Text Box 16"/>
          <p:cNvSpPr txBox="1">
            <a:spLocks noChangeArrowheads="1"/>
          </p:cNvSpPr>
          <p:nvPr/>
        </p:nvSpPr>
        <p:spPr bwMode="auto">
          <a:xfrm>
            <a:off x="1558925" y="3556000"/>
            <a:ext cx="792163" cy="3077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ET0</a:t>
            </a:r>
          </a:p>
        </p:txBody>
      </p:sp>
      <p:sp>
        <p:nvSpPr>
          <p:cNvPr id="1049393" name="Text Box 17"/>
          <p:cNvSpPr txBox="1">
            <a:spLocks noChangeArrowheads="1"/>
          </p:cNvSpPr>
          <p:nvPr/>
        </p:nvSpPr>
        <p:spPr bwMode="auto">
          <a:xfrm>
            <a:off x="1558925" y="5067300"/>
            <a:ext cx="792163" cy="3077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ET2</a:t>
            </a:r>
          </a:p>
        </p:txBody>
      </p:sp>
      <p:sp>
        <p:nvSpPr>
          <p:cNvPr id="1049394" name="Line 18"/>
          <p:cNvSpPr>
            <a:spLocks noChangeShapeType="1"/>
          </p:cNvSpPr>
          <p:nvPr/>
        </p:nvSpPr>
        <p:spPr bwMode="auto">
          <a:xfrm>
            <a:off x="2640013" y="6524625"/>
            <a:ext cx="626427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1049395" name="Line 19"/>
          <p:cNvSpPr>
            <a:spLocks noChangeShapeType="1"/>
          </p:cNvSpPr>
          <p:nvPr/>
        </p:nvSpPr>
        <p:spPr bwMode="auto">
          <a:xfrm>
            <a:off x="6024563" y="6526213"/>
            <a:ext cx="0" cy="28733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1049396" name="Text Box 20"/>
          <p:cNvSpPr txBox="1">
            <a:spLocks noChangeArrowheads="1"/>
          </p:cNvSpPr>
          <p:nvPr/>
        </p:nvSpPr>
        <p:spPr bwMode="auto">
          <a:xfrm>
            <a:off x="3573463" y="1263650"/>
            <a:ext cx="576262" cy="3077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  <a:ea typeface="黑体" panose="02010609060101010101" pitchFamily="49" charset="-122"/>
              </a:rPr>
              <a:t>PC</a:t>
            </a:r>
          </a:p>
        </p:txBody>
      </p:sp>
      <p:sp>
        <p:nvSpPr>
          <p:cNvPr id="1049397" name="Text Box 22"/>
          <p:cNvSpPr txBox="1">
            <a:spLocks noChangeArrowheads="1"/>
          </p:cNvSpPr>
          <p:nvPr/>
        </p:nvSpPr>
        <p:spPr bwMode="auto">
          <a:xfrm>
            <a:off x="8112125" y="1192213"/>
            <a:ext cx="1008063" cy="3077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  <a:ea typeface="黑体" panose="02010609060101010101" pitchFamily="49" charset="-122"/>
              </a:rPr>
              <a:t>(R)</a:t>
            </a:r>
          </a:p>
        </p:txBody>
      </p:sp>
      <p:sp>
        <p:nvSpPr>
          <p:cNvPr id="1049398" name="Text Box 23"/>
          <p:cNvSpPr txBox="1">
            <a:spLocks noChangeArrowheads="1"/>
          </p:cNvSpPr>
          <p:nvPr/>
        </p:nvSpPr>
        <p:spPr bwMode="auto">
          <a:xfrm>
            <a:off x="9912350" y="1125538"/>
            <a:ext cx="792162" cy="3077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  <a:ea typeface="黑体" panose="02010609060101010101" pitchFamily="49" charset="-122"/>
              </a:rPr>
              <a:t>(R)+</a:t>
            </a:r>
          </a:p>
        </p:txBody>
      </p:sp>
      <p:sp>
        <p:nvSpPr>
          <p:cNvPr id="1049399" name="Text Box 25"/>
          <p:cNvSpPr txBox="1">
            <a:spLocks noChangeArrowheads="1"/>
          </p:cNvSpPr>
          <p:nvPr/>
        </p:nvSpPr>
        <p:spPr bwMode="auto">
          <a:xfrm>
            <a:off x="9120188" y="2781300"/>
            <a:ext cx="1582737" cy="3603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Ri+1 -&gt; Ri</a:t>
            </a:r>
          </a:p>
        </p:txBody>
      </p:sp>
      <p:sp>
        <p:nvSpPr>
          <p:cNvPr id="1049400" name="Text Box 26"/>
          <p:cNvSpPr txBox="1">
            <a:spLocks noChangeArrowheads="1"/>
          </p:cNvSpPr>
          <p:nvPr/>
        </p:nvSpPr>
        <p:spPr bwMode="auto">
          <a:xfrm>
            <a:off x="4800600" y="44450"/>
            <a:ext cx="1655763" cy="4001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  <a:ea typeface="黑体" panose="02010609060101010101" pitchFamily="49" charset="-122"/>
              </a:rPr>
              <a:t>JSR</a:t>
            </a:r>
          </a:p>
        </p:txBody>
      </p:sp>
      <p:sp>
        <p:nvSpPr>
          <p:cNvPr id="1049401" name="Text Box 28"/>
          <p:cNvSpPr txBox="1">
            <a:spLocks noChangeArrowheads="1"/>
          </p:cNvSpPr>
          <p:nvPr/>
        </p:nvSpPr>
        <p:spPr bwMode="auto">
          <a:xfrm>
            <a:off x="3505200" y="3502025"/>
            <a:ext cx="1511300" cy="5397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PC+1</a:t>
            </a:r>
          </a:p>
        </p:txBody>
      </p:sp>
      <p:sp>
        <p:nvSpPr>
          <p:cNvPr id="1049402" name="Text Box 29"/>
          <p:cNvSpPr txBox="1">
            <a:spLocks noChangeArrowheads="1"/>
          </p:cNvSpPr>
          <p:nvPr/>
        </p:nvSpPr>
        <p:spPr bwMode="auto">
          <a:xfrm>
            <a:off x="4476700" y="3559174"/>
            <a:ext cx="611188" cy="4708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 b="1">
                <a:latin typeface="+mn-lt"/>
                <a:ea typeface="黑体" panose="02010609060101010101" pitchFamily="49" charset="-122"/>
              </a:rPr>
              <a:t>PC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 b="1">
                <a:latin typeface="+mn-lt"/>
                <a:ea typeface="黑体" panose="02010609060101010101" pitchFamily="49" charset="-122"/>
              </a:rPr>
              <a:t>MAR</a:t>
            </a:r>
          </a:p>
        </p:txBody>
      </p:sp>
      <p:sp>
        <p:nvSpPr>
          <p:cNvPr id="1049403" name="Line 34"/>
          <p:cNvSpPr>
            <a:spLocks noChangeShapeType="1"/>
          </p:cNvSpPr>
          <p:nvPr/>
        </p:nvSpPr>
        <p:spPr bwMode="auto">
          <a:xfrm flipV="1">
            <a:off x="4152479" y="3571875"/>
            <a:ext cx="287337" cy="1444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1049404" name="Line 35"/>
          <p:cNvSpPr>
            <a:spLocks noChangeShapeType="1"/>
          </p:cNvSpPr>
          <p:nvPr/>
        </p:nvSpPr>
        <p:spPr bwMode="auto">
          <a:xfrm>
            <a:off x="4152479" y="3716338"/>
            <a:ext cx="287337" cy="1444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1049405" name="Text Box 36"/>
          <p:cNvSpPr txBox="1">
            <a:spLocks noChangeArrowheads="1"/>
          </p:cNvSpPr>
          <p:nvPr/>
        </p:nvSpPr>
        <p:spPr bwMode="auto">
          <a:xfrm>
            <a:off x="9120188" y="2203450"/>
            <a:ext cx="1582737" cy="3603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M-&gt;MDR-&gt;C</a:t>
            </a:r>
          </a:p>
        </p:txBody>
      </p:sp>
      <p:sp>
        <p:nvSpPr>
          <p:cNvPr id="1049406" name="Line 45"/>
          <p:cNvSpPr>
            <a:spLocks noChangeShapeType="1"/>
          </p:cNvSpPr>
          <p:nvPr/>
        </p:nvSpPr>
        <p:spPr bwMode="auto">
          <a:xfrm>
            <a:off x="2638425" y="1196975"/>
            <a:ext cx="15843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1049407" name="Line 46"/>
          <p:cNvSpPr>
            <a:spLocks noChangeShapeType="1"/>
          </p:cNvSpPr>
          <p:nvPr/>
        </p:nvSpPr>
        <p:spPr bwMode="auto">
          <a:xfrm>
            <a:off x="3432175" y="908050"/>
            <a:ext cx="4608513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1049408" name="Line 47"/>
          <p:cNvSpPr>
            <a:spLocks noChangeShapeType="1"/>
          </p:cNvSpPr>
          <p:nvPr/>
        </p:nvSpPr>
        <p:spPr bwMode="auto">
          <a:xfrm>
            <a:off x="3430588" y="908050"/>
            <a:ext cx="0" cy="2889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1049409" name="Text Box 49"/>
          <p:cNvSpPr txBox="1">
            <a:spLocks noChangeArrowheads="1"/>
          </p:cNvSpPr>
          <p:nvPr/>
        </p:nvSpPr>
        <p:spPr bwMode="auto">
          <a:xfrm>
            <a:off x="3357563" y="476250"/>
            <a:ext cx="792162" cy="3077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+mn-lt"/>
                <a:ea typeface="黑体" panose="02010609060101010101" pitchFamily="49" charset="-122"/>
              </a:rPr>
              <a:t>NJSR</a:t>
            </a:r>
          </a:p>
        </p:txBody>
      </p:sp>
      <p:sp>
        <p:nvSpPr>
          <p:cNvPr id="1049410" name="Text Box 50"/>
          <p:cNvSpPr txBox="1">
            <a:spLocks noChangeArrowheads="1"/>
          </p:cNvSpPr>
          <p:nvPr/>
        </p:nvSpPr>
        <p:spPr bwMode="auto">
          <a:xfrm>
            <a:off x="7896225" y="404813"/>
            <a:ext cx="1296988" cy="3077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+mn-lt"/>
                <a:ea typeface="黑体" panose="02010609060101010101" pitchFamily="49" charset="-122"/>
              </a:rPr>
              <a:t>JSR</a:t>
            </a:r>
          </a:p>
        </p:txBody>
      </p:sp>
      <p:grpSp>
        <p:nvGrpSpPr>
          <p:cNvPr id="175" name="Group 51"/>
          <p:cNvGrpSpPr/>
          <p:nvPr/>
        </p:nvGrpSpPr>
        <p:grpSpPr bwMode="auto">
          <a:xfrm>
            <a:off x="2709863" y="1263650"/>
            <a:ext cx="792162" cy="307975"/>
            <a:chOff x="476" y="1386"/>
            <a:chExt cx="499" cy="194"/>
          </a:xfrm>
        </p:grpSpPr>
        <p:sp>
          <p:nvSpPr>
            <p:cNvPr id="1049411" name="Text Box 52"/>
            <p:cNvSpPr txBox="1">
              <a:spLocks noChangeArrowheads="1"/>
            </p:cNvSpPr>
            <p:nvPr/>
          </p:nvSpPr>
          <p:spPr bwMode="auto">
            <a:xfrm>
              <a:off x="476" y="1386"/>
              <a:ext cx="499" cy="19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+mn-lt"/>
                  <a:ea typeface="黑体" panose="02010609060101010101" pitchFamily="49" charset="-122"/>
                </a:rPr>
                <a:t>PC</a:t>
              </a:r>
            </a:p>
          </p:txBody>
        </p:sp>
        <p:sp>
          <p:nvSpPr>
            <p:cNvPr id="1049412" name="Line 53"/>
            <p:cNvSpPr>
              <a:spLocks noChangeShapeType="1"/>
            </p:cNvSpPr>
            <p:nvPr/>
          </p:nvSpPr>
          <p:spPr bwMode="auto">
            <a:xfrm>
              <a:off x="477" y="1389"/>
              <a:ext cx="227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000" b="1"/>
            </a:p>
          </p:txBody>
        </p:sp>
      </p:grpSp>
      <p:sp>
        <p:nvSpPr>
          <p:cNvPr id="1049413" name="Text Box 54"/>
          <p:cNvSpPr txBox="1">
            <a:spLocks noChangeArrowheads="1"/>
          </p:cNvSpPr>
          <p:nvPr/>
        </p:nvSpPr>
        <p:spPr bwMode="auto">
          <a:xfrm>
            <a:off x="6311900" y="1125538"/>
            <a:ext cx="360363" cy="3077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  <a:ea typeface="黑体" panose="02010609060101010101" pitchFamily="49" charset="-122"/>
              </a:rPr>
              <a:t>R</a:t>
            </a:r>
          </a:p>
        </p:txBody>
      </p:sp>
      <p:sp>
        <p:nvSpPr>
          <p:cNvPr id="1049414" name="Line 55"/>
          <p:cNvSpPr>
            <a:spLocks noChangeShapeType="1"/>
          </p:cNvSpPr>
          <p:nvPr/>
        </p:nvSpPr>
        <p:spPr bwMode="auto">
          <a:xfrm>
            <a:off x="8040688" y="908050"/>
            <a:ext cx="0" cy="2889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1049415" name="Line 58"/>
          <p:cNvSpPr>
            <a:spLocks noChangeShapeType="1"/>
          </p:cNvSpPr>
          <p:nvPr/>
        </p:nvSpPr>
        <p:spPr bwMode="auto">
          <a:xfrm>
            <a:off x="6167438" y="1196975"/>
            <a:ext cx="374491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1049416" name="Line 59"/>
          <p:cNvSpPr>
            <a:spLocks noChangeShapeType="1"/>
          </p:cNvSpPr>
          <p:nvPr/>
        </p:nvSpPr>
        <p:spPr bwMode="auto">
          <a:xfrm>
            <a:off x="8040688" y="1196975"/>
            <a:ext cx="0" cy="20875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1049417" name="Text Box 60"/>
          <p:cNvSpPr txBox="1">
            <a:spLocks noChangeArrowheads="1"/>
          </p:cNvSpPr>
          <p:nvPr/>
        </p:nvSpPr>
        <p:spPr bwMode="auto">
          <a:xfrm>
            <a:off x="7250113" y="1628775"/>
            <a:ext cx="1582737" cy="3603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Ri-&gt;MAR</a:t>
            </a:r>
          </a:p>
        </p:txBody>
      </p:sp>
      <p:sp>
        <p:nvSpPr>
          <p:cNvPr id="1049418" name="Text Box 61"/>
          <p:cNvSpPr txBox="1">
            <a:spLocks noChangeArrowheads="1"/>
          </p:cNvSpPr>
          <p:nvPr/>
        </p:nvSpPr>
        <p:spPr bwMode="auto">
          <a:xfrm>
            <a:off x="7250113" y="2203450"/>
            <a:ext cx="1582737" cy="3603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M-&gt;MDR-&gt;C</a:t>
            </a:r>
          </a:p>
        </p:txBody>
      </p:sp>
      <p:sp>
        <p:nvSpPr>
          <p:cNvPr id="1049419" name="Line 62"/>
          <p:cNvSpPr>
            <a:spLocks noChangeShapeType="1"/>
          </p:cNvSpPr>
          <p:nvPr/>
        </p:nvSpPr>
        <p:spPr bwMode="auto">
          <a:xfrm>
            <a:off x="8040688" y="3284538"/>
            <a:ext cx="187166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1049420" name="Line 63"/>
          <p:cNvSpPr>
            <a:spLocks noChangeShapeType="1"/>
          </p:cNvSpPr>
          <p:nvPr/>
        </p:nvSpPr>
        <p:spPr bwMode="auto">
          <a:xfrm>
            <a:off x="6167438" y="1196975"/>
            <a:ext cx="0" cy="532765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1049421" name="Line 64"/>
          <p:cNvSpPr>
            <a:spLocks noChangeShapeType="1"/>
          </p:cNvSpPr>
          <p:nvPr/>
        </p:nvSpPr>
        <p:spPr bwMode="auto">
          <a:xfrm>
            <a:off x="8904288" y="3284538"/>
            <a:ext cx="0" cy="324008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1049422" name="Text Box 65"/>
          <p:cNvSpPr txBox="1">
            <a:spLocks noChangeArrowheads="1"/>
          </p:cNvSpPr>
          <p:nvPr/>
        </p:nvSpPr>
        <p:spPr bwMode="auto">
          <a:xfrm>
            <a:off x="8401050" y="3500438"/>
            <a:ext cx="1368425" cy="5397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SP-1</a:t>
            </a:r>
          </a:p>
        </p:txBody>
      </p:sp>
      <p:sp>
        <p:nvSpPr>
          <p:cNvPr id="1049423" name="Text Box 66"/>
          <p:cNvSpPr txBox="1">
            <a:spLocks noChangeArrowheads="1"/>
          </p:cNvSpPr>
          <p:nvPr/>
        </p:nvSpPr>
        <p:spPr bwMode="auto">
          <a:xfrm>
            <a:off x="9228137" y="3559175"/>
            <a:ext cx="612776" cy="4708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 b="1">
                <a:latin typeface="+mn-lt"/>
                <a:ea typeface="黑体" panose="02010609060101010101" pitchFamily="49" charset="-122"/>
              </a:rPr>
              <a:t>SP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 b="1">
                <a:latin typeface="+mn-lt"/>
                <a:ea typeface="黑体" panose="02010609060101010101" pitchFamily="49" charset="-122"/>
              </a:rPr>
              <a:t>MAR</a:t>
            </a:r>
          </a:p>
        </p:txBody>
      </p:sp>
      <p:sp>
        <p:nvSpPr>
          <p:cNvPr id="1049424" name="Line 67"/>
          <p:cNvSpPr>
            <a:spLocks noChangeShapeType="1"/>
          </p:cNvSpPr>
          <p:nvPr/>
        </p:nvSpPr>
        <p:spPr bwMode="auto">
          <a:xfrm flipV="1">
            <a:off x="8905007" y="3571875"/>
            <a:ext cx="287337" cy="1444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1049425" name="Line 68"/>
          <p:cNvSpPr>
            <a:spLocks noChangeShapeType="1"/>
          </p:cNvSpPr>
          <p:nvPr/>
        </p:nvSpPr>
        <p:spPr bwMode="auto">
          <a:xfrm>
            <a:off x="8905007" y="3716338"/>
            <a:ext cx="287337" cy="1444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1049426" name="Text Box 70"/>
          <p:cNvSpPr txBox="1">
            <a:spLocks noChangeArrowheads="1"/>
          </p:cNvSpPr>
          <p:nvPr/>
        </p:nvSpPr>
        <p:spPr bwMode="auto">
          <a:xfrm>
            <a:off x="5521325" y="3500438"/>
            <a:ext cx="1368425" cy="5397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SP-1</a:t>
            </a:r>
          </a:p>
        </p:txBody>
      </p:sp>
      <p:sp>
        <p:nvSpPr>
          <p:cNvPr id="1049427" name="Text Box 71"/>
          <p:cNvSpPr txBox="1">
            <a:spLocks noChangeArrowheads="1"/>
          </p:cNvSpPr>
          <p:nvPr/>
        </p:nvSpPr>
        <p:spPr bwMode="auto">
          <a:xfrm>
            <a:off x="6351362" y="3559175"/>
            <a:ext cx="580009" cy="4708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 b="1">
                <a:latin typeface="+mn-lt"/>
                <a:ea typeface="黑体" panose="02010609060101010101" pitchFamily="49" charset="-122"/>
              </a:rPr>
              <a:t>SP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 b="1">
                <a:latin typeface="+mn-lt"/>
                <a:ea typeface="黑体" panose="02010609060101010101" pitchFamily="49" charset="-122"/>
              </a:rPr>
              <a:t>MAR</a:t>
            </a:r>
          </a:p>
        </p:txBody>
      </p:sp>
      <p:sp>
        <p:nvSpPr>
          <p:cNvPr id="1049428" name="Line 72"/>
          <p:cNvSpPr>
            <a:spLocks noChangeShapeType="1"/>
          </p:cNvSpPr>
          <p:nvPr/>
        </p:nvSpPr>
        <p:spPr bwMode="auto">
          <a:xfrm flipV="1">
            <a:off x="6023992" y="3571875"/>
            <a:ext cx="287337" cy="1444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1049429" name="Line 73"/>
          <p:cNvSpPr>
            <a:spLocks noChangeShapeType="1"/>
          </p:cNvSpPr>
          <p:nvPr/>
        </p:nvSpPr>
        <p:spPr bwMode="auto">
          <a:xfrm>
            <a:off x="6023992" y="3716338"/>
            <a:ext cx="287337" cy="1444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1049430" name="Text Box 74"/>
          <p:cNvSpPr txBox="1">
            <a:spLocks noChangeArrowheads="1"/>
          </p:cNvSpPr>
          <p:nvPr/>
        </p:nvSpPr>
        <p:spPr bwMode="auto">
          <a:xfrm>
            <a:off x="5519738" y="4292600"/>
            <a:ext cx="1368425" cy="5397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PC-&gt;MDR</a:t>
            </a:r>
          </a:p>
        </p:txBody>
      </p:sp>
      <p:sp>
        <p:nvSpPr>
          <p:cNvPr id="1049431" name="Text Box 78"/>
          <p:cNvSpPr txBox="1">
            <a:spLocks noChangeArrowheads="1"/>
          </p:cNvSpPr>
          <p:nvPr/>
        </p:nvSpPr>
        <p:spPr bwMode="auto">
          <a:xfrm>
            <a:off x="5519738" y="5013325"/>
            <a:ext cx="1368425" cy="5397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MDR-&gt;M</a:t>
            </a:r>
          </a:p>
        </p:txBody>
      </p:sp>
      <p:sp>
        <p:nvSpPr>
          <p:cNvPr id="1049432" name="Text Box 82"/>
          <p:cNvSpPr txBox="1">
            <a:spLocks noChangeArrowheads="1"/>
          </p:cNvSpPr>
          <p:nvPr/>
        </p:nvSpPr>
        <p:spPr bwMode="auto">
          <a:xfrm>
            <a:off x="5519738" y="5732463"/>
            <a:ext cx="1368425" cy="5397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 Ri</a:t>
            </a:r>
          </a:p>
        </p:txBody>
      </p:sp>
      <p:sp>
        <p:nvSpPr>
          <p:cNvPr id="1049433" name="Text Box 83"/>
          <p:cNvSpPr txBox="1">
            <a:spLocks noChangeArrowheads="1"/>
          </p:cNvSpPr>
          <p:nvPr/>
        </p:nvSpPr>
        <p:spPr bwMode="auto">
          <a:xfrm>
            <a:off x="6310187" y="5791200"/>
            <a:ext cx="649413" cy="4708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 b="1">
                <a:latin typeface="+mn-lt"/>
                <a:ea typeface="黑体" panose="02010609060101010101" pitchFamily="49" charset="-122"/>
              </a:rPr>
              <a:t>PC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 b="1">
                <a:latin typeface="+mn-lt"/>
                <a:ea typeface="黑体" panose="02010609060101010101" pitchFamily="49" charset="-122"/>
              </a:rPr>
              <a:t>MAR</a:t>
            </a:r>
          </a:p>
        </p:txBody>
      </p:sp>
      <p:sp>
        <p:nvSpPr>
          <p:cNvPr id="1049434" name="Line 86"/>
          <p:cNvSpPr>
            <a:spLocks noChangeShapeType="1"/>
          </p:cNvSpPr>
          <p:nvPr/>
        </p:nvSpPr>
        <p:spPr bwMode="auto">
          <a:xfrm flipV="1">
            <a:off x="5879976" y="5805488"/>
            <a:ext cx="287337" cy="1444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1049435" name="Line 87"/>
          <p:cNvSpPr>
            <a:spLocks noChangeShapeType="1"/>
          </p:cNvSpPr>
          <p:nvPr/>
        </p:nvSpPr>
        <p:spPr bwMode="auto">
          <a:xfrm>
            <a:off x="5879976" y="5949950"/>
            <a:ext cx="287337" cy="1444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1049436" name="Text Box 88"/>
          <p:cNvSpPr txBox="1">
            <a:spLocks noChangeArrowheads="1"/>
          </p:cNvSpPr>
          <p:nvPr/>
        </p:nvSpPr>
        <p:spPr bwMode="auto">
          <a:xfrm>
            <a:off x="8401050" y="4292600"/>
            <a:ext cx="1368425" cy="5397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PC-&gt;MDR</a:t>
            </a:r>
          </a:p>
        </p:txBody>
      </p:sp>
      <p:sp>
        <p:nvSpPr>
          <p:cNvPr id="1049437" name="Text Box 89"/>
          <p:cNvSpPr txBox="1">
            <a:spLocks noChangeArrowheads="1"/>
          </p:cNvSpPr>
          <p:nvPr/>
        </p:nvSpPr>
        <p:spPr bwMode="auto">
          <a:xfrm>
            <a:off x="8401050" y="5013325"/>
            <a:ext cx="1368425" cy="5397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MDR-&gt;M</a:t>
            </a:r>
          </a:p>
        </p:txBody>
      </p:sp>
      <p:sp>
        <p:nvSpPr>
          <p:cNvPr id="1049438" name="Text Box 90"/>
          <p:cNvSpPr txBox="1">
            <a:spLocks noChangeArrowheads="1"/>
          </p:cNvSpPr>
          <p:nvPr/>
        </p:nvSpPr>
        <p:spPr bwMode="auto">
          <a:xfrm>
            <a:off x="8401050" y="5732463"/>
            <a:ext cx="1368425" cy="5397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+mn-lt"/>
              </a:rPr>
              <a:t>  C</a:t>
            </a:r>
          </a:p>
        </p:txBody>
      </p:sp>
      <p:sp>
        <p:nvSpPr>
          <p:cNvPr id="1049439" name="Text Box 91"/>
          <p:cNvSpPr txBox="1">
            <a:spLocks noChangeArrowheads="1"/>
          </p:cNvSpPr>
          <p:nvPr/>
        </p:nvSpPr>
        <p:spPr bwMode="auto">
          <a:xfrm>
            <a:off x="9120186" y="5791200"/>
            <a:ext cx="647702" cy="4708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 b="1">
                <a:latin typeface="+mn-lt"/>
                <a:ea typeface="黑体" panose="02010609060101010101" pitchFamily="49" charset="-122"/>
              </a:rPr>
              <a:t>PC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 b="1">
                <a:latin typeface="+mn-lt"/>
                <a:ea typeface="黑体" panose="02010609060101010101" pitchFamily="49" charset="-122"/>
              </a:rPr>
              <a:t>MAR</a:t>
            </a:r>
          </a:p>
        </p:txBody>
      </p:sp>
      <p:sp>
        <p:nvSpPr>
          <p:cNvPr id="1049440" name="Line 92"/>
          <p:cNvSpPr>
            <a:spLocks noChangeShapeType="1"/>
          </p:cNvSpPr>
          <p:nvPr/>
        </p:nvSpPr>
        <p:spPr bwMode="auto">
          <a:xfrm flipV="1">
            <a:off x="8760296" y="5805488"/>
            <a:ext cx="287338" cy="1444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1049441" name="Line 93"/>
          <p:cNvSpPr>
            <a:spLocks noChangeShapeType="1"/>
          </p:cNvSpPr>
          <p:nvPr/>
        </p:nvSpPr>
        <p:spPr bwMode="auto">
          <a:xfrm>
            <a:off x="8760296" y="5949950"/>
            <a:ext cx="287338" cy="1444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 sz="2000" b="1"/>
          </a:p>
        </p:txBody>
      </p:sp>
      <p:sp>
        <p:nvSpPr>
          <p:cNvPr id="1049442" name="Text Box 94"/>
          <p:cNvSpPr txBox="1">
            <a:spLocks noChangeArrowheads="1"/>
          </p:cNvSpPr>
          <p:nvPr/>
        </p:nvSpPr>
        <p:spPr bwMode="auto">
          <a:xfrm>
            <a:off x="1558925" y="2060575"/>
            <a:ext cx="792163" cy="3077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ST1</a:t>
            </a:r>
          </a:p>
        </p:txBody>
      </p:sp>
      <p:sp>
        <p:nvSpPr>
          <p:cNvPr id="1049443" name="Text Box 95"/>
          <p:cNvSpPr txBox="1">
            <a:spLocks noChangeArrowheads="1"/>
          </p:cNvSpPr>
          <p:nvPr/>
        </p:nvSpPr>
        <p:spPr bwMode="auto">
          <a:xfrm>
            <a:off x="1558925" y="2565400"/>
            <a:ext cx="792163" cy="3077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ST2</a:t>
            </a:r>
          </a:p>
        </p:txBody>
      </p:sp>
      <p:sp>
        <p:nvSpPr>
          <p:cNvPr id="1049444" name="Text Box 96"/>
          <p:cNvSpPr txBox="1">
            <a:spLocks noChangeArrowheads="1"/>
          </p:cNvSpPr>
          <p:nvPr/>
        </p:nvSpPr>
        <p:spPr bwMode="auto">
          <a:xfrm>
            <a:off x="1558925" y="4364038"/>
            <a:ext cx="792163" cy="3077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ET1</a:t>
            </a:r>
          </a:p>
        </p:txBody>
      </p:sp>
      <p:sp>
        <p:nvSpPr>
          <p:cNvPr id="1049445" name="Text Box 97"/>
          <p:cNvSpPr txBox="1">
            <a:spLocks noChangeArrowheads="1"/>
          </p:cNvSpPr>
          <p:nvPr/>
        </p:nvSpPr>
        <p:spPr bwMode="auto">
          <a:xfrm>
            <a:off x="1558925" y="5788025"/>
            <a:ext cx="792163" cy="3077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ET3</a:t>
            </a:r>
          </a:p>
        </p:txBody>
      </p:sp>
      <p:sp>
        <p:nvSpPr>
          <p:cNvPr id="1049446" name="AutoShape 98"/>
          <p:cNvSpPr/>
          <p:nvPr/>
        </p:nvSpPr>
        <p:spPr bwMode="auto">
          <a:xfrm>
            <a:off x="6959600" y="3644900"/>
            <a:ext cx="73025" cy="1763713"/>
          </a:xfrm>
          <a:prstGeom prst="rightBrace">
            <a:avLst>
              <a:gd name="adj1" fmla="val 201268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>
              <a:latin typeface="+mn-lt"/>
            </a:endParaRPr>
          </a:p>
        </p:txBody>
      </p:sp>
      <p:sp>
        <p:nvSpPr>
          <p:cNvPr id="1049447" name="Text Box 99"/>
          <p:cNvSpPr txBox="1">
            <a:spLocks noChangeArrowheads="1"/>
          </p:cNvSpPr>
          <p:nvPr/>
        </p:nvSpPr>
        <p:spPr bwMode="auto">
          <a:xfrm>
            <a:off x="7138988" y="4119563"/>
            <a:ext cx="1081087" cy="707886"/>
          </a:xfrm>
          <a:prstGeom prst="rect">
            <a:avLst/>
          </a:prstGeom>
          <a:noFill/>
          <a:ln>
            <a:noFill/>
          </a:ln>
        </p:spPr>
        <p:txBody>
          <a:bodyPr lIns="0" r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返回地址压栈</a:t>
            </a:r>
          </a:p>
        </p:txBody>
      </p:sp>
      <p:sp>
        <p:nvSpPr>
          <p:cNvPr id="1049448" name="Text Box 100"/>
          <p:cNvSpPr txBox="1">
            <a:spLocks noChangeArrowheads="1"/>
          </p:cNvSpPr>
          <p:nvPr/>
        </p:nvSpPr>
        <p:spPr bwMode="auto">
          <a:xfrm>
            <a:off x="7067550" y="5624513"/>
            <a:ext cx="1296988" cy="707886"/>
          </a:xfrm>
          <a:prstGeom prst="rect">
            <a:avLst/>
          </a:prstGeom>
          <a:noFill/>
          <a:ln>
            <a:noFill/>
          </a:ln>
        </p:spPr>
        <p:txBody>
          <a:bodyPr wrap="square" lIns="0" r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入口地址送</a:t>
            </a:r>
            <a:r>
              <a:rPr lang="en-US" altLang="zh-CN" sz="2000" b="1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PC/MAR</a:t>
            </a:r>
          </a:p>
        </p:txBody>
      </p:sp>
      <p:sp>
        <p:nvSpPr>
          <p:cNvPr id="1049449" name="AutoShape 101"/>
          <p:cNvSpPr/>
          <p:nvPr/>
        </p:nvSpPr>
        <p:spPr bwMode="auto">
          <a:xfrm>
            <a:off x="8148638" y="3644900"/>
            <a:ext cx="215900" cy="1871663"/>
          </a:xfrm>
          <a:prstGeom prst="leftBrace">
            <a:avLst>
              <a:gd name="adj1" fmla="val 7224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104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049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049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049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49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049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049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049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049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9" dur="500"/>
                                        <p:tgtEl>
                                          <p:spTgt spid="104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386" grpId="0" animBg="1"/>
      <p:bldP spid="1049389" grpId="0" animBg="1"/>
      <p:bldP spid="1049390" grpId="0" animBg="1"/>
      <p:bldP spid="1049391" grpId="0"/>
      <p:bldP spid="1049392" grpId="0"/>
      <p:bldP spid="1049393" grpId="0"/>
      <p:bldP spid="1049396" grpId="0"/>
      <p:bldP spid="1049397" grpId="0"/>
      <p:bldP spid="1049398" grpId="0"/>
      <p:bldP spid="1049399" grpId="0" animBg="1"/>
      <p:bldP spid="1049400" grpId="0"/>
      <p:bldP spid="1049401" grpId="0" animBg="1"/>
      <p:bldP spid="1049402" grpId="0"/>
      <p:bldP spid="1049405" grpId="0" animBg="1"/>
      <p:bldP spid="1049409" grpId="0"/>
      <p:bldP spid="1049410" grpId="0"/>
      <p:bldP spid="1049413" grpId="0"/>
      <p:bldP spid="1049417" grpId="0" animBg="1"/>
      <p:bldP spid="1049418" grpId="0" animBg="1"/>
      <p:bldP spid="1049422" grpId="0" animBg="1"/>
      <p:bldP spid="1049423" grpId="0"/>
      <p:bldP spid="1049426" grpId="0" animBg="1"/>
      <p:bldP spid="1049427" grpId="0"/>
      <p:bldP spid="1049430" grpId="0" animBg="1"/>
      <p:bldP spid="1049431" grpId="0" animBg="1"/>
      <p:bldP spid="1049432" grpId="0" animBg="1"/>
      <p:bldP spid="1049433" grpId="0"/>
      <p:bldP spid="1049436" grpId="0" animBg="1"/>
      <p:bldP spid="1049437" grpId="0" animBg="1"/>
      <p:bldP spid="1049438" grpId="0" animBg="1"/>
      <p:bldP spid="1049439" grpId="0"/>
      <p:bldP spid="1049442" grpId="0"/>
      <p:bldP spid="1049443" grpId="0"/>
      <p:bldP spid="1049444" grpId="0"/>
      <p:bldP spid="1049445" grpId="0"/>
      <p:bldP spid="1049446" grpId="0" animBg="1"/>
      <p:bldP spid="1049447" grpId="0" autoUpdateAnimBg="0"/>
      <p:bldP spid="1049448" grpId="0" autoUpdateAnimBg="0"/>
      <p:bldP spid="104944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ext Box 37"/>
          <p:cNvSpPr txBox="1">
            <a:spLocks noChangeArrowheads="1"/>
          </p:cNvSpPr>
          <p:nvPr/>
        </p:nvSpPr>
        <p:spPr bwMode="auto">
          <a:xfrm>
            <a:off x="4404448" y="964283"/>
            <a:ext cx="129857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400" b="1">
                <a:solidFill>
                  <a:srgbClr val="004000"/>
                </a:solidFill>
              </a:rPr>
              <a:t>内总线</a:t>
            </a:r>
          </a:p>
        </p:txBody>
      </p:sp>
      <p:sp>
        <p:nvSpPr>
          <p:cNvPr id="1048592" name="Text Box 3"/>
          <p:cNvSpPr txBox="1">
            <a:spLocks noChangeArrowheads="1"/>
          </p:cNvSpPr>
          <p:nvPr/>
        </p:nvSpPr>
        <p:spPr bwMode="auto">
          <a:xfrm>
            <a:off x="9451111" y="908720"/>
            <a:ext cx="690563" cy="8413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2400" b="1">
                <a:solidFill>
                  <a:srgbClr val="004000"/>
                </a:solidFill>
              </a:rPr>
              <a:t>AB</a:t>
            </a:r>
          </a:p>
          <a:p>
            <a:pPr algn="l" eaLnBrk="0" hangingPunct="0">
              <a:spcBef>
                <a:spcPct val="5000"/>
              </a:spcBef>
            </a:pPr>
            <a:r>
              <a:rPr lang="en-US" altLang="zh-CN" sz="2400" b="1">
                <a:solidFill>
                  <a:srgbClr val="004000"/>
                </a:solidFill>
              </a:rPr>
              <a:t>DB</a:t>
            </a:r>
          </a:p>
        </p:txBody>
      </p:sp>
      <p:sp>
        <p:nvSpPr>
          <p:cNvPr id="1048593" name="Line 4"/>
          <p:cNvSpPr>
            <a:spLocks noChangeShapeType="1"/>
          </p:cNvSpPr>
          <p:nvPr/>
        </p:nvSpPr>
        <p:spPr bwMode="auto">
          <a:xfrm flipV="1">
            <a:off x="3070948" y="3780508"/>
            <a:ext cx="0" cy="341313"/>
          </a:xfrm>
          <a:prstGeom prst="line">
            <a:avLst/>
          </a:prstGeom>
          <a:noFill/>
          <a:ln w="25400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8594" name="Line 5"/>
          <p:cNvSpPr>
            <a:spLocks noChangeShapeType="1"/>
          </p:cNvSpPr>
          <p:nvPr/>
        </p:nvSpPr>
        <p:spPr bwMode="auto">
          <a:xfrm flipV="1">
            <a:off x="3566248" y="2686720"/>
            <a:ext cx="0" cy="431800"/>
          </a:xfrm>
          <a:prstGeom prst="line">
            <a:avLst/>
          </a:prstGeom>
          <a:noFill/>
          <a:ln w="25400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8595" name="Line 6"/>
          <p:cNvSpPr>
            <a:spLocks noChangeShapeType="1"/>
          </p:cNvSpPr>
          <p:nvPr/>
        </p:nvSpPr>
        <p:spPr bwMode="auto">
          <a:xfrm flipV="1">
            <a:off x="4048848" y="3780508"/>
            <a:ext cx="0" cy="341313"/>
          </a:xfrm>
          <a:prstGeom prst="line">
            <a:avLst/>
          </a:prstGeom>
          <a:noFill/>
          <a:ln w="25400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8596" name="Line 7"/>
          <p:cNvSpPr>
            <a:spLocks noChangeShapeType="1"/>
          </p:cNvSpPr>
          <p:nvPr/>
        </p:nvSpPr>
        <p:spPr bwMode="auto">
          <a:xfrm flipV="1">
            <a:off x="3683723" y="4523458"/>
            <a:ext cx="0" cy="34925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8597" name="Line 8"/>
          <p:cNvSpPr>
            <a:spLocks noChangeShapeType="1"/>
          </p:cNvSpPr>
          <p:nvPr/>
        </p:nvSpPr>
        <p:spPr bwMode="auto">
          <a:xfrm flipV="1">
            <a:off x="3312248" y="4523458"/>
            <a:ext cx="0" cy="34925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8598" name="Line 9"/>
          <p:cNvSpPr>
            <a:spLocks noChangeShapeType="1"/>
          </p:cNvSpPr>
          <p:nvPr/>
        </p:nvSpPr>
        <p:spPr bwMode="auto">
          <a:xfrm flipV="1">
            <a:off x="2423248" y="4523458"/>
            <a:ext cx="0" cy="34925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8599" name="Line 10"/>
          <p:cNvSpPr>
            <a:spLocks noChangeShapeType="1"/>
          </p:cNvSpPr>
          <p:nvPr/>
        </p:nvSpPr>
        <p:spPr bwMode="auto">
          <a:xfrm flipV="1">
            <a:off x="4591773" y="4536158"/>
            <a:ext cx="0" cy="34925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8600" name="Text Box 11"/>
          <p:cNvSpPr txBox="1">
            <a:spLocks noChangeArrowheads="1"/>
          </p:cNvSpPr>
          <p:nvPr/>
        </p:nvSpPr>
        <p:spPr bwMode="auto">
          <a:xfrm>
            <a:off x="2105748" y="4788571"/>
            <a:ext cx="3092450" cy="123444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85000"/>
              </a:lnSpc>
              <a:spcBef>
                <a:spcPct val="0"/>
              </a:spcBef>
            </a:pPr>
            <a:r>
              <a:rPr lang="zh-CN" altLang="en-US" sz="2400" b="1">
                <a:solidFill>
                  <a:srgbClr val="004000"/>
                </a:solidFill>
                <a:ea typeface="黑体" pitchFamily="2" charset="-122"/>
              </a:rPr>
              <a:t>  </a:t>
            </a:r>
            <a:r>
              <a:rPr lang="en-US" altLang="zh-CN" sz="2400" b="1">
                <a:solidFill>
                  <a:srgbClr val="004000"/>
                </a:solidFill>
                <a:ea typeface="黑体" pitchFamily="2" charset="-122"/>
              </a:rPr>
              <a:t>R</a:t>
            </a:r>
            <a:r>
              <a:rPr lang="en-US" altLang="zh-CN" sz="3000" b="1" baseline="-14000">
                <a:solidFill>
                  <a:srgbClr val="004000"/>
                </a:solidFill>
              </a:rPr>
              <a:t>0 </a:t>
            </a:r>
            <a:r>
              <a:rPr lang="en-US" altLang="zh-CN" sz="2400" b="1">
                <a:solidFill>
                  <a:srgbClr val="004000"/>
                </a:solidFill>
                <a:ea typeface="黑体" pitchFamily="2" charset="-122"/>
              </a:rPr>
              <a:t>～ R</a:t>
            </a:r>
            <a:r>
              <a:rPr lang="en-US" altLang="zh-CN" sz="3000" b="1" baseline="-14000">
                <a:solidFill>
                  <a:srgbClr val="004000"/>
                </a:solidFill>
              </a:rPr>
              <a:t>3</a:t>
            </a:r>
            <a:r>
              <a:rPr lang="en-US" altLang="zh-CN" sz="2800" b="1">
                <a:solidFill>
                  <a:srgbClr val="004000"/>
                </a:solidFill>
                <a:ea typeface="黑体" pitchFamily="2" charset="-122"/>
              </a:rPr>
              <a:t> </a:t>
            </a:r>
            <a:r>
              <a:rPr lang="en-US" altLang="zh-CN" sz="2400" b="1">
                <a:solidFill>
                  <a:srgbClr val="004000"/>
                </a:solidFill>
                <a:ea typeface="黑体" pitchFamily="2" charset="-122"/>
              </a:rPr>
              <a:t>R</a:t>
            </a:r>
            <a:r>
              <a:rPr lang="en-US" altLang="zh-CN" sz="3000" b="1" baseline="-14000">
                <a:solidFill>
                  <a:srgbClr val="004000"/>
                </a:solidFill>
              </a:rPr>
              <a:t>0</a:t>
            </a:r>
            <a:r>
              <a:rPr lang="en-US" altLang="zh-CN" sz="3600" b="1" baseline="-18000">
                <a:solidFill>
                  <a:srgbClr val="004000"/>
                </a:solidFill>
              </a:rPr>
              <a:t> </a:t>
            </a:r>
            <a:r>
              <a:rPr lang="en-US" altLang="zh-CN" sz="2800" b="1">
                <a:solidFill>
                  <a:srgbClr val="004000"/>
                </a:solidFill>
                <a:ea typeface="黑体" pitchFamily="2" charset="-122"/>
              </a:rPr>
              <a:t>～ </a:t>
            </a:r>
            <a:r>
              <a:rPr lang="en-US" altLang="zh-CN" sz="2400" b="1">
                <a:solidFill>
                  <a:srgbClr val="004000"/>
                </a:solidFill>
                <a:ea typeface="黑体" pitchFamily="2" charset="-122"/>
              </a:rPr>
              <a:t>R</a:t>
            </a:r>
            <a:r>
              <a:rPr lang="en-US" altLang="zh-CN" sz="3000" b="1" baseline="-14000">
                <a:solidFill>
                  <a:srgbClr val="004000"/>
                </a:solidFill>
              </a:rPr>
              <a:t>3</a:t>
            </a:r>
          </a:p>
          <a:p>
            <a:pPr algn="l" eaLnBrk="0" hangingPunct="0">
              <a:lnSpc>
                <a:spcPct val="85000"/>
              </a:lnSpc>
              <a:spcBef>
                <a:spcPct val="0"/>
              </a:spcBef>
            </a:pPr>
            <a:r>
              <a:rPr lang="en-US" altLang="zh-CN" sz="2800" b="1">
                <a:solidFill>
                  <a:srgbClr val="004000"/>
                </a:solidFill>
                <a:ea typeface="黑体" pitchFamily="2" charset="-122"/>
              </a:rPr>
              <a:t>   </a:t>
            </a:r>
            <a:r>
              <a:rPr lang="en-US" altLang="zh-CN" sz="2400" b="1">
                <a:solidFill>
                  <a:srgbClr val="004000"/>
                </a:solidFill>
                <a:ea typeface="黑体" pitchFamily="2" charset="-122"/>
              </a:rPr>
              <a:t>C     D      C     D</a:t>
            </a:r>
          </a:p>
          <a:p>
            <a:pPr algn="l" eaLnBrk="0" hangingPunct="0">
              <a:lnSpc>
                <a:spcPct val="85000"/>
              </a:lnSpc>
              <a:spcBef>
                <a:spcPct val="0"/>
              </a:spcBef>
            </a:pPr>
            <a:r>
              <a:rPr lang="en-US" altLang="zh-CN" sz="2400" b="1">
                <a:solidFill>
                  <a:srgbClr val="004000"/>
                </a:solidFill>
                <a:ea typeface="黑体" pitchFamily="2" charset="-122"/>
              </a:rPr>
              <a:t>  SP  PC   PSW MDR</a:t>
            </a:r>
          </a:p>
        </p:txBody>
      </p:sp>
      <p:sp>
        <p:nvSpPr>
          <p:cNvPr id="1048601" name="Text Box 12"/>
          <p:cNvSpPr txBox="1">
            <a:spLocks noChangeArrowheads="1"/>
          </p:cNvSpPr>
          <p:nvPr/>
        </p:nvSpPr>
        <p:spPr bwMode="auto">
          <a:xfrm>
            <a:off x="2302598" y="4117058"/>
            <a:ext cx="1169988" cy="396240"/>
          </a:xfrm>
          <a:prstGeom prst="rect">
            <a:avLst/>
          </a:prstGeom>
          <a:solidFill>
            <a:srgbClr val="D9FFFF"/>
          </a:solidFill>
          <a:ln w="25400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000" b="1">
                <a:solidFill>
                  <a:srgbClr val="004000"/>
                </a:solidFill>
              </a:rPr>
              <a:t>选择器</a:t>
            </a:r>
            <a:r>
              <a:rPr lang="en-US" altLang="zh-CN" sz="2000" b="1">
                <a:solidFill>
                  <a:srgbClr val="004000"/>
                </a:solidFill>
              </a:rPr>
              <a:t>A</a:t>
            </a:r>
          </a:p>
        </p:txBody>
      </p:sp>
      <p:sp>
        <p:nvSpPr>
          <p:cNvPr id="1048602" name="Text Box 13"/>
          <p:cNvSpPr txBox="1">
            <a:spLocks noChangeArrowheads="1"/>
          </p:cNvSpPr>
          <p:nvPr/>
        </p:nvSpPr>
        <p:spPr bwMode="auto">
          <a:xfrm>
            <a:off x="2994748" y="2202533"/>
            <a:ext cx="1200150" cy="434340"/>
          </a:xfrm>
          <a:prstGeom prst="rect">
            <a:avLst/>
          </a:prstGeom>
          <a:solidFill>
            <a:srgbClr val="D9FFFF"/>
          </a:solidFill>
          <a:ln w="25400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altLang="en-US" sz="2400" b="1">
                <a:solidFill>
                  <a:srgbClr val="004000"/>
                </a:solidFill>
              </a:rPr>
              <a:t>移位器</a:t>
            </a:r>
          </a:p>
        </p:txBody>
      </p:sp>
      <p:sp>
        <p:nvSpPr>
          <p:cNvPr id="1048603" name="Text Box 14"/>
          <p:cNvSpPr txBox="1">
            <a:spLocks noChangeArrowheads="1"/>
          </p:cNvSpPr>
          <p:nvPr/>
        </p:nvSpPr>
        <p:spPr bwMode="auto">
          <a:xfrm>
            <a:off x="3566248" y="4117058"/>
            <a:ext cx="1203325" cy="396240"/>
          </a:xfrm>
          <a:prstGeom prst="rect">
            <a:avLst/>
          </a:prstGeom>
          <a:solidFill>
            <a:srgbClr val="D9FFFF"/>
          </a:solidFill>
          <a:ln w="25400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000" b="1">
                <a:solidFill>
                  <a:srgbClr val="004000"/>
                </a:solidFill>
              </a:rPr>
              <a:t>选择器</a:t>
            </a:r>
            <a:r>
              <a:rPr lang="en-US" altLang="zh-CN" sz="2000" b="1">
                <a:solidFill>
                  <a:srgbClr val="004000"/>
                </a:solidFill>
              </a:rPr>
              <a:t>B</a:t>
            </a:r>
          </a:p>
        </p:txBody>
      </p:sp>
      <p:sp>
        <p:nvSpPr>
          <p:cNvPr id="1048604" name="Line 15"/>
          <p:cNvSpPr>
            <a:spLocks noChangeShapeType="1"/>
          </p:cNvSpPr>
          <p:nvPr/>
        </p:nvSpPr>
        <p:spPr bwMode="auto">
          <a:xfrm>
            <a:off x="2651848" y="4739358"/>
            <a:ext cx="533400" cy="0"/>
          </a:xfrm>
          <a:prstGeom prst="line">
            <a:avLst/>
          </a:prstGeom>
          <a:noFill/>
          <a:ln w="25400">
            <a:solidFill>
              <a:srgbClr val="004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8605" name="Line 16"/>
          <p:cNvSpPr>
            <a:spLocks noChangeShapeType="1"/>
          </p:cNvSpPr>
          <p:nvPr/>
        </p:nvSpPr>
        <p:spPr bwMode="auto">
          <a:xfrm>
            <a:off x="3894861" y="4764758"/>
            <a:ext cx="533400" cy="0"/>
          </a:xfrm>
          <a:prstGeom prst="line">
            <a:avLst/>
          </a:prstGeom>
          <a:noFill/>
          <a:ln w="25400">
            <a:solidFill>
              <a:srgbClr val="004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8606" name="Rectangle 17"/>
          <p:cNvSpPr>
            <a:spLocks noChangeArrowheads="1"/>
          </p:cNvSpPr>
          <p:nvPr/>
        </p:nvSpPr>
        <p:spPr bwMode="auto">
          <a:xfrm>
            <a:off x="6087198" y="2961358"/>
            <a:ext cx="809625" cy="457200"/>
          </a:xfrm>
          <a:prstGeom prst="rect">
            <a:avLst/>
          </a:prstGeom>
          <a:solidFill>
            <a:srgbClr val="D9FFFF"/>
          </a:solidFill>
          <a:ln w="22225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95000"/>
              </a:lnSpc>
              <a:spcBef>
                <a:spcPct val="0"/>
              </a:spcBef>
            </a:pPr>
            <a:r>
              <a:rPr lang="en-US" altLang="zh-CN" sz="2800" b="1">
                <a:solidFill>
                  <a:srgbClr val="004000"/>
                </a:solidFill>
              </a:rPr>
              <a:t> R</a:t>
            </a:r>
            <a:r>
              <a:rPr lang="en-US" altLang="zh-CN" sz="3000" b="1" baseline="-14000">
                <a:solidFill>
                  <a:srgbClr val="004000"/>
                </a:solidFill>
              </a:rPr>
              <a:t>2</a:t>
            </a:r>
          </a:p>
        </p:txBody>
      </p:sp>
      <p:sp>
        <p:nvSpPr>
          <p:cNvPr id="1048607" name="Line 18"/>
          <p:cNvSpPr>
            <a:spLocks noChangeShapeType="1"/>
          </p:cNvSpPr>
          <p:nvPr/>
        </p:nvSpPr>
        <p:spPr bwMode="auto">
          <a:xfrm flipH="1">
            <a:off x="6906348" y="3228058"/>
            <a:ext cx="346075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8608" name="Line 19"/>
          <p:cNvSpPr>
            <a:spLocks noChangeShapeType="1"/>
          </p:cNvSpPr>
          <p:nvPr/>
        </p:nvSpPr>
        <p:spPr bwMode="auto">
          <a:xfrm>
            <a:off x="8798648" y="1335758"/>
            <a:ext cx="1724025" cy="0"/>
          </a:xfrm>
          <a:prstGeom prst="line">
            <a:avLst/>
          </a:prstGeom>
          <a:noFill/>
          <a:ln w="38100">
            <a:solidFill>
              <a:srgbClr val="004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8609" name="Line 21"/>
          <p:cNvSpPr>
            <a:spLocks noChangeShapeType="1"/>
          </p:cNvSpPr>
          <p:nvPr/>
        </p:nvSpPr>
        <p:spPr bwMode="auto">
          <a:xfrm flipH="1">
            <a:off x="8798648" y="1678658"/>
            <a:ext cx="1724025" cy="0"/>
          </a:xfrm>
          <a:prstGeom prst="line">
            <a:avLst/>
          </a:prstGeom>
          <a:noFill/>
          <a:ln w="38100">
            <a:solidFill>
              <a:srgbClr val="004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8610" name="Line 28"/>
          <p:cNvSpPr>
            <a:spLocks noChangeShapeType="1"/>
          </p:cNvSpPr>
          <p:nvPr/>
        </p:nvSpPr>
        <p:spPr bwMode="auto">
          <a:xfrm>
            <a:off x="8651011" y="1964408"/>
            <a:ext cx="642938" cy="0"/>
          </a:xfrm>
          <a:prstGeom prst="line">
            <a:avLst/>
          </a:prstGeom>
          <a:noFill/>
          <a:ln w="31750">
            <a:solidFill>
              <a:srgbClr val="004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8611" name="Line 29"/>
          <p:cNvSpPr>
            <a:spLocks noChangeShapeType="1"/>
          </p:cNvSpPr>
          <p:nvPr/>
        </p:nvSpPr>
        <p:spPr bwMode="auto">
          <a:xfrm flipH="1" flipV="1">
            <a:off x="9289186" y="1342108"/>
            <a:ext cx="1588" cy="644525"/>
          </a:xfrm>
          <a:prstGeom prst="line">
            <a:avLst/>
          </a:prstGeom>
          <a:noFill/>
          <a:ln w="31750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8612" name="Line 30"/>
          <p:cNvSpPr>
            <a:spLocks noChangeShapeType="1"/>
          </p:cNvSpPr>
          <p:nvPr/>
        </p:nvSpPr>
        <p:spPr bwMode="auto">
          <a:xfrm flipH="1">
            <a:off x="8652598" y="2764508"/>
            <a:ext cx="904875" cy="0"/>
          </a:xfrm>
          <a:prstGeom prst="line">
            <a:avLst/>
          </a:prstGeom>
          <a:noFill/>
          <a:ln w="31750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8613" name="Line 31"/>
          <p:cNvSpPr>
            <a:spLocks noChangeShapeType="1"/>
          </p:cNvSpPr>
          <p:nvPr/>
        </p:nvSpPr>
        <p:spPr bwMode="auto">
          <a:xfrm flipV="1">
            <a:off x="9552711" y="1670720"/>
            <a:ext cx="0" cy="1096963"/>
          </a:xfrm>
          <a:prstGeom prst="line">
            <a:avLst/>
          </a:prstGeom>
          <a:noFill/>
          <a:ln w="31750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8614" name="Text Box 32"/>
          <p:cNvSpPr txBox="1">
            <a:spLocks noChangeArrowheads="1"/>
          </p:cNvSpPr>
          <p:nvPr/>
        </p:nvSpPr>
        <p:spPr bwMode="auto">
          <a:xfrm>
            <a:off x="6096723" y="1665958"/>
            <a:ext cx="809625" cy="586740"/>
          </a:xfrm>
          <a:prstGeom prst="rect">
            <a:avLst/>
          </a:prstGeom>
          <a:solidFill>
            <a:srgbClr val="D9FFFF"/>
          </a:solidFill>
          <a:ln w="22225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>
                <a:solidFill>
                  <a:srgbClr val="004000"/>
                </a:solidFill>
              </a:rPr>
              <a:t> </a:t>
            </a:r>
            <a:r>
              <a:rPr lang="en-US" altLang="zh-CN" sz="2800" b="1">
                <a:solidFill>
                  <a:srgbClr val="004000"/>
                </a:solidFill>
              </a:rPr>
              <a:t>R</a:t>
            </a:r>
            <a:r>
              <a:rPr lang="en-US" altLang="zh-CN" sz="3000" b="1" baseline="-14000">
                <a:solidFill>
                  <a:srgbClr val="004000"/>
                </a:solidFill>
              </a:rPr>
              <a:t>0</a:t>
            </a:r>
          </a:p>
        </p:txBody>
      </p:sp>
      <p:sp>
        <p:nvSpPr>
          <p:cNvPr id="1048615" name="Text Box 33"/>
          <p:cNvSpPr txBox="1">
            <a:spLocks noChangeArrowheads="1"/>
          </p:cNvSpPr>
          <p:nvPr/>
        </p:nvSpPr>
        <p:spPr bwMode="auto">
          <a:xfrm>
            <a:off x="6085611" y="2326358"/>
            <a:ext cx="822325" cy="586740"/>
          </a:xfrm>
          <a:prstGeom prst="rect">
            <a:avLst/>
          </a:prstGeom>
          <a:solidFill>
            <a:srgbClr val="D9FFFF"/>
          </a:solidFill>
          <a:ln w="22225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>
                <a:solidFill>
                  <a:srgbClr val="004000"/>
                </a:solidFill>
              </a:rPr>
              <a:t> </a:t>
            </a:r>
            <a:r>
              <a:rPr lang="en-US" altLang="zh-CN" sz="2800" b="1">
                <a:solidFill>
                  <a:srgbClr val="004000"/>
                </a:solidFill>
              </a:rPr>
              <a:t>R</a:t>
            </a:r>
            <a:r>
              <a:rPr lang="en-US" altLang="zh-CN" sz="3000" b="1" baseline="-14000">
                <a:solidFill>
                  <a:srgbClr val="004000"/>
                </a:solidFill>
              </a:rPr>
              <a:t>1</a:t>
            </a:r>
          </a:p>
        </p:txBody>
      </p:sp>
      <p:sp>
        <p:nvSpPr>
          <p:cNvPr id="1048616" name="Text Box 38"/>
          <p:cNvSpPr txBox="1">
            <a:spLocks noChangeArrowheads="1"/>
          </p:cNvSpPr>
          <p:nvPr/>
        </p:nvSpPr>
        <p:spPr bwMode="auto">
          <a:xfrm>
            <a:off x="6085611" y="4586958"/>
            <a:ext cx="820738" cy="472440"/>
          </a:xfrm>
          <a:prstGeom prst="rect">
            <a:avLst/>
          </a:prstGeom>
          <a:solidFill>
            <a:srgbClr val="D9FFFF"/>
          </a:solidFill>
          <a:ln w="22225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>
                <a:solidFill>
                  <a:srgbClr val="004000"/>
                </a:solidFill>
              </a:rPr>
              <a:t>  </a:t>
            </a:r>
            <a:r>
              <a:rPr lang="en-US" altLang="zh-CN" sz="2800" b="1">
                <a:solidFill>
                  <a:srgbClr val="004000"/>
                </a:solidFill>
              </a:rPr>
              <a:t>C</a:t>
            </a:r>
          </a:p>
        </p:txBody>
      </p:sp>
      <p:sp>
        <p:nvSpPr>
          <p:cNvPr id="1048617" name="Text Box 39"/>
          <p:cNvSpPr txBox="1">
            <a:spLocks noChangeArrowheads="1"/>
          </p:cNvSpPr>
          <p:nvPr/>
        </p:nvSpPr>
        <p:spPr bwMode="auto">
          <a:xfrm>
            <a:off x="6085611" y="3545558"/>
            <a:ext cx="820738" cy="586740"/>
          </a:xfrm>
          <a:prstGeom prst="rect">
            <a:avLst/>
          </a:prstGeom>
          <a:solidFill>
            <a:srgbClr val="D9FFFF"/>
          </a:solidFill>
          <a:ln w="22225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>
                <a:solidFill>
                  <a:srgbClr val="004000"/>
                </a:solidFill>
              </a:rPr>
              <a:t> </a:t>
            </a:r>
            <a:r>
              <a:rPr lang="en-US" altLang="zh-CN" sz="2800" b="1">
                <a:solidFill>
                  <a:srgbClr val="004000"/>
                </a:solidFill>
              </a:rPr>
              <a:t>R</a:t>
            </a:r>
            <a:r>
              <a:rPr lang="en-US" altLang="zh-CN" sz="3000" b="1" baseline="-14000">
                <a:solidFill>
                  <a:srgbClr val="004000"/>
                </a:solidFill>
              </a:rPr>
              <a:t>3</a:t>
            </a:r>
          </a:p>
        </p:txBody>
      </p:sp>
      <p:sp>
        <p:nvSpPr>
          <p:cNvPr id="1048618" name="Text Box 40"/>
          <p:cNvSpPr txBox="1">
            <a:spLocks noChangeArrowheads="1"/>
          </p:cNvSpPr>
          <p:nvPr/>
        </p:nvSpPr>
        <p:spPr bwMode="auto">
          <a:xfrm>
            <a:off x="6095136" y="5234658"/>
            <a:ext cx="811213" cy="472440"/>
          </a:xfrm>
          <a:prstGeom prst="rect">
            <a:avLst/>
          </a:prstGeom>
          <a:solidFill>
            <a:srgbClr val="D9FFFF"/>
          </a:solidFill>
          <a:ln w="22225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>
                <a:solidFill>
                  <a:srgbClr val="004000"/>
                </a:solidFill>
              </a:rPr>
              <a:t>  </a:t>
            </a:r>
            <a:r>
              <a:rPr lang="en-US" altLang="zh-CN" sz="2800" b="1">
                <a:solidFill>
                  <a:srgbClr val="004000"/>
                </a:solidFill>
              </a:rPr>
              <a:t>D</a:t>
            </a:r>
          </a:p>
        </p:txBody>
      </p:sp>
      <p:sp>
        <p:nvSpPr>
          <p:cNvPr id="1048619" name="Text Box 41"/>
          <p:cNvSpPr txBox="1">
            <a:spLocks noChangeArrowheads="1"/>
          </p:cNvSpPr>
          <p:nvPr/>
        </p:nvSpPr>
        <p:spPr bwMode="auto">
          <a:xfrm>
            <a:off x="7668348" y="1754858"/>
            <a:ext cx="990600" cy="434340"/>
          </a:xfrm>
          <a:prstGeom prst="rect">
            <a:avLst/>
          </a:prstGeom>
          <a:solidFill>
            <a:srgbClr val="D9FFFF"/>
          </a:solidFill>
          <a:ln w="22225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95000"/>
              </a:lnSpc>
              <a:spcBef>
                <a:spcPct val="0"/>
              </a:spcBef>
            </a:pPr>
            <a:r>
              <a:rPr lang="en-US" altLang="zh-CN" sz="2400" b="1">
                <a:solidFill>
                  <a:srgbClr val="004000"/>
                </a:solidFill>
              </a:rPr>
              <a:t>MAR</a:t>
            </a:r>
          </a:p>
        </p:txBody>
      </p:sp>
      <p:sp>
        <p:nvSpPr>
          <p:cNvPr id="1048620" name="Text Box 42"/>
          <p:cNvSpPr txBox="1">
            <a:spLocks noChangeArrowheads="1"/>
          </p:cNvSpPr>
          <p:nvPr/>
        </p:nvSpPr>
        <p:spPr bwMode="auto">
          <a:xfrm>
            <a:off x="7668348" y="2656558"/>
            <a:ext cx="990600" cy="434340"/>
          </a:xfrm>
          <a:prstGeom prst="rect">
            <a:avLst/>
          </a:prstGeom>
          <a:solidFill>
            <a:srgbClr val="D9FFFF"/>
          </a:solidFill>
          <a:ln w="22225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95000"/>
              </a:lnSpc>
              <a:spcBef>
                <a:spcPct val="0"/>
              </a:spcBef>
            </a:pPr>
            <a:r>
              <a:rPr lang="en-US" altLang="zh-CN" sz="2400" b="1">
                <a:solidFill>
                  <a:srgbClr val="004000"/>
                </a:solidFill>
              </a:rPr>
              <a:t>MDR</a:t>
            </a:r>
          </a:p>
        </p:txBody>
      </p:sp>
      <p:sp>
        <p:nvSpPr>
          <p:cNvPr id="1048621" name="Text Box 43"/>
          <p:cNvSpPr txBox="1">
            <a:spLocks noChangeArrowheads="1"/>
          </p:cNvSpPr>
          <p:nvPr/>
        </p:nvSpPr>
        <p:spPr bwMode="auto">
          <a:xfrm>
            <a:off x="7668348" y="3774158"/>
            <a:ext cx="990600" cy="408941"/>
          </a:xfrm>
          <a:prstGeom prst="rect">
            <a:avLst/>
          </a:prstGeom>
          <a:solidFill>
            <a:srgbClr val="D9FFFF"/>
          </a:solidFill>
          <a:ln w="22225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>
                <a:solidFill>
                  <a:srgbClr val="004000"/>
                </a:solidFill>
              </a:rPr>
              <a:t> </a:t>
            </a:r>
            <a:r>
              <a:rPr lang="en-US" altLang="zh-CN" sz="2400" b="1">
                <a:solidFill>
                  <a:srgbClr val="004000"/>
                </a:solidFill>
              </a:rPr>
              <a:t>IR</a:t>
            </a:r>
          </a:p>
        </p:txBody>
      </p:sp>
      <p:sp>
        <p:nvSpPr>
          <p:cNvPr id="1048622" name="Text Box 44"/>
          <p:cNvSpPr txBox="1">
            <a:spLocks noChangeArrowheads="1"/>
          </p:cNvSpPr>
          <p:nvPr/>
        </p:nvSpPr>
        <p:spPr bwMode="auto">
          <a:xfrm>
            <a:off x="7668348" y="4345658"/>
            <a:ext cx="990600" cy="434341"/>
          </a:xfrm>
          <a:prstGeom prst="rect">
            <a:avLst/>
          </a:prstGeom>
          <a:solidFill>
            <a:srgbClr val="D9FFFF"/>
          </a:solidFill>
          <a:ln w="22225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95000"/>
              </a:lnSpc>
              <a:spcBef>
                <a:spcPct val="0"/>
              </a:spcBef>
            </a:pPr>
            <a:r>
              <a:rPr lang="zh-CN" altLang="en-US" sz="2400" b="1">
                <a:solidFill>
                  <a:srgbClr val="004000"/>
                </a:solidFill>
              </a:rPr>
              <a:t> </a:t>
            </a:r>
            <a:r>
              <a:rPr lang="en-US" altLang="zh-CN" sz="2400" b="1">
                <a:solidFill>
                  <a:srgbClr val="004000"/>
                </a:solidFill>
              </a:rPr>
              <a:t>PC</a:t>
            </a:r>
          </a:p>
        </p:txBody>
      </p:sp>
      <p:sp>
        <p:nvSpPr>
          <p:cNvPr id="1048623" name="Text Box 45"/>
          <p:cNvSpPr txBox="1">
            <a:spLocks noChangeArrowheads="1"/>
          </p:cNvSpPr>
          <p:nvPr/>
        </p:nvSpPr>
        <p:spPr bwMode="auto">
          <a:xfrm>
            <a:off x="7668348" y="4917158"/>
            <a:ext cx="990600" cy="434341"/>
          </a:xfrm>
          <a:prstGeom prst="rect">
            <a:avLst/>
          </a:prstGeom>
          <a:solidFill>
            <a:srgbClr val="D9FFFF"/>
          </a:solidFill>
          <a:ln w="22225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95000"/>
              </a:lnSpc>
              <a:spcBef>
                <a:spcPct val="0"/>
              </a:spcBef>
            </a:pPr>
            <a:r>
              <a:rPr lang="zh-CN" altLang="en-US" sz="2400" b="1">
                <a:solidFill>
                  <a:srgbClr val="004000"/>
                </a:solidFill>
              </a:rPr>
              <a:t> </a:t>
            </a:r>
            <a:r>
              <a:rPr lang="en-US" altLang="zh-CN" sz="2400" b="1">
                <a:solidFill>
                  <a:srgbClr val="004000"/>
                </a:solidFill>
              </a:rPr>
              <a:t>SP</a:t>
            </a:r>
          </a:p>
        </p:txBody>
      </p:sp>
      <p:sp>
        <p:nvSpPr>
          <p:cNvPr id="1048624" name="Text Box 46"/>
          <p:cNvSpPr txBox="1">
            <a:spLocks noChangeArrowheads="1"/>
          </p:cNvSpPr>
          <p:nvPr/>
        </p:nvSpPr>
        <p:spPr bwMode="auto">
          <a:xfrm>
            <a:off x="7668348" y="5488658"/>
            <a:ext cx="990600" cy="434341"/>
          </a:xfrm>
          <a:prstGeom prst="rect">
            <a:avLst/>
          </a:prstGeom>
          <a:solidFill>
            <a:srgbClr val="D9FFFF"/>
          </a:solidFill>
          <a:ln w="22225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95000"/>
              </a:lnSpc>
              <a:spcBef>
                <a:spcPct val="0"/>
              </a:spcBef>
            </a:pPr>
            <a:r>
              <a:rPr lang="en-US" altLang="zh-CN" sz="2400" b="1">
                <a:solidFill>
                  <a:srgbClr val="004000"/>
                </a:solidFill>
              </a:rPr>
              <a:t>PSW</a:t>
            </a:r>
          </a:p>
        </p:txBody>
      </p:sp>
      <p:sp>
        <p:nvSpPr>
          <p:cNvPr id="1048625" name="Line 53"/>
          <p:cNvSpPr>
            <a:spLocks noChangeShapeType="1"/>
          </p:cNvSpPr>
          <p:nvPr/>
        </p:nvSpPr>
        <p:spPr bwMode="auto">
          <a:xfrm>
            <a:off x="9932123" y="1667545"/>
            <a:ext cx="0" cy="2232025"/>
          </a:xfrm>
          <a:prstGeom prst="line">
            <a:avLst/>
          </a:prstGeom>
          <a:noFill/>
          <a:ln w="31750">
            <a:solidFill>
              <a:srgbClr val="004000"/>
            </a:solidFill>
            <a:round/>
            <a:headEnd type="oval" w="sm" len="sm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8626" name="Line 54"/>
          <p:cNvSpPr>
            <a:spLocks noChangeShapeType="1"/>
          </p:cNvSpPr>
          <p:nvPr/>
        </p:nvSpPr>
        <p:spPr bwMode="auto">
          <a:xfrm flipH="1">
            <a:off x="8655773" y="3888458"/>
            <a:ext cx="1281113" cy="0"/>
          </a:xfrm>
          <a:prstGeom prst="line">
            <a:avLst/>
          </a:prstGeom>
          <a:noFill/>
          <a:ln w="31750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8627" name="Line 56"/>
          <p:cNvSpPr>
            <a:spLocks noChangeShapeType="1"/>
          </p:cNvSpPr>
          <p:nvPr/>
        </p:nvSpPr>
        <p:spPr bwMode="auto">
          <a:xfrm flipH="1">
            <a:off x="6899998" y="1894558"/>
            <a:ext cx="346075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8628" name="Line 57"/>
          <p:cNvSpPr>
            <a:spLocks noChangeShapeType="1"/>
          </p:cNvSpPr>
          <p:nvPr/>
        </p:nvSpPr>
        <p:spPr bwMode="auto">
          <a:xfrm flipH="1">
            <a:off x="7263536" y="1989808"/>
            <a:ext cx="385763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8629" name="Line 58"/>
          <p:cNvSpPr>
            <a:spLocks noChangeShapeType="1"/>
          </p:cNvSpPr>
          <p:nvPr/>
        </p:nvSpPr>
        <p:spPr bwMode="auto">
          <a:xfrm flipH="1">
            <a:off x="6901586" y="2580358"/>
            <a:ext cx="346075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8630" name="Line 59"/>
          <p:cNvSpPr>
            <a:spLocks noChangeShapeType="1"/>
          </p:cNvSpPr>
          <p:nvPr/>
        </p:nvSpPr>
        <p:spPr bwMode="auto">
          <a:xfrm flipH="1">
            <a:off x="7263536" y="2880395"/>
            <a:ext cx="395288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8631" name="Line 60"/>
          <p:cNvSpPr>
            <a:spLocks noChangeShapeType="1"/>
          </p:cNvSpPr>
          <p:nvPr/>
        </p:nvSpPr>
        <p:spPr bwMode="auto">
          <a:xfrm flipH="1">
            <a:off x="6901586" y="3797971"/>
            <a:ext cx="346075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8632" name="Line 61"/>
          <p:cNvSpPr>
            <a:spLocks noChangeShapeType="1"/>
          </p:cNvSpPr>
          <p:nvPr/>
        </p:nvSpPr>
        <p:spPr bwMode="auto">
          <a:xfrm flipH="1">
            <a:off x="7263536" y="4599658"/>
            <a:ext cx="395288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8633" name="Line 62"/>
          <p:cNvSpPr>
            <a:spLocks noChangeShapeType="1"/>
          </p:cNvSpPr>
          <p:nvPr/>
        </p:nvSpPr>
        <p:spPr bwMode="auto">
          <a:xfrm flipH="1">
            <a:off x="6915873" y="4848896"/>
            <a:ext cx="346075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8634" name="Line 63"/>
          <p:cNvSpPr>
            <a:spLocks noChangeShapeType="1"/>
          </p:cNvSpPr>
          <p:nvPr/>
        </p:nvSpPr>
        <p:spPr bwMode="auto">
          <a:xfrm flipH="1">
            <a:off x="7277823" y="5206083"/>
            <a:ext cx="385763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8635" name="Line 64"/>
          <p:cNvSpPr>
            <a:spLocks noChangeShapeType="1"/>
          </p:cNvSpPr>
          <p:nvPr/>
        </p:nvSpPr>
        <p:spPr bwMode="auto">
          <a:xfrm flipH="1">
            <a:off x="6901586" y="5517233"/>
            <a:ext cx="346075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8636" name="Line 65"/>
          <p:cNvSpPr>
            <a:spLocks noChangeShapeType="1"/>
          </p:cNvSpPr>
          <p:nvPr/>
        </p:nvSpPr>
        <p:spPr bwMode="auto">
          <a:xfrm flipH="1">
            <a:off x="7261948" y="5710908"/>
            <a:ext cx="385763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8637" name="Line 66"/>
          <p:cNvSpPr>
            <a:spLocks noChangeShapeType="1"/>
          </p:cNvSpPr>
          <p:nvPr/>
        </p:nvSpPr>
        <p:spPr bwMode="auto">
          <a:xfrm>
            <a:off x="2732811" y="3245520"/>
            <a:ext cx="371475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48638" name="Line 67"/>
          <p:cNvSpPr>
            <a:spLocks noChangeShapeType="1"/>
          </p:cNvSpPr>
          <p:nvPr/>
        </p:nvSpPr>
        <p:spPr bwMode="auto">
          <a:xfrm>
            <a:off x="2620098" y="3626521"/>
            <a:ext cx="298450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48639" name="Line 68"/>
          <p:cNvSpPr>
            <a:spLocks noChangeShapeType="1"/>
          </p:cNvSpPr>
          <p:nvPr/>
        </p:nvSpPr>
        <p:spPr bwMode="auto">
          <a:xfrm flipH="1" flipV="1">
            <a:off x="4012336" y="3296320"/>
            <a:ext cx="349250" cy="9525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48640" name="Freeform 69"/>
          <p:cNvSpPr/>
          <p:nvPr/>
        </p:nvSpPr>
        <p:spPr bwMode="auto">
          <a:xfrm>
            <a:off x="2861398" y="3120108"/>
            <a:ext cx="1389063" cy="671513"/>
          </a:xfrm>
          <a:custGeom>
            <a:avLst/>
            <a:gdLst/>
            <a:ahLst/>
            <a:cxnLst>
              <a:cxn ang="0">
                <a:pos x="292" y="0"/>
              </a:cxn>
              <a:cxn ang="0">
                <a:pos x="0" y="540"/>
              </a:cxn>
              <a:cxn ang="0">
                <a:pos x="411" y="540"/>
              </a:cxn>
              <a:cxn ang="0">
                <a:pos x="676" y="412"/>
              </a:cxn>
              <a:cxn ang="0">
                <a:pos x="941" y="540"/>
              </a:cxn>
              <a:cxn ang="0">
                <a:pos x="1334" y="540"/>
              </a:cxn>
              <a:cxn ang="0">
                <a:pos x="1042" y="0"/>
              </a:cxn>
              <a:cxn ang="0">
                <a:pos x="292" y="0"/>
              </a:cxn>
            </a:cxnLst>
            <a:rect l="0" t="0" r="r" b="b"/>
            <a:pathLst>
              <a:path w="1334" h="540">
                <a:moveTo>
                  <a:pt x="292" y="0"/>
                </a:moveTo>
                <a:lnTo>
                  <a:pt x="0" y="540"/>
                </a:lnTo>
                <a:lnTo>
                  <a:pt x="411" y="540"/>
                </a:lnTo>
                <a:lnTo>
                  <a:pt x="676" y="412"/>
                </a:lnTo>
                <a:lnTo>
                  <a:pt x="941" y="540"/>
                </a:lnTo>
                <a:lnTo>
                  <a:pt x="1334" y="540"/>
                </a:lnTo>
                <a:lnTo>
                  <a:pt x="1042" y="0"/>
                </a:lnTo>
                <a:lnTo>
                  <a:pt x="292" y="0"/>
                </a:lnTo>
                <a:close/>
              </a:path>
            </a:pathLst>
          </a:custGeom>
          <a:solidFill>
            <a:srgbClr val="D9FFFF"/>
          </a:solidFill>
          <a:ln w="25400">
            <a:solidFill>
              <a:srgbClr val="004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48641" name="Text Box 70"/>
          <p:cNvSpPr txBox="1">
            <a:spLocks noChangeArrowheads="1"/>
          </p:cNvSpPr>
          <p:nvPr/>
        </p:nvSpPr>
        <p:spPr bwMode="auto">
          <a:xfrm>
            <a:off x="3155086" y="3153445"/>
            <a:ext cx="893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 b="1">
                <a:solidFill>
                  <a:srgbClr val="004000"/>
                </a:solidFill>
              </a:rPr>
              <a:t>ALU</a:t>
            </a:r>
            <a:endParaRPr lang="zh-CN" altLang="en-US" sz="2400" b="1">
              <a:solidFill>
                <a:srgbClr val="004000"/>
              </a:solidFill>
            </a:endParaRPr>
          </a:p>
        </p:txBody>
      </p:sp>
      <p:sp>
        <p:nvSpPr>
          <p:cNvPr id="1048642" name="Text Box 71"/>
          <p:cNvSpPr txBox="1">
            <a:spLocks noChangeArrowheads="1"/>
          </p:cNvSpPr>
          <p:nvPr/>
        </p:nvSpPr>
        <p:spPr bwMode="auto">
          <a:xfrm>
            <a:off x="4312373" y="3072483"/>
            <a:ext cx="784225" cy="485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 b="1">
                <a:solidFill>
                  <a:srgbClr val="004000"/>
                </a:solidFill>
              </a:rPr>
              <a:t>C</a:t>
            </a:r>
            <a:r>
              <a:rPr lang="en-US" altLang="zh-CN" b="1" baseline="-16000">
                <a:solidFill>
                  <a:srgbClr val="004000"/>
                </a:solidFill>
              </a:rPr>
              <a:t>0</a:t>
            </a:r>
          </a:p>
        </p:txBody>
      </p:sp>
      <p:sp>
        <p:nvSpPr>
          <p:cNvPr id="1048643" name="Freeform 77"/>
          <p:cNvSpPr/>
          <p:nvPr/>
        </p:nvSpPr>
        <p:spPr bwMode="auto">
          <a:xfrm>
            <a:off x="3599586" y="1429420"/>
            <a:ext cx="3654425" cy="4564063"/>
          </a:xfrm>
          <a:custGeom>
            <a:avLst/>
            <a:gdLst/>
            <a:ahLst/>
            <a:cxnLst>
              <a:cxn ang="0">
                <a:pos x="0" y="652"/>
              </a:cxn>
              <a:cxn ang="0">
                <a:pos x="0" y="0"/>
              </a:cxn>
              <a:cxn ang="0">
                <a:pos x="2008" y="0"/>
              </a:cxn>
              <a:cxn ang="0">
                <a:pos x="2008" y="3803"/>
              </a:cxn>
            </a:cxnLst>
            <a:rect l="0" t="0" r="r" b="b"/>
            <a:pathLst>
              <a:path w="2008" h="3803">
                <a:moveTo>
                  <a:pt x="0" y="652"/>
                </a:moveTo>
                <a:lnTo>
                  <a:pt x="0" y="0"/>
                </a:lnTo>
                <a:lnTo>
                  <a:pt x="2008" y="0"/>
                </a:lnTo>
                <a:lnTo>
                  <a:pt x="2008" y="3803"/>
                </a:lnTo>
              </a:path>
            </a:pathLst>
          </a:custGeom>
          <a:noFill/>
          <a:ln w="31750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48644" name="Line 84"/>
          <p:cNvSpPr>
            <a:spLocks noChangeShapeType="1"/>
          </p:cNvSpPr>
          <p:nvPr/>
        </p:nvSpPr>
        <p:spPr bwMode="auto">
          <a:xfrm flipH="1">
            <a:off x="5799861" y="1959645"/>
            <a:ext cx="277813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8645" name="Line 86"/>
          <p:cNvSpPr>
            <a:spLocks noChangeShapeType="1"/>
          </p:cNvSpPr>
          <p:nvPr/>
        </p:nvSpPr>
        <p:spPr bwMode="auto">
          <a:xfrm flipH="1">
            <a:off x="5803036" y="2602583"/>
            <a:ext cx="277813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8646" name="Line 88"/>
          <p:cNvSpPr>
            <a:spLocks noChangeShapeType="1"/>
          </p:cNvSpPr>
          <p:nvPr/>
        </p:nvSpPr>
        <p:spPr bwMode="auto">
          <a:xfrm flipH="1">
            <a:off x="5788748" y="3180433"/>
            <a:ext cx="277813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8647" name="Line 90"/>
          <p:cNvSpPr>
            <a:spLocks noChangeShapeType="1"/>
          </p:cNvSpPr>
          <p:nvPr/>
        </p:nvSpPr>
        <p:spPr bwMode="auto">
          <a:xfrm flipH="1">
            <a:off x="5803036" y="3759871"/>
            <a:ext cx="277813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8648" name="Line 91"/>
          <p:cNvSpPr>
            <a:spLocks noChangeShapeType="1"/>
          </p:cNvSpPr>
          <p:nvPr/>
        </p:nvSpPr>
        <p:spPr bwMode="auto">
          <a:xfrm flipH="1">
            <a:off x="5806211" y="4818733"/>
            <a:ext cx="277813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8649" name="Line 93"/>
          <p:cNvSpPr>
            <a:spLocks noChangeShapeType="1"/>
          </p:cNvSpPr>
          <p:nvPr/>
        </p:nvSpPr>
        <p:spPr bwMode="auto">
          <a:xfrm flipH="1">
            <a:off x="5807798" y="5493421"/>
            <a:ext cx="277813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8650" name="Freeform 94"/>
          <p:cNvSpPr/>
          <p:nvPr/>
        </p:nvSpPr>
        <p:spPr bwMode="auto">
          <a:xfrm flipH="1">
            <a:off x="8373198" y="2213645"/>
            <a:ext cx="161925" cy="241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52"/>
              </a:cxn>
              <a:cxn ang="0">
                <a:pos x="288" y="152"/>
              </a:cxn>
            </a:cxnLst>
            <a:rect l="0" t="0" r="r" b="b"/>
            <a:pathLst>
              <a:path w="288" h="152">
                <a:moveTo>
                  <a:pt x="0" y="0"/>
                </a:moveTo>
                <a:lnTo>
                  <a:pt x="0" y="152"/>
                </a:lnTo>
                <a:lnTo>
                  <a:pt x="288" y="152"/>
                </a:lnTo>
              </a:path>
            </a:pathLst>
          </a:custGeom>
          <a:noFill/>
          <a:ln w="22225">
            <a:solidFill>
              <a:srgbClr val="800000"/>
            </a:solidFill>
            <a:round/>
            <a:headEnd type="triangl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6" name="组合 61"/>
          <p:cNvGrpSpPr/>
          <p:nvPr/>
        </p:nvGrpSpPr>
        <p:grpSpPr>
          <a:xfrm>
            <a:off x="7271473" y="1238920"/>
            <a:ext cx="1203325" cy="504825"/>
            <a:chOff x="5747473" y="1526952"/>
            <a:chExt cx="1203325" cy="504825"/>
          </a:xfrm>
        </p:grpSpPr>
        <p:sp>
          <p:nvSpPr>
            <p:cNvPr id="1048651" name="Rectangle 96"/>
            <p:cNvSpPr>
              <a:spLocks noChangeArrowheads="1"/>
            </p:cNvSpPr>
            <p:nvPr/>
          </p:nvSpPr>
          <p:spPr bwMode="auto">
            <a:xfrm>
              <a:off x="5747473" y="1526952"/>
              <a:ext cx="970280" cy="434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300" b="1">
                  <a:solidFill>
                    <a:srgbClr val="FF0000"/>
                  </a:solidFill>
                </a:rPr>
                <a:t>EMAR</a:t>
              </a:r>
              <a:endParaRPr lang="zh-CN" altLang="en-US" sz="2300" b="1">
                <a:solidFill>
                  <a:srgbClr val="FF0000"/>
                </a:solidFill>
              </a:endParaRPr>
            </a:p>
          </p:txBody>
        </p:sp>
        <p:sp>
          <p:nvSpPr>
            <p:cNvPr id="1048652" name="Freeform 97"/>
            <p:cNvSpPr/>
            <p:nvPr/>
          </p:nvSpPr>
          <p:spPr bwMode="auto">
            <a:xfrm flipH="1" flipV="1">
              <a:off x="6763473" y="1765077"/>
              <a:ext cx="187325" cy="266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2"/>
                </a:cxn>
                <a:cxn ang="0">
                  <a:pos x="288" y="152"/>
                </a:cxn>
              </a:cxnLst>
              <a:rect l="0" t="0" r="r" b="b"/>
              <a:pathLst>
                <a:path w="288" h="152">
                  <a:moveTo>
                    <a:pt x="0" y="0"/>
                  </a:moveTo>
                  <a:lnTo>
                    <a:pt x="0" y="152"/>
                  </a:lnTo>
                  <a:lnTo>
                    <a:pt x="288" y="152"/>
                  </a:lnTo>
                </a:path>
              </a:pathLst>
            </a:custGeom>
            <a:noFill/>
            <a:ln w="22225">
              <a:solidFill>
                <a:srgbClr val="800000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48653" name="Line 100"/>
          <p:cNvSpPr>
            <a:spLocks noChangeShapeType="1"/>
          </p:cNvSpPr>
          <p:nvPr/>
        </p:nvSpPr>
        <p:spPr bwMode="auto">
          <a:xfrm rot="16200000" flipH="1">
            <a:off x="7681048" y="3255045"/>
            <a:ext cx="292100" cy="0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7" name="组合 65"/>
          <p:cNvGrpSpPr/>
          <p:nvPr/>
        </p:nvGrpSpPr>
        <p:grpSpPr>
          <a:xfrm>
            <a:off x="8666886" y="2955008"/>
            <a:ext cx="1989455" cy="488984"/>
            <a:chOff x="7142886" y="3243040"/>
            <a:chExt cx="1989455" cy="488984"/>
          </a:xfrm>
        </p:grpSpPr>
        <p:sp>
          <p:nvSpPr>
            <p:cNvPr id="1048654" name="Freeform 103"/>
            <p:cNvSpPr/>
            <p:nvPr/>
          </p:nvSpPr>
          <p:spPr bwMode="auto">
            <a:xfrm>
              <a:off x="7142886" y="3243040"/>
              <a:ext cx="603250" cy="174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6" y="0"/>
                </a:cxn>
                <a:cxn ang="0">
                  <a:pos x="296" y="110"/>
                </a:cxn>
              </a:cxnLst>
              <a:rect l="0" t="0" r="r" b="b"/>
              <a:pathLst>
                <a:path w="296" h="110">
                  <a:moveTo>
                    <a:pt x="0" y="0"/>
                  </a:moveTo>
                  <a:cubicBezTo>
                    <a:pt x="99" y="0"/>
                    <a:pt x="197" y="0"/>
                    <a:pt x="296" y="0"/>
                  </a:cubicBezTo>
                  <a:lnTo>
                    <a:pt x="296" y="110"/>
                  </a:lnTo>
                </a:path>
              </a:pathLst>
            </a:custGeom>
            <a:noFill/>
            <a:ln w="22225">
              <a:solidFill>
                <a:srgbClr val="800000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8655" name="Rectangle 104"/>
            <p:cNvSpPr>
              <a:spLocks noChangeArrowheads="1"/>
            </p:cNvSpPr>
            <p:nvPr/>
          </p:nvSpPr>
          <p:spPr bwMode="auto">
            <a:xfrm>
              <a:off x="7209561" y="3284984"/>
              <a:ext cx="1922780" cy="447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>
                  <a:solidFill>
                    <a:srgbClr val="FF0000"/>
                  </a:solidFill>
                </a:rPr>
                <a:t>SMDR(Read)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组合 68"/>
          <p:cNvGrpSpPr/>
          <p:nvPr/>
        </p:nvGrpSpPr>
        <p:grpSpPr>
          <a:xfrm>
            <a:off x="8651011" y="3866233"/>
            <a:ext cx="914718" cy="447040"/>
            <a:chOff x="7127011" y="4154265"/>
            <a:chExt cx="914718" cy="447040"/>
          </a:xfrm>
        </p:grpSpPr>
        <p:sp>
          <p:nvSpPr>
            <p:cNvPr id="1048656" name="Line 105"/>
            <p:cNvSpPr>
              <a:spLocks noChangeShapeType="1"/>
            </p:cNvSpPr>
            <p:nvPr/>
          </p:nvSpPr>
          <p:spPr bwMode="auto">
            <a:xfrm rot="10800000" flipH="1">
              <a:off x="7127011" y="4411440"/>
              <a:ext cx="327025" cy="0"/>
            </a:xfrm>
            <a:prstGeom prst="line">
              <a:avLst/>
            </a:prstGeom>
            <a:noFill/>
            <a:ln w="22225">
              <a:solidFill>
                <a:srgbClr val="8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657" name="Rectangle 106"/>
            <p:cNvSpPr>
              <a:spLocks noChangeArrowheads="1"/>
            </p:cNvSpPr>
            <p:nvPr/>
          </p:nvSpPr>
          <p:spPr bwMode="auto">
            <a:xfrm>
              <a:off x="7401648" y="4154265"/>
              <a:ext cx="640081" cy="447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>
                  <a:solidFill>
                    <a:srgbClr val="FF0000"/>
                  </a:solidFill>
                </a:rPr>
                <a:t>SIR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</p:grpSp>
      <p:sp>
        <p:nvSpPr>
          <p:cNvPr id="1048658" name="Line 108"/>
          <p:cNvSpPr>
            <a:spLocks noChangeShapeType="1"/>
          </p:cNvSpPr>
          <p:nvPr/>
        </p:nvSpPr>
        <p:spPr bwMode="auto">
          <a:xfrm rot="10800000" flipH="1">
            <a:off x="8657361" y="4579021"/>
            <a:ext cx="327025" cy="0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8659" name="Line 110"/>
          <p:cNvSpPr>
            <a:spLocks noChangeShapeType="1"/>
          </p:cNvSpPr>
          <p:nvPr/>
        </p:nvSpPr>
        <p:spPr bwMode="auto">
          <a:xfrm rot="10800000" flipH="1">
            <a:off x="8660536" y="5142583"/>
            <a:ext cx="327025" cy="0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8660" name="Line 112"/>
          <p:cNvSpPr>
            <a:spLocks noChangeShapeType="1"/>
          </p:cNvSpPr>
          <p:nvPr/>
        </p:nvSpPr>
        <p:spPr bwMode="auto">
          <a:xfrm rot="10800000" flipH="1">
            <a:off x="8652598" y="5780758"/>
            <a:ext cx="327025" cy="0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8661" name="TextBox 97"/>
          <p:cNvSpPr txBox="1"/>
          <p:nvPr/>
        </p:nvSpPr>
        <p:spPr>
          <a:xfrm>
            <a:off x="2423592" y="169476"/>
            <a:ext cx="2316480" cy="485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+mn-lt"/>
              </a:rPr>
              <a:t>模型机微命令</a:t>
            </a:r>
          </a:p>
        </p:txBody>
      </p:sp>
      <p:grpSp>
        <p:nvGrpSpPr>
          <p:cNvPr id="39" name="组合 75"/>
          <p:cNvGrpSpPr/>
          <p:nvPr/>
        </p:nvGrpSpPr>
        <p:grpSpPr>
          <a:xfrm>
            <a:off x="4875365" y="1697708"/>
            <a:ext cx="5252562" cy="4293552"/>
            <a:chOff x="3352729" y="1982566"/>
            <a:chExt cx="5252562" cy="4293552"/>
          </a:xfrm>
        </p:grpSpPr>
        <p:sp>
          <p:nvSpPr>
            <p:cNvPr id="1048662" name="Rectangle 81"/>
            <p:cNvSpPr>
              <a:spLocks noChangeArrowheads="1"/>
            </p:cNvSpPr>
            <p:nvPr/>
          </p:nvSpPr>
          <p:spPr bwMode="auto">
            <a:xfrm>
              <a:off x="3499573" y="4849590"/>
              <a:ext cx="779780" cy="4470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2"/>
                  </a:solidFill>
                </a:rPr>
                <a:t>CPC</a:t>
              </a:r>
              <a:endParaRPr lang="zh-CN" altLang="en-US" b="1" baseline="-14000">
                <a:solidFill>
                  <a:schemeClr val="tx2"/>
                </a:solidFill>
              </a:endParaRPr>
            </a:p>
          </p:txBody>
        </p:sp>
        <p:sp>
          <p:nvSpPr>
            <p:cNvPr id="1048663" name="Rectangle 82"/>
            <p:cNvSpPr>
              <a:spLocks noChangeArrowheads="1"/>
            </p:cNvSpPr>
            <p:nvPr/>
          </p:nvSpPr>
          <p:spPr bwMode="auto">
            <a:xfrm>
              <a:off x="3486873" y="5563965"/>
              <a:ext cx="779780" cy="447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2"/>
                  </a:solidFill>
                </a:rPr>
                <a:t>CPD</a:t>
              </a:r>
              <a:endParaRPr lang="zh-CN" altLang="en-US" b="1" baseline="-14000">
                <a:solidFill>
                  <a:schemeClr val="tx2"/>
                </a:solidFill>
              </a:endParaRPr>
            </a:p>
          </p:txBody>
        </p:sp>
        <p:sp>
          <p:nvSpPr>
            <p:cNvPr id="1048664" name="Rectangle 87"/>
            <p:cNvSpPr>
              <a:spLocks noChangeArrowheads="1"/>
            </p:cNvSpPr>
            <p:nvPr/>
          </p:nvSpPr>
          <p:spPr bwMode="auto">
            <a:xfrm>
              <a:off x="3390036" y="3203352"/>
              <a:ext cx="9382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2"/>
                  </a:solidFill>
                </a:rPr>
                <a:t>CPR</a:t>
              </a:r>
              <a:r>
                <a:rPr lang="en-US" altLang="zh-CN" sz="3000" b="1" baseline="-14000">
                  <a:solidFill>
                    <a:schemeClr val="tx2"/>
                  </a:solidFill>
                </a:rPr>
                <a:t>2</a:t>
              </a:r>
              <a:endParaRPr lang="zh-CN" altLang="en-US" sz="3000" b="1" baseline="-14000">
                <a:solidFill>
                  <a:schemeClr val="tx2"/>
                </a:solidFill>
              </a:endParaRPr>
            </a:p>
          </p:txBody>
        </p:sp>
        <p:sp>
          <p:nvSpPr>
            <p:cNvPr id="1048665" name="Rectangle 89"/>
            <p:cNvSpPr>
              <a:spLocks noChangeArrowheads="1"/>
            </p:cNvSpPr>
            <p:nvPr/>
          </p:nvSpPr>
          <p:spPr bwMode="auto">
            <a:xfrm>
              <a:off x="3391623" y="3782790"/>
              <a:ext cx="9382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2"/>
                  </a:solidFill>
                </a:rPr>
                <a:t>CPR</a:t>
              </a:r>
              <a:r>
                <a:rPr lang="en-US" altLang="zh-CN" sz="3000" b="1" baseline="-14000">
                  <a:solidFill>
                    <a:schemeClr val="tx2"/>
                  </a:solidFill>
                </a:rPr>
                <a:t>3</a:t>
              </a:r>
              <a:endParaRPr lang="zh-CN" altLang="en-US" sz="3000" b="1" baseline="-14000">
                <a:solidFill>
                  <a:schemeClr val="tx2"/>
                </a:solidFill>
              </a:endParaRPr>
            </a:p>
          </p:txBody>
        </p:sp>
        <p:sp>
          <p:nvSpPr>
            <p:cNvPr id="1048666" name="Rectangle 95"/>
            <p:cNvSpPr>
              <a:spLocks noChangeArrowheads="1"/>
            </p:cNvSpPr>
            <p:nvPr/>
          </p:nvSpPr>
          <p:spPr bwMode="auto">
            <a:xfrm>
              <a:off x="5691911" y="2495327"/>
              <a:ext cx="1135380" cy="408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200" b="1">
                  <a:solidFill>
                    <a:schemeClr val="tx2"/>
                  </a:solidFill>
                </a:rPr>
                <a:t>CPMAR</a:t>
              </a:r>
              <a:endParaRPr lang="zh-CN" altLang="en-US" sz="2200" b="1">
                <a:solidFill>
                  <a:schemeClr val="tx2"/>
                </a:solidFill>
              </a:endParaRPr>
            </a:p>
          </p:txBody>
        </p:sp>
        <p:sp>
          <p:nvSpPr>
            <p:cNvPr id="1048667" name="Rectangle 98"/>
            <p:cNvSpPr>
              <a:spLocks noChangeArrowheads="1"/>
            </p:cNvSpPr>
            <p:nvPr/>
          </p:nvSpPr>
          <p:spPr bwMode="auto">
            <a:xfrm>
              <a:off x="5723661" y="3601815"/>
              <a:ext cx="1135380" cy="4089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200" b="1">
                  <a:solidFill>
                    <a:schemeClr val="tx2"/>
                  </a:solidFill>
                </a:rPr>
                <a:t>CPMDR</a:t>
              </a:r>
              <a:endParaRPr lang="zh-CN" altLang="en-US" sz="2200" b="1">
                <a:solidFill>
                  <a:schemeClr val="tx2"/>
                </a:solidFill>
              </a:endParaRPr>
            </a:p>
          </p:txBody>
        </p:sp>
        <p:sp>
          <p:nvSpPr>
            <p:cNvPr id="1048668" name="Rectangle 107"/>
            <p:cNvSpPr>
              <a:spLocks noChangeArrowheads="1"/>
            </p:cNvSpPr>
            <p:nvPr/>
          </p:nvSpPr>
          <p:spPr bwMode="auto">
            <a:xfrm>
              <a:off x="7393711" y="5829078"/>
              <a:ext cx="1211580" cy="447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2"/>
                  </a:solidFill>
                </a:rPr>
                <a:t>CPPSW</a:t>
              </a:r>
              <a:endParaRPr lang="zh-CN" alt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048669" name="Rectangle 109"/>
            <p:cNvSpPr>
              <a:spLocks noChangeArrowheads="1"/>
            </p:cNvSpPr>
            <p:nvPr/>
          </p:nvSpPr>
          <p:spPr bwMode="auto">
            <a:xfrm>
              <a:off x="7422286" y="4614640"/>
              <a:ext cx="970280" cy="447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2"/>
                  </a:solidFill>
                </a:rPr>
                <a:t>CPPC</a:t>
              </a:r>
              <a:endParaRPr lang="zh-CN" alt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048670" name="Rectangle 111"/>
            <p:cNvSpPr>
              <a:spLocks noChangeArrowheads="1"/>
            </p:cNvSpPr>
            <p:nvPr/>
          </p:nvSpPr>
          <p:spPr bwMode="auto">
            <a:xfrm>
              <a:off x="7411173" y="5222653"/>
              <a:ext cx="9461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2"/>
                  </a:solidFill>
                </a:rPr>
                <a:t>CPSP</a:t>
              </a:r>
              <a:endParaRPr lang="zh-CN" alt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048671" name="Rectangle 80"/>
            <p:cNvSpPr>
              <a:spLocks noChangeArrowheads="1"/>
            </p:cNvSpPr>
            <p:nvPr/>
          </p:nvSpPr>
          <p:spPr bwMode="auto">
            <a:xfrm>
              <a:off x="3387654" y="1982566"/>
              <a:ext cx="9382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2"/>
                  </a:solidFill>
                </a:rPr>
                <a:t>CPR</a:t>
              </a:r>
              <a:r>
                <a:rPr lang="en-US" altLang="zh-CN" sz="3000" b="1" baseline="-14000">
                  <a:solidFill>
                    <a:schemeClr val="tx2"/>
                  </a:solidFill>
                </a:rPr>
                <a:t>0</a:t>
              </a:r>
              <a:endParaRPr lang="zh-CN" altLang="en-US" sz="3000" b="1" baseline="-14000">
                <a:solidFill>
                  <a:schemeClr val="tx2"/>
                </a:solidFill>
              </a:endParaRPr>
            </a:p>
          </p:txBody>
        </p:sp>
        <p:sp>
          <p:nvSpPr>
            <p:cNvPr id="1048672" name="Rectangle 85"/>
            <p:cNvSpPr>
              <a:spLocks noChangeArrowheads="1"/>
            </p:cNvSpPr>
            <p:nvPr/>
          </p:nvSpPr>
          <p:spPr bwMode="auto">
            <a:xfrm>
              <a:off x="3352729" y="2625503"/>
              <a:ext cx="9382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2"/>
                  </a:solidFill>
                </a:rPr>
                <a:t>CPR</a:t>
              </a:r>
              <a:r>
                <a:rPr lang="en-US" altLang="zh-CN" sz="3000" b="1" baseline="-14000">
                  <a:solidFill>
                    <a:schemeClr val="tx2"/>
                  </a:solidFill>
                </a:rPr>
                <a:t>1</a:t>
              </a:r>
              <a:endParaRPr lang="zh-CN" altLang="en-US" sz="3000" b="1" baseline="-14000">
                <a:solidFill>
                  <a:schemeClr val="tx2"/>
                </a:solidFill>
              </a:endParaRPr>
            </a:p>
          </p:txBody>
        </p:sp>
      </p:grpSp>
      <p:grpSp>
        <p:nvGrpSpPr>
          <p:cNvPr id="40" name="组合 87"/>
          <p:cNvGrpSpPr/>
          <p:nvPr/>
        </p:nvGrpSpPr>
        <p:grpSpPr>
          <a:xfrm>
            <a:off x="1551225" y="2952218"/>
            <a:ext cx="1264571" cy="765036"/>
            <a:chOff x="37823" y="3068960"/>
            <a:chExt cx="1264571" cy="765036"/>
          </a:xfrm>
        </p:grpSpPr>
        <p:sp>
          <p:nvSpPr>
            <p:cNvPr id="1048673" name="Rectangle 89"/>
            <p:cNvSpPr>
              <a:spLocks noChangeArrowheads="1"/>
            </p:cNvSpPr>
            <p:nvPr/>
          </p:nvSpPr>
          <p:spPr bwMode="auto">
            <a:xfrm>
              <a:off x="827584" y="3068960"/>
              <a:ext cx="47481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>
                  <a:solidFill>
                    <a:srgbClr val="FF33CC"/>
                  </a:solidFill>
                </a:rPr>
                <a:t>M</a:t>
              </a:r>
              <a:endParaRPr lang="zh-CN" altLang="en-US" sz="3000" b="1" baseline="-14000">
                <a:solidFill>
                  <a:srgbClr val="FF33CC"/>
                </a:solidFill>
              </a:endParaRPr>
            </a:p>
          </p:txBody>
        </p:sp>
        <p:sp>
          <p:nvSpPr>
            <p:cNvPr id="1048674" name="Rectangle 89"/>
            <p:cNvSpPr>
              <a:spLocks noChangeArrowheads="1"/>
            </p:cNvSpPr>
            <p:nvPr/>
          </p:nvSpPr>
          <p:spPr bwMode="auto">
            <a:xfrm>
              <a:off x="37823" y="3475856"/>
              <a:ext cx="944880" cy="358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33CC"/>
                  </a:solidFill>
                </a:rPr>
                <a:t>S</a:t>
              </a:r>
              <a:r>
                <a:rPr lang="en-US" altLang="zh-CN" b="1" baseline="-25000">
                  <a:solidFill>
                    <a:srgbClr val="FF33CC"/>
                  </a:solidFill>
                </a:rPr>
                <a:t>3</a:t>
              </a:r>
              <a:r>
                <a:rPr lang="en-US" altLang="zh-CN" b="1">
                  <a:solidFill>
                    <a:srgbClr val="FF33CC"/>
                  </a:solidFill>
                </a:rPr>
                <a:t> </a:t>
              </a:r>
              <a:r>
                <a:rPr lang="zh-CN" altLang="en-US" b="1">
                  <a:solidFill>
                    <a:srgbClr val="FF33CC"/>
                  </a:solidFill>
                </a:rPr>
                <a:t>～</a:t>
              </a:r>
              <a:r>
                <a:rPr lang="en-US" altLang="zh-CN" b="1">
                  <a:solidFill>
                    <a:srgbClr val="FF33CC"/>
                  </a:solidFill>
                </a:rPr>
                <a:t>S</a:t>
              </a:r>
              <a:r>
                <a:rPr lang="en-US" altLang="zh-CN" b="1" baseline="-25000">
                  <a:solidFill>
                    <a:srgbClr val="FF33CC"/>
                  </a:solidFill>
                </a:rPr>
                <a:t>0</a:t>
              </a:r>
              <a:endParaRPr lang="zh-CN" altLang="en-US" sz="3000" b="1" baseline="-25000">
                <a:solidFill>
                  <a:srgbClr val="FF33CC"/>
                </a:solidFill>
              </a:endParaRPr>
            </a:p>
          </p:txBody>
        </p:sp>
      </p:grpSp>
      <p:grpSp>
        <p:nvGrpSpPr>
          <p:cNvPr id="41" name="组合 90"/>
          <p:cNvGrpSpPr/>
          <p:nvPr/>
        </p:nvGrpSpPr>
        <p:grpSpPr>
          <a:xfrm>
            <a:off x="2045015" y="1397670"/>
            <a:ext cx="872996" cy="1048603"/>
            <a:chOff x="249292" y="1556792"/>
            <a:chExt cx="872996" cy="1048603"/>
          </a:xfrm>
        </p:grpSpPr>
        <p:sp>
          <p:nvSpPr>
            <p:cNvPr id="1048675" name="TextBox 91"/>
            <p:cNvSpPr txBox="1"/>
            <p:nvPr/>
          </p:nvSpPr>
          <p:spPr>
            <a:xfrm>
              <a:off x="249292" y="1556792"/>
              <a:ext cx="817880" cy="3581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rgbClr val="FF33CC"/>
                  </a:solidFill>
                </a:rPr>
                <a:t>DM →</a:t>
              </a:r>
              <a:endParaRPr lang="zh-CN" altLang="en-US" b="1">
                <a:solidFill>
                  <a:srgbClr val="FF33CC"/>
                </a:solidFill>
              </a:endParaRPr>
            </a:p>
          </p:txBody>
        </p:sp>
        <p:sp>
          <p:nvSpPr>
            <p:cNvPr id="1048676" name="TextBox 92"/>
            <p:cNvSpPr txBox="1"/>
            <p:nvPr/>
          </p:nvSpPr>
          <p:spPr>
            <a:xfrm>
              <a:off x="393308" y="1916832"/>
              <a:ext cx="728980" cy="3581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rgbClr val="FF33CC"/>
                  </a:solidFill>
                </a:rPr>
                <a:t>SL →</a:t>
              </a:r>
              <a:endParaRPr lang="zh-CN" altLang="en-US" b="1">
                <a:solidFill>
                  <a:srgbClr val="FF33CC"/>
                </a:solidFill>
              </a:endParaRPr>
            </a:p>
          </p:txBody>
        </p:sp>
        <p:sp>
          <p:nvSpPr>
            <p:cNvPr id="1048677" name="TextBox 93"/>
            <p:cNvSpPr txBox="1"/>
            <p:nvPr/>
          </p:nvSpPr>
          <p:spPr>
            <a:xfrm>
              <a:off x="393308" y="2247255"/>
              <a:ext cx="690881" cy="3581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rgbClr val="FF33CC"/>
                  </a:solidFill>
                </a:rPr>
                <a:t>SR→</a:t>
              </a:r>
              <a:endParaRPr lang="zh-CN" altLang="en-US" b="1">
                <a:solidFill>
                  <a:srgbClr val="FF33CC"/>
                </a:solidFill>
              </a:endParaRPr>
            </a:p>
          </p:txBody>
        </p:sp>
      </p:grpSp>
      <p:sp>
        <p:nvSpPr>
          <p:cNvPr id="1048678" name="Rectangle 82"/>
          <p:cNvSpPr>
            <a:spLocks noChangeArrowheads="1"/>
          </p:cNvSpPr>
          <p:nvPr/>
        </p:nvSpPr>
        <p:spPr bwMode="auto">
          <a:xfrm flipH="1">
            <a:off x="1633554" y="4070017"/>
            <a:ext cx="808658" cy="35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FF33CC"/>
                </a:solidFill>
              </a:rPr>
              <a:t>→A</a:t>
            </a:r>
            <a:endParaRPr lang="zh-CN" altLang="en-US" b="1" baseline="-14000">
              <a:solidFill>
                <a:srgbClr val="FF33CC"/>
              </a:solidFill>
            </a:endParaRPr>
          </a:p>
        </p:txBody>
      </p:sp>
      <p:sp>
        <p:nvSpPr>
          <p:cNvPr id="1048679" name="Rectangle 82"/>
          <p:cNvSpPr>
            <a:spLocks noChangeArrowheads="1"/>
          </p:cNvSpPr>
          <p:nvPr/>
        </p:nvSpPr>
        <p:spPr bwMode="auto">
          <a:xfrm>
            <a:off x="4769573" y="4077072"/>
            <a:ext cx="551180" cy="35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33CC"/>
                </a:solidFill>
              </a:rPr>
              <a:t>B←</a:t>
            </a:r>
            <a:endParaRPr lang="zh-CN" altLang="en-US" b="1" baseline="-14000">
              <a:solidFill>
                <a:srgbClr val="FF33CC"/>
              </a:solidFill>
            </a:endParaRPr>
          </a:p>
        </p:txBody>
      </p:sp>
      <p:grpSp>
        <p:nvGrpSpPr>
          <p:cNvPr id="42" name="组合 96"/>
          <p:cNvGrpSpPr/>
          <p:nvPr/>
        </p:nvGrpSpPr>
        <p:grpSpPr>
          <a:xfrm>
            <a:off x="8358686" y="3150736"/>
            <a:ext cx="1935480" cy="661738"/>
            <a:chOff x="6844436" y="3387117"/>
            <a:chExt cx="1935480" cy="661738"/>
          </a:xfrm>
        </p:grpSpPr>
        <p:sp>
          <p:nvSpPr>
            <p:cNvPr id="1048680" name="Rectangle 102"/>
            <p:cNvSpPr>
              <a:spLocks noChangeArrowheads="1"/>
            </p:cNvSpPr>
            <p:nvPr/>
          </p:nvSpPr>
          <p:spPr bwMode="auto">
            <a:xfrm>
              <a:off x="6844436" y="3601815"/>
              <a:ext cx="1935480" cy="447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>
                  <a:solidFill>
                    <a:srgbClr val="FF0000"/>
                  </a:solidFill>
                </a:rPr>
                <a:t>EMDR(Write)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1048681" name="Line 101"/>
            <p:cNvSpPr>
              <a:spLocks noChangeShapeType="1"/>
            </p:cNvSpPr>
            <p:nvPr/>
          </p:nvSpPr>
          <p:spPr bwMode="auto">
            <a:xfrm rot="16200000" flipH="1">
              <a:off x="6892060" y="3533167"/>
              <a:ext cx="292100" cy="0"/>
            </a:xfrm>
            <a:prstGeom prst="line">
              <a:avLst/>
            </a:prstGeom>
            <a:noFill/>
            <a:ln w="22225">
              <a:solidFill>
                <a:srgbClr val="8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4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78" grpId="0"/>
      <p:bldP spid="104867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 71"/>
          <p:cNvGrpSpPr/>
          <p:nvPr/>
        </p:nvGrpSpPr>
        <p:grpSpPr bwMode="auto">
          <a:xfrm>
            <a:off x="5578475" y="4749184"/>
            <a:ext cx="2019300" cy="461963"/>
            <a:chOff x="2554" y="3139"/>
            <a:chExt cx="1272" cy="291"/>
          </a:xfrm>
        </p:grpSpPr>
        <p:sp>
          <p:nvSpPr>
            <p:cNvPr id="1049450" name="Text Box 19"/>
            <p:cNvSpPr txBox="1">
              <a:spLocks noChangeArrowheads="1"/>
            </p:cNvSpPr>
            <p:nvPr/>
          </p:nvSpPr>
          <p:spPr bwMode="auto">
            <a:xfrm>
              <a:off x="2554" y="3139"/>
              <a:ext cx="127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MDR    M</a:t>
              </a:r>
            </a:p>
          </p:txBody>
        </p:sp>
        <p:sp>
          <p:nvSpPr>
            <p:cNvPr id="1049451" name="Line 20"/>
            <p:cNvSpPr>
              <a:spLocks noChangeShapeType="1"/>
            </p:cNvSpPr>
            <p:nvPr/>
          </p:nvSpPr>
          <p:spPr bwMode="auto">
            <a:xfrm>
              <a:off x="3194" y="3283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1049452" name="Text Box 21"/>
          <p:cNvSpPr txBox="1">
            <a:spLocks noChangeArrowheads="1"/>
          </p:cNvSpPr>
          <p:nvPr/>
        </p:nvSpPr>
        <p:spPr bwMode="auto">
          <a:xfrm>
            <a:off x="4486275" y="3301378"/>
            <a:ext cx="11049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ST1:</a:t>
            </a:r>
          </a:p>
        </p:txBody>
      </p:sp>
      <p:grpSp>
        <p:nvGrpSpPr>
          <p:cNvPr id="178" name="Group 70"/>
          <p:cNvGrpSpPr/>
          <p:nvPr/>
        </p:nvGrpSpPr>
        <p:grpSpPr bwMode="auto">
          <a:xfrm>
            <a:off x="5578475" y="4291983"/>
            <a:ext cx="2120900" cy="461963"/>
            <a:chOff x="2554" y="2851"/>
            <a:chExt cx="1336" cy="291"/>
          </a:xfrm>
        </p:grpSpPr>
        <p:sp>
          <p:nvSpPr>
            <p:cNvPr id="1049453" name="Text Box 23"/>
            <p:cNvSpPr txBox="1">
              <a:spLocks noChangeArrowheads="1"/>
            </p:cNvSpPr>
            <p:nvPr/>
          </p:nvSpPr>
          <p:spPr bwMode="auto">
            <a:xfrm>
              <a:off x="2554" y="2851"/>
              <a:ext cx="133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PC    MDR</a:t>
              </a:r>
            </a:p>
          </p:txBody>
        </p:sp>
        <p:sp>
          <p:nvSpPr>
            <p:cNvPr id="1049454" name="Line 24"/>
            <p:cNvSpPr>
              <a:spLocks noChangeShapeType="1"/>
            </p:cNvSpPr>
            <p:nvPr/>
          </p:nvSpPr>
          <p:spPr bwMode="auto">
            <a:xfrm>
              <a:off x="2938" y="2995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1049455" name="Text Box 26"/>
          <p:cNvSpPr txBox="1">
            <a:spLocks noChangeArrowheads="1"/>
          </p:cNvSpPr>
          <p:nvPr/>
        </p:nvSpPr>
        <p:spPr bwMode="auto">
          <a:xfrm>
            <a:off x="4486275" y="2844178"/>
            <a:ext cx="10541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ST0:</a:t>
            </a:r>
          </a:p>
        </p:txBody>
      </p:sp>
      <p:grpSp>
        <p:nvGrpSpPr>
          <p:cNvPr id="179" name="Group 69"/>
          <p:cNvGrpSpPr/>
          <p:nvPr/>
        </p:nvGrpSpPr>
        <p:grpSpPr bwMode="auto">
          <a:xfrm>
            <a:off x="5578475" y="3834783"/>
            <a:ext cx="3209925" cy="461963"/>
            <a:chOff x="2554" y="2563"/>
            <a:chExt cx="2022" cy="291"/>
          </a:xfrm>
        </p:grpSpPr>
        <p:sp>
          <p:nvSpPr>
            <p:cNvPr id="1049456" name="Text Box 16"/>
            <p:cNvSpPr txBox="1">
              <a:spLocks noChangeArrowheads="1"/>
            </p:cNvSpPr>
            <p:nvPr/>
          </p:nvSpPr>
          <p:spPr bwMode="auto">
            <a:xfrm>
              <a:off x="2554" y="2563"/>
              <a:ext cx="133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solidFill>
                    <a:srgbClr val="FF0000"/>
                  </a:solidFill>
                  <a:ea typeface="黑体" pitchFamily="2" charset="-122"/>
                </a:rPr>
                <a:t>SP</a:t>
              </a:r>
              <a:r>
                <a:rPr lang="en-US" altLang="zh-CN" sz="3000" b="1">
                  <a:solidFill>
                    <a:srgbClr val="FF0000"/>
                  </a:solidFill>
                  <a:ea typeface="黑体" pitchFamily="2" charset="-122"/>
                  <a:sym typeface="Symbol" pitchFamily="18" charset="2"/>
                </a:rPr>
                <a:t></a:t>
              </a:r>
              <a:r>
                <a:rPr lang="en-US" altLang="zh-CN" sz="3000" b="1">
                  <a:solidFill>
                    <a:srgbClr val="FF0000"/>
                  </a:solidFill>
                  <a:ea typeface="黑体" pitchFamily="2" charset="-122"/>
                </a:rPr>
                <a:t>1    SP</a:t>
              </a:r>
            </a:p>
          </p:txBody>
        </p:sp>
        <p:sp>
          <p:nvSpPr>
            <p:cNvPr id="1049457" name="Line 17"/>
            <p:cNvSpPr>
              <a:spLocks noChangeShapeType="1"/>
            </p:cNvSpPr>
            <p:nvPr/>
          </p:nvSpPr>
          <p:spPr bwMode="auto">
            <a:xfrm>
              <a:off x="3146" y="2707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049458" name="Text Box 27"/>
            <p:cNvSpPr txBox="1">
              <a:spLocks noChangeArrowheads="1"/>
            </p:cNvSpPr>
            <p:nvPr/>
          </p:nvSpPr>
          <p:spPr bwMode="auto">
            <a:xfrm>
              <a:off x="3626" y="2563"/>
              <a:ext cx="95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3000" b="1">
                  <a:ea typeface="黑体" pitchFamily="2" charset="-122"/>
                </a:rPr>
                <a:t>、</a:t>
              </a:r>
              <a:r>
                <a:rPr lang="en-US" altLang="zh-CN" sz="3000" b="1">
                  <a:ea typeface="黑体" pitchFamily="2" charset="-122"/>
                </a:rPr>
                <a:t>MAR</a:t>
              </a:r>
            </a:p>
          </p:txBody>
        </p:sp>
      </p:grpSp>
      <p:sp>
        <p:nvSpPr>
          <p:cNvPr id="1049459" name="Text Box 28"/>
          <p:cNvSpPr txBox="1">
            <a:spLocks noChangeArrowheads="1"/>
          </p:cNvSpPr>
          <p:nvPr/>
        </p:nvSpPr>
        <p:spPr bwMode="auto">
          <a:xfrm>
            <a:off x="4486275" y="1096531"/>
            <a:ext cx="26622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例:  </a:t>
            </a:r>
            <a:r>
              <a:rPr lang="en-US" altLang="zh-CN" sz="2800" b="1">
                <a:ea typeface="黑体" pitchFamily="2" charset="-122"/>
              </a:rPr>
              <a:t>JSR (R2);</a:t>
            </a:r>
            <a:endParaRPr lang="zh-CN" altLang="en-US" sz="2800" b="1"/>
          </a:p>
        </p:txBody>
      </p:sp>
      <p:grpSp>
        <p:nvGrpSpPr>
          <p:cNvPr id="180" name="Group 66"/>
          <p:cNvGrpSpPr/>
          <p:nvPr/>
        </p:nvGrpSpPr>
        <p:grpSpPr bwMode="auto">
          <a:xfrm>
            <a:off x="4486275" y="2348880"/>
            <a:ext cx="4775200" cy="554038"/>
            <a:chOff x="1866" y="1627"/>
            <a:chExt cx="3008" cy="349"/>
          </a:xfrm>
        </p:grpSpPr>
        <p:sp>
          <p:nvSpPr>
            <p:cNvPr id="1049460" name="Text Box 30"/>
            <p:cNvSpPr txBox="1">
              <a:spLocks noChangeArrowheads="1"/>
            </p:cNvSpPr>
            <p:nvPr/>
          </p:nvSpPr>
          <p:spPr bwMode="auto">
            <a:xfrm>
              <a:off x="1866" y="1627"/>
              <a:ext cx="672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3000" b="1">
                  <a:ea typeface="黑体" pitchFamily="2" charset="-122"/>
                </a:rPr>
                <a:t>FT0:</a:t>
              </a:r>
            </a:p>
          </p:txBody>
        </p:sp>
        <p:sp>
          <p:nvSpPr>
            <p:cNvPr id="1049461" name="Text Box 32"/>
            <p:cNvSpPr txBox="1">
              <a:spLocks noChangeArrowheads="1"/>
            </p:cNvSpPr>
            <p:nvPr/>
          </p:nvSpPr>
          <p:spPr bwMode="auto">
            <a:xfrm>
              <a:off x="2554" y="1667"/>
              <a:ext cx="201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M    IR，</a:t>
              </a:r>
            </a:p>
          </p:txBody>
        </p:sp>
        <p:sp>
          <p:nvSpPr>
            <p:cNvPr id="1049462" name="Line 33"/>
            <p:cNvSpPr>
              <a:spLocks noChangeShapeType="1"/>
            </p:cNvSpPr>
            <p:nvPr/>
          </p:nvSpPr>
          <p:spPr bwMode="auto">
            <a:xfrm>
              <a:off x="2842" y="1811"/>
              <a:ext cx="238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1049463" name="Text Box 35"/>
            <p:cNvSpPr txBox="1">
              <a:spLocks noChangeArrowheads="1"/>
            </p:cNvSpPr>
            <p:nvPr/>
          </p:nvSpPr>
          <p:spPr bwMode="auto">
            <a:xfrm>
              <a:off x="3498" y="1675"/>
              <a:ext cx="137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PC+1    PC</a:t>
              </a:r>
            </a:p>
          </p:txBody>
        </p:sp>
        <p:sp>
          <p:nvSpPr>
            <p:cNvPr id="1049464" name="Line 36"/>
            <p:cNvSpPr>
              <a:spLocks noChangeShapeType="1"/>
            </p:cNvSpPr>
            <p:nvPr/>
          </p:nvSpPr>
          <p:spPr bwMode="auto">
            <a:xfrm>
              <a:off x="4138" y="1819"/>
              <a:ext cx="238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1049465" name="Text Box 37"/>
          <p:cNvSpPr txBox="1">
            <a:spLocks noChangeArrowheads="1"/>
          </p:cNvSpPr>
          <p:nvPr/>
        </p:nvSpPr>
        <p:spPr bwMode="auto">
          <a:xfrm>
            <a:off x="4486275" y="3758578"/>
            <a:ext cx="1092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ET0:</a:t>
            </a:r>
          </a:p>
        </p:txBody>
      </p:sp>
      <p:grpSp>
        <p:nvGrpSpPr>
          <p:cNvPr id="181" name="Group 67"/>
          <p:cNvGrpSpPr/>
          <p:nvPr/>
        </p:nvGrpSpPr>
        <p:grpSpPr bwMode="auto">
          <a:xfrm>
            <a:off x="5578475" y="2920382"/>
            <a:ext cx="2095500" cy="461963"/>
            <a:chOff x="2554" y="1987"/>
            <a:chExt cx="1320" cy="291"/>
          </a:xfrm>
        </p:grpSpPr>
        <p:sp>
          <p:nvSpPr>
            <p:cNvPr id="1049466" name="Text Box 39"/>
            <p:cNvSpPr txBox="1">
              <a:spLocks noChangeArrowheads="1"/>
            </p:cNvSpPr>
            <p:nvPr/>
          </p:nvSpPr>
          <p:spPr bwMode="auto">
            <a:xfrm>
              <a:off x="2554" y="1987"/>
              <a:ext cx="13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R2    MAR</a:t>
              </a:r>
            </a:p>
          </p:txBody>
        </p:sp>
        <p:sp>
          <p:nvSpPr>
            <p:cNvPr id="1049467" name="Line 40"/>
            <p:cNvSpPr>
              <a:spLocks noChangeShapeType="1"/>
            </p:cNvSpPr>
            <p:nvPr/>
          </p:nvSpPr>
          <p:spPr bwMode="auto">
            <a:xfrm>
              <a:off x="2930" y="2131"/>
              <a:ext cx="222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1049468" name="Text Box 41"/>
          <p:cNvSpPr txBox="1">
            <a:spLocks noChangeArrowheads="1"/>
          </p:cNvSpPr>
          <p:nvPr/>
        </p:nvSpPr>
        <p:spPr bwMode="auto">
          <a:xfrm>
            <a:off x="4486275" y="4215778"/>
            <a:ext cx="1130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ET1:</a:t>
            </a:r>
          </a:p>
        </p:txBody>
      </p:sp>
      <p:grpSp>
        <p:nvGrpSpPr>
          <p:cNvPr id="182" name="Group 68"/>
          <p:cNvGrpSpPr/>
          <p:nvPr/>
        </p:nvGrpSpPr>
        <p:grpSpPr bwMode="auto">
          <a:xfrm>
            <a:off x="5578475" y="3377582"/>
            <a:ext cx="2641600" cy="461963"/>
            <a:chOff x="2554" y="2275"/>
            <a:chExt cx="1664" cy="291"/>
          </a:xfrm>
        </p:grpSpPr>
        <p:sp>
          <p:nvSpPr>
            <p:cNvPr id="1049469" name="Text Box 43"/>
            <p:cNvSpPr txBox="1">
              <a:spLocks noChangeArrowheads="1"/>
            </p:cNvSpPr>
            <p:nvPr/>
          </p:nvSpPr>
          <p:spPr bwMode="auto">
            <a:xfrm>
              <a:off x="2554" y="2275"/>
              <a:ext cx="166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M    MDR    C</a:t>
              </a:r>
            </a:p>
          </p:txBody>
        </p:sp>
        <p:sp>
          <p:nvSpPr>
            <p:cNvPr id="1049470" name="Line 44"/>
            <p:cNvSpPr>
              <a:spLocks noChangeShapeType="1"/>
            </p:cNvSpPr>
            <p:nvPr/>
          </p:nvSpPr>
          <p:spPr bwMode="auto">
            <a:xfrm>
              <a:off x="2842" y="2419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049471" name="Line 45"/>
            <p:cNvSpPr>
              <a:spLocks noChangeShapeType="1"/>
            </p:cNvSpPr>
            <p:nvPr/>
          </p:nvSpPr>
          <p:spPr bwMode="auto">
            <a:xfrm>
              <a:off x="3658" y="2419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1049472" name="Line 46"/>
          <p:cNvSpPr>
            <a:spLocks noChangeShapeType="1"/>
          </p:cNvSpPr>
          <p:nvPr/>
        </p:nvSpPr>
        <p:spPr bwMode="auto">
          <a:xfrm flipV="1">
            <a:off x="8070850" y="3355353"/>
            <a:ext cx="390525" cy="134937"/>
          </a:xfrm>
          <a:prstGeom prst="line">
            <a:avLst/>
          </a:prstGeom>
          <a:noFill/>
          <a:ln w="19050" cap="sq">
            <a:solidFill>
              <a:srgbClr val="000099"/>
            </a:solidFill>
            <a:round/>
            <a:headEnd type="none" w="sm" len="sm"/>
            <a:tailEnd type="triangle" w="sm" len="med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049473" name="Text Box 47"/>
          <p:cNvSpPr txBox="1">
            <a:spLocks noChangeArrowheads="1"/>
          </p:cNvSpPr>
          <p:nvPr/>
        </p:nvSpPr>
        <p:spPr bwMode="auto">
          <a:xfrm>
            <a:off x="8362950" y="3015628"/>
            <a:ext cx="21780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99"/>
                </a:solidFill>
              </a:rPr>
              <a:t>子程序入口</a:t>
            </a:r>
          </a:p>
        </p:txBody>
      </p:sp>
      <p:grpSp>
        <p:nvGrpSpPr>
          <p:cNvPr id="183" name="Group 72"/>
          <p:cNvGrpSpPr/>
          <p:nvPr/>
        </p:nvGrpSpPr>
        <p:grpSpPr bwMode="auto">
          <a:xfrm>
            <a:off x="5578475" y="5231784"/>
            <a:ext cx="2870200" cy="461963"/>
            <a:chOff x="2554" y="3443"/>
            <a:chExt cx="1808" cy="291"/>
          </a:xfrm>
        </p:grpSpPr>
        <p:sp>
          <p:nvSpPr>
            <p:cNvPr id="1049474" name="Text Box 49"/>
            <p:cNvSpPr txBox="1">
              <a:spLocks noChangeArrowheads="1"/>
            </p:cNvSpPr>
            <p:nvPr/>
          </p:nvSpPr>
          <p:spPr bwMode="auto">
            <a:xfrm>
              <a:off x="2554" y="3443"/>
              <a:ext cx="153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ea typeface="黑体" pitchFamily="2" charset="-122"/>
                </a:rPr>
                <a:t>C     PC</a:t>
              </a:r>
            </a:p>
          </p:txBody>
        </p:sp>
        <p:sp>
          <p:nvSpPr>
            <p:cNvPr id="1049475" name="Line 50"/>
            <p:cNvSpPr>
              <a:spLocks noChangeShapeType="1"/>
            </p:cNvSpPr>
            <p:nvPr/>
          </p:nvSpPr>
          <p:spPr bwMode="auto">
            <a:xfrm>
              <a:off x="2818" y="3587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1049476" name="Text Box 51"/>
            <p:cNvSpPr txBox="1">
              <a:spLocks noChangeArrowheads="1"/>
            </p:cNvSpPr>
            <p:nvPr/>
          </p:nvSpPr>
          <p:spPr bwMode="auto">
            <a:xfrm>
              <a:off x="3354" y="3443"/>
              <a:ext cx="100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3000" b="1">
                  <a:ea typeface="黑体" pitchFamily="2" charset="-122"/>
                </a:rPr>
                <a:t>、</a:t>
              </a:r>
              <a:r>
                <a:rPr lang="en-US" altLang="zh-CN" sz="3000" b="1">
                  <a:ea typeface="黑体" pitchFamily="2" charset="-122"/>
                </a:rPr>
                <a:t>MAR</a:t>
              </a:r>
            </a:p>
          </p:txBody>
        </p:sp>
      </p:grpSp>
      <p:sp>
        <p:nvSpPr>
          <p:cNvPr id="1049477" name="AutoShape 52"/>
          <p:cNvSpPr/>
          <p:nvPr/>
        </p:nvSpPr>
        <p:spPr bwMode="auto">
          <a:xfrm flipH="1">
            <a:off x="8734425" y="3987178"/>
            <a:ext cx="193675" cy="1066800"/>
          </a:xfrm>
          <a:prstGeom prst="leftBrace">
            <a:avLst>
              <a:gd name="adj1" fmla="val 45902"/>
              <a:gd name="adj2" fmla="val 50000"/>
            </a:avLst>
          </a:prstGeom>
          <a:noFill/>
          <a:ln w="19050" cap="sq">
            <a:solidFill>
              <a:srgbClr val="003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049478" name="Text Box 53"/>
          <p:cNvSpPr txBox="1">
            <a:spLocks noChangeArrowheads="1"/>
          </p:cNvSpPr>
          <p:nvPr/>
        </p:nvSpPr>
        <p:spPr bwMode="auto">
          <a:xfrm>
            <a:off x="8931275" y="4025278"/>
            <a:ext cx="1295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宋体" charset="-122"/>
              </a:rPr>
              <a:t>返回地址压栈</a:t>
            </a:r>
          </a:p>
        </p:txBody>
      </p:sp>
      <p:sp>
        <p:nvSpPr>
          <p:cNvPr id="1049479" name="Text Box 54"/>
          <p:cNvSpPr txBox="1">
            <a:spLocks noChangeArrowheads="1"/>
          </p:cNvSpPr>
          <p:nvPr/>
        </p:nvSpPr>
        <p:spPr bwMode="auto">
          <a:xfrm>
            <a:off x="4486275" y="4672978"/>
            <a:ext cx="1092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ET2:</a:t>
            </a:r>
          </a:p>
        </p:txBody>
      </p:sp>
      <p:sp>
        <p:nvSpPr>
          <p:cNvPr id="1049480" name="Text Box 55"/>
          <p:cNvSpPr txBox="1">
            <a:spLocks noChangeArrowheads="1"/>
          </p:cNvSpPr>
          <p:nvPr/>
        </p:nvSpPr>
        <p:spPr bwMode="auto">
          <a:xfrm>
            <a:off x="4486275" y="5130178"/>
            <a:ext cx="1130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ET3:</a:t>
            </a:r>
          </a:p>
        </p:txBody>
      </p:sp>
      <p:sp>
        <p:nvSpPr>
          <p:cNvPr id="1049481" name="文本框 39"/>
          <p:cNvSpPr txBox="1"/>
          <p:nvPr/>
        </p:nvSpPr>
        <p:spPr>
          <a:xfrm flipH="1">
            <a:off x="1631504" y="3749531"/>
            <a:ext cx="2278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</a:rPr>
              <a:t>如何将</a:t>
            </a:r>
            <a:r>
              <a:rPr lang="en-US" altLang="zh-CN" sz="2400" b="1">
                <a:solidFill>
                  <a:srgbClr val="0000FF"/>
                </a:solidFill>
              </a:rPr>
              <a:t>PC</a:t>
            </a:r>
            <a:r>
              <a:rPr lang="zh-CN" altLang="en-US" sz="2400" b="1">
                <a:solidFill>
                  <a:srgbClr val="0000FF"/>
                </a:solidFill>
              </a:rPr>
              <a:t>压栈？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9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9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4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4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49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49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49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04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04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49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452" grpId="0" build="p" autoUpdateAnimBg="0"/>
      <p:bldP spid="1049455" grpId="0" build="p" autoUpdateAnimBg="0"/>
      <p:bldP spid="1049459" grpId="0" build="p" autoUpdateAnimBg="0"/>
      <p:bldP spid="1049465" grpId="0" build="p" autoUpdateAnimBg="0"/>
      <p:bldP spid="1049468" grpId="0" build="p" autoUpdateAnimBg="0"/>
      <p:bldP spid="1049472" grpId="0" animBg="1"/>
      <p:bldP spid="1049473" grpId="0" autoUpdateAnimBg="0"/>
      <p:bldP spid="1049477" grpId="0" animBg="1"/>
      <p:bldP spid="1049478" grpId="0" autoUpdateAnimBg="0"/>
      <p:bldP spid="1049479" grpId="0" build="p" autoUpdateAnimBg="0"/>
      <p:bldP spid="1049480" grpId="0" build="p" autoUpdateAnimBg="0"/>
      <p:bldP spid="104948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82" name="Text Box 2"/>
          <p:cNvSpPr txBox="1">
            <a:spLocks noChangeArrowheads="1"/>
          </p:cNvSpPr>
          <p:nvPr/>
        </p:nvSpPr>
        <p:spPr bwMode="auto">
          <a:xfrm>
            <a:off x="2882106" y="128942"/>
            <a:ext cx="23023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/>
              <a:t>中断周期 </a:t>
            </a:r>
            <a:r>
              <a:rPr lang="en-US" altLang="zh-CN" sz="2800" b="1"/>
              <a:t>IT</a:t>
            </a:r>
          </a:p>
        </p:txBody>
      </p:sp>
      <p:sp>
        <p:nvSpPr>
          <p:cNvPr id="1049483" name="Text Box 4"/>
          <p:cNvSpPr txBox="1">
            <a:spLocks noChangeArrowheads="1"/>
          </p:cNvSpPr>
          <p:nvPr/>
        </p:nvSpPr>
        <p:spPr bwMode="auto">
          <a:xfrm>
            <a:off x="3959225" y="1543075"/>
            <a:ext cx="1651000" cy="480131"/>
          </a:xfrm>
          <a:prstGeom prst="rect">
            <a:avLst/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800" b="1"/>
              <a:t> 主程序</a:t>
            </a:r>
            <a:endParaRPr lang="en-US" altLang="zh-CN" sz="2800" b="1"/>
          </a:p>
        </p:txBody>
      </p:sp>
      <p:sp>
        <p:nvSpPr>
          <p:cNvPr id="1049484" name="Text Box 5"/>
          <p:cNvSpPr txBox="1">
            <a:spLocks noChangeArrowheads="1"/>
          </p:cNvSpPr>
          <p:nvPr/>
        </p:nvSpPr>
        <p:spPr bwMode="auto">
          <a:xfrm>
            <a:off x="3833813" y="3987825"/>
            <a:ext cx="1924050" cy="458587"/>
          </a:xfrm>
          <a:prstGeom prst="rect">
            <a:avLst/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sz="2800" b="1"/>
              <a:t>PC</a:t>
            </a:r>
            <a:r>
              <a:rPr lang="en-US" altLang="zh-CN" sz="2800" b="1">
                <a:ea typeface="MingLiU" pitchFamily="49" charset="-120"/>
                <a:sym typeface="Symbol" pitchFamily="18" charset="2"/>
              </a:rPr>
              <a:t></a:t>
            </a:r>
            <a:r>
              <a:rPr lang="en-US" altLang="zh-CN" sz="2800" b="1"/>
              <a:t>MDR</a:t>
            </a:r>
          </a:p>
        </p:txBody>
      </p:sp>
      <p:sp>
        <p:nvSpPr>
          <p:cNvPr id="1049485" name="Text Box 6"/>
          <p:cNvSpPr txBox="1">
            <a:spLocks noChangeArrowheads="1"/>
          </p:cNvSpPr>
          <p:nvPr/>
        </p:nvSpPr>
        <p:spPr bwMode="auto">
          <a:xfrm>
            <a:off x="3087688" y="3181375"/>
            <a:ext cx="3044825" cy="458587"/>
          </a:xfrm>
          <a:prstGeom prst="rect">
            <a:avLst/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altLang="zh-CN" sz="2800" b="1"/>
              <a:t>SP</a:t>
            </a:r>
            <a:r>
              <a:rPr lang="en-US" altLang="zh-CN" sz="2800" b="1">
                <a:ea typeface="黑体" pitchFamily="2" charset="-122"/>
              </a:rPr>
              <a:t>–1</a:t>
            </a:r>
            <a:r>
              <a:rPr lang="en-US" altLang="zh-CN" sz="2800" b="1">
                <a:ea typeface="MingLiU" pitchFamily="49" charset="-120"/>
                <a:sym typeface="Symbol" pitchFamily="18" charset="2"/>
              </a:rPr>
              <a:t></a:t>
            </a:r>
            <a:r>
              <a:rPr lang="en-US" altLang="zh-CN" sz="2800" b="1"/>
              <a:t>SP、MAR</a:t>
            </a:r>
          </a:p>
        </p:txBody>
      </p:sp>
      <p:sp>
        <p:nvSpPr>
          <p:cNvPr id="1049486" name="Text Box 7"/>
          <p:cNvSpPr txBox="1">
            <a:spLocks noChangeArrowheads="1"/>
          </p:cNvSpPr>
          <p:nvPr/>
        </p:nvSpPr>
        <p:spPr bwMode="auto">
          <a:xfrm>
            <a:off x="4065588" y="2360637"/>
            <a:ext cx="1509712" cy="458587"/>
          </a:xfrm>
          <a:prstGeom prst="rect">
            <a:avLst/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</a:pPr>
            <a:r>
              <a:rPr lang="zh-CN" altLang="en-US" sz="2800" b="1"/>
              <a:t> 1</a:t>
            </a:r>
            <a:r>
              <a:rPr lang="en-US" altLang="zh-CN" sz="2800" b="1">
                <a:ea typeface="MingLiU" pitchFamily="49" charset="-120"/>
                <a:sym typeface="Symbol" pitchFamily="18" charset="2"/>
              </a:rPr>
              <a:t></a:t>
            </a:r>
            <a:r>
              <a:rPr lang="en-US" altLang="zh-CN" sz="2800" b="1"/>
              <a:t>IT</a:t>
            </a:r>
          </a:p>
        </p:txBody>
      </p:sp>
      <p:sp>
        <p:nvSpPr>
          <p:cNvPr id="1049487" name="Line 8"/>
          <p:cNvSpPr>
            <a:spLocks noChangeShapeType="1"/>
          </p:cNvSpPr>
          <p:nvPr/>
        </p:nvSpPr>
        <p:spPr bwMode="auto">
          <a:xfrm>
            <a:off x="4803775" y="2046312"/>
            <a:ext cx="0" cy="315913"/>
          </a:xfrm>
          <a:prstGeom prst="line">
            <a:avLst/>
          </a:prstGeom>
          <a:noFill/>
          <a:ln w="22225">
            <a:solidFill>
              <a:srgbClr val="0034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1049488" name="Line 9"/>
          <p:cNvSpPr>
            <a:spLocks noChangeShapeType="1"/>
          </p:cNvSpPr>
          <p:nvPr/>
        </p:nvSpPr>
        <p:spPr bwMode="auto">
          <a:xfrm>
            <a:off x="4811713" y="2843237"/>
            <a:ext cx="0" cy="338138"/>
          </a:xfrm>
          <a:prstGeom prst="line">
            <a:avLst/>
          </a:prstGeom>
          <a:noFill/>
          <a:ln w="22225">
            <a:solidFill>
              <a:srgbClr val="0034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1049489" name="Text Box 10"/>
          <p:cNvSpPr txBox="1">
            <a:spLocks noChangeArrowheads="1"/>
          </p:cNvSpPr>
          <p:nvPr/>
        </p:nvSpPr>
        <p:spPr bwMode="auto">
          <a:xfrm>
            <a:off x="1644650" y="2286025"/>
            <a:ext cx="24749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进入中断周期</a:t>
            </a:r>
          </a:p>
        </p:txBody>
      </p:sp>
      <p:sp>
        <p:nvSpPr>
          <p:cNvPr id="1049490" name="Line 11"/>
          <p:cNvSpPr>
            <a:spLocks noChangeShapeType="1"/>
          </p:cNvSpPr>
          <p:nvPr/>
        </p:nvSpPr>
        <p:spPr bwMode="auto">
          <a:xfrm>
            <a:off x="4819650" y="3660800"/>
            <a:ext cx="0" cy="323850"/>
          </a:xfrm>
          <a:prstGeom prst="line">
            <a:avLst/>
          </a:prstGeom>
          <a:noFill/>
          <a:ln w="22225">
            <a:solidFill>
              <a:srgbClr val="0034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1049491" name="Line 12"/>
          <p:cNvSpPr>
            <a:spLocks noChangeShapeType="1"/>
          </p:cNvSpPr>
          <p:nvPr/>
        </p:nvSpPr>
        <p:spPr bwMode="auto">
          <a:xfrm>
            <a:off x="1743075" y="2970237"/>
            <a:ext cx="8450263" cy="0"/>
          </a:xfrm>
          <a:prstGeom prst="line">
            <a:avLst/>
          </a:prstGeom>
          <a:noFill/>
          <a:ln w="19050">
            <a:solidFill>
              <a:srgbClr val="003400"/>
            </a:solidFill>
            <a:prstDash val="lgDash"/>
            <a:round/>
            <a:headEnd/>
            <a:tailEnd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1049492" name="Text Box 13"/>
          <p:cNvSpPr txBox="1">
            <a:spLocks noChangeArrowheads="1"/>
          </p:cNvSpPr>
          <p:nvPr/>
        </p:nvSpPr>
        <p:spPr bwMode="auto">
          <a:xfrm>
            <a:off x="3836988" y="4805387"/>
            <a:ext cx="1933575" cy="458587"/>
          </a:xfrm>
          <a:prstGeom prst="rect">
            <a:avLst/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altLang="zh-CN" sz="2800" b="1"/>
              <a:t>MDR</a:t>
            </a:r>
            <a:r>
              <a:rPr lang="en-US" altLang="zh-CN" sz="2800" b="1">
                <a:ea typeface="MingLiU" pitchFamily="49" charset="-120"/>
                <a:sym typeface="Symbol" pitchFamily="18" charset="2"/>
              </a:rPr>
              <a:t></a:t>
            </a:r>
            <a:r>
              <a:rPr lang="en-US" altLang="zh-CN" sz="2800" b="1"/>
              <a:t>M</a:t>
            </a:r>
          </a:p>
        </p:txBody>
      </p:sp>
      <p:sp>
        <p:nvSpPr>
          <p:cNvPr id="1049493" name="Line 14"/>
          <p:cNvSpPr>
            <a:spLocks noChangeShapeType="1"/>
          </p:cNvSpPr>
          <p:nvPr/>
        </p:nvSpPr>
        <p:spPr bwMode="auto">
          <a:xfrm>
            <a:off x="4827588" y="4476775"/>
            <a:ext cx="0" cy="323850"/>
          </a:xfrm>
          <a:prstGeom prst="line">
            <a:avLst/>
          </a:prstGeom>
          <a:noFill/>
          <a:ln w="22225">
            <a:solidFill>
              <a:srgbClr val="0034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1049494" name="Rectangle 15"/>
          <p:cNvSpPr>
            <a:spLocks noChangeArrowheads="1"/>
          </p:cNvSpPr>
          <p:nvPr/>
        </p:nvSpPr>
        <p:spPr bwMode="auto">
          <a:xfrm>
            <a:off x="2208213" y="3157562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/>
              <a:t>IT</a:t>
            </a:r>
            <a:r>
              <a:rPr lang="en-US" altLang="zh-CN" sz="2800" b="1" baseline="-12000"/>
              <a:t>0</a:t>
            </a:r>
            <a:endParaRPr lang="zh-CN" altLang="en-US" sz="2800" b="1" baseline="-12000"/>
          </a:p>
        </p:txBody>
      </p:sp>
      <p:sp>
        <p:nvSpPr>
          <p:cNvPr id="1049495" name="Rectangle 16"/>
          <p:cNvSpPr>
            <a:spLocks noChangeArrowheads="1"/>
          </p:cNvSpPr>
          <p:nvPr/>
        </p:nvSpPr>
        <p:spPr bwMode="auto">
          <a:xfrm>
            <a:off x="6505575" y="3413150"/>
            <a:ext cx="91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/>
              <a:t>IT</a:t>
            </a:r>
            <a:r>
              <a:rPr lang="en-US" altLang="zh-CN" sz="2800" b="1" baseline="-12000"/>
              <a:t>3</a:t>
            </a:r>
            <a:endParaRPr lang="zh-CN" altLang="en-US" sz="2800" b="1" baseline="-12000"/>
          </a:p>
        </p:txBody>
      </p:sp>
      <p:sp>
        <p:nvSpPr>
          <p:cNvPr id="1049496" name="Rectangle 17"/>
          <p:cNvSpPr>
            <a:spLocks noChangeArrowheads="1"/>
          </p:cNvSpPr>
          <p:nvPr/>
        </p:nvSpPr>
        <p:spPr bwMode="auto">
          <a:xfrm>
            <a:off x="2193925" y="3919562"/>
            <a:ext cx="9667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/>
              <a:t>IT</a:t>
            </a:r>
            <a:r>
              <a:rPr lang="en-US" altLang="zh-CN" sz="2800" b="1" baseline="-12000"/>
              <a:t>1</a:t>
            </a:r>
            <a:endParaRPr lang="zh-CN" altLang="en-US" sz="2800" b="1" baseline="-12000"/>
          </a:p>
        </p:txBody>
      </p:sp>
      <p:sp>
        <p:nvSpPr>
          <p:cNvPr id="1049497" name="Rectangle 18"/>
          <p:cNvSpPr>
            <a:spLocks noChangeArrowheads="1"/>
          </p:cNvSpPr>
          <p:nvPr/>
        </p:nvSpPr>
        <p:spPr bwMode="auto">
          <a:xfrm>
            <a:off x="2173288" y="4781575"/>
            <a:ext cx="920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/>
              <a:t>IT</a:t>
            </a:r>
            <a:r>
              <a:rPr lang="en-US" altLang="zh-CN" sz="2800" b="1" baseline="-12000"/>
              <a:t>2</a:t>
            </a:r>
            <a:endParaRPr lang="zh-CN" altLang="en-US" sz="2800" b="1" baseline="-12000"/>
          </a:p>
        </p:txBody>
      </p:sp>
      <p:sp>
        <p:nvSpPr>
          <p:cNvPr id="1049498" name="Text Box 19"/>
          <p:cNvSpPr txBox="1">
            <a:spLocks noChangeArrowheads="1"/>
          </p:cNvSpPr>
          <p:nvPr/>
        </p:nvSpPr>
        <p:spPr bwMode="auto">
          <a:xfrm>
            <a:off x="7321550" y="3468712"/>
            <a:ext cx="2933700" cy="480131"/>
          </a:xfrm>
          <a:prstGeom prst="rect">
            <a:avLst/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45000"/>
              </a:spcBef>
            </a:pPr>
            <a:r>
              <a:rPr lang="zh-CN" altLang="en-US" sz="2800" b="1"/>
              <a:t>向量地址</a:t>
            </a:r>
            <a:r>
              <a:rPr lang="en-US" altLang="zh-CN" sz="2800" b="1">
                <a:ea typeface="MingLiU" pitchFamily="49" charset="-120"/>
                <a:sym typeface="Symbol" pitchFamily="18" charset="2"/>
              </a:rPr>
              <a:t></a:t>
            </a:r>
            <a:r>
              <a:rPr lang="en-US" altLang="zh-CN" sz="2800" b="1"/>
              <a:t>MAR</a:t>
            </a:r>
          </a:p>
        </p:txBody>
      </p:sp>
      <p:sp>
        <p:nvSpPr>
          <p:cNvPr id="1049499" name="Text Box 20"/>
          <p:cNvSpPr txBox="1">
            <a:spLocks noChangeArrowheads="1"/>
          </p:cNvSpPr>
          <p:nvPr/>
        </p:nvSpPr>
        <p:spPr bwMode="auto">
          <a:xfrm>
            <a:off x="7419975" y="4325962"/>
            <a:ext cx="2674938" cy="867930"/>
          </a:xfrm>
          <a:prstGeom prst="rect">
            <a:avLst/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800" b="1"/>
              <a:t>入口地址</a:t>
            </a:r>
            <a:r>
              <a:rPr lang="en-US" altLang="zh-CN" sz="2800" b="1">
                <a:ea typeface="MingLiU" pitchFamily="49" charset="-120"/>
                <a:sym typeface="Symbol" pitchFamily="18" charset="2"/>
              </a:rPr>
              <a:t></a:t>
            </a:r>
            <a:r>
              <a:rPr lang="en-US" altLang="zh-CN" sz="2800" b="1"/>
              <a:t>PC</a:t>
            </a:r>
            <a:r>
              <a:rPr lang="en-US" altLang="zh-CN" sz="2800" b="1">
                <a:ea typeface="黑体" pitchFamily="2" charset="-122"/>
              </a:rPr>
              <a:t>      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zh-CN" sz="2800" b="1"/>
              <a:t>MAR, </a:t>
            </a:r>
            <a:r>
              <a:rPr lang="zh-CN" altLang="en-US" sz="2800" b="1"/>
              <a:t>1</a:t>
            </a:r>
            <a:r>
              <a:rPr lang="en-US" altLang="zh-CN" sz="2800" b="1">
                <a:ea typeface="MingLiU" pitchFamily="49" charset="-120"/>
                <a:sym typeface="Symbol" pitchFamily="18" charset="2"/>
              </a:rPr>
              <a:t></a:t>
            </a:r>
            <a:r>
              <a:rPr lang="en-US" altLang="zh-CN" sz="2800" b="1"/>
              <a:t>FT</a:t>
            </a:r>
          </a:p>
        </p:txBody>
      </p:sp>
      <p:sp>
        <p:nvSpPr>
          <p:cNvPr id="1049500" name="Line 21"/>
          <p:cNvSpPr>
            <a:spLocks noChangeShapeType="1"/>
          </p:cNvSpPr>
          <p:nvPr/>
        </p:nvSpPr>
        <p:spPr bwMode="auto">
          <a:xfrm>
            <a:off x="8832850" y="3962425"/>
            <a:ext cx="0" cy="338137"/>
          </a:xfrm>
          <a:prstGeom prst="line">
            <a:avLst/>
          </a:prstGeom>
          <a:noFill/>
          <a:ln w="22225">
            <a:solidFill>
              <a:srgbClr val="0034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1049501" name="Rectangle 22"/>
          <p:cNvSpPr>
            <a:spLocks noChangeArrowheads="1"/>
          </p:cNvSpPr>
          <p:nvPr/>
        </p:nvSpPr>
        <p:spPr bwMode="auto">
          <a:xfrm>
            <a:off x="6516688" y="4425975"/>
            <a:ext cx="9985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/>
              <a:t>IT</a:t>
            </a:r>
            <a:r>
              <a:rPr lang="en-US" altLang="zh-CN" sz="2800" b="1" baseline="-12000"/>
              <a:t>4</a:t>
            </a:r>
            <a:endParaRPr lang="zh-CN" altLang="en-US" sz="2800" b="1" baseline="-12000"/>
          </a:p>
        </p:txBody>
      </p:sp>
      <p:sp>
        <p:nvSpPr>
          <p:cNvPr id="1049502" name="Line 23"/>
          <p:cNvSpPr>
            <a:spLocks noChangeShapeType="1"/>
          </p:cNvSpPr>
          <p:nvPr/>
        </p:nvSpPr>
        <p:spPr bwMode="auto">
          <a:xfrm>
            <a:off x="8824913" y="5273700"/>
            <a:ext cx="0" cy="409575"/>
          </a:xfrm>
          <a:prstGeom prst="line">
            <a:avLst/>
          </a:prstGeom>
          <a:noFill/>
          <a:ln w="22225">
            <a:solidFill>
              <a:srgbClr val="0034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1049503" name="Line 24"/>
          <p:cNvSpPr>
            <a:spLocks noChangeShapeType="1"/>
          </p:cNvSpPr>
          <p:nvPr/>
        </p:nvSpPr>
        <p:spPr bwMode="auto">
          <a:xfrm>
            <a:off x="6667500" y="5451500"/>
            <a:ext cx="3778250" cy="0"/>
          </a:xfrm>
          <a:prstGeom prst="line">
            <a:avLst/>
          </a:prstGeom>
          <a:noFill/>
          <a:ln w="19050">
            <a:solidFill>
              <a:srgbClr val="003400"/>
            </a:solidFill>
            <a:prstDash val="lgDash"/>
            <a:round/>
            <a:headEnd/>
            <a:tailEnd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1049504" name="Rectangle 25"/>
          <p:cNvSpPr>
            <a:spLocks noChangeArrowheads="1"/>
          </p:cNvSpPr>
          <p:nvPr/>
        </p:nvSpPr>
        <p:spPr bwMode="auto">
          <a:xfrm>
            <a:off x="6581775" y="5718200"/>
            <a:ext cx="10525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/>
              <a:t>FT</a:t>
            </a:r>
            <a:r>
              <a:rPr lang="en-US" altLang="zh-CN" sz="2800" b="1" baseline="-12000"/>
              <a:t>0</a:t>
            </a:r>
            <a:endParaRPr lang="zh-CN" altLang="en-US" sz="2800" b="1" baseline="-12000"/>
          </a:p>
        </p:txBody>
      </p:sp>
      <p:sp>
        <p:nvSpPr>
          <p:cNvPr id="1049505" name="Text Box 26"/>
          <p:cNvSpPr txBox="1">
            <a:spLocks noChangeArrowheads="1"/>
          </p:cNvSpPr>
          <p:nvPr/>
        </p:nvSpPr>
        <p:spPr bwMode="auto">
          <a:xfrm>
            <a:off x="7772400" y="5684862"/>
            <a:ext cx="2179638" cy="480131"/>
          </a:xfrm>
          <a:prstGeom prst="rect">
            <a:avLst/>
          </a:prstGeom>
          <a:solidFill>
            <a:srgbClr val="E1FFFF"/>
          </a:solidFill>
          <a:ln w="2540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45000"/>
              </a:spcBef>
            </a:pPr>
            <a:r>
              <a:rPr lang="zh-CN" altLang="en-US" sz="2800" b="1"/>
              <a:t>服务子程序</a:t>
            </a:r>
            <a:endParaRPr lang="en-US" altLang="zh-CN" sz="2800" b="1"/>
          </a:p>
        </p:txBody>
      </p:sp>
      <p:sp>
        <p:nvSpPr>
          <p:cNvPr id="1049506" name="Freeform 40"/>
          <p:cNvSpPr/>
          <p:nvPr/>
        </p:nvSpPr>
        <p:spPr bwMode="auto">
          <a:xfrm>
            <a:off x="4838700" y="3192487"/>
            <a:ext cx="4000500" cy="2362200"/>
          </a:xfrm>
          <a:custGeom>
            <a:avLst/>
            <a:gdLst>
              <a:gd name="T0" fmla="*/ 0 w 2520"/>
              <a:gd name="T1" fmla="*/ 1352 h 1512"/>
              <a:gd name="T2" fmla="*/ 0 w 2520"/>
              <a:gd name="T3" fmla="*/ 1512 h 1512"/>
              <a:gd name="T4" fmla="*/ 984 w 2520"/>
              <a:gd name="T5" fmla="*/ 1512 h 1512"/>
              <a:gd name="T6" fmla="*/ 984 w 2520"/>
              <a:gd name="T7" fmla="*/ 0 h 1512"/>
              <a:gd name="T8" fmla="*/ 2520 w 2520"/>
              <a:gd name="T9" fmla="*/ 0 h 1512"/>
              <a:gd name="T10" fmla="*/ 2520 w 2520"/>
              <a:gd name="T11" fmla="*/ 168 h 15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20"/>
              <a:gd name="T19" fmla="*/ 0 h 1512"/>
              <a:gd name="T20" fmla="*/ 2520 w 2520"/>
              <a:gd name="T21" fmla="*/ 1512 h 15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20" h="1512">
                <a:moveTo>
                  <a:pt x="0" y="1352"/>
                </a:moveTo>
                <a:lnTo>
                  <a:pt x="0" y="1512"/>
                </a:lnTo>
                <a:lnTo>
                  <a:pt x="984" y="1512"/>
                </a:lnTo>
                <a:lnTo>
                  <a:pt x="984" y="0"/>
                </a:lnTo>
                <a:lnTo>
                  <a:pt x="2520" y="0"/>
                </a:lnTo>
                <a:lnTo>
                  <a:pt x="2520" y="168"/>
                </a:lnTo>
              </a:path>
            </a:pathLst>
          </a:custGeom>
          <a:noFill/>
          <a:ln w="22225" cap="flat" cmpd="sng">
            <a:solidFill>
              <a:srgbClr val="0034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zh-CN" altLang="en-US" sz="2800" b="1"/>
          </a:p>
        </p:txBody>
      </p:sp>
      <p:grpSp>
        <p:nvGrpSpPr>
          <p:cNvPr id="185" name="组合 29"/>
          <p:cNvGrpSpPr/>
          <p:nvPr/>
        </p:nvGrpSpPr>
        <p:grpSpPr>
          <a:xfrm>
            <a:off x="2432348" y="133704"/>
            <a:ext cx="529167" cy="5293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49507" name="同心圆 2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049508" name="椭圆 3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7</a:t>
              </a:r>
              <a:endParaRPr lang="zh-CN" altLang="en-US" sz="2400" b="1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49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4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4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4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4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4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04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4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4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4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49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04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4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04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04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049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49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049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049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04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049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04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483" grpId="0" animBg="1" autoUpdateAnimBg="0"/>
      <p:bldP spid="1049484" grpId="0" animBg="1" autoUpdateAnimBg="0"/>
      <p:bldP spid="1049485" grpId="0" animBg="1" autoUpdateAnimBg="0"/>
      <p:bldP spid="1049486" grpId="0" animBg="1" autoUpdateAnimBg="0"/>
      <p:bldP spid="1049487" grpId="0" animBg="1"/>
      <p:bldP spid="1049488" grpId="0" animBg="1"/>
      <p:bldP spid="1049489" grpId="0" build="p" autoUpdateAnimBg="0" advAuto="0"/>
      <p:bldP spid="1049490" grpId="0" animBg="1"/>
      <p:bldP spid="1049491" grpId="0" animBg="1"/>
      <p:bldP spid="1049492" grpId="0" animBg="1" autoUpdateAnimBg="0"/>
      <p:bldP spid="1049493" grpId="0" animBg="1"/>
      <p:bldP spid="1049494" grpId="0" autoUpdateAnimBg="0"/>
      <p:bldP spid="1049495" grpId="0" autoUpdateAnimBg="0"/>
      <p:bldP spid="1049496" grpId="0" autoUpdateAnimBg="0"/>
      <p:bldP spid="1049497" grpId="0" autoUpdateAnimBg="0"/>
      <p:bldP spid="1049498" grpId="0" animBg="1" autoUpdateAnimBg="0"/>
      <p:bldP spid="1049499" grpId="0" animBg="1" autoUpdateAnimBg="0"/>
      <p:bldP spid="1049500" grpId="0" animBg="1"/>
      <p:bldP spid="1049501" grpId="0" autoUpdateAnimBg="0"/>
      <p:bldP spid="1049502" grpId="0" animBg="1"/>
      <p:bldP spid="1049503" grpId="0" animBg="1"/>
      <p:bldP spid="1049504" grpId="0" autoUpdateAnimBg="0"/>
      <p:bldP spid="1049505" grpId="0" animBg="1" autoUpdateAnimBg="0"/>
      <p:bldP spid="104950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ext Box 17"/>
          <p:cNvSpPr txBox="1">
            <a:spLocks noChangeArrowheads="1"/>
          </p:cNvSpPr>
          <p:nvPr/>
        </p:nvSpPr>
        <p:spPr bwMode="auto">
          <a:xfrm>
            <a:off x="2464271" y="818613"/>
            <a:ext cx="12080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/>
              <a:t>FT0:</a:t>
            </a:r>
          </a:p>
        </p:txBody>
      </p:sp>
      <p:grpSp>
        <p:nvGrpSpPr>
          <p:cNvPr id="45" name="Group 102"/>
          <p:cNvGrpSpPr/>
          <p:nvPr/>
        </p:nvGrpSpPr>
        <p:grpSpPr bwMode="auto">
          <a:xfrm>
            <a:off x="3429471" y="1526877"/>
            <a:ext cx="2111375" cy="461963"/>
            <a:chOff x="1194" y="766"/>
            <a:chExt cx="1330" cy="291"/>
          </a:xfrm>
        </p:grpSpPr>
        <p:sp>
          <p:nvSpPr>
            <p:cNvPr id="1048683" name="Text Box 19"/>
            <p:cNvSpPr txBox="1">
              <a:spLocks noChangeArrowheads="1"/>
            </p:cNvSpPr>
            <p:nvPr/>
          </p:nvSpPr>
          <p:spPr bwMode="auto">
            <a:xfrm>
              <a:off x="1194" y="766"/>
              <a:ext cx="133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solidFill>
                    <a:srgbClr val="FF0000"/>
                  </a:solidFill>
                </a:rPr>
                <a:t>PC+1    PC</a:t>
              </a:r>
            </a:p>
          </p:txBody>
        </p:sp>
        <p:sp>
          <p:nvSpPr>
            <p:cNvPr id="1048684" name="Line 20"/>
            <p:cNvSpPr>
              <a:spLocks noChangeShapeType="1"/>
            </p:cNvSpPr>
            <p:nvPr/>
          </p:nvSpPr>
          <p:spPr bwMode="auto">
            <a:xfrm>
              <a:off x="1846" y="894"/>
              <a:ext cx="222" cy="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sz="3200" b="1"/>
            </a:p>
          </p:txBody>
        </p:sp>
      </p:grpSp>
      <p:grpSp>
        <p:nvGrpSpPr>
          <p:cNvPr id="46" name="Group 101"/>
          <p:cNvGrpSpPr/>
          <p:nvPr/>
        </p:nvGrpSpPr>
        <p:grpSpPr bwMode="auto">
          <a:xfrm>
            <a:off x="3429471" y="894814"/>
            <a:ext cx="1536700" cy="461963"/>
            <a:chOff x="1194" y="516"/>
            <a:chExt cx="968" cy="291"/>
          </a:xfrm>
        </p:grpSpPr>
        <p:sp>
          <p:nvSpPr>
            <p:cNvPr id="1048685" name="Text Box 22"/>
            <p:cNvSpPr txBox="1">
              <a:spLocks noChangeArrowheads="1"/>
            </p:cNvSpPr>
            <p:nvPr/>
          </p:nvSpPr>
          <p:spPr bwMode="auto">
            <a:xfrm>
              <a:off x="1194" y="516"/>
              <a:ext cx="96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/>
                <a:t>M     IR</a:t>
              </a:r>
            </a:p>
          </p:txBody>
        </p:sp>
        <p:sp>
          <p:nvSpPr>
            <p:cNvPr id="1048686" name="Line 23"/>
            <p:cNvSpPr>
              <a:spLocks noChangeShapeType="1"/>
            </p:cNvSpPr>
            <p:nvPr/>
          </p:nvSpPr>
          <p:spPr bwMode="auto">
            <a:xfrm>
              <a:off x="1515" y="660"/>
              <a:ext cx="265" cy="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sz="3200" b="1"/>
            </a:p>
          </p:txBody>
        </p:sp>
      </p:grpSp>
      <p:sp>
        <p:nvSpPr>
          <p:cNvPr id="1048687" name="Text Box 25"/>
          <p:cNvSpPr txBox="1">
            <a:spLocks noChangeArrowheads="1"/>
          </p:cNvSpPr>
          <p:nvPr/>
        </p:nvSpPr>
        <p:spPr bwMode="auto">
          <a:xfrm>
            <a:off x="2204482" y="2894092"/>
            <a:ext cx="1117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 dirty="0"/>
              <a:t>FT0:</a:t>
            </a:r>
          </a:p>
        </p:txBody>
      </p:sp>
      <p:sp>
        <p:nvSpPr>
          <p:cNvPr id="1048688" name="Text Box 26"/>
          <p:cNvSpPr txBox="1">
            <a:spLocks noChangeArrowheads="1"/>
          </p:cNvSpPr>
          <p:nvPr/>
        </p:nvSpPr>
        <p:spPr bwMode="auto">
          <a:xfrm>
            <a:off x="4149403" y="2880250"/>
            <a:ext cx="3200400" cy="48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/>
              <a:t>电位型微命令</a:t>
            </a:r>
          </a:p>
        </p:txBody>
      </p:sp>
      <p:sp>
        <p:nvSpPr>
          <p:cNvPr id="1048689" name="Text Box 27"/>
          <p:cNvSpPr txBox="1">
            <a:spLocks noChangeArrowheads="1"/>
          </p:cNvSpPr>
          <p:nvPr/>
        </p:nvSpPr>
        <p:spPr bwMode="auto">
          <a:xfrm>
            <a:off x="7520806" y="2925718"/>
            <a:ext cx="2391618" cy="48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b="1" dirty="0"/>
              <a:t>脉冲型微命令</a:t>
            </a:r>
          </a:p>
        </p:txBody>
      </p:sp>
      <p:sp>
        <p:nvSpPr>
          <p:cNvPr id="1048690" name="Line 31"/>
          <p:cNvSpPr>
            <a:spLocks noChangeShapeType="1"/>
          </p:cNvSpPr>
          <p:nvPr/>
        </p:nvSpPr>
        <p:spPr bwMode="auto">
          <a:xfrm>
            <a:off x="3921125" y="3062227"/>
            <a:ext cx="0" cy="3606800"/>
          </a:xfrm>
          <a:prstGeom prst="line">
            <a:avLst/>
          </a:prstGeom>
          <a:noFill/>
          <a:ln w="19050" cap="sq">
            <a:solidFill>
              <a:srgbClr val="0034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048691" name="Line 32"/>
          <p:cNvSpPr>
            <a:spLocks noChangeShapeType="1"/>
          </p:cNvSpPr>
          <p:nvPr/>
        </p:nvSpPr>
        <p:spPr bwMode="auto">
          <a:xfrm>
            <a:off x="7248128" y="2990790"/>
            <a:ext cx="0" cy="3613150"/>
          </a:xfrm>
          <a:prstGeom prst="line">
            <a:avLst/>
          </a:prstGeom>
          <a:noFill/>
          <a:ln w="19050" cap="sq">
            <a:solidFill>
              <a:srgbClr val="0034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048692" name="Text Box 33"/>
          <p:cNvSpPr txBox="1">
            <a:spLocks noChangeArrowheads="1"/>
          </p:cNvSpPr>
          <p:nvPr/>
        </p:nvSpPr>
        <p:spPr bwMode="auto">
          <a:xfrm>
            <a:off x="3924300" y="3433702"/>
            <a:ext cx="152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/>
              <a:t>EMAR,</a:t>
            </a:r>
          </a:p>
        </p:txBody>
      </p:sp>
      <p:sp>
        <p:nvSpPr>
          <p:cNvPr id="1048693" name="Text Box 34"/>
          <p:cNvSpPr txBox="1">
            <a:spLocks noChangeArrowheads="1"/>
          </p:cNvSpPr>
          <p:nvPr/>
        </p:nvSpPr>
        <p:spPr bwMode="auto">
          <a:xfrm>
            <a:off x="5446713" y="3452752"/>
            <a:ext cx="762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/>
              <a:t>R,</a:t>
            </a:r>
          </a:p>
        </p:txBody>
      </p:sp>
      <p:sp>
        <p:nvSpPr>
          <p:cNvPr id="1048694" name="Text Box 35"/>
          <p:cNvSpPr txBox="1">
            <a:spLocks noChangeArrowheads="1"/>
          </p:cNvSpPr>
          <p:nvPr/>
        </p:nvSpPr>
        <p:spPr bwMode="auto">
          <a:xfrm>
            <a:off x="5994400" y="3436877"/>
            <a:ext cx="1066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 dirty="0"/>
              <a:t>SIR</a:t>
            </a:r>
          </a:p>
        </p:txBody>
      </p:sp>
      <p:sp>
        <p:nvSpPr>
          <p:cNvPr id="1048695" name="Text Box 41"/>
          <p:cNvSpPr txBox="1">
            <a:spLocks noChangeArrowheads="1"/>
          </p:cNvSpPr>
          <p:nvPr/>
        </p:nvSpPr>
        <p:spPr bwMode="auto">
          <a:xfrm>
            <a:off x="3995738" y="4757677"/>
            <a:ext cx="24603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/>
              <a:t>DM</a:t>
            </a:r>
            <a:r>
              <a:rPr lang="zh-CN" altLang="en-US" sz="2800" b="1"/>
              <a:t>（直传）</a:t>
            </a:r>
            <a:endParaRPr lang="en-US" altLang="zh-CN" sz="2800" b="1"/>
          </a:p>
        </p:txBody>
      </p:sp>
      <p:sp>
        <p:nvSpPr>
          <p:cNvPr id="1048696" name="Text Box 42"/>
          <p:cNvSpPr txBox="1">
            <a:spLocks noChangeArrowheads="1"/>
          </p:cNvSpPr>
          <p:nvPr/>
        </p:nvSpPr>
        <p:spPr bwMode="auto">
          <a:xfrm>
            <a:off x="7306865" y="3830577"/>
            <a:ext cx="152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/>
              <a:t>CPPC</a:t>
            </a:r>
          </a:p>
        </p:txBody>
      </p:sp>
      <p:grpSp>
        <p:nvGrpSpPr>
          <p:cNvPr id="47" name="Group 124"/>
          <p:cNvGrpSpPr/>
          <p:nvPr/>
        </p:nvGrpSpPr>
        <p:grpSpPr bwMode="auto">
          <a:xfrm>
            <a:off x="7306666" y="4271115"/>
            <a:ext cx="1755775" cy="523876"/>
            <a:chOff x="3460" y="2218"/>
            <a:chExt cx="1106" cy="330"/>
          </a:xfrm>
        </p:grpSpPr>
        <p:sp>
          <p:nvSpPr>
            <p:cNvPr id="1048697" name="Text Box 48"/>
            <p:cNvSpPr txBox="1">
              <a:spLocks noChangeArrowheads="1"/>
            </p:cNvSpPr>
            <p:nvPr/>
          </p:nvSpPr>
          <p:spPr bwMode="auto">
            <a:xfrm>
              <a:off x="3460" y="2218"/>
              <a:ext cx="110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800" b="1"/>
                <a:t>CPFT(P)</a:t>
              </a:r>
            </a:p>
          </p:txBody>
        </p:sp>
        <p:sp>
          <p:nvSpPr>
            <p:cNvPr id="1048698" name="Line 49"/>
            <p:cNvSpPr>
              <a:spLocks noChangeShapeType="1"/>
            </p:cNvSpPr>
            <p:nvPr/>
          </p:nvSpPr>
          <p:spPr bwMode="auto">
            <a:xfrm>
              <a:off x="4150" y="2286"/>
              <a:ext cx="136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pSp>
        <p:nvGrpSpPr>
          <p:cNvPr id="48" name="Group 120"/>
          <p:cNvGrpSpPr/>
          <p:nvPr/>
        </p:nvGrpSpPr>
        <p:grpSpPr bwMode="auto">
          <a:xfrm>
            <a:off x="7306865" y="6119762"/>
            <a:ext cx="1793875" cy="523876"/>
            <a:chOff x="3460" y="3382"/>
            <a:chExt cx="1130" cy="330"/>
          </a:xfrm>
        </p:grpSpPr>
        <p:sp>
          <p:nvSpPr>
            <p:cNvPr id="1048699" name="Text Box 58"/>
            <p:cNvSpPr txBox="1">
              <a:spLocks noChangeArrowheads="1"/>
            </p:cNvSpPr>
            <p:nvPr/>
          </p:nvSpPr>
          <p:spPr bwMode="auto">
            <a:xfrm>
              <a:off x="3460" y="3382"/>
              <a:ext cx="113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800" b="1"/>
                <a:t>CPT (P)</a:t>
              </a:r>
            </a:p>
          </p:txBody>
        </p:sp>
        <p:sp>
          <p:nvSpPr>
            <p:cNvPr id="1048700" name="Line 59"/>
            <p:cNvSpPr>
              <a:spLocks noChangeShapeType="1"/>
            </p:cNvSpPr>
            <p:nvPr/>
          </p:nvSpPr>
          <p:spPr bwMode="auto">
            <a:xfrm>
              <a:off x="4105" y="3444"/>
              <a:ext cx="136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pSp>
        <p:nvGrpSpPr>
          <p:cNvPr id="49" name="Group 121"/>
          <p:cNvGrpSpPr/>
          <p:nvPr/>
        </p:nvGrpSpPr>
        <p:grpSpPr bwMode="auto">
          <a:xfrm>
            <a:off x="7306865" y="5653037"/>
            <a:ext cx="1947863" cy="523876"/>
            <a:chOff x="3460" y="3088"/>
            <a:chExt cx="1227" cy="330"/>
          </a:xfrm>
        </p:grpSpPr>
        <p:sp>
          <p:nvSpPr>
            <p:cNvPr id="1048701" name="Text Box 61"/>
            <p:cNvSpPr txBox="1">
              <a:spLocks noChangeArrowheads="1"/>
            </p:cNvSpPr>
            <p:nvPr/>
          </p:nvSpPr>
          <p:spPr bwMode="auto">
            <a:xfrm>
              <a:off x="3460" y="3088"/>
              <a:ext cx="122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800" b="1"/>
                <a:t>CPET(P)</a:t>
              </a:r>
            </a:p>
          </p:txBody>
        </p:sp>
        <p:sp>
          <p:nvSpPr>
            <p:cNvPr id="1048702" name="Line 62"/>
            <p:cNvSpPr>
              <a:spLocks noChangeShapeType="1"/>
            </p:cNvSpPr>
            <p:nvPr/>
          </p:nvSpPr>
          <p:spPr bwMode="auto">
            <a:xfrm>
              <a:off x="4195" y="3156"/>
              <a:ext cx="136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pSp>
        <p:nvGrpSpPr>
          <p:cNvPr id="50" name="Group 122"/>
          <p:cNvGrpSpPr/>
          <p:nvPr/>
        </p:nvGrpSpPr>
        <p:grpSpPr bwMode="auto">
          <a:xfrm>
            <a:off x="7306865" y="5186310"/>
            <a:ext cx="1889125" cy="523876"/>
            <a:chOff x="3460" y="2794"/>
            <a:chExt cx="1190" cy="330"/>
          </a:xfrm>
        </p:grpSpPr>
        <p:sp>
          <p:nvSpPr>
            <p:cNvPr id="1048703" name="Text Box 64"/>
            <p:cNvSpPr txBox="1">
              <a:spLocks noChangeArrowheads="1"/>
            </p:cNvSpPr>
            <p:nvPr/>
          </p:nvSpPr>
          <p:spPr bwMode="auto">
            <a:xfrm>
              <a:off x="3460" y="2794"/>
              <a:ext cx="119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800" b="1"/>
                <a:t>CPDT(P)</a:t>
              </a:r>
            </a:p>
          </p:txBody>
        </p:sp>
        <p:sp>
          <p:nvSpPr>
            <p:cNvPr id="1048704" name="Line 65"/>
            <p:cNvSpPr>
              <a:spLocks noChangeShapeType="1"/>
            </p:cNvSpPr>
            <p:nvPr/>
          </p:nvSpPr>
          <p:spPr bwMode="auto">
            <a:xfrm>
              <a:off x="4195" y="2867"/>
              <a:ext cx="136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pSp>
        <p:nvGrpSpPr>
          <p:cNvPr id="51" name="Group 123"/>
          <p:cNvGrpSpPr/>
          <p:nvPr/>
        </p:nvGrpSpPr>
        <p:grpSpPr bwMode="auto">
          <a:xfrm>
            <a:off x="7306865" y="4722759"/>
            <a:ext cx="1806575" cy="523876"/>
            <a:chOff x="3460" y="2502"/>
            <a:chExt cx="1138" cy="330"/>
          </a:xfrm>
        </p:grpSpPr>
        <p:sp>
          <p:nvSpPr>
            <p:cNvPr id="1048705" name="Text Box 67"/>
            <p:cNvSpPr txBox="1">
              <a:spLocks noChangeArrowheads="1"/>
            </p:cNvSpPr>
            <p:nvPr/>
          </p:nvSpPr>
          <p:spPr bwMode="auto">
            <a:xfrm>
              <a:off x="3460" y="2502"/>
              <a:ext cx="113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800" b="1"/>
                <a:t>CPST(P)</a:t>
              </a:r>
            </a:p>
          </p:txBody>
        </p:sp>
        <p:sp>
          <p:nvSpPr>
            <p:cNvPr id="1048706" name="Line 68"/>
            <p:cNvSpPr>
              <a:spLocks noChangeShapeType="1"/>
            </p:cNvSpPr>
            <p:nvPr/>
          </p:nvSpPr>
          <p:spPr bwMode="auto">
            <a:xfrm>
              <a:off x="4150" y="2565"/>
              <a:ext cx="136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1048707" name="Text Box 2"/>
          <p:cNvSpPr txBox="1">
            <a:spLocks noChangeArrowheads="1"/>
          </p:cNvSpPr>
          <p:nvPr/>
        </p:nvSpPr>
        <p:spPr bwMode="auto">
          <a:xfrm>
            <a:off x="2433910" y="185761"/>
            <a:ext cx="1717874" cy="48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b="1"/>
              <a:t>取指流程</a:t>
            </a:r>
          </a:p>
        </p:txBody>
      </p:sp>
      <p:sp>
        <p:nvSpPr>
          <p:cNvPr id="1048708" name="Text Box 72"/>
          <p:cNvSpPr txBox="1">
            <a:spLocks noChangeArrowheads="1"/>
          </p:cNvSpPr>
          <p:nvPr/>
        </p:nvSpPr>
        <p:spPr bwMode="auto">
          <a:xfrm>
            <a:off x="5930900" y="1410489"/>
            <a:ext cx="4737100" cy="61214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/>
              <a:t>(FT0</a:t>
            </a:r>
            <a:r>
              <a:rPr lang="zh-CN" altLang="en-US" sz="2800" b="1"/>
              <a:t>:取指周期</a:t>
            </a:r>
            <a:r>
              <a:rPr lang="en-US" altLang="zh-CN" sz="2800" b="1"/>
              <a:t>FT</a:t>
            </a:r>
            <a:r>
              <a:rPr lang="zh-CN" altLang="en-US" sz="2800" b="1"/>
              <a:t>的</a:t>
            </a:r>
            <a:r>
              <a:rPr lang="en-US" altLang="zh-CN" sz="2800" b="1"/>
              <a:t>T</a:t>
            </a:r>
            <a:r>
              <a:rPr lang="en-US" altLang="zh-CN" sz="2800" b="1" baseline="-12000"/>
              <a:t>0</a:t>
            </a:r>
            <a:r>
              <a:rPr lang="zh-CN" altLang="en-US" sz="2800" b="1"/>
              <a:t>节拍)</a:t>
            </a:r>
          </a:p>
        </p:txBody>
      </p:sp>
      <p:grpSp>
        <p:nvGrpSpPr>
          <p:cNvPr id="52" name="Group 111"/>
          <p:cNvGrpSpPr/>
          <p:nvPr/>
        </p:nvGrpSpPr>
        <p:grpSpPr bwMode="auto">
          <a:xfrm>
            <a:off x="3998912" y="4311590"/>
            <a:ext cx="3249215" cy="612775"/>
            <a:chOff x="1559" y="2259"/>
            <a:chExt cx="1600" cy="386"/>
          </a:xfrm>
        </p:grpSpPr>
        <p:sp>
          <p:nvSpPr>
            <p:cNvPr id="1048709" name="Text Box 78"/>
            <p:cNvSpPr txBox="1">
              <a:spLocks noChangeArrowheads="1"/>
            </p:cNvSpPr>
            <p:nvPr/>
          </p:nvSpPr>
          <p:spPr bwMode="auto">
            <a:xfrm>
              <a:off x="1559" y="2259"/>
              <a:ext cx="1600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800" b="1"/>
                <a:t>S</a:t>
              </a:r>
              <a:r>
                <a:rPr lang="en-US" altLang="zh-CN" sz="2800" b="1" baseline="-12000"/>
                <a:t>3</a:t>
              </a:r>
              <a:r>
                <a:rPr lang="en-US" altLang="zh-CN" sz="2800" b="1"/>
                <a:t>S</a:t>
              </a:r>
              <a:r>
                <a:rPr lang="en-US" altLang="zh-CN" sz="2800" b="1" baseline="-12000"/>
                <a:t>2</a:t>
              </a:r>
              <a:r>
                <a:rPr lang="en-US" altLang="zh-CN" sz="2800" b="1"/>
                <a:t>S</a:t>
              </a:r>
              <a:r>
                <a:rPr lang="en-US" altLang="zh-CN" sz="2800" b="1" baseline="-12000"/>
                <a:t>1</a:t>
              </a:r>
              <a:r>
                <a:rPr lang="en-US" altLang="zh-CN" sz="2800" b="1"/>
                <a:t>S</a:t>
              </a:r>
              <a:r>
                <a:rPr lang="en-US" altLang="zh-CN" sz="2800" b="1" baseline="-12000"/>
                <a:t>0</a:t>
              </a:r>
              <a:r>
                <a:rPr lang="en-US" altLang="zh-CN" sz="2800" b="1"/>
                <a:t>MC</a:t>
              </a:r>
              <a:r>
                <a:rPr lang="en-US" altLang="zh-CN" sz="2800" b="1" baseline="-12000"/>
                <a:t>0</a:t>
              </a:r>
              <a:r>
                <a:rPr lang="zh-CN" altLang="en-US" b="1">
                  <a:solidFill>
                    <a:srgbClr val="FF0000"/>
                  </a:solidFill>
                </a:rPr>
                <a:t>（</a:t>
              </a:r>
              <a:r>
                <a:rPr lang="en-US" altLang="zh-CN" b="1">
                  <a:solidFill>
                    <a:srgbClr val="FF0000"/>
                  </a:solidFill>
                </a:rPr>
                <a:t>A+1</a:t>
              </a:r>
              <a:r>
                <a:rPr lang="zh-CN" altLang="en-US" b="1">
                  <a:solidFill>
                    <a:srgbClr val="FF0000"/>
                  </a:solidFill>
                </a:rPr>
                <a:t>）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1048710" name="Line 79"/>
            <p:cNvSpPr>
              <a:spLocks noChangeShapeType="1"/>
            </p:cNvSpPr>
            <p:nvPr/>
          </p:nvSpPr>
          <p:spPr bwMode="auto">
            <a:xfrm>
              <a:off x="1741" y="2327"/>
              <a:ext cx="144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1048711" name="Line 80"/>
            <p:cNvSpPr>
              <a:spLocks noChangeShapeType="1"/>
            </p:cNvSpPr>
            <p:nvPr/>
          </p:nvSpPr>
          <p:spPr bwMode="auto">
            <a:xfrm>
              <a:off x="2202" y="2329"/>
              <a:ext cx="213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1048712" name="Line 81"/>
            <p:cNvSpPr>
              <a:spLocks noChangeShapeType="1"/>
            </p:cNvSpPr>
            <p:nvPr/>
          </p:nvSpPr>
          <p:spPr bwMode="auto">
            <a:xfrm>
              <a:off x="1918" y="2329"/>
              <a:ext cx="144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</p:grpSp>
      <p:sp>
        <p:nvSpPr>
          <p:cNvPr id="1048713" name="Text Box 83"/>
          <p:cNvSpPr txBox="1">
            <a:spLocks noChangeArrowheads="1"/>
          </p:cNvSpPr>
          <p:nvPr/>
        </p:nvSpPr>
        <p:spPr bwMode="auto">
          <a:xfrm>
            <a:off x="5203825" y="5138677"/>
            <a:ext cx="2057400" cy="48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(逻辑式1)</a:t>
            </a:r>
          </a:p>
        </p:txBody>
      </p:sp>
      <p:sp>
        <p:nvSpPr>
          <p:cNvPr id="1048714" name="Text Box 84"/>
          <p:cNvSpPr txBox="1">
            <a:spLocks noChangeArrowheads="1"/>
          </p:cNvSpPr>
          <p:nvPr/>
        </p:nvSpPr>
        <p:spPr bwMode="auto">
          <a:xfrm>
            <a:off x="5213350" y="5618102"/>
            <a:ext cx="2012950" cy="48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(逻辑式2)</a:t>
            </a:r>
          </a:p>
        </p:txBody>
      </p:sp>
      <p:sp>
        <p:nvSpPr>
          <p:cNvPr id="1048715" name="Text Box 85"/>
          <p:cNvSpPr txBox="1">
            <a:spLocks noChangeArrowheads="1"/>
          </p:cNvSpPr>
          <p:nvPr/>
        </p:nvSpPr>
        <p:spPr bwMode="auto">
          <a:xfrm>
            <a:off x="5207000" y="6065777"/>
            <a:ext cx="2057400" cy="48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(逻辑式3)</a:t>
            </a:r>
          </a:p>
        </p:txBody>
      </p:sp>
      <p:grpSp>
        <p:nvGrpSpPr>
          <p:cNvPr id="53" name="Group 103"/>
          <p:cNvGrpSpPr/>
          <p:nvPr/>
        </p:nvGrpSpPr>
        <p:grpSpPr bwMode="auto">
          <a:xfrm>
            <a:off x="1908175" y="3462278"/>
            <a:ext cx="1536700" cy="461963"/>
            <a:chOff x="1194" y="516"/>
            <a:chExt cx="968" cy="291"/>
          </a:xfrm>
        </p:grpSpPr>
        <p:sp>
          <p:nvSpPr>
            <p:cNvPr id="1048716" name="Text Box 104"/>
            <p:cNvSpPr txBox="1">
              <a:spLocks noChangeArrowheads="1"/>
            </p:cNvSpPr>
            <p:nvPr/>
          </p:nvSpPr>
          <p:spPr bwMode="auto">
            <a:xfrm>
              <a:off x="1194" y="516"/>
              <a:ext cx="96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/>
                <a:t>M     IR</a:t>
              </a:r>
            </a:p>
          </p:txBody>
        </p:sp>
        <p:sp>
          <p:nvSpPr>
            <p:cNvPr id="1048717" name="Line 105"/>
            <p:cNvSpPr>
              <a:spLocks noChangeShapeType="1"/>
            </p:cNvSpPr>
            <p:nvPr/>
          </p:nvSpPr>
          <p:spPr bwMode="auto">
            <a:xfrm>
              <a:off x="1515" y="660"/>
              <a:ext cx="265" cy="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grpSp>
        <p:nvGrpSpPr>
          <p:cNvPr id="54" name="Group 106"/>
          <p:cNvGrpSpPr/>
          <p:nvPr/>
        </p:nvGrpSpPr>
        <p:grpSpPr bwMode="auto">
          <a:xfrm>
            <a:off x="1882775" y="3909953"/>
            <a:ext cx="2111375" cy="461963"/>
            <a:chOff x="1194" y="766"/>
            <a:chExt cx="1330" cy="291"/>
          </a:xfrm>
        </p:grpSpPr>
        <p:sp>
          <p:nvSpPr>
            <p:cNvPr id="1048718" name="Text Box 107"/>
            <p:cNvSpPr txBox="1">
              <a:spLocks noChangeArrowheads="1"/>
            </p:cNvSpPr>
            <p:nvPr/>
          </p:nvSpPr>
          <p:spPr bwMode="auto">
            <a:xfrm>
              <a:off x="1194" y="766"/>
              <a:ext cx="133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/>
                <a:t>PC+1    PC</a:t>
              </a:r>
            </a:p>
          </p:txBody>
        </p:sp>
        <p:sp>
          <p:nvSpPr>
            <p:cNvPr id="1048719" name="Line 108"/>
            <p:cNvSpPr>
              <a:spLocks noChangeShapeType="1"/>
            </p:cNvSpPr>
            <p:nvPr/>
          </p:nvSpPr>
          <p:spPr bwMode="auto">
            <a:xfrm>
              <a:off x="1846" y="894"/>
              <a:ext cx="222" cy="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grpSp>
        <p:nvGrpSpPr>
          <p:cNvPr id="55" name="Group 110"/>
          <p:cNvGrpSpPr/>
          <p:nvPr/>
        </p:nvGrpSpPr>
        <p:grpSpPr bwMode="auto">
          <a:xfrm>
            <a:off x="3973513" y="3867090"/>
            <a:ext cx="1712912" cy="533400"/>
            <a:chOff x="1543" y="1987"/>
            <a:chExt cx="1079" cy="336"/>
          </a:xfrm>
        </p:grpSpPr>
        <p:sp>
          <p:nvSpPr>
            <p:cNvPr id="1048720" name="Text Box 39"/>
            <p:cNvSpPr txBox="1">
              <a:spLocks noChangeArrowheads="1"/>
            </p:cNvSpPr>
            <p:nvPr/>
          </p:nvSpPr>
          <p:spPr bwMode="auto">
            <a:xfrm>
              <a:off x="1543" y="1987"/>
              <a:ext cx="1079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800" b="1"/>
                <a:t>PC</a:t>
              </a:r>
              <a:r>
                <a:rPr lang="en-US" altLang="zh-CN" sz="2800" b="1">
                  <a:ea typeface="MingLiU" pitchFamily="49" charset="-120"/>
                </a:rPr>
                <a:t>    </a:t>
              </a:r>
              <a:r>
                <a:rPr lang="en-US" altLang="zh-CN" sz="2800" b="1"/>
                <a:t>A</a:t>
              </a:r>
            </a:p>
          </p:txBody>
        </p:sp>
        <p:sp>
          <p:nvSpPr>
            <p:cNvPr id="1048721" name="Line 109"/>
            <p:cNvSpPr>
              <a:spLocks noChangeShapeType="1"/>
            </p:cNvSpPr>
            <p:nvPr/>
          </p:nvSpPr>
          <p:spPr bwMode="auto">
            <a:xfrm>
              <a:off x="1936" y="2160"/>
              <a:ext cx="199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</p:grpSp>
      <p:grpSp>
        <p:nvGrpSpPr>
          <p:cNvPr id="56" name="Group 116"/>
          <p:cNvGrpSpPr/>
          <p:nvPr/>
        </p:nvGrpSpPr>
        <p:grpSpPr bwMode="auto">
          <a:xfrm>
            <a:off x="4003675" y="5160902"/>
            <a:ext cx="1233488" cy="533400"/>
            <a:chOff x="1562" y="2794"/>
            <a:chExt cx="777" cy="336"/>
          </a:xfrm>
        </p:grpSpPr>
        <p:sp>
          <p:nvSpPr>
            <p:cNvPr id="1048722" name="Text Box 3"/>
            <p:cNvSpPr txBox="1">
              <a:spLocks noChangeArrowheads="1"/>
            </p:cNvSpPr>
            <p:nvPr/>
          </p:nvSpPr>
          <p:spPr bwMode="auto">
            <a:xfrm>
              <a:off x="1562" y="2794"/>
              <a:ext cx="777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b="1"/>
                <a:t>1</a:t>
              </a:r>
              <a:r>
                <a:rPr lang="en-US" altLang="zh-CN" sz="2800" b="1">
                  <a:ea typeface="MingLiU" pitchFamily="49" charset="-120"/>
                </a:rPr>
                <a:t>   </a:t>
              </a:r>
              <a:r>
                <a:rPr lang="en-US" altLang="zh-CN" sz="2800" b="1"/>
                <a:t>ST</a:t>
              </a:r>
            </a:p>
          </p:txBody>
        </p:sp>
        <p:sp>
          <p:nvSpPr>
            <p:cNvPr id="1048723" name="Line 112"/>
            <p:cNvSpPr>
              <a:spLocks noChangeShapeType="1"/>
            </p:cNvSpPr>
            <p:nvPr/>
          </p:nvSpPr>
          <p:spPr bwMode="auto">
            <a:xfrm>
              <a:off x="1728" y="2976"/>
              <a:ext cx="181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</p:grpSp>
      <p:grpSp>
        <p:nvGrpSpPr>
          <p:cNvPr id="57" name="Group 118"/>
          <p:cNvGrpSpPr/>
          <p:nvPr/>
        </p:nvGrpSpPr>
        <p:grpSpPr bwMode="auto">
          <a:xfrm>
            <a:off x="4003675" y="6034027"/>
            <a:ext cx="1220788" cy="533400"/>
            <a:chOff x="1562" y="3344"/>
            <a:chExt cx="769" cy="336"/>
          </a:xfrm>
        </p:grpSpPr>
        <p:sp>
          <p:nvSpPr>
            <p:cNvPr id="1048724" name="Text Box 44"/>
            <p:cNvSpPr txBox="1">
              <a:spLocks noChangeArrowheads="1"/>
            </p:cNvSpPr>
            <p:nvPr/>
          </p:nvSpPr>
          <p:spPr bwMode="auto">
            <a:xfrm>
              <a:off x="1562" y="3344"/>
              <a:ext cx="769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b="1"/>
                <a:t>1</a:t>
              </a:r>
              <a:r>
                <a:rPr lang="en-US" altLang="zh-CN" sz="2800" b="1">
                  <a:ea typeface="MingLiU" pitchFamily="49" charset="-120"/>
                </a:rPr>
                <a:t>   </a:t>
              </a:r>
              <a:r>
                <a:rPr lang="en-US" altLang="zh-CN" sz="2800" b="1"/>
                <a:t>ET</a:t>
              </a:r>
            </a:p>
          </p:txBody>
        </p:sp>
        <p:sp>
          <p:nvSpPr>
            <p:cNvPr id="1048725" name="Line 114"/>
            <p:cNvSpPr>
              <a:spLocks noChangeShapeType="1"/>
            </p:cNvSpPr>
            <p:nvPr/>
          </p:nvSpPr>
          <p:spPr bwMode="auto">
            <a:xfrm>
              <a:off x="1728" y="3504"/>
              <a:ext cx="181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</p:grpSp>
      <p:grpSp>
        <p:nvGrpSpPr>
          <p:cNvPr id="58" name="Group 117"/>
          <p:cNvGrpSpPr/>
          <p:nvPr/>
        </p:nvGrpSpPr>
        <p:grpSpPr bwMode="auto">
          <a:xfrm>
            <a:off x="4003675" y="5599052"/>
            <a:ext cx="1182688" cy="533400"/>
            <a:chOff x="1562" y="3070"/>
            <a:chExt cx="745" cy="336"/>
          </a:xfrm>
        </p:grpSpPr>
        <p:sp>
          <p:nvSpPr>
            <p:cNvPr id="1048726" name="Text Box 43"/>
            <p:cNvSpPr txBox="1">
              <a:spLocks noChangeArrowheads="1"/>
            </p:cNvSpPr>
            <p:nvPr/>
          </p:nvSpPr>
          <p:spPr bwMode="auto">
            <a:xfrm>
              <a:off x="1562" y="3070"/>
              <a:ext cx="745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b="1"/>
                <a:t>1</a:t>
              </a:r>
              <a:r>
                <a:rPr lang="en-US" altLang="zh-CN" sz="2800" b="1">
                  <a:ea typeface="MingLiU" pitchFamily="49" charset="-120"/>
                </a:rPr>
                <a:t>   </a:t>
              </a:r>
              <a:r>
                <a:rPr lang="en-US" altLang="zh-CN" sz="2800" b="1"/>
                <a:t>DT</a:t>
              </a:r>
            </a:p>
          </p:txBody>
        </p:sp>
        <p:sp>
          <p:nvSpPr>
            <p:cNvPr id="1048727" name="Line 115"/>
            <p:cNvSpPr>
              <a:spLocks noChangeShapeType="1"/>
            </p:cNvSpPr>
            <p:nvPr/>
          </p:nvSpPr>
          <p:spPr bwMode="auto">
            <a:xfrm>
              <a:off x="1728" y="3248"/>
              <a:ext cx="181" cy="0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 type="triangle" w="sm" len="med"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</p:grpSp>
      <p:sp>
        <p:nvSpPr>
          <p:cNvPr id="1048728" name="Text Box 72"/>
          <p:cNvSpPr txBox="1">
            <a:spLocks noChangeArrowheads="1"/>
          </p:cNvSpPr>
          <p:nvPr/>
        </p:nvSpPr>
        <p:spPr bwMode="auto">
          <a:xfrm>
            <a:off x="6710485" y="781970"/>
            <a:ext cx="2948136" cy="5191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</a:rPr>
              <a:t>(</a:t>
            </a:r>
            <a:r>
              <a:rPr lang="zh-CN" altLang="en-US" sz="2800" b="1">
                <a:solidFill>
                  <a:srgbClr val="0000FF"/>
                </a:solidFill>
              </a:rPr>
              <a:t>假设</a:t>
            </a:r>
            <a:r>
              <a:rPr lang="en-US" altLang="zh-CN" sz="2800" b="1">
                <a:solidFill>
                  <a:srgbClr val="0000FF"/>
                </a:solidFill>
              </a:rPr>
              <a:t>PC→MAR</a:t>
            </a:r>
            <a:r>
              <a:rPr lang="zh-CN" altLang="en-US" sz="2800" b="1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048729" name="Text Box 72"/>
          <p:cNvSpPr txBox="1">
            <a:spLocks noChangeArrowheads="1"/>
          </p:cNvSpPr>
          <p:nvPr/>
        </p:nvSpPr>
        <p:spPr bwMode="auto">
          <a:xfrm>
            <a:off x="2036667" y="2081381"/>
            <a:ext cx="7875757" cy="80264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FF"/>
                </a:solidFill>
              </a:rPr>
              <a:t>Q:</a:t>
            </a:r>
            <a:r>
              <a:rPr lang="zh-CN" altLang="en-US" sz="2400" b="1" dirty="0">
                <a:solidFill>
                  <a:srgbClr val="FF00FF"/>
                </a:solidFill>
              </a:rPr>
              <a:t>为什么这两项操作可以同时进行：</a:t>
            </a:r>
            <a:endParaRPr lang="en-US" altLang="zh-CN" sz="2400" b="1" dirty="0">
              <a:solidFill>
                <a:srgbClr val="FF00FF"/>
              </a:solidFill>
            </a:endParaRPr>
          </a:p>
          <a:p>
            <a:r>
              <a:rPr lang="en-US" altLang="zh-CN" sz="2400" b="1" dirty="0">
                <a:solidFill>
                  <a:srgbClr val="FF00FF"/>
                </a:solidFill>
              </a:rPr>
              <a:t>A:</a:t>
            </a:r>
            <a:r>
              <a:rPr lang="zh-CN" altLang="en-US" sz="2400" b="1" dirty="0">
                <a:solidFill>
                  <a:srgbClr val="FF00FF"/>
                </a:solidFill>
              </a:rPr>
              <a:t>数据通路和时间不冲突</a:t>
            </a:r>
          </a:p>
        </p:txBody>
      </p:sp>
      <p:grpSp>
        <p:nvGrpSpPr>
          <p:cNvPr id="59" name="组合 84"/>
          <p:cNvGrpSpPr/>
          <p:nvPr/>
        </p:nvGrpSpPr>
        <p:grpSpPr>
          <a:xfrm>
            <a:off x="1888596" y="177048"/>
            <a:ext cx="529167" cy="5293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48730" name="同心圆 2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048731" name="椭圆 8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zh-CN" altLang="en-US" sz="2400" b="1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8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4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48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4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48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4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4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4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04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048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048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048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048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82" grpId="0" build="p" autoUpdateAnimBg="0"/>
      <p:bldP spid="1048687" grpId="0" build="p" autoUpdateAnimBg="0"/>
      <p:bldP spid="1048688" grpId="0" build="p" autoUpdateAnimBg="0"/>
      <p:bldP spid="1048689" grpId="0" build="p" autoUpdateAnimBg="0"/>
      <p:bldP spid="1048690" grpId="0" animBg="1"/>
      <p:bldP spid="1048691" grpId="0" animBg="1"/>
      <p:bldP spid="1048692" grpId="0" autoUpdateAnimBg="0"/>
      <p:bldP spid="1048693" grpId="0" autoUpdateAnimBg="0"/>
      <p:bldP spid="1048694" grpId="0" autoUpdateAnimBg="0"/>
      <p:bldP spid="1048695" grpId="0" autoUpdateAnimBg="0"/>
      <p:bldP spid="1048696" grpId="0" build="p" autoUpdateAnimBg="0"/>
      <p:bldP spid="1048708" grpId="0" autoUpdateAnimBg="0"/>
      <p:bldP spid="1048713" grpId="0" build="p" autoUpdateAnimBg="0" advAuto="0"/>
      <p:bldP spid="1048714" grpId="0" build="p" autoUpdateAnimBg="0" advAuto="0"/>
      <p:bldP spid="1048715" grpId="0" build="p" autoUpdateAnimBg="0" advAuto="0"/>
      <p:bldP spid="1048728" grpId="0" autoUpdateAnimBg="0"/>
      <p:bldP spid="104872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Text Box 2"/>
          <p:cNvSpPr txBox="1">
            <a:spLocks noChangeArrowheads="1"/>
          </p:cNvSpPr>
          <p:nvPr/>
        </p:nvSpPr>
        <p:spPr bwMode="auto">
          <a:xfrm>
            <a:off x="4079777" y="458404"/>
            <a:ext cx="3888432" cy="434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b="1"/>
              <a:t>对上述操作时间表的说明:</a:t>
            </a:r>
          </a:p>
        </p:txBody>
      </p:sp>
      <p:sp>
        <p:nvSpPr>
          <p:cNvPr id="1048733" name="Text Box 4"/>
          <p:cNvSpPr txBox="1">
            <a:spLocks noChangeArrowheads="1"/>
          </p:cNvSpPr>
          <p:nvPr/>
        </p:nvSpPr>
        <p:spPr bwMode="auto">
          <a:xfrm>
            <a:off x="1838325" y="1066996"/>
            <a:ext cx="8572500" cy="1691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68325" indent="-568325">
              <a:lnSpc>
                <a:spcPts val="4200"/>
              </a:lnSpc>
            </a:pPr>
            <a:r>
              <a:rPr lang="zh-CN" altLang="en-US" sz="2400" b="1"/>
              <a:t>(1) </a:t>
            </a:r>
            <a:r>
              <a:rPr lang="en-US" altLang="zh-CN" sz="2400" b="1"/>
              <a:t>FT</a:t>
            </a:r>
            <a:r>
              <a:rPr lang="zh-CN" altLang="en-US" sz="2400" b="1"/>
              <a:t>结束后,  信号</a:t>
            </a:r>
            <a:r>
              <a:rPr lang="en-US" altLang="zh-CN" sz="2400" b="1"/>
              <a:t>“1</a:t>
            </a:r>
            <a:r>
              <a:rPr lang="en-US" altLang="zh-CN" sz="2400" b="1">
                <a:sym typeface="Symbol" pitchFamily="18" charset="2"/>
              </a:rPr>
              <a:t></a:t>
            </a:r>
            <a:r>
              <a:rPr lang="en-US" altLang="zh-CN" sz="2400" b="1"/>
              <a:t>ST”、“</a:t>
            </a:r>
            <a:r>
              <a:rPr lang="zh-CN" altLang="en-US" sz="2400" b="1"/>
              <a:t>1</a:t>
            </a:r>
            <a:r>
              <a:rPr lang="en-US" altLang="zh-CN" sz="2400" b="1">
                <a:sym typeface="Symbol" pitchFamily="18" charset="2"/>
              </a:rPr>
              <a:t></a:t>
            </a:r>
            <a:r>
              <a:rPr lang="en-US" altLang="zh-CN" sz="2400" b="1"/>
              <a:t>DT”、“</a:t>
            </a:r>
            <a:r>
              <a:rPr lang="zh-CN" altLang="en-US" sz="2400" b="1"/>
              <a:t>1</a:t>
            </a:r>
            <a:r>
              <a:rPr lang="en-US" altLang="zh-CN" sz="2400" b="1">
                <a:sym typeface="Symbol" pitchFamily="18" charset="2"/>
              </a:rPr>
              <a:t></a:t>
            </a:r>
            <a:r>
              <a:rPr lang="en-US" altLang="zh-CN" sz="2400" b="1"/>
              <a:t>ET”</a:t>
            </a:r>
            <a:r>
              <a:rPr lang="zh-CN" altLang="en-US" sz="2400" b="1"/>
              <a:t>仅有一个有效(为“1”</a:t>
            </a:r>
            <a:r>
              <a:rPr lang="en-US" altLang="zh-CN" sz="2400" b="1"/>
              <a:t>), </a:t>
            </a:r>
            <a:r>
              <a:rPr lang="zh-CN" altLang="en-US" sz="2400" b="1"/>
              <a:t>因此, 即使脉冲</a:t>
            </a:r>
            <a:r>
              <a:rPr lang="en-US" altLang="zh-CN" sz="2400" b="1"/>
              <a:t>CPST、 CPDT、 CPET</a:t>
            </a:r>
            <a:r>
              <a:rPr lang="zh-CN" altLang="en-US" sz="2400" b="1"/>
              <a:t>都产生, 也只有一个工作周期触发器置为“1”, 并进入相应周期。</a:t>
            </a:r>
          </a:p>
        </p:txBody>
      </p:sp>
      <p:sp>
        <p:nvSpPr>
          <p:cNvPr id="1048734" name="Rectangle 9"/>
          <p:cNvSpPr>
            <a:spLocks noChangeArrowheads="1"/>
          </p:cNvSpPr>
          <p:nvPr/>
        </p:nvSpPr>
        <p:spPr bwMode="auto">
          <a:xfrm>
            <a:off x="1836738" y="2924944"/>
            <a:ext cx="8466137" cy="1691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68325" indent="-568325">
              <a:lnSpc>
                <a:spcPts val="4200"/>
              </a:lnSpc>
            </a:pPr>
            <a:r>
              <a:rPr lang="zh-CN" altLang="en-US" sz="2400" b="1"/>
              <a:t>(2) 发出了</a:t>
            </a:r>
            <a:r>
              <a:rPr lang="en-US" altLang="zh-CN" sz="2400" b="1"/>
              <a:t>CPFT</a:t>
            </a:r>
            <a:r>
              <a:rPr lang="zh-CN" altLang="en-US" sz="2400" b="1"/>
              <a:t>脉冲, 但是不产生</a:t>
            </a:r>
            <a:r>
              <a:rPr lang="en-US" altLang="zh-CN" sz="2400" b="1"/>
              <a:t>“</a:t>
            </a:r>
            <a:r>
              <a:rPr lang="zh-CN" altLang="en-US" sz="2400" b="1"/>
              <a:t>1</a:t>
            </a:r>
            <a:r>
              <a:rPr lang="en-US" altLang="zh-CN" sz="2400" b="1">
                <a:sym typeface="Symbol" pitchFamily="18" charset="2"/>
              </a:rPr>
              <a:t></a:t>
            </a:r>
            <a:r>
              <a:rPr lang="en-US" altLang="zh-CN" sz="2400" b="1"/>
              <a:t>FT”</a:t>
            </a:r>
            <a:r>
              <a:rPr lang="zh-CN" altLang="en-US" sz="2400" b="1"/>
              <a:t>有效信号</a:t>
            </a:r>
            <a:r>
              <a:rPr lang="en-US" altLang="zh-CN" sz="2400" b="1"/>
              <a:t>, </a:t>
            </a:r>
            <a:r>
              <a:rPr lang="zh-CN" altLang="en-US" sz="2400" b="1"/>
              <a:t>即</a:t>
            </a:r>
            <a:r>
              <a:rPr lang="en-US" altLang="zh-CN" sz="2400" b="1"/>
              <a:t>“</a:t>
            </a:r>
            <a:r>
              <a:rPr lang="zh-CN" altLang="en-US" sz="2400" b="1"/>
              <a:t>1</a:t>
            </a:r>
            <a:r>
              <a:rPr lang="en-US" altLang="zh-CN" sz="2400" b="1">
                <a:sym typeface="Symbol" pitchFamily="18" charset="2"/>
              </a:rPr>
              <a:t></a:t>
            </a:r>
            <a:r>
              <a:rPr lang="en-US" altLang="zh-CN" sz="2400" b="1"/>
              <a:t>FT”=0, </a:t>
            </a:r>
            <a:r>
              <a:rPr lang="zh-CN" altLang="en-US" sz="2400" b="1"/>
              <a:t>脉冲</a:t>
            </a:r>
            <a:r>
              <a:rPr lang="en-US" altLang="zh-CN" sz="2400" b="1"/>
              <a:t>CPFT</a:t>
            </a:r>
            <a:r>
              <a:rPr lang="zh-CN" altLang="en-US" sz="2400" b="1"/>
              <a:t>使取指周期触发器由“1”变为“0”状态, 从而结束取指周期。</a:t>
            </a:r>
          </a:p>
        </p:txBody>
      </p:sp>
      <p:sp>
        <p:nvSpPr>
          <p:cNvPr id="1048735" name="Rectangle 10"/>
          <p:cNvSpPr>
            <a:spLocks noChangeArrowheads="1"/>
          </p:cNvSpPr>
          <p:nvPr/>
        </p:nvSpPr>
        <p:spPr bwMode="auto">
          <a:xfrm>
            <a:off x="1879600" y="4725144"/>
            <a:ext cx="8788400" cy="1158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2600" indent="-482600">
              <a:lnSpc>
                <a:spcPts val="4200"/>
              </a:lnSpc>
            </a:pPr>
            <a:r>
              <a:rPr lang="zh-CN" altLang="en-US" sz="2400" b="1"/>
              <a:t>(3) </a:t>
            </a:r>
            <a:r>
              <a:rPr lang="en-US" altLang="zh-CN" sz="2400" b="1"/>
              <a:t>FT</a:t>
            </a:r>
            <a:r>
              <a:rPr lang="zh-CN" altLang="en-US" sz="2400" b="1"/>
              <a:t>结束以后进入其它工作周期, 并从</a:t>
            </a:r>
            <a:r>
              <a:rPr lang="en-US" altLang="zh-CN" sz="2400" b="1"/>
              <a:t>T</a:t>
            </a:r>
            <a:r>
              <a:rPr lang="en-US" altLang="zh-CN" sz="2400" b="1" baseline="-14000"/>
              <a:t>0</a:t>
            </a:r>
            <a:r>
              <a:rPr lang="zh-CN" altLang="en-US" sz="2400" b="1"/>
              <a:t>开始。虽然也发出了</a:t>
            </a:r>
            <a:r>
              <a:rPr lang="en-US" altLang="zh-CN" sz="2400" b="1"/>
              <a:t>CPT</a:t>
            </a:r>
            <a:r>
              <a:rPr lang="zh-CN" altLang="en-US" sz="2400" b="1"/>
              <a:t>信号, 但让“</a:t>
            </a:r>
            <a:r>
              <a:rPr lang="en-US" altLang="zh-CN" sz="2400" b="1"/>
              <a:t>T+1”= 0, </a:t>
            </a:r>
            <a:r>
              <a:rPr lang="zh-CN" altLang="en-US" sz="2400" b="1"/>
              <a:t>时钟周期计数器清零, 进入</a:t>
            </a:r>
            <a:r>
              <a:rPr lang="en-US" altLang="zh-CN" sz="2400" b="1"/>
              <a:t>T</a:t>
            </a:r>
            <a:r>
              <a:rPr lang="en-US" altLang="zh-CN" sz="2400" b="1" baseline="-14000"/>
              <a:t>0</a:t>
            </a:r>
            <a:r>
              <a:rPr lang="zh-CN" altLang="en-US" sz="2400" b="1"/>
              <a:t>节拍。</a:t>
            </a:r>
            <a:endParaRPr lang="en-US" altLang="zh-CN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32" grpId="0" build="p" autoUpdateAnimBg="0"/>
      <p:bldP spid="1048733" grpId="0" build="p" autoUpdateAnimBg="0"/>
      <p:bldP spid="1048734" grpId="0" build="p" autoUpdateAnimBg="0"/>
      <p:bldP spid="104873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Text Box 2"/>
          <p:cNvSpPr txBox="1">
            <a:spLocks noChangeArrowheads="1"/>
          </p:cNvSpPr>
          <p:nvPr/>
        </p:nvSpPr>
        <p:spPr bwMode="auto">
          <a:xfrm>
            <a:off x="2997464" y="138114"/>
            <a:ext cx="1874400" cy="48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>
                <a:ea typeface="宋体" panose="02010600030101010101" pitchFamily="2" charset="-122"/>
              </a:rPr>
              <a:t>传送指令</a:t>
            </a:r>
          </a:p>
        </p:txBody>
      </p:sp>
      <p:sp>
        <p:nvSpPr>
          <p:cNvPr id="1048737" name="Rectangle 23"/>
          <p:cNvSpPr>
            <a:spLocks noChangeArrowheads="1"/>
          </p:cNvSpPr>
          <p:nvPr/>
        </p:nvSpPr>
        <p:spPr bwMode="auto">
          <a:xfrm>
            <a:off x="2696931" y="1311678"/>
            <a:ext cx="2278062" cy="421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符号标识:</a:t>
            </a:r>
            <a:endParaRPr lang="en-US" altLang="zh-CN" sz="2800" b="1">
              <a:ea typeface="宋体" panose="02010600030101010101" pitchFamily="2" charset="-122"/>
            </a:endParaRPr>
          </a:p>
        </p:txBody>
      </p:sp>
      <p:grpSp>
        <p:nvGrpSpPr>
          <p:cNvPr id="62" name="组合 25"/>
          <p:cNvGrpSpPr/>
          <p:nvPr/>
        </p:nvGrpSpPr>
        <p:grpSpPr>
          <a:xfrm>
            <a:off x="3129074" y="2057855"/>
            <a:ext cx="5933852" cy="2695449"/>
            <a:chOff x="2771799" y="1399356"/>
            <a:chExt cx="5357789" cy="2695449"/>
          </a:xfrm>
        </p:grpSpPr>
        <p:sp>
          <p:nvSpPr>
            <p:cNvPr id="1048738" name="Rectangle 24"/>
            <p:cNvSpPr>
              <a:spLocks noChangeArrowheads="1"/>
            </p:cNvSpPr>
            <p:nvPr/>
          </p:nvSpPr>
          <p:spPr bwMode="auto">
            <a:xfrm>
              <a:off x="2774950" y="1399356"/>
              <a:ext cx="5354638" cy="2695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"/>
                </a:spcBef>
              </a:pPr>
              <a:r>
                <a:rPr lang="en-US" altLang="zh-CN" sz="2800" b="1">
                  <a:ea typeface="宋体" panose="02010600030101010101" pitchFamily="2" charset="-122"/>
                </a:rPr>
                <a:t>SR:   </a:t>
              </a:r>
              <a:r>
                <a:rPr lang="zh-CN" altLang="en-US" sz="2800" b="1">
                  <a:ea typeface="宋体" panose="02010600030101010101" pitchFamily="2" charset="-122"/>
                </a:rPr>
                <a:t>源操作数寄存器直接寻址</a:t>
              </a:r>
            </a:p>
            <a:p>
              <a:pPr>
                <a:lnSpc>
                  <a:spcPct val="150000"/>
                </a:lnSpc>
                <a:spcBef>
                  <a:spcPct val="5000"/>
                </a:spcBef>
              </a:pPr>
              <a:r>
                <a:rPr lang="en-US" altLang="zh-CN" sz="2800" b="1">
                  <a:ea typeface="宋体" panose="02010600030101010101" pitchFamily="2" charset="-122"/>
                </a:rPr>
                <a:t>DR:  </a:t>
              </a:r>
              <a:r>
                <a:rPr lang="zh-CN" altLang="en-US" sz="2800" b="1">
                  <a:ea typeface="宋体" panose="02010600030101010101" pitchFamily="2" charset="-122"/>
                </a:rPr>
                <a:t>目的操作数寄存器直接寻址</a:t>
              </a:r>
              <a:endParaRPr lang="en-US" altLang="zh-CN" sz="2800" b="1"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  <a:spcBef>
                  <a:spcPct val="5000"/>
                </a:spcBef>
              </a:pPr>
              <a:r>
                <a:rPr lang="en-US" altLang="zh-CN" sz="2800" b="1">
                  <a:ea typeface="宋体" panose="02010600030101010101" pitchFamily="2" charset="-122"/>
                </a:rPr>
                <a:t>      :  </a:t>
              </a:r>
              <a:r>
                <a:rPr lang="zh-CN" altLang="en-US" sz="2800" b="1">
                  <a:ea typeface="宋体" panose="02010600030101010101" pitchFamily="2" charset="-122"/>
                </a:rPr>
                <a:t>源操作数非寄存器直接寻址</a:t>
              </a:r>
            </a:p>
            <a:p>
              <a:pPr>
                <a:lnSpc>
                  <a:spcPct val="150000"/>
                </a:lnSpc>
                <a:spcBef>
                  <a:spcPct val="5000"/>
                </a:spcBef>
              </a:pPr>
              <a:r>
                <a:rPr lang="en-US" altLang="zh-CN" sz="2800" b="1">
                  <a:ea typeface="宋体" panose="02010600030101010101" pitchFamily="2" charset="-122"/>
                </a:rPr>
                <a:t>      : </a:t>
              </a:r>
              <a:r>
                <a:rPr lang="zh-CN" altLang="en-US" sz="2800" b="1">
                  <a:ea typeface="宋体" panose="02010600030101010101" pitchFamily="2" charset="-122"/>
                </a:rPr>
                <a:t>目的操作数非寄存器直接寻址</a:t>
              </a:r>
              <a:endParaRPr lang="en-US" altLang="zh-CN" sz="2800" b="1">
                <a:ea typeface="宋体" panose="02010600030101010101" pitchFamily="2" charset="-122"/>
              </a:endParaRPr>
            </a:p>
          </p:txBody>
        </p:sp>
        <p:grpSp>
          <p:nvGrpSpPr>
            <p:cNvPr id="63" name="组合 15"/>
            <p:cNvGrpSpPr/>
            <p:nvPr/>
          </p:nvGrpSpPr>
          <p:grpSpPr>
            <a:xfrm>
              <a:off x="2779629" y="2738100"/>
              <a:ext cx="1586779" cy="726440"/>
              <a:chOff x="4370477" y="4168968"/>
              <a:chExt cx="1586779" cy="726440"/>
            </a:xfrm>
          </p:grpSpPr>
          <p:sp>
            <p:nvSpPr>
              <p:cNvPr id="1048739" name="矩形 13"/>
              <p:cNvSpPr/>
              <p:nvPr/>
            </p:nvSpPr>
            <p:spPr>
              <a:xfrm>
                <a:off x="4370477" y="4168968"/>
                <a:ext cx="1586779" cy="7264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>
                    <a:ea typeface="宋体" panose="02010600030101010101" pitchFamily="2" charset="-122"/>
                  </a:rPr>
                  <a:t>SR</a:t>
                </a:r>
                <a:endParaRPr lang="zh-CN" altLang="en-US" sz="2800">
                  <a:ea typeface="宋体" panose="02010600030101010101" pitchFamily="2" charset="-122"/>
                </a:endParaRPr>
              </a:p>
            </p:txBody>
          </p:sp>
          <p:cxnSp>
            <p:nvCxnSpPr>
              <p:cNvPr id="3145728" name="直接连接符 14"/>
              <p:cNvCxnSpPr>
                <a:cxnSpLocks/>
              </p:cNvCxnSpPr>
              <p:nvPr/>
            </p:nvCxnSpPr>
            <p:spPr>
              <a:xfrm>
                <a:off x="4484092" y="4414400"/>
                <a:ext cx="36004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组合 22"/>
            <p:cNvGrpSpPr/>
            <p:nvPr/>
          </p:nvGrpSpPr>
          <p:grpSpPr>
            <a:xfrm>
              <a:off x="2771799" y="3402981"/>
              <a:ext cx="566475" cy="510540"/>
              <a:chOff x="4362647" y="4257785"/>
              <a:chExt cx="566475" cy="510540"/>
            </a:xfrm>
          </p:grpSpPr>
          <p:sp>
            <p:nvSpPr>
              <p:cNvPr id="1048740" name="矩形 23"/>
              <p:cNvSpPr/>
              <p:nvPr/>
            </p:nvSpPr>
            <p:spPr>
              <a:xfrm>
                <a:off x="4362647" y="4257785"/>
                <a:ext cx="566475" cy="510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>
                    <a:ea typeface="宋体" panose="02010600030101010101" pitchFamily="2" charset="-122"/>
                  </a:rPr>
                  <a:t>DR</a:t>
                </a:r>
                <a:endParaRPr lang="zh-CN" altLang="en-US" sz="2800">
                  <a:ea typeface="宋体" panose="02010600030101010101" pitchFamily="2" charset="-122"/>
                </a:endParaRPr>
              </a:p>
            </p:txBody>
          </p:sp>
          <p:cxnSp>
            <p:nvCxnSpPr>
              <p:cNvPr id="3145729" name="直接连接符 24"/>
              <p:cNvCxnSpPr>
                <a:cxnSpLocks/>
              </p:cNvCxnSpPr>
              <p:nvPr/>
            </p:nvCxnSpPr>
            <p:spPr>
              <a:xfrm>
                <a:off x="4484092" y="4486408"/>
                <a:ext cx="36004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组合 18"/>
          <p:cNvGrpSpPr/>
          <p:nvPr/>
        </p:nvGrpSpPr>
        <p:grpSpPr>
          <a:xfrm>
            <a:off x="2432348" y="133704"/>
            <a:ext cx="529167" cy="5293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48741" name="同心圆 2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048742" name="椭圆 2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zh-CN" altLang="en-US" sz="2400" b="1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3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100"/>
          <p:cNvGrpSpPr/>
          <p:nvPr/>
        </p:nvGrpSpPr>
        <p:grpSpPr bwMode="auto">
          <a:xfrm>
            <a:off x="1498600" y="147427"/>
            <a:ext cx="9126538" cy="6472237"/>
            <a:chOff x="-16" y="11"/>
            <a:chExt cx="5749" cy="4077"/>
          </a:xfrm>
        </p:grpSpPr>
        <p:sp>
          <p:nvSpPr>
            <p:cNvPr id="1048743" name="Rectangle 3"/>
            <p:cNvSpPr>
              <a:spLocks noChangeArrowheads="1"/>
            </p:cNvSpPr>
            <p:nvPr/>
          </p:nvSpPr>
          <p:spPr bwMode="auto">
            <a:xfrm>
              <a:off x="335" y="57"/>
              <a:ext cx="4813" cy="1558"/>
            </a:xfrm>
            <a:prstGeom prst="rect">
              <a:avLst/>
            </a:prstGeom>
            <a:noFill/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48744" name="Text Box 4"/>
            <p:cNvSpPr txBox="1">
              <a:spLocks noChangeArrowheads="1"/>
            </p:cNvSpPr>
            <p:nvPr/>
          </p:nvSpPr>
          <p:spPr bwMode="auto">
            <a:xfrm>
              <a:off x="566" y="237"/>
              <a:ext cx="816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R</a:t>
              </a:r>
              <a:r>
                <a:rPr lang="en-US" altLang="zh-CN" sz="1400" b="1"/>
                <a:t>i</a:t>
              </a:r>
              <a:r>
                <a:rPr lang="en-US" altLang="zh-CN" sz="1800" b="1">
                  <a:sym typeface="Symbol" pitchFamily="18" charset="2"/>
                </a:rPr>
                <a:t>MAR</a:t>
              </a:r>
              <a:endParaRPr lang="en-US" altLang="zh-CN" sz="1800" b="1"/>
            </a:p>
          </p:txBody>
        </p:sp>
        <p:sp>
          <p:nvSpPr>
            <p:cNvPr id="1048745" name="Text Box 5"/>
            <p:cNvSpPr txBox="1">
              <a:spLocks noChangeArrowheads="1"/>
            </p:cNvSpPr>
            <p:nvPr/>
          </p:nvSpPr>
          <p:spPr bwMode="auto">
            <a:xfrm>
              <a:off x="1571" y="243"/>
              <a:ext cx="1140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R</a:t>
              </a:r>
              <a:r>
                <a:rPr lang="en-US" altLang="zh-CN" sz="1400" b="1"/>
                <a:t>i</a:t>
              </a:r>
              <a:r>
                <a:rPr lang="en-US" altLang="zh-CN" sz="1800" b="1">
                  <a:cs typeface="Times New Roman" pitchFamily="18" charset="0"/>
                </a:rPr>
                <a:t>–</a:t>
              </a:r>
              <a:r>
                <a:rPr lang="en-US" altLang="zh-CN" sz="1800" b="1"/>
                <a:t>1</a:t>
              </a:r>
              <a:r>
                <a:rPr lang="en-US" altLang="zh-CN" sz="1800" b="1">
                  <a:sym typeface="Symbol" pitchFamily="18" charset="2"/>
                </a:rPr>
                <a:t> </a:t>
              </a:r>
              <a:r>
                <a:rPr lang="en-US" altLang="zh-CN" sz="1800" b="1"/>
                <a:t>R</a:t>
              </a:r>
              <a:r>
                <a:rPr lang="en-US" altLang="zh-CN" sz="1400" b="1"/>
                <a:t>i,</a:t>
              </a:r>
              <a:r>
                <a:rPr lang="en-US" altLang="zh-CN" sz="1800" b="1">
                  <a:sym typeface="Symbol" pitchFamily="18" charset="2"/>
                </a:rPr>
                <a:t> MAR</a:t>
              </a:r>
            </a:p>
          </p:txBody>
        </p:sp>
        <p:sp>
          <p:nvSpPr>
            <p:cNvPr id="1048746" name="Text Box 6"/>
            <p:cNvSpPr txBox="1">
              <a:spLocks noChangeArrowheads="1"/>
            </p:cNvSpPr>
            <p:nvPr/>
          </p:nvSpPr>
          <p:spPr bwMode="auto">
            <a:xfrm>
              <a:off x="3749" y="234"/>
              <a:ext cx="771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R</a:t>
              </a:r>
              <a:r>
                <a:rPr lang="en-US" altLang="zh-CN" sz="1400" b="1"/>
                <a:t>i</a:t>
              </a:r>
              <a:r>
                <a:rPr lang="en-US" altLang="zh-CN" sz="1800" b="1">
                  <a:sym typeface="Symbol" pitchFamily="18" charset="2"/>
                </a:rPr>
                <a:t>MAR</a:t>
              </a:r>
              <a:endParaRPr lang="en-US" altLang="zh-CN" sz="1800" b="1"/>
            </a:p>
          </p:txBody>
        </p:sp>
        <p:sp>
          <p:nvSpPr>
            <p:cNvPr id="1048747" name="Text Box 7"/>
            <p:cNvSpPr txBox="1">
              <a:spLocks noChangeArrowheads="1"/>
            </p:cNvSpPr>
            <p:nvPr/>
          </p:nvSpPr>
          <p:spPr bwMode="auto">
            <a:xfrm>
              <a:off x="2837" y="222"/>
              <a:ext cx="771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R</a:t>
              </a:r>
              <a:r>
                <a:rPr lang="en-US" altLang="zh-CN" sz="1400" b="1"/>
                <a:t>i</a:t>
              </a:r>
              <a:r>
                <a:rPr lang="en-US" altLang="zh-CN" sz="1800" b="1">
                  <a:sym typeface="Symbol" pitchFamily="18" charset="2"/>
                </a:rPr>
                <a:t>MAR</a:t>
              </a:r>
              <a:endParaRPr lang="en-US" altLang="zh-CN" sz="1800" b="1"/>
            </a:p>
          </p:txBody>
        </p:sp>
        <p:sp>
          <p:nvSpPr>
            <p:cNvPr id="1048748" name="Text Box 8"/>
            <p:cNvSpPr txBox="1">
              <a:spLocks noChangeArrowheads="1"/>
            </p:cNvSpPr>
            <p:nvPr/>
          </p:nvSpPr>
          <p:spPr bwMode="auto">
            <a:xfrm>
              <a:off x="4757" y="225"/>
              <a:ext cx="816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PC</a:t>
              </a:r>
              <a:r>
                <a:rPr lang="en-US" altLang="zh-CN" sz="1800" b="1">
                  <a:sym typeface="Symbol" pitchFamily="18" charset="2"/>
                </a:rPr>
                <a:t>MAR</a:t>
              </a:r>
              <a:endParaRPr lang="en-US" altLang="zh-CN" sz="1800" b="1"/>
            </a:p>
          </p:txBody>
        </p:sp>
        <p:sp>
          <p:nvSpPr>
            <p:cNvPr id="1048749" name="Line 9"/>
            <p:cNvSpPr>
              <a:spLocks noChangeShapeType="1"/>
            </p:cNvSpPr>
            <p:nvPr/>
          </p:nvSpPr>
          <p:spPr bwMode="auto">
            <a:xfrm flipV="1">
              <a:off x="987" y="60"/>
              <a:ext cx="0" cy="181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48750" name="Line 10"/>
            <p:cNvSpPr>
              <a:spLocks noChangeShapeType="1"/>
            </p:cNvSpPr>
            <p:nvPr/>
          </p:nvSpPr>
          <p:spPr bwMode="auto">
            <a:xfrm flipV="1">
              <a:off x="2100" y="66"/>
              <a:ext cx="0" cy="175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48751" name="Line 11"/>
            <p:cNvSpPr>
              <a:spLocks noChangeShapeType="1"/>
            </p:cNvSpPr>
            <p:nvPr/>
          </p:nvSpPr>
          <p:spPr bwMode="auto">
            <a:xfrm flipV="1">
              <a:off x="3207" y="56"/>
              <a:ext cx="0" cy="165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48752" name="Line 12"/>
            <p:cNvSpPr>
              <a:spLocks noChangeShapeType="1"/>
            </p:cNvSpPr>
            <p:nvPr/>
          </p:nvSpPr>
          <p:spPr bwMode="auto">
            <a:xfrm flipV="1">
              <a:off x="4133" y="60"/>
              <a:ext cx="0" cy="175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48753" name="Text Box 13"/>
            <p:cNvSpPr txBox="1">
              <a:spLocks noChangeArrowheads="1"/>
            </p:cNvSpPr>
            <p:nvPr/>
          </p:nvSpPr>
          <p:spPr bwMode="auto">
            <a:xfrm>
              <a:off x="324" y="36"/>
              <a:ext cx="29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/>
                <a:t>R</a:t>
              </a:r>
            </a:p>
          </p:txBody>
        </p:sp>
        <p:sp>
          <p:nvSpPr>
            <p:cNvPr id="1048754" name="Text Box 14"/>
            <p:cNvSpPr txBox="1">
              <a:spLocks noChangeArrowheads="1"/>
            </p:cNvSpPr>
            <p:nvPr/>
          </p:nvSpPr>
          <p:spPr bwMode="auto">
            <a:xfrm>
              <a:off x="980" y="24"/>
              <a:ext cx="42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/>
                <a:t>(R)</a:t>
              </a:r>
            </a:p>
          </p:txBody>
        </p:sp>
        <p:sp>
          <p:nvSpPr>
            <p:cNvPr id="1048755" name="Text Box 15"/>
            <p:cNvSpPr txBox="1">
              <a:spLocks noChangeArrowheads="1"/>
            </p:cNvSpPr>
            <p:nvPr/>
          </p:nvSpPr>
          <p:spPr bwMode="auto">
            <a:xfrm>
              <a:off x="2091" y="12"/>
              <a:ext cx="42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>
                  <a:cs typeface="Times New Roman" pitchFamily="18" charset="0"/>
                </a:rPr>
                <a:t>–</a:t>
              </a:r>
              <a:r>
                <a:rPr lang="en-US" altLang="zh-CN" sz="1800" b="1"/>
                <a:t>(R)</a:t>
              </a:r>
            </a:p>
          </p:txBody>
        </p:sp>
        <p:sp>
          <p:nvSpPr>
            <p:cNvPr id="1048756" name="Text Box 16"/>
            <p:cNvSpPr txBox="1">
              <a:spLocks noChangeArrowheads="1"/>
            </p:cNvSpPr>
            <p:nvPr/>
          </p:nvSpPr>
          <p:spPr bwMode="auto">
            <a:xfrm>
              <a:off x="3246" y="11"/>
              <a:ext cx="477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>
                  <a:cs typeface="Times New Roman" pitchFamily="18" charset="0"/>
                </a:rPr>
                <a:t>I/</a:t>
              </a:r>
              <a:r>
                <a:rPr lang="en-US" altLang="zh-CN" sz="1800" b="1"/>
                <a:t>(R)+</a:t>
              </a:r>
            </a:p>
          </p:txBody>
        </p:sp>
        <p:sp>
          <p:nvSpPr>
            <p:cNvPr id="1048757" name="Text Box 17"/>
            <p:cNvSpPr txBox="1">
              <a:spLocks noChangeArrowheads="1"/>
            </p:cNvSpPr>
            <p:nvPr/>
          </p:nvSpPr>
          <p:spPr bwMode="auto">
            <a:xfrm>
              <a:off x="4141" y="24"/>
              <a:ext cx="5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>
                  <a:cs typeface="Times New Roman" pitchFamily="18" charset="0"/>
                </a:rPr>
                <a:t>@</a:t>
              </a:r>
              <a:r>
                <a:rPr lang="en-US" altLang="zh-CN" sz="1800" b="1"/>
                <a:t>(R)+</a:t>
              </a:r>
            </a:p>
          </p:txBody>
        </p:sp>
        <p:sp>
          <p:nvSpPr>
            <p:cNvPr id="1048758" name="Text Box 18"/>
            <p:cNvSpPr txBox="1">
              <a:spLocks noChangeArrowheads="1"/>
            </p:cNvSpPr>
            <p:nvPr/>
          </p:nvSpPr>
          <p:spPr bwMode="auto">
            <a:xfrm>
              <a:off x="5154" y="24"/>
              <a:ext cx="4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/>
                <a:t>X(R)</a:t>
              </a:r>
            </a:p>
          </p:txBody>
        </p:sp>
        <p:sp>
          <p:nvSpPr>
            <p:cNvPr id="1048759" name="Line 19"/>
            <p:cNvSpPr>
              <a:spLocks noChangeShapeType="1"/>
            </p:cNvSpPr>
            <p:nvPr/>
          </p:nvSpPr>
          <p:spPr bwMode="auto">
            <a:xfrm flipV="1">
              <a:off x="987" y="447"/>
              <a:ext cx="0" cy="79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48760" name="Line 20"/>
            <p:cNvSpPr>
              <a:spLocks noChangeShapeType="1"/>
            </p:cNvSpPr>
            <p:nvPr/>
          </p:nvSpPr>
          <p:spPr bwMode="auto">
            <a:xfrm flipV="1">
              <a:off x="4136" y="441"/>
              <a:ext cx="0" cy="79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48761" name="Line 21"/>
            <p:cNvSpPr>
              <a:spLocks noChangeShapeType="1"/>
            </p:cNvSpPr>
            <p:nvPr/>
          </p:nvSpPr>
          <p:spPr bwMode="auto">
            <a:xfrm flipV="1">
              <a:off x="3219" y="429"/>
              <a:ext cx="0" cy="79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48762" name="Line 22"/>
            <p:cNvSpPr>
              <a:spLocks noChangeShapeType="1"/>
            </p:cNvSpPr>
            <p:nvPr/>
          </p:nvSpPr>
          <p:spPr bwMode="auto">
            <a:xfrm flipV="1">
              <a:off x="2109" y="445"/>
              <a:ext cx="0" cy="79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48763" name="Text Box 23"/>
            <p:cNvSpPr txBox="1">
              <a:spLocks noChangeArrowheads="1"/>
            </p:cNvSpPr>
            <p:nvPr/>
          </p:nvSpPr>
          <p:spPr bwMode="auto">
            <a:xfrm>
              <a:off x="468" y="524"/>
              <a:ext cx="969" cy="198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/>
                <a:t>M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MDR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C</a:t>
              </a:r>
            </a:p>
          </p:txBody>
        </p:sp>
        <p:sp>
          <p:nvSpPr>
            <p:cNvPr id="1048764" name="Text Box 24"/>
            <p:cNvSpPr txBox="1">
              <a:spLocks noChangeArrowheads="1"/>
            </p:cNvSpPr>
            <p:nvPr/>
          </p:nvSpPr>
          <p:spPr bwMode="auto">
            <a:xfrm>
              <a:off x="1577" y="521"/>
              <a:ext cx="969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1800" b="1"/>
                <a:t>M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MDR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C</a:t>
              </a:r>
            </a:p>
          </p:txBody>
        </p:sp>
        <p:sp>
          <p:nvSpPr>
            <p:cNvPr id="1048765" name="Text Box 25"/>
            <p:cNvSpPr txBox="1">
              <a:spLocks noChangeArrowheads="1"/>
            </p:cNvSpPr>
            <p:nvPr/>
          </p:nvSpPr>
          <p:spPr bwMode="auto">
            <a:xfrm>
              <a:off x="4755" y="501"/>
              <a:ext cx="978" cy="198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M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MDR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C</a:t>
              </a:r>
            </a:p>
          </p:txBody>
        </p:sp>
        <p:sp>
          <p:nvSpPr>
            <p:cNvPr id="1048766" name="Text Box 26"/>
            <p:cNvSpPr txBox="1">
              <a:spLocks noChangeArrowheads="1"/>
            </p:cNvSpPr>
            <p:nvPr/>
          </p:nvSpPr>
          <p:spPr bwMode="auto">
            <a:xfrm>
              <a:off x="3722" y="508"/>
              <a:ext cx="969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1800" b="1"/>
                <a:t>M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MDR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C</a:t>
              </a:r>
            </a:p>
          </p:txBody>
        </p:sp>
        <p:sp>
          <p:nvSpPr>
            <p:cNvPr id="1048767" name="Text Box 27"/>
            <p:cNvSpPr txBox="1">
              <a:spLocks noChangeArrowheads="1"/>
            </p:cNvSpPr>
            <p:nvPr/>
          </p:nvSpPr>
          <p:spPr bwMode="auto">
            <a:xfrm>
              <a:off x="2675" y="503"/>
              <a:ext cx="969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1800" b="1"/>
                <a:t>M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MDR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C</a:t>
              </a:r>
            </a:p>
          </p:txBody>
        </p:sp>
        <p:sp>
          <p:nvSpPr>
            <p:cNvPr id="1048768" name="Line 28"/>
            <p:cNvSpPr>
              <a:spLocks noChangeShapeType="1"/>
            </p:cNvSpPr>
            <p:nvPr/>
          </p:nvSpPr>
          <p:spPr bwMode="auto">
            <a:xfrm flipV="1">
              <a:off x="3217" y="709"/>
              <a:ext cx="0" cy="79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48769" name="Text Box 29"/>
            <p:cNvSpPr txBox="1">
              <a:spLocks noChangeArrowheads="1"/>
            </p:cNvSpPr>
            <p:nvPr/>
          </p:nvSpPr>
          <p:spPr bwMode="auto">
            <a:xfrm>
              <a:off x="2775" y="782"/>
              <a:ext cx="803" cy="198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R</a:t>
              </a:r>
              <a:r>
                <a:rPr lang="en-US" altLang="zh-CN" sz="1400" b="1"/>
                <a:t>i</a:t>
              </a:r>
              <a:r>
                <a:rPr lang="en-US" altLang="zh-CN" sz="1800" b="1"/>
                <a:t> +1</a:t>
              </a:r>
              <a:r>
                <a:rPr lang="en-US" altLang="zh-CN" sz="1600" b="1">
                  <a:sym typeface="Symbol" pitchFamily="18" charset="2"/>
                </a:rPr>
                <a:t> </a:t>
              </a:r>
              <a:r>
                <a:rPr lang="en-US" altLang="zh-CN" sz="1800" b="1"/>
                <a:t>R</a:t>
              </a:r>
              <a:r>
                <a:rPr lang="en-US" altLang="zh-CN" sz="1400" b="1"/>
                <a:t>i</a:t>
              </a:r>
            </a:p>
          </p:txBody>
        </p:sp>
        <p:sp>
          <p:nvSpPr>
            <p:cNvPr id="1048770" name="Line 30"/>
            <p:cNvSpPr>
              <a:spLocks noChangeShapeType="1"/>
            </p:cNvSpPr>
            <p:nvPr/>
          </p:nvSpPr>
          <p:spPr bwMode="auto">
            <a:xfrm flipV="1">
              <a:off x="4145" y="714"/>
              <a:ext cx="0" cy="79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48771" name="Text Box 31"/>
            <p:cNvSpPr txBox="1">
              <a:spLocks noChangeArrowheads="1"/>
            </p:cNvSpPr>
            <p:nvPr/>
          </p:nvSpPr>
          <p:spPr bwMode="auto">
            <a:xfrm>
              <a:off x="3751" y="780"/>
              <a:ext cx="819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R</a:t>
              </a:r>
              <a:r>
                <a:rPr lang="en-US" altLang="zh-CN" sz="1400" b="1"/>
                <a:t>i</a:t>
              </a:r>
              <a:r>
                <a:rPr lang="en-US" altLang="zh-CN" sz="1800" b="1"/>
                <a:t> +1</a:t>
              </a:r>
              <a:r>
                <a:rPr lang="en-US" altLang="zh-CN" sz="1600" b="1">
                  <a:sym typeface="Symbol" pitchFamily="18" charset="2"/>
                </a:rPr>
                <a:t> </a:t>
              </a:r>
              <a:r>
                <a:rPr lang="en-US" altLang="zh-CN" sz="1800" b="1"/>
                <a:t>R</a:t>
              </a:r>
              <a:r>
                <a:rPr lang="en-US" altLang="zh-CN" sz="1400" b="1"/>
                <a:t>i</a:t>
              </a:r>
            </a:p>
          </p:txBody>
        </p:sp>
        <p:sp>
          <p:nvSpPr>
            <p:cNvPr id="1048772" name="Text Box 32"/>
            <p:cNvSpPr txBox="1">
              <a:spLocks noChangeArrowheads="1"/>
            </p:cNvSpPr>
            <p:nvPr/>
          </p:nvSpPr>
          <p:spPr bwMode="auto">
            <a:xfrm>
              <a:off x="4799" y="786"/>
              <a:ext cx="825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PC+1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/>
                <a:t>PC</a:t>
              </a:r>
              <a:endParaRPr lang="en-US" altLang="zh-CN" sz="1400" b="1"/>
            </a:p>
          </p:txBody>
        </p:sp>
        <p:sp>
          <p:nvSpPr>
            <p:cNvPr id="1048773" name="Line 33"/>
            <p:cNvSpPr>
              <a:spLocks noChangeShapeType="1"/>
            </p:cNvSpPr>
            <p:nvPr/>
          </p:nvSpPr>
          <p:spPr bwMode="auto">
            <a:xfrm flipV="1">
              <a:off x="4146" y="987"/>
              <a:ext cx="0" cy="79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48774" name="Text Box 34"/>
            <p:cNvSpPr txBox="1">
              <a:spLocks noChangeArrowheads="1"/>
            </p:cNvSpPr>
            <p:nvPr/>
          </p:nvSpPr>
          <p:spPr bwMode="auto">
            <a:xfrm>
              <a:off x="3742" y="1061"/>
              <a:ext cx="817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C</a:t>
              </a:r>
              <a:r>
                <a:rPr lang="en-US" altLang="zh-CN" sz="1600" b="1">
                  <a:sym typeface="Symbol" pitchFamily="18" charset="2"/>
                </a:rPr>
                <a:t> </a:t>
              </a:r>
              <a:r>
                <a:rPr lang="en-US" altLang="zh-CN" sz="1800" b="1"/>
                <a:t>MAR</a:t>
              </a:r>
              <a:endParaRPr lang="en-US" altLang="zh-CN" sz="1400" b="1"/>
            </a:p>
          </p:txBody>
        </p:sp>
        <p:sp>
          <p:nvSpPr>
            <p:cNvPr id="1048775" name="Text Box 35"/>
            <p:cNvSpPr txBox="1">
              <a:spLocks noChangeArrowheads="1"/>
            </p:cNvSpPr>
            <p:nvPr/>
          </p:nvSpPr>
          <p:spPr bwMode="auto">
            <a:xfrm>
              <a:off x="4700" y="1065"/>
              <a:ext cx="1005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C+ R</a:t>
              </a:r>
              <a:r>
                <a:rPr lang="en-US" altLang="zh-CN" sz="1400" b="1"/>
                <a:t>i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/>
                <a:t>MAR</a:t>
              </a:r>
            </a:p>
          </p:txBody>
        </p:sp>
        <p:sp>
          <p:nvSpPr>
            <p:cNvPr id="1048776" name="Line 36"/>
            <p:cNvSpPr>
              <a:spLocks noChangeShapeType="1"/>
            </p:cNvSpPr>
            <p:nvPr/>
          </p:nvSpPr>
          <p:spPr bwMode="auto">
            <a:xfrm flipV="1">
              <a:off x="4145" y="1265"/>
              <a:ext cx="0" cy="79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48777" name="Text Box 37"/>
            <p:cNvSpPr txBox="1">
              <a:spLocks noChangeArrowheads="1"/>
            </p:cNvSpPr>
            <p:nvPr/>
          </p:nvSpPr>
          <p:spPr bwMode="auto">
            <a:xfrm>
              <a:off x="3605" y="1347"/>
              <a:ext cx="996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M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/>
                <a:t>MDR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C</a:t>
              </a:r>
            </a:p>
          </p:txBody>
        </p:sp>
        <p:sp>
          <p:nvSpPr>
            <p:cNvPr id="1048778" name="Text Box 38"/>
            <p:cNvSpPr txBox="1">
              <a:spLocks noChangeArrowheads="1"/>
            </p:cNvSpPr>
            <p:nvPr/>
          </p:nvSpPr>
          <p:spPr bwMode="auto">
            <a:xfrm>
              <a:off x="4706" y="1344"/>
              <a:ext cx="996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M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/>
                <a:t>MDR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C</a:t>
              </a:r>
            </a:p>
          </p:txBody>
        </p:sp>
        <p:sp>
          <p:nvSpPr>
            <p:cNvPr id="1048779" name="Line 39"/>
            <p:cNvSpPr>
              <a:spLocks noChangeShapeType="1"/>
            </p:cNvSpPr>
            <p:nvPr/>
          </p:nvSpPr>
          <p:spPr bwMode="auto">
            <a:xfrm flipV="1">
              <a:off x="2859" y="1618"/>
              <a:ext cx="0" cy="91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48780" name="Rectangle 40"/>
            <p:cNvSpPr>
              <a:spLocks noChangeArrowheads="1"/>
            </p:cNvSpPr>
            <p:nvPr/>
          </p:nvSpPr>
          <p:spPr bwMode="auto">
            <a:xfrm>
              <a:off x="340" y="1711"/>
              <a:ext cx="4805" cy="1240"/>
            </a:xfrm>
            <a:prstGeom prst="rect">
              <a:avLst/>
            </a:prstGeom>
            <a:noFill/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48781" name="Text Box 41"/>
            <p:cNvSpPr txBox="1">
              <a:spLocks noChangeArrowheads="1"/>
            </p:cNvSpPr>
            <p:nvPr/>
          </p:nvSpPr>
          <p:spPr bwMode="auto">
            <a:xfrm>
              <a:off x="2" y="218"/>
              <a:ext cx="495" cy="1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/>
                <a:t>ST0</a:t>
              </a:r>
            </a:p>
            <a:p>
              <a:pPr>
                <a:spcBef>
                  <a:spcPct val="60000"/>
                </a:spcBef>
              </a:pPr>
              <a:r>
                <a:rPr lang="en-US" altLang="zh-CN" sz="1800" b="1"/>
                <a:t>ST1</a:t>
              </a:r>
            </a:p>
            <a:p>
              <a:pPr>
                <a:spcBef>
                  <a:spcPct val="75000"/>
                </a:spcBef>
              </a:pPr>
              <a:r>
                <a:rPr lang="en-US" altLang="zh-CN" sz="1800" b="1"/>
                <a:t>ST2 </a:t>
              </a:r>
            </a:p>
            <a:p>
              <a:pPr>
                <a:spcBef>
                  <a:spcPct val="60000"/>
                </a:spcBef>
              </a:pPr>
              <a:r>
                <a:rPr lang="en-US" altLang="zh-CN" sz="1800" b="1"/>
                <a:t>ST3</a:t>
              </a:r>
            </a:p>
            <a:p>
              <a:pPr>
                <a:spcBef>
                  <a:spcPct val="60000"/>
                </a:spcBef>
              </a:pPr>
              <a:r>
                <a:rPr lang="en-US" altLang="zh-CN" sz="1800" b="1"/>
                <a:t>ST4</a:t>
              </a:r>
            </a:p>
          </p:txBody>
        </p:sp>
        <p:sp>
          <p:nvSpPr>
            <p:cNvPr id="1048782" name="Line 42"/>
            <p:cNvSpPr>
              <a:spLocks noChangeShapeType="1"/>
            </p:cNvSpPr>
            <p:nvPr/>
          </p:nvSpPr>
          <p:spPr bwMode="auto">
            <a:xfrm flipV="1">
              <a:off x="1038" y="1715"/>
              <a:ext cx="0" cy="181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48783" name="Line 43"/>
            <p:cNvSpPr>
              <a:spLocks noChangeShapeType="1"/>
            </p:cNvSpPr>
            <p:nvPr/>
          </p:nvSpPr>
          <p:spPr bwMode="auto">
            <a:xfrm flipV="1">
              <a:off x="2151" y="1720"/>
              <a:ext cx="0" cy="175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48784" name="Line 44"/>
            <p:cNvSpPr>
              <a:spLocks noChangeShapeType="1"/>
            </p:cNvSpPr>
            <p:nvPr/>
          </p:nvSpPr>
          <p:spPr bwMode="auto">
            <a:xfrm flipV="1">
              <a:off x="3210" y="1717"/>
              <a:ext cx="0" cy="175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48785" name="Line 45"/>
            <p:cNvSpPr>
              <a:spLocks noChangeShapeType="1"/>
            </p:cNvSpPr>
            <p:nvPr/>
          </p:nvSpPr>
          <p:spPr bwMode="auto">
            <a:xfrm flipV="1">
              <a:off x="4134" y="1714"/>
              <a:ext cx="0" cy="175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48786" name="Text Box 46"/>
            <p:cNvSpPr txBox="1">
              <a:spLocks noChangeArrowheads="1"/>
            </p:cNvSpPr>
            <p:nvPr/>
          </p:nvSpPr>
          <p:spPr bwMode="auto">
            <a:xfrm>
              <a:off x="375" y="1699"/>
              <a:ext cx="29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/>
                <a:t>R</a:t>
              </a:r>
            </a:p>
          </p:txBody>
        </p:sp>
        <p:sp>
          <p:nvSpPr>
            <p:cNvPr id="1048787" name="Text Box 47"/>
            <p:cNvSpPr txBox="1">
              <a:spLocks noChangeArrowheads="1"/>
            </p:cNvSpPr>
            <p:nvPr/>
          </p:nvSpPr>
          <p:spPr bwMode="auto">
            <a:xfrm>
              <a:off x="1047" y="1678"/>
              <a:ext cx="42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/>
                <a:t>(R)</a:t>
              </a:r>
            </a:p>
          </p:txBody>
        </p:sp>
        <p:sp>
          <p:nvSpPr>
            <p:cNvPr id="1048788" name="Text Box 48"/>
            <p:cNvSpPr txBox="1">
              <a:spLocks noChangeArrowheads="1"/>
            </p:cNvSpPr>
            <p:nvPr/>
          </p:nvSpPr>
          <p:spPr bwMode="auto">
            <a:xfrm>
              <a:off x="2142" y="1668"/>
              <a:ext cx="42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>
                  <a:cs typeface="Times New Roman" pitchFamily="18" charset="0"/>
                </a:rPr>
                <a:t>–</a:t>
              </a:r>
              <a:r>
                <a:rPr lang="en-US" altLang="zh-CN" sz="1800" b="1"/>
                <a:t>(R)</a:t>
              </a:r>
            </a:p>
          </p:txBody>
        </p:sp>
        <p:sp>
          <p:nvSpPr>
            <p:cNvPr id="1048789" name="Text Box 49"/>
            <p:cNvSpPr txBox="1">
              <a:spLocks noChangeArrowheads="1"/>
            </p:cNvSpPr>
            <p:nvPr/>
          </p:nvSpPr>
          <p:spPr bwMode="auto">
            <a:xfrm>
              <a:off x="3228" y="1672"/>
              <a:ext cx="4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>
                  <a:cs typeface="Times New Roman" pitchFamily="18" charset="0"/>
                </a:rPr>
                <a:t>I</a:t>
              </a:r>
              <a:r>
                <a:rPr lang="en-US" altLang="zh-CN" sz="1800" b="1"/>
                <a:t>(R)+</a:t>
              </a:r>
            </a:p>
          </p:txBody>
        </p:sp>
        <p:sp>
          <p:nvSpPr>
            <p:cNvPr id="1048790" name="Text Box 50"/>
            <p:cNvSpPr txBox="1">
              <a:spLocks noChangeArrowheads="1"/>
            </p:cNvSpPr>
            <p:nvPr/>
          </p:nvSpPr>
          <p:spPr bwMode="auto">
            <a:xfrm>
              <a:off x="4143" y="1670"/>
              <a:ext cx="5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>
                  <a:cs typeface="Times New Roman" pitchFamily="18" charset="0"/>
                </a:rPr>
                <a:t>@</a:t>
              </a:r>
              <a:r>
                <a:rPr lang="en-US" altLang="zh-CN" sz="1800" b="1"/>
                <a:t>(R)+</a:t>
              </a:r>
            </a:p>
          </p:txBody>
        </p:sp>
        <p:sp>
          <p:nvSpPr>
            <p:cNvPr id="1048791" name="Text Box 51"/>
            <p:cNvSpPr txBox="1">
              <a:spLocks noChangeArrowheads="1"/>
            </p:cNvSpPr>
            <p:nvPr/>
          </p:nvSpPr>
          <p:spPr bwMode="auto">
            <a:xfrm>
              <a:off x="5134" y="1676"/>
              <a:ext cx="4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/>
                <a:t>X(R)</a:t>
              </a:r>
            </a:p>
          </p:txBody>
        </p:sp>
        <p:sp>
          <p:nvSpPr>
            <p:cNvPr id="1048792" name="Text Box 52"/>
            <p:cNvSpPr txBox="1">
              <a:spLocks noChangeArrowheads="1"/>
            </p:cNvSpPr>
            <p:nvPr/>
          </p:nvSpPr>
          <p:spPr bwMode="auto">
            <a:xfrm>
              <a:off x="671" y="1892"/>
              <a:ext cx="780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R</a:t>
              </a:r>
              <a:r>
                <a:rPr lang="en-US" altLang="zh-CN" sz="1400" b="1"/>
                <a:t>j</a:t>
              </a:r>
              <a:r>
                <a:rPr lang="en-US" altLang="zh-CN" sz="1800" b="1">
                  <a:sym typeface="Symbol" pitchFamily="18" charset="2"/>
                </a:rPr>
                <a:t>MAR</a:t>
              </a:r>
              <a:endParaRPr lang="en-US" altLang="zh-CN" sz="1800" b="1"/>
            </a:p>
          </p:txBody>
        </p:sp>
        <p:sp>
          <p:nvSpPr>
            <p:cNvPr id="1048793" name="Text Box 53"/>
            <p:cNvSpPr txBox="1">
              <a:spLocks noChangeArrowheads="1"/>
            </p:cNvSpPr>
            <p:nvPr/>
          </p:nvSpPr>
          <p:spPr bwMode="auto">
            <a:xfrm>
              <a:off x="1532" y="1897"/>
              <a:ext cx="1140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1800" b="1"/>
                <a:t>R</a:t>
              </a:r>
              <a:r>
                <a:rPr lang="en-US" altLang="zh-CN" sz="1400" b="1"/>
                <a:t>j</a:t>
              </a:r>
              <a:r>
                <a:rPr lang="en-US" altLang="zh-CN" sz="1800" b="1">
                  <a:cs typeface="Times New Roman" pitchFamily="18" charset="0"/>
                </a:rPr>
                <a:t>–</a:t>
              </a:r>
              <a:r>
                <a:rPr lang="en-US" altLang="zh-CN" sz="1800" b="1"/>
                <a:t>1</a:t>
              </a:r>
              <a:r>
                <a:rPr lang="en-US" altLang="zh-CN" sz="1800" b="1">
                  <a:sym typeface="Symbol" pitchFamily="18" charset="2"/>
                </a:rPr>
                <a:t> </a:t>
              </a:r>
              <a:r>
                <a:rPr lang="en-US" altLang="zh-CN" sz="1800" b="1"/>
                <a:t>R</a:t>
              </a:r>
              <a:r>
                <a:rPr lang="en-US" altLang="zh-CN" sz="1400" b="1"/>
                <a:t>j,</a:t>
              </a:r>
              <a:r>
                <a:rPr lang="en-US" altLang="zh-CN" sz="1800" b="1">
                  <a:sym typeface="Symbol" pitchFamily="18" charset="2"/>
                </a:rPr>
                <a:t> MAR</a:t>
              </a:r>
            </a:p>
          </p:txBody>
        </p:sp>
        <p:sp>
          <p:nvSpPr>
            <p:cNvPr id="1048794" name="Text Box 54"/>
            <p:cNvSpPr txBox="1">
              <a:spLocks noChangeArrowheads="1"/>
            </p:cNvSpPr>
            <p:nvPr/>
          </p:nvSpPr>
          <p:spPr bwMode="auto">
            <a:xfrm>
              <a:off x="2828" y="1888"/>
              <a:ext cx="780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R</a:t>
              </a:r>
              <a:r>
                <a:rPr lang="en-US" altLang="zh-CN" sz="1400" b="1"/>
                <a:t>j</a:t>
              </a:r>
              <a:r>
                <a:rPr lang="en-US" altLang="zh-CN" sz="1800" b="1">
                  <a:sym typeface="Symbol" pitchFamily="18" charset="2"/>
                </a:rPr>
                <a:t>MAR</a:t>
              </a:r>
              <a:endParaRPr lang="en-US" altLang="zh-CN" sz="1800" b="1"/>
            </a:p>
          </p:txBody>
        </p:sp>
        <p:sp>
          <p:nvSpPr>
            <p:cNvPr id="1048795" name="Text Box 55"/>
            <p:cNvSpPr txBox="1">
              <a:spLocks noChangeArrowheads="1"/>
            </p:cNvSpPr>
            <p:nvPr/>
          </p:nvSpPr>
          <p:spPr bwMode="auto">
            <a:xfrm>
              <a:off x="3737" y="1888"/>
              <a:ext cx="780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1800" b="1"/>
                <a:t>R</a:t>
              </a:r>
              <a:r>
                <a:rPr lang="en-US" altLang="zh-CN" sz="1400" b="1"/>
                <a:t>j</a:t>
              </a:r>
              <a:r>
                <a:rPr lang="en-US" altLang="zh-CN" sz="1800" b="1">
                  <a:sym typeface="Symbol" pitchFamily="18" charset="2"/>
                </a:rPr>
                <a:t>MAR</a:t>
              </a:r>
              <a:endParaRPr lang="en-US" altLang="zh-CN" sz="1800" b="1"/>
            </a:p>
          </p:txBody>
        </p:sp>
        <p:sp>
          <p:nvSpPr>
            <p:cNvPr id="1048796" name="Text Box 56"/>
            <p:cNvSpPr txBox="1">
              <a:spLocks noChangeArrowheads="1"/>
            </p:cNvSpPr>
            <p:nvPr/>
          </p:nvSpPr>
          <p:spPr bwMode="auto">
            <a:xfrm>
              <a:off x="4637" y="1897"/>
              <a:ext cx="816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1800" b="1"/>
                <a:t>PC</a:t>
              </a:r>
              <a:r>
                <a:rPr lang="en-US" altLang="zh-CN" sz="1800" b="1">
                  <a:sym typeface="Symbol" pitchFamily="18" charset="2"/>
                </a:rPr>
                <a:t>MAR</a:t>
              </a:r>
              <a:endParaRPr lang="en-US" altLang="zh-CN" sz="1800" b="1"/>
            </a:p>
          </p:txBody>
        </p:sp>
        <p:sp>
          <p:nvSpPr>
            <p:cNvPr id="1048797" name="Line 57"/>
            <p:cNvSpPr>
              <a:spLocks noChangeShapeType="1"/>
            </p:cNvSpPr>
            <p:nvPr/>
          </p:nvSpPr>
          <p:spPr bwMode="auto">
            <a:xfrm flipV="1">
              <a:off x="3217" y="2093"/>
              <a:ext cx="0" cy="79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48798" name="Text Box 58"/>
            <p:cNvSpPr txBox="1">
              <a:spLocks noChangeArrowheads="1"/>
            </p:cNvSpPr>
            <p:nvPr/>
          </p:nvSpPr>
          <p:spPr bwMode="auto">
            <a:xfrm>
              <a:off x="2828" y="2169"/>
              <a:ext cx="771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R</a:t>
              </a:r>
              <a:r>
                <a:rPr lang="en-US" altLang="zh-CN" sz="1400" b="1"/>
                <a:t>j</a:t>
              </a:r>
              <a:r>
                <a:rPr lang="en-US" altLang="zh-CN" sz="1800" b="1"/>
                <a:t>+1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/>
                <a:t>R</a:t>
              </a:r>
              <a:r>
                <a:rPr lang="en-US" altLang="zh-CN" sz="1400" b="1"/>
                <a:t>j</a:t>
              </a:r>
            </a:p>
          </p:txBody>
        </p:sp>
        <p:sp>
          <p:nvSpPr>
            <p:cNvPr id="1048799" name="Line 59"/>
            <p:cNvSpPr>
              <a:spLocks noChangeShapeType="1"/>
            </p:cNvSpPr>
            <p:nvPr/>
          </p:nvSpPr>
          <p:spPr bwMode="auto">
            <a:xfrm flipV="1">
              <a:off x="4131" y="2089"/>
              <a:ext cx="0" cy="79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48800" name="Text Box 60"/>
            <p:cNvSpPr txBox="1">
              <a:spLocks noChangeArrowheads="1"/>
            </p:cNvSpPr>
            <p:nvPr/>
          </p:nvSpPr>
          <p:spPr bwMode="auto">
            <a:xfrm>
              <a:off x="3734" y="2157"/>
              <a:ext cx="771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R</a:t>
              </a:r>
              <a:r>
                <a:rPr lang="en-US" altLang="zh-CN" sz="1400" b="1"/>
                <a:t>j</a:t>
              </a:r>
              <a:r>
                <a:rPr lang="en-US" altLang="zh-CN" sz="1800" b="1"/>
                <a:t>+1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/>
                <a:t>R</a:t>
              </a:r>
              <a:r>
                <a:rPr lang="en-US" altLang="zh-CN" sz="1400" b="1"/>
                <a:t>j</a:t>
              </a:r>
            </a:p>
          </p:txBody>
        </p:sp>
        <p:sp>
          <p:nvSpPr>
            <p:cNvPr id="1048801" name="Text Box 61"/>
            <p:cNvSpPr txBox="1">
              <a:spLocks noChangeArrowheads="1"/>
            </p:cNvSpPr>
            <p:nvPr/>
          </p:nvSpPr>
          <p:spPr bwMode="auto">
            <a:xfrm>
              <a:off x="4652" y="2158"/>
              <a:ext cx="798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1800" b="1"/>
                <a:t>PC+1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/>
                <a:t>PC</a:t>
              </a:r>
              <a:endParaRPr lang="en-US" altLang="zh-CN" sz="1400" b="1"/>
            </a:p>
          </p:txBody>
        </p:sp>
        <p:sp>
          <p:nvSpPr>
            <p:cNvPr id="1048802" name="Line 62"/>
            <p:cNvSpPr>
              <a:spLocks noChangeShapeType="1"/>
            </p:cNvSpPr>
            <p:nvPr/>
          </p:nvSpPr>
          <p:spPr bwMode="auto">
            <a:xfrm flipV="1">
              <a:off x="4127" y="2366"/>
              <a:ext cx="0" cy="73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48803" name="Text Box 64"/>
            <p:cNvSpPr txBox="1">
              <a:spLocks noChangeArrowheads="1"/>
            </p:cNvSpPr>
            <p:nvPr/>
          </p:nvSpPr>
          <p:spPr bwMode="auto">
            <a:xfrm>
              <a:off x="3296" y="2432"/>
              <a:ext cx="1233" cy="198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/>
                <a:t>M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MDR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MAR</a:t>
              </a:r>
            </a:p>
          </p:txBody>
        </p:sp>
        <p:sp>
          <p:nvSpPr>
            <p:cNvPr id="1048804" name="Text Box 66"/>
            <p:cNvSpPr txBox="1">
              <a:spLocks noChangeArrowheads="1"/>
            </p:cNvSpPr>
            <p:nvPr/>
          </p:nvSpPr>
          <p:spPr bwMode="auto">
            <a:xfrm>
              <a:off x="4634" y="2413"/>
              <a:ext cx="969" cy="198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/>
                <a:t>M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MDR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D</a:t>
              </a:r>
            </a:p>
          </p:txBody>
        </p:sp>
        <p:sp>
          <p:nvSpPr>
            <p:cNvPr id="1048805" name="Text Box 67"/>
            <p:cNvSpPr txBox="1">
              <a:spLocks noChangeArrowheads="1"/>
            </p:cNvSpPr>
            <p:nvPr/>
          </p:nvSpPr>
          <p:spPr bwMode="auto">
            <a:xfrm>
              <a:off x="4625" y="2683"/>
              <a:ext cx="978" cy="198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/>
                <a:t>D+ R</a:t>
              </a:r>
              <a:r>
                <a:rPr lang="en-US" altLang="zh-CN" sz="1400" b="1"/>
                <a:t>j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/>
                <a:t>MAR</a:t>
              </a:r>
            </a:p>
          </p:txBody>
        </p:sp>
        <p:sp>
          <p:nvSpPr>
            <p:cNvPr id="1048806" name="Line 68"/>
            <p:cNvSpPr>
              <a:spLocks noChangeShapeType="1"/>
            </p:cNvSpPr>
            <p:nvPr/>
          </p:nvSpPr>
          <p:spPr bwMode="auto">
            <a:xfrm>
              <a:off x="2817" y="2952"/>
              <a:ext cx="0" cy="86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48807" name="Text Box 69"/>
            <p:cNvSpPr txBox="1">
              <a:spLocks noChangeArrowheads="1"/>
            </p:cNvSpPr>
            <p:nvPr/>
          </p:nvSpPr>
          <p:spPr bwMode="auto">
            <a:xfrm>
              <a:off x="-16" y="1870"/>
              <a:ext cx="495" cy="10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/>
                <a:t>DT0</a:t>
              </a:r>
            </a:p>
            <a:p>
              <a:pPr>
                <a:spcBef>
                  <a:spcPct val="65000"/>
                </a:spcBef>
              </a:pPr>
              <a:r>
                <a:rPr lang="en-US" altLang="zh-CN" sz="1800" b="1"/>
                <a:t>DT1</a:t>
              </a:r>
            </a:p>
            <a:p>
              <a:pPr>
                <a:spcBef>
                  <a:spcPct val="60000"/>
                </a:spcBef>
              </a:pPr>
              <a:r>
                <a:rPr lang="en-US" altLang="zh-CN" sz="1800" b="1"/>
                <a:t>DT2 </a:t>
              </a:r>
            </a:p>
            <a:p>
              <a:pPr>
                <a:spcBef>
                  <a:spcPct val="55000"/>
                </a:spcBef>
              </a:pPr>
              <a:r>
                <a:rPr lang="en-US" altLang="zh-CN" sz="1800" b="1"/>
                <a:t>DT3</a:t>
              </a:r>
            </a:p>
          </p:txBody>
        </p:sp>
        <p:sp>
          <p:nvSpPr>
            <p:cNvPr id="1048808" name="Rectangle 70"/>
            <p:cNvSpPr>
              <a:spLocks noChangeArrowheads="1"/>
            </p:cNvSpPr>
            <p:nvPr/>
          </p:nvSpPr>
          <p:spPr bwMode="auto">
            <a:xfrm>
              <a:off x="855" y="3028"/>
              <a:ext cx="4131" cy="771"/>
            </a:xfrm>
            <a:prstGeom prst="rect">
              <a:avLst/>
            </a:prstGeom>
            <a:noFill/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48809" name="Line 71"/>
            <p:cNvSpPr>
              <a:spLocks noChangeShapeType="1"/>
            </p:cNvSpPr>
            <p:nvPr/>
          </p:nvSpPr>
          <p:spPr bwMode="auto">
            <a:xfrm flipV="1">
              <a:off x="2208" y="3063"/>
              <a:ext cx="0" cy="175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48810" name="Line 72"/>
            <p:cNvSpPr>
              <a:spLocks noChangeShapeType="1"/>
            </p:cNvSpPr>
            <p:nvPr/>
          </p:nvSpPr>
          <p:spPr bwMode="auto">
            <a:xfrm flipV="1">
              <a:off x="3648" y="3068"/>
              <a:ext cx="0" cy="175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48811" name="Text Box 73"/>
            <p:cNvSpPr txBox="1">
              <a:spLocks noChangeArrowheads="1"/>
            </p:cNvSpPr>
            <p:nvPr/>
          </p:nvSpPr>
          <p:spPr bwMode="auto">
            <a:xfrm>
              <a:off x="545" y="3231"/>
              <a:ext cx="627" cy="198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R</a:t>
              </a:r>
              <a:r>
                <a:rPr lang="en-US" altLang="zh-CN" sz="1400" b="1"/>
                <a:t>i</a:t>
              </a:r>
              <a:r>
                <a:rPr lang="en-US" altLang="zh-CN" sz="1800" b="1">
                  <a:sym typeface="Symbol" pitchFamily="18" charset="2"/>
                </a:rPr>
                <a:t>R</a:t>
              </a:r>
              <a:r>
                <a:rPr lang="en-US" altLang="zh-CN" sz="1600" b="1">
                  <a:sym typeface="Symbol" pitchFamily="18" charset="2"/>
                </a:rPr>
                <a:t>j</a:t>
              </a:r>
              <a:endParaRPr lang="en-US" altLang="zh-CN" sz="1600" b="1"/>
            </a:p>
          </p:txBody>
        </p:sp>
        <p:sp>
          <p:nvSpPr>
            <p:cNvPr id="1048812" name="Text Box 74"/>
            <p:cNvSpPr txBox="1">
              <a:spLocks noChangeArrowheads="1"/>
            </p:cNvSpPr>
            <p:nvPr/>
          </p:nvSpPr>
          <p:spPr bwMode="auto">
            <a:xfrm>
              <a:off x="1775" y="3237"/>
              <a:ext cx="753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1800" b="1"/>
                <a:t>R</a:t>
              </a:r>
              <a:r>
                <a:rPr lang="en-US" altLang="zh-CN" sz="1400" b="1"/>
                <a:t>i</a:t>
              </a:r>
              <a:r>
                <a:rPr lang="en-US" altLang="zh-CN" sz="1800" b="1">
                  <a:sym typeface="Symbol" pitchFamily="18" charset="2"/>
                </a:rPr>
                <a:t>MDR</a:t>
              </a:r>
              <a:endParaRPr lang="en-US" altLang="zh-CN" sz="1800" b="1"/>
            </a:p>
          </p:txBody>
        </p:sp>
        <p:sp>
          <p:nvSpPr>
            <p:cNvPr id="1048813" name="Text Box 75"/>
            <p:cNvSpPr txBox="1">
              <a:spLocks noChangeArrowheads="1"/>
            </p:cNvSpPr>
            <p:nvPr/>
          </p:nvSpPr>
          <p:spPr bwMode="auto">
            <a:xfrm>
              <a:off x="3347" y="3234"/>
              <a:ext cx="582" cy="198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C</a:t>
              </a:r>
              <a:r>
                <a:rPr lang="en-US" altLang="zh-CN" sz="1800" b="1">
                  <a:sym typeface="Symbol" pitchFamily="18" charset="2"/>
                </a:rPr>
                <a:t>R</a:t>
              </a:r>
              <a:r>
                <a:rPr lang="en-US" altLang="zh-CN" sz="1600" b="1">
                  <a:sym typeface="Symbol" pitchFamily="18" charset="2"/>
                </a:rPr>
                <a:t>j</a:t>
              </a:r>
              <a:endParaRPr lang="en-US" altLang="zh-CN" sz="1600" b="1"/>
            </a:p>
          </p:txBody>
        </p:sp>
        <p:sp>
          <p:nvSpPr>
            <p:cNvPr id="1048814" name="Text Box 76"/>
            <p:cNvSpPr txBox="1">
              <a:spLocks noChangeArrowheads="1"/>
            </p:cNvSpPr>
            <p:nvPr/>
          </p:nvSpPr>
          <p:spPr bwMode="auto">
            <a:xfrm>
              <a:off x="4541" y="3196"/>
              <a:ext cx="735" cy="198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/>
                <a:t>C</a:t>
              </a:r>
              <a:r>
                <a:rPr lang="en-US" altLang="zh-CN" sz="1800" b="1">
                  <a:sym typeface="Symbol" pitchFamily="18" charset="2"/>
                </a:rPr>
                <a:t>MDR</a:t>
              </a:r>
              <a:endParaRPr lang="en-US" altLang="zh-CN" sz="1600" b="1"/>
            </a:p>
          </p:txBody>
        </p:sp>
        <p:sp>
          <p:nvSpPr>
            <p:cNvPr id="1048815" name="Text Box 77"/>
            <p:cNvSpPr txBox="1">
              <a:spLocks noChangeArrowheads="1"/>
            </p:cNvSpPr>
            <p:nvPr/>
          </p:nvSpPr>
          <p:spPr bwMode="auto">
            <a:xfrm>
              <a:off x="855" y="3051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 b="1"/>
                <a:t>SR</a:t>
              </a:r>
              <a:r>
                <a:rPr lang="en-US" altLang="zh-CN" sz="1600" b="1">
                  <a:cs typeface="Times New Roman" pitchFamily="18" charset="0"/>
                </a:rPr>
                <a:t>•DR</a:t>
              </a:r>
              <a:endParaRPr lang="en-US" altLang="zh-CN" sz="1600" b="1"/>
            </a:p>
          </p:txBody>
        </p:sp>
        <p:sp>
          <p:nvSpPr>
            <p:cNvPr id="1048816" name="Text Box 79"/>
            <p:cNvSpPr txBox="1">
              <a:spLocks noChangeArrowheads="1"/>
            </p:cNvSpPr>
            <p:nvPr/>
          </p:nvSpPr>
          <p:spPr bwMode="auto">
            <a:xfrm>
              <a:off x="2184" y="3048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 b="1"/>
                <a:t>SR</a:t>
              </a:r>
              <a:r>
                <a:rPr lang="en-US" altLang="zh-CN" sz="1600" b="1">
                  <a:cs typeface="Times New Roman" pitchFamily="18" charset="0"/>
                </a:rPr>
                <a:t>•DR</a:t>
              </a:r>
              <a:endParaRPr lang="en-US" altLang="zh-CN" sz="1600" b="1"/>
            </a:p>
          </p:txBody>
        </p:sp>
        <p:sp>
          <p:nvSpPr>
            <p:cNvPr id="1048817" name="Line 80"/>
            <p:cNvSpPr>
              <a:spLocks noChangeShapeType="1"/>
            </p:cNvSpPr>
            <p:nvPr/>
          </p:nvSpPr>
          <p:spPr bwMode="auto">
            <a:xfrm>
              <a:off x="2457" y="3095"/>
              <a:ext cx="162" cy="0"/>
            </a:xfrm>
            <a:prstGeom prst="line">
              <a:avLst/>
            </a:prstGeom>
            <a:noFill/>
            <a:ln w="2159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48818" name="Text Box 82"/>
            <p:cNvSpPr txBox="1">
              <a:spLocks noChangeArrowheads="1"/>
            </p:cNvSpPr>
            <p:nvPr/>
          </p:nvSpPr>
          <p:spPr bwMode="auto">
            <a:xfrm>
              <a:off x="3675" y="3038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 b="1"/>
                <a:t>SR</a:t>
              </a:r>
              <a:r>
                <a:rPr lang="en-US" altLang="zh-CN" sz="1600" b="1">
                  <a:cs typeface="Times New Roman" pitchFamily="18" charset="0"/>
                </a:rPr>
                <a:t>•DR</a:t>
              </a:r>
              <a:endParaRPr lang="en-US" altLang="zh-CN" sz="1600" b="1"/>
            </a:p>
          </p:txBody>
        </p:sp>
        <p:sp>
          <p:nvSpPr>
            <p:cNvPr id="1048819" name="Line 83"/>
            <p:cNvSpPr>
              <a:spLocks noChangeShapeType="1"/>
            </p:cNvSpPr>
            <p:nvPr/>
          </p:nvSpPr>
          <p:spPr bwMode="auto">
            <a:xfrm>
              <a:off x="3732" y="3085"/>
              <a:ext cx="162" cy="0"/>
            </a:xfrm>
            <a:prstGeom prst="line">
              <a:avLst/>
            </a:prstGeom>
            <a:noFill/>
            <a:ln w="2159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48820" name="Text Box 85"/>
            <p:cNvSpPr txBox="1">
              <a:spLocks noChangeArrowheads="1"/>
            </p:cNvSpPr>
            <p:nvPr/>
          </p:nvSpPr>
          <p:spPr bwMode="auto">
            <a:xfrm>
              <a:off x="4962" y="3009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 b="1"/>
                <a:t>SR</a:t>
              </a:r>
              <a:r>
                <a:rPr lang="en-US" altLang="zh-CN" sz="1600" b="1">
                  <a:cs typeface="Times New Roman" pitchFamily="18" charset="0"/>
                </a:rPr>
                <a:t>•DR</a:t>
              </a:r>
              <a:endParaRPr lang="en-US" altLang="zh-CN" sz="1600" b="1"/>
            </a:p>
          </p:txBody>
        </p:sp>
        <p:sp>
          <p:nvSpPr>
            <p:cNvPr id="1048821" name="Line 86"/>
            <p:cNvSpPr>
              <a:spLocks noChangeShapeType="1"/>
            </p:cNvSpPr>
            <p:nvPr/>
          </p:nvSpPr>
          <p:spPr bwMode="auto">
            <a:xfrm>
              <a:off x="5235" y="3056"/>
              <a:ext cx="162" cy="0"/>
            </a:xfrm>
            <a:prstGeom prst="line">
              <a:avLst/>
            </a:prstGeom>
            <a:noFill/>
            <a:ln w="2159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48822" name="Line 87"/>
            <p:cNvSpPr>
              <a:spLocks noChangeShapeType="1"/>
            </p:cNvSpPr>
            <p:nvPr/>
          </p:nvSpPr>
          <p:spPr bwMode="auto">
            <a:xfrm>
              <a:off x="5025" y="3054"/>
              <a:ext cx="162" cy="0"/>
            </a:xfrm>
            <a:prstGeom prst="line">
              <a:avLst/>
            </a:prstGeom>
            <a:noFill/>
            <a:ln w="2159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48823" name="Line 88"/>
            <p:cNvSpPr>
              <a:spLocks noChangeShapeType="1"/>
            </p:cNvSpPr>
            <p:nvPr/>
          </p:nvSpPr>
          <p:spPr bwMode="auto">
            <a:xfrm flipV="1">
              <a:off x="2208" y="3450"/>
              <a:ext cx="0" cy="91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48824" name="Text Box 89"/>
            <p:cNvSpPr txBox="1">
              <a:spLocks noChangeArrowheads="1"/>
            </p:cNvSpPr>
            <p:nvPr/>
          </p:nvSpPr>
          <p:spPr bwMode="auto">
            <a:xfrm>
              <a:off x="1763" y="3522"/>
              <a:ext cx="753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1800" b="1">
                  <a:sym typeface="Symbol" pitchFamily="18" charset="2"/>
                </a:rPr>
                <a:t>MDRM</a:t>
              </a:r>
            </a:p>
          </p:txBody>
        </p:sp>
        <p:sp>
          <p:nvSpPr>
            <p:cNvPr id="1048825" name="Text Box 90"/>
            <p:cNvSpPr txBox="1">
              <a:spLocks noChangeArrowheads="1"/>
            </p:cNvSpPr>
            <p:nvPr/>
          </p:nvSpPr>
          <p:spPr bwMode="auto">
            <a:xfrm>
              <a:off x="4532" y="3477"/>
              <a:ext cx="753" cy="189"/>
            </a:xfrm>
            <a:prstGeom prst="rect">
              <a:avLst/>
            </a:prstGeom>
            <a:solidFill>
              <a:srgbClr val="E9FFFF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1800" b="1">
                  <a:sym typeface="Symbol" pitchFamily="18" charset="2"/>
                </a:rPr>
                <a:t>MDRM</a:t>
              </a:r>
            </a:p>
          </p:txBody>
        </p:sp>
        <p:sp>
          <p:nvSpPr>
            <p:cNvPr id="1048826" name="Line 91"/>
            <p:cNvSpPr>
              <a:spLocks noChangeShapeType="1"/>
            </p:cNvSpPr>
            <p:nvPr/>
          </p:nvSpPr>
          <p:spPr bwMode="auto">
            <a:xfrm flipV="1">
              <a:off x="2204" y="3727"/>
              <a:ext cx="0" cy="79"/>
            </a:xfrm>
            <a:prstGeom prst="line">
              <a:avLst/>
            </a:prstGeom>
            <a:noFill/>
            <a:ln w="19050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48827" name="Line 92"/>
            <p:cNvSpPr>
              <a:spLocks noChangeShapeType="1"/>
            </p:cNvSpPr>
            <p:nvPr/>
          </p:nvSpPr>
          <p:spPr bwMode="auto">
            <a:xfrm>
              <a:off x="3648" y="3438"/>
              <a:ext cx="0" cy="363"/>
            </a:xfrm>
            <a:prstGeom prst="line">
              <a:avLst/>
            </a:prstGeom>
            <a:noFill/>
            <a:ln w="9525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48828" name="Text Box 93"/>
            <p:cNvSpPr txBox="1">
              <a:spLocks noChangeArrowheads="1"/>
            </p:cNvSpPr>
            <p:nvPr/>
          </p:nvSpPr>
          <p:spPr bwMode="auto">
            <a:xfrm>
              <a:off x="2468" y="3890"/>
              <a:ext cx="816" cy="198"/>
            </a:xfrm>
            <a:prstGeom prst="rect">
              <a:avLst/>
            </a:prstGeom>
            <a:solidFill>
              <a:srgbClr val="5EE5FC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/>
                <a:t>PC</a:t>
              </a:r>
              <a:r>
                <a:rPr lang="en-US" altLang="zh-CN" sz="1800" b="1">
                  <a:sym typeface="Symbol" pitchFamily="18" charset="2"/>
                </a:rPr>
                <a:t>MAR</a:t>
              </a:r>
              <a:endParaRPr lang="en-US" altLang="zh-CN" sz="1800" b="1"/>
            </a:p>
          </p:txBody>
        </p:sp>
        <p:sp>
          <p:nvSpPr>
            <p:cNvPr id="1048829" name="Text Box 94"/>
            <p:cNvSpPr txBox="1">
              <a:spLocks noChangeArrowheads="1"/>
            </p:cNvSpPr>
            <p:nvPr/>
          </p:nvSpPr>
          <p:spPr bwMode="auto">
            <a:xfrm>
              <a:off x="9" y="3216"/>
              <a:ext cx="495" cy="8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/>
                <a:t>ET0</a:t>
              </a:r>
            </a:p>
            <a:p>
              <a:pPr>
                <a:spcBef>
                  <a:spcPct val="65000"/>
                </a:spcBef>
              </a:pPr>
              <a:r>
                <a:rPr lang="en-US" altLang="zh-CN" sz="1800" b="1"/>
                <a:t>ET1</a:t>
              </a:r>
            </a:p>
            <a:p>
              <a:pPr>
                <a:spcBef>
                  <a:spcPct val="85000"/>
                </a:spcBef>
              </a:pPr>
              <a:r>
                <a:rPr lang="en-US" altLang="zh-CN" sz="1800" b="1"/>
                <a:t>ET2 </a:t>
              </a:r>
            </a:p>
          </p:txBody>
        </p:sp>
        <p:sp>
          <p:nvSpPr>
            <p:cNvPr id="1048830" name="Line 95"/>
            <p:cNvSpPr>
              <a:spLocks noChangeShapeType="1"/>
            </p:cNvSpPr>
            <p:nvPr/>
          </p:nvSpPr>
          <p:spPr bwMode="auto">
            <a:xfrm>
              <a:off x="2895" y="3797"/>
              <a:ext cx="0" cy="91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1048831" name="Text Box 5"/>
          <p:cNvSpPr txBox="1">
            <a:spLocks noChangeArrowheads="1"/>
          </p:cNvSpPr>
          <p:nvPr/>
        </p:nvSpPr>
        <p:spPr bwMode="auto">
          <a:xfrm>
            <a:off x="4007768" y="558619"/>
            <a:ext cx="1809750" cy="300037"/>
          </a:xfrm>
          <a:prstGeom prst="rect">
            <a:avLst/>
          </a:prstGeom>
          <a:solidFill>
            <a:srgbClr val="00B050"/>
          </a:solidFill>
          <a:ln w="1905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altLang="zh-CN" sz="1800" b="1"/>
              <a:t>R</a:t>
            </a:r>
            <a:r>
              <a:rPr lang="en-US" altLang="zh-CN" sz="1400" b="1"/>
              <a:t>i</a:t>
            </a:r>
            <a:r>
              <a:rPr lang="en-US" altLang="zh-CN" sz="1800" b="1">
                <a:cs typeface="Times New Roman" pitchFamily="18" charset="0"/>
              </a:rPr>
              <a:t>–</a:t>
            </a:r>
            <a:r>
              <a:rPr lang="en-US" altLang="zh-CN" sz="1800" b="1"/>
              <a:t>1</a:t>
            </a:r>
            <a:r>
              <a:rPr lang="en-US" altLang="zh-CN" sz="1800" b="1">
                <a:sym typeface="Symbol" pitchFamily="18" charset="2"/>
              </a:rPr>
              <a:t> </a:t>
            </a:r>
            <a:r>
              <a:rPr lang="en-US" altLang="zh-CN" sz="1800" b="1"/>
              <a:t>R</a:t>
            </a:r>
            <a:r>
              <a:rPr lang="en-US" altLang="zh-CN" sz="1400" b="1"/>
              <a:t>i,</a:t>
            </a:r>
            <a:r>
              <a:rPr lang="en-US" altLang="zh-CN" sz="1800" b="1">
                <a:sym typeface="Symbol" pitchFamily="18" charset="2"/>
              </a:rPr>
              <a:t> MAR</a:t>
            </a:r>
          </a:p>
        </p:txBody>
      </p:sp>
      <p:sp>
        <p:nvSpPr>
          <p:cNvPr id="1048832" name="Text Box 23"/>
          <p:cNvSpPr txBox="1">
            <a:spLocks noChangeArrowheads="1"/>
          </p:cNvSpPr>
          <p:nvPr/>
        </p:nvSpPr>
        <p:spPr bwMode="auto">
          <a:xfrm>
            <a:off x="2279576" y="960850"/>
            <a:ext cx="1538288" cy="314325"/>
          </a:xfrm>
          <a:prstGeom prst="rect">
            <a:avLst/>
          </a:prstGeom>
          <a:solidFill>
            <a:srgbClr val="00B050"/>
          </a:solidFill>
          <a:ln w="1905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800" b="1"/>
              <a:t>M</a:t>
            </a:r>
            <a:r>
              <a:rPr lang="en-US" altLang="zh-CN" sz="1600" b="1">
                <a:sym typeface="Symbol" pitchFamily="18" charset="2"/>
              </a:rPr>
              <a:t></a:t>
            </a:r>
            <a:r>
              <a:rPr lang="en-US" altLang="zh-CN" sz="1800" b="1">
                <a:sym typeface="Symbol" pitchFamily="18" charset="2"/>
              </a:rPr>
              <a:t>MDR</a:t>
            </a:r>
            <a:r>
              <a:rPr lang="en-US" altLang="zh-CN" sz="1600" b="1">
                <a:sym typeface="Symbol" pitchFamily="18" charset="2"/>
              </a:rPr>
              <a:t></a:t>
            </a:r>
            <a:r>
              <a:rPr lang="en-US" altLang="zh-CN" sz="1800" b="1">
                <a:sym typeface="Symbol" pitchFamily="18" charset="2"/>
              </a:rPr>
              <a:t>C</a:t>
            </a:r>
          </a:p>
        </p:txBody>
      </p:sp>
      <p:sp>
        <p:nvSpPr>
          <p:cNvPr id="1048833" name="Text Box 93"/>
          <p:cNvSpPr txBox="1">
            <a:spLocks noChangeArrowheads="1"/>
          </p:cNvSpPr>
          <p:nvPr/>
        </p:nvSpPr>
        <p:spPr bwMode="auto">
          <a:xfrm>
            <a:off x="5437989" y="6301816"/>
            <a:ext cx="1295400" cy="314325"/>
          </a:xfrm>
          <a:prstGeom prst="rect">
            <a:avLst/>
          </a:prstGeom>
          <a:solidFill>
            <a:srgbClr val="FF0000"/>
          </a:solidFill>
          <a:ln w="19050">
            <a:solidFill>
              <a:srgbClr val="0034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800" b="1"/>
              <a:t>PC</a:t>
            </a:r>
            <a:r>
              <a:rPr lang="en-US" altLang="zh-CN" sz="1800" b="1">
                <a:sym typeface="Symbol" pitchFamily="18" charset="2"/>
              </a:rPr>
              <a:t>MAR</a:t>
            </a:r>
            <a:endParaRPr lang="en-US" altLang="zh-CN" sz="1800" b="1"/>
          </a:p>
        </p:txBody>
      </p:sp>
      <p:sp>
        <p:nvSpPr>
          <p:cNvPr id="1048834" name="文本框 94"/>
          <p:cNvSpPr txBox="1"/>
          <p:nvPr/>
        </p:nvSpPr>
        <p:spPr>
          <a:xfrm>
            <a:off x="2386988" y="2276872"/>
            <a:ext cx="652780" cy="4470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</a:rPr>
              <a:t>MA</a:t>
            </a:r>
            <a:endParaRPr lang="zh-CN" altLang="en-US" sz="2400" b="1">
              <a:solidFill>
                <a:srgbClr val="0000FF"/>
              </a:solidFill>
            </a:endParaRPr>
          </a:p>
        </p:txBody>
      </p:sp>
      <p:sp>
        <p:nvSpPr>
          <p:cNvPr id="1048835" name="文本框 96"/>
          <p:cNvSpPr txBox="1"/>
          <p:nvPr/>
        </p:nvSpPr>
        <p:spPr>
          <a:xfrm>
            <a:off x="3035605" y="2276872"/>
            <a:ext cx="1148080" cy="4470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</a:rPr>
              <a:t>→</a:t>
            </a:r>
            <a:r>
              <a:rPr lang="en-US" altLang="zh-CN" sz="2400" b="1">
                <a:solidFill>
                  <a:srgbClr val="0000FF"/>
                </a:solidFill>
              </a:rPr>
              <a:t>MAR</a:t>
            </a:r>
            <a:endParaRPr lang="zh-CN" altLang="en-US" sz="2400" b="1">
              <a:solidFill>
                <a:srgbClr val="0000FF"/>
              </a:solidFill>
            </a:endParaRPr>
          </a:p>
        </p:txBody>
      </p:sp>
      <p:sp>
        <p:nvSpPr>
          <p:cNvPr id="1048836" name="文本框 97"/>
          <p:cNvSpPr txBox="1"/>
          <p:nvPr/>
        </p:nvSpPr>
        <p:spPr>
          <a:xfrm>
            <a:off x="4613233" y="2247255"/>
            <a:ext cx="2075180" cy="4470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</a:rPr>
              <a:t>M</a:t>
            </a:r>
            <a:r>
              <a:rPr lang="zh-CN" altLang="en-US" sz="2400" b="1">
                <a:solidFill>
                  <a:srgbClr val="0000FF"/>
                </a:solidFill>
              </a:rPr>
              <a:t>→</a:t>
            </a:r>
            <a:r>
              <a:rPr lang="en-US" altLang="zh-CN" sz="2400" b="1">
                <a:solidFill>
                  <a:srgbClr val="0000FF"/>
                </a:solidFill>
              </a:rPr>
              <a:t>MDR</a:t>
            </a:r>
            <a:r>
              <a:rPr lang="zh-CN" altLang="en-US" sz="2400" b="1">
                <a:solidFill>
                  <a:srgbClr val="0000FF"/>
                </a:solidFill>
              </a:rPr>
              <a:t> → </a:t>
            </a:r>
            <a:r>
              <a:rPr lang="en-US" altLang="zh-CN" sz="2400" b="1">
                <a:solidFill>
                  <a:srgbClr val="0000FF"/>
                </a:solidFill>
              </a:rPr>
              <a:t>C</a:t>
            </a:r>
            <a:endParaRPr lang="zh-CN" altLang="en-US" sz="2400" b="1">
              <a:solidFill>
                <a:srgbClr val="0000FF"/>
              </a:solidFill>
            </a:endParaRPr>
          </a:p>
        </p:txBody>
      </p:sp>
      <p:sp>
        <p:nvSpPr>
          <p:cNvPr id="1048837" name="文本框 98"/>
          <p:cNvSpPr txBox="1"/>
          <p:nvPr/>
        </p:nvSpPr>
        <p:spPr>
          <a:xfrm>
            <a:off x="2351584" y="4335487"/>
            <a:ext cx="2367280" cy="434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</a:rPr>
              <a:t>目的地址→</a:t>
            </a:r>
            <a:r>
              <a:rPr lang="en-US" altLang="zh-CN" sz="2400" b="1">
                <a:solidFill>
                  <a:srgbClr val="0000FF"/>
                </a:solidFill>
              </a:rPr>
              <a:t>MAR</a:t>
            </a:r>
            <a:endParaRPr lang="zh-CN" altLang="en-US" sz="2400" b="1">
              <a:solidFill>
                <a:srgbClr val="0000FF"/>
              </a:solidFill>
            </a:endParaRPr>
          </a:p>
        </p:txBody>
      </p:sp>
      <p:sp>
        <p:nvSpPr>
          <p:cNvPr id="1048838" name="文本框 99"/>
          <p:cNvSpPr txBox="1"/>
          <p:nvPr/>
        </p:nvSpPr>
        <p:spPr>
          <a:xfrm>
            <a:off x="2207568" y="6207695"/>
            <a:ext cx="2621280" cy="434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</a:rPr>
              <a:t>源操作数→目的地</a:t>
            </a:r>
          </a:p>
        </p:txBody>
      </p:sp>
      <p:sp>
        <p:nvSpPr>
          <p:cNvPr id="1048839" name="流程图: 接点 100"/>
          <p:cNvSpPr/>
          <p:nvPr/>
        </p:nvSpPr>
        <p:spPr>
          <a:xfrm>
            <a:off x="5589686" y="1268760"/>
            <a:ext cx="5078313" cy="478135"/>
          </a:xfrm>
          <a:prstGeom prst="flowChartConnec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840" name="流程图: 接点 101"/>
          <p:cNvSpPr/>
          <p:nvPr/>
        </p:nvSpPr>
        <p:spPr>
          <a:xfrm>
            <a:off x="5726782" y="3454921"/>
            <a:ext cx="4754811" cy="478135"/>
          </a:xfrm>
          <a:prstGeom prst="flowChartConnec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" name="组合 95"/>
          <p:cNvGrpSpPr/>
          <p:nvPr/>
        </p:nvGrpSpPr>
        <p:grpSpPr>
          <a:xfrm>
            <a:off x="7421961" y="928598"/>
            <a:ext cx="1538288" cy="1204258"/>
            <a:chOff x="5897961" y="928598"/>
            <a:chExt cx="1538288" cy="1204258"/>
          </a:xfrm>
        </p:grpSpPr>
        <p:sp>
          <p:nvSpPr>
            <p:cNvPr id="1048841" name="Text Box 26"/>
            <p:cNvSpPr txBox="1">
              <a:spLocks noChangeArrowheads="1"/>
            </p:cNvSpPr>
            <p:nvPr/>
          </p:nvSpPr>
          <p:spPr bwMode="auto">
            <a:xfrm>
              <a:off x="5897961" y="928598"/>
              <a:ext cx="1538288" cy="300037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1800" b="1"/>
                <a:t>M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MDR</a:t>
              </a:r>
              <a:r>
                <a:rPr lang="en-US" altLang="zh-CN" sz="1600" b="1">
                  <a:sym typeface="Symbol" pitchFamily="18" charset="2"/>
                </a:rPr>
                <a:t></a:t>
              </a:r>
              <a:r>
                <a:rPr lang="en-US" altLang="zh-CN" sz="1800" b="1">
                  <a:sym typeface="Symbol" pitchFamily="18" charset="2"/>
                </a:rPr>
                <a:t>C</a:t>
              </a:r>
            </a:p>
          </p:txBody>
        </p:sp>
        <p:sp>
          <p:nvSpPr>
            <p:cNvPr id="1048842" name="Text Box 34"/>
            <p:cNvSpPr txBox="1">
              <a:spLocks noChangeArrowheads="1"/>
            </p:cNvSpPr>
            <p:nvPr/>
          </p:nvSpPr>
          <p:spPr bwMode="auto">
            <a:xfrm>
              <a:off x="5940152" y="1832819"/>
              <a:ext cx="1296988" cy="300037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rgbClr val="0034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altLang="zh-CN" sz="1800" b="1"/>
                <a:t>C</a:t>
              </a:r>
              <a:r>
                <a:rPr lang="en-US" altLang="zh-CN" sz="1600" b="1">
                  <a:sym typeface="Symbol" pitchFamily="18" charset="2"/>
                </a:rPr>
                <a:t> </a:t>
              </a:r>
              <a:r>
                <a:rPr lang="en-US" altLang="zh-CN" sz="1800" b="1"/>
                <a:t>MAR</a:t>
              </a:r>
              <a:endParaRPr lang="en-US" altLang="zh-CN" sz="14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8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48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48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4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48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048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31" grpId="0" animBg="1"/>
      <p:bldP spid="1048831" grpId="1" animBg="1"/>
      <p:bldP spid="1048832" grpId="0" animBg="1"/>
      <p:bldP spid="1048832" grpId="1" animBg="1"/>
      <p:bldP spid="1048833" grpId="0" animBg="1"/>
      <p:bldP spid="1048834" grpId="0"/>
      <p:bldP spid="1048835" grpId="0"/>
      <p:bldP spid="1048836" grpId="0"/>
      <p:bldP spid="1048837" grpId="0"/>
      <p:bldP spid="1048838" grpId="0"/>
      <p:bldP spid="1048839" grpId="0" animBg="1"/>
      <p:bldP spid="10488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3" name="Text Box 2"/>
          <p:cNvSpPr txBox="1">
            <a:spLocks noChangeArrowheads="1"/>
          </p:cNvSpPr>
          <p:nvPr/>
        </p:nvSpPr>
        <p:spPr bwMode="auto">
          <a:xfrm>
            <a:off x="3340621" y="1077318"/>
            <a:ext cx="152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/>
              <a:t>FT0:</a:t>
            </a:r>
          </a:p>
        </p:txBody>
      </p:sp>
      <p:sp>
        <p:nvSpPr>
          <p:cNvPr id="1048844" name="Text Box 3"/>
          <p:cNvSpPr txBox="1">
            <a:spLocks noChangeArrowheads="1"/>
          </p:cNvSpPr>
          <p:nvPr/>
        </p:nvSpPr>
        <p:spPr bwMode="auto">
          <a:xfrm>
            <a:off x="2270646" y="548680"/>
            <a:ext cx="3886200" cy="662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 b="1"/>
              <a:t>例1:  </a:t>
            </a:r>
            <a:r>
              <a:rPr lang="en-US" altLang="zh-CN" sz="3000" b="1"/>
              <a:t>MOV R</a:t>
            </a:r>
            <a:r>
              <a:rPr lang="en-US" altLang="zh-CN" sz="3000" b="1" baseline="-14000"/>
              <a:t>1</a:t>
            </a:r>
            <a:r>
              <a:rPr lang="en-US" altLang="zh-CN" sz="3000" b="1" baseline="-18000"/>
              <a:t> </a:t>
            </a:r>
            <a:r>
              <a:rPr lang="en-US" altLang="zh-CN" sz="3000" b="1"/>
              <a:t>,  R</a:t>
            </a:r>
            <a:r>
              <a:rPr lang="en-US" altLang="zh-CN" sz="3000" b="1" baseline="-14000"/>
              <a:t>0</a:t>
            </a:r>
            <a:r>
              <a:rPr lang="en-US" altLang="zh-CN" sz="3000" b="1"/>
              <a:t> ;</a:t>
            </a:r>
            <a:endParaRPr lang="zh-CN" altLang="en-US" sz="3000" b="1"/>
          </a:p>
        </p:txBody>
      </p:sp>
      <p:sp>
        <p:nvSpPr>
          <p:cNvPr id="1048845" name="Text Box 5"/>
          <p:cNvSpPr txBox="1">
            <a:spLocks noChangeArrowheads="1"/>
          </p:cNvSpPr>
          <p:nvPr/>
        </p:nvSpPr>
        <p:spPr bwMode="auto">
          <a:xfrm>
            <a:off x="3340621" y="1502768"/>
            <a:ext cx="11303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/>
              <a:t>ET0:</a:t>
            </a:r>
          </a:p>
        </p:txBody>
      </p:sp>
      <p:grpSp>
        <p:nvGrpSpPr>
          <p:cNvPr id="70" name="Group 34"/>
          <p:cNvGrpSpPr/>
          <p:nvPr/>
        </p:nvGrpSpPr>
        <p:grpSpPr bwMode="auto">
          <a:xfrm>
            <a:off x="4512196" y="1572619"/>
            <a:ext cx="1885950" cy="549275"/>
            <a:chOff x="1621" y="837"/>
            <a:chExt cx="1188" cy="346"/>
          </a:xfrm>
        </p:grpSpPr>
        <p:sp>
          <p:nvSpPr>
            <p:cNvPr id="1048846" name="Text Box 7"/>
            <p:cNvSpPr txBox="1">
              <a:spLocks noChangeArrowheads="1"/>
            </p:cNvSpPr>
            <p:nvPr/>
          </p:nvSpPr>
          <p:spPr bwMode="auto">
            <a:xfrm>
              <a:off x="1621" y="837"/>
              <a:ext cx="1188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/>
                <a:t>R</a:t>
              </a:r>
              <a:r>
                <a:rPr lang="en-US" altLang="zh-CN" sz="3000" b="1" baseline="-12000"/>
                <a:t>0</a:t>
              </a:r>
              <a:r>
                <a:rPr lang="en-US" altLang="zh-CN" sz="3000" b="1"/>
                <a:t>      R</a:t>
              </a:r>
              <a:r>
                <a:rPr lang="en-US" altLang="zh-CN" sz="3000" b="1" baseline="-12000"/>
                <a:t>1</a:t>
              </a:r>
            </a:p>
          </p:txBody>
        </p:sp>
        <p:sp>
          <p:nvSpPr>
            <p:cNvPr id="1048847" name="Line 8"/>
            <p:cNvSpPr>
              <a:spLocks noChangeShapeType="1"/>
            </p:cNvSpPr>
            <p:nvPr/>
          </p:nvSpPr>
          <p:spPr bwMode="auto">
            <a:xfrm>
              <a:off x="1970" y="981"/>
              <a:ext cx="252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grpSp>
        <p:nvGrpSpPr>
          <p:cNvPr id="71" name="Group 35"/>
          <p:cNvGrpSpPr/>
          <p:nvPr/>
        </p:nvGrpSpPr>
        <p:grpSpPr bwMode="auto">
          <a:xfrm>
            <a:off x="4496321" y="2010770"/>
            <a:ext cx="2332037" cy="461963"/>
            <a:chOff x="1611" y="1153"/>
            <a:chExt cx="1469" cy="291"/>
          </a:xfrm>
        </p:grpSpPr>
        <p:sp>
          <p:nvSpPr>
            <p:cNvPr id="1048848" name="Text Box 10"/>
            <p:cNvSpPr txBox="1">
              <a:spLocks noChangeArrowheads="1"/>
            </p:cNvSpPr>
            <p:nvPr/>
          </p:nvSpPr>
          <p:spPr bwMode="auto">
            <a:xfrm>
              <a:off x="1611" y="1153"/>
              <a:ext cx="146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>
                  <a:solidFill>
                    <a:srgbClr val="FF0000"/>
                  </a:solidFill>
                </a:rPr>
                <a:t>PC      MAR</a:t>
              </a:r>
            </a:p>
          </p:txBody>
        </p:sp>
        <p:sp>
          <p:nvSpPr>
            <p:cNvPr id="1048849" name="Line 11"/>
            <p:cNvSpPr>
              <a:spLocks noChangeShapeType="1"/>
            </p:cNvSpPr>
            <p:nvPr/>
          </p:nvSpPr>
          <p:spPr bwMode="auto">
            <a:xfrm>
              <a:off x="2023" y="1297"/>
              <a:ext cx="249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>
                <a:solidFill>
                  <a:srgbClr val="FF0000"/>
                </a:solidFill>
              </a:endParaRPr>
            </a:p>
          </p:txBody>
        </p:sp>
      </p:grpSp>
      <p:sp>
        <p:nvSpPr>
          <p:cNvPr id="1048850" name="Text Box 12"/>
          <p:cNvSpPr txBox="1">
            <a:spLocks noChangeArrowheads="1"/>
          </p:cNvSpPr>
          <p:nvPr/>
        </p:nvSpPr>
        <p:spPr bwMode="auto">
          <a:xfrm>
            <a:off x="3340621" y="1947268"/>
            <a:ext cx="127158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/>
              <a:t>ET1:</a:t>
            </a:r>
          </a:p>
        </p:txBody>
      </p:sp>
      <p:grpSp>
        <p:nvGrpSpPr>
          <p:cNvPr id="72" name="Group 33"/>
          <p:cNvGrpSpPr/>
          <p:nvPr/>
        </p:nvGrpSpPr>
        <p:grpSpPr bwMode="auto">
          <a:xfrm>
            <a:off x="4512196" y="1143994"/>
            <a:ext cx="3795712" cy="474663"/>
            <a:chOff x="1621" y="527"/>
            <a:chExt cx="2391" cy="299"/>
          </a:xfrm>
        </p:grpSpPr>
        <p:sp>
          <p:nvSpPr>
            <p:cNvPr id="1048851" name="Text Box 15"/>
            <p:cNvSpPr txBox="1">
              <a:spLocks noChangeArrowheads="1"/>
            </p:cNvSpPr>
            <p:nvPr/>
          </p:nvSpPr>
          <p:spPr bwMode="auto">
            <a:xfrm>
              <a:off x="1621" y="527"/>
              <a:ext cx="126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/>
                <a:t>M     IR,</a:t>
              </a:r>
            </a:p>
          </p:txBody>
        </p:sp>
        <p:sp>
          <p:nvSpPr>
            <p:cNvPr id="1048852" name="Line 16"/>
            <p:cNvSpPr>
              <a:spLocks noChangeShapeType="1"/>
            </p:cNvSpPr>
            <p:nvPr/>
          </p:nvSpPr>
          <p:spPr bwMode="auto">
            <a:xfrm>
              <a:off x="1915" y="671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1048853" name="Text Box 18"/>
            <p:cNvSpPr txBox="1">
              <a:spLocks noChangeArrowheads="1"/>
            </p:cNvSpPr>
            <p:nvPr/>
          </p:nvSpPr>
          <p:spPr bwMode="auto">
            <a:xfrm>
              <a:off x="2581" y="535"/>
              <a:ext cx="143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/>
                <a:t>PC+1    PC</a:t>
              </a:r>
            </a:p>
          </p:txBody>
        </p:sp>
        <p:sp>
          <p:nvSpPr>
            <p:cNvPr id="1048854" name="Line 19"/>
            <p:cNvSpPr>
              <a:spLocks noChangeShapeType="1"/>
            </p:cNvSpPr>
            <p:nvPr/>
          </p:nvSpPr>
          <p:spPr bwMode="auto">
            <a:xfrm>
              <a:off x="3200" y="671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1048855" name="Line 20"/>
          <p:cNvSpPr>
            <a:spLocks noChangeShapeType="1"/>
          </p:cNvSpPr>
          <p:nvPr/>
        </p:nvSpPr>
        <p:spPr bwMode="auto">
          <a:xfrm>
            <a:off x="4359796" y="1244005"/>
            <a:ext cx="0" cy="1201738"/>
          </a:xfrm>
          <a:prstGeom prst="line">
            <a:avLst/>
          </a:prstGeom>
          <a:noFill/>
          <a:ln w="22225">
            <a:solidFill>
              <a:srgbClr val="003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3000" b="1"/>
          </a:p>
        </p:txBody>
      </p:sp>
      <p:sp>
        <p:nvSpPr>
          <p:cNvPr id="1048856" name="Text Box 36"/>
          <p:cNvSpPr txBox="1">
            <a:spLocks noChangeArrowheads="1"/>
          </p:cNvSpPr>
          <p:nvPr/>
        </p:nvSpPr>
        <p:spPr bwMode="auto">
          <a:xfrm>
            <a:off x="7642746" y="4136727"/>
            <a:ext cx="2125662" cy="51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 b="1">
                <a:solidFill>
                  <a:srgbClr val="000099"/>
                </a:solidFill>
              </a:rPr>
              <a:t>源操作数</a:t>
            </a:r>
          </a:p>
        </p:txBody>
      </p:sp>
      <p:sp>
        <p:nvSpPr>
          <p:cNvPr id="1048857" name="Text Box 37"/>
          <p:cNvSpPr txBox="1">
            <a:spLocks noChangeArrowheads="1"/>
          </p:cNvSpPr>
          <p:nvPr/>
        </p:nvSpPr>
        <p:spPr bwMode="auto">
          <a:xfrm>
            <a:off x="2278583" y="2901652"/>
            <a:ext cx="4522788" cy="662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 b="1"/>
              <a:t>例2: </a:t>
            </a:r>
            <a:r>
              <a:rPr lang="en-US" altLang="zh-CN" sz="3000" b="1"/>
              <a:t>MOV  (R</a:t>
            </a:r>
            <a:r>
              <a:rPr lang="en-US" altLang="zh-CN" sz="3000" b="1" baseline="-14000"/>
              <a:t>1</a:t>
            </a:r>
            <a:r>
              <a:rPr lang="en-US" altLang="zh-CN" sz="3000" b="1"/>
              <a:t>),  (R</a:t>
            </a:r>
            <a:r>
              <a:rPr lang="en-US" altLang="zh-CN" sz="3000" b="1" baseline="-14000"/>
              <a:t>0</a:t>
            </a:r>
            <a:r>
              <a:rPr lang="en-US" altLang="zh-CN" sz="3000" b="1"/>
              <a:t>);</a:t>
            </a:r>
            <a:endParaRPr lang="zh-CN" altLang="en-US" sz="3000" b="1"/>
          </a:p>
        </p:txBody>
      </p:sp>
      <p:grpSp>
        <p:nvGrpSpPr>
          <p:cNvPr id="73" name="Group 38"/>
          <p:cNvGrpSpPr/>
          <p:nvPr/>
        </p:nvGrpSpPr>
        <p:grpSpPr bwMode="auto">
          <a:xfrm>
            <a:off x="3242196" y="3373140"/>
            <a:ext cx="5046662" cy="554038"/>
            <a:chOff x="941" y="588"/>
            <a:chExt cx="3179" cy="349"/>
          </a:xfrm>
        </p:grpSpPr>
        <p:sp>
          <p:nvSpPr>
            <p:cNvPr id="1048858" name="Text Box 39"/>
            <p:cNvSpPr txBox="1">
              <a:spLocks noChangeArrowheads="1"/>
            </p:cNvSpPr>
            <p:nvPr/>
          </p:nvSpPr>
          <p:spPr bwMode="auto">
            <a:xfrm>
              <a:off x="941" y="588"/>
              <a:ext cx="925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3000" b="1"/>
                <a:t>FT0:</a:t>
              </a:r>
            </a:p>
          </p:txBody>
        </p:sp>
        <p:sp>
          <p:nvSpPr>
            <p:cNvPr id="1048859" name="Text Box 40"/>
            <p:cNvSpPr txBox="1">
              <a:spLocks noChangeArrowheads="1"/>
            </p:cNvSpPr>
            <p:nvPr/>
          </p:nvSpPr>
          <p:spPr bwMode="auto">
            <a:xfrm>
              <a:off x="1665" y="636"/>
              <a:ext cx="114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/>
                <a:t>M      IR,</a:t>
              </a:r>
            </a:p>
          </p:txBody>
        </p:sp>
        <p:sp>
          <p:nvSpPr>
            <p:cNvPr id="1048860" name="Line 41"/>
            <p:cNvSpPr>
              <a:spLocks noChangeShapeType="1"/>
            </p:cNvSpPr>
            <p:nvPr/>
          </p:nvSpPr>
          <p:spPr bwMode="auto">
            <a:xfrm>
              <a:off x="1983" y="780"/>
              <a:ext cx="249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1048861" name="Text Box 42"/>
            <p:cNvSpPr txBox="1">
              <a:spLocks noChangeArrowheads="1"/>
            </p:cNvSpPr>
            <p:nvPr/>
          </p:nvSpPr>
          <p:spPr bwMode="auto">
            <a:xfrm>
              <a:off x="2628" y="636"/>
              <a:ext cx="149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/>
                <a:t>PC+1      PC</a:t>
              </a:r>
            </a:p>
          </p:txBody>
        </p:sp>
        <p:sp>
          <p:nvSpPr>
            <p:cNvPr id="1048862" name="Line 43"/>
            <p:cNvSpPr>
              <a:spLocks noChangeShapeType="1"/>
            </p:cNvSpPr>
            <p:nvPr/>
          </p:nvSpPr>
          <p:spPr bwMode="auto">
            <a:xfrm>
              <a:off x="3289" y="772"/>
              <a:ext cx="249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1048863" name="Text Box 44"/>
          <p:cNvSpPr txBox="1">
            <a:spLocks noChangeArrowheads="1"/>
          </p:cNvSpPr>
          <p:nvPr/>
        </p:nvSpPr>
        <p:spPr bwMode="auto">
          <a:xfrm>
            <a:off x="3242196" y="3811289"/>
            <a:ext cx="10541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/>
              <a:t>ST0:</a:t>
            </a:r>
          </a:p>
        </p:txBody>
      </p:sp>
      <p:grpSp>
        <p:nvGrpSpPr>
          <p:cNvPr id="74" name="Group 45"/>
          <p:cNvGrpSpPr/>
          <p:nvPr/>
        </p:nvGrpSpPr>
        <p:grpSpPr bwMode="auto">
          <a:xfrm>
            <a:off x="4435996" y="3887491"/>
            <a:ext cx="2271712" cy="549275"/>
            <a:chOff x="1693" y="920"/>
            <a:chExt cx="1431" cy="346"/>
          </a:xfrm>
        </p:grpSpPr>
        <p:sp>
          <p:nvSpPr>
            <p:cNvPr id="1048864" name="Text Box 46"/>
            <p:cNvSpPr txBox="1">
              <a:spLocks noChangeArrowheads="1"/>
            </p:cNvSpPr>
            <p:nvPr/>
          </p:nvSpPr>
          <p:spPr bwMode="auto">
            <a:xfrm>
              <a:off x="1693" y="920"/>
              <a:ext cx="1431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/>
                <a:t>R</a:t>
              </a:r>
              <a:r>
                <a:rPr lang="en-US" altLang="zh-CN" sz="3000" b="1" baseline="-14000"/>
                <a:t>0</a:t>
              </a:r>
              <a:r>
                <a:rPr lang="en-US" altLang="zh-CN" sz="3000" b="1"/>
                <a:t>      MAR</a:t>
              </a:r>
            </a:p>
          </p:txBody>
        </p:sp>
        <p:sp>
          <p:nvSpPr>
            <p:cNvPr id="1048865" name="Line 47"/>
            <p:cNvSpPr>
              <a:spLocks noChangeShapeType="1"/>
            </p:cNvSpPr>
            <p:nvPr/>
          </p:nvSpPr>
          <p:spPr bwMode="auto">
            <a:xfrm>
              <a:off x="2056" y="1064"/>
              <a:ext cx="245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1048866" name="Text Box 48"/>
          <p:cNvSpPr txBox="1">
            <a:spLocks noChangeArrowheads="1"/>
          </p:cNvSpPr>
          <p:nvPr/>
        </p:nvSpPr>
        <p:spPr bwMode="auto">
          <a:xfrm>
            <a:off x="3242196" y="4249439"/>
            <a:ext cx="10287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/>
              <a:t>ST1:</a:t>
            </a:r>
          </a:p>
        </p:txBody>
      </p:sp>
      <p:grpSp>
        <p:nvGrpSpPr>
          <p:cNvPr id="75" name="Group 49"/>
          <p:cNvGrpSpPr/>
          <p:nvPr/>
        </p:nvGrpSpPr>
        <p:grpSpPr bwMode="auto">
          <a:xfrm>
            <a:off x="4435996" y="4312941"/>
            <a:ext cx="2832100" cy="461963"/>
            <a:chOff x="1693" y="1220"/>
            <a:chExt cx="1784" cy="291"/>
          </a:xfrm>
        </p:grpSpPr>
        <p:sp>
          <p:nvSpPr>
            <p:cNvPr id="1048867" name="Text Box 50"/>
            <p:cNvSpPr txBox="1">
              <a:spLocks noChangeArrowheads="1"/>
            </p:cNvSpPr>
            <p:nvPr/>
          </p:nvSpPr>
          <p:spPr bwMode="auto">
            <a:xfrm>
              <a:off x="1693" y="1220"/>
              <a:ext cx="178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/>
                <a:t>M      MDR     C</a:t>
              </a:r>
            </a:p>
          </p:txBody>
        </p:sp>
        <p:sp>
          <p:nvSpPr>
            <p:cNvPr id="1048868" name="Line 51"/>
            <p:cNvSpPr>
              <a:spLocks noChangeShapeType="1"/>
            </p:cNvSpPr>
            <p:nvPr/>
          </p:nvSpPr>
          <p:spPr bwMode="auto">
            <a:xfrm>
              <a:off x="2009" y="1364"/>
              <a:ext cx="245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  <p:sp>
          <p:nvSpPr>
            <p:cNvPr id="1048869" name="Line 52"/>
            <p:cNvSpPr>
              <a:spLocks noChangeShapeType="1"/>
            </p:cNvSpPr>
            <p:nvPr/>
          </p:nvSpPr>
          <p:spPr bwMode="auto">
            <a:xfrm>
              <a:off x="2947" y="1364"/>
              <a:ext cx="245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1048870" name="Line 53"/>
          <p:cNvSpPr>
            <a:spLocks noChangeShapeType="1"/>
          </p:cNvSpPr>
          <p:nvPr/>
        </p:nvSpPr>
        <p:spPr bwMode="auto">
          <a:xfrm flipV="1">
            <a:off x="7176021" y="4457402"/>
            <a:ext cx="508000" cy="71437"/>
          </a:xfrm>
          <a:prstGeom prst="line">
            <a:avLst/>
          </a:prstGeom>
          <a:noFill/>
          <a:ln w="19050" cap="sq">
            <a:solidFill>
              <a:srgbClr val="000099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3000" b="1"/>
          </a:p>
        </p:txBody>
      </p:sp>
      <p:sp>
        <p:nvSpPr>
          <p:cNvPr id="1048871" name="Text Box 54"/>
          <p:cNvSpPr txBox="1">
            <a:spLocks noChangeArrowheads="1"/>
          </p:cNvSpPr>
          <p:nvPr/>
        </p:nvSpPr>
        <p:spPr bwMode="auto">
          <a:xfrm>
            <a:off x="3242196" y="4703464"/>
            <a:ext cx="1143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/>
              <a:t>DT0:</a:t>
            </a:r>
          </a:p>
        </p:txBody>
      </p:sp>
      <p:grpSp>
        <p:nvGrpSpPr>
          <p:cNvPr id="76" name="Group 55"/>
          <p:cNvGrpSpPr/>
          <p:nvPr/>
        </p:nvGrpSpPr>
        <p:grpSpPr bwMode="auto">
          <a:xfrm>
            <a:off x="4435996" y="4766967"/>
            <a:ext cx="2103437" cy="549275"/>
            <a:chOff x="1693" y="1514"/>
            <a:chExt cx="1325" cy="346"/>
          </a:xfrm>
        </p:grpSpPr>
        <p:sp>
          <p:nvSpPr>
            <p:cNvPr id="1048872" name="Text Box 56"/>
            <p:cNvSpPr txBox="1">
              <a:spLocks noChangeArrowheads="1"/>
            </p:cNvSpPr>
            <p:nvPr/>
          </p:nvSpPr>
          <p:spPr bwMode="auto">
            <a:xfrm>
              <a:off x="1693" y="1514"/>
              <a:ext cx="1325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/>
                <a:t>R</a:t>
              </a:r>
              <a:r>
                <a:rPr lang="en-US" altLang="zh-CN" sz="3000" b="1" baseline="-14000"/>
                <a:t>1</a:t>
              </a:r>
              <a:r>
                <a:rPr lang="en-US" altLang="zh-CN" sz="3000" b="1"/>
                <a:t>      MAR</a:t>
              </a:r>
            </a:p>
          </p:txBody>
        </p:sp>
        <p:sp>
          <p:nvSpPr>
            <p:cNvPr id="1048873" name="Line 57"/>
            <p:cNvSpPr>
              <a:spLocks noChangeShapeType="1"/>
            </p:cNvSpPr>
            <p:nvPr/>
          </p:nvSpPr>
          <p:spPr bwMode="auto">
            <a:xfrm>
              <a:off x="2044" y="1658"/>
              <a:ext cx="24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1048874" name="Line 58"/>
          <p:cNvSpPr>
            <a:spLocks noChangeShapeType="1"/>
          </p:cNvSpPr>
          <p:nvPr/>
        </p:nvSpPr>
        <p:spPr bwMode="auto">
          <a:xfrm flipV="1">
            <a:off x="6423546" y="4871739"/>
            <a:ext cx="839787" cy="114300"/>
          </a:xfrm>
          <a:prstGeom prst="line">
            <a:avLst/>
          </a:prstGeom>
          <a:noFill/>
          <a:ln w="19050" cap="sq">
            <a:solidFill>
              <a:srgbClr val="000099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3000" b="1"/>
          </a:p>
        </p:txBody>
      </p:sp>
      <p:sp>
        <p:nvSpPr>
          <p:cNvPr id="1048875" name="Text Box 59"/>
          <p:cNvSpPr txBox="1">
            <a:spLocks noChangeArrowheads="1"/>
          </p:cNvSpPr>
          <p:nvPr/>
        </p:nvSpPr>
        <p:spPr bwMode="auto">
          <a:xfrm>
            <a:off x="7176021" y="4619327"/>
            <a:ext cx="1752600" cy="51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 b="1">
                <a:solidFill>
                  <a:srgbClr val="000099"/>
                </a:solidFill>
              </a:rPr>
              <a:t>目的地址</a:t>
            </a:r>
          </a:p>
        </p:txBody>
      </p:sp>
      <p:sp>
        <p:nvSpPr>
          <p:cNvPr id="1048876" name="Text Box 60"/>
          <p:cNvSpPr txBox="1">
            <a:spLocks noChangeArrowheads="1"/>
          </p:cNvSpPr>
          <p:nvPr/>
        </p:nvSpPr>
        <p:spPr bwMode="auto">
          <a:xfrm>
            <a:off x="3242196" y="5141614"/>
            <a:ext cx="152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/>
              <a:t>ET0:</a:t>
            </a:r>
          </a:p>
        </p:txBody>
      </p:sp>
      <p:grpSp>
        <p:nvGrpSpPr>
          <p:cNvPr id="77" name="Group 61"/>
          <p:cNvGrpSpPr/>
          <p:nvPr/>
        </p:nvGrpSpPr>
        <p:grpSpPr bwMode="auto">
          <a:xfrm>
            <a:off x="4435996" y="5205117"/>
            <a:ext cx="2055812" cy="461963"/>
            <a:chOff x="1693" y="1830"/>
            <a:chExt cx="1295" cy="291"/>
          </a:xfrm>
        </p:grpSpPr>
        <p:sp>
          <p:nvSpPr>
            <p:cNvPr id="1048877" name="Text Box 62"/>
            <p:cNvSpPr txBox="1">
              <a:spLocks noChangeArrowheads="1"/>
            </p:cNvSpPr>
            <p:nvPr/>
          </p:nvSpPr>
          <p:spPr bwMode="auto">
            <a:xfrm>
              <a:off x="1693" y="1830"/>
              <a:ext cx="129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/>
                <a:t>C      MDR</a:t>
              </a:r>
            </a:p>
          </p:txBody>
        </p:sp>
        <p:sp>
          <p:nvSpPr>
            <p:cNvPr id="1048878" name="Line 63"/>
            <p:cNvSpPr>
              <a:spLocks noChangeShapeType="1"/>
            </p:cNvSpPr>
            <p:nvPr/>
          </p:nvSpPr>
          <p:spPr bwMode="auto">
            <a:xfrm>
              <a:off x="1953" y="1966"/>
              <a:ext cx="245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1048879" name="Text Box 64"/>
          <p:cNvSpPr txBox="1">
            <a:spLocks noChangeArrowheads="1"/>
          </p:cNvSpPr>
          <p:nvPr/>
        </p:nvSpPr>
        <p:spPr bwMode="auto">
          <a:xfrm>
            <a:off x="3242196" y="5579764"/>
            <a:ext cx="152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/>
              <a:t>ET1:</a:t>
            </a:r>
          </a:p>
        </p:txBody>
      </p:sp>
      <p:grpSp>
        <p:nvGrpSpPr>
          <p:cNvPr id="78" name="Group 65"/>
          <p:cNvGrpSpPr/>
          <p:nvPr/>
        </p:nvGrpSpPr>
        <p:grpSpPr bwMode="auto">
          <a:xfrm>
            <a:off x="4435996" y="5643268"/>
            <a:ext cx="2159000" cy="461963"/>
            <a:chOff x="1693" y="2130"/>
            <a:chExt cx="1360" cy="291"/>
          </a:xfrm>
        </p:grpSpPr>
        <p:sp>
          <p:nvSpPr>
            <p:cNvPr id="1048880" name="Text Box 66"/>
            <p:cNvSpPr txBox="1">
              <a:spLocks noChangeArrowheads="1"/>
            </p:cNvSpPr>
            <p:nvPr/>
          </p:nvSpPr>
          <p:spPr bwMode="auto">
            <a:xfrm>
              <a:off x="1693" y="2130"/>
              <a:ext cx="136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/>
                <a:t>MDR      M</a:t>
              </a:r>
            </a:p>
          </p:txBody>
        </p:sp>
        <p:sp>
          <p:nvSpPr>
            <p:cNvPr id="1048881" name="Line 67"/>
            <p:cNvSpPr>
              <a:spLocks noChangeShapeType="1"/>
            </p:cNvSpPr>
            <p:nvPr/>
          </p:nvSpPr>
          <p:spPr bwMode="auto">
            <a:xfrm>
              <a:off x="2333" y="2274"/>
              <a:ext cx="249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1048882" name="Text Box 68"/>
          <p:cNvSpPr txBox="1">
            <a:spLocks noChangeArrowheads="1"/>
          </p:cNvSpPr>
          <p:nvPr/>
        </p:nvSpPr>
        <p:spPr bwMode="auto">
          <a:xfrm>
            <a:off x="3242196" y="6017914"/>
            <a:ext cx="152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 b="1"/>
              <a:t>ET2:</a:t>
            </a:r>
          </a:p>
        </p:txBody>
      </p:sp>
      <p:grpSp>
        <p:nvGrpSpPr>
          <p:cNvPr id="79" name="Group 69"/>
          <p:cNvGrpSpPr/>
          <p:nvPr/>
        </p:nvGrpSpPr>
        <p:grpSpPr bwMode="auto">
          <a:xfrm>
            <a:off x="4435996" y="6081418"/>
            <a:ext cx="2252662" cy="461963"/>
            <a:chOff x="1693" y="2430"/>
            <a:chExt cx="1419" cy="291"/>
          </a:xfrm>
        </p:grpSpPr>
        <p:sp>
          <p:nvSpPr>
            <p:cNvPr id="1048883" name="Text Box 70"/>
            <p:cNvSpPr txBox="1">
              <a:spLocks noChangeArrowheads="1"/>
            </p:cNvSpPr>
            <p:nvPr/>
          </p:nvSpPr>
          <p:spPr bwMode="auto">
            <a:xfrm>
              <a:off x="1693" y="2430"/>
              <a:ext cx="141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3000" b="1"/>
                <a:t>PC     MAR</a:t>
              </a:r>
            </a:p>
          </p:txBody>
        </p:sp>
        <p:sp>
          <p:nvSpPr>
            <p:cNvPr id="1048884" name="Line 71"/>
            <p:cNvSpPr>
              <a:spLocks noChangeShapeType="1"/>
            </p:cNvSpPr>
            <p:nvPr/>
          </p:nvSpPr>
          <p:spPr bwMode="auto">
            <a:xfrm>
              <a:off x="2084" y="2566"/>
              <a:ext cx="249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3000" b="1"/>
            </a:p>
          </p:txBody>
        </p:sp>
      </p:grpSp>
      <p:sp>
        <p:nvSpPr>
          <p:cNvPr id="1048885" name="Line 72"/>
          <p:cNvSpPr>
            <a:spLocks noChangeShapeType="1"/>
          </p:cNvSpPr>
          <p:nvPr/>
        </p:nvSpPr>
        <p:spPr bwMode="auto">
          <a:xfrm>
            <a:off x="4308996" y="3560464"/>
            <a:ext cx="0" cy="3036888"/>
          </a:xfrm>
          <a:prstGeom prst="line">
            <a:avLst/>
          </a:prstGeom>
          <a:noFill/>
          <a:ln w="22225">
            <a:solidFill>
              <a:srgbClr val="003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3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8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8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48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4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48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48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04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48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48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048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048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048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048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048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43" grpId="0" build="p" autoUpdateAnimBg="0"/>
      <p:bldP spid="1048844" grpId="0" build="p" autoUpdateAnimBg="0"/>
      <p:bldP spid="1048845" grpId="0" build="p" autoUpdateAnimBg="0"/>
      <p:bldP spid="1048850" grpId="0" build="p" autoUpdateAnimBg="0"/>
      <p:bldP spid="1048855" grpId="0" animBg="1"/>
      <p:bldP spid="1048856" grpId="0" build="p" autoUpdateAnimBg="0" advAuto="0"/>
      <p:bldP spid="1048857" grpId="0" build="p" autoUpdateAnimBg="0"/>
      <p:bldP spid="1048863" grpId="0" build="p" autoUpdateAnimBg="0"/>
      <p:bldP spid="1048866" grpId="0" build="p" autoUpdateAnimBg="0"/>
      <p:bldP spid="1048870" grpId="0" animBg="1"/>
      <p:bldP spid="1048871" grpId="0" build="p" autoUpdateAnimBg="0"/>
      <p:bldP spid="1048874" grpId="0" animBg="1"/>
      <p:bldP spid="1048875" grpId="0" build="p" autoUpdateAnimBg="0" advAuto="0"/>
      <p:bldP spid="1048876" grpId="0" build="p" autoUpdateAnimBg="0"/>
      <p:bldP spid="1048879" grpId="0" build="p" autoUpdateAnimBg="0"/>
      <p:bldP spid="1048882" grpId="0" build="p" autoUpdateAnimBg="0"/>
      <p:bldP spid="104888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7"/>
          <p:cNvGrpSpPr/>
          <p:nvPr/>
        </p:nvGrpSpPr>
        <p:grpSpPr bwMode="auto">
          <a:xfrm>
            <a:off x="8328025" y="682649"/>
            <a:ext cx="2100263" cy="433388"/>
            <a:chOff x="4286" y="254"/>
            <a:chExt cx="1323" cy="273"/>
          </a:xfrm>
        </p:grpSpPr>
        <p:sp>
          <p:nvSpPr>
            <p:cNvPr id="1048886" name="Text Box 3"/>
            <p:cNvSpPr txBox="1">
              <a:spLocks noChangeArrowheads="1"/>
            </p:cNvSpPr>
            <p:nvPr/>
          </p:nvSpPr>
          <p:spPr bwMode="auto">
            <a:xfrm>
              <a:off x="4286" y="254"/>
              <a:ext cx="1323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/>
                <a:t>PC+1     PC</a:t>
              </a:r>
            </a:p>
          </p:txBody>
        </p:sp>
        <p:sp>
          <p:nvSpPr>
            <p:cNvPr id="1048887" name="Line 4"/>
            <p:cNvSpPr>
              <a:spLocks noChangeShapeType="1"/>
            </p:cNvSpPr>
            <p:nvPr/>
          </p:nvSpPr>
          <p:spPr bwMode="auto">
            <a:xfrm>
              <a:off x="4886" y="380"/>
              <a:ext cx="249" cy="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1048888" name="Text Box 5"/>
          <p:cNvSpPr txBox="1">
            <a:spLocks noChangeArrowheads="1"/>
          </p:cNvSpPr>
          <p:nvPr/>
        </p:nvSpPr>
        <p:spPr bwMode="auto">
          <a:xfrm>
            <a:off x="1897063" y="320699"/>
            <a:ext cx="4457700" cy="612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例3: </a:t>
            </a:r>
            <a:r>
              <a:rPr lang="en-US" altLang="zh-CN" sz="2800" b="1"/>
              <a:t>MOV X(R</a:t>
            </a:r>
            <a:r>
              <a:rPr lang="en-US" altLang="zh-CN" sz="2800" b="1" baseline="-12000"/>
              <a:t>1</a:t>
            </a:r>
            <a:r>
              <a:rPr lang="en-US" altLang="zh-CN" sz="2800" b="1"/>
              <a:t>),  X(R</a:t>
            </a:r>
            <a:r>
              <a:rPr lang="en-US" altLang="zh-CN" sz="2800" b="1" baseline="-12000"/>
              <a:t>0</a:t>
            </a:r>
            <a:r>
              <a:rPr lang="en-US" altLang="zh-CN" sz="2800" b="1"/>
              <a:t>) ;</a:t>
            </a:r>
            <a:endParaRPr lang="zh-CN" altLang="en-US" sz="2800" b="1"/>
          </a:p>
        </p:txBody>
      </p:sp>
      <p:sp>
        <p:nvSpPr>
          <p:cNvPr id="1048889" name="Text Box 7"/>
          <p:cNvSpPr txBox="1">
            <a:spLocks noChangeArrowheads="1"/>
          </p:cNvSpPr>
          <p:nvPr/>
        </p:nvSpPr>
        <p:spPr bwMode="auto">
          <a:xfrm>
            <a:off x="7375525" y="282599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FT0:</a:t>
            </a:r>
          </a:p>
        </p:txBody>
      </p:sp>
      <p:grpSp>
        <p:nvGrpSpPr>
          <p:cNvPr id="82" name="Group 86"/>
          <p:cNvGrpSpPr/>
          <p:nvPr/>
        </p:nvGrpSpPr>
        <p:grpSpPr bwMode="auto">
          <a:xfrm>
            <a:off x="8328025" y="307999"/>
            <a:ext cx="1892300" cy="433388"/>
            <a:chOff x="4286" y="18"/>
            <a:chExt cx="1192" cy="273"/>
          </a:xfrm>
        </p:grpSpPr>
        <p:sp>
          <p:nvSpPr>
            <p:cNvPr id="1048890" name="Text Box 9"/>
            <p:cNvSpPr txBox="1">
              <a:spLocks noChangeArrowheads="1"/>
            </p:cNvSpPr>
            <p:nvPr/>
          </p:nvSpPr>
          <p:spPr bwMode="auto">
            <a:xfrm>
              <a:off x="4286" y="18"/>
              <a:ext cx="1192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/>
                <a:t>M      IR</a:t>
              </a:r>
            </a:p>
          </p:txBody>
        </p:sp>
        <p:sp>
          <p:nvSpPr>
            <p:cNvPr id="1048891" name="Line 10"/>
            <p:cNvSpPr>
              <a:spLocks noChangeShapeType="1"/>
            </p:cNvSpPr>
            <p:nvPr/>
          </p:nvSpPr>
          <p:spPr bwMode="auto">
            <a:xfrm>
              <a:off x="4574" y="162"/>
              <a:ext cx="268" cy="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1048892" name="Line 11"/>
          <p:cNvSpPr>
            <a:spLocks noChangeShapeType="1"/>
          </p:cNvSpPr>
          <p:nvPr/>
        </p:nvSpPr>
        <p:spPr bwMode="auto">
          <a:xfrm>
            <a:off x="8297863" y="390549"/>
            <a:ext cx="0" cy="658813"/>
          </a:xfrm>
          <a:prstGeom prst="line">
            <a:avLst/>
          </a:prstGeom>
          <a:noFill/>
          <a:ln w="19050">
            <a:solidFill>
              <a:srgbClr val="003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1048893" name="Text Box 12"/>
          <p:cNvSpPr txBox="1">
            <a:spLocks noChangeArrowheads="1"/>
          </p:cNvSpPr>
          <p:nvPr/>
        </p:nvSpPr>
        <p:spPr bwMode="auto">
          <a:xfrm>
            <a:off x="7796213" y="1624037"/>
            <a:ext cx="2579687" cy="853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sz="2800" b="1"/>
              <a:t>取源操作数, 暂存于</a:t>
            </a:r>
            <a:r>
              <a:rPr lang="en-US" altLang="zh-CN" sz="2800" b="1"/>
              <a:t>C, </a:t>
            </a:r>
            <a:r>
              <a:rPr lang="zh-CN" altLang="en-US" sz="2800" b="1"/>
              <a:t>需5个</a:t>
            </a:r>
            <a:r>
              <a:rPr lang="en-US" altLang="zh-CN" sz="2800" b="1"/>
              <a:t>T</a:t>
            </a:r>
          </a:p>
        </p:txBody>
      </p:sp>
      <p:sp>
        <p:nvSpPr>
          <p:cNvPr id="1048894" name="Text Box 13"/>
          <p:cNvSpPr txBox="1">
            <a:spLocks noChangeArrowheads="1"/>
          </p:cNvSpPr>
          <p:nvPr/>
        </p:nvSpPr>
        <p:spPr bwMode="auto">
          <a:xfrm>
            <a:off x="6046305" y="1195412"/>
            <a:ext cx="1783244" cy="75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2800" b="1">
                <a:solidFill>
                  <a:srgbClr val="000099"/>
                </a:solidFill>
              </a:rPr>
              <a:t>源变址</a:t>
            </a:r>
            <a:endParaRPr lang="en-US" altLang="zh-CN" sz="2800" b="1">
              <a:solidFill>
                <a:srgbClr val="000099"/>
              </a:solidFill>
            </a:endParaRPr>
          </a:p>
          <a:p>
            <a:pPr>
              <a:lnSpc>
                <a:spcPct val="85000"/>
              </a:lnSpc>
            </a:pPr>
            <a:r>
              <a:rPr lang="zh-CN" altLang="en-US" sz="2800" b="1">
                <a:solidFill>
                  <a:srgbClr val="000099"/>
                </a:solidFill>
              </a:rPr>
              <a:t>基准地址</a:t>
            </a:r>
          </a:p>
        </p:txBody>
      </p:sp>
      <p:grpSp>
        <p:nvGrpSpPr>
          <p:cNvPr id="83" name="Group 91"/>
          <p:cNvGrpSpPr/>
          <p:nvPr/>
        </p:nvGrpSpPr>
        <p:grpSpPr bwMode="auto">
          <a:xfrm>
            <a:off x="3100388" y="1827609"/>
            <a:ext cx="2171700" cy="422275"/>
            <a:chOff x="1017" y="992"/>
            <a:chExt cx="1368" cy="266"/>
          </a:xfrm>
        </p:grpSpPr>
        <p:sp>
          <p:nvSpPr>
            <p:cNvPr id="1048895" name="Text Box 15"/>
            <p:cNvSpPr txBox="1">
              <a:spLocks noChangeArrowheads="1"/>
            </p:cNvSpPr>
            <p:nvPr/>
          </p:nvSpPr>
          <p:spPr bwMode="auto">
            <a:xfrm>
              <a:off x="1017" y="992"/>
              <a:ext cx="1368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solidFill>
                    <a:srgbClr val="FF0000"/>
                  </a:solidFill>
                </a:rPr>
                <a:t>PC+1     PC</a:t>
              </a:r>
            </a:p>
          </p:txBody>
        </p:sp>
        <p:sp>
          <p:nvSpPr>
            <p:cNvPr id="1048896" name="Line 16"/>
            <p:cNvSpPr>
              <a:spLocks noChangeShapeType="1"/>
            </p:cNvSpPr>
            <p:nvPr/>
          </p:nvSpPr>
          <p:spPr bwMode="auto">
            <a:xfrm>
              <a:off x="1641" y="1120"/>
              <a:ext cx="249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>
                <a:solidFill>
                  <a:srgbClr val="FF0000"/>
                </a:solidFill>
              </a:endParaRPr>
            </a:p>
          </p:txBody>
        </p:sp>
      </p:grpSp>
      <p:sp>
        <p:nvSpPr>
          <p:cNvPr id="1048897" name="Text Box 17"/>
          <p:cNvSpPr txBox="1">
            <a:spLocks noChangeArrowheads="1"/>
          </p:cNvSpPr>
          <p:nvPr/>
        </p:nvSpPr>
        <p:spPr bwMode="auto">
          <a:xfrm>
            <a:off x="1992313" y="850924"/>
            <a:ext cx="11303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ST0</a:t>
            </a:r>
            <a:r>
              <a:rPr lang="zh-CN" altLang="en-US" sz="2800" b="1"/>
              <a:t>:</a:t>
            </a:r>
            <a:endParaRPr lang="en-US" altLang="zh-CN" sz="2800" b="1"/>
          </a:p>
        </p:txBody>
      </p:sp>
      <p:grpSp>
        <p:nvGrpSpPr>
          <p:cNvPr id="84" name="Group 88"/>
          <p:cNvGrpSpPr/>
          <p:nvPr/>
        </p:nvGrpSpPr>
        <p:grpSpPr bwMode="auto">
          <a:xfrm>
            <a:off x="3087688" y="914425"/>
            <a:ext cx="2276475" cy="422275"/>
            <a:chOff x="1017" y="432"/>
            <a:chExt cx="1434" cy="266"/>
          </a:xfrm>
        </p:grpSpPr>
        <p:sp>
          <p:nvSpPr>
            <p:cNvPr id="1048898" name="Text Box 19"/>
            <p:cNvSpPr txBox="1">
              <a:spLocks noChangeArrowheads="1"/>
            </p:cNvSpPr>
            <p:nvPr/>
          </p:nvSpPr>
          <p:spPr bwMode="auto">
            <a:xfrm>
              <a:off x="1017" y="432"/>
              <a:ext cx="1434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/>
                <a:t>PC      MAR</a:t>
              </a:r>
            </a:p>
          </p:txBody>
        </p:sp>
        <p:sp>
          <p:nvSpPr>
            <p:cNvPr id="1048899" name="Line 20"/>
            <p:cNvSpPr>
              <a:spLocks noChangeShapeType="1"/>
            </p:cNvSpPr>
            <p:nvPr/>
          </p:nvSpPr>
          <p:spPr bwMode="auto">
            <a:xfrm>
              <a:off x="1416" y="570"/>
              <a:ext cx="24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1048900" name="Text Box 21"/>
          <p:cNvSpPr txBox="1">
            <a:spLocks noChangeArrowheads="1"/>
          </p:cNvSpPr>
          <p:nvPr/>
        </p:nvSpPr>
        <p:spPr bwMode="auto">
          <a:xfrm>
            <a:off x="1992313" y="3441724"/>
            <a:ext cx="1066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DT1</a:t>
            </a:r>
            <a:r>
              <a:rPr lang="zh-CN" altLang="en-US" sz="2800" b="1"/>
              <a:t>:</a:t>
            </a:r>
            <a:endParaRPr lang="en-US" altLang="zh-CN" sz="2800" b="1"/>
          </a:p>
        </p:txBody>
      </p:sp>
      <p:grpSp>
        <p:nvGrpSpPr>
          <p:cNvPr id="85" name="Group 90"/>
          <p:cNvGrpSpPr/>
          <p:nvPr/>
        </p:nvGrpSpPr>
        <p:grpSpPr bwMode="auto">
          <a:xfrm>
            <a:off x="3100388" y="1371625"/>
            <a:ext cx="2692400" cy="422275"/>
            <a:chOff x="1017" y="720"/>
            <a:chExt cx="1696" cy="266"/>
          </a:xfrm>
        </p:grpSpPr>
        <p:sp>
          <p:nvSpPr>
            <p:cNvPr id="1048901" name="Text Box 23"/>
            <p:cNvSpPr txBox="1">
              <a:spLocks noChangeArrowheads="1"/>
            </p:cNvSpPr>
            <p:nvPr/>
          </p:nvSpPr>
          <p:spPr bwMode="auto">
            <a:xfrm>
              <a:off x="1017" y="720"/>
              <a:ext cx="1696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/>
                <a:t>M     MDR     C</a:t>
              </a:r>
            </a:p>
          </p:txBody>
        </p:sp>
        <p:sp>
          <p:nvSpPr>
            <p:cNvPr id="1048902" name="Line 24"/>
            <p:cNvSpPr>
              <a:spLocks noChangeShapeType="1"/>
            </p:cNvSpPr>
            <p:nvPr/>
          </p:nvSpPr>
          <p:spPr bwMode="auto">
            <a:xfrm>
              <a:off x="1330" y="864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048903" name="Line 25"/>
            <p:cNvSpPr>
              <a:spLocks noChangeShapeType="1"/>
            </p:cNvSpPr>
            <p:nvPr/>
          </p:nvSpPr>
          <p:spPr bwMode="auto">
            <a:xfrm>
              <a:off x="2162" y="864"/>
              <a:ext cx="22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1048904" name="Line 26"/>
          <p:cNvSpPr>
            <a:spLocks noChangeShapeType="1"/>
          </p:cNvSpPr>
          <p:nvPr/>
        </p:nvSpPr>
        <p:spPr bwMode="auto">
          <a:xfrm>
            <a:off x="5697538" y="1600224"/>
            <a:ext cx="392112" cy="3175"/>
          </a:xfrm>
          <a:prstGeom prst="line">
            <a:avLst/>
          </a:prstGeom>
          <a:noFill/>
          <a:ln w="19050">
            <a:solidFill>
              <a:srgbClr val="000099"/>
            </a:solidFill>
            <a:prstDash val="dash"/>
            <a:round/>
            <a:headEnd type="none" w="sm" len="sm"/>
            <a:tailEnd type="triangle" w="sm" len="med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048905" name="Text Box 27"/>
          <p:cNvSpPr txBox="1">
            <a:spLocks noChangeArrowheads="1"/>
          </p:cNvSpPr>
          <p:nvPr/>
        </p:nvSpPr>
        <p:spPr bwMode="auto">
          <a:xfrm>
            <a:off x="1992313" y="3035324"/>
            <a:ext cx="1066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DT0</a:t>
            </a:r>
            <a:r>
              <a:rPr lang="zh-CN" altLang="en-US" sz="2800" b="1"/>
              <a:t>:</a:t>
            </a:r>
            <a:endParaRPr lang="en-US" altLang="zh-CN" sz="2800" b="1"/>
          </a:p>
        </p:txBody>
      </p:sp>
      <p:grpSp>
        <p:nvGrpSpPr>
          <p:cNvPr id="86" name="Group 99"/>
          <p:cNvGrpSpPr/>
          <p:nvPr/>
        </p:nvGrpSpPr>
        <p:grpSpPr bwMode="auto">
          <a:xfrm>
            <a:off x="3100388" y="4813329"/>
            <a:ext cx="2106612" cy="422275"/>
            <a:chOff x="1017" y="3024"/>
            <a:chExt cx="1327" cy="266"/>
          </a:xfrm>
        </p:grpSpPr>
        <p:sp>
          <p:nvSpPr>
            <p:cNvPr id="1048906" name="Text Box 29"/>
            <p:cNvSpPr txBox="1">
              <a:spLocks noChangeArrowheads="1"/>
            </p:cNvSpPr>
            <p:nvPr/>
          </p:nvSpPr>
          <p:spPr bwMode="auto">
            <a:xfrm>
              <a:off x="1017" y="3024"/>
              <a:ext cx="1327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/>
                <a:t>C      MDR</a:t>
              </a:r>
            </a:p>
          </p:txBody>
        </p:sp>
        <p:sp>
          <p:nvSpPr>
            <p:cNvPr id="1048907" name="Line 30"/>
            <p:cNvSpPr>
              <a:spLocks noChangeShapeType="1"/>
            </p:cNvSpPr>
            <p:nvPr/>
          </p:nvSpPr>
          <p:spPr bwMode="auto">
            <a:xfrm>
              <a:off x="1268" y="3168"/>
              <a:ext cx="252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1048908" name="Text Box 32"/>
          <p:cNvSpPr txBox="1">
            <a:spLocks noChangeArrowheads="1"/>
          </p:cNvSpPr>
          <p:nvPr/>
        </p:nvSpPr>
        <p:spPr bwMode="auto">
          <a:xfrm>
            <a:off x="6005513" y="2582887"/>
            <a:ext cx="1909762" cy="48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99"/>
                </a:solidFill>
              </a:rPr>
              <a:t>源操作数</a:t>
            </a:r>
          </a:p>
        </p:txBody>
      </p:sp>
      <p:sp>
        <p:nvSpPr>
          <p:cNvPr id="1048909" name="Text Box 33"/>
          <p:cNvSpPr txBox="1">
            <a:spLocks noChangeArrowheads="1"/>
          </p:cNvSpPr>
          <p:nvPr/>
        </p:nvSpPr>
        <p:spPr bwMode="auto">
          <a:xfrm>
            <a:off x="1992313" y="4749824"/>
            <a:ext cx="1092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ET0</a:t>
            </a:r>
            <a:r>
              <a:rPr lang="zh-CN" altLang="en-US" sz="2800" b="1"/>
              <a:t>:</a:t>
            </a:r>
            <a:endParaRPr lang="en-US" altLang="zh-CN" sz="2800" b="1"/>
          </a:p>
        </p:txBody>
      </p:sp>
      <p:sp>
        <p:nvSpPr>
          <p:cNvPr id="1048910" name="Line 31"/>
          <p:cNvSpPr>
            <a:spLocks noChangeShapeType="1"/>
          </p:cNvSpPr>
          <p:nvPr/>
        </p:nvSpPr>
        <p:spPr bwMode="auto">
          <a:xfrm>
            <a:off x="5710238" y="2882924"/>
            <a:ext cx="338137" cy="3175"/>
          </a:xfrm>
          <a:prstGeom prst="line">
            <a:avLst/>
          </a:prstGeom>
          <a:noFill/>
          <a:ln w="19050">
            <a:solidFill>
              <a:srgbClr val="000099"/>
            </a:solidFill>
            <a:prstDash val="dash"/>
            <a:round/>
            <a:headEnd type="none" w="sm" len="sm"/>
            <a:tailEnd type="triangle" w="sm" len="med"/>
          </a:ln>
        </p:spPr>
        <p:txBody>
          <a:bodyPr wrap="none" anchor="ctr"/>
          <a:lstStyle/>
          <a:p>
            <a:endParaRPr lang="zh-CN" altLang="en-US" sz="2800" b="1"/>
          </a:p>
        </p:txBody>
      </p:sp>
      <p:grpSp>
        <p:nvGrpSpPr>
          <p:cNvPr id="87" name="Group 93"/>
          <p:cNvGrpSpPr/>
          <p:nvPr/>
        </p:nvGrpSpPr>
        <p:grpSpPr bwMode="auto">
          <a:xfrm>
            <a:off x="3087688" y="2222526"/>
            <a:ext cx="2678112" cy="511175"/>
            <a:chOff x="1009" y="1272"/>
            <a:chExt cx="1687" cy="322"/>
          </a:xfrm>
        </p:grpSpPr>
        <p:sp>
          <p:nvSpPr>
            <p:cNvPr id="1048911" name="Text Box 35"/>
            <p:cNvSpPr txBox="1">
              <a:spLocks noChangeArrowheads="1"/>
            </p:cNvSpPr>
            <p:nvPr/>
          </p:nvSpPr>
          <p:spPr bwMode="auto">
            <a:xfrm>
              <a:off x="1009" y="1272"/>
              <a:ext cx="168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/>
                <a:t>C+R</a:t>
              </a:r>
              <a:r>
                <a:rPr lang="en-US" altLang="zh-CN" sz="2800" b="1" baseline="-14000"/>
                <a:t>0</a:t>
              </a:r>
              <a:r>
                <a:rPr lang="en-US" altLang="zh-CN" sz="2800" b="1"/>
                <a:t>      MAR</a:t>
              </a:r>
            </a:p>
          </p:txBody>
        </p:sp>
        <p:sp>
          <p:nvSpPr>
            <p:cNvPr id="1048912" name="Line 36"/>
            <p:cNvSpPr>
              <a:spLocks noChangeShapeType="1"/>
            </p:cNvSpPr>
            <p:nvPr/>
          </p:nvSpPr>
          <p:spPr bwMode="auto">
            <a:xfrm>
              <a:off x="1665" y="1408"/>
              <a:ext cx="245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1048913" name="Text Box 37"/>
          <p:cNvSpPr txBox="1">
            <a:spLocks noChangeArrowheads="1"/>
          </p:cNvSpPr>
          <p:nvPr/>
        </p:nvSpPr>
        <p:spPr bwMode="auto">
          <a:xfrm>
            <a:off x="1992313" y="5168924"/>
            <a:ext cx="10541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ET1</a:t>
            </a:r>
            <a:r>
              <a:rPr lang="zh-CN" altLang="en-US" sz="2800" b="1"/>
              <a:t>:</a:t>
            </a:r>
            <a:endParaRPr lang="en-US" altLang="zh-CN" sz="2800" b="1"/>
          </a:p>
        </p:txBody>
      </p:sp>
      <p:grpSp>
        <p:nvGrpSpPr>
          <p:cNvPr id="88" name="Group 100"/>
          <p:cNvGrpSpPr/>
          <p:nvPr/>
        </p:nvGrpSpPr>
        <p:grpSpPr bwMode="auto">
          <a:xfrm>
            <a:off x="3100388" y="5232430"/>
            <a:ext cx="2178050" cy="422275"/>
            <a:chOff x="1017" y="3304"/>
            <a:chExt cx="1372" cy="266"/>
          </a:xfrm>
        </p:grpSpPr>
        <p:sp>
          <p:nvSpPr>
            <p:cNvPr id="1048914" name="Text Box 39"/>
            <p:cNvSpPr txBox="1">
              <a:spLocks noChangeArrowheads="1"/>
            </p:cNvSpPr>
            <p:nvPr/>
          </p:nvSpPr>
          <p:spPr bwMode="auto">
            <a:xfrm>
              <a:off x="1017" y="3304"/>
              <a:ext cx="1372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/>
                <a:t>MDR     M</a:t>
              </a:r>
            </a:p>
          </p:txBody>
        </p:sp>
        <p:sp>
          <p:nvSpPr>
            <p:cNvPr id="1048915" name="Line 40"/>
            <p:cNvSpPr>
              <a:spLocks noChangeShapeType="1"/>
            </p:cNvSpPr>
            <p:nvPr/>
          </p:nvSpPr>
          <p:spPr bwMode="auto">
            <a:xfrm>
              <a:off x="1632" y="3440"/>
              <a:ext cx="238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1048916" name="Text Box 41"/>
          <p:cNvSpPr txBox="1">
            <a:spLocks noChangeArrowheads="1"/>
          </p:cNvSpPr>
          <p:nvPr/>
        </p:nvSpPr>
        <p:spPr bwMode="auto">
          <a:xfrm>
            <a:off x="1992313" y="5562624"/>
            <a:ext cx="1041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ET2</a:t>
            </a:r>
            <a:r>
              <a:rPr lang="zh-CN" altLang="en-US" sz="2800" b="1"/>
              <a:t>:</a:t>
            </a:r>
            <a:endParaRPr lang="en-US" altLang="zh-CN" sz="2800" b="1"/>
          </a:p>
        </p:txBody>
      </p:sp>
      <p:grpSp>
        <p:nvGrpSpPr>
          <p:cNvPr id="89" name="Group 101"/>
          <p:cNvGrpSpPr/>
          <p:nvPr/>
        </p:nvGrpSpPr>
        <p:grpSpPr bwMode="auto">
          <a:xfrm>
            <a:off x="3087688" y="5664230"/>
            <a:ext cx="2220912" cy="422275"/>
            <a:chOff x="1017" y="3584"/>
            <a:chExt cx="1399" cy="266"/>
          </a:xfrm>
        </p:grpSpPr>
        <p:sp>
          <p:nvSpPr>
            <p:cNvPr id="1048917" name="Text Box 43"/>
            <p:cNvSpPr txBox="1">
              <a:spLocks noChangeArrowheads="1"/>
            </p:cNvSpPr>
            <p:nvPr/>
          </p:nvSpPr>
          <p:spPr bwMode="auto">
            <a:xfrm>
              <a:off x="1017" y="3584"/>
              <a:ext cx="1399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/>
                <a:t>PC      MAR</a:t>
              </a:r>
            </a:p>
          </p:txBody>
        </p:sp>
        <p:sp>
          <p:nvSpPr>
            <p:cNvPr id="1048918" name="Line 44"/>
            <p:cNvSpPr>
              <a:spLocks noChangeShapeType="1"/>
            </p:cNvSpPr>
            <p:nvPr/>
          </p:nvSpPr>
          <p:spPr bwMode="auto">
            <a:xfrm>
              <a:off x="1405" y="3728"/>
              <a:ext cx="256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pSp>
        <p:nvGrpSpPr>
          <p:cNvPr id="90" name="Group 94"/>
          <p:cNvGrpSpPr/>
          <p:nvPr/>
        </p:nvGrpSpPr>
        <p:grpSpPr bwMode="auto">
          <a:xfrm>
            <a:off x="3100388" y="2667027"/>
            <a:ext cx="2844800" cy="422275"/>
            <a:chOff x="1017" y="1576"/>
            <a:chExt cx="1792" cy="266"/>
          </a:xfrm>
        </p:grpSpPr>
        <p:sp>
          <p:nvSpPr>
            <p:cNvPr id="1048919" name="Text Box 46"/>
            <p:cNvSpPr txBox="1">
              <a:spLocks noChangeArrowheads="1"/>
            </p:cNvSpPr>
            <p:nvPr/>
          </p:nvSpPr>
          <p:spPr bwMode="auto">
            <a:xfrm>
              <a:off x="1017" y="1576"/>
              <a:ext cx="1792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/>
                <a:t>M     MDR     C</a:t>
              </a:r>
            </a:p>
          </p:txBody>
        </p:sp>
        <p:sp>
          <p:nvSpPr>
            <p:cNvPr id="1048920" name="Line 47"/>
            <p:cNvSpPr>
              <a:spLocks noChangeShapeType="1"/>
            </p:cNvSpPr>
            <p:nvPr/>
          </p:nvSpPr>
          <p:spPr bwMode="auto">
            <a:xfrm>
              <a:off x="1313" y="1722"/>
              <a:ext cx="231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048921" name="Line 48"/>
            <p:cNvSpPr>
              <a:spLocks noChangeShapeType="1"/>
            </p:cNvSpPr>
            <p:nvPr/>
          </p:nvSpPr>
          <p:spPr bwMode="auto">
            <a:xfrm>
              <a:off x="2170" y="1714"/>
              <a:ext cx="231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1048922" name="Text Box 49"/>
          <p:cNvSpPr txBox="1">
            <a:spLocks noChangeArrowheads="1"/>
          </p:cNvSpPr>
          <p:nvPr/>
        </p:nvSpPr>
        <p:spPr bwMode="auto">
          <a:xfrm>
            <a:off x="1992313" y="1308124"/>
            <a:ext cx="1041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ST1</a:t>
            </a:r>
            <a:r>
              <a:rPr lang="zh-CN" altLang="en-US" sz="2800" b="1"/>
              <a:t>:</a:t>
            </a:r>
            <a:endParaRPr lang="en-US" altLang="zh-CN" sz="2800" b="1"/>
          </a:p>
        </p:txBody>
      </p:sp>
      <p:sp>
        <p:nvSpPr>
          <p:cNvPr id="1048923" name="Text Box 50"/>
          <p:cNvSpPr txBox="1">
            <a:spLocks noChangeArrowheads="1"/>
          </p:cNvSpPr>
          <p:nvPr/>
        </p:nvSpPr>
        <p:spPr bwMode="auto">
          <a:xfrm>
            <a:off x="1992313" y="1727224"/>
            <a:ext cx="10731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ST2</a:t>
            </a:r>
            <a:r>
              <a:rPr lang="zh-CN" altLang="en-US" sz="2800" b="1"/>
              <a:t>:</a:t>
            </a:r>
            <a:endParaRPr lang="en-US" altLang="zh-CN" sz="2800" b="1"/>
          </a:p>
        </p:txBody>
      </p:sp>
      <p:sp>
        <p:nvSpPr>
          <p:cNvPr id="1048924" name="Text Box 51"/>
          <p:cNvSpPr txBox="1">
            <a:spLocks noChangeArrowheads="1"/>
          </p:cNvSpPr>
          <p:nvPr/>
        </p:nvSpPr>
        <p:spPr bwMode="auto">
          <a:xfrm>
            <a:off x="1992313" y="2159024"/>
            <a:ext cx="99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ST3</a:t>
            </a:r>
            <a:r>
              <a:rPr lang="zh-CN" altLang="en-US" sz="2800" b="1"/>
              <a:t>:</a:t>
            </a:r>
            <a:endParaRPr lang="en-US" altLang="zh-CN" sz="2800" b="1"/>
          </a:p>
        </p:txBody>
      </p:sp>
      <p:sp>
        <p:nvSpPr>
          <p:cNvPr id="1048925" name="Text Box 52"/>
          <p:cNvSpPr txBox="1">
            <a:spLocks noChangeArrowheads="1"/>
          </p:cNvSpPr>
          <p:nvPr/>
        </p:nvSpPr>
        <p:spPr bwMode="auto">
          <a:xfrm>
            <a:off x="1992313" y="2603524"/>
            <a:ext cx="10318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ST4</a:t>
            </a:r>
            <a:r>
              <a:rPr lang="zh-CN" altLang="en-US" sz="2800" b="1"/>
              <a:t>:</a:t>
            </a:r>
            <a:endParaRPr lang="en-US" altLang="zh-CN" sz="2800" b="1"/>
          </a:p>
        </p:txBody>
      </p:sp>
      <p:grpSp>
        <p:nvGrpSpPr>
          <p:cNvPr id="91" name="Group 95"/>
          <p:cNvGrpSpPr/>
          <p:nvPr/>
        </p:nvGrpSpPr>
        <p:grpSpPr bwMode="auto">
          <a:xfrm>
            <a:off x="3100388" y="3111527"/>
            <a:ext cx="2225675" cy="422275"/>
            <a:chOff x="1017" y="1856"/>
            <a:chExt cx="1402" cy="266"/>
          </a:xfrm>
        </p:grpSpPr>
        <p:sp>
          <p:nvSpPr>
            <p:cNvPr id="1048926" name="Text Box 54"/>
            <p:cNvSpPr txBox="1">
              <a:spLocks noChangeArrowheads="1"/>
            </p:cNvSpPr>
            <p:nvPr/>
          </p:nvSpPr>
          <p:spPr bwMode="auto">
            <a:xfrm>
              <a:off x="1017" y="1856"/>
              <a:ext cx="1402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/>
                <a:t>PC      MAR</a:t>
              </a:r>
            </a:p>
          </p:txBody>
        </p:sp>
        <p:sp>
          <p:nvSpPr>
            <p:cNvPr id="1048927" name="Line 55"/>
            <p:cNvSpPr>
              <a:spLocks noChangeShapeType="1"/>
            </p:cNvSpPr>
            <p:nvPr/>
          </p:nvSpPr>
          <p:spPr bwMode="auto">
            <a:xfrm>
              <a:off x="1427" y="1986"/>
              <a:ext cx="268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pSp>
        <p:nvGrpSpPr>
          <p:cNvPr id="92" name="Group 97"/>
          <p:cNvGrpSpPr/>
          <p:nvPr/>
        </p:nvGrpSpPr>
        <p:grpSpPr bwMode="auto">
          <a:xfrm>
            <a:off x="3087688" y="3925916"/>
            <a:ext cx="2692400" cy="422275"/>
            <a:chOff x="1009" y="2433"/>
            <a:chExt cx="1696" cy="266"/>
          </a:xfrm>
        </p:grpSpPr>
        <p:sp>
          <p:nvSpPr>
            <p:cNvPr id="1048928" name="Text Box 57"/>
            <p:cNvSpPr txBox="1">
              <a:spLocks noChangeArrowheads="1"/>
            </p:cNvSpPr>
            <p:nvPr/>
          </p:nvSpPr>
          <p:spPr bwMode="auto">
            <a:xfrm>
              <a:off x="1009" y="2433"/>
              <a:ext cx="1696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/>
                <a:t>M     MDR     D</a:t>
              </a:r>
            </a:p>
          </p:txBody>
        </p:sp>
        <p:sp>
          <p:nvSpPr>
            <p:cNvPr id="1048929" name="Line 58"/>
            <p:cNvSpPr>
              <a:spLocks noChangeShapeType="1"/>
            </p:cNvSpPr>
            <p:nvPr/>
          </p:nvSpPr>
          <p:spPr bwMode="auto">
            <a:xfrm>
              <a:off x="1307" y="2587"/>
              <a:ext cx="231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048930" name="Line 59"/>
            <p:cNvSpPr>
              <a:spLocks noChangeShapeType="1"/>
            </p:cNvSpPr>
            <p:nvPr/>
          </p:nvSpPr>
          <p:spPr bwMode="auto">
            <a:xfrm>
              <a:off x="2135" y="2579"/>
              <a:ext cx="231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pSp>
        <p:nvGrpSpPr>
          <p:cNvPr id="93" name="Group 96"/>
          <p:cNvGrpSpPr/>
          <p:nvPr/>
        </p:nvGrpSpPr>
        <p:grpSpPr bwMode="auto">
          <a:xfrm>
            <a:off x="3100388" y="3495703"/>
            <a:ext cx="2122487" cy="422275"/>
            <a:chOff x="1017" y="2146"/>
            <a:chExt cx="1337" cy="266"/>
          </a:xfrm>
        </p:grpSpPr>
        <p:sp>
          <p:nvSpPr>
            <p:cNvPr id="1048931" name="Text Box 61"/>
            <p:cNvSpPr txBox="1">
              <a:spLocks noChangeArrowheads="1"/>
            </p:cNvSpPr>
            <p:nvPr/>
          </p:nvSpPr>
          <p:spPr bwMode="auto">
            <a:xfrm>
              <a:off x="1017" y="2146"/>
              <a:ext cx="1337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/>
                <a:t>PC+1     PC</a:t>
              </a:r>
            </a:p>
          </p:txBody>
        </p:sp>
        <p:sp>
          <p:nvSpPr>
            <p:cNvPr id="1048932" name="Line 62"/>
            <p:cNvSpPr>
              <a:spLocks noChangeShapeType="1"/>
            </p:cNvSpPr>
            <p:nvPr/>
          </p:nvSpPr>
          <p:spPr bwMode="auto">
            <a:xfrm>
              <a:off x="1657" y="2284"/>
              <a:ext cx="236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1048933" name="Text Box 63"/>
          <p:cNvSpPr txBox="1">
            <a:spLocks noChangeArrowheads="1"/>
          </p:cNvSpPr>
          <p:nvPr/>
        </p:nvSpPr>
        <p:spPr bwMode="auto">
          <a:xfrm>
            <a:off x="1992313" y="3873524"/>
            <a:ext cx="10541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DT2</a:t>
            </a:r>
            <a:r>
              <a:rPr lang="zh-CN" altLang="en-US" sz="2800" b="1"/>
              <a:t>:</a:t>
            </a:r>
            <a:endParaRPr lang="en-US" altLang="zh-CN" sz="2800" b="1"/>
          </a:p>
        </p:txBody>
      </p:sp>
      <p:sp>
        <p:nvSpPr>
          <p:cNvPr id="1048934" name="Text Box 64"/>
          <p:cNvSpPr txBox="1">
            <a:spLocks noChangeArrowheads="1"/>
          </p:cNvSpPr>
          <p:nvPr/>
        </p:nvSpPr>
        <p:spPr bwMode="auto">
          <a:xfrm>
            <a:off x="1992313" y="4318024"/>
            <a:ext cx="1066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/>
              <a:t>DT3</a:t>
            </a:r>
            <a:r>
              <a:rPr lang="zh-CN" altLang="en-US" sz="2800" b="1"/>
              <a:t>:</a:t>
            </a:r>
            <a:endParaRPr lang="en-US" altLang="zh-CN" sz="2800" b="1"/>
          </a:p>
        </p:txBody>
      </p:sp>
      <p:grpSp>
        <p:nvGrpSpPr>
          <p:cNvPr id="94" name="Group 98"/>
          <p:cNvGrpSpPr/>
          <p:nvPr/>
        </p:nvGrpSpPr>
        <p:grpSpPr bwMode="auto">
          <a:xfrm>
            <a:off x="3100388" y="4372004"/>
            <a:ext cx="2517775" cy="511175"/>
            <a:chOff x="1017" y="2746"/>
            <a:chExt cx="1586" cy="322"/>
          </a:xfrm>
        </p:grpSpPr>
        <p:sp>
          <p:nvSpPr>
            <p:cNvPr id="1048935" name="Text Box 66"/>
            <p:cNvSpPr txBox="1">
              <a:spLocks noChangeArrowheads="1"/>
            </p:cNvSpPr>
            <p:nvPr/>
          </p:nvSpPr>
          <p:spPr bwMode="auto">
            <a:xfrm>
              <a:off x="1017" y="2746"/>
              <a:ext cx="1586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/>
                <a:t>D+R</a:t>
              </a:r>
              <a:r>
                <a:rPr lang="en-US" altLang="zh-CN" sz="2800" b="1" baseline="-14000"/>
                <a:t>1</a:t>
              </a:r>
              <a:r>
                <a:rPr lang="en-US" altLang="zh-CN" sz="2800" b="1"/>
                <a:t>     MAR</a:t>
              </a:r>
            </a:p>
          </p:txBody>
        </p:sp>
        <p:sp>
          <p:nvSpPr>
            <p:cNvPr id="1048936" name="Line 67"/>
            <p:cNvSpPr>
              <a:spLocks noChangeShapeType="1"/>
            </p:cNvSpPr>
            <p:nvPr/>
          </p:nvSpPr>
          <p:spPr bwMode="auto">
            <a:xfrm>
              <a:off x="1645" y="2899"/>
              <a:ext cx="231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1048937" name="Line 68"/>
          <p:cNvSpPr>
            <a:spLocks noChangeShapeType="1"/>
          </p:cNvSpPr>
          <p:nvPr/>
        </p:nvSpPr>
        <p:spPr bwMode="auto">
          <a:xfrm>
            <a:off x="5573713" y="4619649"/>
            <a:ext cx="395287" cy="1588"/>
          </a:xfrm>
          <a:prstGeom prst="line">
            <a:avLst/>
          </a:prstGeom>
          <a:noFill/>
          <a:ln w="15875">
            <a:solidFill>
              <a:srgbClr val="000099"/>
            </a:solidFill>
            <a:prstDash val="dash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048938" name="Text Box 69"/>
          <p:cNvSpPr txBox="1">
            <a:spLocks noChangeArrowheads="1"/>
          </p:cNvSpPr>
          <p:nvPr/>
        </p:nvSpPr>
        <p:spPr bwMode="auto">
          <a:xfrm>
            <a:off x="5908675" y="4422799"/>
            <a:ext cx="1700213" cy="447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b="1">
                <a:solidFill>
                  <a:srgbClr val="000099"/>
                </a:solidFill>
              </a:rPr>
              <a:t>目的地址</a:t>
            </a:r>
          </a:p>
        </p:txBody>
      </p:sp>
      <p:sp>
        <p:nvSpPr>
          <p:cNvPr id="1048939" name="AutoShape 70"/>
          <p:cNvSpPr/>
          <p:nvPr/>
        </p:nvSpPr>
        <p:spPr bwMode="auto">
          <a:xfrm>
            <a:off x="7615238" y="1104924"/>
            <a:ext cx="169862" cy="1824038"/>
          </a:xfrm>
          <a:prstGeom prst="rightBrace">
            <a:avLst>
              <a:gd name="adj1" fmla="val 89486"/>
              <a:gd name="adj2" fmla="val 50000"/>
            </a:avLst>
          </a:prstGeom>
          <a:noFill/>
          <a:ln w="22225" cap="sq">
            <a:solidFill>
              <a:srgbClr val="003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048940" name="AutoShape 71"/>
          <p:cNvSpPr/>
          <p:nvPr/>
        </p:nvSpPr>
        <p:spPr bwMode="auto">
          <a:xfrm>
            <a:off x="7593013" y="3251224"/>
            <a:ext cx="153987" cy="1549400"/>
          </a:xfrm>
          <a:prstGeom prst="rightBrace">
            <a:avLst>
              <a:gd name="adj1" fmla="val 83849"/>
              <a:gd name="adj2" fmla="val 50000"/>
            </a:avLst>
          </a:prstGeom>
          <a:noFill/>
          <a:ln w="22225" cap="sq">
            <a:solidFill>
              <a:srgbClr val="003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048941" name="Text Box 72"/>
          <p:cNvSpPr txBox="1">
            <a:spLocks noChangeArrowheads="1"/>
          </p:cNvSpPr>
          <p:nvPr/>
        </p:nvSpPr>
        <p:spPr bwMode="auto">
          <a:xfrm>
            <a:off x="7734300" y="3657624"/>
            <a:ext cx="2781300" cy="1247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sz="2800" b="1"/>
              <a:t>取目的地址, 暂存于</a:t>
            </a:r>
            <a:r>
              <a:rPr lang="en-US" altLang="zh-CN" sz="2800" b="1"/>
              <a:t>MAR, </a:t>
            </a:r>
            <a:r>
              <a:rPr lang="zh-CN" altLang="en-US" sz="2800" b="1"/>
              <a:t>需4个</a:t>
            </a:r>
            <a:r>
              <a:rPr lang="en-US" altLang="zh-CN" sz="2800" b="1"/>
              <a:t>T</a:t>
            </a:r>
          </a:p>
        </p:txBody>
      </p:sp>
      <p:sp>
        <p:nvSpPr>
          <p:cNvPr id="1048942" name="AutoShape 73"/>
          <p:cNvSpPr/>
          <p:nvPr/>
        </p:nvSpPr>
        <p:spPr bwMode="auto">
          <a:xfrm>
            <a:off x="7602538" y="5051449"/>
            <a:ext cx="168275" cy="1073150"/>
          </a:xfrm>
          <a:prstGeom prst="rightBrace">
            <a:avLst>
              <a:gd name="adj1" fmla="val 53145"/>
              <a:gd name="adj2" fmla="val 50000"/>
            </a:avLst>
          </a:prstGeom>
          <a:noFill/>
          <a:ln w="22225" cap="sq">
            <a:solidFill>
              <a:srgbClr val="003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048943" name="Text Box 74"/>
          <p:cNvSpPr txBox="1">
            <a:spLocks noChangeArrowheads="1"/>
          </p:cNvSpPr>
          <p:nvPr/>
        </p:nvSpPr>
        <p:spPr bwMode="auto">
          <a:xfrm>
            <a:off x="7756525" y="5130824"/>
            <a:ext cx="256857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sz="2800" b="1"/>
              <a:t>源操作数送存储器, 需3个</a:t>
            </a:r>
            <a:r>
              <a:rPr lang="en-US" altLang="zh-CN" sz="2800" b="1"/>
              <a:t>T</a:t>
            </a:r>
            <a:endParaRPr lang="zh-CN" altLang="en-US" sz="2800" b="1"/>
          </a:p>
        </p:txBody>
      </p:sp>
      <p:sp>
        <p:nvSpPr>
          <p:cNvPr id="1048944" name="Text Box 75"/>
          <p:cNvSpPr txBox="1">
            <a:spLocks noChangeArrowheads="1"/>
          </p:cNvSpPr>
          <p:nvPr/>
        </p:nvSpPr>
        <p:spPr bwMode="auto">
          <a:xfrm>
            <a:off x="5938838" y="3676674"/>
            <a:ext cx="1717675" cy="75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</a:pPr>
            <a:r>
              <a:rPr lang="zh-CN" altLang="en-US" sz="2800" b="1">
                <a:solidFill>
                  <a:srgbClr val="000099"/>
                </a:solidFill>
              </a:rPr>
              <a:t>目的变址基准地址</a:t>
            </a:r>
          </a:p>
        </p:txBody>
      </p:sp>
      <p:sp>
        <p:nvSpPr>
          <p:cNvPr id="1048945" name="Line 76"/>
          <p:cNvSpPr>
            <a:spLocks noChangeShapeType="1"/>
          </p:cNvSpPr>
          <p:nvPr/>
        </p:nvSpPr>
        <p:spPr bwMode="auto">
          <a:xfrm>
            <a:off x="5686425" y="4135462"/>
            <a:ext cx="360363" cy="1587"/>
          </a:xfrm>
          <a:prstGeom prst="line">
            <a:avLst/>
          </a:prstGeom>
          <a:noFill/>
          <a:ln w="15875">
            <a:solidFill>
              <a:srgbClr val="000099"/>
            </a:solidFill>
            <a:prstDash val="dash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048946" name="Line 77"/>
          <p:cNvSpPr>
            <a:spLocks noChangeShapeType="1"/>
          </p:cNvSpPr>
          <p:nvPr/>
        </p:nvSpPr>
        <p:spPr bwMode="auto">
          <a:xfrm>
            <a:off x="3000375" y="976337"/>
            <a:ext cx="0" cy="5260975"/>
          </a:xfrm>
          <a:prstGeom prst="line">
            <a:avLst/>
          </a:prstGeom>
          <a:noFill/>
          <a:ln w="19050">
            <a:solidFill>
              <a:srgbClr val="0034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8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48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8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48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4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48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48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48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48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48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048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048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04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048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0489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048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048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048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048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048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04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048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1048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048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048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048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104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1048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048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88" grpId="0" build="p" autoUpdateAnimBg="0"/>
      <p:bldP spid="1048889" grpId="0" build="p" autoUpdateAnimBg="0"/>
      <p:bldP spid="1048892" grpId="0" animBg="1"/>
      <p:bldP spid="1048893" grpId="0" autoUpdateAnimBg="0"/>
      <p:bldP spid="1048894" grpId="0" build="p" autoUpdateAnimBg="0" advAuto="0"/>
      <p:bldP spid="1048897" grpId="0" build="p" autoUpdateAnimBg="0"/>
      <p:bldP spid="1048900" grpId="0" build="p" autoUpdateAnimBg="0"/>
      <p:bldP spid="1048904" grpId="0" animBg="1"/>
      <p:bldP spid="1048905" grpId="0" build="p" autoUpdateAnimBg="0"/>
      <p:bldP spid="1048908" grpId="0" build="p" autoUpdateAnimBg="0" advAuto="0"/>
      <p:bldP spid="1048909" grpId="0" build="p" autoUpdateAnimBg="0"/>
      <p:bldP spid="1048910" grpId="0" animBg="1"/>
      <p:bldP spid="1048913" grpId="0" build="p" autoUpdateAnimBg="0"/>
      <p:bldP spid="1048916" grpId="0" build="p" autoUpdateAnimBg="0"/>
      <p:bldP spid="1048922" grpId="0" build="p" autoUpdateAnimBg="0"/>
      <p:bldP spid="1048923" grpId="0" build="p" autoUpdateAnimBg="0"/>
      <p:bldP spid="1048924" grpId="0" build="p" autoUpdateAnimBg="0"/>
      <p:bldP spid="1048925" grpId="0" build="p" autoUpdateAnimBg="0"/>
      <p:bldP spid="1048933" grpId="0" build="p" autoUpdateAnimBg="0"/>
      <p:bldP spid="1048934" grpId="0" build="p" autoUpdateAnimBg="0"/>
      <p:bldP spid="1048937" grpId="0" animBg="1"/>
      <p:bldP spid="1048938" grpId="0" build="p" autoUpdateAnimBg="0" advAuto="0"/>
      <p:bldP spid="1048939" grpId="0" animBg="1"/>
      <p:bldP spid="1048940" grpId="0" animBg="1"/>
      <p:bldP spid="1048941" grpId="0" build="p" autoUpdateAnimBg="0" advAuto="0"/>
      <p:bldP spid="1048942" grpId="0" animBg="1"/>
      <p:bldP spid="1048943" grpId="0" autoUpdateAnimBg="0"/>
      <p:bldP spid="1048944" grpId="0" build="p" autoUpdateAnimBg="0" advAuto="0"/>
      <p:bldP spid="1048945" grpId="0" animBg="1"/>
      <p:bldP spid="10489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7" name="Text Box 2"/>
          <p:cNvSpPr txBox="1">
            <a:spLocks noChangeArrowheads="1"/>
          </p:cNvSpPr>
          <p:nvPr/>
        </p:nvSpPr>
        <p:spPr bwMode="auto">
          <a:xfrm>
            <a:off x="1604515" y="1355873"/>
            <a:ext cx="1092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FT0:</a:t>
            </a:r>
          </a:p>
        </p:txBody>
      </p:sp>
      <p:grpSp>
        <p:nvGrpSpPr>
          <p:cNvPr id="96" name="Group 146"/>
          <p:cNvGrpSpPr/>
          <p:nvPr/>
        </p:nvGrpSpPr>
        <p:grpSpPr bwMode="auto">
          <a:xfrm>
            <a:off x="2480815" y="1419374"/>
            <a:ext cx="1506538" cy="449263"/>
            <a:chOff x="576" y="506"/>
            <a:chExt cx="949" cy="283"/>
          </a:xfrm>
        </p:grpSpPr>
        <p:sp>
          <p:nvSpPr>
            <p:cNvPr id="1048948" name="Text Box 4"/>
            <p:cNvSpPr txBox="1">
              <a:spLocks noChangeArrowheads="1"/>
            </p:cNvSpPr>
            <p:nvPr/>
          </p:nvSpPr>
          <p:spPr bwMode="auto">
            <a:xfrm>
              <a:off x="576" y="506"/>
              <a:ext cx="949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900" b="1">
                  <a:ea typeface="黑体" pitchFamily="2" charset="-122"/>
                </a:rPr>
                <a:t>M     IR</a:t>
              </a:r>
            </a:p>
          </p:txBody>
        </p:sp>
        <p:sp>
          <p:nvSpPr>
            <p:cNvPr id="1048949" name="Line 5"/>
            <p:cNvSpPr>
              <a:spLocks noChangeShapeType="1"/>
            </p:cNvSpPr>
            <p:nvPr/>
          </p:nvSpPr>
          <p:spPr bwMode="auto">
            <a:xfrm>
              <a:off x="863" y="632"/>
              <a:ext cx="249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048950" name="Text Box 6"/>
          <p:cNvSpPr txBox="1">
            <a:spLocks noChangeArrowheads="1"/>
          </p:cNvSpPr>
          <p:nvPr/>
        </p:nvSpPr>
        <p:spPr bwMode="auto">
          <a:xfrm>
            <a:off x="4084364" y="188640"/>
            <a:ext cx="4140200" cy="650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900" b="1"/>
              <a:t>例: </a:t>
            </a:r>
            <a:r>
              <a:rPr lang="en-US" altLang="zh-CN" sz="2900" b="1"/>
              <a:t>MOV (R</a:t>
            </a:r>
            <a:r>
              <a:rPr lang="en-US" altLang="zh-CN" sz="3200" b="1" baseline="-12000"/>
              <a:t>1</a:t>
            </a:r>
            <a:r>
              <a:rPr lang="en-US" altLang="zh-CN" sz="2900" b="1"/>
              <a:t>),  (SP)+ ;</a:t>
            </a:r>
            <a:endParaRPr lang="zh-CN" altLang="en-US" sz="2900" b="1"/>
          </a:p>
        </p:txBody>
      </p:sp>
      <p:grpSp>
        <p:nvGrpSpPr>
          <p:cNvPr id="97" name="Group 152"/>
          <p:cNvGrpSpPr/>
          <p:nvPr/>
        </p:nvGrpSpPr>
        <p:grpSpPr bwMode="auto">
          <a:xfrm>
            <a:off x="2410965" y="2746523"/>
            <a:ext cx="1885950" cy="433388"/>
            <a:chOff x="548" y="1342"/>
            <a:chExt cx="1188" cy="273"/>
          </a:xfrm>
        </p:grpSpPr>
        <p:sp>
          <p:nvSpPr>
            <p:cNvPr id="1048951" name="Text Box 9"/>
            <p:cNvSpPr txBox="1">
              <a:spLocks noChangeArrowheads="1"/>
            </p:cNvSpPr>
            <p:nvPr/>
          </p:nvSpPr>
          <p:spPr bwMode="auto">
            <a:xfrm>
              <a:off x="548" y="1342"/>
              <a:ext cx="1188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ea typeface="黑体" pitchFamily="2" charset="-122"/>
                </a:rPr>
                <a:t>SP     MAR</a:t>
              </a:r>
            </a:p>
          </p:txBody>
        </p:sp>
        <p:sp>
          <p:nvSpPr>
            <p:cNvPr id="1048952" name="Line 10"/>
            <p:cNvSpPr>
              <a:spLocks noChangeShapeType="1"/>
            </p:cNvSpPr>
            <p:nvPr/>
          </p:nvSpPr>
          <p:spPr bwMode="auto">
            <a:xfrm>
              <a:off x="886" y="1478"/>
              <a:ext cx="206" cy="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98" name="Group 156"/>
          <p:cNvGrpSpPr/>
          <p:nvPr/>
        </p:nvGrpSpPr>
        <p:grpSpPr bwMode="auto">
          <a:xfrm>
            <a:off x="2366515" y="3273573"/>
            <a:ext cx="2174875" cy="420688"/>
            <a:chOff x="504" y="1666"/>
            <a:chExt cx="1370" cy="265"/>
          </a:xfrm>
        </p:grpSpPr>
        <p:sp>
          <p:nvSpPr>
            <p:cNvPr id="1048953" name="Text Box 12"/>
            <p:cNvSpPr txBox="1">
              <a:spLocks noChangeArrowheads="1"/>
            </p:cNvSpPr>
            <p:nvPr/>
          </p:nvSpPr>
          <p:spPr bwMode="auto">
            <a:xfrm>
              <a:off x="504" y="1666"/>
              <a:ext cx="137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700" b="1">
                  <a:ea typeface="黑体" pitchFamily="2" charset="-122"/>
                </a:rPr>
                <a:t>M   MDR </a:t>
              </a:r>
              <a:r>
                <a:rPr lang="en-US" altLang="zh-CN" sz="2000" b="1">
                  <a:ea typeface="黑体" pitchFamily="2" charset="-122"/>
                </a:rPr>
                <a:t>   </a:t>
              </a:r>
              <a:r>
                <a:rPr lang="en-US" altLang="zh-CN" sz="2700" b="1">
                  <a:ea typeface="黑体" pitchFamily="2" charset="-122"/>
                </a:rPr>
                <a:t>C</a:t>
              </a:r>
            </a:p>
          </p:txBody>
        </p:sp>
        <p:sp>
          <p:nvSpPr>
            <p:cNvPr id="1048954" name="Line 13"/>
            <p:cNvSpPr>
              <a:spLocks noChangeShapeType="1"/>
            </p:cNvSpPr>
            <p:nvPr/>
          </p:nvSpPr>
          <p:spPr bwMode="auto">
            <a:xfrm>
              <a:off x="777" y="1794"/>
              <a:ext cx="159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48955" name="Line 14"/>
            <p:cNvSpPr>
              <a:spLocks noChangeShapeType="1"/>
            </p:cNvSpPr>
            <p:nvPr/>
          </p:nvSpPr>
          <p:spPr bwMode="auto">
            <a:xfrm>
              <a:off x="1447" y="1794"/>
              <a:ext cx="159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99" name="Group 147"/>
          <p:cNvGrpSpPr/>
          <p:nvPr/>
        </p:nvGrpSpPr>
        <p:grpSpPr bwMode="auto">
          <a:xfrm>
            <a:off x="2480815" y="1889274"/>
            <a:ext cx="1997075" cy="449263"/>
            <a:chOff x="576" y="794"/>
            <a:chExt cx="1258" cy="283"/>
          </a:xfrm>
        </p:grpSpPr>
        <p:sp>
          <p:nvSpPr>
            <p:cNvPr id="1048956" name="Text Box 16"/>
            <p:cNvSpPr txBox="1">
              <a:spLocks noChangeArrowheads="1"/>
            </p:cNvSpPr>
            <p:nvPr/>
          </p:nvSpPr>
          <p:spPr bwMode="auto">
            <a:xfrm>
              <a:off x="576" y="794"/>
              <a:ext cx="1258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900" b="1">
                  <a:ea typeface="黑体" pitchFamily="2" charset="-122"/>
                </a:rPr>
                <a:t>PC+1    PC</a:t>
              </a:r>
            </a:p>
          </p:txBody>
        </p:sp>
        <p:sp>
          <p:nvSpPr>
            <p:cNvPr id="1048957" name="Line 17"/>
            <p:cNvSpPr>
              <a:spLocks noChangeShapeType="1"/>
            </p:cNvSpPr>
            <p:nvPr/>
          </p:nvSpPr>
          <p:spPr bwMode="auto">
            <a:xfrm>
              <a:off x="1195" y="920"/>
              <a:ext cx="20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048958" name="Line 18"/>
          <p:cNvSpPr>
            <a:spLocks noChangeShapeType="1"/>
          </p:cNvSpPr>
          <p:nvPr/>
        </p:nvSpPr>
        <p:spPr bwMode="auto">
          <a:xfrm>
            <a:off x="4433440" y="1551136"/>
            <a:ext cx="0" cy="4902200"/>
          </a:xfrm>
          <a:prstGeom prst="line">
            <a:avLst/>
          </a:prstGeom>
          <a:noFill/>
          <a:ln w="19050" cap="sq">
            <a:solidFill>
              <a:srgbClr val="0034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048959" name="Text Box 19"/>
          <p:cNvSpPr txBox="1">
            <a:spLocks noChangeArrowheads="1"/>
          </p:cNvSpPr>
          <p:nvPr/>
        </p:nvSpPr>
        <p:spPr bwMode="auto">
          <a:xfrm>
            <a:off x="7557640" y="1813073"/>
            <a:ext cx="13684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700" b="1">
                <a:ea typeface="黑体" pitchFamily="2" charset="-122"/>
              </a:rPr>
              <a:t>CPPC</a:t>
            </a:r>
          </a:p>
        </p:txBody>
      </p:sp>
      <p:sp>
        <p:nvSpPr>
          <p:cNvPr id="1048960" name="Text Box 20"/>
          <p:cNvSpPr txBox="1">
            <a:spLocks noChangeArrowheads="1"/>
          </p:cNvSpPr>
          <p:nvPr/>
        </p:nvSpPr>
        <p:spPr bwMode="auto">
          <a:xfrm>
            <a:off x="1566415" y="2676673"/>
            <a:ext cx="104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ST0:</a:t>
            </a:r>
          </a:p>
        </p:txBody>
      </p:sp>
      <p:grpSp>
        <p:nvGrpSpPr>
          <p:cNvPr id="100" name="Group 161"/>
          <p:cNvGrpSpPr/>
          <p:nvPr/>
        </p:nvGrpSpPr>
        <p:grpSpPr bwMode="auto">
          <a:xfrm>
            <a:off x="2417315" y="4111773"/>
            <a:ext cx="1824038" cy="752475"/>
            <a:chOff x="536" y="2194"/>
            <a:chExt cx="1149" cy="474"/>
          </a:xfrm>
        </p:grpSpPr>
        <p:sp>
          <p:nvSpPr>
            <p:cNvPr id="1048961" name="Text Box 22"/>
            <p:cNvSpPr txBox="1">
              <a:spLocks noChangeArrowheads="1"/>
            </p:cNvSpPr>
            <p:nvPr/>
          </p:nvSpPr>
          <p:spPr bwMode="auto">
            <a:xfrm>
              <a:off x="536" y="2194"/>
              <a:ext cx="1149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ea typeface="黑体" pitchFamily="2" charset="-122"/>
                </a:rPr>
                <a:t>SP+1    SP</a:t>
              </a:r>
            </a:p>
          </p:txBody>
        </p:sp>
        <p:sp>
          <p:nvSpPr>
            <p:cNvPr id="1048962" name="Line 23"/>
            <p:cNvSpPr>
              <a:spLocks noChangeShapeType="1"/>
            </p:cNvSpPr>
            <p:nvPr/>
          </p:nvSpPr>
          <p:spPr bwMode="auto">
            <a:xfrm>
              <a:off x="1097" y="2320"/>
              <a:ext cx="204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048963" name="Text Box 24"/>
          <p:cNvSpPr txBox="1">
            <a:spLocks noChangeArrowheads="1"/>
          </p:cNvSpPr>
          <p:nvPr/>
        </p:nvSpPr>
        <p:spPr bwMode="auto">
          <a:xfrm>
            <a:off x="4471540" y="3168798"/>
            <a:ext cx="1319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EMAR</a:t>
            </a:r>
          </a:p>
        </p:txBody>
      </p:sp>
      <p:sp>
        <p:nvSpPr>
          <p:cNvPr id="1048964" name="Text Box 25"/>
          <p:cNvSpPr txBox="1">
            <a:spLocks noChangeArrowheads="1"/>
          </p:cNvSpPr>
          <p:nvPr/>
        </p:nvSpPr>
        <p:spPr bwMode="auto">
          <a:xfrm>
            <a:off x="5703440" y="3168798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R</a:t>
            </a:r>
          </a:p>
        </p:txBody>
      </p:sp>
      <p:sp>
        <p:nvSpPr>
          <p:cNvPr id="1048965" name="Text Box 26"/>
          <p:cNvSpPr txBox="1">
            <a:spLocks noChangeArrowheads="1"/>
          </p:cNvSpPr>
          <p:nvPr/>
        </p:nvSpPr>
        <p:spPr bwMode="auto">
          <a:xfrm>
            <a:off x="6059040" y="3181498"/>
            <a:ext cx="12906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700" b="1">
                <a:ea typeface="黑体" pitchFamily="2" charset="-122"/>
              </a:rPr>
              <a:t>SMDR</a:t>
            </a:r>
          </a:p>
        </p:txBody>
      </p:sp>
      <p:grpSp>
        <p:nvGrpSpPr>
          <p:cNvPr id="101" name="Group 160"/>
          <p:cNvGrpSpPr/>
          <p:nvPr/>
        </p:nvGrpSpPr>
        <p:grpSpPr bwMode="auto">
          <a:xfrm>
            <a:off x="7189340" y="3232298"/>
            <a:ext cx="1847850" cy="433388"/>
            <a:chOff x="3542" y="1640"/>
            <a:chExt cx="1164" cy="273"/>
          </a:xfrm>
        </p:grpSpPr>
        <p:sp>
          <p:nvSpPr>
            <p:cNvPr id="1048966" name="Text Box 28"/>
            <p:cNvSpPr txBox="1">
              <a:spLocks noChangeArrowheads="1"/>
            </p:cNvSpPr>
            <p:nvPr/>
          </p:nvSpPr>
          <p:spPr bwMode="auto">
            <a:xfrm>
              <a:off x="3542" y="1640"/>
              <a:ext cx="1164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ea typeface="黑体" pitchFamily="2" charset="-122"/>
                </a:rPr>
                <a:t>MDR    B</a:t>
              </a:r>
            </a:p>
          </p:txBody>
        </p:sp>
        <p:sp>
          <p:nvSpPr>
            <p:cNvPr id="1048967" name="Line 29"/>
            <p:cNvSpPr>
              <a:spLocks noChangeShapeType="1"/>
            </p:cNvSpPr>
            <p:nvPr/>
          </p:nvSpPr>
          <p:spPr bwMode="auto">
            <a:xfrm>
              <a:off x="4148" y="1776"/>
              <a:ext cx="186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048968" name="Text Box 30"/>
          <p:cNvSpPr txBox="1">
            <a:spLocks noChangeArrowheads="1"/>
          </p:cNvSpPr>
          <p:nvPr/>
        </p:nvSpPr>
        <p:spPr bwMode="auto">
          <a:xfrm>
            <a:off x="8748265" y="3162448"/>
            <a:ext cx="13017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700" b="1"/>
              <a:t>输出</a:t>
            </a:r>
            <a:r>
              <a:rPr lang="en-US" altLang="zh-CN" sz="2700" b="1"/>
              <a:t>B</a:t>
            </a:r>
          </a:p>
        </p:txBody>
      </p:sp>
      <p:sp>
        <p:nvSpPr>
          <p:cNvPr id="1048969" name="Text Box 31"/>
          <p:cNvSpPr txBox="1">
            <a:spLocks noChangeArrowheads="1"/>
          </p:cNvSpPr>
          <p:nvPr/>
        </p:nvSpPr>
        <p:spPr bwMode="auto">
          <a:xfrm>
            <a:off x="9821415" y="3165623"/>
            <a:ext cx="1027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DM</a:t>
            </a:r>
          </a:p>
        </p:txBody>
      </p:sp>
      <p:sp>
        <p:nvSpPr>
          <p:cNvPr id="1048970" name="Text Box 32"/>
          <p:cNvSpPr txBox="1">
            <a:spLocks noChangeArrowheads="1"/>
          </p:cNvSpPr>
          <p:nvPr/>
        </p:nvSpPr>
        <p:spPr bwMode="auto">
          <a:xfrm>
            <a:off x="4509640" y="3562498"/>
            <a:ext cx="10366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CPC</a:t>
            </a:r>
          </a:p>
        </p:txBody>
      </p:sp>
      <p:grpSp>
        <p:nvGrpSpPr>
          <p:cNvPr id="102" name="Group 162"/>
          <p:cNvGrpSpPr/>
          <p:nvPr/>
        </p:nvGrpSpPr>
        <p:grpSpPr bwMode="auto">
          <a:xfrm>
            <a:off x="4471540" y="4095898"/>
            <a:ext cx="1295400" cy="433388"/>
            <a:chOff x="1830" y="2184"/>
            <a:chExt cx="816" cy="273"/>
          </a:xfrm>
        </p:grpSpPr>
        <p:sp>
          <p:nvSpPr>
            <p:cNvPr id="1048971" name="Text Box 34"/>
            <p:cNvSpPr txBox="1">
              <a:spLocks noChangeArrowheads="1"/>
            </p:cNvSpPr>
            <p:nvPr/>
          </p:nvSpPr>
          <p:spPr bwMode="auto">
            <a:xfrm>
              <a:off x="1830" y="2184"/>
              <a:ext cx="816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ea typeface="黑体" pitchFamily="2" charset="-122"/>
                </a:rPr>
                <a:t>SP    A</a:t>
              </a:r>
            </a:p>
          </p:txBody>
        </p:sp>
        <p:sp>
          <p:nvSpPr>
            <p:cNvPr id="1048972" name="Line 35"/>
            <p:cNvSpPr>
              <a:spLocks noChangeShapeType="1"/>
            </p:cNvSpPr>
            <p:nvPr/>
          </p:nvSpPr>
          <p:spPr bwMode="auto">
            <a:xfrm>
              <a:off x="2156" y="2316"/>
              <a:ext cx="164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048973" name="Text Box 36"/>
          <p:cNvSpPr txBox="1">
            <a:spLocks noChangeArrowheads="1"/>
          </p:cNvSpPr>
          <p:nvPr/>
        </p:nvSpPr>
        <p:spPr bwMode="auto">
          <a:xfrm>
            <a:off x="5652640" y="4019698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A+1</a:t>
            </a:r>
          </a:p>
        </p:txBody>
      </p:sp>
      <p:sp>
        <p:nvSpPr>
          <p:cNvPr id="1048974" name="Text Box 37"/>
          <p:cNvSpPr txBox="1">
            <a:spLocks noChangeArrowheads="1"/>
          </p:cNvSpPr>
          <p:nvPr/>
        </p:nvSpPr>
        <p:spPr bwMode="auto">
          <a:xfrm>
            <a:off x="6490840" y="4032398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DM</a:t>
            </a:r>
          </a:p>
        </p:txBody>
      </p:sp>
      <p:sp>
        <p:nvSpPr>
          <p:cNvPr id="1048975" name="Text Box 38"/>
          <p:cNvSpPr txBox="1">
            <a:spLocks noChangeArrowheads="1"/>
          </p:cNvSpPr>
          <p:nvPr/>
        </p:nvSpPr>
        <p:spPr bwMode="auto">
          <a:xfrm>
            <a:off x="7265540" y="4032398"/>
            <a:ext cx="1231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CPSP</a:t>
            </a:r>
          </a:p>
        </p:txBody>
      </p:sp>
      <p:sp>
        <p:nvSpPr>
          <p:cNvPr id="1048976" name="Text Box 39"/>
          <p:cNvSpPr txBox="1">
            <a:spLocks noChangeArrowheads="1"/>
          </p:cNvSpPr>
          <p:nvPr/>
        </p:nvSpPr>
        <p:spPr bwMode="auto">
          <a:xfrm>
            <a:off x="4481065" y="1393973"/>
            <a:ext cx="14906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700" b="1">
                <a:ea typeface="黑体" pitchFamily="2" charset="-122"/>
              </a:rPr>
              <a:t>EMAR</a:t>
            </a:r>
          </a:p>
        </p:txBody>
      </p:sp>
      <p:grpSp>
        <p:nvGrpSpPr>
          <p:cNvPr id="103" name="Group 148"/>
          <p:cNvGrpSpPr/>
          <p:nvPr/>
        </p:nvGrpSpPr>
        <p:grpSpPr bwMode="auto">
          <a:xfrm>
            <a:off x="4509640" y="1889273"/>
            <a:ext cx="1409700" cy="420688"/>
            <a:chOff x="1878" y="786"/>
            <a:chExt cx="888" cy="265"/>
          </a:xfrm>
        </p:grpSpPr>
        <p:sp>
          <p:nvSpPr>
            <p:cNvPr id="1048977" name="Text Box 41"/>
            <p:cNvSpPr txBox="1">
              <a:spLocks noChangeArrowheads="1"/>
            </p:cNvSpPr>
            <p:nvPr/>
          </p:nvSpPr>
          <p:spPr bwMode="auto">
            <a:xfrm>
              <a:off x="1878" y="786"/>
              <a:ext cx="888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700" b="1">
                  <a:ea typeface="黑体" pitchFamily="2" charset="-122"/>
                </a:rPr>
                <a:t>PC    A</a:t>
              </a:r>
            </a:p>
          </p:txBody>
        </p:sp>
        <p:sp>
          <p:nvSpPr>
            <p:cNvPr id="1048978" name="Line 42"/>
            <p:cNvSpPr>
              <a:spLocks noChangeShapeType="1"/>
            </p:cNvSpPr>
            <p:nvPr/>
          </p:nvSpPr>
          <p:spPr bwMode="auto">
            <a:xfrm>
              <a:off x="2242" y="912"/>
              <a:ext cx="192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048979" name="Text Box 43"/>
          <p:cNvSpPr txBox="1">
            <a:spLocks noChangeArrowheads="1"/>
          </p:cNvSpPr>
          <p:nvPr/>
        </p:nvSpPr>
        <p:spPr bwMode="auto">
          <a:xfrm>
            <a:off x="5836790" y="1813073"/>
            <a:ext cx="10668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700" b="1">
                <a:ea typeface="黑体" pitchFamily="2" charset="-122"/>
              </a:rPr>
              <a:t>A+1</a:t>
            </a:r>
          </a:p>
        </p:txBody>
      </p:sp>
      <p:sp>
        <p:nvSpPr>
          <p:cNvPr id="1048980" name="Text Box 44"/>
          <p:cNvSpPr txBox="1">
            <a:spLocks noChangeArrowheads="1"/>
          </p:cNvSpPr>
          <p:nvPr/>
        </p:nvSpPr>
        <p:spPr bwMode="auto">
          <a:xfrm>
            <a:off x="5887590" y="1393973"/>
            <a:ext cx="8429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700" b="1">
                <a:ea typeface="黑体" pitchFamily="2" charset="-122"/>
              </a:rPr>
              <a:t>R</a:t>
            </a:r>
          </a:p>
        </p:txBody>
      </p:sp>
      <p:sp>
        <p:nvSpPr>
          <p:cNvPr id="1048981" name="Text Box 45"/>
          <p:cNvSpPr txBox="1">
            <a:spLocks noChangeArrowheads="1"/>
          </p:cNvSpPr>
          <p:nvPr/>
        </p:nvSpPr>
        <p:spPr bwMode="auto">
          <a:xfrm>
            <a:off x="6452740" y="1393973"/>
            <a:ext cx="11430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700" b="1">
                <a:ea typeface="黑体" pitchFamily="2" charset="-122"/>
              </a:rPr>
              <a:t>SIR</a:t>
            </a:r>
          </a:p>
        </p:txBody>
      </p:sp>
      <p:sp>
        <p:nvSpPr>
          <p:cNvPr id="1048982" name="Text Box 46"/>
          <p:cNvSpPr txBox="1">
            <a:spLocks noChangeArrowheads="1"/>
          </p:cNvSpPr>
          <p:nvPr/>
        </p:nvSpPr>
        <p:spPr bwMode="auto">
          <a:xfrm>
            <a:off x="6713090" y="1813073"/>
            <a:ext cx="11430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700" b="1">
                <a:ea typeface="黑体" pitchFamily="2" charset="-122"/>
              </a:rPr>
              <a:t>DM</a:t>
            </a:r>
          </a:p>
        </p:txBody>
      </p:sp>
      <p:grpSp>
        <p:nvGrpSpPr>
          <p:cNvPr id="104" name="Group 149"/>
          <p:cNvGrpSpPr/>
          <p:nvPr/>
        </p:nvGrpSpPr>
        <p:grpSpPr bwMode="auto">
          <a:xfrm>
            <a:off x="8821290" y="1876573"/>
            <a:ext cx="1295400" cy="420688"/>
            <a:chOff x="4570" y="778"/>
            <a:chExt cx="816" cy="265"/>
          </a:xfrm>
        </p:grpSpPr>
        <p:sp>
          <p:nvSpPr>
            <p:cNvPr id="1048983" name="Text Box 48"/>
            <p:cNvSpPr txBox="1">
              <a:spLocks noChangeArrowheads="1"/>
            </p:cNvSpPr>
            <p:nvPr/>
          </p:nvSpPr>
          <p:spPr bwMode="auto">
            <a:xfrm>
              <a:off x="4570" y="778"/>
              <a:ext cx="816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700" b="1">
                  <a:solidFill>
                    <a:srgbClr val="0000FF"/>
                  </a:solidFill>
                  <a:ea typeface="黑体" pitchFamily="2" charset="-122"/>
                </a:rPr>
                <a:t>1    </a:t>
              </a:r>
              <a:r>
                <a:rPr lang="en-US" altLang="zh-CN" sz="2700" b="1">
                  <a:solidFill>
                    <a:srgbClr val="0000FF"/>
                  </a:solidFill>
                  <a:ea typeface="黑体" pitchFamily="2" charset="-122"/>
                </a:rPr>
                <a:t>ST</a:t>
              </a:r>
            </a:p>
          </p:txBody>
        </p:sp>
        <p:sp>
          <p:nvSpPr>
            <p:cNvPr id="1048984" name="Line 49"/>
            <p:cNvSpPr>
              <a:spLocks noChangeShapeType="1"/>
            </p:cNvSpPr>
            <p:nvPr/>
          </p:nvSpPr>
          <p:spPr bwMode="auto">
            <a:xfrm>
              <a:off x="4748" y="894"/>
              <a:ext cx="192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048985" name="Line 50"/>
          <p:cNvSpPr>
            <a:spLocks noChangeShapeType="1"/>
          </p:cNvSpPr>
          <p:nvPr/>
        </p:nvSpPr>
        <p:spPr bwMode="auto">
          <a:xfrm>
            <a:off x="6089203" y="2521098"/>
            <a:ext cx="619125" cy="0"/>
          </a:xfrm>
          <a:prstGeom prst="line">
            <a:avLst/>
          </a:prstGeom>
          <a:noFill/>
          <a:ln w="25400">
            <a:solidFill>
              <a:srgbClr val="003400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105" name="Group 150"/>
          <p:cNvGrpSpPr/>
          <p:nvPr/>
        </p:nvGrpSpPr>
        <p:grpSpPr bwMode="auto">
          <a:xfrm>
            <a:off x="4509640" y="2244873"/>
            <a:ext cx="1527175" cy="503238"/>
            <a:chOff x="1878" y="1018"/>
            <a:chExt cx="994" cy="317"/>
          </a:xfrm>
        </p:grpSpPr>
        <p:sp>
          <p:nvSpPr>
            <p:cNvPr id="1048986" name="Text Box 52"/>
            <p:cNvSpPr txBox="1">
              <a:spLocks noChangeArrowheads="1"/>
            </p:cNvSpPr>
            <p:nvPr/>
          </p:nvSpPr>
          <p:spPr bwMode="auto">
            <a:xfrm>
              <a:off x="1878" y="1018"/>
              <a:ext cx="994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700" b="1">
                  <a:solidFill>
                    <a:srgbClr val="0000FF"/>
                  </a:solidFill>
                </a:rPr>
                <a:t>CPFT(P)</a:t>
              </a:r>
            </a:p>
          </p:txBody>
        </p:sp>
        <p:sp>
          <p:nvSpPr>
            <p:cNvPr id="1048987" name="Line 53"/>
            <p:cNvSpPr>
              <a:spLocks noChangeShapeType="1"/>
            </p:cNvSpPr>
            <p:nvPr/>
          </p:nvSpPr>
          <p:spPr bwMode="auto">
            <a:xfrm>
              <a:off x="2619" y="1084"/>
              <a:ext cx="111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106" name="Group 157"/>
          <p:cNvGrpSpPr/>
          <p:nvPr/>
        </p:nvGrpSpPr>
        <p:grpSpPr bwMode="auto">
          <a:xfrm>
            <a:off x="6757540" y="2232173"/>
            <a:ext cx="3057525" cy="515938"/>
            <a:chOff x="3270" y="1010"/>
            <a:chExt cx="1926" cy="325"/>
          </a:xfrm>
        </p:grpSpPr>
        <p:sp>
          <p:nvSpPr>
            <p:cNvPr id="1048988" name="Text Box 55"/>
            <p:cNvSpPr txBox="1">
              <a:spLocks noChangeArrowheads="1"/>
            </p:cNvSpPr>
            <p:nvPr/>
          </p:nvSpPr>
          <p:spPr bwMode="auto">
            <a:xfrm>
              <a:off x="3270" y="1010"/>
              <a:ext cx="1066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700" b="1">
                  <a:solidFill>
                    <a:srgbClr val="0000FF"/>
                  </a:solidFill>
                  <a:ea typeface="黑体" pitchFamily="2" charset="-122"/>
                </a:rPr>
                <a:t>CPET(P</a:t>
              </a:r>
              <a:r>
                <a:rPr lang="en-US" altLang="zh-CN" sz="2700" b="1">
                  <a:ea typeface="黑体" pitchFamily="2" charset="-122"/>
                </a:rPr>
                <a:t>)</a:t>
              </a:r>
            </a:p>
          </p:txBody>
        </p:sp>
        <p:sp>
          <p:nvSpPr>
            <p:cNvPr id="1048989" name="Line 56"/>
            <p:cNvSpPr>
              <a:spLocks noChangeShapeType="1"/>
            </p:cNvSpPr>
            <p:nvPr/>
          </p:nvSpPr>
          <p:spPr bwMode="auto">
            <a:xfrm>
              <a:off x="3990" y="1080"/>
              <a:ext cx="108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48990" name="Text Box 58"/>
            <p:cNvSpPr txBox="1">
              <a:spLocks noChangeArrowheads="1"/>
            </p:cNvSpPr>
            <p:nvPr/>
          </p:nvSpPr>
          <p:spPr bwMode="auto">
            <a:xfrm>
              <a:off x="4265" y="1018"/>
              <a:ext cx="931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700" b="1">
                  <a:solidFill>
                    <a:srgbClr val="0000FF"/>
                  </a:solidFill>
                  <a:ea typeface="黑体" pitchFamily="2" charset="-122"/>
                </a:rPr>
                <a:t>CPT(P</a:t>
              </a:r>
              <a:r>
                <a:rPr lang="en-US" altLang="zh-CN" sz="2700" b="1">
                  <a:ea typeface="黑体" pitchFamily="2" charset="-122"/>
                </a:rPr>
                <a:t>)</a:t>
              </a:r>
            </a:p>
          </p:txBody>
        </p:sp>
        <p:sp>
          <p:nvSpPr>
            <p:cNvPr id="1048991" name="Line 59"/>
            <p:cNvSpPr>
              <a:spLocks noChangeShapeType="1"/>
            </p:cNvSpPr>
            <p:nvPr/>
          </p:nvSpPr>
          <p:spPr bwMode="auto">
            <a:xfrm>
              <a:off x="4834" y="1084"/>
              <a:ext cx="125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048992" name="Text Box 60"/>
          <p:cNvSpPr txBox="1">
            <a:spLocks noChangeArrowheads="1"/>
          </p:cNvSpPr>
          <p:nvPr/>
        </p:nvSpPr>
        <p:spPr bwMode="auto">
          <a:xfrm>
            <a:off x="6630540" y="2695723"/>
            <a:ext cx="9271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700" b="1"/>
              <a:t>DM</a:t>
            </a:r>
          </a:p>
        </p:txBody>
      </p:sp>
      <p:sp>
        <p:nvSpPr>
          <p:cNvPr id="1048993" name="Text Box 61"/>
          <p:cNvSpPr txBox="1">
            <a:spLocks noChangeArrowheads="1"/>
          </p:cNvSpPr>
          <p:nvPr/>
        </p:nvSpPr>
        <p:spPr bwMode="auto">
          <a:xfrm>
            <a:off x="7329040" y="2692548"/>
            <a:ext cx="16049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700" b="1"/>
              <a:t>CPMAR</a:t>
            </a:r>
          </a:p>
        </p:txBody>
      </p:sp>
      <p:sp>
        <p:nvSpPr>
          <p:cNvPr id="1048994" name="Text Box 62"/>
          <p:cNvSpPr txBox="1">
            <a:spLocks noChangeArrowheads="1"/>
          </p:cNvSpPr>
          <p:nvPr/>
        </p:nvSpPr>
        <p:spPr bwMode="auto">
          <a:xfrm>
            <a:off x="5557390" y="2708423"/>
            <a:ext cx="12192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700" b="1"/>
              <a:t>输出</a:t>
            </a:r>
            <a:r>
              <a:rPr lang="en-US" altLang="zh-CN" sz="2700" b="1"/>
              <a:t>A</a:t>
            </a:r>
          </a:p>
        </p:txBody>
      </p:sp>
      <p:grpSp>
        <p:nvGrpSpPr>
          <p:cNvPr id="107" name="Group 153"/>
          <p:cNvGrpSpPr/>
          <p:nvPr/>
        </p:nvGrpSpPr>
        <p:grpSpPr bwMode="auto">
          <a:xfrm>
            <a:off x="4484240" y="2746523"/>
            <a:ext cx="1376363" cy="433388"/>
            <a:chOff x="1846" y="1350"/>
            <a:chExt cx="867" cy="273"/>
          </a:xfrm>
        </p:grpSpPr>
        <p:sp>
          <p:nvSpPr>
            <p:cNvPr id="1048995" name="Text Box 64"/>
            <p:cNvSpPr txBox="1">
              <a:spLocks noChangeArrowheads="1"/>
            </p:cNvSpPr>
            <p:nvPr/>
          </p:nvSpPr>
          <p:spPr bwMode="auto">
            <a:xfrm>
              <a:off x="1846" y="1350"/>
              <a:ext cx="867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700" b="1">
                  <a:ea typeface="黑体" pitchFamily="2" charset="-122"/>
                </a:rPr>
                <a:t>SP</a:t>
              </a:r>
              <a:r>
                <a:rPr lang="en-US" altLang="zh-CN" sz="2800" b="1">
                  <a:ea typeface="黑体" pitchFamily="2" charset="-122"/>
                </a:rPr>
                <a:t> </a:t>
              </a:r>
              <a:r>
                <a:rPr lang="en-US" altLang="zh-CN" sz="2400" b="1">
                  <a:ea typeface="黑体" pitchFamily="2" charset="-122"/>
                </a:rPr>
                <a:t>   </a:t>
              </a:r>
              <a:r>
                <a:rPr lang="en-US" altLang="zh-CN" sz="2700" b="1">
                  <a:ea typeface="黑体" pitchFamily="2" charset="-122"/>
                </a:rPr>
                <a:t>A</a:t>
              </a:r>
            </a:p>
          </p:txBody>
        </p:sp>
        <p:sp>
          <p:nvSpPr>
            <p:cNvPr id="1048996" name="Line 65"/>
            <p:cNvSpPr>
              <a:spLocks noChangeShapeType="1"/>
            </p:cNvSpPr>
            <p:nvPr/>
          </p:nvSpPr>
          <p:spPr bwMode="auto">
            <a:xfrm>
              <a:off x="2193" y="1494"/>
              <a:ext cx="173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048997" name="Text Box 66"/>
          <p:cNvSpPr txBox="1">
            <a:spLocks noChangeArrowheads="1"/>
          </p:cNvSpPr>
          <p:nvPr/>
        </p:nvSpPr>
        <p:spPr bwMode="auto">
          <a:xfrm>
            <a:off x="8710165" y="2689373"/>
            <a:ext cx="8128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700" b="1">
                <a:solidFill>
                  <a:srgbClr val="0000FF"/>
                </a:solidFill>
                <a:ea typeface="黑体" pitchFamily="2" charset="-122"/>
              </a:rPr>
              <a:t>T+1</a:t>
            </a:r>
          </a:p>
        </p:txBody>
      </p:sp>
      <p:grpSp>
        <p:nvGrpSpPr>
          <p:cNvPr id="108" name="Group 155"/>
          <p:cNvGrpSpPr/>
          <p:nvPr/>
        </p:nvGrpSpPr>
        <p:grpSpPr bwMode="auto">
          <a:xfrm>
            <a:off x="9399140" y="2665561"/>
            <a:ext cx="1325562" cy="503238"/>
            <a:chOff x="4989" y="1284"/>
            <a:chExt cx="835" cy="317"/>
          </a:xfrm>
        </p:grpSpPr>
        <p:sp>
          <p:nvSpPr>
            <p:cNvPr id="1048998" name="Text Box 68"/>
            <p:cNvSpPr txBox="1">
              <a:spLocks noChangeArrowheads="1"/>
            </p:cNvSpPr>
            <p:nvPr/>
          </p:nvSpPr>
          <p:spPr bwMode="auto">
            <a:xfrm>
              <a:off x="4989" y="1284"/>
              <a:ext cx="835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700" b="1">
                  <a:solidFill>
                    <a:srgbClr val="0000FF"/>
                  </a:solidFill>
                  <a:ea typeface="黑体" pitchFamily="2" charset="-122"/>
                </a:rPr>
                <a:t>CPT(P</a:t>
              </a:r>
              <a:r>
                <a:rPr lang="en-US" altLang="zh-CN" sz="2700" b="1">
                  <a:ea typeface="黑体" pitchFamily="2" charset="-122"/>
                </a:rPr>
                <a:t>)</a:t>
              </a:r>
            </a:p>
          </p:txBody>
        </p:sp>
        <p:sp>
          <p:nvSpPr>
            <p:cNvPr id="1048999" name="Line 69"/>
            <p:cNvSpPr>
              <a:spLocks noChangeShapeType="1"/>
            </p:cNvSpPr>
            <p:nvPr/>
          </p:nvSpPr>
          <p:spPr bwMode="auto">
            <a:xfrm>
              <a:off x="5553" y="1342"/>
              <a:ext cx="133" cy="0"/>
            </a:xfrm>
            <a:prstGeom prst="line">
              <a:avLst/>
            </a:prstGeom>
            <a:noFill/>
            <a:ln w="2540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049000" name="Text Box 70"/>
          <p:cNvSpPr txBox="1">
            <a:spLocks noChangeArrowheads="1"/>
          </p:cNvSpPr>
          <p:nvPr/>
        </p:nvSpPr>
        <p:spPr bwMode="auto">
          <a:xfrm>
            <a:off x="5335140" y="3562498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T+1</a:t>
            </a:r>
          </a:p>
        </p:txBody>
      </p:sp>
      <p:grpSp>
        <p:nvGrpSpPr>
          <p:cNvPr id="109" name="Group 158"/>
          <p:cNvGrpSpPr/>
          <p:nvPr/>
        </p:nvGrpSpPr>
        <p:grpSpPr bwMode="auto">
          <a:xfrm>
            <a:off x="6122540" y="3549798"/>
            <a:ext cx="1354138" cy="519113"/>
            <a:chOff x="2870" y="1840"/>
            <a:chExt cx="853" cy="327"/>
          </a:xfrm>
        </p:grpSpPr>
        <p:sp>
          <p:nvSpPr>
            <p:cNvPr id="1049001" name="Text Box 72"/>
            <p:cNvSpPr txBox="1">
              <a:spLocks noChangeArrowheads="1"/>
            </p:cNvSpPr>
            <p:nvPr/>
          </p:nvSpPr>
          <p:spPr bwMode="auto">
            <a:xfrm>
              <a:off x="2870" y="1840"/>
              <a:ext cx="8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0000FF"/>
                  </a:solidFill>
                  <a:ea typeface="黑体" pitchFamily="2" charset="-122"/>
                </a:rPr>
                <a:t>CPT(P</a:t>
              </a:r>
              <a:r>
                <a:rPr lang="en-US" altLang="zh-CN" sz="2800" b="1">
                  <a:ea typeface="黑体" pitchFamily="2" charset="-122"/>
                </a:rPr>
                <a:t>)</a:t>
              </a:r>
            </a:p>
          </p:txBody>
        </p:sp>
        <p:sp>
          <p:nvSpPr>
            <p:cNvPr id="1049002" name="Line 73"/>
            <p:cNvSpPr>
              <a:spLocks noChangeShapeType="1"/>
            </p:cNvSpPr>
            <p:nvPr/>
          </p:nvSpPr>
          <p:spPr bwMode="auto">
            <a:xfrm>
              <a:off x="3436" y="1902"/>
              <a:ext cx="136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049003" name="Text Box 74"/>
          <p:cNvSpPr txBox="1">
            <a:spLocks noChangeArrowheads="1"/>
          </p:cNvSpPr>
          <p:nvPr/>
        </p:nvSpPr>
        <p:spPr bwMode="auto">
          <a:xfrm>
            <a:off x="1566415" y="3194198"/>
            <a:ext cx="1130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ST1:</a:t>
            </a:r>
          </a:p>
        </p:txBody>
      </p:sp>
      <p:sp>
        <p:nvSpPr>
          <p:cNvPr id="1049004" name="Text Box 75"/>
          <p:cNvSpPr txBox="1">
            <a:spLocks noChangeArrowheads="1"/>
          </p:cNvSpPr>
          <p:nvPr/>
        </p:nvSpPr>
        <p:spPr bwMode="auto">
          <a:xfrm>
            <a:off x="1566415" y="4029223"/>
            <a:ext cx="1146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ST2:</a:t>
            </a:r>
          </a:p>
        </p:txBody>
      </p:sp>
      <p:grpSp>
        <p:nvGrpSpPr>
          <p:cNvPr id="110" name="Group 163"/>
          <p:cNvGrpSpPr/>
          <p:nvPr/>
        </p:nvGrpSpPr>
        <p:grpSpPr bwMode="auto">
          <a:xfrm>
            <a:off x="8332340" y="4095898"/>
            <a:ext cx="1244600" cy="433388"/>
            <a:chOff x="4262" y="2184"/>
            <a:chExt cx="784" cy="273"/>
          </a:xfrm>
        </p:grpSpPr>
        <p:sp>
          <p:nvSpPr>
            <p:cNvPr id="1049005" name="Text Box 77"/>
            <p:cNvSpPr txBox="1">
              <a:spLocks noChangeArrowheads="1"/>
            </p:cNvSpPr>
            <p:nvPr/>
          </p:nvSpPr>
          <p:spPr bwMode="auto">
            <a:xfrm>
              <a:off x="4262" y="2184"/>
              <a:ext cx="784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800" b="1">
                  <a:solidFill>
                    <a:srgbClr val="0000FF"/>
                  </a:solidFill>
                  <a:ea typeface="黑体" pitchFamily="2" charset="-122"/>
                </a:rPr>
                <a:t>1    </a:t>
              </a:r>
              <a:r>
                <a:rPr lang="en-US" altLang="zh-CN" sz="2800" b="1">
                  <a:solidFill>
                    <a:srgbClr val="0000FF"/>
                  </a:solidFill>
                  <a:ea typeface="黑体" pitchFamily="2" charset="-122"/>
                </a:rPr>
                <a:t>DT</a:t>
              </a:r>
            </a:p>
          </p:txBody>
        </p:sp>
        <p:sp>
          <p:nvSpPr>
            <p:cNvPr id="1049006" name="Line 78"/>
            <p:cNvSpPr>
              <a:spLocks noChangeShapeType="1"/>
            </p:cNvSpPr>
            <p:nvPr/>
          </p:nvSpPr>
          <p:spPr bwMode="auto">
            <a:xfrm>
              <a:off x="4430" y="2320"/>
              <a:ext cx="192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111" name="Group 177"/>
          <p:cNvGrpSpPr/>
          <p:nvPr/>
        </p:nvGrpSpPr>
        <p:grpSpPr bwMode="auto">
          <a:xfrm>
            <a:off x="4484240" y="4451498"/>
            <a:ext cx="1576388" cy="519113"/>
            <a:chOff x="1838" y="2392"/>
            <a:chExt cx="993" cy="327"/>
          </a:xfrm>
        </p:grpSpPr>
        <p:sp>
          <p:nvSpPr>
            <p:cNvPr id="1049007" name="Text Box 80"/>
            <p:cNvSpPr txBox="1">
              <a:spLocks noChangeArrowheads="1"/>
            </p:cNvSpPr>
            <p:nvPr/>
          </p:nvSpPr>
          <p:spPr bwMode="auto">
            <a:xfrm>
              <a:off x="1838" y="2392"/>
              <a:ext cx="99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0000FF"/>
                  </a:solidFill>
                  <a:ea typeface="黑体" pitchFamily="2" charset="-122"/>
                </a:rPr>
                <a:t>CPFT(P</a:t>
              </a:r>
              <a:r>
                <a:rPr lang="en-US" altLang="zh-CN" sz="2800" b="1">
                  <a:ea typeface="黑体" pitchFamily="2" charset="-122"/>
                </a:rPr>
                <a:t>)</a:t>
              </a:r>
            </a:p>
          </p:txBody>
        </p:sp>
        <p:sp>
          <p:nvSpPr>
            <p:cNvPr id="1049008" name="Line 81"/>
            <p:cNvSpPr>
              <a:spLocks noChangeShapeType="1"/>
            </p:cNvSpPr>
            <p:nvPr/>
          </p:nvSpPr>
          <p:spPr bwMode="auto">
            <a:xfrm>
              <a:off x="2569" y="2454"/>
              <a:ext cx="127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049009" name="Line 82"/>
          <p:cNvSpPr>
            <a:spLocks noChangeShapeType="1"/>
          </p:cNvSpPr>
          <p:nvPr/>
        </p:nvSpPr>
        <p:spPr bwMode="auto">
          <a:xfrm>
            <a:off x="6066978" y="4721373"/>
            <a:ext cx="727075" cy="0"/>
          </a:xfrm>
          <a:prstGeom prst="line">
            <a:avLst/>
          </a:prstGeom>
          <a:noFill/>
          <a:ln w="25400">
            <a:solidFill>
              <a:srgbClr val="003400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112" name="Group 179"/>
          <p:cNvGrpSpPr/>
          <p:nvPr/>
        </p:nvGrpSpPr>
        <p:grpSpPr bwMode="auto">
          <a:xfrm>
            <a:off x="6779765" y="4438798"/>
            <a:ext cx="1500188" cy="519113"/>
            <a:chOff x="3284" y="2384"/>
            <a:chExt cx="945" cy="327"/>
          </a:xfrm>
        </p:grpSpPr>
        <p:sp>
          <p:nvSpPr>
            <p:cNvPr id="1049010" name="Text Box 84"/>
            <p:cNvSpPr txBox="1">
              <a:spLocks noChangeArrowheads="1"/>
            </p:cNvSpPr>
            <p:nvPr/>
          </p:nvSpPr>
          <p:spPr bwMode="auto">
            <a:xfrm>
              <a:off x="3284" y="2384"/>
              <a:ext cx="94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0000FF"/>
                  </a:solidFill>
                  <a:ea typeface="黑体" pitchFamily="2" charset="-122"/>
                </a:rPr>
                <a:t>CPET(P</a:t>
              </a:r>
              <a:r>
                <a:rPr lang="en-US" altLang="zh-CN" sz="2800" b="1">
                  <a:ea typeface="黑体" pitchFamily="2" charset="-122"/>
                </a:rPr>
                <a:t>)</a:t>
              </a:r>
            </a:p>
          </p:txBody>
        </p:sp>
        <p:sp>
          <p:nvSpPr>
            <p:cNvPr id="1049011" name="Line 85"/>
            <p:cNvSpPr>
              <a:spLocks noChangeShapeType="1"/>
            </p:cNvSpPr>
            <p:nvPr/>
          </p:nvSpPr>
          <p:spPr bwMode="auto">
            <a:xfrm>
              <a:off x="4016" y="2446"/>
              <a:ext cx="132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113" name="Group 178"/>
          <p:cNvGrpSpPr/>
          <p:nvPr/>
        </p:nvGrpSpPr>
        <p:grpSpPr bwMode="auto">
          <a:xfrm>
            <a:off x="8348215" y="4438798"/>
            <a:ext cx="1311275" cy="519113"/>
            <a:chOff x="4272" y="2384"/>
            <a:chExt cx="826" cy="327"/>
          </a:xfrm>
        </p:grpSpPr>
        <p:sp>
          <p:nvSpPr>
            <p:cNvPr id="1049012" name="Text Box 87"/>
            <p:cNvSpPr txBox="1">
              <a:spLocks noChangeArrowheads="1"/>
            </p:cNvSpPr>
            <p:nvPr/>
          </p:nvSpPr>
          <p:spPr bwMode="auto">
            <a:xfrm>
              <a:off x="4272" y="2384"/>
              <a:ext cx="82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0000FF"/>
                  </a:solidFill>
                  <a:ea typeface="黑体" pitchFamily="2" charset="-122"/>
                </a:rPr>
                <a:t>CPT(P</a:t>
              </a:r>
              <a:r>
                <a:rPr lang="en-US" altLang="zh-CN" sz="2800" b="1">
                  <a:ea typeface="黑体" pitchFamily="2" charset="-122"/>
                </a:rPr>
                <a:t>)</a:t>
              </a:r>
            </a:p>
          </p:txBody>
        </p:sp>
        <p:sp>
          <p:nvSpPr>
            <p:cNvPr id="1049013" name="Line 88"/>
            <p:cNvSpPr>
              <a:spLocks noChangeShapeType="1"/>
            </p:cNvSpPr>
            <p:nvPr/>
          </p:nvSpPr>
          <p:spPr bwMode="auto">
            <a:xfrm>
              <a:off x="4850" y="2446"/>
              <a:ext cx="134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049014" name="Text Box 89"/>
          <p:cNvSpPr txBox="1">
            <a:spLocks noChangeArrowheads="1"/>
          </p:cNvSpPr>
          <p:nvPr/>
        </p:nvSpPr>
        <p:spPr bwMode="auto">
          <a:xfrm>
            <a:off x="1566415" y="4915048"/>
            <a:ext cx="12239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DT0:</a:t>
            </a:r>
          </a:p>
        </p:txBody>
      </p:sp>
      <p:grpSp>
        <p:nvGrpSpPr>
          <p:cNvPr id="114" name="Group 167"/>
          <p:cNvGrpSpPr/>
          <p:nvPr/>
        </p:nvGrpSpPr>
        <p:grpSpPr bwMode="auto">
          <a:xfrm>
            <a:off x="2430015" y="4997598"/>
            <a:ext cx="1997075" cy="523875"/>
            <a:chOff x="544" y="2752"/>
            <a:chExt cx="1258" cy="330"/>
          </a:xfrm>
        </p:grpSpPr>
        <p:sp>
          <p:nvSpPr>
            <p:cNvPr id="1049015" name="Text Box 91"/>
            <p:cNvSpPr txBox="1">
              <a:spLocks noChangeArrowheads="1"/>
            </p:cNvSpPr>
            <p:nvPr/>
          </p:nvSpPr>
          <p:spPr bwMode="auto">
            <a:xfrm>
              <a:off x="544" y="2752"/>
              <a:ext cx="125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ea typeface="黑体" pitchFamily="2" charset="-122"/>
                </a:rPr>
                <a:t>R</a:t>
              </a:r>
              <a:r>
                <a:rPr lang="en-US" altLang="zh-CN" sz="3200" b="1" baseline="-12000"/>
                <a:t>1</a:t>
              </a:r>
              <a:r>
                <a:rPr lang="en-US" altLang="zh-CN" sz="2800" b="1" baseline="-18000"/>
                <a:t>  </a:t>
              </a:r>
              <a:r>
                <a:rPr lang="en-US" altLang="zh-CN" sz="2800" b="1">
                  <a:ea typeface="黑体" pitchFamily="2" charset="-122"/>
                </a:rPr>
                <a:t>    MAR</a:t>
              </a:r>
            </a:p>
          </p:txBody>
        </p:sp>
        <p:sp>
          <p:nvSpPr>
            <p:cNvPr id="1049016" name="Line 92"/>
            <p:cNvSpPr>
              <a:spLocks noChangeShapeType="1"/>
            </p:cNvSpPr>
            <p:nvPr/>
          </p:nvSpPr>
          <p:spPr bwMode="auto">
            <a:xfrm>
              <a:off x="887" y="2896"/>
              <a:ext cx="228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049017" name="Text Box 93"/>
          <p:cNvSpPr txBox="1">
            <a:spLocks noChangeArrowheads="1"/>
          </p:cNvSpPr>
          <p:nvPr/>
        </p:nvSpPr>
        <p:spPr bwMode="auto">
          <a:xfrm>
            <a:off x="6833740" y="4959498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DM</a:t>
            </a:r>
          </a:p>
        </p:txBody>
      </p:sp>
      <p:sp>
        <p:nvSpPr>
          <p:cNvPr id="1049018" name="Text Box 94"/>
          <p:cNvSpPr txBox="1">
            <a:spLocks noChangeArrowheads="1"/>
          </p:cNvSpPr>
          <p:nvPr/>
        </p:nvSpPr>
        <p:spPr bwMode="auto">
          <a:xfrm>
            <a:off x="7621140" y="4959498"/>
            <a:ext cx="15541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CPMAR</a:t>
            </a:r>
          </a:p>
        </p:txBody>
      </p:sp>
      <p:sp>
        <p:nvSpPr>
          <p:cNvPr id="1049019" name="Text Box 95"/>
          <p:cNvSpPr txBox="1">
            <a:spLocks noChangeArrowheads="1"/>
          </p:cNvSpPr>
          <p:nvPr/>
        </p:nvSpPr>
        <p:spPr bwMode="auto">
          <a:xfrm>
            <a:off x="5665340" y="4959498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输出</a:t>
            </a:r>
            <a:r>
              <a:rPr lang="en-US" altLang="zh-CN" sz="2800" b="1">
                <a:ea typeface="黑体" pitchFamily="2" charset="-122"/>
              </a:rPr>
              <a:t>A</a:t>
            </a:r>
          </a:p>
        </p:txBody>
      </p:sp>
      <p:grpSp>
        <p:nvGrpSpPr>
          <p:cNvPr id="115" name="Group 168"/>
          <p:cNvGrpSpPr/>
          <p:nvPr/>
        </p:nvGrpSpPr>
        <p:grpSpPr bwMode="auto">
          <a:xfrm>
            <a:off x="4509640" y="4997598"/>
            <a:ext cx="1349375" cy="523875"/>
            <a:chOff x="1854" y="2752"/>
            <a:chExt cx="850" cy="330"/>
          </a:xfrm>
        </p:grpSpPr>
        <p:sp>
          <p:nvSpPr>
            <p:cNvPr id="1049020" name="Text Box 97"/>
            <p:cNvSpPr txBox="1">
              <a:spLocks noChangeArrowheads="1"/>
            </p:cNvSpPr>
            <p:nvPr/>
          </p:nvSpPr>
          <p:spPr bwMode="auto">
            <a:xfrm>
              <a:off x="1854" y="2752"/>
              <a:ext cx="85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ea typeface="黑体" pitchFamily="2" charset="-122"/>
                </a:rPr>
                <a:t>R</a:t>
              </a:r>
              <a:r>
                <a:rPr lang="en-US" altLang="zh-CN" sz="3200" b="1" baseline="-12000">
                  <a:ea typeface="黑体" pitchFamily="2" charset="-122"/>
                </a:rPr>
                <a:t>1</a:t>
              </a:r>
              <a:r>
                <a:rPr lang="en-US" altLang="zh-CN" sz="2800" b="1" baseline="-14000">
                  <a:ea typeface="黑体" pitchFamily="2" charset="-122"/>
                </a:rPr>
                <a:t> </a:t>
              </a:r>
              <a:r>
                <a:rPr lang="en-US" altLang="zh-CN" sz="2800" b="1">
                  <a:ea typeface="黑体" pitchFamily="2" charset="-122"/>
                </a:rPr>
                <a:t>   A</a:t>
              </a:r>
            </a:p>
          </p:txBody>
        </p:sp>
        <p:sp>
          <p:nvSpPr>
            <p:cNvPr id="1049021" name="Line 98"/>
            <p:cNvSpPr>
              <a:spLocks noChangeShapeType="1"/>
            </p:cNvSpPr>
            <p:nvPr/>
          </p:nvSpPr>
          <p:spPr bwMode="auto">
            <a:xfrm>
              <a:off x="2186" y="2896"/>
              <a:ext cx="170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049022" name="Text Box 99"/>
          <p:cNvSpPr txBox="1">
            <a:spLocks noChangeArrowheads="1"/>
          </p:cNvSpPr>
          <p:nvPr/>
        </p:nvSpPr>
        <p:spPr bwMode="auto">
          <a:xfrm>
            <a:off x="8586340" y="5840561"/>
            <a:ext cx="11255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T+1</a:t>
            </a:r>
          </a:p>
        </p:txBody>
      </p:sp>
      <p:grpSp>
        <p:nvGrpSpPr>
          <p:cNvPr id="116" name="Group 169"/>
          <p:cNvGrpSpPr/>
          <p:nvPr/>
        </p:nvGrpSpPr>
        <p:grpSpPr bwMode="auto">
          <a:xfrm>
            <a:off x="9145140" y="5010298"/>
            <a:ext cx="1358900" cy="433388"/>
            <a:chOff x="4774" y="2760"/>
            <a:chExt cx="856" cy="273"/>
          </a:xfrm>
        </p:grpSpPr>
        <p:sp>
          <p:nvSpPr>
            <p:cNvPr id="1049023" name="Text Box 104"/>
            <p:cNvSpPr txBox="1">
              <a:spLocks noChangeArrowheads="1"/>
            </p:cNvSpPr>
            <p:nvPr/>
          </p:nvSpPr>
          <p:spPr bwMode="auto">
            <a:xfrm>
              <a:off x="4774" y="2760"/>
              <a:ext cx="856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800" b="1">
                  <a:ea typeface="黑体" pitchFamily="2" charset="-122"/>
                </a:rPr>
                <a:t>1 </a:t>
              </a:r>
              <a:r>
                <a:rPr lang="zh-CN" altLang="en-US" sz="2400" b="1">
                  <a:ea typeface="黑体" pitchFamily="2" charset="-122"/>
                </a:rPr>
                <a:t>    </a:t>
              </a:r>
              <a:r>
                <a:rPr lang="en-US" altLang="zh-CN" sz="2800" b="1">
                  <a:solidFill>
                    <a:srgbClr val="0000FF"/>
                  </a:solidFill>
                  <a:ea typeface="黑体" pitchFamily="2" charset="-122"/>
                </a:rPr>
                <a:t>ET</a:t>
              </a:r>
            </a:p>
          </p:txBody>
        </p:sp>
        <p:sp>
          <p:nvSpPr>
            <p:cNvPr id="1049024" name="Line 105"/>
            <p:cNvSpPr>
              <a:spLocks noChangeShapeType="1"/>
            </p:cNvSpPr>
            <p:nvPr/>
          </p:nvSpPr>
          <p:spPr bwMode="auto">
            <a:xfrm>
              <a:off x="4966" y="2904"/>
              <a:ext cx="192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117" name="Group 180"/>
          <p:cNvGrpSpPr/>
          <p:nvPr/>
        </p:nvGrpSpPr>
        <p:grpSpPr bwMode="auto">
          <a:xfrm>
            <a:off x="4509640" y="5378598"/>
            <a:ext cx="5326063" cy="519113"/>
            <a:chOff x="1854" y="2976"/>
            <a:chExt cx="3355" cy="327"/>
          </a:xfrm>
        </p:grpSpPr>
        <p:sp>
          <p:nvSpPr>
            <p:cNvPr id="1049025" name="Text Box 107"/>
            <p:cNvSpPr txBox="1">
              <a:spLocks noChangeArrowheads="1"/>
            </p:cNvSpPr>
            <p:nvPr/>
          </p:nvSpPr>
          <p:spPr bwMode="auto">
            <a:xfrm>
              <a:off x="1854" y="2976"/>
              <a:ext cx="9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0000FF"/>
                  </a:solidFill>
                  <a:ea typeface="黑体" pitchFamily="2" charset="-122"/>
                </a:rPr>
                <a:t>CPFT(P</a:t>
              </a:r>
              <a:r>
                <a:rPr lang="en-US" altLang="zh-CN" sz="2800" b="1">
                  <a:ea typeface="黑体" pitchFamily="2" charset="-122"/>
                </a:rPr>
                <a:t>)</a:t>
              </a:r>
            </a:p>
          </p:txBody>
        </p:sp>
        <p:sp>
          <p:nvSpPr>
            <p:cNvPr id="1049026" name="Line 108"/>
            <p:cNvSpPr>
              <a:spLocks noChangeShapeType="1"/>
            </p:cNvSpPr>
            <p:nvPr/>
          </p:nvSpPr>
          <p:spPr bwMode="auto">
            <a:xfrm>
              <a:off x="2586" y="3038"/>
              <a:ext cx="118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49027" name="Line 109"/>
            <p:cNvSpPr>
              <a:spLocks noChangeShapeType="1"/>
            </p:cNvSpPr>
            <p:nvPr/>
          </p:nvSpPr>
          <p:spPr bwMode="auto">
            <a:xfrm>
              <a:off x="2846" y="3164"/>
              <a:ext cx="435" cy="0"/>
            </a:xfrm>
            <a:prstGeom prst="line">
              <a:avLst/>
            </a:prstGeom>
            <a:noFill/>
            <a:ln w="25400">
              <a:solidFill>
                <a:srgbClr val="0034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49028" name="Text Box 101"/>
            <p:cNvSpPr txBox="1">
              <a:spLocks noChangeArrowheads="1"/>
            </p:cNvSpPr>
            <p:nvPr/>
          </p:nvSpPr>
          <p:spPr bwMode="auto">
            <a:xfrm>
              <a:off x="4366" y="2976"/>
              <a:ext cx="84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0000FF"/>
                  </a:solidFill>
                  <a:ea typeface="黑体" pitchFamily="2" charset="-122"/>
                </a:rPr>
                <a:t>CPT(P</a:t>
              </a:r>
              <a:r>
                <a:rPr lang="en-US" altLang="zh-CN" sz="2800" b="1">
                  <a:ea typeface="黑体" pitchFamily="2" charset="-122"/>
                </a:rPr>
                <a:t>)</a:t>
              </a:r>
            </a:p>
          </p:txBody>
        </p:sp>
        <p:sp>
          <p:nvSpPr>
            <p:cNvPr id="1049029" name="Line 102"/>
            <p:cNvSpPr>
              <a:spLocks noChangeShapeType="1"/>
            </p:cNvSpPr>
            <p:nvPr/>
          </p:nvSpPr>
          <p:spPr bwMode="auto">
            <a:xfrm>
              <a:off x="4949" y="3038"/>
              <a:ext cx="113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49030" name="Text Box 111"/>
            <p:cNvSpPr txBox="1">
              <a:spLocks noChangeArrowheads="1"/>
            </p:cNvSpPr>
            <p:nvPr/>
          </p:nvSpPr>
          <p:spPr bwMode="auto">
            <a:xfrm>
              <a:off x="3310" y="2976"/>
              <a:ext cx="97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0000FF"/>
                  </a:solidFill>
                  <a:ea typeface="黑体" pitchFamily="2" charset="-122"/>
                </a:rPr>
                <a:t>CPET(P</a:t>
              </a:r>
              <a:r>
                <a:rPr lang="en-US" altLang="zh-CN" sz="2800" b="1">
                  <a:ea typeface="黑体" pitchFamily="2" charset="-122"/>
                </a:rPr>
                <a:t>)</a:t>
              </a:r>
            </a:p>
          </p:txBody>
        </p:sp>
        <p:sp>
          <p:nvSpPr>
            <p:cNvPr id="1049031" name="Line 112"/>
            <p:cNvSpPr>
              <a:spLocks noChangeShapeType="1"/>
            </p:cNvSpPr>
            <p:nvPr/>
          </p:nvSpPr>
          <p:spPr bwMode="auto">
            <a:xfrm>
              <a:off x="4048" y="3038"/>
              <a:ext cx="113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049032" name="Text Box 113"/>
          <p:cNvSpPr txBox="1">
            <a:spLocks noChangeArrowheads="1"/>
          </p:cNvSpPr>
          <p:nvPr/>
        </p:nvSpPr>
        <p:spPr bwMode="auto">
          <a:xfrm>
            <a:off x="1566415" y="5840561"/>
            <a:ext cx="12398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ET0:</a:t>
            </a:r>
          </a:p>
        </p:txBody>
      </p:sp>
      <p:grpSp>
        <p:nvGrpSpPr>
          <p:cNvPr id="118" name="Group 173"/>
          <p:cNvGrpSpPr/>
          <p:nvPr/>
        </p:nvGrpSpPr>
        <p:grpSpPr bwMode="auto">
          <a:xfrm>
            <a:off x="2449065" y="5921523"/>
            <a:ext cx="1817688" cy="433388"/>
            <a:chOff x="556" y="3334"/>
            <a:chExt cx="1145" cy="273"/>
          </a:xfrm>
        </p:grpSpPr>
        <p:sp>
          <p:nvSpPr>
            <p:cNvPr id="1049033" name="Text Box 115"/>
            <p:cNvSpPr txBox="1">
              <a:spLocks noChangeArrowheads="1"/>
            </p:cNvSpPr>
            <p:nvPr/>
          </p:nvSpPr>
          <p:spPr bwMode="auto">
            <a:xfrm>
              <a:off x="556" y="3334"/>
              <a:ext cx="1145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ea typeface="黑体" pitchFamily="2" charset="-122"/>
                </a:rPr>
                <a:t>C     MDR</a:t>
              </a:r>
            </a:p>
          </p:txBody>
        </p:sp>
        <p:sp>
          <p:nvSpPr>
            <p:cNvPr id="1049034" name="Line 116"/>
            <p:cNvSpPr>
              <a:spLocks noChangeShapeType="1"/>
            </p:cNvSpPr>
            <p:nvPr/>
          </p:nvSpPr>
          <p:spPr bwMode="auto">
            <a:xfrm>
              <a:off x="791" y="3458"/>
              <a:ext cx="242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119" name="Group 174"/>
          <p:cNvGrpSpPr/>
          <p:nvPr/>
        </p:nvGrpSpPr>
        <p:grpSpPr bwMode="auto">
          <a:xfrm>
            <a:off x="4471540" y="5911998"/>
            <a:ext cx="1009650" cy="433388"/>
            <a:chOff x="1830" y="3328"/>
            <a:chExt cx="636" cy="273"/>
          </a:xfrm>
        </p:grpSpPr>
        <p:sp>
          <p:nvSpPr>
            <p:cNvPr id="1049035" name="Text Box 118"/>
            <p:cNvSpPr txBox="1">
              <a:spLocks noChangeArrowheads="1"/>
            </p:cNvSpPr>
            <p:nvPr/>
          </p:nvSpPr>
          <p:spPr bwMode="auto">
            <a:xfrm>
              <a:off x="1830" y="3328"/>
              <a:ext cx="636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ea typeface="黑体" pitchFamily="2" charset="-122"/>
                </a:rPr>
                <a:t>C   B</a:t>
              </a:r>
            </a:p>
          </p:txBody>
        </p:sp>
        <p:sp>
          <p:nvSpPr>
            <p:cNvPr id="1049036" name="Line 119"/>
            <p:cNvSpPr>
              <a:spLocks noChangeShapeType="1"/>
            </p:cNvSpPr>
            <p:nvPr/>
          </p:nvSpPr>
          <p:spPr bwMode="auto">
            <a:xfrm>
              <a:off x="2051" y="3472"/>
              <a:ext cx="177" cy="0"/>
            </a:xfrm>
            <a:prstGeom prst="line">
              <a:avLst/>
            </a:prstGeom>
            <a:noFill/>
            <a:ln w="22225" cap="sq">
              <a:solidFill>
                <a:srgbClr val="0034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049037" name="Text Box 120"/>
          <p:cNvSpPr txBox="1">
            <a:spLocks noChangeArrowheads="1"/>
          </p:cNvSpPr>
          <p:nvPr/>
        </p:nvSpPr>
        <p:spPr bwMode="auto">
          <a:xfrm>
            <a:off x="5385940" y="5853261"/>
            <a:ext cx="152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输出</a:t>
            </a:r>
            <a:r>
              <a:rPr lang="en-US" altLang="zh-CN" sz="2800" b="1">
                <a:ea typeface="黑体" pitchFamily="2" charset="-122"/>
              </a:rPr>
              <a:t>B</a:t>
            </a:r>
          </a:p>
        </p:txBody>
      </p:sp>
      <p:sp>
        <p:nvSpPr>
          <p:cNvPr id="1049038" name="Text Box 121"/>
          <p:cNvSpPr txBox="1">
            <a:spLocks noChangeArrowheads="1"/>
          </p:cNvSpPr>
          <p:nvPr/>
        </p:nvSpPr>
        <p:spPr bwMode="auto">
          <a:xfrm>
            <a:off x="6516240" y="5856436"/>
            <a:ext cx="1143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DM</a:t>
            </a:r>
          </a:p>
        </p:txBody>
      </p:sp>
      <p:sp>
        <p:nvSpPr>
          <p:cNvPr id="1049039" name="Text Box 122"/>
          <p:cNvSpPr txBox="1">
            <a:spLocks noChangeArrowheads="1"/>
          </p:cNvSpPr>
          <p:nvPr/>
        </p:nvSpPr>
        <p:spPr bwMode="auto">
          <a:xfrm>
            <a:off x="7176640" y="5856436"/>
            <a:ext cx="16224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CPMDR</a:t>
            </a:r>
          </a:p>
        </p:txBody>
      </p:sp>
      <p:grpSp>
        <p:nvGrpSpPr>
          <p:cNvPr id="120" name="Group 181"/>
          <p:cNvGrpSpPr/>
          <p:nvPr/>
        </p:nvGrpSpPr>
        <p:grpSpPr bwMode="auto">
          <a:xfrm>
            <a:off x="9275315" y="5840561"/>
            <a:ext cx="1460500" cy="519112"/>
            <a:chOff x="4856" y="3267"/>
            <a:chExt cx="920" cy="327"/>
          </a:xfrm>
        </p:grpSpPr>
        <p:sp>
          <p:nvSpPr>
            <p:cNvPr id="1049040" name="Text Box 124"/>
            <p:cNvSpPr txBox="1">
              <a:spLocks noChangeArrowheads="1"/>
            </p:cNvSpPr>
            <p:nvPr/>
          </p:nvSpPr>
          <p:spPr bwMode="auto">
            <a:xfrm>
              <a:off x="4856" y="3267"/>
              <a:ext cx="9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0000FF"/>
                  </a:solidFill>
                  <a:ea typeface="黑体" pitchFamily="2" charset="-122"/>
                </a:rPr>
                <a:t>CPT(P</a:t>
              </a:r>
              <a:r>
                <a:rPr lang="en-US" altLang="zh-CN" sz="2800" b="1">
                  <a:ea typeface="黑体" pitchFamily="2" charset="-122"/>
                </a:rPr>
                <a:t>)</a:t>
              </a:r>
            </a:p>
          </p:txBody>
        </p:sp>
        <p:sp>
          <p:nvSpPr>
            <p:cNvPr id="1049041" name="Line 125"/>
            <p:cNvSpPr>
              <a:spLocks noChangeShapeType="1"/>
            </p:cNvSpPr>
            <p:nvPr/>
          </p:nvSpPr>
          <p:spPr bwMode="auto">
            <a:xfrm>
              <a:off x="5423" y="3337"/>
              <a:ext cx="137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049042" name="文本框 121"/>
          <p:cNvSpPr txBox="1"/>
          <p:nvPr/>
        </p:nvSpPr>
        <p:spPr>
          <a:xfrm>
            <a:off x="1559496" y="912806"/>
            <a:ext cx="9032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时间      每步操作                     每步操作的微命令序列</a:t>
            </a:r>
            <a:r>
              <a:rPr lang="en-US" altLang="zh-CN" sz="2000" b="1">
                <a:solidFill>
                  <a:srgbClr val="FF0000"/>
                </a:solidFill>
              </a:rPr>
              <a:t>(</a:t>
            </a:r>
            <a:r>
              <a:rPr lang="zh-CN" altLang="en-US" sz="2000" b="1">
                <a:solidFill>
                  <a:srgbClr val="FF0000"/>
                </a:solidFill>
              </a:rPr>
              <a:t>包含时序切换）</a:t>
            </a:r>
            <a:endParaRPr lang="zh-CN" altLang="en-US" sz="20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9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48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8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8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48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48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489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48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48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48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048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048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048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048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049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04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048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048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048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048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048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049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049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048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048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048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1049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049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1049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10490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1049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1049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1049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1049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1049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1049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47" grpId="0" build="p" autoUpdateAnimBg="0"/>
      <p:bldP spid="1048950" grpId="0" build="p" autoUpdateAnimBg="0"/>
      <p:bldP spid="1048958" grpId="0" animBg="1"/>
      <p:bldP spid="1048959" grpId="0" build="p" autoUpdateAnimBg="0"/>
      <p:bldP spid="1048960" grpId="0" build="p" autoUpdateAnimBg="0"/>
      <p:bldP spid="1048963" grpId="0" build="p" autoUpdateAnimBg="0"/>
      <p:bldP spid="1048964" grpId="0" build="p" autoUpdateAnimBg="0"/>
      <p:bldP spid="1048965" grpId="0" build="p" autoUpdateAnimBg="0"/>
      <p:bldP spid="1048968" grpId="0" build="p" autoUpdateAnimBg="0"/>
      <p:bldP spid="1048969" grpId="0" build="p" autoUpdateAnimBg="0"/>
      <p:bldP spid="1048970" grpId="0" build="p" autoUpdateAnimBg="0"/>
      <p:bldP spid="1048973" grpId="0" build="p" autoUpdateAnimBg="0"/>
      <p:bldP spid="1048974" grpId="0" build="p" autoUpdateAnimBg="0"/>
      <p:bldP spid="1048975" grpId="0" build="p" autoUpdateAnimBg="0"/>
      <p:bldP spid="1048976" grpId="0" build="p" autoUpdateAnimBg="0"/>
      <p:bldP spid="1048979" grpId="0" build="p" autoUpdateAnimBg="0"/>
      <p:bldP spid="1048980" grpId="0" build="p" autoUpdateAnimBg="0"/>
      <p:bldP spid="1048981" grpId="0" build="p" autoUpdateAnimBg="0"/>
      <p:bldP spid="1048982" grpId="0" build="p" autoUpdateAnimBg="0"/>
      <p:bldP spid="1048985" grpId="0" animBg="1"/>
      <p:bldP spid="1048992" grpId="0" build="p" autoUpdateAnimBg="0"/>
      <p:bldP spid="1048993" grpId="0" build="p" autoUpdateAnimBg="0"/>
      <p:bldP spid="1048994" grpId="0" build="p" autoUpdateAnimBg="0"/>
      <p:bldP spid="1048997" grpId="0" build="p" autoUpdateAnimBg="0"/>
      <p:bldP spid="1049000" grpId="0" build="p" autoUpdateAnimBg="0"/>
      <p:bldP spid="1049003" grpId="0" build="p" autoUpdateAnimBg="0"/>
      <p:bldP spid="1049004" grpId="0" build="p" autoUpdateAnimBg="0"/>
      <p:bldP spid="1049009" grpId="0" animBg="1"/>
      <p:bldP spid="1049014" grpId="0" build="p" autoUpdateAnimBg="0"/>
      <p:bldP spid="1049017" grpId="0" build="p" autoUpdateAnimBg="0"/>
      <p:bldP spid="1049018" grpId="0" build="p" autoUpdateAnimBg="0"/>
      <p:bldP spid="1049019" grpId="0" build="p" autoUpdateAnimBg="0"/>
      <p:bldP spid="1049022" grpId="0" build="p" autoUpdateAnimBg="0"/>
      <p:bldP spid="1049032" grpId="0" build="p" autoUpdateAnimBg="0"/>
      <p:bldP spid="1049037" grpId="0" build="p" autoUpdateAnimBg="0"/>
      <p:bldP spid="1049038" grpId="0" build="p" autoUpdateAnimBg="0"/>
      <p:bldP spid="1049039" grpId="0" build="p" autoUpdateAnimBg="0"/>
      <p:bldP spid="104904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mp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2012</Words>
  <Application>Microsoft Office PowerPoint</Application>
  <PresentationFormat>宽屏</PresentationFormat>
  <Paragraphs>604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MingLiU</vt:lpstr>
      <vt:lpstr>黑体</vt:lpstr>
      <vt:lpstr>华文新魏</vt:lpstr>
      <vt:lpstr>楷体</vt:lpstr>
      <vt:lpstr>宋体</vt:lpstr>
      <vt:lpstr>微软雅黑</vt:lpstr>
      <vt:lpstr>Arial</vt:lpstr>
      <vt:lpstr>Calibri</vt:lpstr>
      <vt:lpstr>Symbol</vt:lpstr>
      <vt:lpstr>Times New Roman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fmp</dc:creator>
  <cp:lastModifiedBy>陈麒至</cp:lastModifiedBy>
  <cp:revision>1</cp:revision>
  <dcterms:created xsi:type="dcterms:W3CDTF">2017-01-14T15:54:50Z</dcterms:created>
  <dcterms:modified xsi:type="dcterms:W3CDTF">2021-01-03T09:22:52Z</dcterms:modified>
</cp:coreProperties>
</file>