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77" r:id="rId3"/>
    <p:sldId id="278" r:id="rId4"/>
    <p:sldId id="337" r:id="rId5"/>
    <p:sldId id="280" r:id="rId6"/>
    <p:sldId id="281" r:id="rId7"/>
    <p:sldId id="282" r:id="rId8"/>
    <p:sldId id="283" r:id="rId9"/>
    <p:sldId id="288" r:id="rId10"/>
    <p:sldId id="289" r:id="rId11"/>
    <p:sldId id="290" r:id="rId12"/>
    <p:sldId id="292" r:id="rId13"/>
    <p:sldId id="295" r:id="rId14"/>
    <p:sldId id="296" r:id="rId15"/>
    <p:sldId id="334" r:id="rId16"/>
    <p:sldId id="297" r:id="rId17"/>
    <p:sldId id="298" r:id="rId18"/>
    <p:sldId id="335" r:id="rId19"/>
    <p:sldId id="336" r:id="rId20"/>
    <p:sldId id="339" r:id="rId21"/>
    <p:sldId id="302" r:id="rId22"/>
    <p:sldId id="304" r:id="rId23"/>
    <p:sldId id="305" r:id="rId24"/>
    <p:sldId id="306" r:id="rId25"/>
    <p:sldId id="307" r:id="rId26"/>
    <p:sldId id="308" r:id="rId27"/>
    <p:sldId id="309" r:id="rId28"/>
    <p:sldId id="311" r:id="rId29"/>
    <p:sldId id="312" r:id="rId30"/>
    <p:sldId id="313" r:id="rId31"/>
    <p:sldId id="314" r:id="rId32"/>
    <p:sldId id="326" r:id="rId33"/>
    <p:sldId id="327" r:id="rId34"/>
    <p:sldId id="328" r:id="rId35"/>
    <p:sldId id="33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5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6183" y="1145381"/>
            <a:ext cx="13869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微命令:</a:t>
            </a:r>
            <a:endParaRPr lang="en-US" altLang="zh-CN" sz="2800" b="1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67744" y="1124744"/>
            <a:ext cx="5738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控制各功能部件的电平和脉冲信号；</a:t>
            </a:r>
            <a:endParaRPr lang="en-US" altLang="zh-CN" sz="2800" b="1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1520" y="1950691"/>
            <a:ext cx="3265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组合逻辑控制方式: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10308" y="2689756"/>
            <a:ext cx="7369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按数字逻辑设计的方法产生所需要的控制信号；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8106" y="3486487"/>
            <a:ext cx="8388350" cy="22467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微程序控制方式：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设计</a:t>
            </a:r>
            <a:r>
              <a:rPr lang="en-US" altLang="zh-CN" sz="2800" b="1"/>
              <a:t>CPU</a:t>
            </a:r>
            <a:r>
              <a:rPr lang="zh-CN" altLang="en-US" sz="2800" b="1"/>
              <a:t>时，根据指令系统（整个指令集）事先编制好微程序，并存入控制存储器</a:t>
            </a:r>
            <a:r>
              <a:rPr lang="en-US" altLang="zh-CN" sz="2800" b="1"/>
              <a:t>(CM)</a:t>
            </a:r>
            <a:r>
              <a:rPr lang="zh-CN" altLang="en-US" sz="2800" b="1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1979712" y="5930116"/>
            <a:ext cx="563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即用程序设计思想产生微命令序列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0A52A1D-65D8-4E89-8297-E02E04B42369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3C4DA361-BFD6-411E-8E9B-D019CC80AE26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微程序控制器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01D27E6-D474-4CBA-8102-662C4B741BE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215">
                <a:extLst>
                  <a:ext uri="{FF2B5EF4-FFF2-40B4-BE49-F238E27FC236}">
                    <a16:creationId xmlns:a16="http://schemas.microsoft.com/office/drawing/2014/main" id="{BD445DA0-5EE0-4E97-BD3B-DFE0262D424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91C3F64-373D-40A3-8FFB-DE7736D2A59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04CEC55-05EB-4FFC-9D73-05BC9A462BE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20">
                <a:extLst>
                  <a:ext uri="{FF2B5EF4-FFF2-40B4-BE49-F238E27FC236}">
                    <a16:creationId xmlns:a16="http://schemas.microsoft.com/office/drawing/2014/main" id="{95DDA64B-F195-41C5-8D5D-C2345622FDF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4B1AD73-C814-41B6-80ED-C75E3008F2A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build="p" autoUpdateAnimBg="0"/>
      <p:bldP spid="7" grpId="0" build="p" autoUpdateAnimBg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17003" y="106779"/>
            <a:ext cx="281357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+mn-ea"/>
              </a:rPr>
              <a:t>微命令分段原则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340768"/>
            <a:ext cx="8483600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ym typeface="Wingdings" pitchFamily="2" charset="2"/>
              </a:rPr>
              <a:t>把可以需要同时发出的微命令分在不同的组,  以便并行操作。</a:t>
            </a:r>
            <a:endParaRPr lang="zh-CN" altLang="en-US" sz="2800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64834" y="2585136"/>
            <a:ext cx="851058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4675" indent="-574675">
              <a:lnSpc>
                <a:spcPct val="150000"/>
              </a:lnSpc>
              <a:spcBef>
                <a:spcPct val="10000"/>
              </a:spcBef>
              <a:tabLst>
                <a:tab pos="574675" algn="l"/>
              </a:tabLst>
            </a:pPr>
            <a:r>
              <a:rPr lang="zh-CN" altLang="en-US" sz="2800" b="1"/>
              <a:t>例: 将三个可在同一时刻发出的微命令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2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2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2000">
                <a:cs typeface="Times New Roman" pitchFamily="18" charset="0"/>
                <a:sym typeface="Symbol" pitchFamily="18" charset="2"/>
              </a:rPr>
              <a:t>3</a:t>
            </a:r>
            <a:r>
              <a:rPr lang="zh-CN" altLang="en-US" sz="2800" b="1">
                <a:sym typeface="Symbol" pitchFamily="18" charset="2"/>
              </a:rPr>
              <a:t>分在不同字段内, 则有:</a:t>
            </a:r>
            <a:r>
              <a:rPr lang="zh-CN" altLang="en-US" sz="2800" b="1"/>
              <a:t>并行产生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ym typeface="Symbol" pitchFamily="18" charset="2"/>
              </a:rPr>
              <a:t>、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6000">
                <a:cs typeface="Times New Roman" pitchFamily="18" charset="0"/>
                <a:sym typeface="Symbol" pitchFamily="18" charset="2"/>
              </a:rPr>
              <a:t>3</a:t>
            </a:r>
            <a:endParaRPr lang="zh-CN" altLang="en-US" sz="2800" b="1">
              <a:sym typeface="Symbol" pitchFamily="18" charset="2"/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85800" y="5807670"/>
            <a:ext cx="7586663" cy="476250"/>
            <a:chOff x="432" y="2795"/>
            <a:chExt cx="4779" cy="300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32" y="2798"/>
              <a:ext cx="4779" cy="289"/>
            </a:xfrm>
            <a:prstGeom prst="rect">
              <a:avLst/>
            </a:prstGeom>
            <a:noFill/>
            <a:ln w="2857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 </a:t>
              </a:r>
              <a:r>
                <a:rPr lang="en-US" altLang="zh-CN" sz="2800" b="1" baseline="-10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zh-CN" altLang="en-US" sz="2800" b="1">
                  <a:sym typeface="Symbol" pitchFamily="18" charset="2"/>
                </a:rPr>
                <a:t>编码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2800" b="1" baseline="-10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zh-CN" altLang="en-US" sz="2800" b="1">
                  <a:sym typeface="Symbol" pitchFamily="18" charset="2"/>
                </a:rPr>
                <a:t>编码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2800" b="1" baseline="-10000"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zh-CN" altLang="en-US" sz="2800" b="1">
                  <a:sym typeface="Symbol" pitchFamily="18" charset="2"/>
                </a:rPr>
                <a:t>编码      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......      </a:t>
              </a:r>
              <a:r>
                <a:rPr lang="zh-CN" altLang="en-US" sz="2800" b="1">
                  <a:sym typeface="Symbol" pitchFamily="18" charset="2"/>
                </a:rPr>
                <a:t>地址字段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371" y="2800"/>
              <a:ext cx="1" cy="295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020" y="2795"/>
              <a:ext cx="0" cy="295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358" y="2798"/>
              <a:ext cx="1" cy="295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98" y="2797"/>
              <a:ext cx="1" cy="295"/>
            </a:xfrm>
            <a:prstGeom prst="line">
              <a:avLst/>
            </a:prstGeom>
            <a:noFill/>
            <a:ln w="2857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815975" y="4583707"/>
            <a:ext cx="4306888" cy="1217613"/>
            <a:chOff x="514" y="2424"/>
            <a:chExt cx="2713" cy="767"/>
          </a:xfrm>
        </p:grpSpPr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849" y="3028"/>
              <a:ext cx="2007" cy="163"/>
              <a:chOff x="849" y="2996"/>
              <a:chExt cx="2007" cy="209"/>
            </a:xfrm>
          </p:grpSpPr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849" y="3001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8" name="AutoShape 21"/>
              <p:cNvSpPr>
                <a:spLocks noChangeArrowheads="1"/>
              </p:cNvSpPr>
              <p:nvPr/>
            </p:nvSpPr>
            <p:spPr bwMode="auto">
              <a:xfrm>
                <a:off x="1791" y="2996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9" name="AutoShape 22"/>
              <p:cNvSpPr>
                <a:spLocks noChangeArrowheads="1"/>
              </p:cNvSpPr>
              <p:nvPr/>
            </p:nvSpPr>
            <p:spPr bwMode="auto">
              <a:xfrm>
                <a:off x="2747" y="2996"/>
                <a:ext cx="109" cy="204"/>
              </a:xfrm>
              <a:prstGeom prst="upArrow">
                <a:avLst>
                  <a:gd name="adj1" fmla="val 50000"/>
                  <a:gd name="adj2" fmla="val 46789"/>
                </a:avLst>
              </a:prstGeom>
              <a:solidFill>
                <a:srgbClr val="004800"/>
              </a:solidFill>
              <a:ln w="9525">
                <a:solidFill>
                  <a:srgbClr val="003800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514" y="2711"/>
              <a:ext cx="798" cy="302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621" y="2504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212" y="2500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699" y="2424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429" y="2716"/>
              <a:ext cx="798" cy="302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498" y="2518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3089" y="2514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600" y="2430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453" y="2711"/>
              <a:ext cx="798" cy="302"/>
            </a:xfrm>
            <a:prstGeom prst="rect">
              <a:avLst/>
            </a:prstGeom>
            <a:noFill/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>
                  <a:sym typeface="Symbol" pitchFamily="18" charset="2"/>
                </a:rPr>
                <a:t>译码器</a:t>
              </a: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1541" y="2507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2132" y="2511"/>
              <a:ext cx="0" cy="19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1651" y="2427"/>
              <a:ext cx="3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2800" b="1">
                  <a:cs typeface="Times New Roman" pitchFamily="18" charset="0"/>
                  <a:sym typeface="Symbol" pitchFamily="18" charset="2"/>
                </a:rPr>
                <a:t>.....</a:t>
              </a:r>
              <a:endParaRPr lang="zh-CN" altLang="en-US" sz="2800" b="1"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30" name="Line 44"/>
          <p:cNvSpPr>
            <a:spLocks noChangeShapeType="1"/>
          </p:cNvSpPr>
          <p:nvPr/>
        </p:nvSpPr>
        <p:spPr bwMode="auto">
          <a:xfrm flipH="1" flipV="1">
            <a:off x="992188" y="4385270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774700" y="3932832"/>
            <a:ext cx="66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2000">
                <a:cs typeface="Times New Roman" pitchFamily="18" charset="0"/>
                <a:sym typeface="Symbol" pitchFamily="18" charset="2"/>
              </a:rPr>
              <a:t>1</a:t>
            </a:r>
            <a:endParaRPr lang="zh-CN" altLang="en-US" sz="28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 flipH="1" flipV="1">
            <a:off x="2446336" y="4451944"/>
            <a:ext cx="4763" cy="250824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H="1" flipV="1">
            <a:off x="3978275" y="4394792"/>
            <a:ext cx="4763" cy="312739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2189163" y="3936007"/>
            <a:ext cx="73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2000"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2800" b="1" baseline="-12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3713163" y="3950295"/>
            <a:ext cx="719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12000">
                <a:cs typeface="Times New Roman" pitchFamily="18" charset="0"/>
                <a:sym typeface="Symbol" pitchFamily="18" charset="2"/>
              </a:rPr>
              <a:t>3</a:t>
            </a:r>
            <a:endParaRPr lang="zh-CN" altLang="en-US" sz="2800" b="1" baseline="-12000"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3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EAC9ABC6-CB0B-4376-B41A-8FD03672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1" y="11110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43F7B2B7-1801-4B53-959F-4CC795A02F3A}"/>
              </a:ext>
            </a:extLst>
          </p:cNvPr>
          <p:cNvGrpSpPr/>
          <p:nvPr/>
        </p:nvGrpSpPr>
        <p:grpSpPr>
          <a:xfrm>
            <a:off x="120814" y="827206"/>
            <a:ext cx="2623974" cy="523220"/>
            <a:chOff x="120814" y="827206"/>
            <a:chExt cx="2623974" cy="523220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608013" y="827206"/>
              <a:ext cx="21367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/>
                <a:t>相容性原则</a:t>
              </a:r>
              <a:endParaRPr lang="en-US" altLang="zh-CN" sz="2800" b="1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AB703F7-9DDC-4176-8DF5-D39326CA57EF}"/>
                </a:ext>
              </a:extLst>
            </p:cNvPr>
            <p:cNvGrpSpPr/>
            <p:nvPr/>
          </p:nvGrpSpPr>
          <p:grpSpPr>
            <a:xfrm>
              <a:off x="120814" y="852351"/>
              <a:ext cx="571674" cy="464371"/>
              <a:chOff x="200731" y="3756717"/>
              <a:chExt cx="571674" cy="464371"/>
            </a:xfrm>
          </p:grpSpPr>
          <p:pic>
            <p:nvPicPr>
              <p:cNvPr id="39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21FB1B7-DA3F-4684-8422-4735835E7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2744678F-0516-4C98-B680-DF6DD421C6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build="p" autoUpdateAnimBg="0"/>
      <p:bldP spid="30" grpId="0" animBg="1"/>
      <p:bldP spid="31" grpId="0" autoUpdateAnimBg="0"/>
      <p:bldP spid="32" grpId="0" animBg="1"/>
      <p:bldP spid="33" grpId="0" animBg="1"/>
      <p:bldP spid="34" grpId="0" autoUpdateAnimBg="0"/>
      <p:bldP spid="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65C7DA-71B7-437D-B561-E480C6E2FE45}"/>
              </a:ext>
            </a:extLst>
          </p:cNvPr>
          <p:cNvGrpSpPr/>
          <p:nvPr/>
        </p:nvGrpSpPr>
        <p:grpSpPr>
          <a:xfrm>
            <a:off x="603250" y="1700808"/>
            <a:ext cx="7870825" cy="522288"/>
            <a:chOff x="603250" y="1412776"/>
            <a:chExt cx="7870825" cy="52228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543050" y="1415951"/>
              <a:ext cx="6931025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不能同时出现的操作,  属于串行操作；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03250" y="1412776"/>
              <a:ext cx="1320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互斥: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B363726-0557-40EF-AE8C-9199D6CAEE47}"/>
              </a:ext>
            </a:extLst>
          </p:cNvPr>
          <p:cNvGrpSpPr/>
          <p:nvPr/>
        </p:nvGrpSpPr>
        <p:grpSpPr>
          <a:xfrm>
            <a:off x="612775" y="2389957"/>
            <a:ext cx="8201025" cy="534987"/>
            <a:chOff x="612775" y="2167359"/>
            <a:chExt cx="8201025" cy="534987"/>
          </a:xfrm>
        </p:grpSpPr>
        <p:sp>
          <p:nvSpPr>
            <p:cNvPr id="2" name="Text Box 2"/>
            <p:cNvSpPr txBox="1">
              <a:spLocks noChangeArrowheads="1"/>
            </p:cNvSpPr>
            <p:nvPr/>
          </p:nvSpPr>
          <p:spPr bwMode="auto">
            <a:xfrm>
              <a:off x="612775" y="2183234"/>
              <a:ext cx="265430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互斥性原则: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93975" y="2167359"/>
              <a:ext cx="6219825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同类操作中</a:t>
              </a:r>
              <a:r>
                <a:rPr lang="zh-CN" altLang="en-US" sz="2800" b="1" u="sng"/>
                <a:t>互斥</a:t>
              </a:r>
              <a:r>
                <a:rPr lang="zh-CN" altLang="en-US" sz="2800" b="1"/>
                <a:t>的微命令放同一字段。</a:t>
              </a:r>
            </a:p>
          </p:txBody>
        </p:sp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14388" y="5055067"/>
            <a:ext cx="8147050" cy="132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ym typeface="Wingdings" pitchFamily="2" charset="2"/>
              </a:rPr>
              <a:t></a:t>
            </a:r>
            <a:r>
              <a:rPr lang="zh-CN" altLang="en-US" sz="2400" b="1">
                <a:sym typeface="Wingdings" pitchFamily="2" charset="2"/>
              </a:rPr>
              <a:t>  </a:t>
            </a:r>
            <a:r>
              <a:rPr lang="en-US" altLang="zh-CN" sz="2900" b="1"/>
              <a:t>“R</a:t>
            </a:r>
            <a:r>
              <a:rPr lang="en-US" altLang="zh-CN" sz="3200" b="1" baseline="-14000"/>
              <a:t>i</a:t>
            </a:r>
            <a:r>
              <a:rPr lang="en-US" altLang="zh-CN" sz="2000" b="1"/>
              <a:t> </a:t>
            </a:r>
            <a:r>
              <a:rPr lang="en-US" altLang="zh-CN" sz="2900" b="1">
                <a:sym typeface="Symbol" pitchFamily="18" charset="2"/>
              </a:rPr>
              <a:t></a:t>
            </a:r>
            <a:r>
              <a:rPr lang="en-US" altLang="zh-CN" sz="1600" b="1"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选择器</a:t>
            </a:r>
            <a:r>
              <a:rPr lang="en-US" altLang="zh-CN" sz="2800" b="1"/>
              <a:t>A</a:t>
            </a:r>
            <a:r>
              <a:rPr lang="zh-CN" altLang="en-US" sz="2900" b="1"/>
              <a:t>”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en-US" altLang="zh-CN" sz="2900" b="1"/>
              <a:t>“R</a:t>
            </a:r>
            <a:r>
              <a:rPr lang="en-US" altLang="zh-CN" sz="3200" b="1" baseline="-14000"/>
              <a:t>j</a:t>
            </a:r>
            <a:r>
              <a:rPr lang="en-US" altLang="zh-CN" sz="2000" b="1"/>
              <a:t> </a:t>
            </a:r>
            <a:r>
              <a:rPr lang="en-US" altLang="zh-CN" sz="2900" b="1">
                <a:sym typeface="Symbol" pitchFamily="18" charset="2"/>
              </a:rPr>
              <a:t></a:t>
            </a:r>
            <a:r>
              <a:rPr lang="zh-CN" altLang="en-US" sz="2800" b="1">
                <a:sym typeface="Symbol" pitchFamily="18" charset="2"/>
              </a:rPr>
              <a:t>选择器</a:t>
            </a:r>
            <a:r>
              <a:rPr lang="en-US" altLang="zh-CN" sz="2800" b="1"/>
              <a:t>A</a:t>
            </a:r>
            <a:r>
              <a:rPr lang="zh-CN" altLang="en-US" sz="2800" b="1"/>
              <a:t>”不能</a:t>
            </a:r>
            <a:r>
              <a:rPr lang="zh-CN" altLang="en-US" sz="2800" b="1">
                <a:sym typeface="Symbol" pitchFamily="18" charset="2"/>
              </a:rPr>
              <a:t>同时出现; 可编在同一个字段内。</a:t>
            </a:r>
            <a:endParaRPr lang="en-US" altLang="zh-CN" sz="2800" b="1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95D8B8F-40C8-4144-B11F-214AE333B234}"/>
              </a:ext>
            </a:extLst>
          </p:cNvPr>
          <p:cNvGrpSpPr/>
          <p:nvPr/>
        </p:nvGrpSpPr>
        <p:grpSpPr>
          <a:xfrm>
            <a:off x="609600" y="3140968"/>
            <a:ext cx="8335963" cy="1899440"/>
            <a:chOff x="609600" y="3140968"/>
            <a:chExt cx="8335963" cy="189944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09600" y="3140968"/>
              <a:ext cx="11509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58825" indent="-758825"/>
              <a:r>
                <a:rPr lang="zh-CN" altLang="en-US" sz="2800" b="1"/>
                <a:t>如:</a:t>
              </a:r>
              <a:endParaRPr lang="zh-CN" altLang="en-US" sz="2800" b="1">
                <a:latin typeface="宋体" pitchFamily="2" charset="-122"/>
                <a:sym typeface="Symbol" pitchFamily="18" charset="2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763588" y="3717032"/>
              <a:ext cx="8181975" cy="1323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82600" indent="-482600">
                <a:lnSpc>
                  <a:spcPct val="150000"/>
                </a:lnSpc>
              </a:pPr>
              <a:r>
                <a:rPr lang="zh-CN" altLang="en-US" sz="2000" b="1">
                  <a:sym typeface="Wingdings" pitchFamily="2" charset="2"/>
                </a:rPr>
                <a:t></a:t>
              </a:r>
              <a:r>
                <a:rPr lang="zh-CN" altLang="en-US" sz="2800" b="1">
                  <a:sym typeface="Wingdings" pitchFamily="2" charset="2"/>
                </a:rPr>
                <a:t> </a:t>
              </a:r>
              <a:r>
                <a:rPr lang="zh-CN" altLang="en-US" sz="2800" b="1"/>
                <a:t>“读内存命令”</a:t>
              </a:r>
              <a:r>
                <a:rPr lang="zh-CN" altLang="en-US" sz="2800" b="1">
                  <a:sym typeface="Symbol" pitchFamily="18" charset="2"/>
                </a:rPr>
                <a:t>和</a:t>
              </a:r>
              <a:r>
                <a:rPr lang="zh-CN" altLang="en-US" sz="2800" b="1"/>
                <a:t>“写内存命令”不能</a:t>
              </a:r>
              <a:r>
                <a:rPr lang="zh-CN" altLang="en-US" sz="2800" b="1">
                  <a:sym typeface="Symbol" pitchFamily="18" charset="2"/>
                </a:rPr>
                <a:t>同时出现;</a:t>
              </a:r>
              <a:r>
                <a:rPr lang="zh-CN" altLang="en-US" sz="2900" b="1">
                  <a:sym typeface="Symbol" pitchFamily="18" charset="2"/>
                </a:rPr>
                <a:t>可编在同一个字段内。</a:t>
              </a:r>
              <a:endParaRPr lang="zh-CN" altLang="en-US" sz="2800" b="1">
                <a:sym typeface="Symbol" pitchFamily="18" charset="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1062C2A-31C7-45D3-9873-3033C09ADD6A}"/>
              </a:ext>
            </a:extLst>
          </p:cNvPr>
          <p:cNvGrpSpPr/>
          <p:nvPr/>
        </p:nvGrpSpPr>
        <p:grpSpPr>
          <a:xfrm>
            <a:off x="291842" y="889556"/>
            <a:ext cx="2623974" cy="523220"/>
            <a:chOff x="120814" y="827206"/>
            <a:chExt cx="2623974" cy="523220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E4A4976B-E427-4095-A7D6-E1100F5A0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013" y="827206"/>
              <a:ext cx="21367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/>
                <a:t>互斥性原则</a:t>
              </a:r>
              <a:endParaRPr lang="en-US" altLang="zh-CN" sz="2800" b="1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1734C91-B7B1-4520-8A7F-D2291C38CB95}"/>
                </a:ext>
              </a:extLst>
            </p:cNvPr>
            <p:cNvGrpSpPr/>
            <p:nvPr/>
          </p:nvGrpSpPr>
          <p:grpSpPr>
            <a:xfrm>
              <a:off x="120814" y="852351"/>
              <a:ext cx="571674" cy="464371"/>
              <a:chOff x="200731" y="3756717"/>
              <a:chExt cx="571674" cy="464371"/>
            </a:xfrm>
          </p:grpSpPr>
          <p:pic>
            <p:nvPicPr>
              <p:cNvPr id="13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C0A9A2B-C963-4D09-B6AA-2EC33CCD2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811E38C0-13BC-4D60-BF9E-FD8B705FF7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26777" y="909430"/>
            <a:ext cx="40052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(</a:t>
            </a:r>
            <a:r>
              <a:rPr lang="en-US" altLang="zh-CN" sz="2800" b="1"/>
              <a:t>3</a:t>
            </a:r>
            <a:r>
              <a:rPr lang="zh-CN" altLang="en-US" sz="2800" b="1"/>
              <a:t>) 分段间接编码法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576" y="1719507"/>
            <a:ext cx="78533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微命令由本字段编码和其它字段解释共同给出。</a:t>
            </a:r>
          </a:p>
        </p:txBody>
      </p: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2171700" y="2857192"/>
            <a:ext cx="2989263" cy="1184275"/>
            <a:chOff x="383" y="3243"/>
            <a:chExt cx="1883" cy="746"/>
          </a:xfrm>
        </p:grpSpPr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383" y="3243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例. </a:t>
              </a:r>
            </a:p>
          </p:txBody>
        </p: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847" y="3251"/>
              <a:ext cx="1419" cy="306"/>
              <a:chOff x="810" y="1009"/>
              <a:chExt cx="1419" cy="306"/>
            </a:xfrm>
          </p:grpSpPr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810" y="1009"/>
                <a:ext cx="1419" cy="302"/>
              </a:xfrm>
              <a:prstGeom prst="rect">
                <a:avLst/>
              </a:prstGeom>
              <a:noFill/>
              <a:ln w="25400" cap="sq">
                <a:solidFill>
                  <a:srgbClr val="0038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zh-CN" altLang="en-US" sz="2800" b="1"/>
                  <a:t>    </a:t>
                </a:r>
                <a:r>
                  <a:rPr lang="en-US" altLang="zh-CN" sz="2800" b="1"/>
                  <a:t>C          A   </a:t>
                </a:r>
              </a:p>
            </p:txBody>
          </p:sp>
          <p:sp>
            <p:nvSpPr>
              <p:cNvPr id="29" name="Line 37"/>
              <p:cNvSpPr>
                <a:spLocks noChangeShapeType="1"/>
              </p:cNvSpPr>
              <p:nvPr/>
            </p:nvSpPr>
            <p:spPr bwMode="auto">
              <a:xfrm>
                <a:off x="1530" y="1009"/>
                <a:ext cx="0" cy="306"/>
              </a:xfrm>
              <a:prstGeom prst="line">
                <a:avLst/>
              </a:prstGeom>
              <a:noFill/>
              <a:ln w="25400" cap="sq">
                <a:solidFill>
                  <a:srgbClr val="0038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199" y="3601"/>
              <a:ext cx="117" cy="144"/>
            </a:xfrm>
            <a:prstGeom prst="line">
              <a:avLst/>
            </a:prstGeom>
            <a:noFill/>
            <a:ln w="22225" cap="sq">
              <a:solidFill>
                <a:srgbClr val="0038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1250" y="3662"/>
              <a:ext cx="87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解释位</a:t>
              </a:r>
              <a:endParaRPr lang="en-US" altLang="zh-CN" sz="2800" b="1"/>
            </a:p>
          </p:txBody>
        </p:sp>
      </p:grp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1619672" y="4424013"/>
            <a:ext cx="4951413" cy="1165227"/>
            <a:chOff x="2641" y="3172"/>
            <a:chExt cx="3119" cy="734"/>
          </a:xfrm>
        </p:grpSpPr>
        <p:sp>
          <p:nvSpPr>
            <p:cNvPr id="31" name="Text Box 42"/>
            <p:cNvSpPr txBox="1">
              <a:spLocks noChangeArrowheads="1"/>
            </p:cNvSpPr>
            <p:nvPr/>
          </p:nvSpPr>
          <p:spPr bwMode="auto">
            <a:xfrm>
              <a:off x="2641" y="3353"/>
              <a:ext cx="58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/>
                <a:t>C</a:t>
              </a:r>
              <a:r>
                <a:rPr lang="en-US" altLang="zh-CN" sz="1200" b="1"/>
                <a:t> </a:t>
              </a:r>
              <a:r>
                <a:rPr lang="en-US" altLang="zh-CN" sz="2800" b="1"/>
                <a:t>=</a:t>
              </a:r>
              <a:endParaRPr lang="en-US" altLang="zh-CN" sz="1200" b="1"/>
            </a:p>
          </p:txBody>
        </p:sp>
        <p:sp>
          <p:nvSpPr>
            <p:cNvPr id="32" name="AutoShape 43"/>
            <p:cNvSpPr>
              <a:spLocks/>
            </p:cNvSpPr>
            <p:nvPr/>
          </p:nvSpPr>
          <p:spPr bwMode="auto">
            <a:xfrm>
              <a:off x="3095" y="3271"/>
              <a:ext cx="128" cy="499"/>
            </a:xfrm>
            <a:prstGeom prst="leftBrace">
              <a:avLst>
                <a:gd name="adj1" fmla="val 31579"/>
                <a:gd name="adj2" fmla="val 50000"/>
              </a:avLst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3247" y="3172"/>
              <a:ext cx="25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   </a:t>
              </a:r>
              <a:r>
                <a:rPr lang="en-US" altLang="zh-CN" sz="2800" b="1"/>
                <a:t>A</a:t>
              </a:r>
              <a:r>
                <a:rPr lang="zh-CN" altLang="en-US" sz="2800" b="1"/>
                <a:t>为</a:t>
              </a:r>
              <a:r>
                <a:rPr lang="en-US" altLang="zh-CN" sz="2800" b="1"/>
                <a:t>CPU</a:t>
              </a:r>
              <a:r>
                <a:rPr lang="zh-CN" altLang="en-US" sz="2800" b="1"/>
                <a:t>操作类命令</a:t>
              </a:r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3244" y="3579"/>
              <a:ext cx="23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0   </a:t>
              </a:r>
              <a:r>
                <a:rPr lang="en-US" altLang="zh-CN" sz="2800" b="1"/>
                <a:t>A</a:t>
              </a:r>
              <a:r>
                <a:rPr lang="zh-CN" altLang="en-US" sz="2800" b="1"/>
                <a:t>为</a:t>
              </a:r>
              <a:r>
                <a:rPr lang="en-US" altLang="zh-CN" sz="2800" b="1"/>
                <a:t>I/O</a:t>
              </a:r>
              <a:r>
                <a:rPr lang="zh-CN" altLang="en-US" sz="2800" b="1"/>
                <a:t>操作类命令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11560" y="1559967"/>
            <a:ext cx="428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首先是</a:t>
            </a:r>
            <a:r>
              <a:rPr lang="zh-CN" altLang="en-US" sz="2800" b="1">
                <a:solidFill>
                  <a:srgbClr val="FF0000"/>
                </a:solidFill>
              </a:rPr>
              <a:t>公共入口</a:t>
            </a:r>
            <a:r>
              <a:rPr lang="zh-CN" altLang="en-US" sz="2800" b="1"/>
              <a:t>问题:</a:t>
            </a:r>
            <a:endParaRPr lang="zh-CN" altLang="en-US" sz="2800" b="1" u="sng"/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627990" y="2491872"/>
            <a:ext cx="81676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其次, 不同机器指令存在一些公共的微操作, 如:</a:t>
            </a:r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2466314" y="3160896"/>
            <a:ext cx="44910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u="sng">
                <a:solidFill>
                  <a:srgbClr val="0000FF"/>
                </a:solidFill>
              </a:rPr>
              <a:t>取操作数所需微操作</a:t>
            </a:r>
            <a:r>
              <a:rPr lang="zh-CN" altLang="en-US" sz="2800" b="1">
                <a:solidFill>
                  <a:srgbClr val="0000FF"/>
                </a:solidFill>
              </a:rPr>
              <a:t>等</a:t>
            </a:r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445427" y="3999772"/>
            <a:ext cx="8350250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因此, 不是将所有</a:t>
            </a:r>
            <a:r>
              <a:rPr lang="zh-CN" altLang="en-US" sz="2800" b="1">
                <a:solidFill>
                  <a:srgbClr val="7030A0"/>
                </a:solidFill>
              </a:rPr>
              <a:t>机器指令</a:t>
            </a:r>
            <a:r>
              <a:rPr lang="zh-CN" altLang="en-US" sz="2800" b="1"/>
              <a:t>所需微操作</a:t>
            </a:r>
            <a:r>
              <a:rPr lang="zh-CN" altLang="en-US" sz="2800" b="1">
                <a:solidFill>
                  <a:srgbClr val="7030A0"/>
                </a:solidFill>
              </a:rPr>
              <a:t>顺序</a:t>
            </a:r>
            <a:r>
              <a:rPr lang="zh-CN" altLang="en-US" sz="2800" b="1"/>
              <a:t>排列存入控制存储器(</a:t>
            </a:r>
            <a:r>
              <a:rPr lang="en-US" altLang="zh-CN" sz="2800" b="1"/>
              <a:t>CM),</a:t>
            </a:r>
            <a:r>
              <a:rPr lang="zh-CN" altLang="en-US" sz="2800" b="1"/>
              <a:t>而是将</a:t>
            </a:r>
            <a:r>
              <a:rPr lang="zh-CN" altLang="en-US" sz="2800" b="1">
                <a:solidFill>
                  <a:srgbClr val="0000FF"/>
                </a:solidFill>
              </a:rPr>
              <a:t>公共操作构成微子程序</a:t>
            </a:r>
            <a:r>
              <a:rPr lang="zh-CN" altLang="en-US" sz="2800" b="1"/>
              <a:t>存入</a:t>
            </a:r>
            <a:r>
              <a:rPr lang="en-US" altLang="zh-CN" sz="2800" b="1"/>
              <a:t>CM, </a:t>
            </a:r>
            <a:r>
              <a:rPr lang="zh-CN" altLang="en-US" sz="2800" b="1"/>
              <a:t>在需要执行该操作时, 转入该微子程序。</a:t>
            </a:r>
            <a:endParaRPr lang="en-US" altLang="zh-CN" sz="2800" b="1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299322" y="1556792"/>
            <a:ext cx="354616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u="sng"/>
              <a:t>取指令所需微操作；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AC5605-7932-4A19-BE39-9947F96AC591}"/>
              </a:ext>
            </a:extLst>
          </p:cNvPr>
          <p:cNvGrpSpPr/>
          <p:nvPr/>
        </p:nvGrpSpPr>
        <p:grpSpPr>
          <a:xfrm>
            <a:off x="827584" y="0"/>
            <a:ext cx="5400600" cy="839639"/>
            <a:chOff x="827584" y="0"/>
            <a:chExt cx="5400600" cy="839639"/>
          </a:xfrm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68CD8CE6-52F7-45CA-B4A3-31F181322F66}"/>
                </a:ext>
              </a:extLst>
            </p:cNvPr>
            <p:cNvSpPr/>
            <p:nvPr/>
          </p:nvSpPr>
          <p:spPr>
            <a:xfrm>
              <a:off x="1119857" y="93956"/>
              <a:ext cx="510832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微地址形成方式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7B47FA7-401A-4835-9179-339C4EB3D19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215">
                <a:extLst>
                  <a:ext uri="{FF2B5EF4-FFF2-40B4-BE49-F238E27FC236}">
                    <a16:creationId xmlns:a16="http://schemas.microsoft.com/office/drawing/2014/main" id="{6D55D149-D5B5-4201-9220-CDD68941270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3776EEE-0FFB-4244-B138-EA2C2B3B1A0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22D2AD0-757D-4ED2-AF9F-A6FBE3DAA4A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220">
                <a:extLst>
                  <a:ext uri="{FF2B5EF4-FFF2-40B4-BE49-F238E27FC236}">
                    <a16:creationId xmlns:a16="http://schemas.microsoft.com/office/drawing/2014/main" id="{4EF6C0E8-61EC-4053-9B2D-26E5F9969AA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423020E-9CA1-4839-A168-0DA9DD89502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403648" y="44450"/>
            <a:ext cx="6840760" cy="6697663"/>
            <a:chOff x="1403648" y="44450"/>
            <a:chExt cx="6840760" cy="6697663"/>
          </a:xfrm>
        </p:grpSpPr>
        <p:sp>
          <p:nvSpPr>
            <p:cNvPr id="2" name="TextBox 5"/>
            <p:cNvSpPr txBox="1">
              <a:spLocks noChangeArrowheads="1"/>
            </p:cNvSpPr>
            <p:nvPr/>
          </p:nvSpPr>
          <p:spPr bwMode="auto">
            <a:xfrm>
              <a:off x="1403648" y="44450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/>
                <a:t>00H</a:t>
              </a:r>
            </a:p>
            <a:p>
              <a:r>
                <a:rPr lang="en-US" altLang="zh-CN" sz="1800" b="1"/>
                <a:t>01H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02H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3" name="矩形 6"/>
            <p:cNvSpPr>
              <a:spLocks noChangeArrowheads="1"/>
            </p:cNvSpPr>
            <p:nvPr/>
          </p:nvSpPr>
          <p:spPr bwMode="auto">
            <a:xfrm>
              <a:off x="2051919" y="188913"/>
              <a:ext cx="3168650" cy="6553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4" name="直接连接符 8"/>
            <p:cNvCxnSpPr>
              <a:cxnSpLocks noChangeShapeType="1"/>
            </p:cNvCxnSpPr>
            <p:nvPr/>
          </p:nvCxnSpPr>
          <p:spPr bwMode="auto">
            <a:xfrm>
              <a:off x="2051919" y="8366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" name="直接连接符 9"/>
            <p:cNvCxnSpPr>
              <a:cxnSpLocks noChangeShapeType="1"/>
            </p:cNvCxnSpPr>
            <p:nvPr/>
          </p:nvCxnSpPr>
          <p:spPr bwMode="auto">
            <a:xfrm>
              <a:off x="2051919" y="4048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" name="直接连接符 10"/>
            <p:cNvCxnSpPr>
              <a:cxnSpLocks noChangeShapeType="1"/>
            </p:cNvCxnSpPr>
            <p:nvPr/>
          </p:nvCxnSpPr>
          <p:spPr bwMode="auto">
            <a:xfrm>
              <a:off x="2051919" y="6207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580931" y="241417"/>
              <a:ext cx="26634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800" b="1"/>
                <a:t>取指令微程序</a:t>
              </a:r>
              <a:r>
                <a:rPr lang="zh-CN" altLang="en-US" b="1"/>
                <a:t>（公共区）</a:t>
              </a:r>
              <a:endParaRPr lang="zh-CN" altLang="en-US" sz="1800" b="1"/>
            </a:p>
          </p:txBody>
        </p:sp>
        <p:sp>
          <p:nvSpPr>
            <p:cNvPr id="8" name="右大括号 12"/>
            <p:cNvSpPr>
              <a:spLocks/>
            </p:cNvSpPr>
            <p:nvPr/>
          </p:nvSpPr>
          <p:spPr bwMode="auto">
            <a:xfrm>
              <a:off x="5365031" y="188913"/>
              <a:ext cx="146353" cy="408433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403648" y="836613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03H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…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0AH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连接符 14"/>
            <p:cNvCxnSpPr>
              <a:cxnSpLocks noChangeShapeType="1"/>
            </p:cNvCxnSpPr>
            <p:nvPr/>
          </p:nvCxnSpPr>
          <p:spPr bwMode="auto">
            <a:xfrm>
              <a:off x="2051919" y="17002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580112" y="1043444"/>
              <a:ext cx="23761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/>
                <a:t>MOV</a:t>
              </a:r>
              <a:r>
                <a:rPr lang="zh-CN" altLang="en-US" sz="1800" b="1"/>
                <a:t>指令微程序</a:t>
              </a:r>
            </a:p>
          </p:txBody>
        </p:sp>
        <p:sp>
          <p:nvSpPr>
            <p:cNvPr id="12" name="右大括号 11"/>
            <p:cNvSpPr>
              <a:spLocks/>
            </p:cNvSpPr>
            <p:nvPr/>
          </p:nvSpPr>
          <p:spPr bwMode="auto">
            <a:xfrm>
              <a:off x="5361653" y="770384"/>
              <a:ext cx="148912" cy="884237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13" name="直接连接符 17"/>
            <p:cNvCxnSpPr>
              <a:cxnSpLocks noChangeShapeType="1"/>
            </p:cNvCxnSpPr>
            <p:nvPr/>
          </p:nvCxnSpPr>
          <p:spPr bwMode="auto">
            <a:xfrm>
              <a:off x="2051919" y="10525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直接连接符 19"/>
            <p:cNvCxnSpPr>
              <a:cxnSpLocks noChangeShapeType="1"/>
            </p:cNvCxnSpPr>
            <p:nvPr/>
          </p:nvCxnSpPr>
          <p:spPr bwMode="auto">
            <a:xfrm>
              <a:off x="2051919" y="19161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直接连接符 20"/>
            <p:cNvCxnSpPr>
              <a:cxnSpLocks noChangeShapeType="1"/>
            </p:cNvCxnSpPr>
            <p:nvPr/>
          </p:nvCxnSpPr>
          <p:spPr bwMode="auto">
            <a:xfrm>
              <a:off x="2051919" y="2133600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1403648" y="1628775"/>
              <a:ext cx="649288" cy="20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0BH</a:t>
              </a:r>
            </a:p>
            <a:p>
              <a:endParaRPr lang="en-US" altLang="zh-CN" sz="1800" b="1"/>
            </a:p>
            <a:p>
              <a:endParaRPr lang="en-US" altLang="zh-CN" sz="1800" b="1"/>
            </a:p>
            <a:p>
              <a:r>
                <a:rPr lang="en-US" altLang="zh-CN" sz="1800" b="1"/>
                <a:t>…</a:t>
              </a:r>
            </a:p>
            <a:p>
              <a:endParaRPr lang="en-US" altLang="zh-CN" sz="1800" b="1"/>
            </a:p>
            <a:p>
              <a:endParaRPr lang="en-US" altLang="zh-CN" sz="1800" b="1"/>
            </a:p>
            <a:p>
              <a:r>
                <a:rPr lang="en-US" altLang="zh-CN" sz="1800" b="1"/>
                <a:t>22H</a:t>
              </a:r>
              <a:endParaRPr lang="zh-CN" altLang="en-US" sz="1800" b="1"/>
            </a:p>
          </p:txBody>
        </p:sp>
        <p:sp>
          <p:nvSpPr>
            <p:cNvPr id="17" name="右大括号 16"/>
            <p:cNvSpPr>
              <a:spLocks/>
            </p:cNvSpPr>
            <p:nvPr/>
          </p:nvSpPr>
          <p:spPr bwMode="auto">
            <a:xfrm>
              <a:off x="5365031" y="1773238"/>
              <a:ext cx="215900" cy="1727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18" name="直接连接符 26"/>
            <p:cNvCxnSpPr>
              <a:cxnSpLocks noChangeShapeType="1"/>
            </p:cNvCxnSpPr>
            <p:nvPr/>
          </p:nvCxnSpPr>
          <p:spPr bwMode="auto">
            <a:xfrm>
              <a:off x="2051919" y="35734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580931" y="2492375"/>
              <a:ext cx="2447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双操作数指令微程序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1403648" y="3557588"/>
              <a:ext cx="649288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C00000"/>
                  </a:solidFill>
                </a:rPr>
                <a:t>23H</a:t>
              </a:r>
            </a:p>
            <a:p>
              <a:r>
                <a:rPr lang="en-US" altLang="zh-CN" sz="1800" b="1">
                  <a:solidFill>
                    <a:srgbClr val="C00000"/>
                  </a:solidFill>
                </a:rPr>
                <a:t>…</a:t>
              </a:r>
            </a:p>
            <a:p>
              <a:endParaRPr lang="en-US" altLang="zh-CN" sz="1800" b="1">
                <a:solidFill>
                  <a:srgbClr val="C00000"/>
                </a:solidFill>
              </a:endParaRPr>
            </a:p>
            <a:p>
              <a:r>
                <a:rPr lang="en-US" altLang="zh-CN" sz="1800" b="1">
                  <a:solidFill>
                    <a:srgbClr val="C00000"/>
                  </a:solidFill>
                </a:rPr>
                <a:t>3EH</a:t>
              </a:r>
              <a:endParaRPr lang="zh-CN" altLang="en-US" sz="1800" b="1">
                <a:solidFill>
                  <a:srgbClr val="C00000"/>
                </a:solidFill>
              </a:endParaRPr>
            </a:p>
          </p:txBody>
        </p:sp>
        <p:cxnSp>
          <p:nvCxnSpPr>
            <p:cNvPr id="21" name="直接连接符 29"/>
            <p:cNvCxnSpPr>
              <a:cxnSpLocks noChangeShapeType="1"/>
            </p:cNvCxnSpPr>
            <p:nvPr/>
          </p:nvCxnSpPr>
          <p:spPr bwMode="auto">
            <a:xfrm>
              <a:off x="2051919" y="37893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直接连接符 30"/>
            <p:cNvCxnSpPr>
              <a:cxnSpLocks noChangeShapeType="1"/>
            </p:cNvCxnSpPr>
            <p:nvPr/>
          </p:nvCxnSpPr>
          <p:spPr bwMode="auto">
            <a:xfrm>
              <a:off x="2051919" y="46529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569819" y="3916363"/>
              <a:ext cx="26035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单操作数指令微程序</a:t>
              </a:r>
            </a:p>
          </p:txBody>
        </p:sp>
        <p:sp>
          <p:nvSpPr>
            <p:cNvPr id="24" name="右大括号 23"/>
            <p:cNvSpPr>
              <a:spLocks/>
            </p:cNvSpPr>
            <p:nvPr/>
          </p:nvSpPr>
          <p:spPr bwMode="auto">
            <a:xfrm>
              <a:off x="5353919" y="3687763"/>
              <a:ext cx="215900" cy="792162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1403648" y="4676775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3FH</a:t>
              </a:r>
            </a:p>
            <a:p>
              <a:r>
                <a:rPr lang="en-US" altLang="zh-CN" sz="1800" b="1"/>
                <a:t>…</a:t>
              </a:r>
            </a:p>
            <a:p>
              <a:r>
                <a:rPr lang="en-US" altLang="zh-CN" sz="1800" b="1"/>
                <a:t>4CH</a:t>
              </a:r>
              <a:endParaRPr lang="zh-CN" altLang="en-US" sz="1800" b="1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5580931" y="4951413"/>
              <a:ext cx="2603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转移类指令微程序</a:t>
              </a:r>
            </a:p>
          </p:txBody>
        </p:sp>
        <p:sp>
          <p:nvSpPr>
            <p:cNvPr id="27" name="右大括号 26"/>
            <p:cNvSpPr>
              <a:spLocks/>
            </p:cNvSpPr>
            <p:nvPr/>
          </p:nvSpPr>
          <p:spPr bwMode="auto">
            <a:xfrm>
              <a:off x="5365031" y="4652963"/>
              <a:ext cx="215900" cy="792162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28" name="直接连接符 38"/>
            <p:cNvCxnSpPr>
              <a:cxnSpLocks noChangeShapeType="1"/>
            </p:cNvCxnSpPr>
            <p:nvPr/>
          </p:nvCxnSpPr>
          <p:spPr bwMode="auto">
            <a:xfrm>
              <a:off x="2051919" y="55165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580931" y="5589588"/>
              <a:ext cx="26035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取源数微程序</a:t>
              </a:r>
            </a:p>
          </p:txBody>
        </p:sp>
        <p:sp>
          <p:nvSpPr>
            <p:cNvPr id="31" name="右大括号 30"/>
            <p:cNvSpPr>
              <a:spLocks/>
            </p:cNvSpPr>
            <p:nvPr/>
          </p:nvSpPr>
          <p:spPr bwMode="auto">
            <a:xfrm>
              <a:off x="5353919" y="5537200"/>
              <a:ext cx="227012" cy="484188"/>
            </a:xfrm>
            <a:prstGeom prst="rightBrace">
              <a:avLst>
                <a:gd name="adj1" fmla="val 8364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32" name="直接连接符 42"/>
            <p:cNvCxnSpPr>
              <a:cxnSpLocks noChangeShapeType="1"/>
            </p:cNvCxnSpPr>
            <p:nvPr/>
          </p:nvCxnSpPr>
          <p:spPr bwMode="auto">
            <a:xfrm>
              <a:off x="2051919" y="6165850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592044" y="6237288"/>
              <a:ext cx="2603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取目的地址微程序</a:t>
              </a:r>
            </a:p>
          </p:txBody>
        </p:sp>
        <p:sp>
          <p:nvSpPr>
            <p:cNvPr id="34" name="右大括号 33"/>
            <p:cNvSpPr>
              <a:spLocks/>
            </p:cNvSpPr>
            <p:nvPr/>
          </p:nvSpPr>
          <p:spPr bwMode="auto">
            <a:xfrm>
              <a:off x="5365031" y="6184900"/>
              <a:ext cx="227013" cy="484188"/>
            </a:xfrm>
            <a:prstGeom prst="rightBrace">
              <a:avLst>
                <a:gd name="adj1" fmla="val 8364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文本框 34"/>
            <p:cNvSpPr txBox="1"/>
            <p:nvPr/>
          </p:nvSpPr>
          <p:spPr>
            <a:xfrm flipH="1">
              <a:off x="3009995" y="116632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3009995" y="332656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3082003" y="1054477"/>
              <a:ext cx="1490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  <a:endParaRPr lang="en-US" altLang="zh-CN">
                <a:solidFill>
                  <a:srgbClr val="0000FF"/>
                </a:solidFill>
              </a:endParaRPr>
            </a:p>
            <a:p>
              <a:r>
                <a:rPr lang="en-US" altLang="zh-CN">
                  <a:solidFill>
                    <a:srgbClr val="0000FF"/>
                  </a:solidFill>
                </a:rPr>
                <a:t>………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3154011" y="2204864"/>
              <a:ext cx="1490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  <a:endParaRPr lang="en-US" altLang="zh-CN">
                <a:solidFill>
                  <a:srgbClr val="0000FF"/>
                </a:solidFill>
              </a:endParaRPr>
            </a:p>
            <a:p>
              <a:r>
                <a:rPr lang="en-US" altLang="zh-CN">
                  <a:solidFill>
                    <a:srgbClr val="0000FF"/>
                  </a:solidFill>
                </a:rPr>
                <a:t>…….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 flipH="1">
              <a:off x="3132510" y="2843644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1980382" y="188913"/>
              <a:ext cx="3309734" cy="6553200"/>
            </a:xfrm>
            <a:prstGeom prst="flowChartProcess">
              <a:avLst/>
            </a:prstGeom>
            <a:solidFill>
              <a:srgbClr val="00B05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54854" y="4128641"/>
              <a:ext cx="28067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</a:rPr>
                <a:t>控制存储器</a:t>
              </a:r>
              <a:endParaRPr lang="en-US" altLang="zh-CN" sz="3200" b="1">
                <a:solidFill>
                  <a:srgbClr val="FF0000"/>
                </a:solidFill>
              </a:endParaRPr>
            </a:p>
            <a:p>
              <a:r>
                <a:rPr lang="en-US" altLang="zh-CN" sz="3200" b="1">
                  <a:solidFill>
                    <a:srgbClr val="FF0000"/>
                  </a:solidFill>
                </a:rPr>
                <a:t>      CM</a:t>
              </a:r>
              <a:endParaRPr lang="zh-CN" altLang="en-US" sz="3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17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370076" y="145293"/>
            <a:ext cx="27363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000" b="1"/>
              <a:t>微地址的形成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323529" y="1883352"/>
            <a:ext cx="8469188" cy="369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4600"/>
              </a:lnSpc>
              <a:spcBef>
                <a:spcPct val="30000"/>
              </a:spcBef>
            </a:pPr>
            <a:r>
              <a:rPr lang="zh-CN" altLang="en-US" sz="2900" b="1"/>
              <a:t>     所有指令的取指阶段的操作是相同的, 因此将取指所需的所有微指令组成一段公共微程序, 并约定一个公共入口地址(比如从地址0或其他特定单元开始)。</a:t>
            </a:r>
            <a:endParaRPr lang="en-US" altLang="zh-CN" sz="2900" b="1"/>
          </a:p>
          <a:p>
            <a:pPr algn="l">
              <a:lnSpc>
                <a:spcPts val="4600"/>
              </a:lnSpc>
              <a:spcBef>
                <a:spcPct val="15000"/>
              </a:spcBef>
            </a:pPr>
            <a:r>
              <a:rPr lang="zh-CN" altLang="en-US" sz="2900" b="1"/>
              <a:t>    取指阶段结束后, 经过对机器指令进行译码, 再根据指令类型转入不同指令各自对应的微程序段。</a:t>
            </a:r>
            <a:endParaRPr lang="en-US" altLang="zh-CN" sz="2900" b="1"/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512" y="1124744"/>
            <a:ext cx="3078162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4600"/>
              </a:lnSpc>
              <a:spcBef>
                <a:spcPct val="50000"/>
              </a:spcBef>
            </a:pPr>
            <a:r>
              <a:rPr lang="zh-CN" altLang="en-US" sz="3000" b="1">
                <a:solidFill>
                  <a:srgbClr val="0000FF"/>
                </a:solidFill>
              </a:rPr>
              <a:t> 1) 取机器指令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75C1C4-ADA4-4AAC-B32C-7D7173FB0800}"/>
              </a:ext>
            </a:extLst>
          </p:cNvPr>
          <p:cNvGrpSpPr/>
          <p:nvPr/>
        </p:nvGrpSpPr>
        <p:grpSpPr>
          <a:xfrm>
            <a:off x="827584" y="157613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234">
              <a:extLst>
                <a:ext uri="{FF2B5EF4-FFF2-40B4-BE49-F238E27FC236}">
                  <a16:creationId xmlns:a16="http://schemas.microsoft.com/office/drawing/2014/main" id="{A9F74B5A-1E6E-40FD-83D1-7671250B9C8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B7DB7BA-C250-4673-89C9-5CAFF88571B5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43756" y="1677060"/>
            <a:ext cx="3810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700" b="1">
                <a:cs typeface="Times New Roman" pitchFamily="18" charset="0"/>
              </a:rPr>
              <a:t>① 第</a:t>
            </a:r>
            <a:r>
              <a:rPr lang="zh-CN" altLang="en-US" sz="2900" b="1"/>
              <a:t>一级微地址转移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935038" y="3287961"/>
            <a:ext cx="7954962" cy="17972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/>
              <a:t>将指令类型粗分为</a:t>
            </a:r>
            <a:r>
              <a:rPr lang="en-US" altLang="zh-CN" sz="2900" b="1"/>
              <a:t>MOV</a:t>
            </a:r>
            <a:r>
              <a:rPr lang="zh-CN" altLang="en-US" sz="2900" b="1"/>
              <a:t>、双操作数类、单操作数类和转移类，根据指令类型译码形成第一级微指令分区的入口微地址。       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58888" y="2542626"/>
            <a:ext cx="2514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指令类型       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987824" y="2829188"/>
            <a:ext cx="1849437" cy="0"/>
          </a:xfrm>
          <a:prstGeom prst="line">
            <a:avLst/>
          </a:prstGeom>
          <a:noFill/>
          <a:ln w="22225" cap="sq">
            <a:solidFill>
              <a:srgbClr val="99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105400" y="2511812"/>
            <a:ext cx="28035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微指令分区入口       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775269" y="812964"/>
            <a:ext cx="29557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3000" b="1">
                <a:cs typeface="Times New Roman" pitchFamily="18" charset="0"/>
              </a:rPr>
              <a:t>2)</a:t>
            </a:r>
            <a:r>
              <a:rPr lang="zh-CN" altLang="en-US" sz="3000" b="1"/>
              <a:t> 微地址转移</a:t>
            </a:r>
            <a:endParaRPr lang="en-US" altLang="zh-CN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899592" y="899150"/>
            <a:ext cx="3754164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700" b="1">
                <a:cs typeface="Times New Roman" pitchFamily="18" charset="0"/>
              </a:rPr>
              <a:t>② 第</a:t>
            </a:r>
            <a:r>
              <a:rPr lang="zh-CN" altLang="en-US" sz="2900" b="1"/>
              <a:t>二级微地址转移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50734" y="2084849"/>
            <a:ext cx="7954962" cy="1207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/>
              <a:t>微地址继续转移到“源周期” 或“目的周期” 的微指令分区入口。       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320131" y="1546240"/>
            <a:ext cx="7489576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基于指令的源操作数</a:t>
            </a:r>
            <a:r>
              <a:rPr lang="en-US" altLang="zh-CN" sz="2900" b="1"/>
              <a:t>/</a:t>
            </a:r>
            <a:r>
              <a:rPr lang="zh-CN" altLang="en-US" sz="2900" b="1"/>
              <a:t>目的地址的微地址转移；       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051992" y="3714308"/>
            <a:ext cx="3754164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700" b="1">
                <a:cs typeface="Times New Roman" pitchFamily="18" charset="0"/>
              </a:rPr>
              <a:t>③ 第</a:t>
            </a:r>
            <a:r>
              <a:rPr lang="zh-CN" altLang="en-US" sz="2900" b="1"/>
              <a:t>三级微地址转移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025848" y="4975721"/>
            <a:ext cx="7954962" cy="12721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/>
              <a:t>对应于机器指令的“执行周期” 微指令分区入口；对于转移型指令，还要综合考虑转移条件。       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051992" y="4437112"/>
            <a:ext cx="7848872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基于指令操作码和目的寻址方式的微地址转移；       </a:t>
            </a:r>
          </a:p>
        </p:txBody>
      </p:sp>
    </p:spTree>
    <p:extLst>
      <p:ext uri="{BB962C8B-B14F-4D97-AF65-F5344CB8AC3E}">
        <p14:creationId xmlns:p14="http://schemas.microsoft.com/office/powerpoint/2010/main" val="41690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755576" y="1412776"/>
            <a:ext cx="7848872" cy="1207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/>
              <a:t>控制系统定位微指令分区的入口后，开始执行微指令；       </a:t>
            </a:r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755576" y="3085778"/>
            <a:ext cx="7848872" cy="12721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4600"/>
              </a:lnSpc>
              <a:spcBef>
                <a:spcPct val="5000"/>
              </a:spcBef>
            </a:pPr>
            <a:r>
              <a:rPr lang="zh-CN" altLang="en-US" sz="2900" b="1"/>
              <a:t>每条微指令执行完毕后，还要利用其中的顺序控制字段形成后继微指令的地址。       </a:t>
            </a:r>
          </a:p>
        </p:txBody>
      </p:sp>
    </p:spTree>
    <p:extLst>
      <p:ext uri="{BB962C8B-B14F-4D97-AF65-F5344CB8AC3E}">
        <p14:creationId xmlns:p14="http://schemas.microsoft.com/office/powerpoint/2010/main" val="387781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9C86BA50-C18A-4CAD-8A41-1C39E10F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9" y="116632"/>
            <a:ext cx="3312368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2900" b="1"/>
              <a:t>后继微地址的形成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FFD272-9493-4AD1-970C-CD7DC6189BD7}"/>
              </a:ext>
            </a:extLst>
          </p:cNvPr>
          <p:cNvGrpSpPr/>
          <p:nvPr/>
        </p:nvGrpSpPr>
        <p:grpSpPr>
          <a:xfrm>
            <a:off x="867591" y="118181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31216E69-7D67-4791-9EB7-6CC75E73918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B2FFF2D-F637-47C2-8A21-8CBF9C2F1965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 Box 19">
            <a:extLst>
              <a:ext uri="{FF2B5EF4-FFF2-40B4-BE49-F238E27FC236}">
                <a16:creationId xmlns:a16="http://schemas.microsoft.com/office/drawing/2014/main" id="{32B3A252-F09E-49A2-8F8B-03D5634B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10" y="933950"/>
            <a:ext cx="617944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"/>
              </a:spcBef>
            </a:pPr>
            <a:r>
              <a:rPr lang="en-US" altLang="zh-CN" sz="2600" b="1">
                <a:cs typeface="Times New Roman" pitchFamily="18" charset="0"/>
              </a:rPr>
              <a:t>1) </a:t>
            </a:r>
            <a:r>
              <a:rPr lang="zh-CN" altLang="en-US" sz="2800" b="1"/>
              <a:t>增量方式（顺序执行</a:t>
            </a:r>
            <a:r>
              <a:rPr lang="en-US" altLang="zh-CN" sz="2800" b="1"/>
              <a:t>-</a:t>
            </a:r>
            <a:r>
              <a:rPr lang="zh-CN" altLang="en-US" sz="2800" b="1"/>
              <a:t>转移方式）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4247BC-6EA5-4993-B1B4-3D08E50C91B3}"/>
              </a:ext>
            </a:extLst>
          </p:cNvPr>
          <p:cNvGrpSpPr/>
          <p:nvPr/>
        </p:nvGrpSpPr>
        <p:grpSpPr>
          <a:xfrm>
            <a:off x="861375" y="1741088"/>
            <a:ext cx="7964832" cy="4182962"/>
            <a:chOff x="861375" y="1741088"/>
            <a:chExt cx="7964832" cy="4182962"/>
          </a:xfrm>
        </p:grpSpPr>
        <p:sp>
          <p:nvSpPr>
            <p:cNvPr id="7" name="Text Box 29">
              <a:extLst>
                <a:ext uri="{FF2B5EF4-FFF2-40B4-BE49-F238E27FC236}">
                  <a16:creationId xmlns:a16="http://schemas.microsoft.com/office/drawing/2014/main" id="{E5B93A24-45E8-4DC1-B029-A3BA9F271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140" y="1741088"/>
              <a:ext cx="4414838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 u="sng">
                  <a:solidFill>
                    <a:srgbClr val="0000FF"/>
                  </a:solidFill>
                </a:rPr>
                <a:t>顺序执行</a:t>
              </a:r>
              <a:r>
                <a:rPr lang="zh-CN" altLang="en-US" sz="2600" b="1">
                  <a:solidFill>
                    <a:srgbClr val="0000FF"/>
                  </a:solidFill>
                </a:rPr>
                <a:t>:</a:t>
              </a:r>
              <a:r>
                <a:rPr lang="zh-CN" altLang="en-US" sz="2600" b="1"/>
                <a:t> 现行微地址</a:t>
              </a:r>
              <a:r>
                <a:rPr lang="en-US" altLang="zh-CN" sz="2600" b="1"/>
                <a:t>+1 ;</a:t>
              </a:r>
            </a:p>
          </p:txBody>
        </p:sp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E8A00AD9-01D0-4285-8B1C-3295C916F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433" y="2461933"/>
              <a:ext cx="43688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 u="sng">
                  <a:solidFill>
                    <a:srgbClr val="0000FF"/>
                  </a:solidFill>
                </a:rPr>
                <a:t>跳步执行</a:t>
              </a:r>
              <a:r>
                <a:rPr lang="zh-CN" altLang="en-US" sz="2600" b="1">
                  <a:solidFill>
                    <a:srgbClr val="0000FF"/>
                  </a:solidFill>
                </a:rPr>
                <a:t>:</a:t>
              </a:r>
              <a:r>
                <a:rPr lang="zh-CN" altLang="en-US" sz="2600" b="1"/>
                <a:t> 现行微地址+2 ;</a:t>
              </a:r>
            </a:p>
          </p:txBody>
        </p:sp>
        <p:sp>
          <p:nvSpPr>
            <p:cNvPr id="9" name="Text Box 31">
              <a:extLst>
                <a:ext uri="{FF2B5EF4-FFF2-40B4-BE49-F238E27FC236}">
                  <a16:creationId xmlns:a16="http://schemas.microsoft.com/office/drawing/2014/main" id="{5A2A8685-2610-4D4C-8E32-CAF065415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375" y="3182778"/>
              <a:ext cx="6779236" cy="492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600" b="1" u="sng">
                  <a:solidFill>
                    <a:srgbClr val="0000FF"/>
                  </a:solidFill>
                </a:rPr>
                <a:t>无条件转移</a:t>
              </a:r>
              <a:r>
                <a:rPr lang="zh-CN" altLang="en-US" sz="2600" b="1">
                  <a:solidFill>
                    <a:srgbClr val="0000FF"/>
                  </a:solidFill>
                </a:rPr>
                <a:t>: </a:t>
              </a:r>
              <a:r>
                <a:rPr lang="zh-CN" altLang="en-US" sz="2600" b="1"/>
                <a:t>现行微指令给出转移微地址;       </a:t>
              </a:r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557B8D4F-7B4B-4897-AD87-6B30794EA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375" y="3903623"/>
              <a:ext cx="7964832" cy="492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600" b="1" u="sng">
                  <a:solidFill>
                    <a:srgbClr val="0000FF"/>
                  </a:solidFill>
                </a:rPr>
                <a:t>条件转移</a:t>
              </a:r>
              <a:r>
                <a:rPr lang="zh-CN" altLang="en-US" sz="2600" b="1">
                  <a:solidFill>
                    <a:srgbClr val="0000FF"/>
                  </a:solidFill>
                </a:rPr>
                <a:t>:</a:t>
              </a:r>
              <a:r>
                <a:rPr lang="zh-CN" altLang="en-US" sz="2600" b="1"/>
                <a:t> 现行微指令给出转移微地址和转移条件;</a:t>
              </a: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84B5743A-5EAA-497B-B006-5BABD1F3D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433" y="4624468"/>
              <a:ext cx="6720720" cy="492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600" b="1" u="sng">
                  <a:solidFill>
                    <a:srgbClr val="0000FF"/>
                  </a:solidFill>
                </a:rPr>
                <a:t>转微子程序</a:t>
              </a:r>
              <a:r>
                <a:rPr lang="zh-CN" altLang="en-US" sz="2600" b="1">
                  <a:solidFill>
                    <a:srgbClr val="0000FF"/>
                  </a:solidFill>
                </a:rPr>
                <a:t>:</a:t>
              </a:r>
              <a:r>
                <a:rPr lang="zh-CN" altLang="en-US" sz="2600" b="1"/>
                <a:t> 现行微指令给出微子程序入口;       </a:t>
              </a:r>
            </a:p>
          </p:txBody>
        </p: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F697A472-8964-4900-9CC7-9793BE710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375" y="5431607"/>
              <a:ext cx="6872064" cy="492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600" b="1" u="sng">
                  <a:solidFill>
                    <a:srgbClr val="0000FF"/>
                  </a:solidFill>
                </a:rPr>
                <a:t>返回微主程序</a:t>
              </a:r>
              <a:r>
                <a:rPr lang="zh-CN" altLang="en-US" sz="2600" b="1">
                  <a:solidFill>
                    <a:srgbClr val="0000FF"/>
                  </a:solidFill>
                </a:rPr>
                <a:t>:</a:t>
              </a:r>
              <a:r>
                <a:rPr lang="zh-CN" altLang="en-US" sz="2600" b="1"/>
                <a:t> 现行微指令给出返回微地址。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1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92370" y="1222575"/>
            <a:ext cx="3048000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基本思想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4138" y="2420938"/>
            <a:ext cx="2255837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机器指令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8738" y="3081338"/>
            <a:ext cx="2136775" cy="3139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/>
              <a:t>MOV R1,R0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08175" y="1844675"/>
            <a:ext cx="2159000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分步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08175" y="2349500"/>
            <a:ext cx="2016125" cy="8776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IR,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PC+1PC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08175" y="3519488"/>
            <a:ext cx="1655763" cy="360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R0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R1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08175" y="4230688"/>
            <a:ext cx="1943745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PC</a:t>
            </a:r>
            <a:r>
              <a:rPr lang="en-US" altLang="zh-CN" sz="2800" b="1">
                <a:solidFill>
                  <a:srgbClr val="0000FF"/>
                </a:solidFill>
                <a:sym typeface="Symbol" pitchFamily="18" charset="2"/>
              </a:rPr>
              <a:t>MAR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23307" y="1844675"/>
            <a:ext cx="2663825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微命令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923307" y="2349500"/>
            <a:ext cx="3095252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/>
              <a:t>EMAR,R,S</a:t>
            </a:r>
            <a:r>
              <a:rPr lang="en-US" altLang="zh-CN" sz="2800" b="1">
                <a:sym typeface="Symbol" pitchFamily="18" charset="2"/>
              </a:rPr>
              <a:t>IR…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23307" y="2865438"/>
            <a:ext cx="33845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PCA,A+1,DM,…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923307" y="3586163"/>
            <a:ext cx="338455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R0A,</a:t>
            </a:r>
            <a:r>
              <a:rPr lang="zh-CN" altLang="en-US" sz="2800" b="1">
                <a:sym typeface="Symbol" pitchFamily="18" charset="2"/>
              </a:rPr>
              <a:t>传</a:t>
            </a:r>
            <a:r>
              <a:rPr lang="en-US" altLang="zh-CN" sz="2800" b="1">
                <a:sym typeface="Symbol" pitchFamily="18" charset="2"/>
              </a:rPr>
              <a:t>A,DM,…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23307" y="4233863"/>
            <a:ext cx="3529013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n-US" altLang="zh-CN" sz="2800" b="1">
                <a:sym typeface="Symbol" pitchFamily="18" charset="2"/>
              </a:rPr>
              <a:t>PCA,</a:t>
            </a:r>
            <a:r>
              <a:rPr lang="zh-CN" altLang="en-US" sz="2800" b="1">
                <a:sym typeface="Symbol" pitchFamily="18" charset="2"/>
              </a:rPr>
              <a:t>传</a:t>
            </a:r>
            <a:r>
              <a:rPr lang="en-US" altLang="zh-CN" sz="2800" b="1">
                <a:sym typeface="Symbol" pitchFamily="18" charset="2"/>
              </a:rPr>
              <a:t>A,DM, …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948686" y="2577281"/>
            <a:ext cx="1655762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948686" y="3573463"/>
            <a:ext cx="1655762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948686" y="4233863"/>
            <a:ext cx="1655762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微指令</a:t>
            </a:r>
            <a:r>
              <a:rPr lang="en-US" altLang="zh-CN" sz="28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19" name="AutoShape 23"/>
          <p:cNvSpPr>
            <a:spLocks/>
          </p:cNvSpPr>
          <p:nvPr/>
        </p:nvSpPr>
        <p:spPr bwMode="auto">
          <a:xfrm>
            <a:off x="1835150" y="2420938"/>
            <a:ext cx="73025" cy="1944687"/>
          </a:xfrm>
          <a:prstGeom prst="leftBrace">
            <a:avLst>
              <a:gd name="adj1" fmla="val 2219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AutoShape 24"/>
          <p:cNvSpPr>
            <a:spLocks/>
          </p:cNvSpPr>
          <p:nvPr/>
        </p:nvSpPr>
        <p:spPr bwMode="auto">
          <a:xfrm flipH="1">
            <a:off x="8459415" y="2492375"/>
            <a:ext cx="73025" cy="1944688"/>
          </a:xfrm>
          <a:prstGeom prst="leftBrace">
            <a:avLst>
              <a:gd name="adj1" fmla="val 2219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511604" y="2925763"/>
            <a:ext cx="596900" cy="1287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微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程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序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323850" y="5022525"/>
            <a:ext cx="7127875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一条</a:t>
            </a:r>
            <a:r>
              <a:rPr lang="zh-CN" altLang="en-US" sz="2800" b="1">
                <a:solidFill>
                  <a:schemeClr val="folHlink"/>
                </a:solidFill>
              </a:rPr>
              <a:t>机器指令</a:t>
            </a:r>
            <a:r>
              <a:rPr lang="zh-CN" altLang="en-US" sz="2800" b="1"/>
              <a:t>的执行对应一段</a:t>
            </a:r>
            <a:r>
              <a:rPr lang="zh-CN" altLang="en-US" sz="2800" b="1">
                <a:solidFill>
                  <a:schemeClr val="folHlink"/>
                </a:solidFill>
              </a:rPr>
              <a:t>微程序</a:t>
            </a:r>
            <a:r>
              <a:rPr lang="zh-CN" altLang="en-US" sz="2800" b="1"/>
              <a:t>；</a:t>
            </a:r>
            <a:endParaRPr lang="en-US" altLang="zh-CN" sz="2800" b="1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58775" y="5670225"/>
            <a:ext cx="6589713" cy="3508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一段</a:t>
            </a:r>
            <a:r>
              <a:rPr lang="zh-CN" altLang="en-US" sz="2800" b="1">
                <a:solidFill>
                  <a:srgbClr val="FF0000"/>
                </a:solidFill>
              </a:rPr>
              <a:t>微程序</a:t>
            </a:r>
            <a:r>
              <a:rPr lang="zh-CN" altLang="en-US" sz="2800" b="1"/>
              <a:t>可包含多条</a:t>
            </a:r>
            <a:r>
              <a:rPr lang="zh-CN" altLang="en-US" sz="2800" b="1">
                <a:solidFill>
                  <a:srgbClr val="C00000"/>
                </a:solidFill>
              </a:rPr>
              <a:t>微指令</a:t>
            </a:r>
            <a:r>
              <a:rPr lang="zh-CN" altLang="en-US" sz="2800" b="1"/>
              <a:t>；</a:t>
            </a:r>
            <a:endParaRPr lang="en-US" altLang="zh-CN" sz="2800" b="1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23850" y="6318495"/>
            <a:ext cx="7970838" cy="365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一条</a:t>
            </a:r>
            <a:r>
              <a:rPr lang="zh-CN" altLang="en-US" sz="2800" b="1">
                <a:solidFill>
                  <a:srgbClr val="C00000"/>
                </a:solidFill>
              </a:rPr>
              <a:t>微指令</a:t>
            </a:r>
            <a:r>
              <a:rPr lang="zh-CN" altLang="en-US" sz="2800" b="1"/>
              <a:t>包含机器指令一步操作所需的</a:t>
            </a:r>
            <a:r>
              <a:rPr lang="zh-CN" altLang="en-US" sz="2800" b="1">
                <a:solidFill>
                  <a:srgbClr val="C00000"/>
                </a:solidFill>
              </a:rPr>
              <a:t>微命令</a:t>
            </a:r>
            <a:r>
              <a:rPr lang="zh-CN" altLang="en-US" sz="2800" b="1"/>
              <a:t>。</a:t>
            </a:r>
            <a:endParaRPr lang="en-US" altLang="zh-CN" sz="2800" b="1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876256" y="1844824"/>
            <a:ext cx="2663825" cy="3703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二进制编码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49A799-CEC1-49C0-91CE-1E31038A45A1}"/>
              </a:ext>
            </a:extLst>
          </p:cNvPr>
          <p:cNvGrpSpPr/>
          <p:nvPr/>
        </p:nvGrpSpPr>
        <p:grpSpPr>
          <a:xfrm>
            <a:off x="827584" y="0"/>
            <a:ext cx="6624140" cy="839639"/>
            <a:chOff x="827584" y="0"/>
            <a:chExt cx="6624140" cy="839639"/>
          </a:xfrm>
        </p:grpSpPr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CC50B56C-7470-41D7-A5EB-21AD9C6F4FF1}"/>
                </a:ext>
              </a:extLst>
            </p:cNvPr>
            <p:cNvSpPr/>
            <p:nvPr/>
          </p:nvSpPr>
          <p:spPr>
            <a:xfrm>
              <a:off x="1119857" y="93956"/>
              <a:ext cx="633186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微程序控制的基本原理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E6A3157-F5B3-406E-9016-D28652FFA976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215">
                <a:extLst>
                  <a:ext uri="{FF2B5EF4-FFF2-40B4-BE49-F238E27FC236}">
                    <a16:creationId xmlns:a16="http://schemas.microsoft.com/office/drawing/2014/main" id="{E5B51378-D5F3-4F84-A92C-936AA911616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2C43558-3DA1-4EBE-B852-C5003635F11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E87B447-6CC6-4C60-85A6-0A8F25B795E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20">
                <a:extLst>
                  <a:ext uri="{FF2B5EF4-FFF2-40B4-BE49-F238E27FC236}">
                    <a16:creationId xmlns:a16="http://schemas.microsoft.com/office/drawing/2014/main" id="{A968785A-42FC-4197-BAE3-35500A6EAB7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2F7B1A19-43A9-4115-A291-A35C290293A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B56C4A7-7777-4782-8544-68E8C8C5C1BA}"/>
              </a:ext>
            </a:extLst>
          </p:cNvPr>
          <p:cNvGrpSpPr/>
          <p:nvPr/>
        </p:nvGrpSpPr>
        <p:grpSpPr>
          <a:xfrm>
            <a:off x="274753" y="1056161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234">
              <a:extLst>
                <a:ext uri="{FF2B5EF4-FFF2-40B4-BE49-F238E27FC236}">
                  <a16:creationId xmlns:a16="http://schemas.microsoft.com/office/drawing/2014/main" id="{84752CDA-F339-42E1-A4CE-37D23308F37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8B574DB-D90E-446D-A025-5A23337C0883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7" grpId="0" autoUpdateAnimBg="0"/>
      <p:bldP spid="1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0728"/>
            <a:ext cx="7848872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>
                <a:latin typeface="+mn-ea"/>
              </a:rPr>
              <a:t>优点</a:t>
            </a:r>
            <a:r>
              <a:rPr lang="zh-CN" altLang="en-US" sz="2800" b="1">
                <a:latin typeface="+mn-ea"/>
              </a:rPr>
              <a:t>：</a:t>
            </a:r>
            <a:r>
              <a:rPr lang="zh-CN" altLang="zh-CN" sz="2800" b="1">
                <a:latin typeface="+mn-ea"/>
              </a:rPr>
              <a:t>直观，与常规工作程序形态相似，容易编制和调试；</a:t>
            </a:r>
            <a:endParaRPr lang="zh-CN" altLang="en-US" sz="2800" b="1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404045"/>
            <a:ext cx="7776864" cy="173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>
                <a:latin typeface="+mn-ea"/>
              </a:rPr>
              <a:t>缺点</a:t>
            </a:r>
            <a:r>
              <a:rPr lang="zh-CN" altLang="en-US" sz="2800" b="1">
                <a:latin typeface="+mn-ea"/>
              </a:rPr>
              <a:t>：</a:t>
            </a:r>
            <a:r>
              <a:rPr lang="zh-CN" altLang="zh-CN" sz="2800" b="1">
                <a:latin typeface="+mn-ea"/>
              </a:rPr>
              <a:t>不易直接实现多路条件转移，也不容易根据刚形成的运算结果立即转移。为了解释执行各种机器指令，微程序常需要多路分支。</a:t>
            </a:r>
            <a:endParaRPr lang="zh-CN" altLang="en-US" sz="2800" b="1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4491117"/>
            <a:ext cx="7128792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zh-CN" sz="2800" b="1">
                <a:solidFill>
                  <a:srgbClr val="0000FF"/>
                </a:solidFill>
                <a:latin typeface="+mn-ea"/>
              </a:rPr>
              <a:t>例如，某微指令系统有</a:t>
            </a:r>
            <a:r>
              <a:rPr lang="en-US" altLang="zh-CN" sz="2800" b="1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800" b="1">
                <a:solidFill>
                  <a:srgbClr val="0000FF"/>
                </a:solidFill>
                <a:latin typeface="+mn-ea"/>
              </a:rPr>
              <a:t>种操作码，则在功能转移时可能需要实现</a:t>
            </a:r>
            <a:r>
              <a:rPr lang="en-US" altLang="zh-CN" sz="2800" b="1">
                <a:solidFill>
                  <a:srgbClr val="0000FF"/>
                </a:solidFill>
                <a:latin typeface="+mn-ea"/>
              </a:rPr>
              <a:t>16</a:t>
            </a:r>
            <a:r>
              <a:rPr lang="zh-CN" altLang="zh-CN" sz="2800" b="1">
                <a:solidFill>
                  <a:srgbClr val="0000FF"/>
                </a:solidFill>
                <a:latin typeface="+mn-ea"/>
              </a:rPr>
              <a:t>路分支。</a:t>
            </a:r>
            <a:endParaRPr lang="zh-CN" altLang="en-US" sz="2800" b="1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48246" y="893664"/>
            <a:ext cx="2787650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900" b="1"/>
              <a:t>2)</a:t>
            </a:r>
            <a:r>
              <a:rPr lang="zh-CN" altLang="en-US" sz="2900" b="1"/>
              <a:t>断定方式</a:t>
            </a:r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787400" y="1685752"/>
            <a:ext cx="7823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由</a:t>
            </a:r>
            <a:r>
              <a:rPr lang="zh-CN" altLang="en-US" sz="2800" b="1" u="sng">
                <a:latin typeface="宋体" charset="-122"/>
              </a:rPr>
              <a:t>直接给定地址</a:t>
            </a:r>
            <a:r>
              <a:rPr lang="zh-CN" altLang="en-US" sz="2800" b="1">
                <a:latin typeface="宋体" charset="-122"/>
              </a:rPr>
              <a:t>和</a:t>
            </a:r>
            <a:r>
              <a:rPr lang="zh-CN" altLang="en-US" sz="2800" b="1" u="sng">
                <a:latin typeface="宋体" charset="-122"/>
              </a:rPr>
              <a:t>测试断定</a:t>
            </a:r>
            <a:r>
              <a:rPr lang="zh-CN" altLang="en-US" sz="2800" b="1">
                <a:latin typeface="宋体" charset="-122"/>
              </a:rPr>
              <a:t>相结合形成微地址。          </a:t>
            </a: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1128794" y="3643335"/>
            <a:ext cx="2565931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给定后续微地址的部分代码    </a:t>
            </a:r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2411760" y="2708920"/>
            <a:ext cx="5194300" cy="532676"/>
            <a:chOff x="1586" y="2686"/>
            <a:chExt cx="3272" cy="360"/>
          </a:xfrm>
        </p:grpSpPr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1586" y="2686"/>
              <a:ext cx="3272" cy="354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宋体" charset="-122"/>
                </a:rPr>
                <a:t>        给定部分   断定条件</a:t>
              </a:r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3554" y="2686"/>
              <a:ext cx="0" cy="36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54" y="2686"/>
              <a:ext cx="0" cy="36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Line 68"/>
          <p:cNvSpPr>
            <a:spLocks noChangeShapeType="1"/>
          </p:cNvSpPr>
          <p:nvPr/>
        </p:nvSpPr>
        <p:spPr bwMode="auto">
          <a:xfrm flipH="1">
            <a:off x="3491883" y="3269306"/>
            <a:ext cx="788365" cy="52322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69"/>
          <p:cNvSpPr txBox="1">
            <a:spLocks noChangeArrowheads="1"/>
          </p:cNvSpPr>
          <p:nvPr/>
        </p:nvSpPr>
        <p:spPr bwMode="auto">
          <a:xfrm>
            <a:off x="5036547" y="3626263"/>
            <a:ext cx="3630902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指明后续微地址其他部分代码的形成方式</a:t>
            </a:r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6701185" y="3278831"/>
            <a:ext cx="150813" cy="292100"/>
          </a:xfrm>
          <a:prstGeom prst="line">
            <a:avLst/>
          </a:prstGeom>
          <a:noFill/>
          <a:ln w="20320" cap="sq">
            <a:solidFill>
              <a:srgbClr val="004400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514698" y="2688281"/>
            <a:ext cx="21415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b="1"/>
              <a:t>一般格式:</a:t>
            </a:r>
          </a:p>
        </p:txBody>
      </p:sp>
      <p:sp>
        <p:nvSpPr>
          <p:cNvPr id="24" name="Text Box 63"/>
          <p:cNvSpPr txBox="1">
            <a:spLocks noChangeArrowheads="1"/>
          </p:cNvSpPr>
          <p:nvPr/>
        </p:nvSpPr>
        <p:spPr bwMode="auto">
          <a:xfrm>
            <a:off x="956250" y="4995264"/>
            <a:ext cx="77465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</a:rPr>
              <a:t>其他格式：根据断定条件查表直接获得微地址。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3" grpId="0" autoUpdateAnimBg="0"/>
      <p:bldP spid="18" grpId="0" animBg="1"/>
      <p:bldP spid="19" grpId="0" autoUpdateAnimBg="0"/>
      <p:bldP spid="20" grpId="0" animBg="1"/>
      <p:bldP spid="21" grpId="0" build="p" autoUpdateAnimBg="0"/>
      <p:bldP spid="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555625" y="861715"/>
            <a:ext cx="901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/>
              <a:t>例: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262063" y="842665"/>
            <a:ext cx="6203950" cy="1146175"/>
            <a:chOff x="795" y="289"/>
            <a:chExt cx="3908" cy="722"/>
          </a:xfrm>
        </p:grpSpPr>
        <p:sp>
          <p:nvSpPr>
            <p:cNvPr id="4" name="AutoShape 30"/>
            <p:cNvSpPr>
              <a:spLocks/>
            </p:cNvSpPr>
            <p:nvPr/>
          </p:nvSpPr>
          <p:spPr bwMode="auto">
            <a:xfrm rot="-5400000">
              <a:off x="4080" y="181"/>
              <a:ext cx="90" cy="988"/>
            </a:xfrm>
            <a:prstGeom prst="leftBrace">
              <a:avLst>
                <a:gd name="adj1" fmla="val 91481"/>
                <a:gd name="adj2" fmla="val 50000"/>
              </a:avLst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31"/>
            <p:cNvSpPr txBox="1">
              <a:spLocks noChangeArrowheads="1"/>
            </p:cNvSpPr>
            <p:nvPr/>
          </p:nvSpPr>
          <p:spPr bwMode="auto">
            <a:xfrm>
              <a:off x="3949" y="697"/>
              <a:ext cx="518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2位</a:t>
              </a:r>
            </a:p>
          </p:txBody>
        </p:sp>
        <p:sp>
          <p:nvSpPr>
            <p:cNvPr id="6" name="AutoShape 33"/>
            <p:cNvSpPr>
              <a:spLocks/>
            </p:cNvSpPr>
            <p:nvPr/>
          </p:nvSpPr>
          <p:spPr bwMode="auto">
            <a:xfrm rot="-5400000">
              <a:off x="2994" y="230"/>
              <a:ext cx="92" cy="907"/>
            </a:xfrm>
            <a:prstGeom prst="leftBrace">
              <a:avLst>
                <a:gd name="adj1" fmla="val 82156"/>
                <a:gd name="adj2" fmla="val 50000"/>
              </a:avLst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2540" y="697"/>
              <a:ext cx="1104" cy="3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位数可变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1656" y="289"/>
              <a:ext cx="3047" cy="319"/>
            </a:xfrm>
            <a:prstGeom prst="rect">
              <a:avLst/>
            </a:prstGeom>
            <a:solidFill>
              <a:srgbClr val="E9FFFF"/>
            </a:solidFill>
            <a:ln w="22225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zh-CN" altLang="en-US" sz="2800" b="1"/>
                <a:t>              </a:t>
              </a:r>
              <a:r>
                <a:rPr lang="en-US" altLang="zh-CN" sz="2800" b="1"/>
                <a:t>D (</a:t>
              </a:r>
              <a:r>
                <a:rPr lang="zh-CN" altLang="en-US" sz="2800" b="1"/>
                <a:t>给定)       </a:t>
              </a:r>
              <a:r>
                <a:rPr lang="en-US" altLang="zh-CN" sz="2800" b="1"/>
                <a:t>A (</a:t>
              </a:r>
              <a:r>
                <a:rPr lang="zh-CN" altLang="en-US" sz="2800" b="1"/>
                <a:t>条件)</a:t>
              </a: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3520" y="299"/>
              <a:ext cx="0" cy="299"/>
            </a:xfrm>
            <a:prstGeom prst="line">
              <a:avLst/>
            </a:prstGeom>
            <a:noFill/>
            <a:ln w="2222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2392" y="299"/>
              <a:ext cx="0" cy="299"/>
            </a:xfrm>
            <a:prstGeom prst="line">
              <a:avLst/>
            </a:prstGeom>
            <a:noFill/>
            <a:ln w="22225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795" y="300"/>
              <a:ext cx="948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/>
                <a:t>微指令</a:t>
              </a:r>
              <a:r>
                <a:rPr lang="zh-CN" altLang="en-US" sz="3000" b="1"/>
                <a:t>      </a:t>
              </a:r>
            </a:p>
          </p:txBody>
        </p:sp>
      </p:grp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588" y="4078188"/>
            <a:ext cx="9620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A=</a:t>
            </a:r>
          </a:p>
        </p:txBody>
      </p:sp>
      <p:sp>
        <p:nvSpPr>
          <p:cNvPr id="13" name="AutoShape 42"/>
          <p:cNvSpPr>
            <a:spLocks/>
          </p:cNvSpPr>
          <p:nvPr/>
        </p:nvSpPr>
        <p:spPr bwMode="auto">
          <a:xfrm>
            <a:off x="623888" y="3405088"/>
            <a:ext cx="198437" cy="1843088"/>
          </a:xfrm>
          <a:prstGeom prst="leftBrace">
            <a:avLst>
              <a:gd name="adj1" fmla="val 77400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820738" y="3197920"/>
            <a:ext cx="665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01</a:t>
            </a: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763588" y="3789040"/>
            <a:ext cx="971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10</a:t>
            </a: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1300163" y="3189188"/>
            <a:ext cx="76279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操作码作为微地址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4位</a:t>
            </a:r>
            <a:r>
              <a:rPr lang="zh-CN" altLang="en-US" sz="2800" b="1"/>
              <a:t>, 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6位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1216025" y="4865588"/>
            <a:ext cx="8118475" cy="5275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u="sng"/>
              <a:t>目的寻址方式编码</a:t>
            </a:r>
            <a:r>
              <a:rPr lang="zh-CN" altLang="en-US" sz="2800" b="1"/>
              <a:t>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3位</a:t>
            </a:r>
            <a:r>
              <a:rPr lang="zh-CN" altLang="en-US" sz="2800" b="1"/>
              <a:t>, 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7 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1287463" y="3773388"/>
            <a:ext cx="7515225" cy="5275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u="sng"/>
              <a:t>源寻址方式编码</a:t>
            </a:r>
            <a:r>
              <a:rPr lang="zh-CN" altLang="en-US" sz="2800" b="1"/>
              <a:t>作为微地址</a:t>
            </a:r>
            <a:r>
              <a:rPr lang="zh-CN" altLang="en-US" sz="2800" b="1" u="sng"/>
              <a:t>低</a:t>
            </a:r>
            <a:r>
              <a:rPr lang="zh-CN" altLang="en-US" sz="2800" b="1" u="sng">
                <a:solidFill>
                  <a:srgbClr val="FF0000"/>
                </a:solidFill>
              </a:rPr>
              <a:t>3位</a:t>
            </a:r>
            <a:r>
              <a:rPr lang="zh-CN" altLang="en-US" sz="2800" b="1"/>
              <a:t>, </a:t>
            </a:r>
            <a:r>
              <a:rPr lang="en-US" altLang="zh-CN" sz="2800" b="1"/>
              <a:t>D</a:t>
            </a:r>
            <a:r>
              <a:rPr lang="zh-CN" altLang="en-US" sz="2800" b="1"/>
              <a:t>给定</a:t>
            </a:r>
            <a:r>
              <a:rPr lang="zh-CN" altLang="en-US" sz="2800" b="1" u="sng"/>
              <a:t>高</a:t>
            </a:r>
            <a:r>
              <a:rPr lang="zh-CN" altLang="en-US" sz="2800" b="1" u="sng">
                <a:solidFill>
                  <a:srgbClr val="FF0000"/>
                </a:solidFill>
              </a:rPr>
              <a:t>7 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777875" y="4869160"/>
            <a:ext cx="7286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11</a:t>
            </a:r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>
            <a:off x="5991225" y="4267101"/>
            <a:ext cx="249238" cy="214312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3590925" y="4338538"/>
            <a:ext cx="28082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可形成8路分支</a:t>
            </a:r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 flipV="1">
            <a:off x="5157788" y="3001863"/>
            <a:ext cx="306387" cy="292100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5397500" y="2679601"/>
            <a:ext cx="3378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可形成16路分支</a:t>
            </a: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 flipH="1">
            <a:off x="6180138" y="5341838"/>
            <a:ext cx="242887" cy="268288"/>
          </a:xfrm>
          <a:prstGeom prst="line">
            <a:avLst/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3756025" y="5502176"/>
            <a:ext cx="31083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可形成8路分支</a:t>
            </a:r>
          </a:p>
        </p:txBody>
      </p:sp>
      <p:sp>
        <p:nvSpPr>
          <p:cNvPr id="26" name="Text Box 55"/>
          <p:cNvSpPr txBox="1">
            <a:spLocks noChangeArrowheads="1"/>
          </p:cNvSpPr>
          <p:nvPr/>
        </p:nvSpPr>
        <p:spPr bwMode="auto">
          <a:xfrm>
            <a:off x="485775" y="2204864"/>
            <a:ext cx="4170363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900" b="1" u="sng"/>
              <a:t>假设微地址10位,  约定</a:t>
            </a:r>
            <a:r>
              <a:rPr lang="zh-CN" altLang="en-US" sz="29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animBg="1"/>
      <p:bldP spid="21" grpId="0" build="p" autoUpdateAnimBg="0" advAuto="0"/>
      <p:bldP spid="22" grpId="0" animBg="1"/>
      <p:bldP spid="23" grpId="0" build="p" autoUpdateAnimBg="0" advAuto="0"/>
      <p:bldP spid="24" grpId="0" animBg="1"/>
      <p:bldP spid="25" grpId="0" build="p" autoUpdateAnimBg="0" advAuto="0"/>
      <p:bldP spid="2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2750" y="2340219"/>
            <a:ext cx="3402013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000" b="1"/>
              <a:t>微指令格式如下: </a:t>
            </a:r>
            <a:endParaRPr lang="en-US" altLang="zh-CN" sz="3000" b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1525" y="2859331"/>
            <a:ext cx="5688013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微指令</a:t>
            </a:r>
            <a:r>
              <a:rPr lang="zh-CN" altLang="en-US" sz="2800" b="1"/>
              <a:t>共2</a:t>
            </a:r>
            <a:r>
              <a:rPr lang="en-US" altLang="zh-CN" sz="2800" b="1"/>
              <a:t>8</a:t>
            </a:r>
            <a:r>
              <a:rPr lang="zh-CN" altLang="en-US" sz="2800" b="1"/>
              <a:t>位,  </a:t>
            </a:r>
            <a:r>
              <a:rPr lang="en-US" altLang="zh-CN" sz="2800" b="1"/>
              <a:t>D</a:t>
            </a:r>
            <a:r>
              <a:rPr lang="en-US" altLang="zh-CN" sz="3200" b="1" baseline="-12000"/>
              <a:t>27</a:t>
            </a:r>
            <a:r>
              <a:rPr lang="en-US" altLang="zh-CN" sz="3100" b="1"/>
              <a:t>～</a:t>
            </a:r>
            <a:r>
              <a:rPr lang="en-US" altLang="zh-CN" sz="2800" b="1"/>
              <a:t>D</a:t>
            </a:r>
            <a:r>
              <a:rPr lang="en-US" altLang="zh-CN" sz="3200" b="1" baseline="-12000"/>
              <a:t>0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8350" y="3348281"/>
            <a:ext cx="6265863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</a:pPr>
            <a:r>
              <a:rPr lang="zh-CN" altLang="en-US" sz="3200" b="1">
                <a:sym typeface="Symbol" pitchFamily="18" charset="2"/>
              </a:rPr>
              <a:t></a:t>
            </a:r>
            <a:r>
              <a:rPr lang="zh-CN" altLang="en-US" sz="2800" b="1">
                <a:sym typeface="Symbol" pitchFamily="18" charset="2"/>
              </a:rPr>
              <a:t> 分字段编码与直接编码法混合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0896" y="5257056"/>
            <a:ext cx="33670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基本数据通路操作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26013" y="5830143"/>
            <a:ext cx="19986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辅助操作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27000" y="4025157"/>
            <a:ext cx="9144000" cy="1014413"/>
            <a:chOff x="80" y="1491"/>
            <a:chExt cx="5760" cy="639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0" y="1801"/>
              <a:ext cx="5535" cy="329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900" b="1">
                  <a:ea typeface="黑体" pitchFamily="2" charset="-122"/>
                </a:rPr>
                <a:t> </a:t>
              </a:r>
              <a:r>
                <a:rPr lang="en-US" altLang="zh-CN" sz="2900" b="1">
                  <a:ea typeface="黑体" pitchFamily="2" charset="-122"/>
                </a:rPr>
                <a:t>AI    BI     SM    CI    S   </a:t>
              </a:r>
              <a:r>
                <a:rPr lang="en-US" altLang="zh-CN" b="1">
                  <a:ea typeface="黑体" pitchFamily="2" charset="-122"/>
                </a:rPr>
                <a:t>  </a:t>
              </a:r>
              <a:r>
                <a:rPr lang="en-US" altLang="zh-CN" sz="2900" b="1">
                  <a:ea typeface="黑体" pitchFamily="2" charset="-122"/>
                </a:rPr>
                <a:t>CP    EMAR   R</a:t>
              </a:r>
              <a:r>
                <a:rPr lang="en-US" altLang="zh-CN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W   ST   SC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84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98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680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42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55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07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8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24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61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096" y="1801"/>
              <a:ext cx="0" cy="31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80" y="1491"/>
              <a:ext cx="5760" cy="3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/>
                <a:t>   3       3       5       2      2       </a:t>
              </a:r>
              <a:r>
                <a:rPr lang="en-US" altLang="zh-CN" sz="2800" b="1"/>
                <a:t>4</a:t>
              </a:r>
              <a:r>
                <a:rPr lang="zh-CN" altLang="en-US" sz="2800" b="1"/>
                <a:t>           1        1    1     2      4</a:t>
              </a:r>
            </a:p>
          </p:txBody>
        </p:sp>
      </p:grp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2398712" y="2905969"/>
            <a:ext cx="231775" cy="4622800"/>
          </a:xfrm>
          <a:prstGeom prst="leftBrace">
            <a:avLst>
              <a:gd name="adj1" fmla="val 166210"/>
              <a:gd name="adj2" fmla="val 50000"/>
            </a:avLst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1"/>
          <p:cNvSpPr>
            <a:spLocks/>
          </p:cNvSpPr>
          <p:nvPr/>
        </p:nvSpPr>
        <p:spPr bwMode="auto">
          <a:xfrm rot="16200000">
            <a:off x="6007100" y="4044206"/>
            <a:ext cx="177800" cy="23114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200900" y="5345956"/>
            <a:ext cx="19161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顺序控制 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251450" y="5234831"/>
            <a:ext cx="1770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charset="-122"/>
              </a:rPr>
              <a:t>访存操作 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6451600" y="5088781"/>
            <a:ext cx="1238250" cy="998537"/>
          </a:xfrm>
          <a:prstGeom prst="line">
            <a:avLst/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8212138" y="5060206"/>
            <a:ext cx="285750" cy="352425"/>
          </a:xfrm>
          <a:prstGeom prst="line">
            <a:avLst/>
          </a:prstGeom>
          <a:noFill/>
          <a:ln w="19050" cap="sq">
            <a:solidFill>
              <a:srgbClr val="004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961188" y="5795218"/>
            <a:ext cx="2182812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后续微地址形成方式</a:t>
            </a:r>
            <a:r>
              <a:rPr lang="zh-CN" altLang="en-US" sz="2800" b="1"/>
              <a:t>)</a:t>
            </a: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179709" y="1143517"/>
            <a:ext cx="8640763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latin typeface="+mn-ea"/>
              </a:rPr>
              <a:t>原则：按数据通路操作划分字段，同类操作中互斥的微命令在同一字段。    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441FC6D-B2E6-44DF-8B53-4C5CD390D697}"/>
              </a:ext>
            </a:extLst>
          </p:cNvPr>
          <p:cNvGrpSpPr/>
          <p:nvPr/>
        </p:nvGrpSpPr>
        <p:grpSpPr>
          <a:xfrm>
            <a:off x="827584" y="0"/>
            <a:ext cx="5760640" cy="839639"/>
            <a:chOff x="827584" y="0"/>
            <a:chExt cx="5760640" cy="839639"/>
          </a:xfrm>
        </p:grpSpPr>
        <p:sp>
          <p:nvSpPr>
            <p:cNvPr id="30" name="六边形 29">
              <a:extLst>
                <a:ext uri="{FF2B5EF4-FFF2-40B4-BE49-F238E27FC236}">
                  <a16:creationId xmlns:a16="http://schemas.microsoft.com/office/drawing/2014/main" id="{61E779A2-41E3-454D-BF6F-5A50C07743F6}"/>
                </a:ext>
              </a:extLst>
            </p:cNvPr>
            <p:cNvSpPr/>
            <p:nvPr/>
          </p:nvSpPr>
          <p:spPr>
            <a:xfrm>
              <a:off x="1119857" y="93956"/>
              <a:ext cx="546836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模型机微指令格式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26016C5-070D-4845-90DE-E6003E015DB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215">
                <a:extLst>
                  <a:ext uri="{FF2B5EF4-FFF2-40B4-BE49-F238E27FC236}">
                    <a16:creationId xmlns:a16="http://schemas.microsoft.com/office/drawing/2014/main" id="{D96AF3BC-0DCB-4110-9FE0-F7D62F2ADD3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B4761F-C98E-46B2-AAD1-A7F56EF2878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443F416-EFDF-49AF-BAC8-CADE07100426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220">
                <a:extLst>
                  <a:ext uri="{FF2B5EF4-FFF2-40B4-BE49-F238E27FC236}">
                    <a16:creationId xmlns:a16="http://schemas.microsoft.com/office/drawing/2014/main" id="{146052E8-0E59-4447-AC47-8B1913F4650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3C344A-A7F8-4D83-9F9C-3A5DC0FA819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build="p" autoUpdateAnimBg="0"/>
      <p:bldP spid="5" grpId="0" autoUpdateAnimBg="0"/>
      <p:bldP spid="6" grpId="0" autoUpdateAnimBg="0"/>
      <p:bldP spid="20" grpId="0" animBg="1"/>
      <p:bldP spid="21" grpId="0" animBg="1"/>
      <p:bldP spid="22" grpId="0" autoUpdateAnimBg="0"/>
      <p:bldP spid="23" grpId="0" autoUpdateAnimBg="0"/>
      <p:bldP spid="24" grpId="0" animBg="1"/>
      <p:bldP spid="25" grpId="0" animBg="1"/>
      <p:bldP spid="26" grpId="0" build="p" autoUpdateAnimBg="0" advAuto="1000"/>
      <p:bldP spid="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5588" y="1556221"/>
            <a:ext cx="4244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1.  数据通路控制字段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9613" y="2083271"/>
            <a:ext cx="2944812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AI: A</a:t>
            </a:r>
            <a:r>
              <a:rPr lang="zh-CN" altLang="en-US" sz="2700" b="1"/>
              <a:t>输入选择 </a:t>
            </a:r>
            <a:endParaRPr lang="en-US" altLang="zh-CN" sz="27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8988" y="2053109"/>
            <a:ext cx="22987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700" b="1"/>
              <a:t>000    </a:t>
            </a:r>
            <a:r>
              <a:rPr lang="en-US" altLang="zh-CN" sz="2700" b="1"/>
              <a:t>0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r>
              <a:rPr lang="zh-CN" altLang="en-US" sz="2700" b="1"/>
              <a:t>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27400" y="2429346"/>
            <a:ext cx="22225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    </a:t>
            </a:r>
            <a:r>
              <a:rPr lang="en-US" altLang="zh-CN" sz="2700" b="1"/>
              <a:t>R</a:t>
            </a:r>
            <a:r>
              <a:rPr lang="en-US" altLang="zh-CN" sz="3200" b="1" baseline="-14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28988" y="2823046"/>
            <a:ext cx="201295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010    </a:t>
            </a:r>
            <a:r>
              <a:rPr lang="en-US" altLang="zh-CN" sz="2700" b="1"/>
              <a:t>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r>
              <a:rPr lang="zh-CN" altLang="en-US" sz="2700" b="1"/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17875" y="3207221"/>
            <a:ext cx="224155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011    </a:t>
            </a:r>
            <a:r>
              <a:rPr lang="en-US" altLang="zh-CN" sz="2700" b="1"/>
              <a:t>D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06763" y="3586634"/>
            <a:ext cx="2401887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100    </a:t>
            </a:r>
            <a:r>
              <a:rPr lang="en-US" altLang="zh-CN" sz="2700" b="1"/>
              <a:t>SP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46688" y="2413471"/>
            <a:ext cx="37068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(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4000">
                <a:solidFill>
                  <a:srgbClr val="0000FF"/>
                </a:solidFill>
              </a:rPr>
              <a:t>i</a:t>
            </a:r>
            <a:r>
              <a:rPr lang="en-US" altLang="zh-CN" sz="2700" b="1">
                <a:solidFill>
                  <a:srgbClr val="0000FF"/>
                </a:solidFill>
              </a:rPr>
              <a:t>: 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～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en-US" altLang="zh-CN" sz="2700" b="1">
                <a:solidFill>
                  <a:srgbClr val="0000FF"/>
                </a:solidFill>
              </a:rPr>
              <a:t>、SP、PC</a:t>
            </a:r>
            <a:r>
              <a:rPr lang="en-US" altLang="zh-CN" sz="2700" b="1"/>
              <a:t>)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2625" y="4742706"/>
            <a:ext cx="26797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BI: B</a:t>
            </a:r>
            <a:r>
              <a:rPr lang="zh-CN" altLang="en-US" sz="2700" b="1"/>
              <a:t>输入选择</a:t>
            </a:r>
            <a:endParaRPr lang="en-US" altLang="zh-CN" sz="2700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52800" y="4742706"/>
            <a:ext cx="270827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700" b="1"/>
              <a:t>000    </a:t>
            </a:r>
            <a:r>
              <a:rPr lang="en-US" altLang="zh-CN" sz="2700" b="1"/>
              <a:t>0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>
                <a:sym typeface="Symbol" pitchFamily="18" charset="2"/>
              </a:rPr>
              <a:t>B</a:t>
            </a:r>
            <a:r>
              <a:rPr lang="zh-CN" altLang="en-US" sz="2700" b="1"/>
              <a:t> 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351213" y="5133231"/>
            <a:ext cx="22352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    </a:t>
            </a:r>
            <a:r>
              <a:rPr lang="en-US" altLang="zh-CN" sz="2700" b="1"/>
              <a:t>R</a:t>
            </a:r>
            <a:r>
              <a:rPr lang="en-US" altLang="zh-CN" sz="3200" b="1" baseline="-16000"/>
              <a:t>i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51213" y="5504706"/>
            <a:ext cx="22860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010    </a:t>
            </a:r>
            <a:r>
              <a:rPr lang="en-US" altLang="zh-CN" sz="2700" b="1"/>
              <a:t>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352800" y="5868243"/>
            <a:ext cx="2478088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011    </a:t>
            </a:r>
            <a:r>
              <a:rPr lang="en-US" altLang="zh-CN" sz="2700" b="1"/>
              <a:t>D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328988" y="6238131"/>
            <a:ext cx="2727325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100    </a:t>
            </a:r>
            <a:r>
              <a:rPr lang="en-US" altLang="zh-CN" sz="2700" b="1"/>
              <a:t>MDR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B</a:t>
            </a:r>
            <a:endParaRPr lang="zh-CN" altLang="en-US" sz="2700" b="1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214938" y="5098306"/>
            <a:ext cx="33543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700" b="1"/>
              <a:t>(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4000">
                <a:solidFill>
                  <a:srgbClr val="0000FF"/>
                </a:solidFill>
              </a:rPr>
              <a:t>i</a:t>
            </a:r>
            <a:r>
              <a:rPr lang="en-US" altLang="zh-CN" sz="2700" b="1">
                <a:solidFill>
                  <a:srgbClr val="0000FF"/>
                </a:solidFill>
              </a:rPr>
              <a:t>: 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～</a:t>
            </a:r>
            <a:r>
              <a:rPr lang="en-US" altLang="zh-CN" sz="2700" b="1">
                <a:solidFill>
                  <a:srgbClr val="0000FF"/>
                </a:solidFill>
              </a:rPr>
              <a:t>R</a:t>
            </a:r>
            <a:r>
              <a:rPr lang="en-US" altLang="zh-CN" sz="3200" b="1" baseline="-1200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en-US" altLang="zh-CN" sz="2700" b="1">
                <a:solidFill>
                  <a:srgbClr val="0000FF"/>
                </a:solidFill>
              </a:rPr>
              <a:t>、PSW</a:t>
            </a:r>
            <a:r>
              <a:rPr lang="en-US" altLang="zh-CN" sz="2700" b="1"/>
              <a:t>) 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11125" y="529109"/>
            <a:ext cx="9144000" cy="927100"/>
            <a:chOff x="70" y="111"/>
            <a:chExt cx="5760" cy="584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CI     S     CP  EMAR   R   W   ST     SC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/>
                <a:t>4</a:t>
              </a:r>
              <a:r>
                <a:rPr lang="zh-CN" altLang="en-US" sz="2600" b="1"/>
                <a:t>          1         1     1      2        4</a:t>
              </a:r>
            </a:p>
          </p:txBody>
        </p:sp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322241" y="4005064"/>
            <a:ext cx="2401887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1</a:t>
            </a:r>
            <a:r>
              <a:rPr lang="en-US" altLang="zh-CN" sz="2700" b="1"/>
              <a:t>11</a:t>
            </a:r>
            <a:r>
              <a:rPr lang="zh-CN" altLang="en-US" sz="2700" b="1"/>
              <a:t>    </a:t>
            </a:r>
            <a:r>
              <a:rPr lang="en-US" altLang="zh-CN" sz="2700" b="1"/>
              <a:t>PC</a:t>
            </a:r>
            <a:r>
              <a:rPr lang="en-US" altLang="zh-CN" sz="2700" b="1">
                <a:ea typeface="幼圆" pitchFamily="49" charset="-122"/>
                <a:sym typeface="Symbol" pitchFamily="18" charset="2"/>
              </a:rPr>
              <a:t>→</a:t>
            </a:r>
            <a:r>
              <a:rPr lang="en-US" altLang="zh-CN" sz="2700" b="1"/>
              <a:t>A</a:t>
            </a:r>
            <a:endParaRPr lang="zh-CN" altLang="en-US" sz="2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 advAuto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 advAuto="0"/>
      <p:bldP spid="3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6738" y="1850802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SM: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95413" y="1850802"/>
            <a:ext cx="2819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ALU</a:t>
            </a:r>
            <a:r>
              <a:rPr lang="zh-CN" altLang="zh-CN" sz="2800" b="1"/>
              <a:t>功能选择</a:t>
            </a:r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62363" y="1812702"/>
            <a:ext cx="2667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</a:t>
            </a:r>
            <a:r>
              <a:rPr lang="en-US" altLang="zh-CN" sz="3200" b="1" baseline="-14000"/>
              <a:t>3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2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1</a:t>
            </a:r>
            <a:r>
              <a:rPr lang="en-US" altLang="zh-CN" sz="2800" b="1"/>
              <a:t>S</a:t>
            </a:r>
            <a:r>
              <a:rPr lang="en-US" altLang="zh-CN" sz="3200" b="1" baseline="-14000"/>
              <a:t>0</a:t>
            </a:r>
            <a:r>
              <a:rPr lang="en-US" altLang="zh-CN" sz="2800" b="1"/>
              <a:t>M</a:t>
            </a:r>
            <a:r>
              <a:rPr lang="en-US" altLang="zh-CN" sz="3200" b="1"/>
              <a:t>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4038" y="2917602"/>
            <a:ext cx="10747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CI: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3813" y="2917602"/>
            <a:ext cx="28638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初始进位选择</a:t>
            </a:r>
            <a:endParaRPr lang="zh-CN" altLang="en-US" sz="2800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8488" y="4133999"/>
            <a:ext cx="1219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S: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77938" y="4121299"/>
            <a:ext cx="18176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移位选择</a:t>
            </a:r>
            <a:r>
              <a:rPr lang="zh-CN" altLang="en-US" sz="2800" b="1"/>
              <a:t>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9913" y="5019824"/>
            <a:ext cx="1046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CP: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19212" y="5007124"/>
            <a:ext cx="310877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内总线输出分配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954213" y="2352452"/>
            <a:ext cx="53403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(</a:t>
            </a:r>
            <a:r>
              <a:rPr lang="zh-CN" altLang="zh-CN" sz="2800" b="1">
                <a:solidFill>
                  <a:srgbClr val="FF0000"/>
                </a:solidFill>
              </a:rPr>
              <a:t>该</a:t>
            </a:r>
            <a:r>
              <a:rPr lang="zh-CN" altLang="en-US" sz="2800" b="1">
                <a:solidFill>
                  <a:srgbClr val="FF0000"/>
                </a:solidFill>
              </a:rPr>
              <a:t>5位采用直接编码法</a:t>
            </a:r>
            <a:r>
              <a:rPr lang="zh-CN" altLang="en-US" sz="2800" b="1"/>
              <a:t>)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678238" y="2908077"/>
            <a:ext cx="4400550" cy="10772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00</a:t>
            </a:r>
            <a:r>
              <a:rPr lang="zh-CN" altLang="en-US" sz="2800" b="1"/>
              <a:t>：</a:t>
            </a:r>
            <a:r>
              <a:rPr lang="en-US" altLang="zh-CN" sz="2800" b="1"/>
              <a:t>0</a:t>
            </a:r>
            <a:r>
              <a:rPr lang="en-US" altLang="zh-CN" sz="1200" b="1"/>
              <a:t> </a:t>
            </a:r>
            <a:r>
              <a:rPr lang="en-US" altLang="zh-CN" sz="2800" b="1">
                <a:ea typeface="华文宋体" pitchFamily="2" charset="-122"/>
              </a:rPr>
              <a:t>→</a:t>
            </a:r>
            <a:r>
              <a:rPr lang="en-US" altLang="zh-CN" sz="1200" b="1"/>
              <a:t> </a:t>
            </a:r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r>
              <a:rPr lang="en-US" altLang="zh-CN" sz="2800" b="1"/>
              <a:t>     01</a:t>
            </a:r>
            <a:r>
              <a:rPr lang="zh-CN" altLang="en-US" sz="2800" b="1"/>
              <a:t>：</a:t>
            </a:r>
            <a:r>
              <a:rPr lang="en-US" altLang="zh-CN" sz="2800" b="1"/>
              <a:t>1</a:t>
            </a:r>
            <a:r>
              <a:rPr lang="en-US" altLang="zh-CN" sz="1400" b="1"/>
              <a:t> </a:t>
            </a:r>
            <a:r>
              <a:rPr lang="en-US" altLang="zh-CN" sz="2800" b="1">
                <a:ea typeface="华文宋体" pitchFamily="2" charset="-122"/>
              </a:rPr>
              <a:t>→</a:t>
            </a:r>
            <a:r>
              <a:rPr lang="en-US" altLang="zh-CN" sz="1200" b="1"/>
              <a:t> </a:t>
            </a:r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endParaRPr lang="en-US" altLang="zh-CN" sz="3200" b="1"/>
          </a:p>
          <a:p>
            <a:r>
              <a:rPr lang="en-US" altLang="zh-CN" sz="2800" b="1"/>
              <a:t>10</a:t>
            </a:r>
            <a:r>
              <a:rPr lang="zh-CN" altLang="en-US" sz="2800" b="1"/>
              <a:t>：</a:t>
            </a:r>
            <a:r>
              <a:rPr lang="en-US" altLang="zh-CN" sz="2800" b="1"/>
              <a:t> PSW</a:t>
            </a:r>
            <a:r>
              <a:rPr lang="en-US" altLang="zh-CN" b="1"/>
              <a:t>0</a:t>
            </a:r>
            <a:r>
              <a:rPr lang="en-US" altLang="zh-CN" sz="2800" b="1">
                <a:ea typeface="华文宋体" pitchFamily="2" charset="-122"/>
              </a:rPr>
              <a:t> →</a:t>
            </a:r>
            <a:r>
              <a:rPr lang="en-US" altLang="zh-CN" sz="2800" b="1"/>
              <a:t>C</a:t>
            </a:r>
            <a:r>
              <a:rPr lang="en-US" altLang="zh-CN" sz="3200" b="1" baseline="-12000"/>
              <a:t>0</a:t>
            </a:r>
            <a:endParaRPr lang="en-US" altLang="zh-CN" sz="2800" b="1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011488" y="4107011"/>
            <a:ext cx="59563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00 — DM</a:t>
            </a:r>
            <a:r>
              <a:rPr lang="zh-CN" altLang="en-US" sz="2800" b="1"/>
              <a:t>直传      </a:t>
            </a:r>
            <a:r>
              <a:rPr lang="en-US" altLang="zh-CN" sz="2800" b="1"/>
              <a:t>01 — SL</a:t>
            </a:r>
            <a:r>
              <a:rPr lang="zh-CN" altLang="en-US" sz="2800" b="1"/>
              <a:t>左移 </a:t>
            </a:r>
          </a:p>
          <a:p>
            <a:pPr algn="l"/>
            <a:r>
              <a:rPr lang="en-US" altLang="zh-CN" sz="2800" b="1"/>
              <a:t>10 — SR</a:t>
            </a:r>
            <a:r>
              <a:rPr lang="zh-CN" altLang="en-US" sz="2800" b="1"/>
              <a:t>右移        </a:t>
            </a:r>
            <a:r>
              <a:rPr lang="en-US" altLang="zh-CN" sz="2800" b="1"/>
              <a:t>11 — EX</a:t>
            </a:r>
            <a:r>
              <a:rPr lang="zh-CN" altLang="en-US" sz="2800" b="1"/>
              <a:t>字节交换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1304925" y="5507186"/>
            <a:ext cx="7653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产生打入脉冲: 编码表示</a:t>
            </a:r>
            <a:r>
              <a:rPr lang="zh-CN" altLang="en-US" sz="2800" b="1" u="sng"/>
              <a:t>不发打入脉冲</a:t>
            </a:r>
            <a:r>
              <a:rPr lang="zh-CN" altLang="en-US" sz="2800" b="1"/>
              <a:t>和</a:t>
            </a:r>
            <a:r>
              <a:rPr lang="zh-CN" altLang="en-US" sz="2800" b="1" u="sng"/>
              <a:t>分别打入不同的寄存器的脉冲</a:t>
            </a:r>
            <a:endParaRPr lang="en-US" altLang="zh-CN" sz="2800" b="1"/>
          </a:p>
        </p:txBody>
      </p: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114300" y="764952"/>
            <a:ext cx="9144000" cy="927100"/>
            <a:chOff x="70" y="111"/>
            <a:chExt cx="5760" cy="584"/>
          </a:xfrm>
        </p:grpSpPr>
        <p:sp>
          <p:nvSpPr>
            <p:cNvPr id="16" name="Text Box 54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CI     S    CP   EMAR   R   W   ST     SC</a:t>
              </a: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/>
                <a:t>4</a:t>
              </a:r>
              <a:r>
                <a:rPr lang="zh-CN" altLang="en-US" sz="2600" b="1"/>
                <a:t>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1825" y="1122139"/>
            <a:ext cx="8410575" cy="441659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altLang="zh-CN" sz="2700" b="1"/>
              <a:t>0000   </a:t>
            </a:r>
            <a:r>
              <a:rPr lang="zh-CN" altLang="en-US" sz="2700" b="1"/>
              <a:t>不发打入脉冲</a:t>
            </a:r>
          </a:p>
          <a:p>
            <a:pPr marL="457200" indent="-457200" algn="l"/>
            <a:r>
              <a:rPr lang="en-US" altLang="zh-CN" sz="2700" b="1"/>
              <a:t>0001   CPR</a:t>
            </a:r>
            <a:r>
              <a:rPr lang="en-US" altLang="zh-CN" sz="3300" b="1" baseline="-16000"/>
              <a:t>i</a:t>
            </a:r>
            <a:r>
              <a:rPr lang="en-US" altLang="zh-CN" sz="1600" b="1" baseline="-16000"/>
              <a:t> </a:t>
            </a:r>
            <a:r>
              <a:rPr lang="en-US" altLang="zh-CN" sz="2600" b="1"/>
              <a:t>(</a:t>
            </a:r>
            <a:r>
              <a:rPr lang="en-US" altLang="zh-CN" sz="2600" b="1">
                <a:ea typeface="黑体" pitchFamily="2" charset="-122"/>
              </a:rPr>
              <a:t>R</a:t>
            </a:r>
            <a:r>
              <a:rPr lang="en-US" altLang="zh-CN" sz="3300" b="1" baseline="-16000">
                <a:ea typeface="黑体" pitchFamily="2" charset="-122"/>
              </a:rPr>
              <a:t>0</a:t>
            </a:r>
            <a:r>
              <a:rPr lang="en-US" altLang="zh-CN" sz="2600" b="1">
                <a:ea typeface="黑体" pitchFamily="2" charset="-122"/>
              </a:rPr>
              <a:t>~R</a:t>
            </a:r>
            <a:r>
              <a:rPr lang="en-US" altLang="zh-CN" sz="3300" b="1" baseline="-16000">
                <a:ea typeface="黑体" pitchFamily="2" charset="-122"/>
              </a:rPr>
              <a:t>3</a:t>
            </a:r>
            <a:r>
              <a:rPr lang="en-US" altLang="zh-CN" sz="2600" b="1">
                <a:ea typeface="黑体" pitchFamily="2" charset="-122"/>
              </a:rPr>
              <a:t>, SP, PC, PSW</a:t>
            </a:r>
            <a:r>
              <a:rPr lang="zh-CN" altLang="en-US" sz="2800" b="1" u="sng">
                <a:latin typeface="宋体" panose="02010600030101010101" pitchFamily="2" charset="-122"/>
                <a:ea typeface="宋体" panose="02010600030101010101" pitchFamily="2" charset="-122"/>
              </a:rPr>
              <a:t>源</a:t>
            </a:r>
            <a:r>
              <a:rPr lang="zh-CN" altLang="en-US" sz="2800" b="1" u="sng"/>
              <a:t>寄存器号指明</a:t>
            </a:r>
            <a:r>
              <a:rPr lang="zh-CN" altLang="en-US" sz="3200" b="1"/>
              <a:t>) </a:t>
            </a:r>
          </a:p>
          <a:p>
            <a:pPr marL="457200" indent="-457200" algn="l"/>
            <a:r>
              <a:rPr lang="en-US" altLang="zh-CN" sz="2700" b="1"/>
              <a:t>0010   CPC</a:t>
            </a:r>
          </a:p>
          <a:p>
            <a:pPr marL="457200" indent="-457200" algn="l"/>
            <a:r>
              <a:rPr lang="en-US" altLang="zh-CN" sz="2700" b="1"/>
              <a:t>0011   CPD</a:t>
            </a:r>
          </a:p>
          <a:p>
            <a:pPr marL="457200" indent="-457200" algn="l"/>
            <a:r>
              <a:rPr lang="en-US" altLang="zh-CN" sz="2700" b="1"/>
              <a:t>0100   CPSP</a:t>
            </a:r>
            <a:r>
              <a:rPr lang="zh-CN" altLang="en-US" sz="2700" b="1"/>
              <a:t>（主要用于</a:t>
            </a:r>
            <a:r>
              <a:rPr lang="en-US" altLang="zh-CN" sz="2700" b="1"/>
              <a:t>JSR</a:t>
            </a:r>
            <a:r>
              <a:rPr lang="zh-CN" altLang="en-US" sz="2700" b="1"/>
              <a:t>）</a:t>
            </a:r>
            <a:endParaRPr lang="en-US" altLang="zh-CN" sz="2700" b="1"/>
          </a:p>
          <a:p>
            <a:pPr marL="457200" indent="-457200" algn="l"/>
            <a:r>
              <a:rPr lang="en-US" altLang="zh-CN" sz="2700" b="1"/>
              <a:t>0101   CPMAR</a:t>
            </a:r>
          </a:p>
          <a:p>
            <a:pPr marL="457200" indent="-457200"/>
            <a:r>
              <a:rPr lang="en-US" altLang="zh-CN" sz="2700" b="1"/>
              <a:t>0110   CPMDR</a:t>
            </a:r>
          </a:p>
          <a:p>
            <a:pPr marL="457200" indent="-457200" algn="l"/>
            <a:r>
              <a:rPr lang="en-US" altLang="zh-CN" sz="2700" b="1"/>
              <a:t>0111   CPPC</a:t>
            </a:r>
            <a:r>
              <a:rPr lang="zh-CN" altLang="en-US" sz="2700" b="1"/>
              <a:t>（用于取指令、变址中的打入</a:t>
            </a:r>
            <a:r>
              <a:rPr lang="en-US" altLang="zh-CN" sz="2700" b="1"/>
              <a:t>PC</a:t>
            </a:r>
            <a:r>
              <a:rPr lang="zh-CN" altLang="en-US" sz="2700" b="1"/>
              <a:t>）</a:t>
            </a:r>
            <a:endParaRPr lang="en-US" altLang="zh-CN" sz="2700" b="1"/>
          </a:p>
          <a:p>
            <a:pPr marL="457200" indent="-457200"/>
            <a:r>
              <a:rPr lang="en-US" altLang="zh-CN" sz="2700" b="1"/>
              <a:t>1000   CPR</a:t>
            </a:r>
            <a:r>
              <a:rPr lang="en-US" altLang="zh-CN" sz="3300" b="1" baseline="-16000"/>
              <a:t>j</a:t>
            </a:r>
            <a:r>
              <a:rPr lang="zh-CN" altLang="en-US" sz="2700" b="1"/>
              <a:t> （目的寄存器号指明）</a:t>
            </a:r>
            <a:endParaRPr lang="en-US" altLang="zh-CN" sz="2700" b="1"/>
          </a:p>
          <a:p>
            <a:pPr marL="457200" indent="-457200" algn="l"/>
            <a:endParaRPr lang="en-US" altLang="zh-CN" sz="2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1936650"/>
            <a:ext cx="28003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2.  访存操作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711200" y="2547838"/>
            <a:ext cx="1665288" cy="593725"/>
            <a:chOff x="448" y="1229"/>
            <a:chExt cx="1049" cy="37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48" y="1247"/>
              <a:ext cx="95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900" b="1"/>
                <a:t>EMAR=</a:t>
              </a:r>
              <a:endParaRPr lang="zh-CN" altLang="en-US" sz="2900" b="1"/>
            </a:p>
          </p:txBody>
        </p:sp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1374" y="1229"/>
              <a:ext cx="123" cy="374"/>
            </a:xfrm>
            <a:prstGeom prst="leftBrace">
              <a:avLst>
                <a:gd name="adj1" fmla="val 25339"/>
                <a:gd name="adj2" fmla="val 50000"/>
              </a:avLst>
            </a:prstGeom>
            <a:noFill/>
            <a:ln w="22225">
              <a:solidFill>
                <a:srgbClr val="0044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49500" y="2368450"/>
            <a:ext cx="312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1   </a:t>
            </a:r>
            <a:r>
              <a:rPr lang="zh-CN" altLang="en-US" sz="2800" b="1"/>
              <a:t>与地址总线连通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41563" y="2830413"/>
            <a:ext cx="3281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   </a:t>
            </a:r>
            <a:r>
              <a:rPr lang="zh-CN" altLang="en-US" sz="2800" b="1"/>
              <a:t>与地址总线断开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54063" y="3366988"/>
            <a:ext cx="91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R=1 </a:t>
            </a:r>
            <a:endParaRPr lang="zh-CN" altLang="en-US" sz="2800" b="1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68488" y="3362225"/>
            <a:ext cx="4011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读主存, 同时作为</a:t>
            </a:r>
            <a:r>
              <a:rPr lang="en-US" altLang="zh-CN" sz="2800" b="1"/>
              <a:t>SMDR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93887" y="3846413"/>
            <a:ext cx="4198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写入主存</a:t>
            </a:r>
            <a:r>
              <a:rPr lang="en-US" altLang="zh-CN" sz="2800" b="1"/>
              <a:t>,</a:t>
            </a:r>
            <a:r>
              <a:rPr lang="zh-CN" altLang="en-US" sz="2800" b="1"/>
              <a:t>同时作</a:t>
            </a:r>
            <a:r>
              <a:rPr lang="en-US" altLang="zh-CN" sz="2800" b="1"/>
              <a:t>EMDR</a:t>
            </a:r>
            <a:endParaRPr lang="zh-CN" altLang="en-US" sz="2800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65175" y="3881338"/>
            <a:ext cx="1009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W=1 </a:t>
            </a:r>
            <a:endParaRPr lang="zh-CN" altLang="en-US" sz="2800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37275" y="3093938"/>
            <a:ext cx="280352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zh-CN" sz="2800" b="1"/>
              <a:t>该</a:t>
            </a:r>
            <a:r>
              <a:rPr lang="zh-CN" altLang="en-US" sz="2800" b="1"/>
              <a:t>3位采用直接控制法, 不译码</a:t>
            </a: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5875338" y="2582763"/>
            <a:ext cx="222250" cy="1641475"/>
          </a:xfrm>
          <a:prstGeom prst="rightBrace">
            <a:avLst>
              <a:gd name="adj1" fmla="val 61548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95288" y="4429025"/>
            <a:ext cx="320675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3. 辅助操作 </a:t>
            </a:r>
            <a:r>
              <a:rPr lang="en-US" altLang="zh-CN" sz="3000" b="1"/>
              <a:t>ST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2441575" y="4978300"/>
            <a:ext cx="23002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00  无操作  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649788" y="4951313"/>
            <a:ext cx="2373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01  开中断  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427288" y="5502175"/>
            <a:ext cx="2466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10  关中断  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4649788" y="5464075"/>
            <a:ext cx="19843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11  </a:t>
            </a:r>
            <a:r>
              <a:rPr lang="en-US" altLang="zh-CN" sz="2800" b="1"/>
              <a:t>SIR  </a:t>
            </a:r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27000" y="874613"/>
            <a:ext cx="9144000" cy="927100"/>
            <a:chOff x="70" y="111"/>
            <a:chExt cx="5760" cy="584"/>
          </a:xfrm>
        </p:grpSpPr>
        <p:sp>
          <p:nvSpPr>
            <p:cNvPr id="20" name="Text Box 70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CI     S     CP  EMAR   R   W   ST     SC</a:t>
              </a: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8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80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/>
                <a:t>4</a:t>
              </a:r>
              <a:r>
                <a:rPr lang="zh-CN" altLang="en-US" sz="2600" b="1"/>
                <a:t>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autoUpdateAnimBg="0"/>
      <p:bldP spid="7" grpId="0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61950" y="1891754"/>
            <a:ext cx="70485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4. 顺序控制 </a:t>
            </a:r>
            <a:r>
              <a:rPr lang="en-US" altLang="zh-CN" sz="3000" b="1"/>
              <a:t>SC</a:t>
            </a:r>
            <a:endParaRPr lang="zh-CN" altLang="en-US" sz="3000" b="1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200525" y="2366417"/>
            <a:ext cx="1303338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增量</a:t>
            </a:r>
          </a:p>
          <a:p>
            <a:pPr algn="l"/>
            <a:r>
              <a:rPr lang="zh-CN" altLang="en-US" sz="2800" b="1"/>
              <a:t>断定 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65163" y="2583904"/>
            <a:ext cx="3765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指明微地址形成方式       </a:t>
            </a:r>
          </a:p>
        </p:txBody>
      </p:sp>
      <p:sp>
        <p:nvSpPr>
          <p:cNvPr id="6" name="AutoShape 14"/>
          <p:cNvSpPr>
            <a:spLocks/>
          </p:cNvSpPr>
          <p:nvPr/>
        </p:nvSpPr>
        <p:spPr bwMode="auto">
          <a:xfrm>
            <a:off x="4057650" y="2541042"/>
            <a:ext cx="184150" cy="622300"/>
          </a:xfrm>
          <a:prstGeom prst="leftBrace">
            <a:avLst>
              <a:gd name="adj1" fmla="val 28161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7563" y="3450679"/>
            <a:ext cx="313372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0000  顺序执行  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30263" y="3044279"/>
            <a:ext cx="86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SC: 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817563" y="3869779"/>
            <a:ext cx="73961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947988" indent="-2947988" algn="l"/>
            <a:r>
              <a:rPr lang="zh-CN" altLang="en-US" sz="2700" b="1"/>
              <a:t>0001  无条件转移(</a:t>
            </a:r>
            <a:r>
              <a:rPr lang="en-US" altLang="zh-CN" sz="2700" b="1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11</a:t>
            </a:r>
            <a:r>
              <a:rPr lang="en-US" altLang="zh-CN" sz="2800" b="1">
                <a:solidFill>
                  <a:srgbClr val="0000FF"/>
                </a:solidFill>
              </a:rPr>
              <a:t>~</a:t>
            </a:r>
            <a:r>
              <a:rPr lang="en-US" altLang="zh-CN" sz="2700" b="1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4</a:t>
            </a:r>
            <a:r>
              <a:rPr lang="zh-CN" altLang="en-US" sz="2700" b="1">
                <a:solidFill>
                  <a:srgbClr val="0000FF"/>
                </a:solidFill>
              </a:rPr>
              <a:t>提供8位转移地址</a:t>
            </a:r>
            <a:r>
              <a:rPr lang="zh-CN" altLang="en-US" sz="2700" b="1"/>
              <a:t>) 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17563" y="4320629"/>
            <a:ext cx="374967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700" b="1"/>
              <a:t>0010  按操作码分支  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7510463" y="3895179"/>
            <a:ext cx="11382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增量</a:t>
            </a:r>
            <a:r>
              <a:rPr lang="zh-CN" altLang="en-US" sz="2800" b="1"/>
              <a:t>  </a:t>
            </a:r>
          </a:p>
        </p:txBody>
      </p:sp>
      <p:sp>
        <p:nvSpPr>
          <p:cNvPr id="15" name="AutoShape 25"/>
          <p:cNvSpPr>
            <a:spLocks/>
          </p:cNvSpPr>
          <p:nvPr/>
        </p:nvSpPr>
        <p:spPr bwMode="auto">
          <a:xfrm flipH="1">
            <a:off x="665163" y="4558754"/>
            <a:ext cx="171450" cy="1373188"/>
          </a:xfrm>
          <a:prstGeom prst="rightBrace">
            <a:avLst>
              <a:gd name="adj1" fmla="val 66744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90500" y="4768304"/>
            <a:ext cx="76835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823913" y="4781004"/>
            <a:ext cx="8307387" cy="914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700" b="1"/>
              <a:t>0011  按操作码和目的寻址方式是寄存器还是非寄存器寻址来断定, 实现分支  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838200" y="5662067"/>
            <a:ext cx="8445500" cy="50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700" b="1"/>
              <a:t>0100  按转移成功与否和是否</a:t>
            </a:r>
            <a:r>
              <a:rPr lang="en-US" altLang="zh-CN" sz="2700" b="1"/>
              <a:t>PC</a:t>
            </a:r>
            <a:r>
              <a:rPr lang="zh-CN" altLang="en-US" sz="2700" b="1"/>
              <a:t>型寻址断定, 实现分支</a:t>
            </a:r>
          </a:p>
        </p:txBody>
      </p: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127000" y="548680"/>
            <a:ext cx="9144000" cy="927100"/>
            <a:chOff x="70" y="111"/>
            <a:chExt cx="5760" cy="584"/>
          </a:xfrm>
        </p:grpSpPr>
        <p:sp>
          <p:nvSpPr>
            <p:cNvPr id="20" name="Text Box 67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CI     S     CP  EMAR   R   W   ST     SC</a:t>
              </a:r>
            </a:p>
          </p:txBody>
        </p:sp>
        <p:sp>
          <p:nvSpPr>
            <p:cNvPr id="21" name="Line 68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9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1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2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3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78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/>
                <a:t>4</a:t>
              </a:r>
              <a:r>
                <a:rPr lang="zh-CN" altLang="en-US" sz="2600" b="1"/>
                <a:t>          1         1     1      2        4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build="p" autoUpdateAnimBg="0"/>
      <p:bldP spid="6" grpId="0" animBg="1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autoUpdateAnimBg="0"/>
      <p:bldP spid="15" grpId="0" animBg="1"/>
      <p:bldP spid="16" grpId="0" autoUpdateAnimBg="0"/>
      <p:bldP spid="17" grpId="0" build="p" autoUpdateAnimBg="0"/>
      <p:bldP spid="1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88938" y="3824833"/>
            <a:ext cx="7269162" cy="544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947988" indent="-2947988" algn="l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/>
              <a:t>0111  转微子程序(</a:t>
            </a:r>
            <a:r>
              <a:rPr lang="zh-CN" altLang="en-US" sz="2600" b="1"/>
              <a:t>由</a:t>
            </a:r>
            <a:r>
              <a:rPr lang="en-US" altLang="zh-CN" sz="2700" b="1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11</a:t>
            </a:r>
            <a:r>
              <a:rPr lang="en-US" altLang="zh-CN" sz="2800" b="1">
                <a:solidFill>
                  <a:srgbClr val="0000FF"/>
                </a:solidFill>
              </a:rPr>
              <a:t>~</a:t>
            </a:r>
            <a:r>
              <a:rPr lang="en-US" altLang="zh-CN" sz="2700" b="1">
                <a:solidFill>
                  <a:srgbClr val="0000FF"/>
                </a:solidFill>
              </a:rPr>
              <a:t>D</a:t>
            </a:r>
            <a:r>
              <a:rPr lang="en-US" altLang="zh-CN" sz="3200" b="1" baseline="-12000">
                <a:solidFill>
                  <a:srgbClr val="0000FF"/>
                </a:solidFill>
              </a:rPr>
              <a:t>4</a:t>
            </a:r>
            <a:r>
              <a:rPr lang="zh-CN" altLang="en-US" sz="2600" b="1">
                <a:solidFill>
                  <a:srgbClr val="0000FF"/>
                </a:solidFill>
              </a:rPr>
              <a:t>提供8位转移地址</a:t>
            </a:r>
            <a:r>
              <a:rPr lang="zh-CN" altLang="en-US" sz="2800" b="1"/>
              <a:t>) 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71475" y="4355058"/>
            <a:ext cx="76104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800" b="1"/>
              <a:t>1000  返回微主程序, 由返回微地址寄存器提供返回地址</a:t>
            </a:r>
            <a:r>
              <a:rPr lang="en-US" altLang="zh-CN" sz="2800" b="1"/>
              <a:t>  </a:t>
            </a:r>
            <a:endParaRPr lang="zh-CN" altLang="en-US" sz="2800" b="1"/>
          </a:p>
        </p:txBody>
      </p:sp>
      <p:sp>
        <p:nvSpPr>
          <p:cNvPr id="4" name="AutoShape 13"/>
          <p:cNvSpPr>
            <a:spLocks/>
          </p:cNvSpPr>
          <p:nvPr/>
        </p:nvSpPr>
        <p:spPr bwMode="auto">
          <a:xfrm>
            <a:off x="7689850" y="3969295"/>
            <a:ext cx="184150" cy="769938"/>
          </a:xfrm>
          <a:prstGeom prst="rightBrace">
            <a:avLst>
              <a:gd name="adj1" fmla="val 34842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821613" y="4066133"/>
            <a:ext cx="11064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增量  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01638" y="2843758"/>
            <a:ext cx="67611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952500" indent="-952500" algn="l"/>
            <a:r>
              <a:rPr lang="zh-CN" altLang="en-US" sz="2800" b="1"/>
              <a:t>0101  按源操作数寻址方式断定实现分支  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98463" y="3345408"/>
            <a:ext cx="69834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952500" indent="-952500" algn="l"/>
            <a:r>
              <a:rPr lang="zh-CN" altLang="en-US" sz="2800" b="1"/>
              <a:t>0110  按目的操作数寻址方式断定实现分支</a:t>
            </a:r>
          </a:p>
        </p:txBody>
      </p:sp>
      <p:sp>
        <p:nvSpPr>
          <p:cNvPr id="8" name="AutoShape 17"/>
          <p:cNvSpPr>
            <a:spLocks/>
          </p:cNvSpPr>
          <p:nvPr/>
        </p:nvSpPr>
        <p:spPr bwMode="auto">
          <a:xfrm>
            <a:off x="7161213" y="2996158"/>
            <a:ext cx="166687" cy="725487"/>
          </a:xfrm>
          <a:prstGeom prst="rightBrace">
            <a:avLst>
              <a:gd name="adj1" fmla="val 36270"/>
              <a:gd name="adj2" fmla="val 50000"/>
            </a:avLst>
          </a:prstGeom>
          <a:noFill/>
          <a:ln w="22225" cap="sq">
            <a:solidFill>
              <a:srgbClr val="004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305675" y="3089820"/>
            <a:ext cx="113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449263" y="2381795"/>
            <a:ext cx="86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/>
              <a:t>SC: </a:t>
            </a:r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27000" y="878185"/>
            <a:ext cx="9144000" cy="927100"/>
            <a:chOff x="70" y="111"/>
            <a:chExt cx="5760" cy="584"/>
          </a:xfrm>
        </p:grpSpPr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70" y="389"/>
              <a:ext cx="5591" cy="306"/>
            </a:xfrm>
            <a:prstGeom prst="rect">
              <a:avLst/>
            </a:prstGeom>
            <a:noFill/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AI     BI     SM    CI     S     CP  EMAR   R   W   ST     SC</a:t>
              </a: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>
              <a:off x="107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168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214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2562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3074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3828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423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4566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5070" y="389"/>
              <a:ext cx="0" cy="30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70" y="111"/>
              <a:ext cx="576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b="1"/>
                <a:t>   3       3         5         2      2       </a:t>
              </a:r>
              <a:r>
                <a:rPr lang="en-US" altLang="zh-CN" sz="2600" b="1"/>
                <a:t>4</a:t>
              </a:r>
              <a:r>
                <a:rPr lang="zh-CN" altLang="en-US" sz="2600" b="1"/>
                <a:t>          1         1     1      2        4</a:t>
              </a:r>
            </a:p>
          </p:txBody>
        </p:sp>
      </p:grp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95536" y="5301208"/>
            <a:ext cx="76104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863600" indent="-863600" algn="l"/>
            <a:r>
              <a:rPr lang="zh-CN" altLang="en-US" sz="2800" b="1"/>
              <a:t>1</a:t>
            </a:r>
            <a:r>
              <a:rPr lang="en-US" altLang="zh-CN" sz="2800" b="1"/>
              <a:t>111   </a:t>
            </a:r>
            <a:r>
              <a:rPr lang="zh-CN" altLang="en-US" sz="2800" b="1"/>
              <a:t>按“转移寻址方式”断定，分支转移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7458075" y="5291269"/>
            <a:ext cx="113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断定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build="p" autoUpdateAnimBg="0" advAuto="0"/>
      <p:bldP spid="6" grpId="0" build="p" autoUpdateAnimBg="0"/>
      <p:bldP spid="7" grpId="0" build="p" autoUpdateAnimBg="0"/>
      <p:bldP spid="8" grpId="0" animBg="1"/>
      <p:bldP spid="9" grpId="0" build="p" autoUpdateAnimBg="0" advAuto="0"/>
      <p:bldP spid="10" grpId="0" build="p" autoUpdateAnimBg="0"/>
      <p:bldP spid="24" grpId="0" build="p" autoUpdateAnimBg="0"/>
      <p:bldP spid="25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3648" y="44450"/>
            <a:ext cx="6840760" cy="6697663"/>
            <a:chOff x="1403648" y="44450"/>
            <a:chExt cx="6840760" cy="6697663"/>
          </a:xfrm>
        </p:grpSpPr>
        <p:sp>
          <p:nvSpPr>
            <p:cNvPr id="3" name="TextBox 5"/>
            <p:cNvSpPr txBox="1">
              <a:spLocks noChangeArrowheads="1"/>
            </p:cNvSpPr>
            <p:nvPr/>
          </p:nvSpPr>
          <p:spPr bwMode="auto">
            <a:xfrm>
              <a:off x="1403648" y="44450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/>
                <a:t>00H</a:t>
              </a:r>
            </a:p>
            <a:p>
              <a:r>
                <a:rPr lang="en-US" altLang="zh-CN" sz="1800" b="1"/>
                <a:t>01H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02H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4" name="矩形 6"/>
            <p:cNvSpPr>
              <a:spLocks noChangeArrowheads="1"/>
            </p:cNvSpPr>
            <p:nvPr/>
          </p:nvSpPr>
          <p:spPr bwMode="auto">
            <a:xfrm>
              <a:off x="2051919" y="188913"/>
              <a:ext cx="3168650" cy="6553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5" name="直接连接符 8"/>
            <p:cNvCxnSpPr>
              <a:cxnSpLocks noChangeShapeType="1"/>
            </p:cNvCxnSpPr>
            <p:nvPr/>
          </p:nvCxnSpPr>
          <p:spPr bwMode="auto">
            <a:xfrm>
              <a:off x="2051919" y="8366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" name="直接连接符 9"/>
            <p:cNvCxnSpPr>
              <a:cxnSpLocks noChangeShapeType="1"/>
            </p:cNvCxnSpPr>
            <p:nvPr/>
          </p:nvCxnSpPr>
          <p:spPr bwMode="auto">
            <a:xfrm>
              <a:off x="2051919" y="4048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直接连接符 10"/>
            <p:cNvCxnSpPr>
              <a:cxnSpLocks noChangeShapeType="1"/>
            </p:cNvCxnSpPr>
            <p:nvPr/>
          </p:nvCxnSpPr>
          <p:spPr bwMode="auto">
            <a:xfrm>
              <a:off x="2051919" y="6207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5580931" y="241417"/>
              <a:ext cx="26634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800" b="1"/>
                <a:t>取指令微程序</a:t>
              </a:r>
              <a:r>
                <a:rPr lang="zh-CN" altLang="en-US" b="1"/>
                <a:t>（公共区）</a:t>
              </a:r>
              <a:endParaRPr lang="zh-CN" altLang="en-US" sz="1800" b="1"/>
            </a:p>
          </p:txBody>
        </p:sp>
        <p:sp>
          <p:nvSpPr>
            <p:cNvPr id="9" name="右大括号 12"/>
            <p:cNvSpPr>
              <a:spLocks/>
            </p:cNvSpPr>
            <p:nvPr/>
          </p:nvSpPr>
          <p:spPr bwMode="auto">
            <a:xfrm>
              <a:off x="5365031" y="188913"/>
              <a:ext cx="146353" cy="408433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1403648" y="836613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03H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…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0AH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cxnSp>
          <p:nvCxnSpPr>
            <p:cNvPr id="11" name="直接连接符 14"/>
            <p:cNvCxnSpPr>
              <a:cxnSpLocks noChangeShapeType="1"/>
            </p:cNvCxnSpPr>
            <p:nvPr/>
          </p:nvCxnSpPr>
          <p:spPr bwMode="auto">
            <a:xfrm>
              <a:off x="2051919" y="17002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5580112" y="1043444"/>
              <a:ext cx="23761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/>
                <a:t>MOV</a:t>
              </a:r>
              <a:r>
                <a:rPr lang="zh-CN" altLang="en-US" sz="1800" b="1"/>
                <a:t>指令微程序</a:t>
              </a:r>
            </a:p>
          </p:txBody>
        </p:sp>
        <p:sp>
          <p:nvSpPr>
            <p:cNvPr id="13" name="右大括号 12"/>
            <p:cNvSpPr>
              <a:spLocks/>
            </p:cNvSpPr>
            <p:nvPr/>
          </p:nvSpPr>
          <p:spPr bwMode="auto">
            <a:xfrm>
              <a:off x="5361653" y="770384"/>
              <a:ext cx="148912" cy="884237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14" name="直接连接符 17"/>
            <p:cNvCxnSpPr>
              <a:cxnSpLocks noChangeShapeType="1"/>
            </p:cNvCxnSpPr>
            <p:nvPr/>
          </p:nvCxnSpPr>
          <p:spPr bwMode="auto">
            <a:xfrm>
              <a:off x="2051919" y="10525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直接连接符 19"/>
            <p:cNvCxnSpPr>
              <a:cxnSpLocks noChangeShapeType="1"/>
            </p:cNvCxnSpPr>
            <p:nvPr/>
          </p:nvCxnSpPr>
          <p:spPr bwMode="auto">
            <a:xfrm>
              <a:off x="2051919" y="191611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直接连接符 20"/>
            <p:cNvCxnSpPr>
              <a:cxnSpLocks noChangeShapeType="1"/>
            </p:cNvCxnSpPr>
            <p:nvPr/>
          </p:nvCxnSpPr>
          <p:spPr bwMode="auto">
            <a:xfrm>
              <a:off x="2051919" y="2133600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1403648" y="1628775"/>
              <a:ext cx="649288" cy="20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0BH</a:t>
              </a:r>
            </a:p>
            <a:p>
              <a:endParaRPr lang="en-US" altLang="zh-CN" sz="1800" b="1"/>
            </a:p>
            <a:p>
              <a:endParaRPr lang="en-US" altLang="zh-CN" sz="1800" b="1"/>
            </a:p>
            <a:p>
              <a:r>
                <a:rPr lang="en-US" altLang="zh-CN" sz="1800" b="1"/>
                <a:t>…</a:t>
              </a:r>
            </a:p>
            <a:p>
              <a:endParaRPr lang="en-US" altLang="zh-CN" sz="1800" b="1"/>
            </a:p>
            <a:p>
              <a:endParaRPr lang="en-US" altLang="zh-CN" sz="1800" b="1"/>
            </a:p>
            <a:p>
              <a:r>
                <a:rPr lang="en-US" altLang="zh-CN" sz="1800" b="1"/>
                <a:t>22H</a:t>
              </a:r>
              <a:endParaRPr lang="zh-CN" altLang="en-US" sz="1800" b="1"/>
            </a:p>
          </p:txBody>
        </p:sp>
        <p:sp>
          <p:nvSpPr>
            <p:cNvPr id="18" name="右大括号 17"/>
            <p:cNvSpPr>
              <a:spLocks/>
            </p:cNvSpPr>
            <p:nvPr/>
          </p:nvSpPr>
          <p:spPr bwMode="auto">
            <a:xfrm>
              <a:off x="5365031" y="1773238"/>
              <a:ext cx="215900" cy="1727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19" name="直接连接符 26"/>
            <p:cNvCxnSpPr>
              <a:cxnSpLocks noChangeShapeType="1"/>
            </p:cNvCxnSpPr>
            <p:nvPr/>
          </p:nvCxnSpPr>
          <p:spPr bwMode="auto">
            <a:xfrm>
              <a:off x="2051919" y="35734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5580931" y="2492375"/>
              <a:ext cx="2447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双操作数指令微程序</a:t>
              </a:r>
            </a:p>
          </p:txBody>
        </p:sp>
        <p:sp>
          <p:nvSpPr>
            <p:cNvPr id="21" name="TextBox 19"/>
            <p:cNvSpPr txBox="1">
              <a:spLocks noChangeArrowheads="1"/>
            </p:cNvSpPr>
            <p:nvPr/>
          </p:nvSpPr>
          <p:spPr bwMode="auto">
            <a:xfrm>
              <a:off x="1403648" y="3557588"/>
              <a:ext cx="649288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rgbClr val="C00000"/>
                  </a:solidFill>
                </a:rPr>
                <a:t>23H</a:t>
              </a:r>
            </a:p>
            <a:p>
              <a:r>
                <a:rPr lang="en-US" altLang="zh-CN" sz="1800" b="1">
                  <a:solidFill>
                    <a:srgbClr val="C00000"/>
                  </a:solidFill>
                </a:rPr>
                <a:t>…</a:t>
              </a:r>
            </a:p>
            <a:p>
              <a:endParaRPr lang="en-US" altLang="zh-CN" sz="1800" b="1">
                <a:solidFill>
                  <a:srgbClr val="C00000"/>
                </a:solidFill>
              </a:endParaRPr>
            </a:p>
            <a:p>
              <a:r>
                <a:rPr lang="en-US" altLang="zh-CN" sz="1800" b="1">
                  <a:solidFill>
                    <a:srgbClr val="C00000"/>
                  </a:solidFill>
                </a:rPr>
                <a:t>3EH</a:t>
              </a:r>
              <a:endParaRPr lang="zh-CN" altLang="en-US" sz="1800" b="1">
                <a:solidFill>
                  <a:srgbClr val="C00000"/>
                </a:solidFill>
              </a:endParaRPr>
            </a:p>
          </p:txBody>
        </p:sp>
        <p:cxnSp>
          <p:nvCxnSpPr>
            <p:cNvPr id="22" name="直接连接符 29"/>
            <p:cNvCxnSpPr>
              <a:cxnSpLocks noChangeShapeType="1"/>
            </p:cNvCxnSpPr>
            <p:nvPr/>
          </p:nvCxnSpPr>
          <p:spPr bwMode="auto">
            <a:xfrm>
              <a:off x="2051919" y="37893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直接连接符 30"/>
            <p:cNvCxnSpPr>
              <a:cxnSpLocks noChangeShapeType="1"/>
            </p:cNvCxnSpPr>
            <p:nvPr/>
          </p:nvCxnSpPr>
          <p:spPr bwMode="auto">
            <a:xfrm>
              <a:off x="2051919" y="46529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2"/>
            <p:cNvSpPr txBox="1">
              <a:spLocks noChangeArrowheads="1"/>
            </p:cNvSpPr>
            <p:nvPr/>
          </p:nvSpPr>
          <p:spPr bwMode="auto">
            <a:xfrm>
              <a:off x="5569819" y="3916363"/>
              <a:ext cx="26035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单操作数指令微程序</a:t>
              </a:r>
            </a:p>
          </p:txBody>
        </p:sp>
        <p:sp>
          <p:nvSpPr>
            <p:cNvPr id="25" name="右大括号 24"/>
            <p:cNvSpPr>
              <a:spLocks/>
            </p:cNvSpPr>
            <p:nvPr/>
          </p:nvSpPr>
          <p:spPr bwMode="auto">
            <a:xfrm>
              <a:off x="5353919" y="3687763"/>
              <a:ext cx="215900" cy="792162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1403648" y="4676775"/>
              <a:ext cx="6492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3FH</a:t>
              </a:r>
            </a:p>
            <a:p>
              <a:r>
                <a:rPr lang="en-US" altLang="zh-CN" sz="1800" b="1"/>
                <a:t>…</a:t>
              </a:r>
            </a:p>
            <a:p>
              <a:r>
                <a:rPr lang="en-US" altLang="zh-CN" sz="1800" b="1"/>
                <a:t>4CH</a:t>
              </a:r>
              <a:endParaRPr lang="zh-CN" altLang="en-US" sz="1800" b="1"/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5580931" y="4951413"/>
              <a:ext cx="2603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转移类指令微程序</a:t>
              </a:r>
            </a:p>
          </p:txBody>
        </p:sp>
        <p:sp>
          <p:nvSpPr>
            <p:cNvPr id="28" name="右大括号 27"/>
            <p:cNvSpPr>
              <a:spLocks/>
            </p:cNvSpPr>
            <p:nvPr/>
          </p:nvSpPr>
          <p:spPr bwMode="auto">
            <a:xfrm>
              <a:off x="5365031" y="4652963"/>
              <a:ext cx="215900" cy="792162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29" name="直接连接符 38"/>
            <p:cNvCxnSpPr>
              <a:cxnSpLocks noChangeShapeType="1"/>
            </p:cNvCxnSpPr>
            <p:nvPr/>
          </p:nvCxnSpPr>
          <p:spPr bwMode="auto">
            <a:xfrm>
              <a:off x="2051919" y="5516563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580931" y="5589588"/>
              <a:ext cx="26035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取源数微程序</a:t>
              </a:r>
            </a:p>
          </p:txBody>
        </p:sp>
        <p:sp>
          <p:nvSpPr>
            <p:cNvPr id="31" name="右大括号 30"/>
            <p:cNvSpPr>
              <a:spLocks/>
            </p:cNvSpPr>
            <p:nvPr/>
          </p:nvSpPr>
          <p:spPr bwMode="auto">
            <a:xfrm>
              <a:off x="5353919" y="5537200"/>
              <a:ext cx="227012" cy="484188"/>
            </a:xfrm>
            <a:prstGeom prst="rightBrace">
              <a:avLst>
                <a:gd name="adj1" fmla="val 8364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cxnSp>
          <p:nvCxnSpPr>
            <p:cNvPr id="32" name="直接连接符 42"/>
            <p:cNvCxnSpPr>
              <a:cxnSpLocks noChangeShapeType="1"/>
            </p:cNvCxnSpPr>
            <p:nvPr/>
          </p:nvCxnSpPr>
          <p:spPr bwMode="auto">
            <a:xfrm>
              <a:off x="2051919" y="6165850"/>
              <a:ext cx="3168650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592044" y="6237288"/>
              <a:ext cx="26035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取目的地址微程序</a:t>
              </a:r>
            </a:p>
          </p:txBody>
        </p:sp>
        <p:sp>
          <p:nvSpPr>
            <p:cNvPr id="34" name="右大括号 33"/>
            <p:cNvSpPr>
              <a:spLocks/>
            </p:cNvSpPr>
            <p:nvPr/>
          </p:nvSpPr>
          <p:spPr bwMode="auto">
            <a:xfrm>
              <a:off x="5365031" y="6184900"/>
              <a:ext cx="227013" cy="484188"/>
            </a:xfrm>
            <a:prstGeom prst="rightBrace">
              <a:avLst>
                <a:gd name="adj1" fmla="val 8364"/>
                <a:gd name="adj2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文本框 34"/>
            <p:cNvSpPr txBox="1"/>
            <p:nvPr/>
          </p:nvSpPr>
          <p:spPr>
            <a:xfrm flipH="1">
              <a:off x="3009995" y="116632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3009995" y="332656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3082003" y="1054477"/>
              <a:ext cx="1490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  <a:endParaRPr lang="en-US" altLang="zh-CN">
                <a:solidFill>
                  <a:srgbClr val="0000FF"/>
                </a:solidFill>
              </a:endParaRPr>
            </a:p>
            <a:p>
              <a:r>
                <a:rPr lang="en-US" altLang="zh-CN">
                  <a:solidFill>
                    <a:srgbClr val="0000FF"/>
                  </a:solidFill>
                </a:rPr>
                <a:t>………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3154011" y="2204864"/>
              <a:ext cx="1490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  <a:endParaRPr lang="en-US" altLang="zh-CN">
                <a:solidFill>
                  <a:srgbClr val="0000FF"/>
                </a:solidFill>
              </a:endParaRPr>
            </a:p>
            <a:p>
              <a:r>
                <a:rPr lang="en-US" altLang="zh-CN">
                  <a:solidFill>
                    <a:srgbClr val="0000FF"/>
                  </a:solidFill>
                </a:rPr>
                <a:t>…….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 flipH="1">
              <a:off x="3132510" y="2843644"/>
              <a:ext cx="149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微指令</a:t>
              </a:r>
            </a:p>
          </p:txBody>
        </p:sp>
        <p:sp>
          <p:nvSpPr>
            <p:cNvPr id="40" name="流程图: 过程 39"/>
            <p:cNvSpPr/>
            <p:nvPr/>
          </p:nvSpPr>
          <p:spPr>
            <a:xfrm>
              <a:off x="1980382" y="188913"/>
              <a:ext cx="3309734" cy="6553200"/>
            </a:xfrm>
            <a:prstGeom prst="flowChartProcess">
              <a:avLst/>
            </a:prstGeom>
            <a:solidFill>
              <a:srgbClr val="00B05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54854" y="4128641"/>
              <a:ext cx="28067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</a:rPr>
                <a:t>控制存储器</a:t>
              </a:r>
              <a:endParaRPr lang="en-US" altLang="zh-CN" sz="3200" b="1">
                <a:solidFill>
                  <a:srgbClr val="FF0000"/>
                </a:solidFill>
              </a:endParaRPr>
            </a:p>
            <a:p>
              <a:r>
                <a:rPr lang="en-US" altLang="zh-CN" sz="3200" b="1">
                  <a:solidFill>
                    <a:srgbClr val="FF0000"/>
                  </a:solidFill>
                </a:rPr>
                <a:t>      CM</a:t>
              </a:r>
              <a:endParaRPr lang="zh-CN" altLang="en-US" sz="3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2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1764754"/>
            <a:ext cx="8964489" cy="5447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 b="1"/>
              <a:t>采用统一</a:t>
            </a:r>
            <a:r>
              <a:rPr lang="zh-CN" altLang="en-US" sz="2800" b="1" u="sng"/>
              <a:t>微指令周期</a:t>
            </a:r>
            <a:r>
              <a:rPr lang="zh-CN" altLang="en-US" sz="2800" b="1"/>
              <a:t>作为基本时序控制各条微指令执行。     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8163" y="980728"/>
            <a:ext cx="515302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900" b="1"/>
              <a:t>1. 微程序控制器的时序系统</a:t>
            </a:r>
            <a:endParaRPr lang="en-US" altLang="zh-CN" sz="2900" b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5758" y="2470089"/>
            <a:ext cx="568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微指令周期(时钟周期):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74930" y="3095437"/>
            <a:ext cx="8451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从取微指令到微指令执行完成的时间。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95300" y="3707532"/>
            <a:ext cx="7816850" cy="2817812"/>
            <a:chOff x="495300" y="3347492"/>
            <a:chExt cx="7816850" cy="2817812"/>
          </a:xfrm>
        </p:grpSpPr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495300" y="3347492"/>
              <a:ext cx="7816850" cy="2817812"/>
              <a:chOff x="312" y="1833"/>
              <a:chExt cx="4924" cy="1775"/>
            </a:xfrm>
          </p:grpSpPr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994" y="2020"/>
                <a:ext cx="389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800" b="1">
                    <a:ea typeface="黑体" pitchFamily="2" charset="-122"/>
                  </a:rPr>
                  <a:t>P </a:t>
                </a:r>
              </a:p>
            </p:txBody>
          </p:sp>
          <p:sp>
            <p:nvSpPr>
              <p:cNvPr id="9" name="Text Box 20"/>
              <p:cNvSpPr txBox="1">
                <a:spLocks noChangeArrowheads="1"/>
              </p:cNvSpPr>
              <p:nvPr/>
            </p:nvSpPr>
            <p:spPr bwMode="auto">
              <a:xfrm>
                <a:off x="312" y="2761"/>
                <a:ext cx="1669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solidFill>
                      <a:srgbClr val="0000FF"/>
                    </a:solidFill>
                  </a:rPr>
                  <a:t>微指令打入µ</a:t>
                </a:r>
                <a:r>
                  <a:rPr lang="en-US" altLang="zh-CN" sz="2600" b="1">
                    <a:solidFill>
                      <a:srgbClr val="0000FF"/>
                    </a:solidFill>
                  </a:rPr>
                  <a:t>IR</a:t>
                </a:r>
              </a:p>
            </p:txBody>
          </p:sp>
          <p:grpSp>
            <p:nvGrpSpPr>
              <p:cNvPr id="10" name="Group 58"/>
              <p:cNvGrpSpPr>
                <a:grpSpLocks/>
              </p:cNvGrpSpPr>
              <p:nvPr/>
            </p:nvGrpSpPr>
            <p:grpSpPr bwMode="auto">
              <a:xfrm>
                <a:off x="1208" y="2137"/>
                <a:ext cx="4012" cy="180"/>
                <a:chOff x="1424" y="2356"/>
                <a:chExt cx="4012" cy="346"/>
              </a:xfrm>
            </p:grpSpPr>
            <p:sp>
              <p:nvSpPr>
                <p:cNvPr id="36" name="Line 22"/>
                <p:cNvSpPr>
                  <a:spLocks noChangeShapeType="1"/>
                </p:cNvSpPr>
                <p:nvPr/>
              </p:nvSpPr>
              <p:spPr bwMode="auto">
                <a:xfrm>
                  <a:off x="1424" y="2692"/>
                  <a:ext cx="46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888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4"/>
                <p:cNvSpPr>
                  <a:spLocks noChangeShapeType="1"/>
                </p:cNvSpPr>
                <p:nvPr/>
              </p:nvSpPr>
              <p:spPr bwMode="auto">
                <a:xfrm>
                  <a:off x="1888" y="2356"/>
                  <a:ext cx="600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503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6"/>
                <p:cNvSpPr>
                  <a:spLocks noChangeShapeType="1"/>
                </p:cNvSpPr>
                <p:nvPr/>
              </p:nvSpPr>
              <p:spPr bwMode="auto">
                <a:xfrm>
                  <a:off x="2503" y="2692"/>
                  <a:ext cx="1591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108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723" y="2356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29"/>
                <p:cNvSpPr>
                  <a:spLocks noChangeShapeType="1"/>
                </p:cNvSpPr>
                <p:nvPr/>
              </p:nvSpPr>
              <p:spPr bwMode="auto">
                <a:xfrm>
                  <a:off x="4723" y="2702"/>
                  <a:ext cx="7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0"/>
                <p:cNvSpPr>
                  <a:spLocks noChangeShapeType="1"/>
                </p:cNvSpPr>
                <p:nvPr/>
              </p:nvSpPr>
              <p:spPr bwMode="auto">
                <a:xfrm>
                  <a:off x="4108" y="2356"/>
                  <a:ext cx="600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Line 32"/>
              <p:cNvSpPr>
                <a:spLocks noChangeShapeType="1"/>
              </p:cNvSpPr>
              <p:nvPr/>
            </p:nvSpPr>
            <p:spPr bwMode="auto">
              <a:xfrm>
                <a:off x="3953" y="2017"/>
                <a:ext cx="537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33"/>
              <p:cNvSpPr txBox="1">
                <a:spLocks noChangeArrowheads="1"/>
              </p:cNvSpPr>
              <p:nvPr/>
            </p:nvSpPr>
            <p:spPr bwMode="auto">
              <a:xfrm>
                <a:off x="2785" y="1833"/>
                <a:ext cx="1380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微指令周期       </a:t>
                </a:r>
              </a:p>
            </p:txBody>
          </p:sp>
          <p:sp>
            <p:nvSpPr>
              <p:cNvPr id="13" name="Line 34"/>
              <p:cNvSpPr>
                <a:spLocks noChangeShapeType="1"/>
              </p:cNvSpPr>
              <p:nvPr/>
            </p:nvSpPr>
            <p:spPr bwMode="auto">
              <a:xfrm>
                <a:off x="2282" y="1944"/>
                <a:ext cx="0" cy="141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>
                <a:off x="4494" y="1952"/>
                <a:ext cx="0" cy="141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>
                <a:off x="2289" y="2017"/>
                <a:ext cx="524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 flipV="1">
                <a:off x="1684" y="2512"/>
                <a:ext cx="591" cy="299"/>
              </a:xfrm>
              <a:prstGeom prst="line">
                <a:avLst/>
              </a:prstGeom>
              <a:noFill/>
              <a:ln w="19050" cap="sq">
                <a:solidFill>
                  <a:srgbClr val="000099"/>
                </a:solidFill>
                <a:round/>
                <a:headEnd type="none" w="sm" len="sm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 flipH="1">
                <a:off x="3125" y="2583"/>
                <a:ext cx="761" cy="501"/>
              </a:xfrm>
              <a:prstGeom prst="line">
                <a:avLst/>
              </a:prstGeom>
              <a:noFill/>
              <a:ln w="19050" cap="sq">
                <a:solidFill>
                  <a:srgbClr val="000099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Text Box 39"/>
              <p:cNvSpPr txBox="1">
                <a:spLocks noChangeArrowheads="1"/>
              </p:cNvSpPr>
              <p:nvPr/>
            </p:nvSpPr>
            <p:spPr bwMode="auto">
              <a:xfrm>
                <a:off x="1661" y="3050"/>
                <a:ext cx="2122" cy="55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solidFill>
                      <a:srgbClr val="0000FF"/>
                    </a:solidFill>
                  </a:rPr>
                  <a:t>结果打入目的地, 后续微地址打入µ</a:t>
                </a:r>
                <a:r>
                  <a:rPr lang="en-US" altLang="zh-CN" sz="2600" b="1">
                    <a:solidFill>
                      <a:srgbClr val="0000FF"/>
                    </a:solidFill>
                  </a:rPr>
                  <a:t>AR</a:t>
                </a:r>
                <a:endParaRPr lang="zh-CN" altLang="en-US" sz="2600" b="1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9" name="Group 59"/>
              <p:cNvGrpSpPr>
                <a:grpSpLocks/>
              </p:cNvGrpSpPr>
              <p:nvPr/>
            </p:nvGrpSpPr>
            <p:grpSpPr bwMode="auto">
              <a:xfrm>
                <a:off x="1204" y="2417"/>
                <a:ext cx="4032" cy="218"/>
                <a:chOff x="1420" y="2952"/>
                <a:chExt cx="4032" cy="346"/>
              </a:xfrm>
            </p:grpSpPr>
            <p:sp>
              <p:nvSpPr>
                <p:cNvPr id="2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420" y="2962"/>
                  <a:ext cx="4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42"/>
                <p:cNvSpPr>
                  <a:spLocks noChangeShapeType="1"/>
                </p:cNvSpPr>
                <p:nvPr/>
              </p:nvSpPr>
              <p:spPr bwMode="auto">
                <a:xfrm>
                  <a:off x="1886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886" y="3298"/>
                  <a:ext cx="60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44"/>
                <p:cNvSpPr>
                  <a:spLocks noChangeShapeType="1"/>
                </p:cNvSpPr>
                <p:nvPr/>
              </p:nvSpPr>
              <p:spPr bwMode="auto">
                <a:xfrm>
                  <a:off x="2505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505" y="2962"/>
                  <a:ext cx="1598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46"/>
                <p:cNvSpPr>
                  <a:spLocks noChangeShapeType="1"/>
                </p:cNvSpPr>
                <p:nvPr/>
              </p:nvSpPr>
              <p:spPr bwMode="auto">
                <a:xfrm>
                  <a:off x="4117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47"/>
                <p:cNvSpPr>
                  <a:spLocks noChangeShapeType="1"/>
                </p:cNvSpPr>
                <p:nvPr/>
              </p:nvSpPr>
              <p:spPr bwMode="auto">
                <a:xfrm>
                  <a:off x="4735" y="2962"/>
                  <a:ext cx="0" cy="33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735" y="2952"/>
                  <a:ext cx="717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117" y="3298"/>
                  <a:ext cx="60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>
                <a:off x="2292" y="2657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52"/>
              <p:cNvSpPr>
                <a:spLocks noChangeShapeType="1"/>
              </p:cNvSpPr>
              <p:nvPr/>
            </p:nvSpPr>
            <p:spPr bwMode="auto">
              <a:xfrm>
                <a:off x="3902" y="2650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53"/>
              <p:cNvSpPr>
                <a:spLocks noChangeShapeType="1"/>
              </p:cNvSpPr>
              <p:nvPr/>
            </p:nvSpPr>
            <p:spPr bwMode="auto">
              <a:xfrm>
                <a:off x="2299" y="2709"/>
                <a:ext cx="1598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2446" y="2420"/>
                <a:ext cx="1499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数据通路操作       </a:t>
                </a:r>
              </a:p>
            </p:txBody>
          </p:sp>
          <p:sp>
            <p:nvSpPr>
              <p:cNvPr id="24" name="Line 55"/>
              <p:cNvSpPr>
                <a:spLocks noChangeShapeType="1"/>
              </p:cNvSpPr>
              <p:nvPr/>
            </p:nvSpPr>
            <p:spPr bwMode="auto">
              <a:xfrm>
                <a:off x="4519" y="2651"/>
                <a:ext cx="0" cy="136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56"/>
              <p:cNvSpPr txBox="1">
                <a:spLocks noChangeArrowheads="1"/>
              </p:cNvSpPr>
              <p:nvPr/>
            </p:nvSpPr>
            <p:spPr bwMode="auto">
              <a:xfrm>
                <a:off x="3873" y="2744"/>
                <a:ext cx="894" cy="55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>
                    <a:latin typeface="宋体" charset="-122"/>
                  </a:rPr>
                  <a:t>取下条微指令       </a:t>
                </a:r>
              </a:p>
            </p:txBody>
          </p:sp>
          <p:sp>
            <p:nvSpPr>
              <p:cNvPr id="26" name="Line 57"/>
              <p:cNvSpPr>
                <a:spLocks noChangeShapeType="1"/>
              </p:cNvSpPr>
              <p:nvPr/>
            </p:nvSpPr>
            <p:spPr bwMode="auto">
              <a:xfrm>
                <a:off x="3905" y="2710"/>
                <a:ext cx="608" cy="0"/>
              </a:xfrm>
              <a:prstGeom prst="line">
                <a:avLst/>
              </a:prstGeom>
              <a:noFill/>
              <a:ln w="19050" cap="sq">
                <a:solidFill>
                  <a:srgbClr val="0044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205762" y="4265256"/>
              <a:ext cx="2050201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>
                  <a:ea typeface="黑体" pitchFamily="2" charset="-122"/>
                </a:rPr>
                <a:t>CP</a:t>
              </a:r>
              <a:r>
                <a:rPr lang="zh-CN" altLang="en-US" sz="2800" b="1"/>
                <a:t> µ</a:t>
              </a:r>
              <a:r>
                <a:rPr lang="en-US" altLang="zh-CN" sz="2800" b="1"/>
                <a:t>IR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B4A597F-9141-46DA-95CD-3D34A8B6EA54}"/>
              </a:ext>
            </a:extLst>
          </p:cNvPr>
          <p:cNvGrpSpPr/>
          <p:nvPr/>
        </p:nvGrpSpPr>
        <p:grpSpPr>
          <a:xfrm>
            <a:off x="827584" y="0"/>
            <a:ext cx="5760640" cy="839639"/>
            <a:chOff x="827584" y="0"/>
            <a:chExt cx="5760640" cy="839639"/>
          </a:xfrm>
        </p:grpSpPr>
        <p:sp>
          <p:nvSpPr>
            <p:cNvPr id="48" name="六边形 47">
              <a:extLst>
                <a:ext uri="{FF2B5EF4-FFF2-40B4-BE49-F238E27FC236}">
                  <a16:creationId xmlns:a16="http://schemas.microsoft.com/office/drawing/2014/main" id="{3E1B5D58-9B5F-4241-9A66-EFCF687C107A}"/>
                </a:ext>
              </a:extLst>
            </p:cNvPr>
            <p:cNvSpPr/>
            <p:nvPr/>
          </p:nvSpPr>
          <p:spPr>
            <a:xfrm>
              <a:off x="1119857" y="93956"/>
              <a:ext cx="546836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模型机微程序设计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06F73AD-8BFE-40EC-9777-B7E6F1C1A55A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215">
                <a:extLst>
                  <a:ext uri="{FF2B5EF4-FFF2-40B4-BE49-F238E27FC236}">
                    <a16:creationId xmlns:a16="http://schemas.microsoft.com/office/drawing/2014/main" id="{B2346C47-1C5F-4833-B162-D0B3A777300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A6DDCC56-207A-4AE9-8798-9DBA907FE04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A7F32E8-D3B5-4B94-8BB1-2FF761C3E1D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220">
                <a:extLst>
                  <a:ext uri="{FF2B5EF4-FFF2-40B4-BE49-F238E27FC236}">
                    <a16:creationId xmlns:a16="http://schemas.microsoft.com/office/drawing/2014/main" id="{35D0381B-38A8-4EB2-8071-61892C651CA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E7555FE-7008-4401-ACC8-3DDCDA2F5F9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utoUpdateAnimBg="0"/>
      <p:bldP spid="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09403" y="2384858"/>
            <a:ext cx="28416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断定依据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74541" y="3284970"/>
            <a:ext cx="15732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MOV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18953" y="3742170"/>
            <a:ext cx="18526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双操作数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27241" y="2389620"/>
            <a:ext cx="3505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单元内容(</a:t>
            </a:r>
            <a:r>
              <a:rPr lang="zh-CN" altLang="en-US" sz="2800" b="1" u="sng"/>
              <a:t>微地址</a:t>
            </a:r>
            <a:r>
              <a:rPr lang="zh-CN" altLang="en-US" sz="2800" b="1"/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03078" y="4215245"/>
            <a:ext cx="19097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单操作数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04666" y="4710545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JMP/JSR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87566" y="3294495"/>
            <a:ext cx="11477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2H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87566" y="3786620"/>
            <a:ext cx="1211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BH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87566" y="4253345"/>
            <a:ext cx="12747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2</a:t>
            </a:r>
            <a:r>
              <a:rPr lang="en-US" altLang="zh-CN" sz="2800" b="1"/>
              <a:t>3H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887566" y="4697845"/>
            <a:ext cx="1044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</a:t>
            </a:r>
            <a:r>
              <a:rPr lang="en-US" altLang="zh-CN" sz="2800" b="1"/>
              <a:t>FH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628974" y="3265767"/>
            <a:ext cx="6083791" cy="39840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01775" y="127024"/>
            <a:ext cx="4678337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3000" b="1"/>
              <a:t>2</a:t>
            </a:r>
            <a:r>
              <a:rPr lang="zh-CN" altLang="en-US" sz="3000" b="1"/>
              <a:t>、微地址入口查找表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68128" y="1544178"/>
            <a:ext cx="2133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3000" b="1">
                <a:solidFill>
                  <a:srgbClr val="0000FF"/>
                </a:solidFill>
              </a:rPr>
              <a:t>SC=0010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568353" y="1544178"/>
            <a:ext cx="38989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3000" b="1"/>
              <a:t>按操作码分支</a:t>
            </a: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268566" y="2791258"/>
            <a:ext cx="1719262" cy="487362"/>
          </a:xfrm>
          <a:custGeom>
            <a:avLst/>
            <a:gdLst>
              <a:gd name="T0" fmla="*/ 1152 w 1152"/>
              <a:gd name="T1" fmla="*/ 0 h 288"/>
              <a:gd name="T2" fmla="*/ 0 w 1152"/>
              <a:gd name="T3" fmla="*/ 169 h 288"/>
              <a:gd name="T4" fmla="*/ 0 w 1152"/>
              <a:gd name="T5" fmla="*/ 288 h 288"/>
              <a:gd name="T6" fmla="*/ 0 60000 65536"/>
              <a:gd name="T7" fmla="*/ 0 60000 65536"/>
              <a:gd name="T8" fmla="*/ 0 60000 65536"/>
              <a:gd name="T9" fmla="*/ 0 w 1152"/>
              <a:gd name="T10" fmla="*/ 0 h 288"/>
              <a:gd name="T11" fmla="*/ 1152 w 115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88">
                <a:moveTo>
                  <a:pt x="1152" y="0"/>
                </a:moveTo>
                <a:lnTo>
                  <a:pt x="0" y="169"/>
                </a:lnTo>
                <a:lnTo>
                  <a:pt x="0" y="288"/>
                </a:lnTo>
              </a:path>
            </a:pathLst>
          </a:custGeom>
          <a:noFill/>
          <a:ln w="19050" cmpd="sng">
            <a:solidFill>
              <a:srgbClr val="004400"/>
            </a:solidFill>
            <a:round/>
            <a:headEnd/>
            <a:tailEnd type="triangle" w="sm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>
            <a:off x="1793529" y="3511983"/>
            <a:ext cx="184150" cy="2437755"/>
          </a:xfrm>
          <a:prstGeom prst="leftBrace">
            <a:avLst>
              <a:gd name="adj1" fmla="val 60641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63753" y="3334445"/>
            <a:ext cx="1032383" cy="2774365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734193" y="3501466"/>
            <a:ext cx="916835" cy="12985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flipH="1">
            <a:off x="7105508" y="3327029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形成初始微地址</a:t>
            </a:r>
          </a:p>
        </p:txBody>
      </p:sp>
      <p:sp>
        <p:nvSpPr>
          <p:cNvPr id="27" name="右箭头 26"/>
          <p:cNvSpPr/>
          <p:nvPr/>
        </p:nvSpPr>
        <p:spPr>
          <a:xfrm>
            <a:off x="6153581" y="3515625"/>
            <a:ext cx="916835" cy="12985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4895577" y="5157650"/>
            <a:ext cx="1044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4DH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947707" y="5589698"/>
            <a:ext cx="1044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53H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979712" y="5157650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中断隐指令</a:t>
            </a:r>
            <a:endParaRPr lang="en-US" altLang="zh-CN" sz="2800" b="1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979712" y="5589698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DMA</a:t>
            </a:r>
            <a:r>
              <a:rPr lang="zh-CN" altLang="en-US" sz="2800" b="1"/>
              <a:t>响应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38908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build="p" autoUpdateAnimBg="0"/>
      <p:bldP spid="7" grpId="0" build="p" autoUpdateAnimBg="0"/>
      <p:bldP spid="8" grpId="0" build="p" autoUpdateAnimBg="0"/>
      <p:bldP spid="10" grpId="0" build="p" autoUpdateAnimBg="0"/>
      <p:bldP spid="12" grpId="0" build="p" autoUpdateAnimBg="0"/>
      <p:bldP spid="15" grpId="0" build="p" autoUpdateAnimBg="0"/>
      <p:bldP spid="16" grpId="0" animBg="1"/>
      <p:bldP spid="20" grpId="0" autoUpdateAnimBg="0"/>
      <p:bldP spid="21" grpId="0" autoUpdateAnimBg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build="p" autoUpdateAnimBg="0"/>
      <p:bldP spid="29" grpId="0" build="p" autoUpdateAnimBg="0"/>
      <p:bldP spid="30" grpId="0" build="p" autoUpdateAnimBg="0"/>
      <p:bldP spid="3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836712"/>
            <a:ext cx="21336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900" b="1">
                <a:solidFill>
                  <a:srgbClr val="0000FF"/>
                </a:solidFill>
              </a:rPr>
              <a:t>SC=0011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417763" y="858937"/>
            <a:ext cx="5675312" cy="519112"/>
            <a:chOff x="1523" y="203"/>
            <a:chExt cx="3575" cy="32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23" y="203"/>
              <a:ext cx="357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按操作码  </a:t>
              </a:r>
              <a:r>
                <a:rPr lang="en-US" altLang="zh-CN" sz="2800" b="1"/>
                <a:t>DR</a:t>
              </a:r>
              <a:r>
                <a:rPr lang="zh-CN" altLang="en-US" sz="2800" b="1"/>
                <a:t>分支进入执行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522" y="369"/>
              <a:ext cx="41" cy="41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403350" y="2538437"/>
            <a:ext cx="1928813" cy="519112"/>
            <a:chOff x="884" y="1109"/>
            <a:chExt cx="1215" cy="327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84" y="1109"/>
              <a:ext cx="82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MOV 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93" y="1109"/>
              <a:ext cx="5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536" y="1253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650" y="1160"/>
              <a:ext cx="28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52875" y="2538437"/>
            <a:ext cx="11699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5H</a:t>
            </a:r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403350" y="2957537"/>
            <a:ext cx="1993900" cy="519112"/>
            <a:chOff x="884" y="1373"/>
            <a:chExt cx="1256" cy="327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84" y="1373"/>
              <a:ext cx="78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MOV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602" y="1373"/>
              <a:ext cx="53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544" y="1515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921125" y="2957537"/>
            <a:ext cx="1103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0</a:t>
            </a:r>
            <a:r>
              <a:rPr lang="en-US" altLang="zh-CN" sz="2800" b="1"/>
              <a:t>9H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352925" y="3884637"/>
            <a:ext cx="0" cy="306387"/>
          </a:xfrm>
          <a:prstGeom prst="line">
            <a:avLst/>
          </a:prstGeom>
          <a:noFill/>
          <a:ln w="28575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921125" y="4141812"/>
            <a:ext cx="1135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3</a:t>
            </a:r>
            <a:r>
              <a:rPr lang="en-US" altLang="zh-CN" sz="2800" b="1"/>
              <a:t>DH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935413" y="3411562"/>
            <a:ext cx="1103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0FH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260600" y="3897337"/>
            <a:ext cx="0" cy="306387"/>
          </a:xfrm>
          <a:prstGeom prst="line">
            <a:avLst/>
          </a:prstGeom>
          <a:noFill/>
          <a:ln w="28575">
            <a:solidFill>
              <a:srgbClr val="004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6225" y="1611337"/>
            <a:ext cx="28416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断定依据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854450" y="1655787"/>
            <a:ext cx="3505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单元内容(</a:t>
            </a:r>
            <a:r>
              <a:rPr lang="zh-CN" altLang="en-US" sz="2800" b="1" u="sng"/>
              <a:t>微地址</a:t>
            </a:r>
            <a:r>
              <a:rPr lang="zh-CN" altLang="en-US" sz="2800" b="1"/>
              <a:t>)</a:t>
            </a: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828675" y="2522561"/>
            <a:ext cx="5759549" cy="14287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4397375" y="2090762"/>
            <a:ext cx="1652588" cy="398462"/>
          </a:xfrm>
          <a:custGeom>
            <a:avLst/>
            <a:gdLst>
              <a:gd name="T0" fmla="*/ 941 w 941"/>
              <a:gd name="T1" fmla="*/ 0 h 307"/>
              <a:gd name="T2" fmla="*/ 0 w 941"/>
              <a:gd name="T3" fmla="*/ 115 h 307"/>
              <a:gd name="T4" fmla="*/ 0 w 941"/>
              <a:gd name="T5" fmla="*/ 307 h 307"/>
              <a:gd name="T6" fmla="*/ 0 60000 65536"/>
              <a:gd name="T7" fmla="*/ 0 60000 65536"/>
              <a:gd name="T8" fmla="*/ 0 60000 65536"/>
              <a:gd name="T9" fmla="*/ 0 w 941"/>
              <a:gd name="T10" fmla="*/ 0 h 307"/>
              <a:gd name="T11" fmla="*/ 941 w 941"/>
              <a:gd name="T12" fmla="*/ 307 h 3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1" h="307">
                <a:moveTo>
                  <a:pt x="941" y="0"/>
                </a:moveTo>
                <a:lnTo>
                  <a:pt x="0" y="115"/>
                </a:lnTo>
                <a:lnTo>
                  <a:pt x="0" y="307"/>
                </a:lnTo>
              </a:path>
            </a:pathLst>
          </a:custGeom>
          <a:noFill/>
          <a:ln w="19050">
            <a:solidFill>
              <a:srgbClr val="004400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41325" y="5032275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SC=0100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193925" y="5044975"/>
            <a:ext cx="661193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按转移成功与否(</a:t>
            </a:r>
            <a:r>
              <a:rPr lang="en-US" altLang="zh-CN" sz="2800" b="1"/>
              <a:t>J)、PC</a:t>
            </a:r>
            <a:r>
              <a:rPr lang="zh-CN" altLang="en-US" sz="2800" b="1"/>
              <a:t>分支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2219324" y="5646191"/>
            <a:ext cx="573705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40</a:t>
            </a:r>
            <a:r>
              <a:rPr lang="en-US" altLang="zh-CN" sz="2800" b="1"/>
              <a:t>H、</a:t>
            </a:r>
            <a:r>
              <a:rPr lang="zh-CN" altLang="en-US" sz="2800" b="1"/>
              <a:t>41</a:t>
            </a:r>
            <a:r>
              <a:rPr lang="en-US" altLang="zh-CN" sz="2800" b="1"/>
              <a:t>H、 </a:t>
            </a:r>
            <a:r>
              <a:rPr lang="zh-CN" altLang="en-US" sz="2800" b="1"/>
              <a:t>43</a:t>
            </a:r>
            <a:r>
              <a:rPr lang="en-US" altLang="zh-CN" sz="2800" b="1"/>
              <a:t>H、46H</a:t>
            </a:r>
            <a:r>
              <a:rPr lang="zh-CN" altLang="en-US" sz="2800" b="1"/>
              <a:t>、</a:t>
            </a:r>
            <a:r>
              <a:rPr lang="en-US" altLang="zh-CN" sz="2800" b="1"/>
              <a:t>49H</a:t>
            </a:r>
          </a:p>
        </p:txBody>
      </p:sp>
      <p:grpSp>
        <p:nvGrpSpPr>
          <p:cNvPr id="41" name="Group 63"/>
          <p:cNvGrpSpPr>
            <a:grpSpLocks/>
          </p:cNvGrpSpPr>
          <p:nvPr/>
        </p:nvGrpSpPr>
        <p:grpSpPr bwMode="auto">
          <a:xfrm>
            <a:off x="1403648" y="3413944"/>
            <a:ext cx="1928813" cy="519112"/>
            <a:chOff x="884" y="1109"/>
            <a:chExt cx="1215" cy="327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84" y="1109"/>
              <a:ext cx="82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ADD  </a:t>
              </a: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1593" y="1109"/>
              <a:ext cx="50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1536" y="1253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1650" y="1160"/>
              <a:ext cx="28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64"/>
          <p:cNvGrpSpPr>
            <a:grpSpLocks/>
          </p:cNvGrpSpPr>
          <p:nvPr/>
        </p:nvGrpSpPr>
        <p:grpSpPr bwMode="auto">
          <a:xfrm>
            <a:off x="1739256" y="4141812"/>
            <a:ext cx="1671638" cy="519112"/>
            <a:chOff x="1087" y="1373"/>
            <a:chExt cx="1053" cy="327"/>
          </a:xfrm>
        </p:grpSpPr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087" y="1373"/>
              <a:ext cx="78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SR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1602" y="1373"/>
              <a:ext cx="53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DR</a:t>
              </a:r>
            </a:p>
          </p:txBody>
        </p: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1544" y="1515"/>
              <a:ext cx="45" cy="45"/>
            </a:xfrm>
            <a:prstGeom prst="ellipse">
              <a:avLst/>
            </a:prstGeom>
            <a:solidFill>
              <a:srgbClr val="004400"/>
            </a:solidFill>
            <a:ln w="12700" cap="sq">
              <a:solidFill>
                <a:srgbClr val="004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1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build="p" autoUpdateAnimBg="0"/>
      <p:bldP spid="17" grpId="0" build="p" autoUpdateAnimBg="0"/>
      <p:bldP spid="19" grpId="0" animBg="1"/>
      <p:bldP spid="21" grpId="0" build="p" autoUpdateAnimBg="0"/>
      <p:bldP spid="23" grpId="0" build="p" autoUpdateAnimBg="0"/>
      <p:bldP spid="24" grpId="0" animBg="1"/>
      <p:bldP spid="25" grpId="0" build="p" autoUpdateAnimBg="0"/>
      <p:bldP spid="26" grpId="0" autoUpdateAnimBg="0"/>
      <p:bldP spid="27" grpId="0" animBg="1"/>
      <p:bldP spid="28" grpId="0" animBg="1"/>
      <p:bldP spid="29" grpId="0" autoUpdateAnimBg="0"/>
      <p:bldP spid="30" grpId="0" autoUpdateAnimBg="0"/>
      <p:bldP spid="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76238" y="2909887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SC=0110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3609" y="3553852"/>
            <a:ext cx="81003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从6</a:t>
            </a:r>
            <a:r>
              <a:rPr lang="en-US" altLang="zh-CN" sz="2800" b="1"/>
              <a:t>CH</a:t>
            </a:r>
            <a:r>
              <a:rPr lang="zh-CN" altLang="en-US" sz="2800" b="1"/>
              <a:t>开始, 断定分支的方式与按源寻址方式相同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76238" y="836712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SC=0101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28838" y="836712"/>
            <a:ext cx="5638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按源寻址方式断定分支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82675" y="1394494"/>
            <a:ext cx="6461149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/>
              <a:t>5AH、5BH、 5DH、5FH、62H、66H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043113" y="2909887"/>
            <a:ext cx="41560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按目的寻址方式分支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736725" y="2139032"/>
            <a:ext cx="63801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对应</a:t>
            </a:r>
            <a:r>
              <a:rPr lang="en-US" altLang="zh-CN" sz="2800" b="1"/>
              <a:t>6</a:t>
            </a:r>
            <a:r>
              <a:rPr lang="zh-CN" altLang="en-US" sz="2800" b="1"/>
              <a:t>种不同的寻址方式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13" name="AutoShape 30"/>
          <p:cNvSpPr>
            <a:spLocks/>
          </p:cNvSpPr>
          <p:nvPr/>
        </p:nvSpPr>
        <p:spPr bwMode="auto">
          <a:xfrm rot="5400000">
            <a:off x="4050221" y="-804702"/>
            <a:ext cx="259680" cy="5680422"/>
          </a:xfrm>
          <a:prstGeom prst="rightBrace">
            <a:avLst>
              <a:gd name="adj1" fmla="val 212281"/>
              <a:gd name="adj2" fmla="val 50000"/>
            </a:avLst>
          </a:prstGeom>
          <a:noFill/>
          <a:ln w="9525">
            <a:solidFill>
              <a:srgbClr val="004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28638" y="4365104"/>
            <a:ext cx="2133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SC=0111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96009" y="5009069"/>
            <a:ext cx="657162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从</a:t>
            </a:r>
            <a:r>
              <a:rPr lang="en-US" altLang="zh-CN" sz="2800" b="1"/>
              <a:t>7CH</a:t>
            </a:r>
            <a:r>
              <a:rPr lang="zh-CN" altLang="en-US" sz="2800" b="1"/>
              <a:t>开始, 断定分支的方式有</a:t>
            </a:r>
            <a:r>
              <a:rPr lang="en-US" altLang="zh-CN" sz="2800" b="1"/>
              <a:t>5</a:t>
            </a:r>
            <a:r>
              <a:rPr lang="zh-CN" altLang="en-US" sz="2800" b="1"/>
              <a:t>种。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95513" y="4365104"/>
            <a:ext cx="41560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按转移寻址方式分支</a:t>
            </a:r>
          </a:p>
        </p:txBody>
      </p:sp>
    </p:spTree>
    <p:extLst>
      <p:ext uri="{BB962C8B-B14F-4D97-AF65-F5344CB8AC3E}">
        <p14:creationId xmlns:p14="http://schemas.microsoft.com/office/powerpoint/2010/main" val="6947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3" grpId="0" animBg="1"/>
      <p:bldP spid="10" grpId="0" build="p" autoUpdateAnimBg="0"/>
      <p:bldP spid="11" grpId="0" autoUpdateAnimBg="0"/>
      <p:bldP spid="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9C709711-612B-4757-9144-579E88E2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1515764"/>
            <a:ext cx="2962275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取指的微指令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D6A932B-9E2C-4E55-8C04-60AB6EF3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826789"/>
            <a:ext cx="5728320" cy="39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）微指令编码实例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DD41304-76DF-4B62-BE75-EB2357618B72}"/>
              </a:ext>
            </a:extLst>
          </p:cNvPr>
          <p:cNvGrpSpPr>
            <a:grpSpLocks/>
          </p:cNvGrpSpPr>
          <p:nvPr/>
        </p:nvGrpSpPr>
        <p:grpSpPr bwMode="auto">
          <a:xfrm>
            <a:off x="108520" y="2139653"/>
            <a:ext cx="9144000" cy="1063625"/>
            <a:chOff x="0" y="1373"/>
            <a:chExt cx="5760" cy="670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8C746F15-7E34-421E-B307-3627AD233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658" cy="363"/>
              <a:chOff x="0" y="1680"/>
              <a:chExt cx="5658" cy="363"/>
            </a:xfrm>
          </p:grpSpPr>
          <p:sp>
            <p:nvSpPr>
              <p:cNvPr id="7" name="Text Box 8">
                <a:extLst>
                  <a:ext uri="{FF2B5EF4-FFF2-40B4-BE49-F238E27FC236}">
                    <a16:creationId xmlns:a16="http://schemas.microsoft.com/office/drawing/2014/main" id="{BFF5C6AC-2184-4D83-B349-0347F770E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680"/>
                <a:ext cx="5658" cy="363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+mn-lt"/>
                    <a:ea typeface="+mn-ea"/>
                  </a:rPr>
                  <a:t> AI      BI    SM    CI     S    CP   EMAR   R    W   ST    SC</a:t>
                </a:r>
              </a:p>
            </p:txBody>
          </p:sp>
          <p:sp>
            <p:nvSpPr>
              <p:cNvPr id="8" name="Line 9">
                <a:extLst>
                  <a:ext uri="{FF2B5EF4-FFF2-40B4-BE49-F238E27FC236}">
                    <a16:creationId xmlns:a16="http://schemas.microsoft.com/office/drawing/2014/main" id="{3C3AEE97-E9B7-42CF-89D4-DAF56B02C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F32F554A-1CE8-4E13-8584-26C019D40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D9659A43-906D-4BD1-996E-A6013C5D2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7469C4F3-BAF3-4452-838B-AD2F7AB69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A7C2BB3C-3395-468C-8B7A-75AA659A1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3" name="Line 14">
                <a:extLst>
                  <a:ext uri="{FF2B5EF4-FFF2-40B4-BE49-F238E27FC236}">
                    <a16:creationId xmlns:a16="http://schemas.microsoft.com/office/drawing/2014/main" id="{D7CE598E-0241-497B-9F5D-66906BCB9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CD3836A7-95A1-4C31-BAF3-7D3895E4C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BE9C3211-4A45-4774-A565-EF9CB6C7E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B354885A-1DE2-4CA7-B8EF-A19A6CF17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EAA1C2B3-D144-48DF-BA98-C91F48FE5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680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F8CCDDC7-544E-402A-8F31-4561B7FDE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73"/>
              <a:ext cx="57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  3        3        5      2       2      4         1         1     1     2        4</a:t>
              </a:r>
            </a:p>
          </p:txBody>
        </p:sp>
      </p:grpSp>
      <p:sp>
        <p:nvSpPr>
          <p:cNvPr id="18" name="Text Box 21">
            <a:extLst>
              <a:ext uri="{FF2B5EF4-FFF2-40B4-BE49-F238E27FC236}">
                <a16:creationId xmlns:a16="http://schemas.microsoft.com/office/drawing/2014/main" id="{C4B93F7C-0146-4023-B18C-DCA5EF70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3654127"/>
            <a:ext cx="42370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M→IR,PC+1→PC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3E00B385-CA4C-45A3-90F6-1005005D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06514"/>
            <a:ext cx="2286000" cy="39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微地址</a:t>
            </a:r>
            <a:r>
              <a:rPr lang="en-US" altLang="zh-CN" sz="2800" b="1">
                <a:latin typeface="+mn-lt"/>
                <a:ea typeface="+mn-ea"/>
              </a:rPr>
              <a:t>00H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B05C9598-3975-41F9-BB8E-13E45443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644852"/>
            <a:ext cx="9001125" cy="4470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3200" b="1" dirty="0"/>
              <a:t>111  000 10010  01  00  0111     1      1    0     11  0000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2A4B45A4-4354-4AD6-8671-4D2966F01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7539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lt"/>
                <a:ea typeface="+mn-ea"/>
              </a:rPr>
              <a:t>微命令：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0FCD42EB-B230-4AC5-98F3-0E35BEC9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287539"/>
            <a:ext cx="6737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+mn-lt"/>
                <a:ea typeface="+mn-ea"/>
              </a:rPr>
              <a:t>EMAR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R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SIR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PC→A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0→B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1→C</a:t>
            </a:r>
            <a:r>
              <a:rPr lang="en-US" altLang="zh-CN" sz="2800" b="1" baseline="-25000">
                <a:latin typeface="+mn-lt"/>
                <a:ea typeface="+mn-ea"/>
              </a:rPr>
              <a:t>0</a:t>
            </a:r>
            <a:endParaRPr lang="zh-CN" altLang="en-US" sz="2800" b="1" baseline="-25000">
              <a:latin typeface="+mn-lt"/>
              <a:ea typeface="+mn-ea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F01A837D-6F18-4746-84D5-8B595EB5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787602"/>
            <a:ext cx="33217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+mn-lt"/>
                <a:ea typeface="+mn-ea"/>
              </a:rPr>
              <a:t>A</a:t>
            </a:r>
            <a:r>
              <a:rPr lang="zh-CN" altLang="en-US" sz="2800" b="1">
                <a:latin typeface="+mn-lt"/>
                <a:ea typeface="+mn-ea"/>
              </a:rPr>
              <a:t>加</a:t>
            </a:r>
            <a:r>
              <a:rPr lang="en-US" altLang="zh-CN" sz="2800" b="1">
                <a:latin typeface="+mn-lt"/>
                <a:ea typeface="+mn-ea"/>
              </a:rPr>
              <a:t>B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DM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CPPC</a:t>
            </a:r>
            <a:endParaRPr lang="zh-CN" altLang="en-US" sz="2800" b="1" baseline="-25000">
              <a:latin typeface="+mn-lt"/>
              <a:ea typeface="+mn-ea"/>
            </a:endParaRP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101BC2EA-FF2B-42C0-99AF-E1FA10DED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667" y="6217493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lt"/>
                <a:ea typeface="+mn-ea"/>
              </a:rPr>
              <a:t>顺序执行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FFD681-327A-4A9B-8915-7FE62D9435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71755" y="6029027"/>
            <a:ext cx="720725" cy="1587"/>
          </a:xfrm>
          <a:prstGeom prst="line">
            <a:avLst/>
          </a:prstGeom>
          <a:noFill/>
          <a:ln w="38100" cap="sq" algn="ctr">
            <a:solidFill>
              <a:schemeClr val="accent1"/>
            </a:solidFill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889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utoUpdateAnimBg="0"/>
      <p:bldP spid="20" grpId="0" autoUpdateAnimBg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55406" y="131594"/>
            <a:ext cx="20882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逻辑组成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69965" y="3370460"/>
            <a:ext cx="353853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(1) 控制存储器</a:t>
            </a:r>
            <a:r>
              <a:rPr lang="en-US" altLang="zh-CN" sz="2400" b="1"/>
              <a:t>CM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811213" y="3868985"/>
            <a:ext cx="153987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功能: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746250" y="3864223"/>
            <a:ext cx="27432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存放微程序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307717" y="3831309"/>
            <a:ext cx="546417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/>
              <a:t>(CM</a:t>
            </a:r>
            <a:r>
              <a:rPr lang="zh-CN" altLang="en-US" sz="2400" b="1"/>
              <a:t>在</a:t>
            </a:r>
            <a:r>
              <a:rPr lang="en-US" altLang="zh-CN" sz="2400" b="1"/>
              <a:t>CPU</a:t>
            </a:r>
            <a:r>
              <a:rPr lang="zh-CN" altLang="en-US" sz="2400" b="1"/>
              <a:t>内部,  不是主存储器)。</a:t>
            </a: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252413" y="4521472"/>
            <a:ext cx="44942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(2) 微指令寄存器 µ</a:t>
            </a:r>
            <a:r>
              <a:rPr lang="en-US" altLang="zh-CN" sz="2400" b="1"/>
              <a:t>IR: 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3417174" y="4491733"/>
            <a:ext cx="340836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存放现行微指令。</a:t>
            </a: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981001" y="5164857"/>
            <a:ext cx="246697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微命令字段: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684847" y="5164856"/>
            <a:ext cx="608704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提供某机器指令一步操作所需的微命令。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949251" y="5877272"/>
            <a:ext cx="248285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顺序控制字段:</a:t>
            </a:r>
          </a:p>
        </p:txBody>
      </p:sp>
      <p:sp>
        <p:nvSpPr>
          <p:cNvPr id="12" name="AutoShape 52"/>
          <p:cNvSpPr>
            <a:spLocks/>
          </p:cNvSpPr>
          <p:nvPr/>
        </p:nvSpPr>
        <p:spPr bwMode="auto">
          <a:xfrm>
            <a:off x="755576" y="5301208"/>
            <a:ext cx="230187" cy="950912"/>
          </a:xfrm>
          <a:prstGeom prst="leftBrace">
            <a:avLst>
              <a:gd name="adj1" fmla="val 34425"/>
              <a:gd name="adj2" fmla="val 50000"/>
            </a:avLst>
          </a:prstGeom>
          <a:noFill/>
          <a:ln w="25400">
            <a:solidFill>
              <a:srgbClr val="0038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2968428" y="5857878"/>
            <a:ext cx="4837112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指明后续微地址的形成方式，用于控制微程序的连续执行。</a:t>
            </a:r>
          </a:p>
        </p:txBody>
      </p: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539552" y="476672"/>
            <a:ext cx="8285163" cy="2871787"/>
            <a:chOff x="564" y="119"/>
            <a:chExt cx="5219" cy="1809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5307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4" name="Group 60"/>
            <p:cNvGrpSpPr>
              <a:grpSpLocks/>
            </p:cNvGrpSpPr>
            <p:nvPr/>
          </p:nvGrpSpPr>
          <p:grpSpPr bwMode="auto">
            <a:xfrm>
              <a:off x="2984" y="948"/>
              <a:ext cx="2338" cy="293"/>
              <a:chOff x="2960" y="1700"/>
              <a:chExt cx="2338" cy="293"/>
            </a:xfrm>
          </p:grpSpPr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338" cy="283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顺序控制字段  微命令字段</a:t>
                </a:r>
              </a:p>
            </p:txBody>
          </p:sp>
          <p:sp>
            <p:nvSpPr>
              <p:cNvPr id="48" name="Line 62"/>
              <p:cNvSpPr>
                <a:spLocks noChangeShapeType="1"/>
              </p:cNvSpPr>
              <p:nvPr/>
            </p:nvSpPr>
            <p:spPr bwMode="auto">
              <a:xfrm>
                <a:off x="4217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5" name="Rectangle 64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688108" y="857076"/>
            <a:ext cx="6998494" cy="2412851"/>
          </a:xfrm>
          <a:prstGeom prst="rect">
            <a:avLst/>
          </a:prstGeom>
          <a:solidFill>
            <a:srgbClr val="7030A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B89AE50-C6C6-40B9-948D-AC57D714E91B}"/>
              </a:ext>
            </a:extLst>
          </p:cNvPr>
          <p:cNvGrpSpPr/>
          <p:nvPr/>
        </p:nvGrpSpPr>
        <p:grpSpPr>
          <a:xfrm>
            <a:off x="870669" y="128525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234">
              <a:extLst>
                <a:ext uri="{FF2B5EF4-FFF2-40B4-BE49-F238E27FC236}">
                  <a16:creationId xmlns:a16="http://schemas.microsoft.com/office/drawing/2014/main" id="{6E876DC8-40D4-4E18-84DA-77E218210404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0293D16-EAD3-4DB1-9A86-195EBFD88F38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 advAuto="100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animBg="1"/>
      <p:bldP spid="14" grpId="0" build="p" autoUpdateAnimBg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285750" y="2924944"/>
            <a:ext cx="3854202" cy="538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(3) 微地址形成电路  </a:t>
            </a: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611560" y="4052679"/>
            <a:ext cx="534715" cy="1877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 b="1"/>
              <a:t>形成依据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632187" y="4777988"/>
            <a:ext cx="718889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现行微指令的顺序控制字段，决定形成方式；</a:t>
            </a:r>
          </a:p>
        </p:txBody>
      </p:sp>
      <p:sp>
        <p:nvSpPr>
          <p:cNvPr id="6" name="Text Box 38"/>
          <p:cNvSpPr txBox="1">
            <a:spLocks noChangeArrowheads="1"/>
          </p:cNvSpPr>
          <p:nvPr/>
        </p:nvSpPr>
        <p:spPr bwMode="auto">
          <a:xfrm>
            <a:off x="1655032" y="5354052"/>
            <a:ext cx="687801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机器指令有关代码：操作码、寻址方式；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1692463" y="5930116"/>
            <a:ext cx="24828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机器运行状态。</a:t>
            </a:r>
          </a:p>
        </p:txBody>
      </p:sp>
      <p:sp>
        <p:nvSpPr>
          <p:cNvPr id="8" name="AutoShape 40"/>
          <p:cNvSpPr>
            <a:spLocks/>
          </p:cNvSpPr>
          <p:nvPr/>
        </p:nvSpPr>
        <p:spPr bwMode="auto">
          <a:xfrm>
            <a:off x="1260241" y="3861048"/>
            <a:ext cx="371947" cy="2376264"/>
          </a:xfrm>
          <a:prstGeom prst="leftBrace">
            <a:avLst>
              <a:gd name="adj1" fmla="val 54710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831850" y="44624"/>
            <a:ext cx="8348664" cy="2871787"/>
            <a:chOff x="564" y="119"/>
            <a:chExt cx="5259" cy="1809"/>
          </a:xfrm>
        </p:grpSpPr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15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347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29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6" name="Group 109"/>
            <p:cNvGrpSpPr>
              <a:grpSpLocks/>
            </p:cNvGrpSpPr>
            <p:nvPr/>
          </p:nvGrpSpPr>
          <p:grpSpPr bwMode="auto">
            <a:xfrm>
              <a:off x="2984" y="948"/>
              <a:ext cx="2467" cy="290"/>
              <a:chOff x="2960" y="1700"/>
              <a:chExt cx="2467" cy="290"/>
            </a:xfrm>
          </p:grpSpPr>
          <p:sp>
            <p:nvSpPr>
              <p:cNvPr id="39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467" cy="272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顺序控制字段    微命令字段</a:t>
                </a:r>
              </a:p>
            </p:txBody>
          </p:sp>
          <p:sp>
            <p:nvSpPr>
              <p:cNvPr id="40" name="Line 111"/>
              <p:cNvSpPr>
                <a:spLocks noChangeShapeType="1"/>
              </p:cNvSpPr>
              <p:nvPr/>
            </p:nvSpPr>
            <p:spPr bwMode="auto">
              <a:xfrm>
                <a:off x="4302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7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1692289" y="3645024"/>
            <a:ext cx="41928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现行微指令地址；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692289" y="4201924"/>
            <a:ext cx="41928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微程序转移地址；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5" grpId="0" build="p" autoUpdateAnimBg="0"/>
      <p:bldP spid="6" grpId="0" build="p" autoUpdateAnimBg="0"/>
      <p:bldP spid="7" grpId="0" build="p" autoUpdateAnimBg="0"/>
      <p:bldP spid="8" grpId="0" animBg="1"/>
      <p:bldP spid="41" grpId="0" build="p" autoUpdateAnimBg="0"/>
      <p:bldP spid="4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295844" y="4221088"/>
            <a:ext cx="6724427" cy="3983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（</a:t>
            </a:r>
            <a:r>
              <a:rPr lang="en-US" altLang="zh-CN" sz="2800" b="1">
                <a:latin typeface="+mn-ea"/>
              </a:rPr>
              <a:t>4</a:t>
            </a:r>
            <a:r>
              <a:rPr lang="zh-CN" altLang="en-US" sz="2800" b="1">
                <a:latin typeface="+mn-ea"/>
              </a:rPr>
              <a:t>）微地址寄存器</a:t>
            </a:r>
            <a:r>
              <a:rPr lang="en-US" altLang="zh-CN" sz="2800" b="1"/>
              <a:t>µAR       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735360" y="5261971"/>
            <a:ext cx="16764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功能：</a:t>
            </a: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1800795" y="5157192"/>
            <a:ext cx="7451725" cy="445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+mn-ea"/>
              </a:rPr>
              <a:t>存放下一条微指令在</a:t>
            </a:r>
            <a:r>
              <a:rPr lang="en-US" altLang="zh-CN" sz="2800" b="1">
                <a:latin typeface="+mn-ea"/>
              </a:rPr>
              <a:t>CM</a:t>
            </a:r>
            <a:r>
              <a:rPr lang="zh-CN" altLang="en-US" sz="2800" b="1">
                <a:latin typeface="+mn-ea"/>
              </a:rPr>
              <a:t>中的地址（微地址）</a:t>
            </a: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896813" y="917253"/>
            <a:ext cx="8283576" cy="2871787"/>
            <a:chOff x="564" y="119"/>
            <a:chExt cx="5218" cy="1809"/>
          </a:xfrm>
        </p:grpSpPr>
        <p:sp>
          <p:nvSpPr>
            <p:cNvPr id="6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7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8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9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10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11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auto">
            <a:xfrm>
              <a:off x="5306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24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31" name="Group 109"/>
            <p:cNvGrpSpPr>
              <a:grpSpLocks/>
            </p:cNvGrpSpPr>
            <p:nvPr/>
          </p:nvGrpSpPr>
          <p:grpSpPr bwMode="auto">
            <a:xfrm>
              <a:off x="2984" y="948"/>
              <a:ext cx="2390" cy="290"/>
              <a:chOff x="2960" y="1700"/>
              <a:chExt cx="2390" cy="290"/>
            </a:xfrm>
          </p:grpSpPr>
          <p:sp>
            <p:nvSpPr>
              <p:cNvPr id="34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390" cy="272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顺序控制字段   微命令字段</a:t>
                </a:r>
              </a:p>
            </p:txBody>
          </p:sp>
          <p:sp>
            <p:nvSpPr>
              <p:cNvPr id="35" name="Line 111"/>
              <p:cNvSpPr>
                <a:spLocks noChangeShapeType="1"/>
              </p:cNvSpPr>
              <p:nvPr/>
            </p:nvSpPr>
            <p:spPr bwMode="auto">
              <a:xfrm>
                <a:off x="4261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2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81734" y="116632"/>
            <a:ext cx="164018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工作过程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62" name="Group 83"/>
          <p:cNvGrpSpPr>
            <a:grpSpLocks/>
          </p:cNvGrpSpPr>
          <p:nvPr/>
        </p:nvGrpSpPr>
        <p:grpSpPr bwMode="auto">
          <a:xfrm>
            <a:off x="683568" y="824092"/>
            <a:ext cx="8355014" cy="2871787"/>
            <a:chOff x="564" y="119"/>
            <a:chExt cx="5263" cy="1809"/>
          </a:xfrm>
        </p:grpSpPr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1482" y="665"/>
              <a:ext cx="1019" cy="524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微地址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600" b="1"/>
                <a:t>形成电路</a:t>
              </a:r>
            </a:p>
          </p:txBody>
        </p:sp>
        <p:sp>
          <p:nvSpPr>
            <p:cNvPr id="64" name="Text Box 85"/>
            <p:cNvSpPr txBox="1">
              <a:spLocks noChangeArrowheads="1"/>
            </p:cNvSpPr>
            <p:nvPr/>
          </p:nvSpPr>
          <p:spPr bwMode="auto">
            <a:xfrm>
              <a:off x="575" y="1345"/>
              <a:ext cx="638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 </a:t>
              </a:r>
              <a:r>
                <a:rPr lang="en-US" altLang="zh-CN" sz="2500" b="1"/>
                <a:t>PC</a:t>
              </a:r>
            </a:p>
          </p:txBody>
        </p:sp>
        <p:sp>
          <p:nvSpPr>
            <p:cNvPr id="65" name="Text Box 86"/>
            <p:cNvSpPr txBox="1">
              <a:spLocks noChangeArrowheads="1"/>
            </p:cNvSpPr>
            <p:nvPr/>
          </p:nvSpPr>
          <p:spPr bwMode="auto">
            <a:xfrm>
              <a:off x="1336" y="1375"/>
              <a:ext cx="1373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微地址寄存器</a:t>
              </a:r>
            </a:p>
          </p:txBody>
        </p:sp>
        <p:sp>
          <p:nvSpPr>
            <p:cNvPr id="66" name="Text Box 87"/>
            <p:cNvSpPr txBox="1">
              <a:spLocks noChangeArrowheads="1"/>
            </p:cNvSpPr>
            <p:nvPr/>
          </p:nvSpPr>
          <p:spPr bwMode="auto">
            <a:xfrm>
              <a:off x="1800" y="1620"/>
              <a:ext cx="76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b="1"/>
                <a:t> µ</a:t>
              </a:r>
              <a:r>
                <a:rPr lang="en-US" altLang="zh-CN" sz="2600" b="1"/>
                <a:t>AR</a:t>
              </a:r>
            </a:p>
          </p:txBody>
        </p:sp>
        <p:sp>
          <p:nvSpPr>
            <p:cNvPr id="67" name="Text Box 88"/>
            <p:cNvSpPr txBox="1">
              <a:spLocks noChangeArrowheads="1"/>
            </p:cNvSpPr>
            <p:nvPr/>
          </p:nvSpPr>
          <p:spPr bwMode="auto">
            <a:xfrm>
              <a:off x="4942" y="1409"/>
              <a:ext cx="50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CM</a:t>
              </a:r>
            </a:p>
          </p:txBody>
        </p:sp>
        <p:sp>
          <p:nvSpPr>
            <p:cNvPr id="68" name="Text Box 89"/>
            <p:cNvSpPr txBox="1">
              <a:spLocks noChangeArrowheads="1"/>
            </p:cNvSpPr>
            <p:nvPr/>
          </p:nvSpPr>
          <p:spPr bwMode="auto">
            <a:xfrm>
              <a:off x="3857" y="472"/>
              <a:ext cx="1341" cy="276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500" b="1"/>
                <a:t> 译码器</a:t>
              </a:r>
            </a:p>
          </p:txBody>
        </p:sp>
        <p:sp>
          <p:nvSpPr>
            <p:cNvPr id="69" name="Text Box 90"/>
            <p:cNvSpPr txBox="1">
              <a:spLocks noChangeArrowheads="1"/>
            </p:cNvSpPr>
            <p:nvPr/>
          </p:nvSpPr>
          <p:spPr bwMode="auto">
            <a:xfrm>
              <a:off x="3999" y="119"/>
              <a:ext cx="11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/>
                <a:t>微命令序列</a:t>
              </a:r>
            </a:p>
          </p:txBody>
        </p:sp>
        <p:sp>
          <p:nvSpPr>
            <p:cNvPr id="70" name="Text Box 91"/>
            <p:cNvSpPr txBox="1">
              <a:spLocks noChangeArrowheads="1"/>
            </p:cNvSpPr>
            <p:nvPr/>
          </p:nvSpPr>
          <p:spPr bwMode="auto">
            <a:xfrm>
              <a:off x="5351" y="916"/>
              <a:ext cx="47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500" b="1"/>
                <a:t>µ</a:t>
              </a:r>
              <a:r>
                <a:rPr lang="en-US" altLang="zh-CN" sz="2500" b="1"/>
                <a:t>IR</a:t>
              </a:r>
            </a:p>
          </p:txBody>
        </p:sp>
        <p:sp>
          <p:nvSpPr>
            <p:cNvPr id="71" name="Line 92"/>
            <p:cNvSpPr>
              <a:spLocks noChangeShapeType="1"/>
            </p:cNvSpPr>
            <p:nvPr/>
          </p:nvSpPr>
          <p:spPr bwMode="auto">
            <a:xfrm flipV="1">
              <a:off x="4635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2" name="Line 93"/>
            <p:cNvSpPr>
              <a:spLocks noChangeShapeType="1"/>
            </p:cNvSpPr>
            <p:nvPr/>
          </p:nvSpPr>
          <p:spPr bwMode="auto">
            <a:xfrm flipV="1">
              <a:off x="4606" y="758"/>
              <a:ext cx="0" cy="19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Line 94"/>
            <p:cNvSpPr>
              <a:spLocks noChangeShapeType="1"/>
            </p:cNvSpPr>
            <p:nvPr/>
          </p:nvSpPr>
          <p:spPr bwMode="auto">
            <a:xfrm flipV="1">
              <a:off x="3944" y="247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Line 95"/>
            <p:cNvSpPr>
              <a:spLocks noChangeShapeType="1"/>
            </p:cNvSpPr>
            <p:nvPr/>
          </p:nvSpPr>
          <p:spPr bwMode="auto">
            <a:xfrm flipV="1">
              <a:off x="5128" y="245"/>
              <a:ext cx="0" cy="21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5" name="Line 96"/>
            <p:cNvSpPr>
              <a:spLocks noChangeShapeType="1"/>
            </p:cNvSpPr>
            <p:nvPr/>
          </p:nvSpPr>
          <p:spPr bwMode="auto">
            <a:xfrm>
              <a:off x="3992" y="403"/>
              <a:ext cx="10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6" name="Line 97"/>
            <p:cNvSpPr>
              <a:spLocks noChangeShapeType="1"/>
            </p:cNvSpPr>
            <p:nvPr/>
          </p:nvSpPr>
          <p:spPr bwMode="auto">
            <a:xfrm>
              <a:off x="2718" y="1535"/>
              <a:ext cx="333" cy="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2837" y="951"/>
              <a:ext cx="0" cy="585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8" name="Line 99"/>
            <p:cNvSpPr>
              <a:spLocks noChangeShapeType="1"/>
            </p:cNvSpPr>
            <p:nvPr/>
          </p:nvSpPr>
          <p:spPr bwMode="auto">
            <a:xfrm flipH="1">
              <a:off x="2492" y="951"/>
              <a:ext cx="356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Line 100"/>
            <p:cNvSpPr>
              <a:spLocks noChangeShapeType="1"/>
            </p:cNvSpPr>
            <p:nvPr/>
          </p:nvSpPr>
          <p:spPr bwMode="auto">
            <a:xfrm>
              <a:off x="2000" y="1195"/>
              <a:ext cx="0" cy="177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0" name="Text Box 101"/>
            <p:cNvSpPr txBox="1">
              <a:spLocks noChangeArrowheads="1"/>
            </p:cNvSpPr>
            <p:nvPr/>
          </p:nvSpPr>
          <p:spPr bwMode="auto">
            <a:xfrm>
              <a:off x="566" y="615"/>
              <a:ext cx="685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500" b="1"/>
                <a:t>IR</a:t>
              </a:r>
            </a:p>
          </p:txBody>
        </p:sp>
        <p:sp>
          <p:nvSpPr>
            <p:cNvPr id="81" name="Text Box 102"/>
            <p:cNvSpPr txBox="1">
              <a:spLocks noChangeArrowheads="1"/>
            </p:cNvSpPr>
            <p:nvPr/>
          </p:nvSpPr>
          <p:spPr bwMode="auto">
            <a:xfrm>
              <a:off x="564" y="954"/>
              <a:ext cx="679" cy="25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PSW</a:t>
              </a:r>
            </a:p>
          </p:txBody>
        </p:sp>
        <p:sp>
          <p:nvSpPr>
            <p:cNvPr id="82" name="Line 103"/>
            <p:cNvSpPr>
              <a:spLocks noChangeShapeType="1"/>
            </p:cNvSpPr>
            <p:nvPr/>
          </p:nvSpPr>
          <p:spPr bwMode="auto">
            <a:xfrm>
              <a:off x="1237" y="759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Line 104"/>
            <p:cNvSpPr>
              <a:spLocks noChangeShapeType="1"/>
            </p:cNvSpPr>
            <p:nvPr/>
          </p:nvSpPr>
          <p:spPr bwMode="auto">
            <a:xfrm>
              <a:off x="1237" y="1110"/>
              <a:ext cx="23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4" name="Line 105"/>
            <p:cNvSpPr>
              <a:spLocks noChangeShapeType="1"/>
            </p:cNvSpPr>
            <p:nvPr/>
          </p:nvSpPr>
          <p:spPr bwMode="auto">
            <a:xfrm>
              <a:off x="2104" y="401"/>
              <a:ext cx="1428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5" name="Line 106"/>
            <p:cNvSpPr>
              <a:spLocks noChangeShapeType="1"/>
            </p:cNvSpPr>
            <p:nvPr/>
          </p:nvSpPr>
          <p:spPr bwMode="auto">
            <a:xfrm>
              <a:off x="3520" y="400"/>
              <a:ext cx="0" cy="558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6" name="Line 107"/>
            <p:cNvSpPr>
              <a:spLocks noChangeShapeType="1"/>
            </p:cNvSpPr>
            <p:nvPr/>
          </p:nvSpPr>
          <p:spPr bwMode="auto">
            <a:xfrm>
              <a:off x="2104" y="391"/>
              <a:ext cx="0" cy="274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Line 108"/>
            <p:cNvSpPr>
              <a:spLocks noChangeShapeType="1"/>
            </p:cNvSpPr>
            <p:nvPr/>
          </p:nvSpPr>
          <p:spPr bwMode="auto">
            <a:xfrm flipV="1">
              <a:off x="3523" y="1222"/>
              <a:ext cx="0" cy="24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88" name="Group 109"/>
            <p:cNvGrpSpPr>
              <a:grpSpLocks/>
            </p:cNvGrpSpPr>
            <p:nvPr/>
          </p:nvGrpSpPr>
          <p:grpSpPr bwMode="auto">
            <a:xfrm>
              <a:off x="2984" y="948"/>
              <a:ext cx="2390" cy="290"/>
              <a:chOff x="2960" y="1700"/>
              <a:chExt cx="2390" cy="290"/>
            </a:xfrm>
          </p:grpSpPr>
          <p:sp>
            <p:nvSpPr>
              <p:cNvPr id="91" name="Text Box 110"/>
              <p:cNvSpPr txBox="1">
                <a:spLocks noChangeArrowheads="1"/>
              </p:cNvSpPr>
              <p:nvPr/>
            </p:nvSpPr>
            <p:spPr bwMode="auto">
              <a:xfrm>
                <a:off x="2960" y="1710"/>
                <a:ext cx="2390" cy="272"/>
              </a:xfrm>
              <a:prstGeom prst="rect">
                <a:avLst/>
              </a:prstGeom>
              <a:solidFill>
                <a:srgbClr val="E5FFFF"/>
              </a:solidFill>
              <a:ln w="25400">
                <a:solidFill>
                  <a:srgbClr val="0044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400" b="1"/>
                  <a:t>顺序控制字段  微命令字段</a:t>
                </a:r>
              </a:p>
            </p:txBody>
          </p:sp>
          <p:sp>
            <p:nvSpPr>
              <p:cNvPr id="92" name="Line 111"/>
              <p:cNvSpPr>
                <a:spLocks noChangeShapeType="1"/>
              </p:cNvSpPr>
              <p:nvPr/>
            </p:nvSpPr>
            <p:spPr bwMode="auto">
              <a:xfrm>
                <a:off x="4216" y="1700"/>
                <a:ext cx="0" cy="290"/>
              </a:xfrm>
              <a:prstGeom prst="line">
                <a:avLst/>
              </a:prstGeom>
              <a:noFill/>
              <a:ln w="31750">
                <a:solidFill>
                  <a:srgbClr val="0044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89" name="Rectangle 112"/>
            <p:cNvSpPr>
              <a:spLocks noChangeArrowheads="1"/>
            </p:cNvSpPr>
            <p:nvPr/>
          </p:nvSpPr>
          <p:spPr bwMode="auto">
            <a:xfrm>
              <a:off x="3067" y="1422"/>
              <a:ext cx="1871" cy="342"/>
            </a:xfrm>
            <a:prstGeom prst="rect">
              <a:avLst/>
            </a:prstGeom>
            <a:solidFill>
              <a:srgbClr val="E5FFFF"/>
            </a:solidFill>
            <a:ln w="25400">
              <a:solidFill>
                <a:srgbClr val="0044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0" name="Text Box 113"/>
            <p:cNvSpPr txBox="1">
              <a:spLocks noChangeArrowheads="1"/>
            </p:cNvSpPr>
            <p:nvPr/>
          </p:nvSpPr>
          <p:spPr bwMode="auto">
            <a:xfrm>
              <a:off x="3426" y="1404"/>
              <a:ext cx="131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控制存储器</a:t>
              </a:r>
            </a:p>
          </p:txBody>
        </p:sp>
      </p:grp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1143943" y="3901349"/>
            <a:ext cx="42513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/>
              <a:t>微程序执行过程:</a:t>
            </a:r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402333" y="4542448"/>
            <a:ext cx="3317875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 b="1">
                <a:solidFill>
                  <a:srgbClr val="000099"/>
                </a:solidFill>
              </a:rPr>
              <a:t>(1) 取机器指令</a:t>
            </a:r>
            <a:r>
              <a:rPr lang="zh-CN" altLang="en-US" sz="22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200" b="1">
                <a:solidFill>
                  <a:srgbClr val="000099"/>
                </a:solidFill>
                <a:sym typeface="Symbol" pitchFamily="18" charset="2"/>
              </a:rPr>
              <a:t>IR</a:t>
            </a:r>
            <a:endParaRPr lang="en-US" altLang="zh-CN" sz="2200" b="1">
              <a:solidFill>
                <a:srgbClr val="000099"/>
              </a:solidFill>
            </a:endParaRPr>
          </a:p>
        </p:txBody>
      </p: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2963218" y="4757891"/>
            <a:ext cx="425450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3366701" y="4548571"/>
            <a:ext cx="5276525" cy="4139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200" b="1">
                <a:solidFill>
                  <a:srgbClr val="000099"/>
                </a:solidFill>
              </a:rPr>
              <a:t>(2) 转微程序入口，取首条微指令到</a:t>
            </a:r>
            <a:r>
              <a:rPr lang="en-US" altLang="zh-CN" sz="2200" b="1">
                <a:solidFill>
                  <a:srgbClr val="000099"/>
                </a:solidFill>
              </a:rPr>
              <a:t>uIR</a:t>
            </a:r>
          </a:p>
        </p:txBody>
      </p:sp>
      <p:sp>
        <p:nvSpPr>
          <p:cNvPr id="97" name="Line 18"/>
          <p:cNvSpPr>
            <a:spLocks noChangeShapeType="1"/>
          </p:cNvSpPr>
          <p:nvPr/>
        </p:nvSpPr>
        <p:spPr bwMode="auto">
          <a:xfrm>
            <a:off x="3843290" y="5424071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98" name="Line 19"/>
          <p:cNvSpPr>
            <a:spLocks noChangeShapeType="1"/>
          </p:cNvSpPr>
          <p:nvPr/>
        </p:nvSpPr>
        <p:spPr bwMode="auto">
          <a:xfrm>
            <a:off x="907049" y="5424071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99" name="Text Box 20"/>
          <p:cNvSpPr txBox="1">
            <a:spLocks noChangeArrowheads="1"/>
          </p:cNvSpPr>
          <p:nvPr/>
        </p:nvSpPr>
        <p:spPr bwMode="auto">
          <a:xfrm>
            <a:off x="1253125" y="5201069"/>
            <a:ext cx="26117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200" b="1">
                <a:solidFill>
                  <a:srgbClr val="000099"/>
                </a:solidFill>
              </a:rPr>
              <a:t>(3) 执行首条微指令</a:t>
            </a:r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4176863" y="5187234"/>
            <a:ext cx="3132931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 b="1">
                <a:solidFill>
                  <a:srgbClr val="000099"/>
                </a:solidFill>
              </a:rPr>
              <a:t>(4) 取后续微指令到</a:t>
            </a:r>
            <a:r>
              <a:rPr lang="en-US" altLang="zh-CN" sz="2200" b="1">
                <a:solidFill>
                  <a:srgbClr val="000099"/>
                </a:solidFill>
              </a:rPr>
              <a:t>uIR</a:t>
            </a:r>
            <a:endParaRPr lang="zh-CN" altLang="en-US" sz="2200" b="1">
              <a:solidFill>
                <a:srgbClr val="000099"/>
              </a:solidFill>
            </a:endParaRPr>
          </a:p>
        </p:txBody>
      </p:sp>
      <p:sp>
        <p:nvSpPr>
          <p:cNvPr id="101" name="Line 22"/>
          <p:cNvSpPr>
            <a:spLocks noChangeShapeType="1"/>
          </p:cNvSpPr>
          <p:nvPr/>
        </p:nvSpPr>
        <p:spPr bwMode="auto">
          <a:xfrm>
            <a:off x="7188622" y="5429746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102" name="Text Box 23"/>
          <p:cNvSpPr txBox="1">
            <a:spLocks noChangeArrowheads="1"/>
          </p:cNvSpPr>
          <p:nvPr/>
        </p:nvSpPr>
        <p:spPr bwMode="auto">
          <a:xfrm>
            <a:off x="447032" y="5835546"/>
            <a:ext cx="2611794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 b="1">
                <a:solidFill>
                  <a:srgbClr val="000099"/>
                </a:solidFill>
              </a:rPr>
              <a:t>(5) 执行后续微指令</a:t>
            </a:r>
          </a:p>
        </p:txBody>
      </p:sp>
      <p:sp>
        <p:nvSpPr>
          <p:cNvPr id="103" name="Text Box 24"/>
          <p:cNvSpPr txBox="1">
            <a:spLocks noChangeArrowheads="1"/>
          </p:cNvSpPr>
          <p:nvPr/>
        </p:nvSpPr>
        <p:spPr bwMode="auto">
          <a:xfrm>
            <a:off x="3595489" y="5827911"/>
            <a:ext cx="510147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 b="1">
                <a:solidFill>
                  <a:srgbClr val="000099"/>
                </a:solidFill>
              </a:rPr>
              <a:t>(6) 一段微程序执行完, 返回</a:t>
            </a:r>
            <a:r>
              <a:rPr lang="en-US" altLang="zh-CN" sz="2200" b="1">
                <a:solidFill>
                  <a:srgbClr val="000099"/>
                </a:solidFill>
              </a:rPr>
              <a:t>CM</a:t>
            </a:r>
            <a:r>
              <a:rPr lang="zh-CN" altLang="en-US" sz="2200" b="1">
                <a:solidFill>
                  <a:srgbClr val="000099"/>
                </a:solidFill>
              </a:rPr>
              <a:t>取指微指令（</a:t>
            </a:r>
            <a:r>
              <a:rPr lang="zh-CN" altLang="en-US" sz="2200" b="1">
                <a:solidFill>
                  <a:srgbClr val="FF0000"/>
                </a:solidFill>
              </a:rPr>
              <a:t>取下一机器指令</a:t>
            </a:r>
            <a:r>
              <a:rPr lang="zh-CN" altLang="en-US" sz="2200" b="1">
                <a:solidFill>
                  <a:srgbClr val="000099"/>
                </a:solidFill>
              </a:rPr>
              <a:t>）</a:t>
            </a:r>
            <a:endParaRPr lang="en-US" altLang="zh-CN" sz="2200" b="1">
              <a:solidFill>
                <a:srgbClr val="000099"/>
              </a:solidFill>
            </a:endParaRPr>
          </a:p>
        </p:txBody>
      </p:sp>
      <p:sp>
        <p:nvSpPr>
          <p:cNvPr id="104" name="Line 25"/>
          <p:cNvSpPr>
            <a:spLocks noChangeShapeType="1"/>
          </p:cNvSpPr>
          <p:nvPr/>
        </p:nvSpPr>
        <p:spPr bwMode="auto">
          <a:xfrm>
            <a:off x="3112989" y="6072143"/>
            <a:ext cx="388938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307458" y="3892980"/>
            <a:ext cx="5335769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 b="1">
                <a:sym typeface="Symbol" pitchFamily="18" charset="2"/>
              </a:rPr>
              <a:t>初始</a:t>
            </a:r>
            <a:r>
              <a:rPr lang="zh-CN" altLang="en-US" sz="2200" b="1"/>
              <a:t>µ</a:t>
            </a:r>
            <a:r>
              <a:rPr lang="en-US" altLang="zh-CN" sz="2200" b="1"/>
              <a:t>AR</a:t>
            </a:r>
            <a:r>
              <a:rPr lang="zh-CN" altLang="en-US" sz="2200" b="1">
                <a:sym typeface="Symbol" pitchFamily="18" charset="2"/>
              </a:rPr>
              <a:t></a:t>
            </a:r>
            <a:r>
              <a:rPr lang="en-US" altLang="zh-CN" sz="2200" b="1">
                <a:sym typeface="Symbol" pitchFamily="18" charset="2"/>
              </a:rPr>
              <a:t>CM</a:t>
            </a:r>
            <a:r>
              <a:rPr lang="zh-CN" altLang="en-US" sz="2200" b="1">
                <a:sym typeface="Symbol" pitchFamily="18" charset="2"/>
              </a:rPr>
              <a:t> 取机器指令微命令序列</a:t>
            </a:r>
            <a:endParaRPr lang="en-US" altLang="zh-CN" sz="2200" b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882212-5F88-4CF0-BBD4-D19D6DA12FD6}"/>
              </a:ext>
            </a:extLst>
          </p:cNvPr>
          <p:cNvGrpSpPr/>
          <p:nvPr/>
        </p:nvGrpSpPr>
        <p:grpSpPr>
          <a:xfrm>
            <a:off x="3686173" y="454204"/>
            <a:ext cx="3696918" cy="3287713"/>
            <a:chOff x="3686173" y="454204"/>
            <a:chExt cx="3696918" cy="328771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686173" y="3256142"/>
              <a:ext cx="0" cy="48577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163419" y="3256142"/>
              <a:ext cx="51988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7383091" y="2575105"/>
              <a:ext cx="0" cy="31749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83091" y="1782664"/>
              <a:ext cx="0" cy="36512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383091" y="454204"/>
              <a:ext cx="0" cy="446088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2A5AA1D-8349-454C-B033-AC906BB7F5A3}"/>
              </a:ext>
            </a:extLst>
          </p:cNvPr>
          <p:cNvGrpSpPr/>
          <p:nvPr/>
        </p:nvGrpSpPr>
        <p:grpSpPr>
          <a:xfrm>
            <a:off x="1046387" y="1384479"/>
            <a:ext cx="3610408" cy="1472473"/>
            <a:chOff x="1046387" y="1384479"/>
            <a:chExt cx="3610408" cy="1472473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1046387" y="1384479"/>
              <a:ext cx="519881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2270523" y="1384479"/>
              <a:ext cx="519881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>
              <a:off x="3323339" y="2481806"/>
              <a:ext cx="6592" cy="367031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136914" y="2856952"/>
              <a:ext cx="519881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887543F-AF2B-4DA6-80D3-21B295676742}"/>
              </a:ext>
            </a:extLst>
          </p:cNvPr>
          <p:cNvGrpSpPr/>
          <p:nvPr/>
        </p:nvGrpSpPr>
        <p:grpSpPr>
          <a:xfrm>
            <a:off x="6735019" y="530404"/>
            <a:ext cx="0" cy="2362201"/>
            <a:chOff x="6735019" y="530404"/>
            <a:chExt cx="0" cy="2362201"/>
          </a:xfrm>
        </p:grpSpPr>
        <p:cxnSp>
          <p:nvCxnSpPr>
            <p:cNvPr id="61" name="直接箭头连接符 60"/>
            <p:cNvCxnSpPr/>
            <p:nvPr/>
          </p:nvCxnSpPr>
          <p:spPr>
            <a:xfrm flipV="1">
              <a:off x="6735019" y="2598917"/>
              <a:ext cx="0" cy="29368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6735019" y="1795641"/>
              <a:ext cx="0" cy="29368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6735019" y="530404"/>
              <a:ext cx="0" cy="29368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接箭头连接符 106"/>
          <p:cNvCxnSpPr/>
          <p:nvPr/>
        </p:nvCxnSpPr>
        <p:spPr>
          <a:xfrm flipH="1" flipV="1">
            <a:off x="3827451" y="2376678"/>
            <a:ext cx="634590" cy="15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69D7A7A0-9397-40E9-8A6F-DE290367195E}"/>
              </a:ext>
            </a:extLst>
          </p:cNvPr>
          <p:cNvGrpSpPr/>
          <p:nvPr/>
        </p:nvGrpSpPr>
        <p:grpSpPr>
          <a:xfrm>
            <a:off x="870669" y="126580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234">
              <a:extLst>
                <a:ext uri="{FF2B5EF4-FFF2-40B4-BE49-F238E27FC236}">
                  <a16:creationId xmlns:a16="http://schemas.microsoft.com/office/drawing/2014/main" id="{3A4B8854-DB9B-4920-AC63-E0FE6A07BB1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2F66C330-2709-41B0-8046-6F8A06FD124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utoUpdateAnimBg="0"/>
      <p:bldP spid="94" grpId="0" autoUpdateAnimBg="0"/>
      <p:bldP spid="95" grpId="0" animBg="1"/>
      <p:bldP spid="96" grpId="0" autoUpdateAnimBg="0"/>
      <p:bldP spid="97" grpId="0" animBg="1"/>
      <p:bldP spid="98" grpId="0" animBg="1"/>
      <p:bldP spid="99" grpId="0" autoUpdateAnimBg="0"/>
      <p:bldP spid="100" grpId="0" autoUpdateAnimBg="0"/>
      <p:bldP spid="101" grpId="0" animBg="1"/>
      <p:bldP spid="102" grpId="0" autoUpdateAnimBg="0"/>
      <p:bldP spid="103" grpId="0" autoUpdateAnimBg="0"/>
      <p:bldP spid="104" grpId="0" animBg="1"/>
      <p:bldP spid="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96888" y="1211611"/>
            <a:ext cx="29194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(1) 直接编码法：</a:t>
            </a:r>
            <a:endParaRPr lang="en-US" altLang="zh-CN" sz="2800" b="1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20732" y="1212611"/>
            <a:ext cx="2946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微命令按位给出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60388" y="5022579"/>
            <a:ext cx="126682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优点: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98056" y="3168938"/>
            <a:ext cx="11430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/>
              <a:t>C0=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49413" y="2956694"/>
            <a:ext cx="2884487" cy="867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0  进位初值为0</a:t>
            </a:r>
          </a:p>
          <a:p>
            <a:pPr>
              <a:spcBef>
                <a:spcPct val="10000"/>
              </a:spcBef>
            </a:pPr>
            <a:r>
              <a:rPr lang="zh-CN" altLang="en-US" sz="2400" b="1"/>
              <a:t>1  进位初值为1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1525588" y="3136083"/>
            <a:ext cx="166092" cy="514052"/>
          </a:xfrm>
          <a:prstGeom prst="leftBrace">
            <a:avLst>
              <a:gd name="adj1" fmla="val 31006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657725" y="3142714"/>
            <a:ext cx="11430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/>
              <a:t>R=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03850" y="2924944"/>
            <a:ext cx="2611438" cy="867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0  不发读命令</a:t>
            </a:r>
          </a:p>
          <a:p>
            <a:pPr>
              <a:spcBef>
                <a:spcPct val="10000"/>
              </a:spcBef>
            </a:pPr>
            <a:r>
              <a:rPr lang="zh-CN" altLang="en-US" sz="2400" b="1"/>
              <a:t>1  发读命令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5268913" y="3131319"/>
            <a:ext cx="134937" cy="518815"/>
          </a:xfrm>
          <a:prstGeom prst="leftBrace">
            <a:avLst>
              <a:gd name="adj1" fmla="val 36932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49413" y="3963828"/>
            <a:ext cx="2874963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0  不发写命令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zh-CN" altLang="en-US" sz="2400" b="1"/>
              <a:t>1  发写命令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32699" y="4135602"/>
            <a:ext cx="11430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/>
              <a:t>W=</a:t>
            </a:r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1512888" y="4141629"/>
            <a:ext cx="161330" cy="510878"/>
          </a:xfrm>
          <a:prstGeom prst="leftBrace">
            <a:avLst>
              <a:gd name="adj1" fmla="val 33854"/>
              <a:gd name="adj2" fmla="val 50000"/>
            </a:avLst>
          </a:prstGeom>
          <a:noFill/>
          <a:ln w="25400" cap="sq">
            <a:solidFill>
              <a:srgbClr val="003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684338" y="5022579"/>
            <a:ext cx="6511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不需译码,  产生微命令的速度快;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1692241" y="5627114"/>
            <a:ext cx="4062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信息的表示效率低。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550828" y="5630289"/>
            <a:ext cx="126682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/>
              <a:t>缺点: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693828" y="5609031"/>
            <a:ext cx="7458075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/>
              <a:t>                                    如果一条微指令命令字段有</a:t>
            </a:r>
            <a:r>
              <a:rPr lang="en-US" altLang="zh-CN" sz="2400" b="1"/>
              <a:t>n</a:t>
            </a:r>
            <a:r>
              <a:rPr lang="zh-CN" altLang="en-US" sz="2400" b="1"/>
              <a:t>位, 则只能表示</a:t>
            </a:r>
            <a:r>
              <a:rPr lang="en-US" altLang="zh-CN" sz="2400" b="1"/>
              <a:t>n</a:t>
            </a:r>
            <a:r>
              <a:rPr lang="zh-CN" altLang="en-US" sz="2400" b="1"/>
              <a:t>种微操作。</a:t>
            </a:r>
          </a:p>
        </p:txBody>
      </p:sp>
      <p:grpSp>
        <p:nvGrpSpPr>
          <p:cNvPr id="23" name="Group 47"/>
          <p:cNvGrpSpPr>
            <a:grpSpLocks/>
          </p:cNvGrpSpPr>
          <p:nvPr/>
        </p:nvGrpSpPr>
        <p:grpSpPr bwMode="auto">
          <a:xfrm>
            <a:off x="850900" y="1772816"/>
            <a:ext cx="7326313" cy="971550"/>
            <a:chOff x="536" y="440"/>
            <a:chExt cx="4615" cy="612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36" y="740"/>
              <a:ext cx="4615" cy="302"/>
            </a:xfrm>
            <a:prstGeom prst="rect">
              <a:avLst/>
            </a:prstGeom>
            <a:noFill/>
            <a:ln w="25400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800" b="1"/>
                <a:t>                    </a:t>
              </a:r>
              <a:r>
                <a:rPr lang="en-US" altLang="zh-CN" sz="2800" b="1"/>
                <a:t>C</a:t>
              </a:r>
              <a:r>
                <a:rPr lang="en-US" altLang="zh-CN" sz="2600" b="1"/>
                <a:t>0</a:t>
              </a:r>
              <a:r>
                <a:rPr lang="en-US" altLang="zh-CN" sz="2800" b="1"/>
                <a:t>                       R     W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768" y="440"/>
              <a:ext cx="264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/>
                <a:t>1                         1      1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071" y="743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865" y="700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2416" y="706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409" y="715"/>
              <a:ext cx="61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…..</a:t>
              </a: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3605" y="740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3140" y="737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2152" y="746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621" y="742"/>
              <a:ext cx="0" cy="306"/>
            </a:xfrm>
            <a:prstGeom prst="line">
              <a:avLst/>
            </a:prstGeom>
            <a:noFill/>
            <a:ln w="25400" cap="sq">
              <a:solidFill>
                <a:srgbClr val="0038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CC6BF8F-B761-467F-B96C-3EA4127AE2E8}"/>
              </a:ext>
            </a:extLst>
          </p:cNvPr>
          <p:cNvGrpSpPr/>
          <p:nvPr/>
        </p:nvGrpSpPr>
        <p:grpSpPr>
          <a:xfrm>
            <a:off x="827584" y="0"/>
            <a:ext cx="7905254" cy="839639"/>
            <a:chOff x="827584" y="0"/>
            <a:chExt cx="7905254" cy="839639"/>
          </a:xfrm>
        </p:grpSpPr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B00ACCC5-0BC3-4932-867B-5E1358B42514}"/>
                </a:ext>
              </a:extLst>
            </p:cNvPr>
            <p:cNvSpPr/>
            <p:nvPr/>
          </p:nvSpPr>
          <p:spPr>
            <a:xfrm>
              <a:off x="1119857" y="93956"/>
              <a:ext cx="7612981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7.6.1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微指令编码方式（微命令字段）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EAD285-77B2-45B2-8F5A-9B1F99445A50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215">
                <a:extLst>
                  <a:ext uri="{FF2B5EF4-FFF2-40B4-BE49-F238E27FC236}">
                    <a16:creationId xmlns:a16="http://schemas.microsoft.com/office/drawing/2014/main" id="{2506B472-9744-443C-A6D3-D86100C4F1A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ADF6200-8821-4095-9E48-85346CD3F0A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B4F5574-8A83-4549-8F45-073B4071C4BC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220">
                <a:extLst>
                  <a:ext uri="{FF2B5EF4-FFF2-40B4-BE49-F238E27FC236}">
                    <a16:creationId xmlns:a16="http://schemas.microsoft.com/office/drawing/2014/main" id="{9D8B45BA-CE01-4876-9BF7-8EEC21E3739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A25A280-9B40-4C35-8085-633B8421B54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8" grpId="0" build="p" autoUpdateAnimBg="0"/>
      <p:bldP spid="9" grpId="0" autoUpdateAnimBg="0"/>
      <p:bldP spid="10" grpId="0" build="p" autoUpdateAnimBg="0"/>
      <p:bldP spid="11" grpId="0" animBg="1"/>
      <p:bldP spid="12" grpId="0" build="p" autoUpdateAnimBg="0"/>
      <p:bldP spid="13" grpId="0" build="p" autoUpdateAnimBg="0"/>
      <p:bldP spid="14" grpId="0" animBg="1"/>
      <p:bldP spid="15" grpId="0" build="p" autoUpdateAnimBg="0"/>
      <p:bldP spid="16" grpId="0" build="p" autoUpdateAnimBg="0"/>
      <p:bldP spid="17" grpId="0" animBg="1"/>
      <p:bldP spid="19" grpId="0" build="p" autoUpdateAnimBg="0"/>
      <p:bldP spid="20" grpId="0" build="p" autoUpdateAnimBg="0"/>
      <p:bldP spid="21" grpId="0" build="p" autoUpdateAnimBg="0"/>
      <p:bldP spid="2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4501" y="97468"/>
            <a:ext cx="437356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(</a:t>
            </a: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) 分段直接编码法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62013" y="752695"/>
            <a:ext cx="8281987" cy="11121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900" b="1"/>
              <a:t>一条微指令分为多个微命令字段,  各字段的不同编码表示不同的微命令, 即微命令由字段编码给出。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481263" y="2581424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879850" y="2581424"/>
            <a:ext cx="144463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6637338" y="2581424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rgbClr val="004800"/>
          </a:solidFill>
          <a:ln w="9525">
            <a:solidFill>
              <a:srgbClr val="0038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b="1"/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1846263" y="2854473"/>
            <a:ext cx="1501776" cy="1207119"/>
            <a:chOff x="1163" y="1537"/>
            <a:chExt cx="946" cy="795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163" y="1537"/>
              <a:ext cx="843" cy="285"/>
            </a:xfrm>
            <a:prstGeom prst="rect">
              <a:avLst/>
            </a:prstGeom>
            <a:noFill/>
            <a:ln w="22225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600" b="1"/>
                <a:t>译码器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218" y="1821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1385" y="1824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916" y="1821"/>
              <a:ext cx="0" cy="18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1442" y="1713"/>
              <a:ext cx="436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178" y="2010"/>
              <a:ext cx="93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/>
                <a:t>微命令</a:t>
              </a:r>
            </a:p>
          </p:txBody>
        </p:sp>
      </p:grp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730250" y="4224883"/>
            <a:ext cx="69437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假设各字段长度分别为: </a:t>
            </a:r>
            <a:r>
              <a:rPr lang="zh-CN" altLang="en-US" sz="3100" b="1"/>
              <a:t> </a:t>
            </a:r>
            <a:r>
              <a:rPr lang="en-US" altLang="zh-CN" sz="2800" b="1"/>
              <a:t>k</a:t>
            </a:r>
            <a:r>
              <a:rPr lang="en-US" altLang="zh-CN" sz="3200" b="1" baseline="-12000"/>
              <a:t>1</a:t>
            </a:r>
            <a:r>
              <a:rPr lang="en-US" altLang="zh-CN" sz="2800" b="1"/>
              <a:t>、k</a:t>
            </a:r>
            <a:r>
              <a:rPr lang="en-US" altLang="zh-CN" sz="3200" b="1" baseline="-12000"/>
              <a:t>2</a:t>
            </a:r>
            <a:r>
              <a:rPr lang="en-US" altLang="zh-CN" sz="2800" b="1"/>
              <a:t>、.....、k</a:t>
            </a:r>
            <a:r>
              <a:rPr lang="en-US" altLang="zh-CN" sz="3200" b="1" baseline="-12000"/>
              <a:t>m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757238" y="4778921"/>
            <a:ext cx="4668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可表示的微命令数量为: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618038" y="4782096"/>
            <a:ext cx="3284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0000"/>
              <a:t>1</a:t>
            </a:r>
            <a:r>
              <a:rPr lang="en-US" altLang="zh-CN" sz="2000" b="1" baseline="30000"/>
              <a:t> </a:t>
            </a:r>
            <a:r>
              <a:rPr lang="zh-CN" altLang="en-US" sz="2800" b="1"/>
              <a:t>+</a:t>
            </a:r>
            <a:r>
              <a:rPr lang="en-US" altLang="zh-CN" sz="2800" b="1" baseline="30000"/>
              <a:t> </a:t>
            </a: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0000"/>
              <a:t>2</a:t>
            </a:r>
            <a:r>
              <a:rPr lang="en-US" altLang="zh-CN" sz="2800" b="1" baseline="30000"/>
              <a:t> </a:t>
            </a:r>
            <a:r>
              <a:rPr lang="zh-CN" altLang="en-US" sz="2800" b="1"/>
              <a:t>+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..... </a:t>
            </a:r>
            <a:r>
              <a:rPr lang="zh-CN" altLang="en-US" sz="2800" b="1"/>
              <a:t>+</a:t>
            </a:r>
            <a:r>
              <a:rPr lang="en-US" altLang="zh-CN" sz="2000" b="1"/>
              <a:t> </a:t>
            </a:r>
            <a:r>
              <a:rPr lang="zh-CN" altLang="en-US" sz="2800" b="1"/>
              <a:t>2</a:t>
            </a:r>
            <a:r>
              <a:rPr lang="en-US" altLang="zh-CN" sz="3200" b="1" baseline="40000"/>
              <a:t>k</a:t>
            </a:r>
            <a:r>
              <a:rPr lang="en-US" altLang="zh-CN" sz="3200" b="1" baseline="36000"/>
              <a:t>m</a:t>
            </a:r>
            <a:endParaRPr lang="zh-CN" altLang="en-US" sz="3200" b="1" baseline="36000"/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712788" y="5457046"/>
            <a:ext cx="135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优点:</a:t>
            </a:r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1735138" y="5477684"/>
            <a:ext cx="6083300" cy="109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z="2800" b="1"/>
              <a:t>微指令长度比直接控制法短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z="2800" b="1">
                <a:sym typeface="Wingdings" pitchFamily="2" charset="2"/>
              </a:rPr>
              <a:t> </a:t>
            </a:r>
            <a:r>
              <a:rPr lang="zh-CN" altLang="en-US" sz="2800" b="1"/>
              <a:t>各字段间所表示的微操作可以并行</a:t>
            </a:r>
          </a:p>
        </p:txBody>
      </p: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3330576" y="2862411"/>
            <a:ext cx="1528762" cy="1209675"/>
            <a:chOff x="2098" y="1542"/>
            <a:chExt cx="963" cy="787"/>
          </a:xfrm>
        </p:grpSpPr>
        <p:sp>
          <p:nvSpPr>
            <p:cNvPr id="20" name="Text Box 75"/>
            <p:cNvSpPr txBox="1">
              <a:spLocks noChangeArrowheads="1"/>
            </p:cNvSpPr>
            <p:nvPr/>
          </p:nvSpPr>
          <p:spPr bwMode="auto">
            <a:xfrm>
              <a:off x="2098" y="1542"/>
              <a:ext cx="843" cy="281"/>
            </a:xfrm>
            <a:prstGeom prst="rect">
              <a:avLst/>
            </a:prstGeom>
            <a:noFill/>
            <a:ln w="22225" cap="sq">
              <a:solidFill>
                <a:srgbClr val="0038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zh-CN" altLang="en-US" sz="2600" b="1"/>
                <a:t>译码器</a:t>
              </a:r>
            </a:p>
          </p:txBody>
        </p:sp>
        <p:sp>
          <p:nvSpPr>
            <p:cNvPr id="21" name="Line 76"/>
            <p:cNvSpPr>
              <a:spLocks noChangeShapeType="1"/>
            </p:cNvSpPr>
            <p:nvPr/>
          </p:nvSpPr>
          <p:spPr bwMode="auto">
            <a:xfrm>
              <a:off x="2153" y="1831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77"/>
            <p:cNvSpPr>
              <a:spLocks noChangeShapeType="1"/>
            </p:cNvSpPr>
            <p:nvPr/>
          </p:nvSpPr>
          <p:spPr bwMode="auto">
            <a:xfrm>
              <a:off x="2320" y="1826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78"/>
            <p:cNvSpPr>
              <a:spLocks noChangeShapeType="1"/>
            </p:cNvSpPr>
            <p:nvPr/>
          </p:nvSpPr>
          <p:spPr bwMode="auto">
            <a:xfrm>
              <a:off x="2851" y="1831"/>
              <a:ext cx="0" cy="18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2377" y="1700"/>
              <a:ext cx="43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</a:t>
              </a: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30" y="2011"/>
              <a:ext cx="931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/>
                <a:t>微命令</a:t>
              </a:r>
            </a:p>
          </p:txBody>
        </p:sp>
      </p:grpSp>
      <p:grpSp>
        <p:nvGrpSpPr>
          <p:cNvPr id="26" name="Group 95"/>
          <p:cNvGrpSpPr>
            <a:grpSpLocks/>
          </p:cNvGrpSpPr>
          <p:nvPr/>
        </p:nvGrpSpPr>
        <p:grpSpPr bwMode="auto">
          <a:xfrm>
            <a:off x="4848225" y="2721124"/>
            <a:ext cx="2652713" cy="1322387"/>
            <a:chOff x="3054" y="1453"/>
            <a:chExt cx="1671" cy="866"/>
          </a:xfrm>
        </p:grpSpPr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3054" y="1453"/>
              <a:ext cx="40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/>
                <a:t>........</a:t>
              </a:r>
            </a:p>
          </p:txBody>
        </p:sp>
        <p:grpSp>
          <p:nvGrpSpPr>
            <p:cNvPr id="28" name="Group 94"/>
            <p:cNvGrpSpPr>
              <a:grpSpLocks/>
            </p:cNvGrpSpPr>
            <p:nvPr/>
          </p:nvGrpSpPr>
          <p:grpSpPr bwMode="auto">
            <a:xfrm>
              <a:off x="3791" y="1530"/>
              <a:ext cx="934" cy="789"/>
              <a:chOff x="3791" y="1538"/>
              <a:chExt cx="934" cy="789"/>
            </a:xfrm>
          </p:grpSpPr>
          <p:sp>
            <p:nvSpPr>
              <p:cNvPr id="29" name="Text Box 82"/>
              <p:cNvSpPr txBox="1">
                <a:spLocks noChangeArrowheads="1"/>
              </p:cNvSpPr>
              <p:nvPr/>
            </p:nvSpPr>
            <p:spPr bwMode="auto">
              <a:xfrm>
                <a:off x="3791" y="1538"/>
                <a:ext cx="843" cy="283"/>
              </a:xfrm>
              <a:prstGeom prst="rect">
                <a:avLst/>
              </a:prstGeom>
              <a:noFill/>
              <a:ln w="22225" cap="sq">
                <a:solidFill>
                  <a:srgbClr val="0038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zh-CN" altLang="en-US" sz="2600" b="1"/>
                  <a:t>译码器</a:t>
                </a:r>
              </a:p>
            </p:txBody>
          </p:sp>
          <p:sp>
            <p:nvSpPr>
              <p:cNvPr id="30" name="Line 83"/>
              <p:cNvSpPr>
                <a:spLocks noChangeShapeType="1"/>
              </p:cNvSpPr>
              <p:nvPr/>
            </p:nvSpPr>
            <p:spPr bwMode="auto">
              <a:xfrm>
                <a:off x="3846" y="1835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Line 84"/>
              <p:cNvSpPr>
                <a:spLocks noChangeShapeType="1"/>
              </p:cNvSpPr>
              <p:nvPr/>
            </p:nvSpPr>
            <p:spPr bwMode="auto">
              <a:xfrm>
                <a:off x="4013" y="1830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2" name="Line 85"/>
              <p:cNvSpPr>
                <a:spLocks noChangeShapeType="1"/>
              </p:cNvSpPr>
              <p:nvPr/>
            </p:nvSpPr>
            <p:spPr bwMode="auto">
              <a:xfrm>
                <a:off x="4544" y="1835"/>
                <a:ext cx="0" cy="185"/>
              </a:xfrm>
              <a:prstGeom prst="line">
                <a:avLst/>
              </a:prstGeom>
              <a:noFill/>
              <a:ln w="22225">
                <a:solidFill>
                  <a:srgbClr val="003800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3" name="Rectangle 86"/>
              <p:cNvSpPr>
                <a:spLocks noChangeArrowheads="1"/>
              </p:cNvSpPr>
              <p:nvPr/>
            </p:nvSpPr>
            <p:spPr bwMode="auto">
              <a:xfrm>
                <a:off x="4070" y="1712"/>
                <a:ext cx="436" cy="367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r>
                  <a:rPr lang="zh-CN" altLang="en-US" b="1"/>
                  <a:t>.....</a:t>
                </a:r>
              </a:p>
            </p:txBody>
          </p:sp>
          <p:sp>
            <p:nvSpPr>
              <p:cNvPr id="34" name="Text Box 87"/>
              <p:cNvSpPr txBox="1">
                <a:spLocks noChangeArrowheads="1"/>
              </p:cNvSpPr>
              <p:nvPr/>
            </p:nvSpPr>
            <p:spPr bwMode="auto">
              <a:xfrm>
                <a:off x="3794" y="2007"/>
                <a:ext cx="931" cy="32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600" b="1"/>
                  <a:t>微命令</a:t>
                </a:r>
              </a:p>
            </p:txBody>
          </p:sp>
        </p:grpSp>
      </p:grpSp>
      <p:grpSp>
        <p:nvGrpSpPr>
          <p:cNvPr id="35" name="Group 91"/>
          <p:cNvGrpSpPr>
            <a:grpSpLocks/>
          </p:cNvGrpSpPr>
          <p:nvPr/>
        </p:nvGrpSpPr>
        <p:grpSpPr bwMode="auto">
          <a:xfrm>
            <a:off x="1887538" y="2100412"/>
            <a:ext cx="5484812" cy="462050"/>
            <a:chOff x="1189" y="1062"/>
            <a:chExt cx="3455" cy="30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189" y="1067"/>
              <a:ext cx="3455" cy="291"/>
            </a:xfrm>
            <a:prstGeom prst="rect">
              <a:avLst/>
            </a:prstGeom>
            <a:noFill/>
            <a:ln w="22225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/>
                <a:t>  字段1     字段2                    字段</a:t>
              </a:r>
              <a:r>
                <a:rPr lang="en-US" altLang="zh-CN" sz="2800" b="1"/>
                <a:t>m </a:t>
              </a:r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2043" y="1068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2915" y="1071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3762" y="1075"/>
              <a:ext cx="0" cy="295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Text Box 90"/>
            <p:cNvSpPr txBox="1">
              <a:spLocks noChangeArrowheads="1"/>
            </p:cNvSpPr>
            <p:nvPr/>
          </p:nvSpPr>
          <p:spPr bwMode="auto">
            <a:xfrm>
              <a:off x="2952" y="1062"/>
              <a:ext cx="93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800" b="1"/>
                <a:t>...........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nimBg="1"/>
      <p:bldP spid="5" grpId="0" animBg="1"/>
      <p:bldP spid="6" grpId="0" animBg="1"/>
      <p:bldP spid="14" grpId="0" build="p" autoUpdateAnimBg="0"/>
      <p:bldP spid="15" grpId="0" autoUpdateAnimBg="0"/>
      <p:bldP spid="16" grpId="0" autoUpdateAnimBg="0"/>
      <p:bldP spid="17" grpId="0" autoUpdateAnimBg="0"/>
      <p:bldP spid="18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</TotalTime>
  <Words>2566</Words>
  <Application>Microsoft Office PowerPoint</Application>
  <PresentationFormat>全屏显示(4:3)</PresentationFormat>
  <Paragraphs>487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黑体</vt:lpstr>
      <vt:lpstr>华文宋体</vt:lpstr>
      <vt:lpstr>宋体</vt:lpstr>
      <vt:lpstr>微软雅黑</vt:lpstr>
      <vt:lpstr>幼圆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417</cp:revision>
  <dcterms:created xsi:type="dcterms:W3CDTF">2017-01-15T07:54:50Z</dcterms:created>
  <dcterms:modified xsi:type="dcterms:W3CDTF">2020-07-29T16:37:25Z</dcterms:modified>
</cp:coreProperties>
</file>