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78" r:id="rId3"/>
    <p:sldId id="311" r:id="rId4"/>
    <p:sldId id="305" r:id="rId5"/>
    <p:sldId id="279" r:id="rId6"/>
    <p:sldId id="280" r:id="rId7"/>
    <p:sldId id="281" r:id="rId8"/>
    <p:sldId id="284" r:id="rId9"/>
    <p:sldId id="309" r:id="rId10"/>
    <p:sldId id="310" r:id="rId11"/>
    <p:sldId id="312" r:id="rId12"/>
    <p:sldId id="287" r:id="rId13"/>
    <p:sldId id="304" r:id="rId14"/>
    <p:sldId id="289" r:id="rId15"/>
    <p:sldId id="290" r:id="rId16"/>
    <p:sldId id="291" r:id="rId17"/>
    <p:sldId id="307" r:id="rId18"/>
    <p:sldId id="308" r:id="rId19"/>
    <p:sldId id="292" r:id="rId20"/>
    <p:sldId id="306" r:id="rId21"/>
    <p:sldId id="294" r:id="rId22"/>
    <p:sldId id="295" r:id="rId23"/>
    <p:sldId id="296" r:id="rId24"/>
    <p:sldId id="29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3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86">
            <a:extLst>
              <a:ext uri="{FF2B5EF4-FFF2-40B4-BE49-F238E27FC236}">
                <a16:creationId xmlns:a16="http://schemas.microsoft.com/office/drawing/2014/main" id="{01B71A60-B750-45B3-B0CA-2BEBB7BC294E}"/>
              </a:ext>
            </a:extLst>
          </p:cNvPr>
          <p:cNvSpPr/>
          <p:nvPr/>
        </p:nvSpPr>
        <p:spPr>
          <a:xfrm>
            <a:off x="2051720" y="3645024"/>
            <a:ext cx="5400600" cy="802827"/>
          </a:xfrm>
          <a:prstGeom prst="roundRect">
            <a:avLst>
              <a:gd name="adj" fmla="val 4227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6" tIns="45732" rIns="91466" bIns="45732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87">
            <a:extLst>
              <a:ext uri="{FF2B5EF4-FFF2-40B4-BE49-F238E27FC236}">
                <a16:creationId xmlns:a16="http://schemas.microsoft.com/office/drawing/2014/main" id="{EA4361AC-8087-48E3-AD2B-22A88504D806}"/>
              </a:ext>
            </a:extLst>
          </p:cNvPr>
          <p:cNvSpPr txBox="1"/>
          <p:nvPr/>
        </p:nvSpPr>
        <p:spPr>
          <a:xfrm>
            <a:off x="3049204" y="3738457"/>
            <a:ext cx="3653617" cy="646355"/>
          </a:xfrm>
          <a:prstGeom prst="rect">
            <a:avLst/>
          </a:prstGeom>
          <a:noFill/>
        </p:spPr>
        <p:txBody>
          <a:bodyPr wrap="none" lIns="91466" tIns="45732" rIns="91466" bIns="45732" rtlCol="0">
            <a:spAutoFit/>
          </a:bodyPr>
          <a:lstStyle/>
          <a:p>
            <a:pPr algn="ctr"/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章   存储系统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DC40A1E-B366-4C25-A00F-C0375D41978D}"/>
              </a:ext>
            </a:extLst>
          </p:cNvPr>
          <p:cNvGrpSpPr/>
          <p:nvPr/>
        </p:nvGrpSpPr>
        <p:grpSpPr>
          <a:xfrm>
            <a:off x="2051720" y="3645024"/>
            <a:ext cx="2960374" cy="3097047"/>
            <a:chOff x="1956944" y="3743727"/>
            <a:chExt cx="2960374" cy="309704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20C4533-A23E-405E-9562-1E15553C75F2}"/>
                </a:ext>
              </a:extLst>
            </p:cNvPr>
            <p:cNvGrpSpPr/>
            <p:nvPr/>
          </p:nvGrpSpPr>
          <p:grpSpPr>
            <a:xfrm>
              <a:off x="1979268" y="3743727"/>
              <a:ext cx="956825" cy="802827"/>
              <a:chOff x="899592" y="2191937"/>
              <a:chExt cx="956659" cy="80239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圆角矩形 189">
                <a:extLst>
                  <a:ext uri="{FF2B5EF4-FFF2-40B4-BE49-F238E27FC236}">
                    <a16:creationId xmlns:a16="http://schemas.microsoft.com/office/drawing/2014/main" id="{FD1F2D8A-0454-47BC-8E6A-4137C877320D}"/>
                  </a:ext>
                </a:extLst>
              </p:cNvPr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圆角矩形 190">
                <a:extLst>
                  <a:ext uri="{FF2B5EF4-FFF2-40B4-BE49-F238E27FC236}">
                    <a16:creationId xmlns:a16="http://schemas.microsoft.com/office/drawing/2014/main" id="{C3B1B66F-6445-4271-97AD-61E2BDDB0012}"/>
                  </a:ext>
                </a:extLst>
              </p:cNvPr>
              <p:cNvSpPr/>
              <p:nvPr/>
            </p:nvSpPr>
            <p:spPr>
              <a:xfrm>
                <a:off x="899593" y="2191937"/>
                <a:ext cx="956658" cy="80239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pic>
          <p:nvPicPr>
            <p:cNvPr id="11" name="Picture 2" descr="C:\Users\Administrator\Desktop\手.png">
              <a:extLst>
                <a:ext uri="{FF2B5EF4-FFF2-40B4-BE49-F238E27FC236}">
                  <a16:creationId xmlns:a16="http://schemas.microsoft.com/office/drawing/2014/main" id="{94B8537D-6DD2-4485-9165-77E6082E8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6944" y="3962916"/>
              <a:ext cx="2960374" cy="2877858"/>
            </a:xfrm>
            <a:prstGeom prst="rect">
              <a:avLst/>
            </a:prstGeom>
            <a:noFill/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B6484C-C1F0-4709-B7C8-B61BA720E503}"/>
              </a:ext>
            </a:extLst>
          </p:cNvPr>
          <p:cNvGrpSpPr/>
          <p:nvPr/>
        </p:nvGrpSpPr>
        <p:grpSpPr>
          <a:xfrm>
            <a:off x="2321197" y="1772816"/>
            <a:ext cx="4597066" cy="775935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圆角矩形 33">
              <a:extLst>
                <a:ext uri="{FF2B5EF4-FFF2-40B4-BE49-F238E27FC236}">
                  <a16:creationId xmlns:a16="http://schemas.microsoft.com/office/drawing/2014/main" id="{F01ADC53-316A-407B-9A03-C3F0742249AF}"/>
                </a:ext>
              </a:extLst>
            </p:cNvPr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6" name="圆角矩形 34">
              <a:extLst>
                <a:ext uri="{FF2B5EF4-FFF2-40B4-BE49-F238E27FC236}">
                  <a16:creationId xmlns:a16="http://schemas.microsoft.com/office/drawing/2014/main" id="{EDAEAEA4-D52A-4B95-96F6-0564CBD9C526}"/>
                </a:ext>
              </a:extLst>
            </p:cNvPr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第二部分  计算机组成原理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138 L 0.48403 0.0053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01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CBD6546-DC3A-4C57-9D27-BD533C2DA027}"/>
              </a:ext>
            </a:extLst>
          </p:cNvPr>
          <p:cNvGrpSpPr/>
          <p:nvPr/>
        </p:nvGrpSpPr>
        <p:grpSpPr>
          <a:xfrm>
            <a:off x="827584" y="-2927"/>
            <a:ext cx="5328592" cy="839639"/>
            <a:chOff x="827584" y="0"/>
            <a:chExt cx="5328592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EC752895-1733-4D46-AD28-361159CE2D95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半导体存储器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0FE0BAF-7D2E-4CAA-8389-7A1B3215309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9B6EC152-C732-49C2-A357-977DBA8CCD5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0E04103-9A8C-4E91-A177-4E03930BD08D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41D3547-FE1D-441A-9AF3-C9B9FAFE8A10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8494A8B9-8CDE-4DBD-AA83-539FC49EE03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29D3F0E-7890-4C68-9D3D-280AB62148F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A6C52F3-E86E-48C4-ACD3-12309C306C85}"/>
              </a:ext>
            </a:extLst>
          </p:cNvPr>
          <p:cNvSpPr txBox="1"/>
          <p:nvPr/>
        </p:nvSpPr>
        <p:spPr>
          <a:xfrm>
            <a:off x="827584" y="1295431"/>
            <a:ext cx="7769552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由于半导体存储器具有极高的存取速度、较大的存储容量等显著特点。因此，主存都采用半导体芯片组成。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5702A2-1037-479C-A122-1337716D8F28}"/>
              </a:ext>
            </a:extLst>
          </p:cNvPr>
          <p:cNvGrpSpPr/>
          <p:nvPr/>
        </p:nvGrpSpPr>
        <p:grpSpPr>
          <a:xfrm>
            <a:off x="1053413" y="3799516"/>
            <a:ext cx="6120680" cy="1769528"/>
            <a:chOff x="1259631" y="3717032"/>
            <a:chExt cx="6120680" cy="176952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2450463-47D4-4A67-B2B5-DD2B5936E2F0}"/>
                </a:ext>
              </a:extLst>
            </p:cNvPr>
            <p:cNvGrpSpPr/>
            <p:nvPr/>
          </p:nvGrpSpPr>
          <p:grpSpPr>
            <a:xfrm>
              <a:off x="3275856" y="3717032"/>
              <a:ext cx="4104455" cy="1769528"/>
              <a:chOff x="2007393" y="3825587"/>
              <a:chExt cx="4104455" cy="1769528"/>
            </a:xfrm>
          </p:grpSpPr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A0B0C8CA-2695-4613-ABE5-32604BA5F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115" y="3825587"/>
                <a:ext cx="34671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双极性存储单元</a:t>
                </a:r>
              </a:p>
            </p:txBody>
          </p:sp>
          <p:sp>
            <p:nvSpPr>
              <p:cNvPr id="14" name="AutoShape 14">
                <a:extLst>
                  <a:ext uri="{FF2B5EF4-FFF2-40B4-BE49-F238E27FC236}">
                    <a16:creationId xmlns:a16="http://schemas.microsoft.com/office/drawing/2014/main" id="{4CA2993D-104D-45B9-8535-2D49F223F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393" y="3994196"/>
                <a:ext cx="295722" cy="1414219"/>
              </a:xfrm>
              <a:prstGeom prst="leftBrace">
                <a:avLst>
                  <a:gd name="adj1" fmla="val 49543"/>
                  <a:gd name="adj2" fmla="val 50000"/>
                </a:avLst>
              </a:prstGeom>
              <a:noFill/>
              <a:ln w="22225">
                <a:solidFill>
                  <a:srgbClr val="0038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5" name="Text Box 15">
                <a:extLst>
                  <a:ext uri="{FF2B5EF4-FFF2-40B4-BE49-F238E27FC236}">
                    <a16:creationId xmlns:a16="http://schemas.microsoft.com/office/drawing/2014/main" id="{CAE9C8D8-3982-4CEA-9670-AE857EC942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115" y="4418079"/>
                <a:ext cx="359270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静态</a:t>
                </a:r>
                <a:r>
                  <a:rPr lang="en-US" altLang="zh-CN" sz="2800" b="1"/>
                  <a:t>MOS</a:t>
                </a:r>
                <a:r>
                  <a:rPr lang="zh-CN" altLang="en-US" sz="2800" b="1"/>
                  <a:t>存储单元</a:t>
                </a:r>
                <a:endParaRPr lang="en-US" altLang="zh-CN" sz="2800" b="1"/>
              </a:p>
            </p:txBody>
          </p:sp>
          <p:sp>
            <p:nvSpPr>
              <p:cNvPr id="16" name="Text Box 18">
                <a:extLst>
                  <a:ext uri="{FF2B5EF4-FFF2-40B4-BE49-F238E27FC236}">
                    <a16:creationId xmlns:a16="http://schemas.microsoft.com/office/drawing/2014/main" id="{84F04433-F76B-4C36-A9AA-001B13CC61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115" y="5071895"/>
                <a:ext cx="3808733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/>
                  <a:t>动态</a:t>
                </a:r>
                <a:r>
                  <a:rPr lang="en-US" altLang="zh-CN" sz="2800" b="1"/>
                  <a:t>MOS</a:t>
                </a:r>
                <a:r>
                  <a:rPr lang="zh-CN" altLang="en-US" sz="2800" b="1"/>
                  <a:t>存储单元</a:t>
                </a:r>
                <a:endParaRPr lang="en-US" altLang="zh-CN" sz="2800" b="1"/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22417A-6651-4C05-8728-C20A094D6B48}"/>
                </a:ext>
              </a:extLst>
            </p:cNvPr>
            <p:cNvSpPr txBox="1"/>
            <p:nvPr/>
          </p:nvSpPr>
          <p:spPr>
            <a:xfrm>
              <a:off x="1259631" y="4331140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/>
                <a:t>   可读可写</a:t>
              </a:r>
              <a:endParaRPr lang="en-US" altLang="zh-CN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19273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3"/>
          <p:cNvSpPr txBox="1">
            <a:spLocks noChangeArrowheads="1"/>
          </p:cNvSpPr>
          <p:nvPr/>
        </p:nvSpPr>
        <p:spPr bwMode="auto">
          <a:xfrm>
            <a:off x="252607" y="1107572"/>
            <a:ext cx="34512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1、六管静态单元</a:t>
            </a:r>
          </a:p>
        </p:txBody>
      </p:sp>
      <p:sp>
        <p:nvSpPr>
          <p:cNvPr id="4" name="Text Box 164"/>
          <p:cNvSpPr txBox="1">
            <a:spLocks noChangeArrowheads="1"/>
          </p:cNvSpPr>
          <p:nvPr/>
        </p:nvSpPr>
        <p:spPr bwMode="auto">
          <a:xfrm>
            <a:off x="395536" y="2087637"/>
            <a:ext cx="1563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(1) 组成</a:t>
            </a:r>
          </a:p>
        </p:txBody>
      </p:sp>
      <p:sp>
        <p:nvSpPr>
          <p:cNvPr id="5" name="Text Box 165"/>
          <p:cNvSpPr txBox="1">
            <a:spLocks noChangeArrowheads="1"/>
          </p:cNvSpPr>
          <p:nvPr/>
        </p:nvSpPr>
        <p:spPr bwMode="auto">
          <a:xfrm>
            <a:off x="538709" y="3921819"/>
            <a:ext cx="38131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T1、T3: MOS</a:t>
            </a:r>
            <a:r>
              <a:rPr lang="zh-CN" altLang="en-US" sz="2400" b="1"/>
              <a:t>反相器</a:t>
            </a:r>
          </a:p>
        </p:txBody>
      </p:sp>
      <p:sp>
        <p:nvSpPr>
          <p:cNvPr id="6" name="Text Box 166"/>
          <p:cNvSpPr txBox="1">
            <a:spLocks noChangeArrowheads="1"/>
          </p:cNvSpPr>
          <p:nvPr/>
        </p:nvSpPr>
        <p:spPr bwMode="auto">
          <a:xfrm>
            <a:off x="1415010" y="3204791"/>
            <a:ext cx="1279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触发器</a:t>
            </a:r>
          </a:p>
        </p:txBody>
      </p:sp>
      <p:sp>
        <p:nvSpPr>
          <p:cNvPr id="7" name="Text Box 167"/>
          <p:cNvSpPr txBox="1">
            <a:spLocks noChangeArrowheads="1"/>
          </p:cNvSpPr>
          <p:nvPr/>
        </p:nvSpPr>
        <p:spPr bwMode="auto">
          <a:xfrm>
            <a:off x="552997" y="4380606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T2、T4: MOS</a:t>
            </a:r>
            <a:r>
              <a:rPr lang="zh-CN" altLang="en-US" sz="2400" b="1"/>
              <a:t>反相器</a:t>
            </a:r>
          </a:p>
        </p:txBody>
      </p:sp>
      <p:sp>
        <p:nvSpPr>
          <p:cNvPr id="8" name="AutoShape 168"/>
          <p:cNvSpPr>
            <a:spLocks/>
          </p:cNvSpPr>
          <p:nvPr/>
        </p:nvSpPr>
        <p:spPr bwMode="auto">
          <a:xfrm rot="16200000" flipH="1" flipV="1">
            <a:off x="1904118" y="2548471"/>
            <a:ext cx="61591" cy="2487611"/>
          </a:xfrm>
          <a:prstGeom prst="leftBrace">
            <a:avLst>
              <a:gd name="adj1" fmla="val 108333"/>
              <a:gd name="adj2" fmla="val 50000"/>
            </a:avLst>
          </a:prstGeom>
          <a:noFill/>
          <a:ln w="22225">
            <a:solidFill>
              <a:srgbClr val="0044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" name="Text Box 169"/>
          <p:cNvSpPr txBox="1">
            <a:spLocks noChangeArrowheads="1"/>
          </p:cNvSpPr>
          <p:nvPr/>
        </p:nvSpPr>
        <p:spPr bwMode="auto">
          <a:xfrm>
            <a:off x="556172" y="4939406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T5、T6: </a:t>
            </a:r>
            <a:r>
              <a:rPr lang="zh-CN" altLang="en-US" sz="2400" b="1"/>
              <a:t>控制门管</a:t>
            </a:r>
          </a:p>
        </p:txBody>
      </p:sp>
      <p:sp>
        <p:nvSpPr>
          <p:cNvPr id="10" name="Text Box 170"/>
          <p:cNvSpPr txBox="1">
            <a:spLocks noChangeArrowheads="1"/>
          </p:cNvSpPr>
          <p:nvPr/>
        </p:nvSpPr>
        <p:spPr bwMode="auto">
          <a:xfrm>
            <a:off x="599034" y="5487615"/>
            <a:ext cx="4632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/>
              <a:t>Z:  </a:t>
            </a:r>
            <a:r>
              <a:rPr lang="zh-CN" altLang="en-US" sz="2400" b="1"/>
              <a:t>字线, 选择存储单元</a:t>
            </a:r>
          </a:p>
        </p:txBody>
      </p:sp>
      <p:grpSp>
        <p:nvGrpSpPr>
          <p:cNvPr id="11" name="Group 267"/>
          <p:cNvGrpSpPr>
            <a:grpSpLocks/>
          </p:cNvGrpSpPr>
          <p:nvPr/>
        </p:nvGrpSpPr>
        <p:grpSpPr bwMode="auto">
          <a:xfrm>
            <a:off x="649833" y="6063689"/>
            <a:ext cx="5794375" cy="461655"/>
            <a:chOff x="192" y="2968"/>
            <a:chExt cx="3096" cy="449"/>
          </a:xfrm>
        </p:grpSpPr>
        <p:sp>
          <p:nvSpPr>
            <p:cNvPr id="12" name="Text Box 172"/>
            <p:cNvSpPr txBox="1">
              <a:spLocks noChangeArrowheads="1"/>
            </p:cNvSpPr>
            <p:nvPr/>
          </p:nvSpPr>
          <p:spPr bwMode="auto">
            <a:xfrm>
              <a:off x="192" y="2968"/>
              <a:ext cx="3096" cy="4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W、W:  </a:t>
              </a:r>
              <a:r>
                <a:rPr lang="zh-CN" altLang="en-US" sz="2400" b="1"/>
                <a:t>位线, 读写信号，完成读/写操作</a:t>
              </a:r>
              <a:endParaRPr lang="en-US" altLang="zh-CN" sz="2400" b="1"/>
            </a:p>
          </p:txBody>
        </p:sp>
        <p:sp>
          <p:nvSpPr>
            <p:cNvPr id="13" name="Line 173"/>
            <p:cNvSpPr>
              <a:spLocks noChangeShapeType="1"/>
            </p:cNvSpPr>
            <p:nvPr/>
          </p:nvSpPr>
          <p:spPr bwMode="auto">
            <a:xfrm>
              <a:off x="233" y="3045"/>
              <a:ext cx="124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4" name="Group 266"/>
          <p:cNvGrpSpPr>
            <a:grpSpLocks/>
          </p:cNvGrpSpPr>
          <p:nvPr/>
        </p:nvGrpSpPr>
        <p:grpSpPr bwMode="auto">
          <a:xfrm>
            <a:off x="4483100" y="1196752"/>
            <a:ext cx="4392613" cy="3557587"/>
            <a:chOff x="2824" y="589"/>
            <a:chExt cx="2767" cy="2241"/>
          </a:xfrm>
        </p:grpSpPr>
        <p:sp>
          <p:nvSpPr>
            <p:cNvPr id="15" name="Text Box 175"/>
            <p:cNvSpPr txBox="1">
              <a:spLocks noChangeArrowheads="1"/>
            </p:cNvSpPr>
            <p:nvPr/>
          </p:nvSpPr>
          <p:spPr bwMode="auto">
            <a:xfrm>
              <a:off x="4057" y="589"/>
              <a:ext cx="5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Vcc</a:t>
              </a:r>
            </a:p>
          </p:txBody>
        </p:sp>
        <p:sp>
          <p:nvSpPr>
            <p:cNvPr id="16" name="Text Box 176"/>
            <p:cNvSpPr txBox="1">
              <a:spLocks noChangeArrowheads="1"/>
            </p:cNvSpPr>
            <p:nvPr/>
          </p:nvSpPr>
          <p:spPr bwMode="auto">
            <a:xfrm>
              <a:off x="3336" y="1302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T3</a:t>
              </a:r>
            </a:p>
          </p:txBody>
        </p:sp>
        <p:sp>
          <p:nvSpPr>
            <p:cNvPr id="17" name="Line 177"/>
            <p:cNvSpPr>
              <a:spLocks noChangeShapeType="1"/>
            </p:cNvSpPr>
            <p:nvPr/>
          </p:nvSpPr>
          <p:spPr bwMode="auto">
            <a:xfrm>
              <a:off x="3702" y="1170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8" name="Line 178"/>
            <p:cNvSpPr>
              <a:spLocks noChangeShapeType="1"/>
            </p:cNvSpPr>
            <p:nvPr/>
          </p:nvSpPr>
          <p:spPr bwMode="auto">
            <a:xfrm>
              <a:off x="3702" y="139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9" name="Line 179"/>
            <p:cNvSpPr>
              <a:spLocks noChangeShapeType="1"/>
            </p:cNvSpPr>
            <p:nvPr/>
          </p:nvSpPr>
          <p:spPr bwMode="auto">
            <a:xfrm>
              <a:off x="3702" y="152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0" name="Line 180"/>
            <p:cNvSpPr>
              <a:spLocks noChangeShapeType="1"/>
            </p:cNvSpPr>
            <p:nvPr/>
          </p:nvSpPr>
          <p:spPr bwMode="auto">
            <a:xfrm>
              <a:off x="3842" y="1347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1" name="Line 181"/>
            <p:cNvSpPr>
              <a:spLocks noChangeShapeType="1"/>
            </p:cNvSpPr>
            <p:nvPr/>
          </p:nvSpPr>
          <p:spPr bwMode="auto">
            <a:xfrm>
              <a:off x="3702" y="1523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2" name="Line 182"/>
            <p:cNvSpPr>
              <a:spLocks noChangeShapeType="1"/>
            </p:cNvSpPr>
            <p:nvPr/>
          </p:nvSpPr>
          <p:spPr bwMode="auto">
            <a:xfrm>
              <a:off x="3923" y="1391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3" name="Line 183"/>
            <p:cNvSpPr>
              <a:spLocks noChangeShapeType="1"/>
            </p:cNvSpPr>
            <p:nvPr/>
          </p:nvSpPr>
          <p:spPr bwMode="auto">
            <a:xfrm>
              <a:off x="3923" y="1463"/>
              <a:ext cx="59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4" name="Text Box 184"/>
            <p:cNvSpPr txBox="1">
              <a:spLocks noChangeArrowheads="1"/>
            </p:cNvSpPr>
            <p:nvPr/>
          </p:nvSpPr>
          <p:spPr bwMode="auto">
            <a:xfrm>
              <a:off x="3346" y="1904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T1</a:t>
              </a:r>
            </a:p>
          </p:txBody>
        </p:sp>
        <p:sp>
          <p:nvSpPr>
            <p:cNvPr id="25" name="Line 185"/>
            <p:cNvSpPr>
              <a:spLocks noChangeShapeType="1"/>
            </p:cNvSpPr>
            <p:nvPr/>
          </p:nvSpPr>
          <p:spPr bwMode="auto">
            <a:xfrm>
              <a:off x="3702" y="1744"/>
              <a:ext cx="0" cy="27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6" name="Line 186"/>
            <p:cNvSpPr>
              <a:spLocks noChangeShapeType="1"/>
            </p:cNvSpPr>
            <p:nvPr/>
          </p:nvSpPr>
          <p:spPr bwMode="auto">
            <a:xfrm>
              <a:off x="3702" y="202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7" name="Line 187"/>
            <p:cNvSpPr>
              <a:spLocks noChangeShapeType="1"/>
            </p:cNvSpPr>
            <p:nvPr/>
          </p:nvSpPr>
          <p:spPr bwMode="auto">
            <a:xfrm>
              <a:off x="3702" y="2137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8" name="Line 188"/>
            <p:cNvSpPr>
              <a:spLocks noChangeShapeType="1"/>
            </p:cNvSpPr>
            <p:nvPr/>
          </p:nvSpPr>
          <p:spPr bwMode="auto">
            <a:xfrm>
              <a:off x="3834" y="1961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9" name="Line 189"/>
            <p:cNvSpPr>
              <a:spLocks noChangeShapeType="1"/>
            </p:cNvSpPr>
            <p:nvPr/>
          </p:nvSpPr>
          <p:spPr bwMode="auto">
            <a:xfrm>
              <a:off x="3702" y="2153"/>
              <a:ext cx="0" cy="175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0" name="Line 190"/>
            <p:cNvSpPr>
              <a:spLocks noChangeShapeType="1"/>
            </p:cNvSpPr>
            <p:nvPr/>
          </p:nvSpPr>
          <p:spPr bwMode="auto">
            <a:xfrm>
              <a:off x="3915" y="2005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1" name="Line 191"/>
            <p:cNvSpPr>
              <a:spLocks noChangeShapeType="1"/>
            </p:cNvSpPr>
            <p:nvPr/>
          </p:nvSpPr>
          <p:spPr bwMode="auto">
            <a:xfrm>
              <a:off x="3931" y="2069"/>
              <a:ext cx="14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2" name="Line 192"/>
            <p:cNvSpPr>
              <a:spLocks noChangeShapeType="1"/>
            </p:cNvSpPr>
            <p:nvPr/>
          </p:nvSpPr>
          <p:spPr bwMode="auto">
            <a:xfrm>
              <a:off x="3621" y="2334"/>
              <a:ext cx="163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3" name="Line 193"/>
            <p:cNvSpPr>
              <a:spLocks noChangeShapeType="1"/>
            </p:cNvSpPr>
            <p:nvPr/>
          </p:nvSpPr>
          <p:spPr bwMode="auto">
            <a:xfrm>
              <a:off x="3296" y="1744"/>
              <a:ext cx="39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4" name="Text Box 194"/>
            <p:cNvSpPr txBox="1">
              <a:spLocks noChangeArrowheads="1"/>
            </p:cNvSpPr>
            <p:nvPr/>
          </p:nvSpPr>
          <p:spPr bwMode="auto">
            <a:xfrm flipH="1">
              <a:off x="4696" y="1302"/>
              <a:ext cx="40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T4</a:t>
              </a:r>
            </a:p>
          </p:txBody>
        </p:sp>
        <p:sp>
          <p:nvSpPr>
            <p:cNvPr id="35" name="Line 195"/>
            <p:cNvSpPr>
              <a:spLocks noChangeShapeType="1"/>
            </p:cNvSpPr>
            <p:nvPr/>
          </p:nvSpPr>
          <p:spPr bwMode="auto">
            <a:xfrm flipH="1">
              <a:off x="4725" y="1170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6" name="Line 196"/>
            <p:cNvSpPr>
              <a:spLocks noChangeShapeType="1"/>
            </p:cNvSpPr>
            <p:nvPr/>
          </p:nvSpPr>
          <p:spPr bwMode="auto">
            <a:xfrm flipH="1">
              <a:off x="4601" y="1391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7" name="Line 197"/>
            <p:cNvSpPr>
              <a:spLocks noChangeShapeType="1"/>
            </p:cNvSpPr>
            <p:nvPr/>
          </p:nvSpPr>
          <p:spPr bwMode="auto">
            <a:xfrm flipH="1">
              <a:off x="4601" y="152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8" name="Line 198"/>
            <p:cNvSpPr>
              <a:spLocks noChangeShapeType="1"/>
            </p:cNvSpPr>
            <p:nvPr/>
          </p:nvSpPr>
          <p:spPr bwMode="auto">
            <a:xfrm flipH="1">
              <a:off x="4601" y="1347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9" name="Line 199"/>
            <p:cNvSpPr>
              <a:spLocks noChangeShapeType="1"/>
            </p:cNvSpPr>
            <p:nvPr/>
          </p:nvSpPr>
          <p:spPr bwMode="auto">
            <a:xfrm flipH="1">
              <a:off x="4725" y="1523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0" name="Line 200"/>
            <p:cNvSpPr>
              <a:spLocks noChangeShapeType="1"/>
            </p:cNvSpPr>
            <p:nvPr/>
          </p:nvSpPr>
          <p:spPr bwMode="auto">
            <a:xfrm flipH="1">
              <a:off x="4520" y="1391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1" name="Text Box 202"/>
            <p:cNvSpPr txBox="1">
              <a:spLocks noChangeArrowheads="1"/>
            </p:cNvSpPr>
            <p:nvPr/>
          </p:nvSpPr>
          <p:spPr bwMode="auto">
            <a:xfrm flipH="1">
              <a:off x="4711" y="1895"/>
              <a:ext cx="40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T2</a:t>
              </a:r>
            </a:p>
          </p:txBody>
        </p:sp>
        <p:sp>
          <p:nvSpPr>
            <p:cNvPr id="42" name="Line 203"/>
            <p:cNvSpPr>
              <a:spLocks noChangeShapeType="1"/>
            </p:cNvSpPr>
            <p:nvPr/>
          </p:nvSpPr>
          <p:spPr bwMode="auto">
            <a:xfrm flipH="1">
              <a:off x="4725" y="1744"/>
              <a:ext cx="0" cy="27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3" name="Line 204"/>
            <p:cNvSpPr>
              <a:spLocks noChangeShapeType="1"/>
            </p:cNvSpPr>
            <p:nvPr/>
          </p:nvSpPr>
          <p:spPr bwMode="auto">
            <a:xfrm flipH="1">
              <a:off x="4601" y="201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4" name="Line 205"/>
            <p:cNvSpPr>
              <a:spLocks noChangeShapeType="1"/>
            </p:cNvSpPr>
            <p:nvPr/>
          </p:nvSpPr>
          <p:spPr bwMode="auto">
            <a:xfrm flipH="1">
              <a:off x="4601" y="2113"/>
              <a:ext cx="1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5" name="Line 206"/>
            <p:cNvSpPr>
              <a:spLocks noChangeShapeType="1"/>
            </p:cNvSpPr>
            <p:nvPr/>
          </p:nvSpPr>
          <p:spPr bwMode="auto">
            <a:xfrm flipH="1">
              <a:off x="4601" y="1945"/>
              <a:ext cx="0" cy="22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6" name="Line 207"/>
            <p:cNvSpPr>
              <a:spLocks noChangeShapeType="1"/>
            </p:cNvSpPr>
            <p:nvPr/>
          </p:nvSpPr>
          <p:spPr bwMode="auto">
            <a:xfrm flipH="1">
              <a:off x="4725" y="2129"/>
              <a:ext cx="0" cy="22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7" name="Line 208"/>
            <p:cNvSpPr>
              <a:spLocks noChangeShapeType="1"/>
            </p:cNvSpPr>
            <p:nvPr/>
          </p:nvSpPr>
          <p:spPr bwMode="auto">
            <a:xfrm flipH="1">
              <a:off x="4520" y="1997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8" name="Line 209"/>
            <p:cNvSpPr>
              <a:spLocks noChangeShapeType="1"/>
            </p:cNvSpPr>
            <p:nvPr/>
          </p:nvSpPr>
          <p:spPr bwMode="auto">
            <a:xfrm flipH="1">
              <a:off x="4356" y="2061"/>
              <a:ext cx="16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9" name="Line 210"/>
            <p:cNvSpPr>
              <a:spLocks noChangeShapeType="1"/>
            </p:cNvSpPr>
            <p:nvPr/>
          </p:nvSpPr>
          <p:spPr bwMode="auto">
            <a:xfrm flipH="1">
              <a:off x="4643" y="2358"/>
              <a:ext cx="164" cy="0"/>
            </a:xfrm>
            <a:prstGeom prst="line">
              <a:avLst/>
            </a:prstGeom>
            <a:noFill/>
            <a:ln w="190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0" name="Line 211"/>
            <p:cNvSpPr>
              <a:spLocks noChangeShapeType="1"/>
            </p:cNvSpPr>
            <p:nvPr/>
          </p:nvSpPr>
          <p:spPr bwMode="auto">
            <a:xfrm flipH="1">
              <a:off x="4725" y="1744"/>
              <a:ext cx="39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1" name="Line 212"/>
            <p:cNvSpPr>
              <a:spLocks noChangeShapeType="1"/>
            </p:cNvSpPr>
            <p:nvPr/>
          </p:nvSpPr>
          <p:spPr bwMode="auto">
            <a:xfrm>
              <a:off x="3702" y="1744"/>
              <a:ext cx="40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2" name="Line 213"/>
            <p:cNvSpPr>
              <a:spLocks noChangeShapeType="1"/>
            </p:cNvSpPr>
            <p:nvPr/>
          </p:nvSpPr>
          <p:spPr bwMode="auto">
            <a:xfrm>
              <a:off x="4111" y="1743"/>
              <a:ext cx="237" cy="30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3" name="Line 214"/>
            <p:cNvSpPr>
              <a:spLocks noChangeShapeType="1"/>
            </p:cNvSpPr>
            <p:nvPr/>
          </p:nvSpPr>
          <p:spPr bwMode="auto">
            <a:xfrm flipV="1">
              <a:off x="4079" y="1742"/>
              <a:ext cx="253" cy="31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4" name="Line 215"/>
            <p:cNvSpPr>
              <a:spLocks noChangeShapeType="1"/>
            </p:cNvSpPr>
            <p:nvPr/>
          </p:nvSpPr>
          <p:spPr bwMode="auto">
            <a:xfrm>
              <a:off x="4340" y="1744"/>
              <a:ext cx="40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5" name="Line 216"/>
            <p:cNvSpPr>
              <a:spLocks noChangeShapeType="1"/>
            </p:cNvSpPr>
            <p:nvPr/>
          </p:nvSpPr>
          <p:spPr bwMode="auto">
            <a:xfrm>
              <a:off x="3702" y="1170"/>
              <a:ext cx="10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6" name="Line 218"/>
            <p:cNvSpPr>
              <a:spLocks noChangeShapeType="1"/>
            </p:cNvSpPr>
            <p:nvPr/>
          </p:nvSpPr>
          <p:spPr bwMode="auto">
            <a:xfrm>
              <a:off x="4226" y="860"/>
              <a:ext cx="0" cy="60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7" name="Line 219"/>
            <p:cNvSpPr>
              <a:spLocks noChangeShapeType="1"/>
            </p:cNvSpPr>
            <p:nvPr/>
          </p:nvSpPr>
          <p:spPr bwMode="auto">
            <a:xfrm>
              <a:off x="3289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8" name="Line 220"/>
            <p:cNvSpPr>
              <a:spLocks noChangeShapeType="1"/>
            </p:cNvSpPr>
            <p:nvPr/>
          </p:nvSpPr>
          <p:spPr bwMode="auto">
            <a:xfrm>
              <a:off x="3158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59" name="Line 221"/>
            <p:cNvSpPr>
              <a:spLocks noChangeShapeType="1"/>
            </p:cNvSpPr>
            <p:nvPr/>
          </p:nvSpPr>
          <p:spPr bwMode="auto">
            <a:xfrm>
              <a:off x="2994" y="1744"/>
              <a:ext cx="15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0" name="Line 222"/>
            <p:cNvSpPr>
              <a:spLocks noChangeShapeType="1"/>
            </p:cNvSpPr>
            <p:nvPr/>
          </p:nvSpPr>
          <p:spPr bwMode="auto">
            <a:xfrm>
              <a:off x="3075" y="1876"/>
              <a:ext cx="28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1" name="Line 223"/>
            <p:cNvSpPr>
              <a:spLocks noChangeShapeType="1"/>
            </p:cNvSpPr>
            <p:nvPr/>
          </p:nvSpPr>
          <p:spPr bwMode="auto">
            <a:xfrm>
              <a:off x="3157" y="1921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2" name="Line 224"/>
            <p:cNvSpPr>
              <a:spLocks noChangeShapeType="1"/>
            </p:cNvSpPr>
            <p:nvPr/>
          </p:nvSpPr>
          <p:spPr bwMode="auto">
            <a:xfrm>
              <a:off x="3214" y="1930"/>
              <a:ext cx="0" cy="57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3" name="Text Box 225"/>
            <p:cNvSpPr txBox="1">
              <a:spLocks noChangeArrowheads="1"/>
            </p:cNvSpPr>
            <p:nvPr/>
          </p:nvSpPr>
          <p:spPr bwMode="auto">
            <a:xfrm>
              <a:off x="2994" y="1441"/>
              <a:ext cx="38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T5</a:t>
              </a:r>
            </a:p>
          </p:txBody>
        </p:sp>
        <p:sp>
          <p:nvSpPr>
            <p:cNvPr id="64" name="Line 226"/>
            <p:cNvSpPr>
              <a:spLocks noChangeShapeType="1"/>
            </p:cNvSpPr>
            <p:nvPr/>
          </p:nvSpPr>
          <p:spPr bwMode="auto">
            <a:xfrm>
              <a:off x="5263" y="1753"/>
              <a:ext cx="0" cy="11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5" name="Line 227"/>
            <p:cNvSpPr>
              <a:spLocks noChangeShapeType="1"/>
            </p:cNvSpPr>
            <p:nvPr/>
          </p:nvSpPr>
          <p:spPr bwMode="auto">
            <a:xfrm>
              <a:off x="5137" y="1744"/>
              <a:ext cx="0" cy="1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6" name="Line 228"/>
            <p:cNvSpPr>
              <a:spLocks noChangeShapeType="1"/>
            </p:cNvSpPr>
            <p:nvPr/>
          </p:nvSpPr>
          <p:spPr bwMode="auto">
            <a:xfrm flipV="1">
              <a:off x="5263" y="1742"/>
              <a:ext cx="16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7" name="Line 229"/>
            <p:cNvSpPr>
              <a:spLocks noChangeShapeType="1"/>
            </p:cNvSpPr>
            <p:nvPr/>
          </p:nvSpPr>
          <p:spPr bwMode="auto">
            <a:xfrm>
              <a:off x="5072" y="1876"/>
              <a:ext cx="24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8" name="Line 230"/>
            <p:cNvSpPr>
              <a:spLocks noChangeShapeType="1"/>
            </p:cNvSpPr>
            <p:nvPr/>
          </p:nvSpPr>
          <p:spPr bwMode="auto">
            <a:xfrm>
              <a:off x="5138" y="1921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69" name="Line 231"/>
            <p:cNvSpPr>
              <a:spLocks noChangeShapeType="1"/>
            </p:cNvSpPr>
            <p:nvPr/>
          </p:nvSpPr>
          <p:spPr bwMode="auto">
            <a:xfrm>
              <a:off x="5202" y="1930"/>
              <a:ext cx="0" cy="57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0" name="Text Box 232"/>
            <p:cNvSpPr txBox="1">
              <a:spLocks noChangeArrowheads="1"/>
            </p:cNvSpPr>
            <p:nvPr/>
          </p:nvSpPr>
          <p:spPr bwMode="auto">
            <a:xfrm>
              <a:off x="5019" y="1412"/>
              <a:ext cx="4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T6</a:t>
              </a:r>
            </a:p>
          </p:txBody>
        </p:sp>
        <p:sp>
          <p:nvSpPr>
            <p:cNvPr id="71" name="Line 233"/>
            <p:cNvSpPr>
              <a:spLocks noChangeShapeType="1"/>
            </p:cNvSpPr>
            <p:nvPr/>
          </p:nvSpPr>
          <p:spPr bwMode="auto">
            <a:xfrm>
              <a:off x="3213" y="2504"/>
              <a:ext cx="197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2" name="Line 234"/>
            <p:cNvSpPr>
              <a:spLocks noChangeShapeType="1"/>
            </p:cNvSpPr>
            <p:nvPr/>
          </p:nvSpPr>
          <p:spPr bwMode="auto">
            <a:xfrm>
              <a:off x="4234" y="2513"/>
              <a:ext cx="0" cy="20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3" name="Line 235"/>
            <p:cNvSpPr>
              <a:spLocks noChangeShapeType="1"/>
            </p:cNvSpPr>
            <p:nvPr/>
          </p:nvSpPr>
          <p:spPr bwMode="auto">
            <a:xfrm>
              <a:off x="3376" y="2715"/>
              <a:ext cx="171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4" name="Text Box 236"/>
            <p:cNvSpPr txBox="1">
              <a:spLocks noChangeArrowheads="1"/>
            </p:cNvSpPr>
            <p:nvPr/>
          </p:nvSpPr>
          <p:spPr bwMode="auto">
            <a:xfrm>
              <a:off x="5027" y="2539"/>
              <a:ext cx="35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Z</a:t>
              </a:r>
            </a:p>
          </p:txBody>
        </p:sp>
        <p:sp>
          <p:nvSpPr>
            <p:cNvPr id="75" name="Line 237"/>
            <p:cNvSpPr>
              <a:spLocks noChangeShapeType="1"/>
            </p:cNvSpPr>
            <p:nvPr/>
          </p:nvSpPr>
          <p:spPr bwMode="auto">
            <a:xfrm>
              <a:off x="2991" y="1170"/>
              <a:ext cx="0" cy="1369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76" name="Line 238"/>
            <p:cNvSpPr>
              <a:spLocks noChangeShapeType="1"/>
            </p:cNvSpPr>
            <p:nvPr/>
          </p:nvSpPr>
          <p:spPr bwMode="auto">
            <a:xfrm>
              <a:off x="5433" y="1199"/>
              <a:ext cx="0" cy="136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grpSp>
          <p:nvGrpSpPr>
            <p:cNvPr id="77" name="Group 263"/>
            <p:cNvGrpSpPr>
              <a:grpSpLocks/>
            </p:cNvGrpSpPr>
            <p:nvPr/>
          </p:nvGrpSpPr>
          <p:grpSpPr bwMode="auto">
            <a:xfrm>
              <a:off x="2824" y="890"/>
              <a:ext cx="413" cy="291"/>
              <a:chOff x="2736" y="890"/>
              <a:chExt cx="413" cy="291"/>
            </a:xfrm>
          </p:grpSpPr>
          <p:sp>
            <p:nvSpPr>
              <p:cNvPr id="82" name="Text Box 240"/>
              <p:cNvSpPr txBox="1">
                <a:spLocks noChangeArrowheads="1"/>
              </p:cNvSpPr>
              <p:nvPr/>
            </p:nvSpPr>
            <p:spPr bwMode="auto">
              <a:xfrm>
                <a:off x="2736" y="890"/>
                <a:ext cx="413" cy="29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黑体" pitchFamily="2" charset="-122"/>
                  </a:rPr>
                  <a:t>W</a:t>
                </a:r>
              </a:p>
            </p:txBody>
          </p:sp>
          <p:sp>
            <p:nvSpPr>
              <p:cNvPr id="83" name="Line 241"/>
              <p:cNvSpPr>
                <a:spLocks noChangeShapeType="1"/>
              </p:cNvSpPr>
              <p:nvPr/>
            </p:nvSpPr>
            <p:spPr bwMode="auto">
              <a:xfrm>
                <a:off x="2805" y="951"/>
                <a:ext cx="195" cy="0"/>
              </a:xfrm>
              <a:prstGeom prst="line">
                <a:avLst/>
              </a:prstGeom>
              <a:noFill/>
              <a:ln w="2222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275" y="908"/>
              <a:ext cx="3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黑体" pitchFamily="2" charset="-122"/>
                </a:rPr>
                <a:t>W</a:t>
              </a:r>
            </a:p>
          </p:txBody>
        </p:sp>
        <p:sp>
          <p:nvSpPr>
            <p:cNvPr id="79" name="Oval 243"/>
            <p:cNvSpPr>
              <a:spLocks noChangeArrowheads="1"/>
            </p:cNvSpPr>
            <p:nvPr/>
          </p:nvSpPr>
          <p:spPr bwMode="auto">
            <a:xfrm>
              <a:off x="4185" y="1126"/>
              <a:ext cx="79" cy="79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0" name="Oval 244"/>
            <p:cNvSpPr>
              <a:spLocks noChangeArrowheads="1"/>
            </p:cNvSpPr>
            <p:nvPr/>
          </p:nvSpPr>
          <p:spPr bwMode="auto">
            <a:xfrm>
              <a:off x="3662" y="1700"/>
              <a:ext cx="79" cy="79"/>
            </a:xfrm>
            <a:prstGeom prst="ellipse">
              <a:avLst/>
            </a:prstGeom>
            <a:solidFill>
              <a:srgbClr val="004400"/>
            </a:solidFill>
            <a:ln w="28575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81" name="Oval 245"/>
            <p:cNvSpPr>
              <a:spLocks noChangeArrowheads="1"/>
            </p:cNvSpPr>
            <p:nvPr/>
          </p:nvSpPr>
          <p:spPr bwMode="auto">
            <a:xfrm>
              <a:off x="4684" y="1700"/>
              <a:ext cx="79" cy="79"/>
            </a:xfrm>
            <a:prstGeom prst="ellipse">
              <a:avLst/>
            </a:prstGeom>
            <a:solidFill>
              <a:srgbClr val="004400"/>
            </a:solidFill>
            <a:ln w="28575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2330028" y="1890911"/>
            <a:ext cx="585788" cy="962025"/>
            <a:chOff x="5724128" y="4627215"/>
            <a:chExt cx="585788" cy="962025"/>
          </a:xfrm>
        </p:grpSpPr>
        <p:sp>
          <p:nvSpPr>
            <p:cNvPr id="84" name="Line 203"/>
            <p:cNvSpPr>
              <a:spLocks noChangeShapeType="1"/>
            </p:cNvSpPr>
            <p:nvPr/>
          </p:nvSpPr>
          <p:spPr bwMode="auto">
            <a:xfrm flipH="1">
              <a:off x="6309916" y="4627215"/>
              <a:ext cx="0" cy="43180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5" name="Line 204"/>
            <p:cNvSpPr>
              <a:spLocks noChangeShapeType="1"/>
            </p:cNvSpPr>
            <p:nvPr/>
          </p:nvSpPr>
          <p:spPr bwMode="auto">
            <a:xfrm flipH="1">
              <a:off x="6113066" y="5054253"/>
              <a:ext cx="18732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6" name="Line 206"/>
            <p:cNvSpPr>
              <a:spLocks noChangeShapeType="1"/>
            </p:cNvSpPr>
            <p:nvPr/>
          </p:nvSpPr>
          <p:spPr bwMode="auto">
            <a:xfrm flipH="1">
              <a:off x="6113066" y="4946303"/>
              <a:ext cx="0" cy="34925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7" name="Line 207"/>
            <p:cNvSpPr>
              <a:spLocks noChangeShapeType="1"/>
            </p:cNvSpPr>
            <p:nvPr/>
          </p:nvSpPr>
          <p:spPr bwMode="auto">
            <a:xfrm flipH="1">
              <a:off x="6309916" y="5238403"/>
              <a:ext cx="0" cy="35083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8" name="Line 208"/>
            <p:cNvSpPr>
              <a:spLocks noChangeShapeType="1"/>
            </p:cNvSpPr>
            <p:nvPr/>
          </p:nvSpPr>
          <p:spPr bwMode="auto">
            <a:xfrm flipH="1">
              <a:off x="5984478" y="5028853"/>
              <a:ext cx="0" cy="20955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9" name="Line 209"/>
            <p:cNvSpPr>
              <a:spLocks noChangeShapeType="1"/>
            </p:cNvSpPr>
            <p:nvPr/>
          </p:nvSpPr>
          <p:spPr bwMode="auto">
            <a:xfrm flipH="1">
              <a:off x="5724128" y="5130453"/>
              <a:ext cx="2603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0" name="Line 205"/>
            <p:cNvSpPr>
              <a:spLocks noChangeShapeType="1"/>
            </p:cNvSpPr>
            <p:nvPr/>
          </p:nvSpPr>
          <p:spPr bwMode="auto">
            <a:xfrm flipH="1">
              <a:off x="6112867" y="5229200"/>
              <a:ext cx="187325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3241254" y="1772816"/>
            <a:ext cx="610666" cy="1152128"/>
            <a:chOff x="7201694" y="5445224"/>
            <a:chExt cx="610666" cy="1152128"/>
          </a:xfrm>
        </p:grpSpPr>
        <p:sp>
          <p:nvSpPr>
            <p:cNvPr id="92" name="Line 203"/>
            <p:cNvSpPr>
              <a:spLocks noChangeShapeType="1"/>
            </p:cNvSpPr>
            <p:nvPr/>
          </p:nvSpPr>
          <p:spPr bwMode="auto">
            <a:xfrm flipH="1">
              <a:off x="7812360" y="5445224"/>
              <a:ext cx="0" cy="43180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3" name="Line 207"/>
            <p:cNvSpPr>
              <a:spLocks noChangeShapeType="1"/>
            </p:cNvSpPr>
            <p:nvPr/>
          </p:nvSpPr>
          <p:spPr bwMode="auto">
            <a:xfrm flipH="1">
              <a:off x="7812360" y="6246515"/>
              <a:ext cx="0" cy="35083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94" name="Line 209"/>
            <p:cNvSpPr>
              <a:spLocks noChangeShapeType="1"/>
            </p:cNvSpPr>
            <p:nvPr/>
          </p:nvSpPr>
          <p:spPr bwMode="auto">
            <a:xfrm flipH="1">
              <a:off x="7201694" y="6093296"/>
              <a:ext cx="4666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stealth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7664272" y="5952729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Line 209"/>
          <p:cNvSpPr>
            <a:spLocks noChangeShapeType="1"/>
          </p:cNvSpPr>
          <p:nvPr/>
        </p:nvSpPr>
        <p:spPr bwMode="auto">
          <a:xfrm flipH="1">
            <a:off x="3203848" y="2420888"/>
            <a:ext cx="4666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stealth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7" name="Line 209"/>
          <p:cNvSpPr>
            <a:spLocks noChangeShapeType="1"/>
          </p:cNvSpPr>
          <p:nvPr/>
        </p:nvSpPr>
        <p:spPr bwMode="auto">
          <a:xfrm flipH="1" flipV="1">
            <a:off x="3851918" y="2204864"/>
            <a:ext cx="1" cy="432048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95" name="文本框 94"/>
          <p:cNvSpPr txBox="1"/>
          <p:nvPr/>
        </p:nvSpPr>
        <p:spPr>
          <a:xfrm>
            <a:off x="3210843" y="2030091"/>
            <a:ext cx="28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H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3707904" y="2280655"/>
            <a:ext cx="0" cy="2880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9A79D8C-2E6A-49A1-B394-7D11CB6BF3AC}"/>
              </a:ext>
            </a:extLst>
          </p:cNvPr>
          <p:cNvGrpSpPr/>
          <p:nvPr/>
        </p:nvGrpSpPr>
        <p:grpSpPr>
          <a:xfrm>
            <a:off x="827584" y="-2927"/>
            <a:ext cx="8048128" cy="839639"/>
            <a:chOff x="827584" y="0"/>
            <a:chExt cx="8048128" cy="839639"/>
          </a:xfrm>
        </p:grpSpPr>
        <p:sp>
          <p:nvSpPr>
            <p:cNvPr id="105" name="六边形 104">
              <a:extLst>
                <a:ext uri="{FF2B5EF4-FFF2-40B4-BE49-F238E27FC236}">
                  <a16:creationId xmlns:a16="http://schemas.microsoft.com/office/drawing/2014/main" id="{E8D3607B-C943-46EA-B6A3-FB97D1BABEEF}"/>
                </a:ext>
              </a:extLst>
            </p:cNvPr>
            <p:cNvSpPr/>
            <p:nvPr/>
          </p:nvSpPr>
          <p:spPr>
            <a:xfrm>
              <a:off x="1119857" y="93956"/>
              <a:ext cx="775585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8.2.1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存储单元与存储芯片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C6FC5717-7547-4298-81B0-E423777D5E39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1" name="同心圆 215">
                <a:extLst>
                  <a:ext uri="{FF2B5EF4-FFF2-40B4-BE49-F238E27FC236}">
                    <a16:creationId xmlns:a16="http://schemas.microsoft.com/office/drawing/2014/main" id="{7A4C20DE-6B88-4549-879C-8D9AE9F73B9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4E1FDE69-EBAD-4BF5-ADDC-6BE6341674E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FC19E8A8-71B6-488F-B5C8-744610E18BA2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9" name="同心圆 220">
                <a:extLst>
                  <a:ext uri="{FF2B5EF4-FFF2-40B4-BE49-F238E27FC236}">
                    <a16:creationId xmlns:a16="http://schemas.microsoft.com/office/drawing/2014/main" id="{8D835796-3214-4DB2-BE6F-FF1EAAD4356D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AE07C674-22C6-44D8-990E-089DAFD7EE00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build="p" autoUpdateAnimBg="0"/>
      <p:bldP spid="5" grpId="0" build="p" autoUpdateAnimBg="0"/>
      <p:bldP spid="6" grpId="0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96" grpId="0" animBg="1"/>
      <p:bldP spid="97" grpId="0" animBg="1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323528" y="378445"/>
            <a:ext cx="19066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/>
              <a:t>(2) 状态定义</a:t>
            </a: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2267744" y="764704"/>
            <a:ext cx="59766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/>
              <a:t>“0”:  </a:t>
            </a:r>
            <a:r>
              <a:rPr lang="en-US" altLang="zh-CN" sz="2400" b="1"/>
              <a:t>T1</a:t>
            </a:r>
            <a:r>
              <a:rPr lang="zh-CN" altLang="en-US" sz="2400" b="1"/>
              <a:t>导通, </a:t>
            </a:r>
            <a:r>
              <a:rPr lang="en-US" altLang="zh-CN" sz="2400" b="1"/>
              <a:t>T2</a:t>
            </a:r>
            <a:r>
              <a:rPr lang="zh-CN" altLang="en-US" sz="2400" b="1"/>
              <a:t>截止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00"/>
                </a:solidFill>
              </a:rPr>
              <a:t>A=L</a:t>
            </a:r>
            <a:r>
              <a:rPr lang="en-US" altLang="zh-CN" sz="2400" b="1"/>
              <a:t>,B=H)</a:t>
            </a:r>
            <a:r>
              <a:rPr lang="zh-CN" altLang="en-US" sz="2400" b="1"/>
              <a:t>。</a:t>
            </a:r>
          </a:p>
        </p:txBody>
      </p:sp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2264892" y="188640"/>
            <a:ext cx="49720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b="1"/>
              <a:t>“1”:  </a:t>
            </a:r>
            <a:r>
              <a:rPr lang="en-US" altLang="zh-CN" sz="2400" b="1"/>
              <a:t>T1</a:t>
            </a:r>
            <a:r>
              <a:rPr lang="zh-CN" altLang="en-US" sz="2400" b="1"/>
              <a:t>截止, </a:t>
            </a:r>
            <a:r>
              <a:rPr lang="en-US" altLang="zh-CN" sz="2400" b="1"/>
              <a:t>T2</a:t>
            </a:r>
            <a:r>
              <a:rPr lang="zh-CN" altLang="en-US" sz="2400" b="1"/>
              <a:t>导通</a:t>
            </a:r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00"/>
                </a:solidFill>
              </a:rPr>
              <a:t>A=H</a:t>
            </a:r>
            <a:r>
              <a:rPr lang="en-US" altLang="zh-CN" sz="2400" b="1"/>
              <a:t>,B=L);</a:t>
            </a:r>
            <a:endParaRPr lang="zh-CN" altLang="en-US" sz="2400" b="1"/>
          </a:p>
        </p:txBody>
      </p:sp>
      <p:sp>
        <p:nvSpPr>
          <p:cNvPr id="5" name="Text Box 62"/>
          <p:cNvSpPr txBox="1">
            <a:spLocks noChangeArrowheads="1"/>
          </p:cNvSpPr>
          <p:nvPr/>
        </p:nvSpPr>
        <p:spPr bwMode="auto">
          <a:xfrm>
            <a:off x="373063" y="1196752"/>
            <a:ext cx="211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(3) </a:t>
            </a:r>
            <a:r>
              <a:rPr lang="zh-CN" altLang="en-US" sz="2400" b="1">
                <a:latin typeface="宋体" charset="-122"/>
              </a:rPr>
              <a:t>工作</a:t>
            </a: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914400" y="1762472"/>
            <a:ext cx="8035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字线</a:t>
            </a:r>
            <a:r>
              <a:rPr lang="en-US" altLang="zh-CN" sz="2400" b="1">
                <a:solidFill>
                  <a:srgbClr val="0000FF"/>
                </a:solidFill>
              </a:rPr>
              <a:t>Z</a:t>
            </a:r>
            <a:r>
              <a:rPr lang="en-US" altLang="zh-CN" sz="2400" b="1"/>
              <a:t>: </a:t>
            </a:r>
            <a:r>
              <a:rPr lang="zh-CN" altLang="en-US" sz="2400" b="1"/>
              <a:t>加高电平, </a:t>
            </a:r>
            <a:r>
              <a:rPr lang="en-US" altLang="zh-CN" sz="2400" b="1"/>
              <a:t>T5、T6</a:t>
            </a:r>
            <a:r>
              <a:rPr lang="zh-CN" altLang="en-US" sz="2400" b="1"/>
              <a:t>导通, 选中该单元。</a:t>
            </a:r>
          </a:p>
        </p:txBody>
      </p:sp>
      <p:grpSp>
        <p:nvGrpSpPr>
          <p:cNvPr id="7" name="Group 169"/>
          <p:cNvGrpSpPr>
            <a:grpSpLocks/>
          </p:cNvGrpSpPr>
          <p:nvPr/>
        </p:nvGrpSpPr>
        <p:grpSpPr bwMode="auto">
          <a:xfrm>
            <a:off x="971550" y="2348880"/>
            <a:ext cx="7391400" cy="461963"/>
            <a:chOff x="612" y="1408"/>
            <a:chExt cx="4656" cy="291"/>
          </a:xfrm>
        </p:grpSpPr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612" y="1408"/>
              <a:ext cx="46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042988" indent="-1042988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</a:rPr>
                <a:t>写入</a:t>
              </a:r>
              <a:r>
                <a:rPr lang="zh-CN" altLang="en-US" sz="2400" b="1"/>
                <a:t>:    在</a:t>
              </a:r>
              <a:r>
                <a:rPr lang="en-US" altLang="zh-CN" sz="2400" b="1"/>
                <a:t>W、W</a:t>
              </a:r>
              <a:r>
                <a:rPr lang="zh-CN" altLang="en-US" sz="2400" b="1"/>
                <a:t>上分别加高电平、低电平, 写1</a:t>
              </a:r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>
              <a:off x="1496" y="1463"/>
              <a:ext cx="205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0" name="Group 176"/>
          <p:cNvGrpSpPr>
            <a:grpSpLocks/>
          </p:cNvGrpSpPr>
          <p:nvPr/>
        </p:nvGrpSpPr>
        <p:grpSpPr bwMode="auto">
          <a:xfrm>
            <a:off x="1978025" y="2895029"/>
            <a:ext cx="6505575" cy="461963"/>
            <a:chOff x="1246" y="1634"/>
            <a:chExt cx="4098" cy="291"/>
          </a:xfrm>
        </p:grpSpPr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1246" y="1634"/>
              <a:ext cx="40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在</a:t>
              </a:r>
              <a:r>
                <a:rPr lang="en-US" altLang="zh-CN" sz="2400" b="1"/>
                <a:t>W、W</a:t>
              </a:r>
              <a:r>
                <a:rPr lang="zh-CN" altLang="en-US" sz="2400" b="1"/>
                <a:t>上分别加低电平、高电平, 写0</a:t>
              </a:r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>
              <a:off x="1502" y="1691"/>
              <a:ext cx="199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11412" y="3571131"/>
            <a:ext cx="4681535" cy="3143250"/>
            <a:chOff x="2411412" y="3508921"/>
            <a:chExt cx="4681535" cy="3143250"/>
          </a:xfrm>
        </p:grpSpPr>
        <p:grpSp>
          <p:nvGrpSpPr>
            <p:cNvPr id="14" name="Group 175"/>
            <p:cNvGrpSpPr>
              <a:grpSpLocks/>
            </p:cNvGrpSpPr>
            <p:nvPr/>
          </p:nvGrpSpPr>
          <p:grpSpPr bwMode="auto">
            <a:xfrm>
              <a:off x="2411412" y="3508921"/>
              <a:ext cx="4681535" cy="3143250"/>
              <a:chOff x="1519" y="1969"/>
              <a:chExt cx="2949" cy="1980"/>
            </a:xfrm>
          </p:grpSpPr>
          <p:sp>
            <p:nvSpPr>
              <p:cNvPr id="17" name="Text Box 71"/>
              <p:cNvSpPr txBox="1">
                <a:spLocks noChangeArrowheads="1"/>
              </p:cNvSpPr>
              <p:nvPr/>
            </p:nvSpPr>
            <p:spPr bwMode="auto">
              <a:xfrm>
                <a:off x="2829" y="1969"/>
                <a:ext cx="57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ea typeface="黑体" pitchFamily="2" charset="-122"/>
                  </a:rPr>
                  <a:t>Vcc</a:t>
                </a:r>
              </a:p>
            </p:txBody>
          </p:sp>
          <p:grpSp>
            <p:nvGrpSpPr>
              <p:cNvPr id="18" name="Group 174"/>
              <p:cNvGrpSpPr>
                <a:grpSpLocks/>
              </p:cNvGrpSpPr>
              <p:nvPr/>
            </p:nvGrpSpPr>
            <p:grpSpPr bwMode="auto">
              <a:xfrm>
                <a:off x="1519" y="2183"/>
                <a:ext cx="2949" cy="1766"/>
                <a:chOff x="1519" y="2199"/>
                <a:chExt cx="2949" cy="1766"/>
              </a:xfrm>
            </p:grpSpPr>
            <p:sp>
              <p:nvSpPr>
                <p:cNvPr id="1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155" y="2544"/>
                  <a:ext cx="41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T3</a:t>
                  </a:r>
                </a:p>
              </p:txBody>
            </p:sp>
            <p:sp>
              <p:nvSpPr>
                <p:cNvPr id="20" name="Line 73"/>
                <p:cNvSpPr>
                  <a:spLocks noChangeShapeType="1"/>
                </p:cNvSpPr>
                <p:nvPr/>
              </p:nvSpPr>
              <p:spPr bwMode="auto">
                <a:xfrm>
                  <a:off x="2497" y="2477"/>
                  <a:ext cx="0" cy="16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1" name="Line 74"/>
                <p:cNvSpPr>
                  <a:spLocks noChangeShapeType="1"/>
                </p:cNvSpPr>
                <p:nvPr/>
              </p:nvSpPr>
              <p:spPr bwMode="auto">
                <a:xfrm>
                  <a:off x="2497" y="2659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2" name="Line 75"/>
                <p:cNvSpPr>
                  <a:spLocks noChangeShapeType="1"/>
                </p:cNvSpPr>
                <p:nvPr/>
              </p:nvSpPr>
              <p:spPr bwMode="auto">
                <a:xfrm>
                  <a:off x="2497" y="275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3" name="Line 76"/>
                <p:cNvSpPr>
                  <a:spLocks noChangeShapeType="1"/>
                </p:cNvSpPr>
                <p:nvPr/>
              </p:nvSpPr>
              <p:spPr bwMode="auto">
                <a:xfrm>
                  <a:off x="2663" y="2602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4" name="Line 77"/>
                <p:cNvSpPr>
                  <a:spLocks noChangeShapeType="1"/>
                </p:cNvSpPr>
                <p:nvPr/>
              </p:nvSpPr>
              <p:spPr bwMode="auto">
                <a:xfrm>
                  <a:off x="2497" y="2759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5" name="Line 78"/>
                <p:cNvSpPr>
                  <a:spLocks noChangeShapeType="1"/>
                </p:cNvSpPr>
                <p:nvPr/>
              </p:nvSpPr>
              <p:spPr bwMode="auto">
                <a:xfrm>
                  <a:off x="2745" y="262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6" name="Line 79"/>
                <p:cNvSpPr>
                  <a:spLocks noChangeShapeType="1"/>
                </p:cNvSpPr>
                <p:nvPr/>
              </p:nvSpPr>
              <p:spPr bwMode="auto">
                <a:xfrm>
                  <a:off x="2745" y="2710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7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183" y="3073"/>
                  <a:ext cx="41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T1</a:t>
                  </a:r>
                </a:p>
              </p:txBody>
            </p:sp>
            <p:sp>
              <p:nvSpPr>
                <p:cNvPr id="28" name="Line 81"/>
                <p:cNvSpPr>
                  <a:spLocks noChangeShapeType="1"/>
                </p:cNvSpPr>
                <p:nvPr/>
              </p:nvSpPr>
              <p:spPr bwMode="auto">
                <a:xfrm>
                  <a:off x="2497" y="2958"/>
                  <a:ext cx="0" cy="209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29" name="Line 82"/>
                <p:cNvSpPr>
                  <a:spLocks noChangeShapeType="1"/>
                </p:cNvSpPr>
                <p:nvPr/>
              </p:nvSpPr>
              <p:spPr bwMode="auto">
                <a:xfrm>
                  <a:off x="2497" y="3167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0" name="Line 83"/>
                <p:cNvSpPr>
                  <a:spLocks noChangeShapeType="1"/>
                </p:cNvSpPr>
                <p:nvPr/>
              </p:nvSpPr>
              <p:spPr bwMode="auto">
                <a:xfrm>
                  <a:off x="2497" y="329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1" name="Line 84"/>
                <p:cNvSpPr>
                  <a:spLocks noChangeShapeType="1"/>
                </p:cNvSpPr>
                <p:nvPr/>
              </p:nvSpPr>
              <p:spPr bwMode="auto">
                <a:xfrm>
                  <a:off x="2663" y="3126"/>
                  <a:ext cx="0" cy="20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2" name="Line 85"/>
                <p:cNvSpPr>
                  <a:spLocks noChangeShapeType="1"/>
                </p:cNvSpPr>
                <p:nvPr/>
              </p:nvSpPr>
              <p:spPr bwMode="auto">
                <a:xfrm>
                  <a:off x="2497" y="3299"/>
                  <a:ext cx="0" cy="19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3" name="Line 86"/>
                <p:cNvSpPr>
                  <a:spLocks noChangeShapeType="1"/>
                </p:cNvSpPr>
                <p:nvPr/>
              </p:nvSpPr>
              <p:spPr bwMode="auto">
                <a:xfrm>
                  <a:off x="2745" y="316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4" name="Line 87"/>
                <p:cNvSpPr>
                  <a:spLocks noChangeShapeType="1"/>
                </p:cNvSpPr>
                <p:nvPr/>
              </p:nvSpPr>
              <p:spPr bwMode="auto">
                <a:xfrm>
                  <a:off x="2745" y="3241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5" name="Line 88"/>
                <p:cNvSpPr>
                  <a:spLocks noChangeShapeType="1"/>
                </p:cNvSpPr>
                <p:nvPr/>
              </p:nvSpPr>
              <p:spPr bwMode="auto">
                <a:xfrm>
                  <a:off x="2424" y="3508"/>
                  <a:ext cx="164" cy="0"/>
                </a:xfrm>
                <a:prstGeom prst="line">
                  <a:avLst/>
                </a:prstGeom>
                <a:noFill/>
                <a:ln w="1905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6" name="Line 89"/>
                <p:cNvSpPr>
                  <a:spLocks noChangeShapeType="1"/>
                </p:cNvSpPr>
                <p:nvPr/>
              </p:nvSpPr>
              <p:spPr bwMode="auto">
                <a:xfrm>
                  <a:off x="2099" y="2958"/>
                  <a:ext cx="37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7" name="Text Box 90"/>
                <p:cNvSpPr txBox="1">
                  <a:spLocks noChangeArrowheads="1"/>
                </p:cNvSpPr>
                <p:nvPr/>
              </p:nvSpPr>
              <p:spPr bwMode="auto">
                <a:xfrm flipH="1">
                  <a:off x="3541" y="2544"/>
                  <a:ext cx="41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T4</a:t>
                  </a:r>
                </a:p>
              </p:txBody>
            </p:sp>
            <p:sp>
              <p:nvSpPr>
                <p:cNvPr id="3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3571" y="2461"/>
                  <a:ext cx="0" cy="16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3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405" y="2643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3405" y="275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3405" y="2594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2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3571" y="2759"/>
                  <a:ext cx="0" cy="18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3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323" y="262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4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3158" y="2710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5" name="Text Box 98"/>
                <p:cNvSpPr txBox="1">
                  <a:spLocks noChangeArrowheads="1"/>
                </p:cNvSpPr>
                <p:nvPr/>
              </p:nvSpPr>
              <p:spPr bwMode="auto">
                <a:xfrm flipH="1">
                  <a:off x="3560" y="3087"/>
                  <a:ext cx="413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4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3571" y="2958"/>
                  <a:ext cx="0" cy="209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3405" y="3167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8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3405" y="3291"/>
                  <a:ext cx="16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49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3405" y="3126"/>
                  <a:ext cx="0" cy="20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3571" y="3291"/>
                  <a:ext cx="0" cy="20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3323" y="3167"/>
                  <a:ext cx="0" cy="12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2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3158" y="3241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3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3480" y="3499"/>
                  <a:ext cx="165" cy="0"/>
                </a:xfrm>
                <a:prstGeom prst="line">
                  <a:avLst/>
                </a:prstGeom>
                <a:noFill/>
                <a:ln w="1905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4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3571" y="2958"/>
                  <a:ext cx="37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5" name="Line 108"/>
                <p:cNvSpPr>
                  <a:spLocks noChangeShapeType="1"/>
                </p:cNvSpPr>
                <p:nvPr/>
              </p:nvSpPr>
              <p:spPr bwMode="auto">
                <a:xfrm>
                  <a:off x="2497" y="2958"/>
                  <a:ext cx="4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6" name="Line 109"/>
                <p:cNvSpPr>
                  <a:spLocks noChangeShapeType="1"/>
                </p:cNvSpPr>
                <p:nvPr/>
              </p:nvSpPr>
              <p:spPr bwMode="auto">
                <a:xfrm>
                  <a:off x="2910" y="2958"/>
                  <a:ext cx="248" cy="27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7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2910" y="2958"/>
                  <a:ext cx="248" cy="274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8" name="Line 111"/>
                <p:cNvSpPr>
                  <a:spLocks noChangeShapeType="1"/>
                </p:cNvSpPr>
                <p:nvPr/>
              </p:nvSpPr>
              <p:spPr bwMode="auto">
                <a:xfrm>
                  <a:off x="3158" y="2958"/>
                  <a:ext cx="41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59" name="Line 112"/>
                <p:cNvSpPr>
                  <a:spLocks noChangeShapeType="1"/>
                </p:cNvSpPr>
                <p:nvPr/>
              </p:nvSpPr>
              <p:spPr bwMode="auto">
                <a:xfrm>
                  <a:off x="2497" y="2461"/>
                  <a:ext cx="107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0" name="Line 113"/>
                <p:cNvSpPr>
                  <a:spLocks noChangeShapeType="1"/>
                </p:cNvSpPr>
                <p:nvPr/>
              </p:nvSpPr>
              <p:spPr bwMode="auto">
                <a:xfrm>
                  <a:off x="2910" y="2710"/>
                  <a:ext cx="248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1" name="Line 114"/>
                <p:cNvSpPr>
                  <a:spLocks noChangeShapeType="1"/>
                </p:cNvSpPr>
                <p:nvPr/>
              </p:nvSpPr>
              <p:spPr bwMode="auto">
                <a:xfrm>
                  <a:off x="3034" y="2259"/>
                  <a:ext cx="0" cy="43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2" name="Line 115"/>
                <p:cNvSpPr>
                  <a:spLocks noChangeShapeType="1"/>
                </p:cNvSpPr>
                <p:nvPr/>
              </p:nvSpPr>
              <p:spPr bwMode="auto">
                <a:xfrm>
                  <a:off x="2083" y="2958"/>
                  <a:ext cx="0" cy="11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3" name="Line 116"/>
                <p:cNvSpPr>
                  <a:spLocks noChangeShapeType="1"/>
                </p:cNvSpPr>
                <p:nvPr/>
              </p:nvSpPr>
              <p:spPr bwMode="auto">
                <a:xfrm>
                  <a:off x="1959" y="2958"/>
                  <a:ext cx="0" cy="11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4" name="Line 117"/>
                <p:cNvSpPr>
                  <a:spLocks noChangeShapeType="1"/>
                </p:cNvSpPr>
                <p:nvPr/>
              </p:nvSpPr>
              <p:spPr bwMode="auto">
                <a:xfrm>
                  <a:off x="1804" y="2958"/>
                  <a:ext cx="15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5" name="Line 118"/>
                <p:cNvSpPr>
                  <a:spLocks noChangeShapeType="1"/>
                </p:cNvSpPr>
                <p:nvPr/>
              </p:nvSpPr>
              <p:spPr bwMode="auto">
                <a:xfrm>
                  <a:off x="1891" y="3084"/>
                  <a:ext cx="24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6" name="Line 119"/>
                <p:cNvSpPr>
                  <a:spLocks noChangeShapeType="1"/>
                </p:cNvSpPr>
                <p:nvPr/>
              </p:nvSpPr>
              <p:spPr bwMode="auto">
                <a:xfrm>
                  <a:off x="1934" y="3134"/>
                  <a:ext cx="12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7" name="Line 120"/>
                <p:cNvSpPr>
                  <a:spLocks noChangeShapeType="1"/>
                </p:cNvSpPr>
                <p:nvPr/>
              </p:nvSpPr>
              <p:spPr bwMode="auto">
                <a:xfrm>
                  <a:off x="1996" y="3134"/>
                  <a:ext cx="0" cy="54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68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810" y="2693"/>
                  <a:ext cx="384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T5</a:t>
                  </a:r>
                </a:p>
              </p:txBody>
            </p:sp>
            <p:sp>
              <p:nvSpPr>
                <p:cNvPr id="69" name="Line 122"/>
                <p:cNvSpPr>
                  <a:spLocks noChangeShapeType="1"/>
                </p:cNvSpPr>
                <p:nvPr/>
              </p:nvSpPr>
              <p:spPr bwMode="auto">
                <a:xfrm>
                  <a:off x="4069" y="2967"/>
                  <a:ext cx="0" cy="10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0" name="Line 123"/>
                <p:cNvSpPr>
                  <a:spLocks noChangeShapeType="1"/>
                </p:cNvSpPr>
                <p:nvPr/>
              </p:nvSpPr>
              <p:spPr bwMode="auto">
                <a:xfrm>
                  <a:off x="3950" y="2959"/>
                  <a:ext cx="0" cy="12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1" name="Line 124"/>
                <p:cNvSpPr>
                  <a:spLocks noChangeShapeType="1"/>
                </p:cNvSpPr>
                <p:nvPr/>
              </p:nvSpPr>
              <p:spPr bwMode="auto">
                <a:xfrm flipV="1">
                  <a:off x="4069" y="2958"/>
                  <a:ext cx="141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2" name="Line 125"/>
                <p:cNvSpPr>
                  <a:spLocks noChangeShapeType="1"/>
                </p:cNvSpPr>
                <p:nvPr/>
              </p:nvSpPr>
              <p:spPr bwMode="auto">
                <a:xfrm>
                  <a:off x="3892" y="3084"/>
                  <a:ext cx="2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3" name="Line 126"/>
                <p:cNvSpPr>
                  <a:spLocks noChangeShapeType="1"/>
                </p:cNvSpPr>
                <p:nvPr/>
              </p:nvSpPr>
              <p:spPr bwMode="auto">
                <a:xfrm>
                  <a:off x="3951" y="3134"/>
                  <a:ext cx="12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4" name="Line 127"/>
                <p:cNvSpPr>
                  <a:spLocks noChangeShapeType="1"/>
                </p:cNvSpPr>
                <p:nvPr/>
              </p:nvSpPr>
              <p:spPr bwMode="auto">
                <a:xfrm>
                  <a:off x="4016" y="3134"/>
                  <a:ext cx="0" cy="54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5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3855" y="2687"/>
                  <a:ext cx="420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T6</a:t>
                  </a:r>
                </a:p>
              </p:txBody>
            </p:sp>
            <p:sp>
              <p:nvSpPr>
                <p:cNvPr id="76" name="Line 129"/>
                <p:cNvSpPr>
                  <a:spLocks noChangeShapeType="1"/>
                </p:cNvSpPr>
                <p:nvPr/>
              </p:nvSpPr>
              <p:spPr bwMode="auto">
                <a:xfrm>
                  <a:off x="1995" y="3674"/>
                  <a:ext cx="2040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7" name="Line 130"/>
                <p:cNvSpPr>
                  <a:spLocks noChangeShapeType="1"/>
                </p:cNvSpPr>
                <p:nvPr/>
              </p:nvSpPr>
              <p:spPr bwMode="auto">
                <a:xfrm>
                  <a:off x="3034" y="3681"/>
                  <a:ext cx="0" cy="145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8" name="Line 131"/>
                <p:cNvSpPr>
                  <a:spLocks noChangeShapeType="1"/>
                </p:cNvSpPr>
                <p:nvPr/>
              </p:nvSpPr>
              <p:spPr bwMode="auto">
                <a:xfrm>
                  <a:off x="2168" y="3831"/>
                  <a:ext cx="1733" cy="0"/>
                </a:xfrm>
                <a:prstGeom prst="line">
                  <a:avLst/>
                </a:prstGeom>
                <a:noFill/>
                <a:ln w="25400" cap="sq">
                  <a:solidFill>
                    <a:srgbClr val="0000FF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79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892" y="3674"/>
                  <a:ext cx="357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0000FF"/>
                      </a:solidFill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80" name="Line 133"/>
                <p:cNvSpPr>
                  <a:spLocks noChangeShapeType="1"/>
                </p:cNvSpPr>
                <p:nvPr/>
              </p:nvSpPr>
              <p:spPr bwMode="auto">
                <a:xfrm>
                  <a:off x="1794" y="2453"/>
                  <a:ext cx="0" cy="124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81" name="Line 134"/>
                <p:cNvSpPr>
                  <a:spLocks noChangeShapeType="1"/>
                </p:cNvSpPr>
                <p:nvPr/>
              </p:nvSpPr>
              <p:spPr bwMode="auto">
                <a:xfrm>
                  <a:off x="4223" y="2490"/>
                  <a:ext cx="0" cy="1242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grpSp>
              <p:nvGrpSpPr>
                <p:cNvPr id="82" name="Group 172"/>
                <p:cNvGrpSpPr>
                  <a:grpSpLocks/>
                </p:cNvGrpSpPr>
                <p:nvPr/>
              </p:nvGrpSpPr>
              <p:grpSpPr bwMode="auto">
                <a:xfrm>
                  <a:off x="1519" y="2199"/>
                  <a:ext cx="417" cy="291"/>
                  <a:chOff x="1455" y="2199"/>
                  <a:chExt cx="417" cy="291"/>
                </a:xfrm>
              </p:grpSpPr>
              <p:sp>
                <p:nvSpPr>
                  <p:cNvPr id="87" name="Text Box 1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5" y="2199"/>
                    <a:ext cx="417" cy="291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400" b="1"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8" name="Line 137"/>
                  <p:cNvSpPr>
                    <a:spLocks noChangeShapeType="1"/>
                  </p:cNvSpPr>
                  <p:nvPr/>
                </p:nvSpPr>
                <p:spPr bwMode="auto">
                  <a:xfrm>
                    <a:off x="1501" y="2248"/>
                    <a:ext cx="190" cy="0"/>
                  </a:xfrm>
                  <a:prstGeom prst="line">
                    <a:avLst/>
                  </a:prstGeom>
                  <a:noFill/>
                  <a:ln w="25400" cap="sq">
                    <a:solidFill>
                      <a:srgbClr val="0044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2400" b="1"/>
                  </a:p>
                </p:txBody>
              </p:sp>
            </p:grpSp>
            <p:sp>
              <p:nvSpPr>
                <p:cNvPr id="83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4190" y="2216"/>
                  <a:ext cx="278" cy="291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ea typeface="黑体" pitchFamily="2" charset="-122"/>
                    </a:rPr>
                    <a:t>W</a:t>
                  </a:r>
                </a:p>
              </p:txBody>
            </p:sp>
            <p:sp>
              <p:nvSpPr>
                <p:cNvPr id="84" name="Oval 139"/>
                <p:cNvSpPr>
                  <a:spLocks noChangeArrowheads="1"/>
                </p:cNvSpPr>
                <p:nvPr/>
              </p:nvSpPr>
              <p:spPr bwMode="auto">
                <a:xfrm>
                  <a:off x="2993" y="2426"/>
                  <a:ext cx="83" cy="82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85" name="Oval 140"/>
                <p:cNvSpPr>
                  <a:spLocks noChangeArrowheads="1"/>
                </p:cNvSpPr>
                <p:nvPr/>
              </p:nvSpPr>
              <p:spPr bwMode="auto">
                <a:xfrm>
                  <a:off x="2457" y="2917"/>
                  <a:ext cx="82" cy="83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  <p:sp>
              <p:nvSpPr>
                <p:cNvPr id="86" name="Oval 141"/>
                <p:cNvSpPr>
                  <a:spLocks noChangeArrowheads="1"/>
                </p:cNvSpPr>
                <p:nvPr/>
              </p:nvSpPr>
              <p:spPr bwMode="auto">
                <a:xfrm>
                  <a:off x="3529" y="2917"/>
                  <a:ext cx="83" cy="83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sz="2400" b="1"/>
                </a:p>
              </p:txBody>
            </p:sp>
          </p:grpSp>
        </p:grpSp>
        <p:sp>
          <p:nvSpPr>
            <p:cNvPr id="15" name="Text Box 132"/>
            <p:cNvSpPr txBox="1">
              <a:spLocks noChangeArrowheads="1"/>
            </p:cNvSpPr>
            <p:nvPr/>
          </p:nvSpPr>
          <p:spPr bwMode="auto">
            <a:xfrm>
              <a:off x="3923928" y="4653136"/>
              <a:ext cx="56673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16" name="Text Box 132"/>
            <p:cNvSpPr txBox="1">
              <a:spLocks noChangeArrowheads="1"/>
            </p:cNvSpPr>
            <p:nvPr/>
          </p:nvSpPr>
          <p:spPr bwMode="auto">
            <a:xfrm>
              <a:off x="5301407" y="4653136"/>
              <a:ext cx="56673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黑体" pitchFamily="2" charset="-122"/>
                </a:rPr>
                <a:t>B</a:t>
              </a:r>
            </a:p>
          </p:txBody>
        </p:sp>
      </p:grpSp>
      <p:sp>
        <p:nvSpPr>
          <p:cNvPr id="89" name="流程图: 过程 88"/>
          <p:cNvSpPr/>
          <p:nvPr/>
        </p:nvSpPr>
        <p:spPr>
          <a:xfrm>
            <a:off x="2987677" y="3680371"/>
            <a:ext cx="3633787" cy="2664122"/>
          </a:xfrm>
          <a:prstGeom prst="flowChartProcess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6" grpId="0" build="p" autoUpdateAnimBg="0"/>
      <p:bldP spid="89" grpId="0" animBg="1"/>
      <p:bldP spid="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123728" y="194246"/>
            <a:ext cx="3897312" cy="3306762"/>
            <a:chOff x="5170488" y="1754609"/>
            <a:chExt cx="3897312" cy="3306762"/>
          </a:xfrm>
        </p:grpSpPr>
        <p:grpSp>
          <p:nvGrpSpPr>
            <p:cNvPr id="12" name="Group 215"/>
            <p:cNvGrpSpPr>
              <a:grpSpLocks/>
            </p:cNvGrpSpPr>
            <p:nvPr/>
          </p:nvGrpSpPr>
          <p:grpSpPr bwMode="auto">
            <a:xfrm>
              <a:off x="5170488" y="1754609"/>
              <a:ext cx="3897312" cy="3306762"/>
              <a:chOff x="3183" y="831"/>
              <a:chExt cx="2501" cy="2083"/>
            </a:xfrm>
          </p:grpSpPr>
          <p:sp>
            <p:nvSpPr>
              <p:cNvPr id="13" name="Text Box 122"/>
              <p:cNvSpPr txBox="1">
                <a:spLocks noChangeArrowheads="1"/>
              </p:cNvSpPr>
              <p:nvPr/>
            </p:nvSpPr>
            <p:spPr bwMode="auto">
              <a:xfrm>
                <a:off x="4235" y="831"/>
                <a:ext cx="577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Vcc</a:t>
                </a:r>
              </a:p>
            </p:txBody>
          </p:sp>
          <p:grpSp>
            <p:nvGrpSpPr>
              <p:cNvPr id="14" name="Group 214"/>
              <p:cNvGrpSpPr>
                <a:grpSpLocks/>
              </p:cNvGrpSpPr>
              <p:nvPr/>
            </p:nvGrpSpPr>
            <p:grpSpPr bwMode="auto">
              <a:xfrm>
                <a:off x="3183" y="1105"/>
                <a:ext cx="2501" cy="1809"/>
                <a:chOff x="3119" y="1105"/>
                <a:chExt cx="2501" cy="1809"/>
              </a:xfrm>
            </p:grpSpPr>
            <p:sp>
              <p:nvSpPr>
                <p:cNvPr id="15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577" y="1456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T3</a:t>
                  </a:r>
                </a:p>
              </p:txBody>
            </p:sp>
            <p:sp>
              <p:nvSpPr>
                <p:cNvPr id="16" name="Line 125"/>
                <p:cNvSpPr>
                  <a:spLocks noChangeShapeType="1"/>
                </p:cNvSpPr>
                <p:nvPr/>
              </p:nvSpPr>
              <p:spPr bwMode="auto">
                <a:xfrm>
                  <a:off x="3919" y="1396"/>
                  <a:ext cx="0" cy="16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7" name="Line 126"/>
                <p:cNvSpPr>
                  <a:spLocks noChangeShapeType="1"/>
                </p:cNvSpPr>
                <p:nvPr/>
              </p:nvSpPr>
              <p:spPr bwMode="auto">
                <a:xfrm>
                  <a:off x="3919" y="1573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8" name="Line 127"/>
                <p:cNvSpPr>
                  <a:spLocks noChangeShapeType="1"/>
                </p:cNvSpPr>
                <p:nvPr/>
              </p:nvSpPr>
              <p:spPr bwMode="auto">
                <a:xfrm>
                  <a:off x="3919" y="1659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19" name="Line 128"/>
                <p:cNvSpPr>
                  <a:spLocks noChangeShapeType="1"/>
                </p:cNvSpPr>
                <p:nvPr/>
              </p:nvSpPr>
              <p:spPr bwMode="auto">
                <a:xfrm>
                  <a:off x="4061" y="1531"/>
                  <a:ext cx="0" cy="18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0" name="Line 129"/>
                <p:cNvSpPr>
                  <a:spLocks noChangeShapeType="1"/>
                </p:cNvSpPr>
                <p:nvPr/>
              </p:nvSpPr>
              <p:spPr bwMode="auto">
                <a:xfrm>
                  <a:off x="3919" y="1659"/>
                  <a:ext cx="0" cy="211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1" name="Line 130"/>
                <p:cNvSpPr>
                  <a:spLocks noChangeShapeType="1"/>
                </p:cNvSpPr>
                <p:nvPr/>
              </p:nvSpPr>
              <p:spPr bwMode="auto">
                <a:xfrm>
                  <a:off x="4127" y="1549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2" name="Line 131"/>
                <p:cNvSpPr>
                  <a:spLocks noChangeShapeType="1"/>
                </p:cNvSpPr>
                <p:nvPr/>
              </p:nvSpPr>
              <p:spPr bwMode="auto">
                <a:xfrm>
                  <a:off x="4135" y="1617"/>
                  <a:ext cx="499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3509" y="2018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T1</a:t>
                  </a:r>
                </a:p>
              </p:txBody>
            </p:sp>
            <p:sp>
              <p:nvSpPr>
                <p:cNvPr id="24" name="Line 133"/>
                <p:cNvSpPr>
                  <a:spLocks noChangeShapeType="1"/>
                </p:cNvSpPr>
                <p:nvPr/>
              </p:nvSpPr>
              <p:spPr bwMode="auto">
                <a:xfrm>
                  <a:off x="3919" y="1926"/>
                  <a:ext cx="0" cy="211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5" name="Line 134"/>
                <p:cNvSpPr>
                  <a:spLocks noChangeShapeType="1"/>
                </p:cNvSpPr>
                <p:nvPr/>
              </p:nvSpPr>
              <p:spPr bwMode="auto">
                <a:xfrm>
                  <a:off x="3919" y="2137"/>
                  <a:ext cx="12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6" name="Line 135"/>
                <p:cNvSpPr>
                  <a:spLocks noChangeShapeType="1"/>
                </p:cNvSpPr>
                <p:nvPr/>
              </p:nvSpPr>
              <p:spPr bwMode="auto">
                <a:xfrm>
                  <a:off x="3919" y="2223"/>
                  <a:ext cx="12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" name="Line 136"/>
                <p:cNvSpPr>
                  <a:spLocks noChangeShapeType="1"/>
                </p:cNvSpPr>
                <p:nvPr/>
              </p:nvSpPr>
              <p:spPr bwMode="auto">
                <a:xfrm>
                  <a:off x="4061" y="2079"/>
                  <a:ext cx="0" cy="18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8" name="Line 137"/>
                <p:cNvSpPr>
                  <a:spLocks noChangeShapeType="1"/>
                </p:cNvSpPr>
                <p:nvPr/>
              </p:nvSpPr>
              <p:spPr bwMode="auto">
                <a:xfrm>
                  <a:off x="3919" y="2224"/>
                  <a:ext cx="0" cy="20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9" name="Line 138"/>
                <p:cNvSpPr>
                  <a:spLocks noChangeShapeType="1"/>
                </p:cNvSpPr>
                <p:nvPr/>
              </p:nvSpPr>
              <p:spPr bwMode="auto">
                <a:xfrm>
                  <a:off x="4135" y="2113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0" name="Line 139"/>
                <p:cNvSpPr>
                  <a:spLocks noChangeShapeType="1"/>
                </p:cNvSpPr>
                <p:nvPr/>
              </p:nvSpPr>
              <p:spPr bwMode="auto">
                <a:xfrm>
                  <a:off x="4143" y="2181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1" name="Line 140"/>
                <p:cNvSpPr>
                  <a:spLocks noChangeShapeType="1"/>
                </p:cNvSpPr>
                <p:nvPr/>
              </p:nvSpPr>
              <p:spPr bwMode="auto">
                <a:xfrm>
                  <a:off x="3854" y="2436"/>
                  <a:ext cx="16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2" name="Line 141"/>
                <p:cNvSpPr>
                  <a:spLocks noChangeShapeType="1"/>
                </p:cNvSpPr>
                <p:nvPr/>
              </p:nvSpPr>
              <p:spPr bwMode="auto">
                <a:xfrm>
                  <a:off x="3561" y="1878"/>
                  <a:ext cx="338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" name="Text Box 142"/>
                <p:cNvSpPr txBox="1">
                  <a:spLocks noChangeArrowheads="1"/>
                </p:cNvSpPr>
                <p:nvPr/>
              </p:nvSpPr>
              <p:spPr bwMode="auto">
                <a:xfrm flipH="1">
                  <a:off x="4843" y="1456"/>
                  <a:ext cx="412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T4</a:t>
                  </a:r>
                </a:p>
              </p:txBody>
            </p:sp>
            <p:sp>
              <p:nvSpPr>
                <p:cNvPr id="34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4865" y="1388"/>
                  <a:ext cx="0" cy="163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5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4723" y="1557"/>
                  <a:ext cx="14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6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4723" y="1651"/>
                  <a:ext cx="14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7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4723" y="1515"/>
                  <a:ext cx="0" cy="18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8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4865" y="1667"/>
                  <a:ext cx="0" cy="211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9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4641" y="1541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0" name="Text Box 150"/>
                <p:cNvSpPr txBox="1">
                  <a:spLocks noChangeArrowheads="1"/>
                </p:cNvSpPr>
                <p:nvPr/>
              </p:nvSpPr>
              <p:spPr bwMode="auto">
                <a:xfrm flipH="1">
                  <a:off x="4879" y="2007"/>
                  <a:ext cx="413" cy="30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T2</a:t>
                  </a:r>
                </a:p>
              </p:txBody>
            </p:sp>
            <p:sp>
              <p:nvSpPr>
                <p:cNvPr id="41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4865" y="1886"/>
                  <a:ext cx="0" cy="234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2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4723" y="2129"/>
                  <a:ext cx="1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3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4723" y="2215"/>
                  <a:ext cx="143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4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723" y="2071"/>
                  <a:ext cx="0" cy="188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5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873" y="2215"/>
                  <a:ext cx="0" cy="212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6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4641" y="2113"/>
                  <a:ext cx="0" cy="126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7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500" y="2181"/>
                  <a:ext cx="136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8" name="Line 158"/>
                <p:cNvSpPr>
                  <a:spLocks noChangeShapeType="1"/>
                </p:cNvSpPr>
                <p:nvPr/>
              </p:nvSpPr>
              <p:spPr bwMode="auto">
                <a:xfrm flipH="1">
                  <a:off x="4790" y="2427"/>
                  <a:ext cx="165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49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4913" y="1878"/>
                  <a:ext cx="338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0" name="Line 160"/>
                <p:cNvSpPr>
                  <a:spLocks noChangeShapeType="1"/>
                </p:cNvSpPr>
                <p:nvPr/>
              </p:nvSpPr>
              <p:spPr bwMode="auto">
                <a:xfrm>
                  <a:off x="3959" y="1878"/>
                  <a:ext cx="277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1" name="Line 161"/>
                <p:cNvSpPr>
                  <a:spLocks noChangeShapeType="1"/>
                </p:cNvSpPr>
                <p:nvPr/>
              </p:nvSpPr>
              <p:spPr bwMode="auto">
                <a:xfrm>
                  <a:off x="4252" y="1878"/>
                  <a:ext cx="248" cy="29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Line 162"/>
                <p:cNvSpPr>
                  <a:spLocks noChangeShapeType="1"/>
                </p:cNvSpPr>
                <p:nvPr/>
              </p:nvSpPr>
              <p:spPr bwMode="auto">
                <a:xfrm flipV="1">
                  <a:off x="4276" y="1878"/>
                  <a:ext cx="248" cy="295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Line 163"/>
                <p:cNvSpPr>
                  <a:spLocks noChangeShapeType="1"/>
                </p:cNvSpPr>
                <p:nvPr/>
              </p:nvSpPr>
              <p:spPr bwMode="auto">
                <a:xfrm>
                  <a:off x="4540" y="1878"/>
                  <a:ext cx="277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Line 164"/>
                <p:cNvSpPr>
                  <a:spLocks noChangeShapeType="1"/>
                </p:cNvSpPr>
                <p:nvPr/>
              </p:nvSpPr>
              <p:spPr bwMode="auto">
                <a:xfrm>
                  <a:off x="3911" y="1387"/>
                  <a:ext cx="939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5" name="Line 166"/>
                <p:cNvSpPr>
                  <a:spLocks noChangeShapeType="1"/>
                </p:cNvSpPr>
                <p:nvPr/>
              </p:nvSpPr>
              <p:spPr bwMode="auto">
                <a:xfrm>
                  <a:off x="4392" y="1150"/>
                  <a:ext cx="0" cy="467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6" name="Line 168"/>
                <p:cNvSpPr>
                  <a:spLocks noChangeShapeType="1"/>
                </p:cNvSpPr>
                <p:nvPr/>
              </p:nvSpPr>
              <p:spPr bwMode="auto">
                <a:xfrm>
                  <a:off x="3545" y="1878"/>
                  <a:ext cx="0" cy="11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7" name="Line 169"/>
                <p:cNvSpPr>
                  <a:spLocks noChangeShapeType="1"/>
                </p:cNvSpPr>
                <p:nvPr/>
              </p:nvSpPr>
              <p:spPr bwMode="auto">
                <a:xfrm>
                  <a:off x="3437" y="1878"/>
                  <a:ext cx="0" cy="11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8" name="Line 170"/>
                <p:cNvSpPr>
                  <a:spLocks noChangeShapeType="1"/>
                </p:cNvSpPr>
                <p:nvPr/>
              </p:nvSpPr>
              <p:spPr bwMode="auto">
                <a:xfrm>
                  <a:off x="3290" y="1878"/>
                  <a:ext cx="129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9" name="Line 171"/>
                <p:cNvSpPr>
                  <a:spLocks noChangeShapeType="1"/>
                </p:cNvSpPr>
                <p:nvPr/>
              </p:nvSpPr>
              <p:spPr bwMode="auto">
                <a:xfrm>
                  <a:off x="3385" y="2004"/>
                  <a:ext cx="204" cy="0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172"/>
                <p:cNvSpPr>
                  <a:spLocks noChangeShapeType="1"/>
                </p:cNvSpPr>
                <p:nvPr/>
              </p:nvSpPr>
              <p:spPr bwMode="auto">
                <a:xfrm>
                  <a:off x="3428" y="2047"/>
                  <a:ext cx="12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1" name="Line 173"/>
                <p:cNvSpPr>
                  <a:spLocks noChangeShapeType="1"/>
                </p:cNvSpPr>
                <p:nvPr/>
              </p:nvSpPr>
              <p:spPr bwMode="auto">
                <a:xfrm>
                  <a:off x="3490" y="2056"/>
                  <a:ext cx="0" cy="549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2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3304" y="1614"/>
                  <a:ext cx="384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T5</a:t>
                  </a:r>
                </a:p>
              </p:txBody>
            </p:sp>
            <p:sp>
              <p:nvSpPr>
                <p:cNvPr id="63" name="Line 176"/>
                <p:cNvSpPr>
                  <a:spLocks noChangeShapeType="1"/>
                </p:cNvSpPr>
                <p:nvPr/>
              </p:nvSpPr>
              <p:spPr bwMode="auto">
                <a:xfrm>
                  <a:off x="5363" y="1887"/>
                  <a:ext cx="0" cy="108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4" name="Line 177"/>
                <p:cNvSpPr>
                  <a:spLocks noChangeShapeType="1"/>
                </p:cNvSpPr>
                <p:nvPr/>
              </p:nvSpPr>
              <p:spPr bwMode="auto">
                <a:xfrm>
                  <a:off x="5268" y="1878"/>
                  <a:ext cx="0" cy="126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5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363" y="1877"/>
                  <a:ext cx="141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6" name="Line 179"/>
                <p:cNvSpPr>
                  <a:spLocks noChangeShapeType="1"/>
                </p:cNvSpPr>
                <p:nvPr/>
              </p:nvSpPr>
              <p:spPr bwMode="auto">
                <a:xfrm>
                  <a:off x="5218" y="2004"/>
                  <a:ext cx="204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7" name="Line 180"/>
                <p:cNvSpPr>
                  <a:spLocks noChangeShapeType="1"/>
                </p:cNvSpPr>
                <p:nvPr/>
              </p:nvSpPr>
              <p:spPr bwMode="auto">
                <a:xfrm>
                  <a:off x="5261" y="2047"/>
                  <a:ext cx="12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8" name="Line 181"/>
                <p:cNvSpPr>
                  <a:spLocks noChangeShapeType="1"/>
                </p:cNvSpPr>
                <p:nvPr/>
              </p:nvSpPr>
              <p:spPr bwMode="auto">
                <a:xfrm>
                  <a:off x="5326" y="2056"/>
                  <a:ext cx="0" cy="549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69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5125" y="1617"/>
                  <a:ext cx="420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T6</a:t>
                  </a:r>
                </a:p>
              </p:txBody>
            </p:sp>
            <p:sp>
              <p:nvSpPr>
                <p:cNvPr id="70" name="Line 183"/>
                <p:cNvSpPr>
                  <a:spLocks noChangeShapeType="1"/>
                </p:cNvSpPr>
                <p:nvPr/>
              </p:nvSpPr>
              <p:spPr bwMode="auto">
                <a:xfrm>
                  <a:off x="3489" y="2605"/>
                  <a:ext cx="1825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1" name="Line 184"/>
                <p:cNvSpPr>
                  <a:spLocks noChangeShapeType="1"/>
                </p:cNvSpPr>
                <p:nvPr/>
              </p:nvSpPr>
              <p:spPr bwMode="auto">
                <a:xfrm>
                  <a:off x="4376" y="2613"/>
                  <a:ext cx="0" cy="147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2" name="Line 185"/>
                <p:cNvSpPr>
                  <a:spLocks noChangeShapeType="1"/>
                </p:cNvSpPr>
                <p:nvPr/>
              </p:nvSpPr>
              <p:spPr bwMode="auto">
                <a:xfrm>
                  <a:off x="3510" y="2774"/>
                  <a:ext cx="1733" cy="0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3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5234" y="2606"/>
                  <a:ext cx="357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Z</a:t>
                  </a:r>
                </a:p>
              </p:txBody>
            </p:sp>
            <p:sp>
              <p:nvSpPr>
                <p:cNvPr id="74" name="Line 187"/>
                <p:cNvSpPr>
                  <a:spLocks noChangeShapeType="1"/>
                </p:cNvSpPr>
                <p:nvPr/>
              </p:nvSpPr>
              <p:spPr bwMode="auto">
                <a:xfrm>
                  <a:off x="3288" y="1364"/>
                  <a:ext cx="0" cy="1267"/>
                </a:xfrm>
                <a:prstGeom prst="line">
                  <a:avLst/>
                </a:prstGeom>
                <a:noFill/>
                <a:ln w="25400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5" name="Line 188"/>
                <p:cNvSpPr>
                  <a:spLocks noChangeShapeType="1"/>
                </p:cNvSpPr>
                <p:nvPr/>
              </p:nvSpPr>
              <p:spPr bwMode="auto">
                <a:xfrm>
                  <a:off x="5501" y="1401"/>
                  <a:ext cx="0" cy="1264"/>
                </a:xfrm>
                <a:prstGeom prst="line">
                  <a:avLst/>
                </a:prstGeom>
                <a:noFill/>
                <a:ln w="28575" cap="sq">
                  <a:solidFill>
                    <a:srgbClr val="0044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pSp>
              <p:nvGrpSpPr>
                <p:cNvPr id="76" name="Group 210"/>
                <p:cNvGrpSpPr>
                  <a:grpSpLocks/>
                </p:cNvGrpSpPr>
                <p:nvPr/>
              </p:nvGrpSpPr>
              <p:grpSpPr bwMode="auto">
                <a:xfrm>
                  <a:off x="3119" y="1105"/>
                  <a:ext cx="417" cy="308"/>
                  <a:chOff x="2927" y="1105"/>
                  <a:chExt cx="417" cy="308"/>
                </a:xfrm>
              </p:grpSpPr>
              <p:sp>
                <p:nvSpPr>
                  <p:cNvPr id="81" name="Text Box 19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7" y="1105"/>
                    <a:ext cx="417" cy="308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600" b="1">
                        <a:ea typeface="黑体" pitchFamily="2" charset="-122"/>
                      </a:rPr>
                      <a:t>W</a:t>
                    </a:r>
                  </a:p>
                </p:txBody>
              </p:sp>
              <p:sp>
                <p:nvSpPr>
                  <p:cNvPr id="82" name="Line 191"/>
                  <p:cNvSpPr>
                    <a:spLocks noChangeShapeType="1"/>
                  </p:cNvSpPr>
                  <p:nvPr/>
                </p:nvSpPr>
                <p:spPr bwMode="auto">
                  <a:xfrm>
                    <a:off x="2989" y="1147"/>
                    <a:ext cx="19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004400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sp>
              <p:nvSpPr>
                <p:cNvPr id="77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5342" y="1123"/>
                  <a:ext cx="278" cy="308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600" b="1">
                      <a:ea typeface="黑体" pitchFamily="2" charset="-122"/>
                    </a:rPr>
                    <a:t>W</a:t>
                  </a:r>
                </a:p>
              </p:txBody>
            </p:sp>
            <p:sp>
              <p:nvSpPr>
                <p:cNvPr id="78" name="Oval 193"/>
                <p:cNvSpPr>
                  <a:spLocks noChangeArrowheads="1"/>
                </p:cNvSpPr>
                <p:nvPr/>
              </p:nvSpPr>
              <p:spPr bwMode="auto">
                <a:xfrm>
                  <a:off x="4359" y="1335"/>
                  <a:ext cx="83" cy="84"/>
                </a:xfrm>
                <a:prstGeom prst="ellipse">
                  <a:avLst/>
                </a:prstGeom>
                <a:solidFill>
                  <a:srgbClr val="004400"/>
                </a:solidFill>
                <a:ln w="254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79" name="Oval 194"/>
                <p:cNvSpPr>
                  <a:spLocks noChangeArrowheads="1"/>
                </p:cNvSpPr>
                <p:nvPr/>
              </p:nvSpPr>
              <p:spPr bwMode="auto">
                <a:xfrm>
                  <a:off x="3879" y="1836"/>
                  <a:ext cx="82" cy="84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80" name="Oval 195"/>
                <p:cNvSpPr>
                  <a:spLocks noChangeArrowheads="1"/>
                </p:cNvSpPr>
                <p:nvPr/>
              </p:nvSpPr>
              <p:spPr bwMode="auto">
                <a:xfrm>
                  <a:off x="4815" y="1836"/>
                  <a:ext cx="83" cy="84"/>
                </a:xfrm>
                <a:prstGeom prst="ellipse">
                  <a:avLst/>
                </a:prstGeom>
                <a:solidFill>
                  <a:srgbClr val="004400"/>
                </a:solidFill>
                <a:ln w="12700" cap="sq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86" name="Text Box 132"/>
            <p:cNvSpPr txBox="1">
              <a:spLocks noChangeArrowheads="1"/>
            </p:cNvSpPr>
            <p:nvPr/>
          </p:nvSpPr>
          <p:spPr bwMode="auto">
            <a:xfrm>
              <a:off x="6381527" y="301205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A</a:t>
              </a:r>
            </a:p>
          </p:txBody>
        </p:sp>
        <p:sp>
          <p:nvSpPr>
            <p:cNvPr id="87" name="Text Box 132"/>
            <p:cNvSpPr txBox="1">
              <a:spLocks noChangeArrowheads="1"/>
            </p:cNvSpPr>
            <p:nvPr/>
          </p:nvSpPr>
          <p:spPr bwMode="auto">
            <a:xfrm>
              <a:off x="7533655" y="3012058"/>
              <a:ext cx="566737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B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899592" y="11663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读出：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2699792" y="2138462"/>
            <a:ext cx="2862599" cy="1139825"/>
            <a:chOff x="2852700" y="3941911"/>
            <a:chExt cx="2862599" cy="1139825"/>
          </a:xfrm>
        </p:grpSpPr>
        <p:sp>
          <p:nvSpPr>
            <p:cNvPr id="96" name="Line 173"/>
            <p:cNvSpPr>
              <a:spLocks noChangeShapeType="1"/>
            </p:cNvSpPr>
            <p:nvPr/>
          </p:nvSpPr>
          <p:spPr bwMode="auto">
            <a:xfrm>
              <a:off x="2854258" y="3941911"/>
              <a:ext cx="0" cy="871537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7" name="Line 181"/>
            <p:cNvSpPr>
              <a:spLocks noChangeShapeType="1"/>
            </p:cNvSpPr>
            <p:nvPr/>
          </p:nvSpPr>
          <p:spPr bwMode="auto">
            <a:xfrm>
              <a:off x="5715299" y="3941911"/>
              <a:ext cx="0" cy="871537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8" name="Line 183"/>
            <p:cNvSpPr>
              <a:spLocks noChangeShapeType="1"/>
            </p:cNvSpPr>
            <p:nvPr/>
          </p:nvSpPr>
          <p:spPr bwMode="auto">
            <a:xfrm>
              <a:off x="2852700" y="4813449"/>
              <a:ext cx="2843900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9" name="Line 184"/>
            <p:cNvSpPr>
              <a:spLocks noChangeShapeType="1"/>
            </p:cNvSpPr>
            <p:nvPr/>
          </p:nvSpPr>
          <p:spPr bwMode="auto">
            <a:xfrm>
              <a:off x="4234913" y="4826149"/>
              <a:ext cx="0" cy="233362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0" name="Line 185"/>
            <p:cNvSpPr>
              <a:spLocks noChangeShapeType="1"/>
            </p:cNvSpPr>
            <p:nvPr/>
          </p:nvSpPr>
          <p:spPr bwMode="auto">
            <a:xfrm>
              <a:off x="2885424" y="5081736"/>
              <a:ext cx="270053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104" name="Group 175"/>
          <p:cNvGrpSpPr>
            <a:grpSpLocks/>
          </p:cNvGrpSpPr>
          <p:nvPr/>
        </p:nvGrpSpPr>
        <p:grpSpPr bwMode="auto">
          <a:xfrm>
            <a:off x="487422" y="5085184"/>
            <a:ext cx="8405142" cy="523875"/>
            <a:chOff x="718" y="2852"/>
            <a:chExt cx="4824" cy="330"/>
          </a:xfrm>
        </p:grpSpPr>
        <p:sp>
          <p:nvSpPr>
            <p:cNvPr id="105" name="Text Box 95"/>
            <p:cNvSpPr txBox="1">
              <a:spLocks noChangeArrowheads="1"/>
            </p:cNvSpPr>
            <p:nvPr/>
          </p:nvSpPr>
          <p:spPr bwMode="auto">
            <a:xfrm>
              <a:off x="718" y="2852"/>
              <a:ext cx="482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若原存信息为</a:t>
              </a:r>
              <a:r>
                <a:rPr lang="en-US" altLang="zh-CN" sz="2800" b="1">
                  <a:latin typeface="+mn-ea"/>
                </a:rPr>
                <a:t>0</a:t>
              </a:r>
              <a:r>
                <a:rPr lang="zh-CN" altLang="en-US" sz="2800" b="1">
                  <a:latin typeface="+mn-ea"/>
                </a:rPr>
                <a:t>，则位线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电位变为低，出现负脉冲；</a:t>
              </a:r>
            </a:p>
          </p:txBody>
        </p:sp>
        <p:sp>
          <p:nvSpPr>
            <p:cNvPr id="106" name="Line 96"/>
            <p:cNvSpPr>
              <a:spLocks noChangeShapeType="1"/>
            </p:cNvSpPr>
            <p:nvPr/>
          </p:nvSpPr>
          <p:spPr bwMode="auto">
            <a:xfrm>
              <a:off x="2908" y="2924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09" name="Text Box 95"/>
          <p:cNvSpPr txBox="1">
            <a:spLocks noChangeArrowheads="1"/>
          </p:cNvSpPr>
          <p:nvPr/>
        </p:nvSpPr>
        <p:spPr bwMode="auto">
          <a:xfrm>
            <a:off x="539552" y="5733254"/>
            <a:ext cx="828092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若原存信息为</a:t>
            </a:r>
            <a:r>
              <a:rPr lang="en-US" altLang="zh-CN" sz="2800" b="1">
                <a:latin typeface="+mn-ea"/>
              </a:rPr>
              <a:t>1</a:t>
            </a:r>
            <a:r>
              <a:rPr lang="zh-CN" altLang="en-US" sz="2800" b="1">
                <a:latin typeface="+mn-ea"/>
              </a:rPr>
              <a:t>，则位线</a:t>
            </a:r>
            <a:r>
              <a:rPr lang="en-US" altLang="zh-CN" sz="2800" b="1">
                <a:latin typeface="+mn-ea"/>
              </a:rPr>
              <a:t>W</a:t>
            </a:r>
            <a:r>
              <a:rPr lang="zh-CN" altLang="en-US" sz="2800" b="1">
                <a:latin typeface="+mn-ea"/>
              </a:rPr>
              <a:t>电位变为低，出现负脉冲。</a:t>
            </a:r>
          </a:p>
        </p:txBody>
      </p:sp>
      <p:grpSp>
        <p:nvGrpSpPr>
          <p:cNvPr id="139" name="组合 138"/>
          <p:cNvGrpSpPr/>
          <p:nvPr/>
        </p:nvGrpSpPr>
        <p:grpSpPr>
          <a:xfrm>
            <a:off x="1769206" y="2157983"/>
            <a:ext cx="599175" cy="1168400"/>
            <a:chOff x="1769206" y="3016473"/>
            <a:chExt cx="599175" cy="1168400"/>
          </a:xfrm>
        </p:grpSpPr>
        <p:grpSp>
          <p:nvGrpSpPr>
            <p:cNvPr id="123" name="组合 122"/>
            <p:cNvGrpSpPr/>
            <p:nvPr/>
          </p:nvGrpSpPr>
          <p:grpSpPr>
            <a:xfrm>
              <a:off x="1769206" y="3016473"/>
              <a:ext cx="225963" cy="1168400"/>
              <a:chOff x="7196540" y="1852836"/>
              <a:chExt cx="225963" cy="1168400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7308304" y="1852836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7196540" y="2354486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7206479" y="2420888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7308304" y="2420888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7196540" y="292494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7308304" y="302123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直接连接符 131"/>
            <p:cNvCxnSpPr/>
            <p:nvPr/>
          </p:nvCxnSpPr>
          <p:spPr>
            <a:xfrm>
              <a:off x="1887157" y="3033936"/>
              <a:ext cx="481224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合 139"/>
          <p:cNvGrpSpPr/>
          <p:nvPr/>
        </p:nvGrpSpPr>
        <p:grpSpPr>
          <a:xfrm>
            <a:off x="5830928" y="2202663"/>
            <a:ext cx="469388" cy="1168400"/>
            <a:chOff x="5830928" y="3061153"/>
            <a:chExt cx="469388" cy="1168400"/>
          </a:xfrm>
        </p:grpSpPr>
        <p:grpSp>
          <p:nvGrpSpPr>
            <p:cNvPr id="124" name="组合 123"/>
            <p:cNvGrpSpPr/>
            <p:nvPr/>
          </p:nvGrpSpPr>
          <p:grpSpPr>
            <a:xfrm>
              <a:off x="6074353" y="3061153"/>
              <a:ext cx="225963" cy="1168400"/>
              <a:chOff x="7196540" y="1852836"/>
              <a:chExt cx="225963" cy="1168400"/>
            </a:xfrm>
          </p:grpSpPr>
          <p:cxnSp>
            <p:nvCxnSpPr>
              <p:cNvPr id="125" name="直接连接符 124"/>
              <p:cNvCxnSpPr/>
              <p:nvPr/>
            </p:nvCxnSpPr>
            <p:spPr>
              <a:xfrm>
                <a:off x="7308304" y="1852836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7196540" y="2354486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7206479" y="2420888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7308304" y="2420888"/>
                <a:ext cx="0" cy="51435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>
                <a:off x="7196540" y="2924944"/>
                <a:ext cx="2160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>
                <a:off x="7308304" y="3021236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直接连接符 133"/>
            <p:cNvCxnSpPr/>
            <p:nvPr/>
          </p:nvCxnSpPr>
          <p:spPr>
            <a:xfrm flipH="1">
              <a:off x="5830928" y="3061413"/>
              <a:ext cx="356407" cy="754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75"/>
          <p:cNvGrpSpPr>
            <a:grpSpLocks/>
          </p:cNvGrpSpPr>
          <p:nvPr/>
        </p:nvGrpSpPr>
        <p:grpSpPr bwMode="auto">
          <a:xfrm>
            <a:off x="487422" y="3789040"/>
            <a:ext cx="5416746" cy="523875"/>
            <a:chOff x="718" y="2852"/>
            <a:chExt cx="5042" cy="330"/>
          </a:xfrm>
        </p:grpSpPr>
        <p:sp>
          <p:nvSpPr>
            <p:cNvPr id="142" name="Text Box 95"/>
            <p:cNvSpPr txBox="1">
              <a:spLocks noChangeArrowheads="1"/>
            </p:cNvSpPr>
            <p:nvPr/>
          </p:nvSpPr>
          <p:spPr bwMode="auto">
            <a:xfrm>
              <a:off x="718" y="2852"/>
              <a:ext cx="504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+mn-ea"/>
                </a:rPr>
                <a:t>先对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和</a:t>
              </a:r>
              <a:r>
                <a:rPr lang="en-US" altLang="zh-CN" sz="2800" b="1">
                  <a:latin typeface="+mn-ea"/>
                </a:rPr>
                <a:t>W</a:t>
              </a:r>
              <a:r>
                <a:rPr lang="zh-CN" altLang="en-US" sz="2800" b="1">
                  <a:latin typeface="+mn-ea"/>
                </a:rPr>
                <a:t>预充电至高电平；</a:t>
              </a:r>
            </a:p>
          </p:txBody>
        </p:sp>
        <p:sp>
          <p:nvSpPr>
            <p:cNvPr id="143" name="Line 96"/>
            <p:cNvSpPr>
              <a:spLocks noChangeShapeType="1"/>
            </p:cNvSpPr>
            <p:nvPr/>
          </p:nvSpPr>
          <p:spPr bwMode="auto">
            <a:xfrm>
              <a:off x="1447" y="2897"/>
              <a:ext cx="19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800" b="1">
                <a:latin typeface="+mn-ea"/>
              </a:endParaRPr>
            </a:p>
          </p:txBody>
        </p:sp>
      </p:grpSp>
      <p:sp>
        <p:nvSpPr>
          <p:cNvPr id="145" name="Text Box 95"/>
          <p:cNvSpPr txBox="1">
            <a:spLocks noChangeArrowheads="1"/>
          </p:cNvSpPr>
          <p:nvPr/>
        </p:nvSpPr>
        <p:spPr bwMode="auto">
          <a:xfrm>
            <a:off x="487422" y="4437112"/>
            <a:ext cx="8784976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+mn-ea"/>
              </a:rPr>
              <a:t>字线</a:t>
            </a:r>
            <a:r>
              <a:rPr lang="en-US" altLang="zh-CN" sz="2800" b="1">
                <a:latin typeface="+mn-ea"/>
              </a:rPr>
              <a:t>Z</a:t>
            </a:r>
            <a:r>
              <a:rPr lang="zh-CN" altLang="en-US" sz="2800" b="1">
                <a:latin typeface="+mn-ea"/>
              </a:rPr>
              <a:t>加高电平，选中存储单元；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252412" y="2180555"/>
            <a:ext cx="5126037" cy="227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15000"/>
              </a:spcBef>
            </a:pPr>
            <a:r>
              <a:rPr lang="zh-CN" altLang="en-US" sz="2800" b="1"/>
              <a:t>只要</a:t>
            </a:r>
            <a:r>
              <a:rPr lang="en-US" altLang="zh-CN" sz="2800" b="1">
                <a:ea typeface="黑体" pitchFamily="2" charset="-122"/>
              </a:rPr>
              <a:t>Vcc</a:t>
            </a:r>
            <a:r>
              <a:rPr lang="zh-CN" altLang="en-US" sz="2800" b="1"/>
              <a:t>电源正常, 保证向电路供电, 便能维持存储信息不变</a:t>
            </a:r>
            <a:r>
              <a:rPr lang="en-US" altLang="zh-CN" sz="2800" b="1"/>
              <a:t>; </a:t>
            </a:r>
            <a:r>
              <a:rPr lang="zh-CN" altLang="en-US" sz="2800" b="1"/>
              <a:t>但掉电后，信息将不存在。    所以称为</a:t>
            </a:r>
            <a:r>
              <a:rPr lang="zh-CN" altLang="en-US" sz="2800" b="1" u="sng">
                <a:solidFill>
                  <a:srgbClr val="0000FF"/>
                </a:solidFill>
              </a:rPr>
              <a:t>静态易失</a:t>
            </a:r>
            <a:r>
              <a:rPr lang="zh-CN" altLang="en-US" sz="2800" b="1" u="sng">
                <a:solidFill>
                  <a:srgbClr val="0000FF"/>
                </a:solidFill>
                <a:latin typeface="宋体" charset="-122"/>
              </a:rPr>
              <a:t>存储单元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1108075" y="4926111"/>
            <a:ext cx="724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b="1"/>
              <a:t>静态单元是非破坏性读出, 读出后不需重写。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827584" y="116632"/>
            <a:ext cx="20812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(4) 保持</a:t>
            </a: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292894" y="785518"/>
            <a:ext cx="4773613" cy="1152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76250" indent="-476250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/>
              <a:t>Z: </a:t>
            </a:r>
            <a:r>
              <a:rPr lang="zh-CN" altLang="en-US" sz="2800" b="1"/>
              <a:t>加低电平,  </a:t>
            </a:r>
            <a:r>
              <a:rPr lang="en-US" altLang="zh-CN" sz="2800" b="1"/>
              <a:t>T5、T6</a:t>
            </a:r>
            <a:r>
              <a:rPr lang="zh-CN" altLang="en-US" sz="2800" b="1"/>
              <a:t>截止, 该单元未选中, 保持原状态。</a:t>
            </a:r>
          </a:p>
        </p:txBody>
      </p:sp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454025" y="5924698"/>
            <a:ext cx="8337550" cy="528638"/>
          </a:xfrm>
          <a:prstGeom prst="rect">
            <a:avLst/>
          </a:prstGeom>
          <a:solidFill>
            <a:srgbClr val="DDFFFF"/>
          </a:solidFill>
          <a:ln w="9525">
            <a:solidFill>
              <a:srgbClr val="CCECFF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上述存放</a:t>
            </a:r>
            <a:r>
              <a:rPr lang="zh-CN" altLang="en-US" sz="2800" b="1">
                <a:ea typeface="华文新魏" pitchFamily="2" charset="-122"/>
              </a:rPr>
              <a:t>1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位二进制信息的存储电路称为一个位单元</a:t>
            </a:r>
          </a:p>
        </p:txBody>
      </p: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5457825" y="1418555"/>
            <a:ext cx="3711575" cy="3243262"/>
            <a:chOff x="3438" y="399"/>
            <a:chExt cx="2338" cy="2043"/>
          </a:xfrm>
        </p:grpSpPr>
        <p:sp>
          <p:nvSpPr>
            <p:cNvPr id="8" name="Text Box 68"/>
            <p:cNvSpPr txBox="1">
              <a:spLocks noChangeArrowheads="1"/>
            </p:cNvSpPr>
            <p:nvPr/>
          </p:nvSpPr>
          <p:spPr bwMode="auto">
            <a:xfrm>
              <a:off x="4387" y="399"/>
              <a:ext cx="52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Vcc</a:t>
              </a:r>
            </a:p>
          </p:txBody>
        </p:sp>
        <p:sp>
          <p:nvSpPr>
            <p:cNvPr id="9" name="Text Box 70"/>
            <p:cNvSpPr txBox="1">
              <a:spLocks noChangeArrowheads="1"/>
            </p:cNvSpPr>
            <p:nvPr/>
          </p:nvSpPr>
          <p:spPr bwMode="auto">
            <a:xfrm>
              <a:off x="3827" y="984"/>
              <a:ext cx="37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T3</a:t>
              </a:r>
            </a:p>
          </p:txBody>
        </p:sp>
        <p:sp>
          <p:nvSpPr>
            <p:cNvPr id="10" name="Line 71"/>
            <p:cNvSpPr>
              <a:spLocks noChangeShapeType="1"/>
            </p:cNvSpPr>
            <p:nvPr/>
          </p:nvSpPr>
          <p:spPr bwMode="auto">
            <a:xfrm>
              <a:off x="4159" y="924"/>
              <a:ext cx="0" cy="16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72"/>
            <p:cNvSpPr>
              <a:spLocks noChangeShapeType="1"/>
            </p:cNvSpPr>
            <p:nvPr/>
          </p:nvSpPr>
          <p:spPr bwMode="auto">
            <a:xfrm>
              <a:off x="4159" y="1101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73"/>
            <p:cNvSpPr>
              <a:spLocks noChangeShapeType="1"/>
            </p:cNvSpPr>
            <p:nvPr/>
          </p:nvSpPr>
          <p:spPr bwMode="auto">
            <a:xfrm>
              <a:off x="4159" y="1187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74"/>
            <p:cNvSpPr>
              <a:spLocks noChangeShapeType="1"/>
            </p:cNvSpPr>
            <p:nvPr/>
          </p:nvSpPr>
          <p:spPr bwMode="auto">
            <a:xfrm>
              <a:off x="4287" y="1059"/>
              <a:ext cx="0" cy="18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75"/>
            <p:cNvSpPr>
              <a:spLocks noChangeShapeType="1"/>
            </p:cNvSpPr>
            <p:nvPr/>
          </p:nvSpPr>
          <p:spPr bwMode="auto">
            <a:xfrm>
              <a:off x="4159" y="1187"/>
              <a:ext cx="0" cy="2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76"/>
            <p:cNvSpPr>
              <a:spLocks noChangeShapeType="1"/>
            </p:cNvSpPr>
            <p:nvPr/>
          </p:nvSpPr>
          <p:spPr bwMode="auto">
            <a:xfrm>
              <a:off x="4347" y="1077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77"/>
            <p:cNvSpPr>
              <a:spLocks noChangeShapeType="1"/>
            </p:cNvSpPr>
            <p:nvPr/>
          </p:nvSpPr>
          <p:spPr bwMode="auto">
            <a:xfrm>
              <a:off x="4354" y="1145"/>
              <a:ext cx="450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3822" y="1546"/>
              <a:ext cx="37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T1</a:t>
              </a:r>
            </a:p>
          </p:txBody>
        </p:sp>
        <p:sp>
          <p:nvSpPr>
            <p:cNvPr id="18" name="Line 79"/>
            <p:cNvSpPr>
              <a:spLocks noChangeShapeType="1"/>
            </p:cNvSpPr>
            <p:nvPr/>
          </p:nvSpPr>
          <p:spPr bwMode="auto">
            <a:xfrm>
              <a:off x="4159" y="1446"/>
              <a:ext cx="0" cy="2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80"/>
            <p:cNvSpPr>
              <a:spLocks noChangeShapeType="1"/>
            </p:cNvSpPr>
            <p:nvPr/>
          </p:nvSpPr>
          <p:spPr bwMode="auto">
            <a:xfrm>
              <a:off x="4159" y="1665"/>
              <a:ext cx="11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81"/>
            <p:cNvSpPr>
              <a:spLocks noChangeShapeType="1"/>
            </p:cNvSpPr>
            <p:nvPr/>
          </p:nvSpPr>
          <p:spPr bwMode="auto">
            <a:xfrm>
              <a:off x="4159" y="1751"/>
              <a:ext cx="11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82"/>
            <p:cNvSpPr>
              <a:spLocks noChangeShapeType="1"/>
            </p:cNvSpPr>
            <p:nvPr/>
          </p:nvSpPr>
          <p:spPr bwMode="auto">
            <a:xfrm>
              <a:off x="4287" y="1607"/>
              <a:ext cx="0" cy="18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4159" y="1752"/>
              <a:ext cx="0" cy="20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>
              <a:off x="4354" y="1641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85"/>
            <p:cNvSpPr>
              <a:spLocks noChangeShapeType="1"/>
            </p:cNvSpPr>
            <p:nvPr/>
          </p:nvSpPr>
          <p:spPr bwMode="auto">
            <a:xfrm>
              <a:off x="4361" y="1709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86"/>
            <p:cNvSpPr>
              <a:spLocks noChangeShapeType="1"/>
            </p:cNvSpPr>
            <p:nvPr/>
          </p:nvSpPr>
          <p:spPr bwMode="auto">
            <a:xfrm>
              <a:off x="4101" y="1964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87"/>
            <p:cNvSpPr>
              <a:spLocks noChangeShapeType="1"/>
            </p:cNvSpPr>
            <p:nvPr/>
          </p:nvSpPr>
          <p:spPr bwMode="auto">
            <a:xfrm>
              <a:off x="3837" y="1406"/>
              <a:ext cx="30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88"/>
            <p:cNvSpPr txBox="1">
              <a:spLocks noChangeArrowheads="1"/>
            </p:cNvSpPr>
            <p:nvPr/>
          </p:nvSpPr>
          <p:spPr bwMode="auto">
            <a:xfrm flipH="1">
              <a:off x="4992" y="984"/>
              <a:ext cx="3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T4</a:t>
              </a:r>
            </a:p>
          </p:txBody>
        </p:sp>
        <p:sp>
          <p:nvSpPr>
            <p:cNvPr id="28" name="Line 89"/>
            <p:cNvSpPr>
              <a:spLocks noChangeShapeType="1"/>
            </p:cNvSpPr>
            <p:nvPr/>
          </p:nvSpPr>
          <p:spPr bwMode="auto">
            <a:xfrm flipH="1">
              <a:off x="5012" y="916"/>
              <a:ext cx="0" cy="16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90"/>
            <p:cNvSpPr>
              <a:spLocks noChangeShapeType="1"/>
            </p:cNvSpPr>
            <p:nvPr/>
          </p:nvSpPr>
          <p:spPr bwMode="auto">
            <a:xfrm flipH="1">
              <a:off x="4884" y="1085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91"/>
            <p:cNvSpPr>
              <a:spLocks noChangeShapeType="1"/>
            </p:cNvSpPr>
            <p:nvPr/>
          </p:nvSpPr>
          <p:spPr bwMode="auto">
            <a:xfrm flipH="1">
              <a:off x="4884" y="1179"/>
              <a:ext cx="12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92"/>
            <p:cNvSpPr>
              <a:spLocks noChangeShapeType="1"/>
            </p:cNvSpPr>
            <p:nvPr/>
          </p:nvSpPr>
          <p:spPr bwMode="auto">
            <a:xfrm flipH="1">
              <a:off x="4884" y="1043"/>
              <a:ext cx="0" cy="18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93"/>
            <p:cNvSpPr>
              <a:spLocks noChangeShapeType="1"/>
            </p:cNvSpPr>
            <p:nvPr/>
          </p:nvSpPr>
          <p:spPr bwMode="auto">
            <a:xfrm flipH="1">
              <a:off x="5012" y="1195"/>
              <a:ext cx="0" cy="211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94"/>
            <p:cNvSpPr>
              <a:spLocks noChangeShapeType="1"/>
            </p:cNvSpPr>
            <p:nvPr/>
          </p:nvSpPr>
          <p:spPr bwMode="auto">
            <a:xfrm flipH="1">
              <a:off x="4810" y="1069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95"/>
            <p:cNvSpPr txBox="1">
              <a:spLocks noChangeArrowheads="1"/>
            </p:cNvSpPr>
            <p:nvPr/>
          </p:nvSpPr>
          <p:spPr bwMode="auto">
            <a:xfrm flipH="1">
              <a:off x="4985" y="1535"/>
              <a:ext cx="37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T2</a:t>
              </a:r>
            </a:p>
          </p:txBody>
        </p:sp>
        <p:sp>
          <p:nvSpPr>
            <p:cNvPr id="35" name="Line 96"/>
            <p:cNvSpPr>
              <a:spLocks noChangeShapeType="1"/>
            </p:cNvSpPr>
            <p:nvPr/>
          </p:nvSpPr>
          <p:spPr bwMode="auto">
            <a:xfrm flipH="1">
              <a:off x="5012" y="1414"/>
              <a:ext cx="0" cy="23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Line 97"/>
            <p:cNvSpPr>
              <a:spLocks noChangeShapeType="1"/>
            </p:cNvSpPr>
            <p:nvPr/>
          </p:nvSpPr>
          <p:spPr bwMode="auto">
            <a:xfrm flipH="1">
              <a:off x="4884" y="1657"/>
              <a:ext cx="125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Line 98"/>
            <p:cNvSpPr>
              <a:spLocks noChangeShapeType="1"/>
            </p:cNvSpPr>
            <p:nvPr/>
          </p:nvSpPr>
          <p:spPr bwMode="auto">
            <a:xfrm flipH="1">
              <a:off x="4884" y="1743"/>
              <a:ext cx="129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8" name="Line 99"/>
            <p:cNvSpPr>
              <a:spLocks noChangeShapeType="1"/>
            </p:cNvSpPr>
            <p:nvPr/>
          </p:nvSpPr>
          <p:spPr bwMode="auto">
            <a:xfrm flipH="1">
              <a:off x="4884" y="1599"/>
              <a:ext cx="0" cy="18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Line 100"/>
            <p:cNvSpPr>
              <a:spLocks noChangeShapeType="1"/>
            </p:cNvSpPr>
            <p:nvPr/>
          </p:nvSpPr>
          <p:spPr bwMode="auto">
            <a:xfrm flipH="1">
              <a:off x="5019" y="1743"/>
              <a:ext cx="0" cy="212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0" name="Line 101"/>
            <p:cNvSpPr>
              <a:spLocks noChangeShapeType="1"/>
            </p:cNvSpPr>
            <p:nvPr/>
          </p:nvSpPr>
          <p:spPr bwMode="auto">
            <a:xfrm flipH="1">
              <a:off x="4810" y="1641"/>
              <a:ext cx="0" cy="126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1" name="Line 102"/>
            <p:cNvSpPr>
              <a:spLocks noChangeShapeType="1"/>
            </p:cNvSpPr>
            <p:nvPr/>
          </p:nvSpPr>
          <p:spPr bwMode="auto">
            <a:xfrm flipH="1">
              <a:off x="4683" y="1709"/>
              <a:ext cx="123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2" name="Line 103"/>
            <p:cNvSpPr>
              <a:spLocks noChangeShapeType="1"/>
            </p:cNvSpPr>
            <p:nvPr/>
          </p:nvSpPr>
          <p:spPr bwMode="auto">
            <a:xfrm flipH="1">
              <a:off x="4945" y="1955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3" name="Line 104"/>
            <p:cNvSpPr>
              <a:spLocks noChangeShapeType="1"/>
            </p:cNvSpPr>
            <p:nvPr/>
          </p:nvSpPr>
          <p:spPr bwMode="auto">
            <a:xfrm flipH="1">
              <a:off x="5032" y="1406"/>
              <a:ext cx="304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>
              <a:off x="4203" y="1406"/>
              <a:ext cx="2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106"/>
            <p:cNvSpPr>
              <a:spLocks noChangeShapeType="1"/>
            </p:cNvSpPr>
            <p:nvPr/>
          </p:nvSpPr>
          <p:spPr bwMode="auto">
            <a:xfrm>
              <a:off x="4460" y="1406"/>
              <a:ext cx="223" cy="29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107"/>
            <p:cNvSpPr>
              <a:spLocks noChangeShapeType="1"/>
            </p:cNvSpPr>
            <p:nvPr/>
          </p:nvSpPr>
          <p:spPr bwMode="auto">
            <a:xfrm flipV="1">
              <a:off x="4481" y="1406"/>
              <a:ext cx="224" cy="295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108"/>
            <p:cNvSpPr>
              <a:spLocks noChangeShapeType="1"/>
            </p:cNvSpPr>
            <p:nvPr/>
          </p:nvSpPr>
          <p:spPr bwMode="auto">
            <a:xfrm>
              <a:off x="4719" y="1406"/>
              <a:ext cx="250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109"/>
            <p:cNvSpPr>
              <a:spLocks noChangeShapeType="1"/>
            </p:cNvSpPr>
            <p:nvPr/>
          </p:nvSpPr>
          <p:spPr bwMode="auto">
            <a:xfrm>
              <a:off x="4152" y="915"/>
              <a:ext cx="84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110"/>
            <p:cNvSpPr>
              <a:spLocks noChangeShapeType="1"/>
            </p:cNvSpPr>
            <p:nvPr/>
          </p:nvSpPr>
          <p:spPr bwMode="auto">
            <a:xfrm>
              <a:off x="4586" y="678"/>
              <a:ext cx="0" cy="467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111"/>
            <p:cNvSpPr>
              <a:spLocks noChangeShapeType="1"/>
            </p:cNvSpPr>
            <p:nvPr/>
          </p:nvSpPr>
          <p:spPr bwMode="auto">
            <a:xfrm>
              <a:off x="3822" y="1406"/>
              <a:ext cx="0" cy="1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112"/>
            <p:cNvSpPr>
              <a:spLocks noChangeShapeType="1"/>
            </p:cNvSpPr>
            <p:nvPr/>
          </p:nvSpPr>
          <p:spPr bwMode="auto">
            <a:xfrm>
              <a:off x="3725" y="1406"/>
              <a:ext cx="0" cy="11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113"/>
            <p:cNvSpPr>
              <a:spLocks noChangeShapeType="1"/>
            </p:cNvSpPr>
            <p:nvPr/>
          </p:nvSpPr>
          <p:spPr bwMode="auto">
            <a:xfrm>
              <a:off x="3592" y="1406"/>
              <a:ext cx="116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Line 114"/>
            <p:cNvSpPr>
              <a:spLocks noChangeShapeType="1"/>
            </p:cNvSpPr>
            <p:nvPr/>
          </p:nvSpPr>
          <p:spPr bwMode="auto">
            <a:xfrm>
              <a:off x="3678" y="1532"/>
              <a:ext cx="184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4" name="Line 115"/>
            <p:cNvSpPr>
              <a:spLocks noChangeShapeType="1"/>
            </p:cNvSpPr>
            <p:nvPr/>
          </p:nvSpPr>
          <p:spPr bwMode="auto">
            <a:xfrm>
              <a:off x="3717" y="1575"/>
              <a:ext cx="11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5" name="Line 116"/>
            <p:cNvSpPr>
              <a:spLocks noChangeShapeType="1"/>
            </p:cNvSpPr>
            <p:nvPr/>
          </p:nvSpPr>
          <p:spPr bwMode="auto">
            <a:xfrm>
              <a:off x="3773" y="1584"/>
              <a:ext cx="0" cy="5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6" name="Text Box 117"/>
            <p:cNvSpPr txBox="1">
              <a:spLocks noChangeArrowheads="1"/>
            </p:cNvSpPr>
            <p:nvPr/>
          </p:nvSpPr>
          <p:spPr bwMode="auto">
            <a:xfrm>
              <a:off x="3589" y="1142"/>
              <a:ext cx="45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T5</a:t>
              </a:r>
            </a:p>
          </p:txBody>
        </p:sp>
        <p:sp>
          <p:nvSpPr>
            <p:cNvPr id="57" name="Line 118"/>
            <p:cNvSpPr>
              <a:spLocks noChangeShapeType="1"/>
            </p:cNvSpPr>
            <p:nvPr/>
          </p:nvSpPr>
          <p:spPr bwMode="auto">
            <a:xfrm>
              <a:off x="5461" y="1415"/>
              <a:ext cx="0" cy="108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8" name="Line 119"/>
            <p:cNvSpPr>
              <a:spLocks noChangeShapeType="1"/>
            </p:cNvSpPr>
            <p:nvPr/>
          </p:nvSpPr>
          <p:spPr bwMode="auto">
            <a:xfrm>
              <a:off x="5352" y="1406"/>
              <a:ext cx="0" cy="126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9" name="Line 120"/>
            <p:cNvSpPr>
              <a:spLocks noChangeShapeType="1"/>
            </p:cNvSpPr>
            <p:nvPr/>
          </p:nvSpPr>
          <p:spPr bwMode="auto">
            <a:xfrm flipV="1">
              <a:off x="5461" y="1405"/>
              <a:ext cx="127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0" name="Line 121"/>
            <p:cNvSpPr>
              <a:spLocks noChangeShapeType="1"/>
            </p:cNvSpPr>
            <p:nvPr/>
          </p:nvSpPr>
          <p:spPr bwMode="auto">
            <a:xfrm>
              <a:off x="5331" y="1532"/>
              <a:ext cx="183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1" name="Line 122"/>
            <p:cNvSpPr>
              <a:spLocks noChangeShapeType="1"/>
            </p:cNvSpPr>
            <p:nvPr/>
          </p:nvSpPr>
          <p:spPr bwMode="auto">
            <a:xfrm>
              <a:off x="5369" y="1575"/>
              <a:ext cx="111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2" name="Line 123"/>
            <p:cNvSpPr>
              <a:spLocks noChangeShapeType="1"/>
            </p:cNvSpPr>
            <p:nvPr/>
          </p:nvSpPr>
          <p:spPr bwMode="auto">
            <a:xfrm>
              <a:off x="5428" y="1584"/>
              <a:ext cx="0" cy="54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3" name="Text Box 124"/>
            <p:cNvSpPr txBox="1">
              <a:spLocks noChangeArrowheads="1"/>
            </p:cNvSpPr>
            <p:nvPr/>
          </p:nvSpPr>
          <p:spPr bwMode="auto">
            <a:xfrm>
              <a:off x="5223" y="1121"/>
              <a:ext cx="37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T6</a:t>
              </a:r>
            </a:p>
          </p:txBody>
        </p:sp>
        <p:sp>
          <p:nvSpPr>
            <p:cNvPr id="64" name="Line 125"/>
            <p:cNvSpPr>
              <a:spLocks noChangeShapeType="1"/>
            </p:cNvSpPr>
            <p:nvPr/>
          </p:nvSpPr>
          <p:spPr bwMode="auto">
            <a:xfrm>
              <a:off x="3772" y="2133"/>
              <a:ext cx="164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5" name="Line 126"/>
            <p:cNvSpPr>
              <a:spLocks noChangeShapeType="1"/>
            </p:cNvSpPr>
            <p:nvPr/>
          </p:nvSpPr>
          <p:spPr bwMode="auto">
            <a:xfrm>
              <a:off x="4571" y="2141"/>
              <a:ext cx="0" cy="14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6" name="Line 127"/>
            <p:cNvSpPr>
              <a:spLocks noChangeShapeType="1"/>
            </p:cNvSpPr>
            <p:nvPr/>
          </p:nvSpPr>
          <p:spPr bwMode="auto">
            <a:xfrm>
              <a:off x="3791" y="2300"/>
              <a:ext cx="1562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7" name="Text Box 128"/>
            <p:cNvSpPr txBox="1">
              <a:spLocks noChangeArrowheads="1"/>
            </p:cNvSpPr>
            <p:nvPr/>
          </p:nvSpPr>
          <p:spPr bwMode="auto">
            <a:xfrm>
              <a:off x="5345" y="2134"/>
              <a:ext cx="32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solidFill>
                    <a:srgbClr val="FF0000"/>
                  </a:solidFill>
                  <a:ea typeface="黑体" pitchFamily="2" charset="-122"/>
                </a:rPr>
                <a:t>Z</a:t>
              </a:r>
            </a:p>
          </p:txBody>
        </p:sp>
        <p:sp>
          <p:nvSpPr>
            <p:cNvPr id="68" name="Line 129"/>
            <p:cNvSpPr>
              <a:spLocks noChangeShapeType="1"/>
            </p:cNvSpPr>
            <p:nvPr/>
          </p:nvSpPr>
          <p:spPr bwMode="auto">
            <a:xfrm>
              <a:off x="3590" y="892"/>
              <a:ext cx="0" cy="126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9" name="Line 130"/>
            <p:cNvSpPr>
              <a:spLocks noChangeShapeType="1"/>
            </p:cNvSpPr>
            <p:nvPr/>
          </p:nvSpPr>
          <p:spPr bwMode="auto">
            <a:xfrm>
              <a:off x="5586" y="929"/>
              <a:ext cx="0" cy="126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grpSp>
          <p:nvGrpSpPr>
            <p:cNvPr id="70" name="Group 131"/>
            <p:cNvGrpSpPr>
              <a:grpSpLocks/>
            </p:cNvGrpSpPr>
            <p:nvPr/>
          </p:nvGrpSpPr>
          <p:grpSpPr bwMode="auto">
            <a:xfrm>
              <a:off x="3438" y="633"/>
              <a:ext cx="376" cy="308"/>
              <a:chOff x="2927" y="1105"/>
              <a:chExt cx="417" cy="308"/>
            </a:xfrm>
          </p:grpSpPr>
          <p:sp>
            <p:nvSpPr>
              <p:cNvPr id="75" name="Text Box 132"/>
              <p:cNvSpPr txBox="1">
                <a:spLocks noChangeArrowheads="1"/>
              </p:cNvSpPr>
              <p:nvPr/>
            </p:nvSpPr>
            <p:spPr bwMode="auto">
              <a:xfrm>
                <a:off x="2927" y="1105"/>
                <a:ext cx="417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600" b="1">
                    <a:ea typeface="黑体" pitchFamily="2" charset="-122"/>
                  </a:rPr>
                  <a:t>W</a:t>
                </a:r>
              </a:p>
            </p:txBody>
          </p:sp>
          <p:sp>
            <p:nvSpPr>
              <p:cNvPr id="76" name="Line 133"/>
              <p:cNvSpPr>
                <a:spLocks noChangeShapeType="1"/>
              </p:cNvSpPr>
              <p:nvPr/>
            </p:nvSpPr>
            <p:spPr bwMode="auto">
              <a:xfrm>
                <a:off x="2989" y="1147"/>
                <a:ext cx="190" cy="0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71" name="Text Box 134"/>
            <p:cNvSpPr txBox="1">
              <a:spLocks noChangeArrowheads="1"/>
            </p:cNvSpPr>
            <p:nvPr/>
          </p:nvSpPr>
          <p:spPr bwMode="auto">
            <a:xfrm>
              <a:off x="5426" y="651"/>
              <a:ext cx="35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W</a:t>
              </a:r>
            </a:p>
          </p:txBody>
        </p:sp>
        <p:sp>
          <p:nvSpPr>
            <p:cNvPr id="72" name="Oval 135"/>
            <p:cNvSpPr>
              <a:spLocks noChangeArrowheads="1"/>
            </p:cNvSpPr>
            <p:nvPr/>
          </p:nvSpPr>
          <p:spPr bwMode="auto">
            <a:xfrm>
              <a:off x="4548" y="879"/>
              <a:ext cx="75" cy="84"/>
            </a:xfrm>
            <a:prstGeom prst="ellipse">
              <a:avLst/>
            </a:prstGeom>
            <a:solidFill>
              <a:srgbClr val="004400"/>
            </a:solidFill>
            <a:ln w="254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3" name="Oval 136"/>
            <p:cNvSpPr>
              <a:spLocks noChangeArrowheads="1"/>
            </p:cNvSpPr>
            <p:nvPr/>
          </p:nvSpPr>
          <p:spPr bwMode="auto">
            <a:xfrm>
              <a:off x="4123" y="1364"/>
              <a:ext cx="74" cy="84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4" name="Oval 137"/>
            <p:cNvSpPr>
              <a:spLocks noChangeArrowheads="1"/>
            </p:cNvSpPr>
            <p:nvPr/>
          </p:nvSpPr>
          <p:spPr bwMode="auto">
            <a:xfrm>
              <a:off x="4967" y="1364"/>
              <a:ext cx="75" cy="84"/>
            </a:xfrm>
            <a:prstGeom prst="ellipse">
              <a:avLst/>
            </a:prstGeom>
            <a:solidFill>
              <a:srgbClr val="004400"/>
            </a:solidFill>
            <a:ln w="12700" cap="sq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78" name="Text Box 132"/>
          <p:cNvSpPr txBox="1">
            <a:spLocks noChangeArrowheads="1"/>
          </p:cNvSpPr>
          <p:nvPr/>
        </p:nvSpPr>
        <p:spPr bwMode="auto">
          <a:xfrm>
            <a:off x="6597551" y="2636912"/>
            <a:ext cx="566737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ea typeface="黑体" pitchFamily="2" charset="-122"/>
              </a:rPr>
              <a:t>A</a:t>
            </a:r>
          </a:p>
        </p:txBody>
      </p:sp>
      <p:sp>
        <p:nvSpPr>
          <p:cNvPr id="79" name="Text Box 132"/>
          <p:cNvSpPr txBox="1">
            <a:spLocks noChangeArrowheads="1"/>
          </p:cNvSpPr>
          <p:nvPr/>
        </p:nvSpPr>
        <p:spPr bwMode="auto">
          <a:xfrm>
            <a:off x="7573764" y="2636912"/>
            <a:ext cx="566737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>
                <a:solidFill>
                  <a:srgbClr val="FF0000"/>
                </a:solidFill>
                <a:ea typeface="黑体" pitchFamily="2" charset="-122"/>
              </a:rPr>
              <a:t>B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718C1361-BBEF-4D00-A203-16ADCB1B27FF}"/>
              </a:ext>
            </a:extLst>
          </p:cNvPr>
          <p:cNvGrpSpPr/>
          <p:nvPr/>
        </p:nvGrpSpPr>
        <p:grpSpPr>
          <a:xfrm>
            <a:off x="7020276" y="3485480"/>
            <a:ext cx="170897" cy="725488"/>
            <a:chOff x="7196540" y="1852836"/>
            <a:chExt cx="219146" cy="1168400"/>
          </a:xfrm>
        </p:grpSpPr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0CE6A17-EDD7-40F2-8F8B-17EC9F45AACA}"/>
                </a:ext>
              </a:extLst>
            </p:cNvPr>
            <p:cNvCxnSpPr/>
            <p:nvPr/>
          </p:nvCxnSpPr>
          <p:spPr>
            <a:xfrm>
              <a:off x="7308304" y="1852836"/>
              <a:ext cx="0" cy="5143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9A660B09-BA24-472A-80ED-DB8E193F85A2}"/>
                </a:ext>
              </a:extLst>
            </p:cNvPr>
            <p:cNvCxnSpPr/>
            <p:nvPr/>
          </p:nvCxnSpPr>
          <p:spPr>
            <a:xfrm>
              <a:off x="7196540" y="2354486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443D8D8-BEB6-469C-8E4A-F14E9E429ABF}"/>
                </a:ext>
              </a:extLst>
            </p:cNvPr>
            <p:cNvCxnSpPr/>
            <p:nvPr/>
          </p:nvCxnSpPr>
          <p:spPr>
            <a:xfrm>
              <a:off x="7199662" y="2420887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FD93B6E-B57A-4658-B155-CCC608148550}"/>
                </a:ext>
              </a:extLst>
            </p:cNvPr>
            <p:cNvCxnSpPr/>
            <p:nvPr/>
          </p:nvCxnSpPr>
          <p:spPr>
            <a:xfrm>
              <a:off x="7308304" y="2420888"/>
              <a:ext cx="0" cy="5143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A8C31048-48FF-4C61-B5BA-DEE282EEC89B}"/>
                </a:ext>
              </a:extLst>
            </p:cNvPr>
            <p:cNvCxnSpPr/>
            <p:nvPr/>
          </p:nvCxnSpPr>
          <p:spPr>
            <a:xfrm>
              <a:off x="7308304" y="302123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FB1CDAD-0684-498D-A0EA-DB95E931A1CD}"/>
              </a:ext>
            </a:extLst>
          </p:cNvPr>
          <p:cNvGrpSpPr/>
          <p:nvPr/>
        </p:nvGrpSpPr>
        <p:grpSpPr>
          <a:xfrm>
            <a:off x="7345236" y="3501008"/>
            <a:ext cx="171343" cy="725488"/>
            <a:chOff x="7192846" y="1852836"/>
            <a:chExt cx="219718" cy="1168400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69D592F-63B2-49E0-8940-10E2FC2E133C}"/>
                </a:ext>
              </a:extLst>
            </p:cNvPr>
            <p:cNvCxnSpPr/>
            <p:nvPr/>
          </p:nvCxnSpPr>
          <p:spPr>
            <a:xfrm>
              <a:off x="7308304" y="1852836"/>
              <a:ext cx="0" cy="5143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783CE5C-0990-4700-916C-A492C79995EE}"/>
                </a:ext>
              </a:extLst>
            </p:cNvPr>
            <p:cNvCxnSpPr/>
            <p:nvPr/>
          </p:nvCxnSpPr>
          <p:spPr>
            <a:xfrm>
              <a:off x="7196540" y="2354486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244EB9A-0DCE-4774-8F42-3529D0C949AF}"/>
                </a:ext>
              </a:extLst>
            </p:cNvPr>
            <p:cNvCxnSpPr/>
            <p:nvPr/>
          </p:nvCxnSpPr>
          <p:spPr>
            <a:xfrm>
              <a:off x="7192846" y="2420887"/>
              <a:ext cx="2160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FEF7F08-BA01-46F2-AD8B-15BC277DEF38}"/>
                </a:ext>
              </a:extLst>
            </p:cNvPr>
            <p:cNvCxnSpPr/>
            <p:nvPr/>
          </p:nvCxnSpPr>
          <p:spPr>
            <a:xfrm>
              <a:off x="7308304" y="2420888"/>
              <a:ext cx="0" cy="51435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7BBB142-5142-4A5A-992B-DD0D843E8050}"/>
                </a:ext>
              </a:extLst>
            </p:cNvPr>
            <p:cNvCxnSpPr/>
            <p:nvPr/>
          </p:nvCxnSpPr>
          <p:spPr>
            <a:xfrm>
              <a:off x="7308304" y="3021236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autoUpdateAnimBg="0"/>
      <p:bldP spid="5" grpId="0" autoUpdateAnimBg="0"/>
      <p:bldP spid="6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38808" y="44624"/>
            <a:ext cx="3505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2. 存储芯片举例</a:t>
            </a:r>
            <a:endParaRPr lang="en-US" altLang="zh-CN" sz="31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25500" y="908720"/>
            <a:ext cx="4473575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900" b="1"/>
              <a:t>SRAM</a:t>
            </a:r>
            <a:r>
              <a:rPr lang="zh-CN" altLang="zh-CN" sz="2900" b="1"/>
              <a:t>芯片2114</a:t>
            </a:r>
            <a:r>
              <a:rPr lang="zh-CN" altLang="en-US" sz="2900" b="1"/>
              <a:t> (</a:t>
            </a:r>
            <a:r>
              <a:rPr lang="zh-CN" altLang="zh-CN" sz="2900" b="1"/>
              <a:t>1</a:t>
            </a:r>
            <a:r>
              <a:rPr lang="en-US" altLang="zh-CN" sz="2900" b="1"/>
              <a:t>K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4</a:t>
            </a:r>
            <a:r>
              <a:rPr lang="zh-CN" altLang="en-US" sz="2900" b="1"/>
              <a:t>位)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2925" y="1781770"/>
            <a:ext cx="2470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(1) 外特性</a:t>
            </a:r>
          </a:p>
        </p:txBody>
      </p:sp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684213" y="2400895"/>
            <a:ext cx="33353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Symbol" pitchFamily="18" charset="2"/>
              </a:rPr>
              <a:t> </a:t>
            </a:r>
            <a:r>
              <a:rPr lang="zh-CN" altLang="en-US" sz="2400" b="1"/>
              <a:t>地址引脚: </a:t>
            </a:r>
          </a:p>
          <a:p>
            <a:r>
              <a:rPr lang="en-US" altLang="zh-CN" sz="2400" b="1"/>
              <a:t>   A9～A0 (</a:t>
            </a:r>
            <a:r>
              <a:rPr lang="zh-CN" altLang="en-US" sz="2400" b="1"/>
              <a:t>输入)</a:t>
            </a: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701675" y="3315295"/>
            <a:ext cx="38814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Symbol" pitchFamily="18" charset="2"/>
              </a:rPr>
              <a:t> </a:t>
            </a:r>
            <a:r>
              <a:rPr lang="zh-CN" altLang="en-US" sz="2400" b="1"/>
              <a:t>数据引脚: </a:t>
            </a:r>
          </a:p>
          <a:p>
            <a:r>
              <a:rPr lang="en-US" altLang="zh-CN" sz="2400" b="1"/>
              <a:t>    D3～D0 (</a:t>
            </a:r>
            <a:r>
              <a:rPr lang="zh-CN" altLang="en-US" sz="2400" b="1"/>
              <a:t>输入/输出)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709613" y="4236045"/>
            <a:ext cx="2178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Symbol" pitchFamily="18" charset="2"/>
              </a:rPr>
              <a:t> </a:t>
            </a:r>
            <a:r>
              <a:rPr lang="zh-CN" altLang="en-US" sz="2400" b="1"/>
              <a:t>电源、地</a:t>
            </a:r>
          </a:p>
        </p:txBody>
      </p:sp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736600" y="5088533"/>
            <a:ext cx="175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Symbol" pitchFamily="18" charset="2"/>
              </a:rPr>
              <a:t> </a:t>
            </a:r>
            <a:r>
              <a:rPr lang="zh-CN" altLang="en-US" sz="2400" b="1"/>
              <a:t>控制端:</a:t>
            </a:r>
          </a:p>
        </p:txBody>
      </p:sp>
      <p:sp>
        <p:nvSpPr>
          <p:cNvPr id="9" name="AutoShape 39"/>
          <p:cNvSpPr>
            <a:spLocks/>
          </p:cNvSpPr>
          <p:nvPr/>
        </p:nvSpPr>
        <p:spPr bwMode="auto">
          <a:xfrm>
            <a:off x="2365375" y="4847233"/>
            <a:ext cx="203200" cy="1096962"/>
          </a:xfrm>
          <a:prstGeom prst="leftBrace">
            <a:avLst>
              <a:gd name="adj1" fmla="val 44987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0" name="AutoShape 40"/>
          <p:cNvSpPr>
            <a:spLocks/>
          </p:cNvSpPr>
          <p:nvPr/>
        </p:nvSpPr>
        <p:spPr bwMode="auto">
          <a:xfrm>
            <a:off x="3852863" y="4628158"/>
            <a:ext cx="168275" cy="593725"/>
          </a:xfrm>
          <a:prstGeom prst="leftBrace">
            <a:avLst>
              <a:gd name="adj1" fmla="val 29403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4006850" y="4439245"/>
            <a:ext cx="2470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0 选中芯片</a:t>
            </a: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008438" y="4890095"/>
            <a:ext cx="25669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1 未选中芯片</a:t>
            </a:r>
          </a:p>
        </p:txBody>
      </p: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2506663" y="4675782"/>
            <a:ext cx="1457325" cy="461962"/>
            <a:chOff x="1483" y="2667"/>
            <a:chExt cx="918" cy="291"/>
          </a:xfrm>
        </p:grpSpPr>
        <p:sp>
          <p:nvSpPr>
            <p:cNvPr id="14" name="Text Box 44"/>
            <p:cNvSpPr txBox="1">
              <a:spLocks noChangeArrowheads="1"/>
            </p:cNvSpPr>
            <p:nvPr/>
          </p:nvSpPr>
          <p:spPr bwMode="auto">
            <a:xfrm>
              <a:off x="1483" y="2667"/>
              <a:ext cx="9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片选</a:t>
              </a:r>
              <a:r>
                <a:rPr lang="en-US" altLang="zh-CN" sz="2400" b="1"/>
                <a:t>CS</a:t>
              </a:r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>
              <a:off x="1949" y="2725"/>
              <a:ext cx="22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2493963" y="5607646"/>
            <a:ext cx="2114550" cy="461963"/>
            <a:chOff x="983" y="3579"/>
            <a:chExt cx="1332" cy="291"/>
          </a:xfrm>
        </p:grpSpPr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983" y="3579"/>
              <a:ext cx="133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写使能</a:t>
              </a:r>
              <a:r>
                <a:rPr lang="en-US" altLang="zh-CN" sz="2400" b="1"/>
                <a:t>WE</a:t>
              </a:r>
            </a:p>
          </p:txBody>
        </p:sp>
        <p:sp>
          <p:nvSpPr>
            <p:cNvPr id="18" name="Line 48"/>
            <p:cNvSpPr>
              <a:spLocks noChangeShapeType="1"/>
            </p:cNvSpPr>
            <p:nvPr/>
          </p:nvSpPr>
          <p:spPr bwMode="auto">
            <a:xfrm>
              <a:off x="1643" y="3630"/>
              <a:ext cx="256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19" name="AutoShape 49"/>
          <p:cNvSpPr>
            <a:spLocks/>
          </p:cNvSpPr>
          <p:nvPr/>
        </p:nvSpPr>
        <p:spPr bwMode="auto">
          <a:xfrm>
            <a:off x="4319588" y="5599708"/>
            <a:ext cx="168275" cy="536575"/>
          </a:xfrm>
          <a:prstGeom prst="leftBrace">
            <a:avLst>
              <a:gd name="adj1" fmla="val 26572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4524375" y="537904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0 写</a:t>
            </a: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4538663" y="5790208"/>
            <a:ext cx="1484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1 读</a:t>
            </a:r>
          </a:p>
        </p:txBody>
      </p:sp>
      <p:grpSp>
        <p:nvGrpSpPr>
          <p:cNvPr id="22" name="Group 73"/>
          <p:cNvGrpSpPr>
            <a:grpSpLocks/>
          </p:cNvGrpSpPr>
          <p:nvPr/>
        </p:nvGrpSpPr>
        <p:grpSpPr bwMode="auto">
          <a:xfrm>
            <a:off x="4424363" y="1788120"/>
            <a:ext cx="4918075" cy="2147888"/>
            <a:chOff x="2787" y="744"/>
            <a:chExt cx="3098" cy="1353"/>
          </a:xfrm>
        </p:grpSpPr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2799" y="1789"/>
              <a:ext cx="304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6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5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4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0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2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CS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400" b="1">
                  <a:ea typeface="黑体" pitchFamily="2" charset="-122"/>
                </a:rPr>
                <a:t>GND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4200" y="1006"/>
              <a:ext cx="0" cy="808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4479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475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503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536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3908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3602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3283" y="1007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2955" y="1016"/>
              <a:ext cx="0" cy="784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5212" y="1851"/>
              <a:ext cx="363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2787" y="744"/>
              <a:ext cx="309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>
                  <a:ea typeface="黑体" pitchFamily="2" charset="-122"/>
                </a:rPr>
                <a:t>V</a:t>
              </a:r>
              <a:r>
                <a:rPr lang="en-US" altLang="zh-CN" sz="2400" b="1">
                  <a:ea typeface="黑体" pitchFamily="2" charset="-122"/>
                </a:rPr>
                <a:t>cc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7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8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A</a:t>
              </a:r>
              <a:r>
                <a:rPr lang="en-US" altLang="zh-CN" sz="2400" b="1">
                  <a:ea typeface="黑体" pitchFamily="2" charset="-122"/>
                </a:rPr>
                <a:t>9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0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2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600" b="1">
                  <a:ea typeface="黑体" pitchFamily="2" charset="-122"/>
                </a:rPr>
                <a:t>WE</a:t>
              </a:r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5219" y="800"/>
              <a:ext cx="313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844" y="1156"/>
              <a:ext cx="2684" cy="499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612" y="1252"/>
              <a:ext cx="1680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>
                  <a:solidFill>
                    <a:srgbClr val="0000FF"/>
                  </a:solidFill>
                  <a:ea typeface="黑体" pitchFamily="2" charset="-122"/>
                </a:rPr>
                <a:t>2114 (1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K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  <a:sym typeface="Symbol" pitchFamily="18" charset="2"/>
                </a:rPr>
                <a:t></a:t>
              </a:r>
              <a:r>
                <a:rPr lang="en-US" altLang="zh-CN" sz="2600" b="1">
                  <a:solidFill>
                    <a:srgbClr val="0000FF"/>
                  </a:solidFill>
                  <a:ea typeface="黑体" pitchFamily="2" charset="-122"/>
                </a:rPr>
                <a:t>4)</a:t>
              </a: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2868" y="1390"/>
              <a:ext cx="301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</a:t>
              </a: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5266" y="1396"/>
              <a:ext cx="2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9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5225" y="1108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10</a:t>
              </a:r>
            </a:p>
          </p:txBody>
        </p:sp>
        <p:sp>
          <p:nvSpPr>
            <p:cNvPr id="41" name="Text Box 26"/>
            <p:cNvSpPr txBox="1">
              <a:spLocks noChangeArrowheads="1"/>
            </p:cNvSpPr>
            <p:nvPr/>
          </p:nvSpPr>
          <p:spPr bwMode="auto">
            <a:xfrm>
              <a:off x="2820" y="1108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18</a:t>
              </a:r>
            </a:p>
          </p:txBody>
        </p:sp>
        <p:sp>
          <p:nvSpPr>
            <p:cNvPr id="42" name="Line 72"/>
            <p:cNvSpPr>
              <a:spLocks noChangeShapeType="1"/>
            </p:cNvSpPr>
            <p:nvPr/>
          </p:nvSpPr>
          <p:spPr bwMode="auto">
            <a:xfrm>
              <a:off x="4913" y="1847"/>
              <a:ext cx="227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autoUpdateAnimBg="0"/>
      <p:bldP spid="6" grpId="0" autoUpdateAnimBg="0"/>
      <p:bldP spid="7" grpId="0" build="p" autoUpdateAnimBg="0"/>
      <p:bldP spid="8" grpId="0" build="p" autoUpdateAnimBg="0"/>
      <p:bldP spid="9" grpId="0" animBg="1"/>
      <p:bldP spid="10" grpId="0" animBg="1"/>
      <p:bldP spid="11" grpId="0" build="p" autoUpdateAnimBg="0"/>
      <p:bldP spid="12" grpId="0" build="p" autoUpdateAnimBg="0"/>
      <p:bldP spid="19" grpId="0" animBg="1"/>
      <p:bldP spid="20" grpId="0" build="p" autoUpdateAnimBg="0"/>
      <p:bldP spid="2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809750" y="1740383"/>
            <a:ext cx="7010400" cy="4557713"/>
            <a:chOff x="1140" y="1065"/>
            <a:chExt cx="4416" cy="287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64" y="1401"/>
              <a:ext cx="384" cy="17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628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828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884" y="1257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628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28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884" y="178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28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28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884" y="2553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436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36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692" y="2985"/>
              <a:ext cx="67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380" y="159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380" y="197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380" y="284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148" y="1593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148" y="2121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48" y="2841"/>
              <a:ext cx="3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148" y="3369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148" y="3609"/>
              <a:ext cx="3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556" y="312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5364" y="312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596" y="312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596" y="312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292" y="317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292" y="317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3492" y="312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492" y="31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252" y="308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108" y="30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452" y="3081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4308" y="30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772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972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5028" y="3225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2484" y="1305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3060" y="1305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3684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212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788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5268" y="1353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484" y="13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2484" y="19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2484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916" y="130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916" y="192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916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772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772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2772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2381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955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578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4105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4679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1" name="Text Box 60"/>
            <p:cNvSpPr txBox="1">
              <a:spLocks noChangeArrowheads="1"/>
            </p:cNvSpPr>
            <p:nvPr/>
          </p:nvSpPr>
          <p:spPr bwMode="auto">
            <a:xfrm>
              <a:off x="5148" y="2169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684" y="135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4116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684" y="188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4116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3684" y="264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4116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3972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3972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3972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788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5172" y="1353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4788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5172" y="188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4788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5172" y="264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7" name="Line 76"/>
            <p:cNvSpPr>
              <a:spLocks noChangeShapeType="1"/>
            </p:cNvSpPr>
            <p:nvPr/>
          </p:nvSpPr>
          <p:spPr bwMode="auto">
            <a:xfrm>
              <a:off x="5028" y="149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5028" y="2025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5028" y="279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 rot="5400000" flipH="1">
              <a:off x="3201" y="1475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1" name="Text Box 80"/>
            <p:cNvSpPr txBox="1">
              <a:spLocks noChangeArrowheads="1"/>
            </p:cNvSpPr>
            <p:nvPr/>
          </p:nvSpPr>
          <p:spPr bwMode="auto">
            <a:xfrm rot="5400000" flipH="1">
              <a:off x="3201" y="2020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2" name="Text Box 81"/>
            <p:cNvSpPr txBox="1">
              <a:spLocks noChangeArrowheads="1"/>
            </p:cNvSpPr>
            <p:nvPr/>
          </p:nvSpPr>
          <p:spPr bwMode="auto">
            <a:xfrm rot="5400000" flipH="1">
              <a:off x="3201" y="2745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83" name="Text Box 82"/>
            <p:cNvSpPr txBox="1">
              <a:spLocks noChangeArrowheads="1"/>
            </p:cNvSpPr>
            <p:nvPr/>
          </p:nvSpPr>
          <p:spPr bwMode="auto">
            <a:xfrm>
              <a:off x="1380" y="1353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1812" y="1655"/>
              <a:ext cx="288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2436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636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4692" y="298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1140" y="1449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1140" y="184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1140" y="270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1" name="Text Box 90"/>
            <p:cNvSpPr txBox="1">
              <a:spLocks noChangeArrowheads="1"/>
            </p:cNvSpPr>
            <p:nvPr/>
          </p:nvSpPr>
          <p:spPr bwMode="auto">
            <a:xfrm>
              <a:off x="2196" y="1353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" name="Text Box 91"/>
            <p:cNvSpPr txBox="1">
              <a:spLocks noChangeArrowheads="1"/>
            </p:cNvSpPr>
            <p:nvPr/>
          </p:nvSpPr>
          <p:spPr bwMode="auto">
            <a:xfrm>
              <a:off x="2196" y="1833"/>
              <a:ext cx="3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" name="Text Box 92"/>
            <p:cNvSpPr txBox="1">
              <a:spLocks noChangeArrowheads="1"/>
            </p:cNvSpPr>
            <p:nvPr/>
          </p:nvSpPr>
          <p:spPr bwMode="auto">
            <a:xfrm>
              <a:off x="2103" y="2601"/>
              <a:ext cx="5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1023</a:t>
              </a:r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4932" y="370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3876" y="370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2676" y="370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5124" y="1085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4604" y="1085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4068" y="1079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3560" y="1065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1" name="Text Box 100"/>
            <p:cNvSpPr txBox="1">
              <a:spLocks noChangeArrowheads="1"/>
            </p:cNvSpPr>
            <p:nvPr/>
          </p:nvSpPr>
          <p:spPr bwMode="auto">
            <a:xfrm>
              <a:off x="2868" y="1081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2336" y="1074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3" name="Line 102"/>
            <p:cNvSpPr>
              <a:spLocks noChangeShapeType="1"/>
            </p:cNvSpPr>
            <p:nvPr/>
          </p:nvSpPr>
          <p:spPr bwMode="auto">
            <a:xfrm>
              <a:off x="2916" y="11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4" name="Line 103"/>
            <p:cNvSpPr>
              <a:spLocks noChangeShapeType="1"/>
            </p:cNvSpPr>
            <p:nvPr/>
          </p:nvSpPr>
          <p:spPr bwMode="auto">
            <a:xfrm>
              <a:off x="4116" y="111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5" name="Line 104"/>
            <p:cNvSpPr>
              <a:spLocks noChangeShapeType="1"/>
            </p:cNvSpPr>
            <p:nvPr/>
          </p:nvSpPr>
          <p:spPr bwMode="auto">
            <a:xfrm>
              <a:off x="5172" y="1133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6" name="Text Box 105"/>
            <p:cNvSpPr txBox="1">
              <a:spLocks noChangeArrowheads="1"/>
            </p:cNvSpPr>
            <p:nvPr/>
          </p:nvSpPr>
          <p:spPr bwMode="auto">
            <a:xfrm>
              <a:off x="2100" y="1593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字线</a:t>
              </a:r>
              <a:endParaRPr lang="zh-CN" altLang="en-US" sz="2400" baseline="-250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8" name="Text Box 107"/>
          <p:cNvSpPr txBox="1">
            <a:spLocks noChangeArrowheads="1"/>
          </p:cNvSpPr>
          <p:nvPr/>
        </p:nvSpPr>
        <p:spPr bwMode="auto">
          <a:xfrm>
            <a:off x="323851" y="901169"/>
            <a:ext cx="2819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+mn-ea"/>
                <a:ea typeface="+mn-ea"/>
              </a:rPr>
              <a:t>一维地址译码方式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+mn-ea"/>
                <a:ea typeface="+mn-ea"/>
              </a:rPr>
              <a:t>(</a:t>
            </a:r>
            <a:r>
              <a:rPr lang="zh-CN" altLang="en-US" sz="2400">
                <a:latin typeface="+mn-ea"/>
                <a:ea typeface="+mn-ea"/>
              </a:rPr>
              <a:t>例：</a:t>
            </a:r>
            <a:r>
              <a:rPr lang="en-US" altLang="zh-CN" sz="2400">
                <a:latin typeface="+mn-ea"/>
                <a:ea typeface="+mn-ea"/>
              </a:rPr>
              <a:t>1024*4</a:t>
            </a:r>
            <a:r>
              <a:rPr lang="zh-CN" altLang="en-US" sz="2400">
                <a:latin typeface="+mn-ea"/>
                <a:ea typeface="+mn-ea"/>
              </a:rPr>
              <a:t>位</a:t>
            </a:r>
            <a:r>
              <a:rPr lang="en-US" altLang="zh-CN" sz="2400">
                <a:latin typeface="+mn-ea"/>
                <a:ea typeface="+mn-ea"/>
              </a:rPr>
              <a:t>)</a:t>
            </a:r>
          </a:p>
        </p:txBody>
      </p:sp>
      <p:sp>
        <p:nvSpPr>
          <p:cNvPr id="109" name="AutoShape 108"/>
          <p:cNvSpPr>
            <a:spLocks/>
          </p:cNvSpPr>
          <p:nvPr/>
        </p:nvSpPr>
        <p:spPr bwMode="auto">
          <a:xfrm>
            <a:off x="5580063" y="909638"/>
            <a:ext cx="3384550" cy="863600"/>
          </a:xfrm>
          <a:prstGeom prst="borderCallout2">
            <a:avLst>
              <a:gd name="adj1" fmla="val 13236"/>
              <a:gd name="adj2" fmla="val -2250"/>
              <a:gd name="adj3" fmla="val 13236"/>
              <a:gd name="adj4" fmla="val -8491"/>
              <a:gd name="adj5" fmla="val 187134"/>
              <a:gd name="adj6" fmla="val -14444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 type="oval" w="med" len="med"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存储阵列的每一行对应一个字，共用一根字线</a:t>
            </a:r>
          </a:p>
        </p:txBody>
      </p:sp>
      <p:sp>
        <p:nvSpPr>
          <p:cNvPr id="110" name="AutoShape 109"/>
          <p:cNvSpPr>
            <a:spLocks/>
          </p:cNvSpPr>
          <p:nvPr/>
        </p:nvSpPr>
        <p:spPr bwMode="auto">
          <a:xfrm>
            <a:off x="323850" y="5230813"/>
            <a:ext cx="2663825" cy="1222375"/>
          </a:xfrm>
          <a:prstGeom prst="borderCallout2">
            <a:avLst>
              <a:gd name="adj1" fmla="val 9352"/>
              <a:gd name="adj2" fmla="val 102861"/>
              <a:gd name="adj3" fmla="val 9352"/>
              <a:gd name="adj4" fmla="val 107926"/>
              <a:gd name="adj5" fmla="val -19093"/>
              <a:gd name="adj6" fmla="val 112514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 type="oval" w="med" len="med"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+mn-ea"/>
                <a:ea typeface="+mn-ea"/>
              </a:rPr>
              <a:t>缺点：当地址线增加时，使译码器的复杂度按</a:t>
            </a:r>
            <a:r>
              <a:rPr lang="en-US" altLang="zh-CN" sz="2400">
                <a:latin typeface="+mn-ea"/>
                <a:ea typeface="+mn-ea"/>
              </a:rPr>
              <a:t>2</a:t>
            </a:r>
            <a:r>
              <a:rPr lang="en-US" altLang="zh-CN" sz="2400" baseline="30000">
                <a:latin typeface="+mn-ea"/>
                <a:ea typeface="+mn-ea"/>
              </a:rPr>
              <a:t>n</a:t>
            </a:r>
            <a:r>
              <a:rPr lang="zh-CN" altLang="en-US" sz="2400">
                <a:latin typeface="+mn-ea"/>
                <a:ea typeface="+mn-ea"/>
              </a:rPr>
              <a:t>增加</a:t>
            </a:r>
            <a:endParaRPr lang="zh-CN" altLang="en-US" sz="24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914727" y="194771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</a:rPr>
              <a:t>如何实现内部位存储单元阵列？</a:t>
            </a:r>
          </a:p>
        </p:txBody>
      </p:sp>
    </p:spTree>
    <p:extLst>
      <p:ext uri="{BB962C8B-B14F-4D97-AF65-F5344CB8AC3E}">
        <p14:creationId xmlns:p14="http://schemas.microsoft.com/office/powerpoint/2010/main" val="31746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 autoUpdateAnimBg="0"/>
      <p:bldP spid="11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03648" y="980728"/>
            <a:ext cx="6948488" cy="5410200"/>
            <a:chOff x="864" y="624"/>
            <a:chExt cx="4377" cy="3408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536" y="903"/>
              <a:ext cx="384" cy="17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400" y="75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656" y="759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00" y="205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56" y="2055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152" y="10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152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152" y="17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920" y="1095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0" y="2343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20" y="2871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920" y="3111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4944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4548" y="2560"/>
              <a:ext cx="3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48" y="255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256" y="2544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827" y="2544"/>
              <a:ext cx="5" cy="5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688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544" y="2519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800" y="2526"/>
              <a:ext cx="0" cy="7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256" y="807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832" y="807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560" y="85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040" y="85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256" y="80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256" y="21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688" y="80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688" y="21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544" y="99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2544" y="22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164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732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4446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4926" y="167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4560" y="85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944" y="855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560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4944" y="215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800" y="99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800" y="2295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 rot="5400000" flipH="1">
              <a:off x="2973" y="989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rot="5400000" flipH="1">
              <a:off x="2973" y="2233"/>
              <a:ext cx="2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≈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1152" y="855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地址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1584" y="1019"/>
              <a:ext cx="288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912" y="91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912" y="125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912" y="1584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912" y="19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1968" y="85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1920" y="206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800" y="307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57" name="Text Box 56"/>
            <p:cNvSpPr txBox="1">
              <a:spLocks noChangeArrowheads="1"/>
            </p:cNvSpPr>
            <p:nvPr/>
          </p:nvSpPr>
          <p:spPr bwMode="auto">
            <a:xfrm>
              <a:off x="2544" y="307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152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9" name="Text Box 58"/>
            <p:cNvSpPr txBox="1">
              <a:spLocks noChangeArrowheads="1"/>
            </p:cNvSpPr>
            <p:nvPr/>
          </p:nvSpPr>
          <p:spPr bwMode="auto">
            <a:xfrm>
              <a:off x="912" y="2217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208" y="624"/>
              <a:ext cx="2976" cy="18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2160" y="3312"/>
              <a:ext cx="2784" cy="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2934" y="3304"/>
              <a:ext cx="120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r>
                <a:rPr lang="zh-CN" altLang="en-US" sz="2400">
                  <a:latin typeface="宋体" panose="02010600030101010101" pitchFamily="2" charset="-122"/>
                  <a:ea typeface="宋体" panose="02010600030101010101" pitchFamily="2" charset="-122"/>
                </a:rPr>
                <a:t>地址译码器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2448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2400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2640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268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448" y="25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4704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 flipH="1">
              <a:off x="4656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>
              <a:off x="4896" y="249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Line 70"/>
            <p:cNvSpPr>
              <a:spLocks noChangeShapeType="1"/>
            </p:cNvSpPr>
            <p:nvPr/>
          </p:nvSpPr>
          <p:spPr bwMode="auto">
            <a:xfrm>
              <a:off x="4944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2" name="Line 71"/>
            <p:cNvSpPr>
              <a:spLocks noChangeShapeType="1"/>
            </p:cNvSpPr>
            <p:nvPr/>
          </p:nvSpPr>
          <p:spPr bwMode="auto">
            <a:xfrm>
              <a:off x="4704" y="252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>
              <a:off x="2256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4944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>
              <a:off x="2256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1344" y="2736"/>
              <a:ext cx="5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1440" y="2784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读写电路</a:t>
              </a: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268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>
              <a:off x="456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V="1">
              <a:off x="2736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 flipV="1">
              <a:off x="3120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V="1">
              <a:off x="3552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 flipV="1">
              <a:off x="3936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4" name="Text Box 83"/>
            <p:cNvSpPr txBox="1">
              <a:spLocks noChangeArrowheads="1"/>
            </p:cNvSpPr>
            <p:nvPr/>
          </p:nvSpPr>
          <p:spPr bwMode="auto">
            <a:xfrm>
              <a:off x="2640" y="379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" name="Text Box 84"/>
            <p:cNvSpPr txBox="1">
              <a:spLocks noChangeArrowheads="1"/>
            </p:cNvSpPr>
            <p:nvPr/>
          </p:nvSpPr>
          <p:spPr bwMode="auto">
            <a:xfrm>
              <a:off x="3024" y="380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6" name="Text Box 85"/>
            <p:cNvSpPr txBox="1">
              <a:spLocks noChangeArrowheads="1"/>
            </p:cNvSpPr>
            <p:nvPr/>
          </p:nvSpPr>
          <p:spPr bwMode="auto">
            <a:xfrm>
              <a:off x="3456" y="37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7" name="Text Box 86"/>
            <p:cNvSpPr txBox="1">
              <a:spLocks noChangeArrowheads="1"/>
            </p:cNvSpPr>
            <p:nvPr/>
          </p:nvSpPr>
          <p:spPr bwMode="auto">
            <a:xfrm>
              <a:off x="3840" y="380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 flipV="1">
              <a:off x="4368" y="36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" name="Text Box 88"/>
            <p:cNvSpPr txBox="1">
              <a:spLocks noChangeArrowheads="1"/>
            </p:cNvSpPr>
            <p:nvPr/>
          </p:nvSpPr>
          <p:spPr bwMode="auto">
            <a:xfrm>
              <a:off x="4272" y="379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A</a:t>
              </a:r>
              <a:r>
                <a:rPr lang="en-US" altLang="zh-CN" sz="2400" baseline="-250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0" name="Text Box 89"/>
            <p:cNvSpPr txBox="1">
              <a:spLocks noChangeArrowheads="1"/>
            </p:cNvSpPr>
            <p:nvPr/>
          </p:nvSpPr>
          <p:spPr bwMode="auto">
            <a:xfrm>
              <a:off x="1584" y="345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1662" y="32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1104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1104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4" name="Text Box 93"/>
            <p:cNvSpPr txBox="1">
              <a:spLocks noChangeArrowheads="1"/>
            </p:cNvSpPr>
            <p:nvPr/>
          </p:nvSpPr>
          <p:spPr bwMode="auto">
            <a:xfrm>
              <a:off x="864" y="274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读</a:t>
              </a:r>
            </a:p>
          </p:txBody>
        </p:sp>
        <p:sp>
          <p:nvSpPr>
            <p:cNvPr id="95" name="Text Box 94"/>
            <p:cNvSpPr txBox="1">
              <a:spLocks noChangeArrowheads="1"/>
            </p:cNvSpPr>
            <p:nvPr/>
          </p:nvSpPr>
          <p:spPr bwMode="auto">
            <a:xfrm>
              <a:off x="864" y="29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ea typeface="宋体" panose="02010600030101010101" pitchFamily="2" charset="-122"/>
                </a:rPr>
                <a:t>写</a:t>
              </a:r>
            </a:p>
          </p:txBody>
        </p:sp>
        <p:sp>
          <p:nvSpPr>
            <p:cNvPr id="96" name="Text Box 95"/>
            <p:cNvSpPr txBox="1">
              <a:spLocks noChangeArrowheads="1"/>
            </p:cNvSpPr>
            <p:nvPr/>
          </p:nvSpPr>
          <p:spPr bwMode="auto">
            <a:xfrm>
              <a:off x="2836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97" name="Text Box 96"/>
            <p:cNvSpPr txBox="1">
              <a:spLocks noChangeArrowheads="1"/>
            </p:cNvSpPr>
            <p:nvPr/>
          </p:nvSpPr>
          <p:spPr bwMode="auto">
            <a:xfrm>
              <a:off x="2018" y="2505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 flipV="1">
              <a:off x="2066" y="2540"/>
              <a:ext cx="137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9" name="Text Box 98"/>
            <p:cNvSpPr txBox="1">
              <a:spLocks noChangeArrowheads="1"/>
            </p:cNvSpPr>
            <p:nvPr/>
          </p:nvSpPr>
          <p:spPr bwMode="auto">
            <a:xfrm>
              <a:off x="5049" y="249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0" name="Text Box 99"/>
            <p:cNvSpPr txBox="1">
              <a:spLocks noChangeArrowheads="1"/>
            </p:cNvSpPr>
            <p:nvPr/>
          </p:nvSpPr>
          <p:spPr bwMode="auto">
            <a:xfrm>
              <a:off x="4331" y="2513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01" name="Line 100"/>
            <p:cNvSpPr>
              <a:spLocks noChangeShapeType="1"/>
            </p:cNvSpPr>
            <p:nvPr/>
          </p:nvSpPr>
          <p:spPr bwMode="auto">
            <a:xfrm flipV="1">
              <a:off x="4368" y="2535"/>
              <a:ext cx="144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2" name="Text Box 101"/>
            <p:cNvSpPr txBox="1">
              <a:spLocks noChangeArrowheads="1"/>
            </p:cNvSpPr>
            <p:nvPr/>
          </p:nvSpPr>
          <p:spPr bwMode="auto">
            <a:xfrm>
              <a:off x="3360" y="1344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宋体" panose="02010600030101010101" pitchFamily="2" charset="-122"/>
                  <a:ea typeface="宋体" panose="02010600030101010101" pitchFamily="2" charset="-122"/>
                </a:rPr>
                <a:t>32×32</a:t>
              </a:r>
              <a:r>
                <a:rPr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位</a:t>
              </a:r>
            </a:p>
          </p:txBody>
        </p:sp>
      </p:grpSp>
      <p:sp>
        <p:nvSpPr>
          <p:cNvPr id="103" name="Text Box 102"/>
          <p:cNvSpPr txBox="1">
            <a:spLocks noChangeArrowheads="1"/>
          </p:cNvSpPr>
          <p:nvPr/>
        </p:nvSpPr>
        <p:spPr bwMode="auto">
          <a:xfrm>
            <a:off x="942479" y="216249"/>
            <a:ext cx="38838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二维地址译码的位选方式</a:t>
            </a: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1837829" y="5996136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每次读出</a:t>
            </a:r>
            <a:r>
              <a:rPr lang="en-US" altLang="zh-CN" sz="240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+mn-ea"/>
                <a:ea typeface="+mn-ea"/>
              </a:rPr>
              <a:t>位</a:t>
            </a: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643438" y="2636838"/>
            <a:ext cx="2408237" cy="863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400">
                <a:latin typeface="+mn-ea"/>
                <a:ea typeface="+mn-ea"/>
              </a:rPr>
              <a:t>优点：译码线少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latin typeface="+mn-ea"/>
                <a:ea typeface="+mn-ea"/>
              </a:rPr>
              <a:t>(32+32=64)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250825" y="5084763"/>
            <a:ext cx="1727200" cy="865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缺点：需多片构成字</a:t>
            </a:r>
          </a:p>
        </p:txBody>
      </p:sp>
    </p:spTree>
    <p:extLst>
      <p:ext uri="{BB962C8B-B14F-4D97-AF65-F5344CB8AC3E}">
        <p14:creationId xmlns:p14="http://schemas.microsoft.com/office/powerpoint/2010/main" val="24620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 animBg="1"/>
      <p:bldP spid="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43421"/>
            <a:ext cx="40544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内部寻址逻辑</a:t>
            </a:r>
          </a:p>
        </p:txBody>
      </p:sp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623095" y="759371"/>
            <a:ext cx="8018462" cy="119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900" b="1"/>
              <a:t>    寻址空间1</a:t>
            </a:r>
            <a:r>
              <a:rPr lang="en-US" altLang="zh-CN" sz="2900" b="1"/>
              <a:t>K,  </a:t>
            </a:r>
            <a:r>
              <a:rPr lang="zh-CN" altLang="en-US" sz="2900" b="1"/>
              <a:t>存储芯片共1</a:t>
            </a:r>
            <a:r>
              <a:rPr lang="en-US" altLang="zh-CN" sz="2900" b="1"/>
              <a:t>K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4</a:t>
            </a:r>
            <a:r>
              <a:rPr lang="zh-CN" altLang="en-US" sz="2900" b="1"/>
              <a:t>个位单元, 被分成4个位平面(按矩阵排列), 每个平面1</a:t>
            </a:r>
            <a:r>
              <a:rPr lang="en-US" altLang="zh-CN" sz="2900" b="1"/>
              <a:t>K</a:t>
            </a:r>
            <a:r>
              <a:rPr lang="en-US" altLang="zh-CN" sz="1600" b="1"/>
              <a:t> 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en-US" altLang="zh-CN" sz="2900" b="1"/>
              <a:t>1</a:t>
            </a:r>
            <a:r>
              <a:rPr lang="zh-CN" altLang="en-US" sz="2900" b="1"/>
              <a:t>位。</a:t>
            </a: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1087475" y="2121392"/>
            <a:ext cx="523716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/>
              <a:t>每平面矩阵排成64行</a:t>
            </a:r>
            <a:r>
              <a:rPr lang="en-US" altLang="zh-CN" sz="2900" b="1">
                <a:sym typeface="Symbol" pitchFamily="18" charset="2"/>
              </a:rPr>
              <a:t></a:t>
            </a:r>
            <a:r>
              <a:rPr lang="zh-CN" altLang="en-US" sz="2900" b="1"/>
              <a:t>16列。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3033713" y="2744043"/>
            <a:ext cx="5530850" cy="717550"/>
            <a:chOff x="1911" y="1257"/>
            <a:chExt cx="3484" cy="452"/>
          </a:xfrm>
        </p:grpSpPr>
        <p:sp>
          <p:nvSpPr>
            <p:cNvPr id="6" name="Text Box 70"/>
            <p:cNvSpPr txBox="1">
              <a:spLocks noChangeArrowheads="1"/>
            </p:cNvSpPr>
            <p:nvPr/>
          </p:nvSpPr>
          <p:spPr bwMode="auto">
            <a:xfrm>
              <a:off x="1911" y="1257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3</a:t>
              </a:r>
            </a:p>
          </p:txBody>
        </p:sp>
        <p:sp>
          <p:nvSpPr>
            <p:cNvPr id="7" name="Line 71"/>
            <p:cNvSpPr>
              <a:spLocks noChangeShapeType="1"/>
            </p:cNvSpPr>
            <p:nvPr/>
          </p:nvSpPr>
          <p:spPr bwMode="auto">
            <a:xfrm>
              <a:off x="2095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8" name="Text Box 72"/>
            <p:cNvSpPr txBox="1">
              <a:spLocks noChangeArrowheads="1"/>
            </p:cNvSpPr>
            <p:nvPr/>
          </p:nvSpPr>
          <p:spPr bwMode="auto">
            <a:xfrm>
              <a:off x="3027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2</a:t>
              </a:r>
            </a:p>
          </p:txBody>
        </p:sp>
        <p:sp>
          <p:nvSpPr>
            <p:cNvPr id="9" name="Line 73"/>
            <p:cNvSpPr>
              <a:spLocks noChangeShapeType="1"/>
            </p:cNvSpPr>
            <p:nvPr/>
          </p:nvSpPr>
          <p:spPr bwMode="auto">
            <a:xfrm>
              <a:off x="4203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0" name="Line 74"/>
            <p:cNvSpPr>
              <a:spLocks noChangeShapeType="1"/>
            </p:cNvSpPr>
            <p:nvPr/>
          </p:nvSpPr>
          <p:spPr bwMode="auto">
            <a:xfrm>
              <a:off x="5197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4058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1</a:t>
              </a:r>
            </a:p>
          </p:txBody>
        </p:sp>
        <p:sp>
          <p:nvSpPr>
            <p:cNvPr id="12" name="Line 76"/>
            <p:cNvSpPr>
              <a:spLocks noChangeShapeType="1"/>
            </p:cNvSpPr>
            <p:nvPr/>
          </p:nvSpPr>
          <p:spPr bwMode="auto">
            <a:xfrm>
              <a:off x="3183" y="1534"/>
              <a:ext cx="0" cy="175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round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13" name="Text Box 77"/>
            <p:cNvSpPr txBox="1">
              <a:spLocks noChangeArrowheads="1"/>
            </p:cNvSpPr>
            <p:nvPr/>
          </p:nvSpPr>
          <p:spPr bwMode="auto">
            <a:xfrm>
              <a:off x="5029" y="1258"/>
              <a:ext cx="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D</a:t>
              </a:r>
              <a:r>
                <a:rPr lang="en-US" altLang="zh-CN" b="1" baseline="-12000"/>
                <a:t>0</a:t>
              </a: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508000" y="3069482"/>
            <a:ext cx="8415339" cy="3678239"/>
            <a:chOff x="320" y="1462"/>
            <a:chExt cx="5301" cy="2317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220" y="1725"/>
              <a:ext cx="417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X</a:t>
              </a:r>
              <a:r>
                <a:rPr lang="en-US" altLang="zh-CN" sz="2400" b="1"/>
                <a:t>0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824" y="1866"/>
              <a:ext cx="388" cy="831"/>
            </a:xfrm>
            <a:prstGeom prst="rect">
              <a:avLst/>
            </a:prstGeom>
            <a:solidFill>
              <a:srgbClr val="DDFFFF"/>
            </a:solidFill>
            <a:ln w="25400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ea typeface="黑体" pitchFamily="2" charset="-122"/>
                </a:rPr>
                <a:t> </a:t>
              </a:r>
              <a:r>
                <a:rPr lang="zh-CN" altLang="en-US" sz="2800" b="1"/>
                <a:t>行译码</a:t>
              </a:r>
            </a:p>
          </p:txBody>
        </p:sp>
        <p:grpSp>
          <p:nvGrpSpPr>
            <p:cNvPr id="17" name="Group 23"/>
            <p:cNvGrpSpPr>
              <a:grpSpLocks/>
            </p:cNvGrpSpPr>
            <p:nvPr/>
          </p:nvGrpSpPr>
          <p:grpSpPr bwMode="auto">
            <a:xfrm>
              <a:off x="663" y="1922"/>
              <a:ext cx="127" cy="742"/>
              <a:chOff x="483" y="1490"/>
              <a:chExt cx="240" cy="821"/>
            </a:xfrm>
          </p:grpSpPr>
          <p:sp>
            <p:nvSpPr>
              <p:cNvPr id="58" name="Line 24"/>
              <p:cNvSpPr>
                <a:spLocks noChangeShapeType="1"/>
              </p:cNvSpPr>
              <p:nvPr/>
            </p:nvSpPr>
            <p:spPr bwMode="auto">
              <a:xfrm>
                <a:off x="483" y="1490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9" name="Line 25"/>
              <p:cNvSpPr>
                <a:spLocks noChangeShapeType="1"/>
              </p:cNvSpPr>
              <p:nvPr/>
            </p:nvSpPr>
            <p:spPr bwMode="auto">
              <a:xfrm>
                <a:off x="483" y="1654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>
                <a:off x="483" y="1818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1" name="Line 27"/>
              <p:cNvSpPr>
                <a:spLocks noChangeShapeType="1"/>
              </p:cNvSpPr>
              <p:nvPr/>
            </p:nvSpPr>
            <p:spPr bwMode="auto">
              <a:xfrm>
                <a:off x="483" y="1983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2" name="Line 28"/>
              <p:cNvSpPr>
                <a:spLocks noChangeShapeType="1"/>
              </p:cNvSpPr>
              <p:nvPr/>
            </p:nvSpPr>
            <p:spPr bwMode="auto">
              <a:xfrm>
                <a:off x="483" y="2157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63" name="Line 29"/>
              <p:cNvSpPr>
                <a:spLocks noChangeShapeType="1"/>
              </p:cNvSpPr>
              <p:nvPr/>
            </p:nvSpPr>
            <p:spPr bwMode="auto">
              <a:xfrm>
                <a:off x="483" y="2311"/>
                <a:ext cx="24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320" y="1462"/>
              <a:ext cx="409" cy="14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wordArtVertRtl"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6位行地址</a:t>
              </a: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1452" y="2075"/>
              <a:ext cx="0" cy="161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Text Box 32"/>
            <p:cNvSpPr txBox="1">
              <a:spLocks noChangeArrowheads="1"/>
            </p:cNvSpPr>
            <p:nvPr/>
          </p:nvSpPr>
          <p:spPr bwMode="auto">
            <a:xfrm>
              <a:off x="1220" y="2163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X</a:t>
              </a:r>
              <a:r>
                <a:rPr lang="en-US" altLang="zh-CN" sz="2400" b="1"/>
                <a:t>63</a:t>
              </a:r>
            </a:p>
          </p:txBody>
        </p:sp>
        <p:sp>
          <p:nvSpPr>
            <p:cNvPr id="21" name="Text Box 33"/>
            <p:cNvSpPr txBox="1">
              <a:spLocks noChangeArrowheads="1"/>
            </p:cNvSpPr>
            <p:nvPr/>
          </p:nvSpPr>
          <p:spPr bwMode="auto">
            <a:xfrm>
              <a:off x="1593" y="3025"/>
              <a:ext cx="1008" cy="316"/>
            </a:xfrm>
            <a:prstGeom prst="rect">
              <a:avLst/>
            </a:prstGeom>
            <a:solidFill>
              <a:srgbClr val="DDFFFF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/>
                <a:t> </a:t>
              </a:r>
              <a:r>
                <a:rPr lang="zh-CN" altLang="en-US" sz="2800" b="1">
                  <a:latin typeface="宋体" charset="-122"/>
                </a:rPr>
                <a:t>列译码</a:t>
              </a:r>
            </a:p>
          </p:txBody>
        </p:sp>
        <p:grpSp>
          <p:nvGrpSpPr>
            <p:cNvPr id="22" name="Group 80"/>
            <p:cNvGrpSpPr>
              <a:grpSpLocks/>
            </p:cNvGrpSpPr>
            <p:nvPr/>
          </p:nvGrpSpPr>
          <p:grpSpPr bwMode="auto">
            <a:xfrm>
              <a:off x="1794" y="3362"/>
              <a:ext cx="576" cy="125"/>
              <a:chOff x="1758" y="3927"/>
              <a:chExt cx="576" cy="288"/>
            </a:xfrm>
          </p:grpSpPr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>
                <a:off x="1758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>
                <a:off x="1950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2142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>
                <a:off x="2334" y="3927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1502" y="2742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Y</a:t>
              </a:r>
              <a:r>
                <a:rPr lang="en-US" altLang="zh-CN" sz="2400" b="1"/>
                <a:t>0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2308" y="2750"/>
              <a:ext cx="52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/>
                <a:t>Y</a:t>
              </a:r>
              <a:r>
                <a:rPr lang="en-US" altLang="zh-CN" sz="2400" b="1"/>
                <a:t>15</a:t>
              </a: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1916" y="2894"/>
              <a:ext cx="336" cy="0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1849" y="2610"/>
              <a:ext cx="373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>
              <a:off x="2339" y="2755"/>
              <a:ext cx="3269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>
              <a:off x="3014" y="2647"/>
              <a:ext cx="338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4022" y="2640"/>
              <a:ext cx="338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0" name="Line 46"/>
            <p:cNvSpPr>
              <a:spLocks noChangeShapeType="1"/>
            </p:cNvSpPr>
            <p:nvPr/>
          </p:nvSpPr>
          <p:spPr bwMode="auto">
            <a:xfrm>
              <a:off x="4812" y="2648"/>
              <a:ext cx="315" cy="79"/>
            </a:xfrm>
            <a:prstGeom prst="line">
              <a:avLst/>
            </a:prstGeom>
            <a:noFill/>
            <a:ln w="28575">
              <a:solidFill>
                <a:srgbClr val="004400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" name="Text Box 47"/>
            <p:cNvSpPr txBox="1">
              <a:spLocks noChangeArrowheads="1"/>
            </p:cNvSpPr>
            <p:nvPr/>
          </p:nvSpPr>
          <p:spPr bwMode="auto">
            <a:xfrm>
              <a:off x="1541" y="3449"/>
              <a:ext cx="124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宋体" charset="-122"/>
                </a:rPr>
                <a:t>4位列地址</a:t>
              </a:r>
            </a:p>
          </p:txBody>
        </p:sp>
        <p:sp>
          <p:nvSpPr>
            <p:cNvPr id="32" name="Rectangle 48"/>
            <p:cNvSpPr>
              <a:spLocks noChangeArrowheads="1"/>
            </p:cNvSpPr>
            <p:nvPr/>
          </p:nvSpPr>
          <p:spPr bwMode="auto">
            <a:xfrm>
              <a:off x="1753" y="1912"/>
              <a:ext cx="720" cy="608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1723" y="1649"/>
              <a:ext cx="90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4" name="Rectangle 50"/>
            <p:cNvSpPr>
              <a:spLocks noChangeArrowheads="1"/>
            </p:cNvSpPr>
            <p:nvPr/>
          </p:nvSpPr>
          <p:spPr bwMode="auto">
            <a:xfrm>
              <a:off x="2822" y="1902"/>
              <a:ext cx="720" cy="617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2792" y="1639"/>
              <a:ext cx="91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6" name="Rectangle 52"/>
            <p:cNvSpPr>
              <a:spLocks noChangeArrowheads="1"/>
            </p:cNvSpPr>
            <p:nvPr/>
          </p:nvSpPr>
          <p:spPr bwMode="auto">
            <a:xfrm>
              <a:off x="3830" y="1912"/>
              <a:ext cx="720" cy="606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819" y="1649"/>
              <a:ext cx="87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38" name="Rectangle 54"/>
            <p:cNvSpPr>
              <a:spLocks noChangeArrowheads="1"/>
            </p:cNvSpPr>
            <p:nvPr/>
          </p:nvSpPr>
          <p:spPr bwMode="auto">
            <a:xfrm>
              <a:off x="4819" y="1912"/>
              <a:ext cx="720" cy="608"/>
            </a:xfrm>
            <a:prstGeom prst="rect">
              <a:avLst/>
            </a:prstGeom>
            <a:solidFill>
              <a:srgbClr val="FFFFCC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9" name="Text Box 55"/>
            <p:cNvSpPr txBox="1">
              <a:spLocks noChangeArrowheads="1"/>
            </p:cNvSpPr>
            <p:nvPr/>
          </p:nvSpPr>
          <p:spPr bwMode="auto">
            <a:xfrm>
              <a:off x="4808" y="1649"/>
              <a:ext cx="813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b="1"/>
                <a:t>64 </a:t>
              </a:r>
              <a:r>
                <a:rPr lang="en-US" altLang="zh-CN" sz="2600" b="1">
                  <a:sym typeface="Symbol" pitchFamily="18" charset="2"/>
                </a:rPr>
                <a:t></a:t>
              </a:r>
              <a:r>
                <a:rPr lang="zh-CN" altLang="en-US" sz="2600" b="1"/>
                <a:t>16</a:t>
              </a:r>
            </a:p>
          </p:txBody>
        </p:sp>
        <p:sp>
          <p:nvSpPr>
            <p:cNvPr id="40" name="Text Box 56"/>
            <p:cNvSpPr txBox="1">
              <a:spLocks noChangeArrowheads="1"/>
            </p:cNvSpPr>
            <p:nvPr/>
          </p:nvSpPr>
          <p:spPr bwMode="auto">
            <a:xfrm>
              <a:off x="1897" y="210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1" name="Text Box 57"/>
            <p:cNvSpPr txBox="1">
              <a:spLocks noChangeArrowheads="1"/>
            </p:cNvSpPr>
            <p:nvPr/>
          </p:nvSpPr>
          <p:spPr bwMode="auto">
            <a:xfrm>
              <a:off x="2966" y="2095"/>
              <a:ext cx="480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2" name="Text Box 58"/>
            <p:cNvSpPr txBox="1">
              <a:spLocks noChangeArrowheads="1"/>
            </p:cNvSpPr>
            <p:nvPr/>
          </p:nvSpPr>
          <p:spPr bwMode="auto">
            <a:xfrm>
              <a:off x="3985" y="2115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3" name="Text Box 59"/>
            <p:cNvSpPr txBox="1">
              <a:spLocks noChangeArrowheads="1"/>
            </p:cNvSpPr>
            <p:nvPr/>
          </p:nvSpPr>
          <p:spPr bwMode="auto">
            <a:xfrm>
              <a:off x="4983" y="2104"/>
              <a:ext cx="48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1</a:t>
              </a:r>
              <a:r>
                <a:rPr lang="en-US" altLang="zh-CN" sz="2800" b="1"/>
                <a:t>K</a:t>
              </a:r>
            </a:p>
          </p:txBody>
        </p:sp>
        <p:sp>
          <p:nvSpPr>
            <p:cNvPr id="44" name="Line 60"/>
            <p:cNvSpPr>
              <a:spLocks noChangeShapeType="1"/>
            </p:cNvSpPr>
            <p:nvPr/>
          </p:nvSpPr>
          <p:spPr bwMode="auto">
            <a:xfrm>
              <a:off x="1212" y="2013"/>
              <a:ext cx="43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1212" y="2429"/>
              <a:ext cx="4318" cy="0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>
              <a:off x="1849" y="1917"/>
              <a:ext cx="0" cy="1106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7" name="Line 63"/>
            <p:cNvSpPr>
              <a:spLocks noChangeShapeType="1"/>
            </p:cNvSpPr>
            <p:nvPr/>
          </p:nvSpPr>
          <p:spPr bwMode="auto">
            <a:xfrm>
              <a:off x="2918" y="1902"/>
              <a:ext cx="0" cy="70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329" y="1912"/>
              <a:ext cx="0" cy="1111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446" y="1902"/>
              <a:ext cx="0" cy="832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 flipH="1">
              <a:off x="4446" y="1921"/>
              <a:ext cx="0" cy="82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5423" y="1912"/>
              <a:ext cx="0" cy="843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2" name="Line 78"/>
            <p:cNvSpPr>
              <a:spLocks noChangeShapeType="1"/>
            </p:cNvSpPr>
            <p:nvPr/>
          </p:nvSpPr>
          <p:spPr bwMode="auto">
            <a:xfrm>
              <a:off x="3943" y="1912"/>
              <a:ext cx="0" cy="69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53" name="Line 79"/>
            <p:cNvSpPr>
              <a:spLocks noChangeShapeType="1"/>
            </p:cNvSpPr>
            <p:nvPr/>
          </p:nvSpPr>
          <p:spPr bwMode="auto">
            <a:xfrm>
              <a:off x="4948" y="1917"/>
              <a:ext cx="0" cy="694"/>
            </a:xfrm>
            <a:prstGeom prst="line">
              <a:avLst/>
            </a:prstGeom>
            <a:noFill/>
            <a:ln w="2857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" name="流程图: 接点 63"/>
          <p:cNvSpPr/>
          <p:nvPr/>
        </p:nvSpPr>
        <p:spPr>
          <a:xfrm>
            <a:off x="3625688" y="3856674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/>
          <p:cNvSpPr/>
          <p:nvPr/>
        </p:nvSpPr>
        <p:spPr>
          <a:xfrm>
            <a:off x="5364088" y="3861048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/>
          <p:cNvSpPr/>
          <p:nvPr/>
        </p:nvSpPr>
        <p:spPr>
          <a:xfrm>
            <a:off x="6983674" y="3861048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/>
          <p:cNvSpPr/>
          <p:nvPr/>
        </p:nvSpPr>
        <p:spPr>
          <a:xfrm>
            <a:off x="8532440" y="3888481"/>
            <a:ext cx="160736" cy="148835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64" grpId="0" animBg="1"/>
      <p:bldP spid="65" grpId="0" animBg="1"/>
      <p:bldP spid="66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63DC4252-4290-4132-8222-C63A923E173B}"/>
              </a:ext>
            </a:extLst>
          </p:cNvPr>
          <p:cNvGrpSpPr/>
          <p:nvPr/>
        </p:nvGrpSpPr>
        <p:grpSpPr>
          <a:xfrm>
            <a:off x="814707" y="1239113"/>
            <a:ext cx="7933757" cy="4367970"/>
            <a:chOff x="814707" y="1239113"/>
            <a:chExt cx="7933757" cy="4367970"/>
          </a:xfrm>
        </p:grpSpPr>
        <p:sp>
          <p:nvSpPr>
            <p:cNvPr id="5" name="Text Box 15"/>
            <p:cNvSpPr txBox="1">
              <a:spLocks noChangeArrowheads="1"/>
            </p:cNvSpPr>
            <p:nvPr/>
          </p:nvSpPr>
          <p:spPr bwMode="auto">
            <a:xfrm>
              <a:off x="6884094" y="1239113"/>
              <a:ext cx="937279" cy="7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CS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4840856" y="1805873"/>
              <a:ext cx="1093818" cy="9423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4216657" y="1995578"/>
              <a:ext cx="1093818" cy="9402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3590499" y="2183222"/>
              <a:ext cx="1093818" cy="94027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966300" y="2370864"/>
              <a:ext cx="1093818" cy="942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2029022" y="2560569"/>
              <a:ext cx="937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2029022" y="3123498"/>
              <a:ext cx="9372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029022" y="4630826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2"/>
            <p:cNvSpPr>
              <a:spLocks noChangeShapeType="1"/>
            </p:cNvSpPr>
            <p:nvPr/>
          </p:nvSpPr>
          <p:spPr bwMode="auto">
            <a:xfrm>
              <a:off x="2029022" y="4818469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3"/>
            <p:cNvSpPr>
              <a:spLocks noChangeShapeType="1"/>
            </p:cNvSpPr>
            <p:nvPr/>
          </p:nvSpPr>
          <p:spPr bwMode="auto">
            <a:xfrm>
              <a:off x="2029022" y="5006112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2029022" y="5193755"/>
              <a:ext cx="671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 flipV="1">
              <a:off x="4060118" y="1836803"/>
              <a:ext cx="2512454" cy="7237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 flipV="1">
              <a:off x="4060118" y="2001765"/>
              <a:ext cx="2616159" cy="746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6557745" y="1848726"/>
              <a:ext cx="313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6594497" y="2016489"/>
              <a:ext cx="313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2040567" y="1937770"/>
              <a:ext cx="1922494" cy="6271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>
              <a:off x="2751059" y="2323438"/>
              <a:ext cx="8394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3318513" y="2135795"/>
              <a:ext cx="898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>
              <a:off x="3923146" y="1948153"/>
              <a:ext cx="9216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501668" y="2249170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1422432" y="2818321"/>
              <a:ext cx="171997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A5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1500702" y="4116903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0</a:t>
              </a:r>
              <a:endParaRPr lang="en-US" altLang="zh-CN" sz="2000" b="1"/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1520269" y="4958686"/>
              <a:ext cx="1719974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D</a:t>
              </a:r>
              <a:r>
                <a:rPr lang="en-US" altLang="zh-CN" sz="2000" b="1" baseline="-10000"/>
                <a:t>3</a:t>
              </a:r>
              <a:endParaRPr lang="en-US" altLang="zh-CN" sz="2000" b="1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6841046" y="1595839"/>
              <a:ext cx="937279" cy="791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___</a:t>
              </a:r>
            </a:p>
            <a:p>
              <a:pPr>
                <a:lnSpc>
                  <a:spcPct val="20000"/>
                </a:lnSpc>
                <a:spcBef>
                  <a:spcPct val="50000"/>
                </a:spcBef>
              </a:pPr>
              <a:r>
                <a:rPr lang="en-US" altLang="zh-CN" sz="2000" b="1"/>
                <a:t>WE</a:t>
              </a:r>
            </a:p>
          </p:txBody>
        </p: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2946733" y="2560569"/>
              <a:ext cx="1543868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1K×1</a:t>
              </a:r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3686380" y="2253330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4291013" y="2065687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45" name="Text Box 55"/>
            <p:cNvSpPr txBox="1">
              <a:spLocks noChangeArrowheads="1"/>
            </p:cNvSpPr>
            <p:nvPr/>
          </p:nvSpPr>
          <p:spPr bwMode="auto">
            <a:xfrm>
              <a:off x="4897602" y="1878044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46" name="Text Box 56"/>
            <p:cNvSpPr txBox="1">
              <a:spLocks noChangeArrowheads="1"/>
            </p:cNvSpPr>
            <p:nvPr/>
          </p:nvSpPr>
          <p:spPr bwMode="auto">
            <a:xfrm>
              <a:off x="5502234" y="1688340"/>
              <a:ext cx="37765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3551364" y="2913173"/>
              <a:ext cx="997937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2" name="Text Box 62"/>
            <p:cNvSpPr txBox="1">
              <a:spLocks noChangeArrowheads="1"/>
            </p:cNvSpPr>
            <p:nvPr/>
          </p:nvSpPr>
          <p:spPr bwMode="auto">
            <a:xfrm>
              <a:off x="4177522" y="2723468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4801721" y="2535825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54" name="Text Box 64"/>
            <p:cNvSpPr txBox="1">
              <a:spLocks noChangeArrowheads="1"/>
            </p:cNvSpPr>
            <p:nvPr/>
          </p:nvSpPr>
          <p:spPr bwMode="auto">
            <a:xfrm>
              <a:off x="5447445" y="2348182"/>
              <a:ext cx="995981" cy="515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I/O</a:t>
              </a:r>
            </a:p>
          </p:txBody>
        </p:sp>
        <p:sp>
          <p:nvSpPr>
            <p:cNvPr id="63" name="Text Box 73"/>
            <p:cNvSpPr txBox="1">
              <a:spLocks noChangeArrowheads="1"/>
            </p:cNvSpPr>
            <p:nvPr/>
          </p:nvSpPr>
          <p:spPr bwMode="auto">
            <a:xfrm>
              <a:off x="5616507" y="4101768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4" name="Text Box 74"/>
            <p:cNvSpPr txBox="1">
              <a:spLocks noChangeArrowheads="1"/>
            </p:cNvSpPr>
            <p:nvPr/>
          </p:nvSpPr>
          <p:spPr bwMode="auto">
            <a:xfrm>
              <a:off x="5004048" y="4317792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5" name="Text Box 75"/>
            <p:cNvSpPr txBox="1">
              <a:spLocks noChangeArrowheads="1"/>
            </p:cNvSpPr>
            <p:nvPr/>
          </p:nvSpPr>
          <p:spPr bwMode="auto">
            <a:xfrm>
              <a:off x="4365915" y="4491625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6" name="Text Box 76"/>
            <p:cNvSpPr txBox="1">
              <a:spLocks noChangeArrowheads="1"/>
            </p:cNvSpPr>
            <p:nvPr/>
          </p:nvSpPr>
          <p:spPr bwMode="auto">
            <a:xfrm>
              <a:off x="3742343" y="4677832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67" name="Text Box 77"/>
            <p:cNvSpPr txBox="1">
              <a:spLocks noChangeArrowheads="1"/>
            </p:cNvSpPr>
            <p:nvPr/>
          </p:nvSpPr>
          <p:spPr bwMode="auto">
            <a:xfrm>
              <a:off x="4536387" y="2085547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4" name="Text Box 84"/>
            <p:cNvSpPr txBox="1">
              <a:spLocks noChangeArrowheads="1"/>
            </p:cNvSpPr>
            <p:nvPr/>
          </p:nvSpPr>
          <p:spPr bwMode="auto">
            <a:xfrm>
              <a:off x="3923927" y="2229563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5148065" y="1700810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8" name="Text Box 88"/>
            <p:cNvSpPr txBox="1">
              <a:spLocks noChangeArrowheads="1"/>
            </p:cNvSpPr>
            <p:nvPr/>
          </p:nvSpPr>
          <p:spPr bwMode="auto">
            <a:xfrm>
              <a:off x="3923927" y="2060851"/>
              <a:ext cx="469617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79" name="Text Box 89"/>
            <p:cNvSpPr txBox="1">
              <a:spLocks noChangeArrowheads="1"/>
            </p:cNvSpPr>
            <p:nvPr/>
          </p:nvSpPr>
          <p:spPr bwMode="auto">
            <a:xfrm>
              <a:off x="4536387" y="1869522"/>
              <a:ext cx="467661" cy="911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80" name="Text Box 90"/>
            <p:cNvSpPr txBox="1">
              <a:spLocks noChangeArrowheads="1"/>
            </p:cNvSpPr>
            <p:nvPr/>
          </p:nvSpPr>
          <p:spPr bwMode="auto">
            <a:xfrm>
              <a:off x="5148065" y="1916834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81" name="Text Box 91"/>
            <p:cNvSpPr txBox="1">
              <a:spLocks noChangeArrowheads="1"/>
            </p:cNvSpPr>
            <p:nvPr/>
          </p:nvSpPr>
          <p:spPr bwMode="auto">
            <a:xfrm>
              <a:off x="1523603" y="2569848"/>
              <a:ext cx="553998" cy="82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400"/>
                <a:t>…</a:t>
              </a:r>
              <a:endParaRPr lang="en-US" altLang="zh-CN" sz="2400"/>
            </a:p>
          </p:txBody>
        </p:sp>
        <p:sp>
          <p:nvSpPr>
            <p:cNvPr id="82" name="Text Box 92"/>
            <p:cNvSpPr txBox="1">
              <a:spLocks noChangeArrowheads="1"/>
            </p:cNvSpPr>
            <p:nvPr/>
          </p:nvSpPr>
          <p:spPr bwMode="auto">
            <a:xfrm>
              <a:off x="1569189" y="4557915"/>
              <a:ext cx="753345" cy="8227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/>
                <a:t>…</a:t>
              </a:r>
              <a:endParaRPr lang="en-US" altLang="zh-CN" sz="2800"/>
            </a:p>
          </p:txBody>
        </p:sp>
        <p:sp>
          <p:nvSpPr>
            <p:cNvPr id="83" name="Text Box 93"/>
            <p:cNvSpPr txBox="1">
              <a:spLocks noChangeArrowheads="1"/>
            </p:cNvSpPr>
            <p:nvPr/>
          </p:nvSpPr>
          <p:spPr bwMode="auto">
            <a:xfrm>
              <a:off x="814707" y="1844824"/>
              <a:ext cx="615552" cy="153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地址总线</a:t>
              </a:r>
            </a:p>
          </p:txBody>
        </p:sp>
        <p:sp>
          <p:nvSpPr>
            <p:cNvPr id="84" name="Text Box 94"/>
            <p:cNvSpPr txBox="1">
              <a:spLocks noChangeArrowheads="1"/>
            </p:cNvSpPr>
            <p:nvPr/>
          </p:nvSpPr>
          <p:spPr bwMode="auto">
            <a:xfrm>
              <a:off x="814707" y="4077072"/>
              <a:ext cx="615552" cy="1530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数据总线</a:t>
              </a:r>
            </a:p>
          </p:txBody>
        </p:sp>
        <p:sp>
          <p:nvSpPr>
            <p:cNvPr id="89" name="Line 99"/>
            <p:cNvSpPr>
              <a:spLocks noChangeShapeType="1"/>
            </p:cNvSpPr>
            <p:nvPr/>
          </p:nvSpPr>
          <p:spPr bwMode="auto">
            <a:xfrm flipV="1">
              <a:off x="5768350" y="2748212"/>
              <a:ext cx="0" cy="1857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Line 100"/>
            <p:cNvSpPr>
              <a:spLocks noChangeShapeType="1"/>
            </p:cNvSpPr>
            <p:nvPr/>
          </p:nvSpPr>
          <p:spPr bwMode="auto">
            <a:xfrm flipV="1">
              <a:off x="5144151" y="2935854"/>
              <a:ext cx="0" cy="18578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101"/>
            <p:cNvSpPr>
              <a:spLocks noChangeShapeType="1"/>
            </p:cNvSpPr>
            <p:nvPr/>
          </p:nvSpPr>
          <p:spPr bwMode="auto">
            <a:xfrm flipV="1">
              <a:off x="4519951" y="3123498"/>
              <a:ext cx="0" cy="1905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102"/>
            <p:cNvSpPr>
              <a:spLocks noChangeShapeType="1"/>
            </p:cNvSpPr>
            <p:nvPr/>
          </p:nvSpPr>
          <p:spPr bwMode="auto">
            <a:xfrm flipV="1">
              <a:off x="3893794" y="3313203"/>
              <a:ext cx="0" cy="1880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Line 39"/>
            <p:cNvSpPr>
              <a:spLocks noChangeShapeType="1"/>
            </p:cNvSpPr>
            <p:nvPr/>
          </p:nvSpPr>
          <p:spPr bwMode="auto">
            <a:xfrm flipV="1">
              <a:off x="1981478" y="2878118"/>
              <a:ext cx="849255" cy="2426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90"/>
            <p:cNvSpPr txBox="1">
              <a:spLocks noChangeArrowheads="1"/>
            </p:cNvSpPr>
            <p:nvPr/>
          </p:nvSpPr>
          <p:spPr bwMode="auto">
            <a:xfrm>
              <a:off x="5771990" y="1700805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56" name="Text Box 90"/>
            <p:cNvSpPr txBox="1">
              <a:spLocks noChangeArrowheads="1"/>
            </p:cNvSpPr>
            <p:nvPr/>
          </p:nvSpPr>
          <p:spPr bwMode="auto">
            <a:xfrm>
              <a:off x="5771990" y="1484785"/>
              <a:ext cx="600210" cy="94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/>
                <a:t>.</a:t>
              </a:r>
            </a:p>
          </p:txBody>
        </p:sp>
        <p:sp>
          <p:nvSpPr>
            <p:cNvPr id="57" name="Text Box 48">
              <a:extLst>
                <a:ext uri="{FF2B5EF4-FFF2-40B4-BE49-F238E27FC236}">
                  <a16:creationId xmlns:a16="http://schemas.microsoft.com/office/drawing/2014/main" id="{C294E32F-2ECD-4CCC-ADDE-D54F91D50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2320" y="3664869"/>
              <a:ext cx="1149642" cy="405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/>
                <a:t>A6</a:t>
              </a:r>
              <a:r>
                <a:rPr lang="en-US" altLang="zh-CN" sz="2000" b="1">
                  <a:latin typeface="+mn-ea"/>
                </a:rPr>
                <a:t>…</a:t>
              </a:r>
              <a:r>
                <a:rPr lang="en-US" altLang="zh-CN" sz="2000" b="1"/>
                <a:t>A9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E8639A5-AACE-4838-9BE0-8AE88638A95D}"/>
                </a:ext>
              </a:extLst>
            </p:cNvPr>
            <p:cNvCxnSpPr/>
            <p:nvPr/>
          </p:nvCxnSpPr>
          <p:spPr>
            <a:xfrm flipV="1">
              <a:off x="3142406" y="3313203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D1AEC27-EC28-4002-A4AB-7734FD172FA2}"/>
                </a:ext>
              </a:extLst>
            </p:cNvPr>
            <p:cNvCxnSpPr/>
            <p:nvPr/>
          </p:nvCxnSpPr>
          <p:spPr>
            <a:xfrm flipV="1">
              <a:off x="3491880" y="3323363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Line 39">
              <a:extLst>
                <a:ext uri="{FF2B5EF4-FFF2-40B4-BE49-F238E27FC236}">
                  <a16:creationId xmlns:a16="http://schemas.microsoft.com/office/drawing/2014/main" id="{96503822-411B-43AE-AA8A-094CA430B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1840" y="3243092"/>
              <a:ext cx="1292590" cy="4019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39">
              <a:extLst>
                <a:ext uri="{FF2B5EF4-FFF2-40B4-BE49-F238E27FC236}">
                  <a16:creationId xmlns:a16="http://schemas.microsoft.com/office/drawing/2014/main" id="{1B27B926-F83A-4673-BD11-FEAA6D405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1879" y="2983729"/>
              <a:ext cx="2139497" cy="707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AF6CFE0-B3D4-4501-8B29-FE2D5F237632}"/>
                </a:ext>
              </a:extLst>
            </p:cNvPr>
            <p:cNvCxnSpPr/>
            <p:nvPr/>
          </p:nvCxnSpPr>
          <p:spPr>
            <a:xfrm flipV="1">
              <a:off x="4291013" y="3096854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0D525202-9469-494D-A957-5E14D51BF6A0}"/>
                </a:ext>
              </a:extLst>
            </p:cNvPr>
            <p:cNvCxnSpPr/>
            <p:nvPr/>
          </p:nvCxnSpPr>
          <p:spPr>
            <a:xfrm flipV="1">
              <a:off x="4910728" y="2907149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B110159-A009-4413-8E23-20699512ED27}"/>
                </a:ext>
              </a:extLst>
            </p:cNvPr>
            <p:cNvCxnSpPr/>
            <p:nvPr/>
          </p:nvCxnSpPr>
          <p:spPr>
            <a:xfrm flipV="1">
              <a:off x="5515360" y="2723468"/>
              <a:ext cx="0" cy="3318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5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46D316-7C1D-4D81-A5B1-743701CBE89D}"/>
              </a:ext>
            </a:extLst>
          </p:cNvPr>
          <p:cNvGrpSpPr/>
          <p:nvPr/>
        </p:nvGrpSpPr>
        <p:grpSpPr>
          <a:xfrm>
            <a:off x="827584" y="-2927"/>
            <a:ext cx="3744416" cy="839639"/>
            <a:chOff x="827584" y="0"/>
            <a:chExt cx="3744416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408FA5F0-ABD3-4ACB-A46A-3ECB95C8ADAE}"/>
                </a:ext>
              </a:extLst>
            </p:cNvPr>
            <p:cNvSpPr/>
            <p:nvPr/>
          </p:nvSpPr>
          <p:spPr>
            <a:xfrm>
              <a:off x="1119858" y="93956"/>
              <a:ext cx="3452142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B275E24-760F-44A0-ABDA-883D3CD0C858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29C16E15-52A5-40FA-9FEB-2675EE20B96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0B4B862-3327-4AED-A3EA-C5EA9BC58A2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5EF90A9-1715-4B1D-9361-168613950CB6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FE40BDE2-95ED-448F-92F9-6E8B2BA26795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15F49F1-AAA7-465E-99A8-F5105B45E3E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293B851-32AF-41AD-8FDB-AE72D2DDC975}"/>
              </a:ext>
            </a:extLst>
          </p:cNvPr>
          <p:cNvSpPr txBox="1"/>
          <p:nvPr/>
        </p:nvSpPr>
        <p:spPr>
          <a:xfrm>
            <a:off x="611560" y="1340768"/>
            <a:ext cx="8352927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存储器是计算机运行过程中信息存储交换的中心设备，从这个意义上说，现代计算机系统是以存储器为中心的。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CFC568-99BF-4F51-AAE6-E0F47FCEF6DD}"/>
              </a:ext>
            </a:extLst>
          </p:cNvPr>
          <p:cNvSpPr txBox="1"/>
          <p:nvPr/>
        </p:nvSpPr>
        <p:spPr>
          <a:xfrm>
            <a:off x="611559" y="3645024"/>
            <a:ext cx="8352927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/>
              <a:t>    存储器有两种基本操作</a:t>
            </a:r>
            <a:r>
              <a:rPr lang="en-US" altLang="zh-CN" sz="2800" b="1"/>
              <a:t>—</a:t>
            </a:r>
            <a:r>
              <a:rPr lang="zh-CN" altLang="en-US" sz="2800" b="1"/>
              <a:t>读和写。读操作是从存储器中读出信息，不破坏原有内容。写操作把信息写入存储器，新的数据覆盖原有的内容。</a:t>
            </a:r>
          </a:p>
        </p:txBody>
      </p:sp>
    </p:spTree>
    <p:extLst>
      <p:ext uri="{BB962C8B-B14F-4D97-AF65-F5344CB8AC3E}">
        <p14:creationId xmlns:p14="http://schemas.microsoft.com/office/powerpoint/2010/main" val="88819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46088" y="1124744"/>
            <a:ext cx="350520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1</a:t>
            </a:r>
            <a:r>
              <a:rPr lang="zh-CN" altLang="en-US" sz="3100" b="1"/>
              <a:t>. 单管单元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4120" y="1988393"/>
            <a:ext cx="205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(1)  组成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2838" y="2828379"/>
            <a:ext cx="25574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C: </a:t>
            </a:r>
            <a:r>
              <a:rPr lang="zh-CN" altLang="en-US" sz="3000" b="1"/>
              <a:t>记忆单元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120775" y="3360191"/>
            <a:ext cx="2590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T: </a:t>
            </a:r>
            <a:r>
              <a:rPr lang="zh-CN" altLang="en-US" sz="3000" b="1"/>
              <a:t>控制门管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667125" y="2818854"/>
            <a:ext cx="16033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Z: </a:t>
            </a:r>
            <a:r>
              <a:rPr lang="zh-CN" altLang="en-US" sz="3000" b="1"/>
              <a:t>字线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43313" y="3368129"/>
            <a:ext cx="16827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 b="1"/>
              <a:t>W: </a:t>
            </a:r>
            <a:r>
              <a:rPr lang="zh-CN" altLang="en-US" sz="3000" b="1"/>
              <a:t>位线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4120" y="4250779"/>
            <a:ext cx="32607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(2) 信息的存储</a:t>
            </a:r>
            <a:endParaRPr lang="zh-CN" altLang="en-US" sz="3000" b="1">
              <a:latin typeface="宋体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96925" y="5013176"/>
            <a:ext cx="4479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“</a:t>
            </a:r>
            <a:r>
              <a:rPr lang="zh-CN" altLang="en-US" sz="2400" b="1">
                <a:solidFill>
                  <a:srgbClr val="0000FF"/>
                </a:solidFill>
              </a:rPr>
              <a:t>0</a:t>
            </a:r>
            <a:r>
              <a:rPr lang="zh-CN" altLang="en-US" sz="2400" b="1"/>
              <a:t>”: </a:t>
            </a:r>
            <a:r>
              <a:rPr lang="en-US" altLang="zh-CN" sz="2400" b="1"/>
              <a:t>C</a:t>
            </a:r>
            <a:r>
              <a:rPr lang="zh-CN" altLang="en-US" sz="2400" b="1"/>
              <a:t>无电荷(电荷量少);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983163" y="5021114"/>
            <a:ext cx="41497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“</a:t>
            </a:r>
            <a:r>
              <a:rPr lang="zh-CN" altLang="en-US" sz="2400" b="1">
                <a:solidFill>
                  <a:srgbClr val="0000FF"/>
                </a:solidFill>
              </a:rPr>
              <a:t>1</a:t>
            </a:r>
            <a:r>
              <a:rPr lang="zh-CN" altLang="en-US" sz="2400" b="1"/>
              <a:t>”: </a:t>
            </a:r>
            <a:r>
              <a:rPr lang="en-US" altLang="zh-CN" sz="2400" b="1"/>
              <a:t>C</a:t>
            </a:r>
            <a:r>
              <a:rPr lang="zh-CN" altLang="en-US" sz="2400" b="1"/>
              <a:t>有电荷(电荷量多)</a:t>
            </a:r>
          </a:p>
        </p:txBody>
      </p: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6083301" y="1845716"/>
            <a:ext cx="3101975" cy="2405063"/>
            <a:chOff x="3856" y="558"/>
            <a:chExt cx="1954" cy="1515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856" y="1035"/>
              <a:ext cx="159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251" y="853"/>
              <a:ext cx="0" cy="122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4705" y="1027"/>
              <a:ext cx="0" cy="159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17" y="1197"/>
              <a:ext cx="172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582" y="1280"/>
              <a:ext cx="258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652" y="1290"/>
              <a:ext cx="0" cy="158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784" y="1290"/>
              <a:ext cx="0" cy="158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243" y="1455"/>
              <a:ext cx="397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800" y="1455"/>
              <a:ext cx="41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209" y="1452"/>
              <a:ext cx="0" cy="12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214" y="1683"/>
              <a:ext cx="0" cy="222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5148" y="1906"/>
              <a:ext cx="148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293" y="1462"/>
              <a:ext cx="37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062" y="558"/>
              <a:ext cx="44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W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5431" y="842"/>
              <a:ext cx="37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Z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4589" y="1431"/>
              <a:ext cx="38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T</a:t>
              </a:r>
            </a:p>
          </p:txBody>
        </p:sp>
        <p:grpSp>
          <p:nvGrpSpPr>
            <p:cNvPr id="29" name="Group 36"/>
            <p:cNvGrpSpPr>
              <a:grpSpLocks/>
            </p:cNvGrpSpPr>
            <p:nvPr/>
          </p:nvGrpSpPr>
          <p:grpSpPr bwMode="auto">
            <a:xfrm>
              <a:off x="5127" y="1583"/>
              <a:ext cx="178" cy="92"/>
              <a:chOff x="5117" y="1834"/>
              <a:chExt cx="183" cy="96"/>
            </a:xfrm>
          </p:grpSpPr>
          <p:sp>
            <p:nvSpPr>
              <p:cNvPr id="36" name="Line 23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sp>
        <p:nvSpPr>
          <p:cNvPr id="38" name="Line 46"/>
          <p:cNvSpPr>
            <a:spLocks noChangeShapeType="1"/>
          </p:cNvSpPr>
          <p:nvPr/>
        </p:nvSpPr>
        <p:spPr bwMode="auto">
          <a:xfrm>
            <a:off x="2484438" y="5522764"/>
            <a:ext cx="0" cy="511175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2244725" y="5954564"/>
            <a:ext cx="1036638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V</a:t>
            </a:r>
            <a:r>
              <a:rPr lang="en-US" altLang="zh-CN" b="1" baseline="-14000"/>
              <a:t>0</a:t>
            </a:r>
          </a:p>
        </p:txBody>
      </p:sp>
      <p:sp>
        <p:nvSpPr>
          <p:cNvPr id="40" name="Line 48"/>
          <p:cNvSpPr>
            <a:spLocks noChangeShapeType="1"/>
          </p:cNvSpPr>
          <p:nvPr/>
        </p:nvSpPr>
        <p:spPr bwMode="auto">
          <a:xfrm>
            <a:off x="6637338" y="5516414"/>
            <a:ext cx="0" cy="542925"/>
          </a:xfrm>
          <a:prstGeom prst="line">
            <a:avLst/>
          </a:prstGeom>
          <a:noFill/>
          <a:ln w="19050">
            <a:solidFill>
              <a:srgbClr val="0044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6408738" y="5986314"/>
            <a:ext cx="103663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V</a:t>
            </a:r>
            <a:r>
              <a:rPr lang="en-US" altLang="zh-CN" b="1" baseline="-14000"/>
              <a:t>1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5726311" y="3573016"/>
            <a:ext cx="1005929" cy="736376"/>
            <a:chOff x="5842546" y="404664"/>
            <a:chExt cx="1005929" cy="736376"/>
          </a:xfrm>
        </p:grpSpPr>
        <p:grpSp>
          <p:nvGrpSpPr>
            <p:cNvPr id="47" name="组合 46"/>
            <p:cNvGrpSpPr/>
            <p:nvPr/>
          </p:nvGrpSpPr>
          <p:grpSpPr>
            <a:xfrm>
              <a:off x="6343650" y="404664"/>
              <a:ext cx="504825" cy="736376"/>
              <a:chOff x="6343650" y="404664"/>
              <a:chExt cx="504825" cy="736376"/>
            </a:xfrm>
          </p:grpSpPr>
          <p:sp>
            <p:nvSpPr>
              <p:cNvPr id="42" name="Line 38"/>
              <p:cNvSpPr>
                <a:spLocks noChangeShapeType="1"/>
              </p:cNvSpPr>
              <p:nvPr/>
            </p:nvSpPr>
            <p:spPr bwMode="auto">
              <a:xfrm>
                <a:off x="6346825" y="693365"/>
                <a:ext cx="273050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/>
            </p:nvSpPr>
            <p:spPr bwMode="auto">
              <a:xfrm>
                <a:off x="6343650" y="839415"/>
                <a:ext cx="273050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6480175" y="404664"/>
                <a:ext cx="368300" cy="292100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0" y="0"/>
                  </a:cxn>
                  <a:cxn ang="0">
                    <a:pos x="0" y="183"/>
                  </a:cxn>
                </a:cxnLst>
                <a:rect l="0" t="0" r="r" b="b"/>
                <a:pathLst>
                  <a:path w="259" h="183">
                    <a:moveTo>
                      <a:pt x="259" y="0"/>
                    </a:moveTo>
                    <a:lnTo>
                      <a:pt x="0" y="0"/>
                    </a:lnTo>
                    <a:lnTo>
                      <a:pt x="0" y="183"/>
                    </a:lnTo>
                  </a:path>
                </a:pathLst>
              </a:custGeom>
              <a:noFill/>
              <a:ln w="19050" cap="flat" cmpd="sng">
                <a:solidFill>
                  <a:srgbClr val="0044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6480175" y="860053"/>
                <a:ext cx="0" cy="247650"/>
              </a:xfrm>
              <a:prstGeom prst="line">
                <a:avLst/>
              </a:prstGeom>
              <a:noFill/>
              <a:ln w="19050">
                <a:solidFill>
                  <a:srgbClr val="0044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 b="1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6381750" y="1141040"/>
                <a:ext cx="234950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5842546" y="476672"/>
              <a:ext cx="601662" cy="55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  <a:r>
                <a:rPr lang="en-US" altLang="zh-CN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b="1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EE1A14E-43C2-4B51-A607-157198F67C4B}"/>
              </a:ext>
            </a:extLst>
          </p:cNvPr>
          <p:cNvGrpSpPr/>
          <p:nvPr/>
        </p:nvGrpSpPr>
        <p:grpSpPr>
          <a:xfrm>
            <a:off x="827584" y="-2927"/>
            <a:ext cx="8048128" cy="839639"/>
            <a:chOff x="827584" y="0"/>
            <a:chExt cx="8048128" cy="839639"/>
          </a:xfrm>
        </p:grpSpPr>
        <p:sp>
          <p:nvSpPr>
            <p:cNvPr id="51" name="六边形 50">
              <a:extLst>
                <a:ext uri="{FF2B5EF4-FFF2-40B4-BE49-F238E27FC236}">
                  <a16:creationId xmlns:a16="http://schemas.microsoft.com/office/drawing/2014/main" id="{83F41707-BA63-452E-9001-82D2CD7FB963}"/>
                </a:ext>
              </a:extLst>
            </p:cNvPr>
            <p:cNvSpPr/>
            <p:nvPr/>
          </p:nvSpPr>
          <p:spPr>
            <a:xfrm>
              <a:off x="1119857" y="93956"/>
              <a:ext cx="775585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8.2.2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存储单元与存储芯片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38254794-D7C9-4CF2-8887-232068263DE6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215">
                <a:extLst>
                  <a:ext uri="{FF2B5EF4-FFF2-40B4-BE49-F238E27FC236}">
                    <a16:creationId xmlns:a16="http://schemas.microsoft.com/office/drawing/2014/main" id="{F89D2E80-D792-4303-BAB7-9FD3903B33E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A7B363B-2E49-4E78-80F1-E20A7253437E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8DD053E0-6F0F-4217-ACC9-CB806B94DA9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4" name="同心圆 220">
                <a:extLst>
                  <a:ext uri="{FF2B5EF4-FFF2-40B4-BE49-F238E27FC236}">
                    <a16:creationId xmlns:a16="http://schemas.microsoft.com/office/drawing/2014/main" id="{626F73A6-8CF7-453C-A210-88A74D1DCC3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15EF6C6-D091-45FD-A980-E8AAA4BF2C9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38" grpId="0" animBg="1"/>
      <p:bldP spid="39" grpId="0" autoUpdateAnimBg="0"/>
      <p:bldP spid="40" grpId="0" animBg="1"/>
      <p:bldP spid="4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06118" y="764855"/>
            <a:ext cx="7910513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49338" indent="-1049338">
              <a:lnSpc>
                <a:spcPct val="130000"/>
              </a:lnSpc>
            </a:pPr>
            <a:r>
              <a:rPr lang="zh-CN" altLang="en-US" sz="2400" b="1">
                <a:solidFill>
                  <a:srgbClr val="0000FF"/>
                </a:solidFill>
              </a:rPr>
              <a:t>写入</a:t>
            </a:r>
            <a:r>
              <a:rPr lang="zh-CN" altLang="en-US" sz="2400" b="1"/>
              <a:t>:  </a:t>
            </a:r>
          </a:p>
          <a:p>
            <a:pPr marL="1049338" indent="-1049338">
              <a:lnSpc>
                <a:spcPct val="130000"/>
              </a:lnSpc>
            </a:pPr>
            <a:r>
              <a:rPr lang="en-US" altLang="zh-CN" sz="2400" b="1"/>
              <a:t> Z</a:t>
            </a:r>
            <a:r>
              <a:rPr lang="zh-CN" altLang="en-US" sz="2400" b="1"/>
              <a:t>加高电平, </a:t>
            </a:r>
            <a:r>
              <a:rPr lang="en-US" altLang="zh-CN" sz="2400" b="1"/>
              <a:t>T</a:t>
            </a:r>
            <a:r>
              <a:rPr lang="zh-CN" altLang="en-US" sz="2400" b="1"/>
              <a:t>导通, </a:t>
            </a:r>
            <a:r>
              <a:rPr lang="en-US" altLang="zh-CN" sz="2400" b="1"/>
              <a:t>W</a:t>
            </a:r>
            <a:r>
              <a:rPr lang="zh-CN" altLang="en-US" sz="2400" b="1"/>
              <a:t>上加高/低电平, 写1/0 (</a:t>
            </a:r>
            <a:r>
              <a:rPr lang="en-US" altLang="zh-CN" sz="2400" b="1"/>
              <a:t>V</a:t>
            </a:r>
            <a:r>
              <a:rPr lang="en-US" altLang="zh-CN" sz="2400" b="1" baseline="-14000"/>
              <a:t>1</a:t>
            </a:r>
            <a:r>
              <a:rPr lang="zh-CN" altLang="en-US" sz="2400" b="1"/>
              <a:t>/</a:t>
            </a:r>
            <a:r>
              <a:rPr lang="en-US" altLang="zh-CN" sz="2400" b="1"/>
              <a:t>V</a:t>
            </a:r>
            <a:r>
              <a:rPr lang="en-US" altLang="zh-CN" sz="2400" b="1" baseline="-14000"/>
              <a:t>0</a:t>
            </a:r>
            <a:r>
              <a:rPr lang="zh-CN" altLang="en-US" sz="2400" b="1"/>
              <a:t>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39750" y="1916832"/>
            <a:ext cx="8494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读出</a:t>
            </a:r>
            <a:r>
              <a:rPr lang="zh-CN" altLang="en-US" sz="2400" b="1"/>
              <a:t>: </a:t>
            </a:r>
            <a:r>
              <a:rPr lang="en-US" altLang="zh-CN" sz="2400" b="1"/>
              <a:t>W</a:t>
            </a:r>
            <a:r>
              <a:rPr lang="zh-CN" altLang="en-US" sz="2400" b="1"/>
              <a:t>预充电至</a:t>
            </a:r>
            <a:r>
              <a:rPr lang="en-US" altLang="zh-CN" sz="2400" b="1"/>
              <a:t>V</a:t>
            </a:r>
            <a:r>
              <a:rPr lang="en-US" altLang="zh-CN" sz="2400" b="1" baseline="-12000"/>
              <a:t>m</a:t>
            </a:r>
            <a:r>
              <a:rPr lang="en-US" altLang="zh-CN" sz="2400" b="1"/>
              <a:t>(</a:t>
            </a:r>
            <a:r>
              <a:rPr lang="zh-CN" altLang="en-US" sz="2400" b="1"/>
              <a:t>对分布电容</a:t>
            </a:r>
            <a:r>
              <a:rPr lang="en-US" altLang="zh-CN" sz="2400" b="1"/>
              <a:t>C</a:t>
            </a:r>
            <a:r>
              <a:rPr lang="en-US" altLang="zh-CN" sz="2400" b="1">
                <a:cs typeface="Times New Roman" pitchFamily="18" charset="0"/>
                <a:sym typeface="Symbol" pitchFamily="18" charset="2"/>
              </a:rPr>
              <a:t></a:t>
            </a:r>
            <a:r>
              <a:rPr lang="zh-CN" altLang="en-US" sz="2400" b="1"/>
              <a:t>), 断开充电回路</a:t>
            </a:r>
            <a:endParaRPr lang="en-US" altLang="zh-CN" sz="2400" b="1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99592" y="44624"/>
            <a:ext cx="26955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000" b="1"/>
              <a:t>(3) 工作原理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8325" y="3140968"/>
            <a:ext cx="5641867" cy="100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82600" indent="-482600">
              <a:lnSpc>
                <a:spcPct val="130000"/>
              </a:lnSpc>
            </a:pPr>
            <a:r>
              <a:rPr lang="en-US" altLang="zh-CN" sz="2400" b="1"/>
              <a:t>Z</a:t>
            </a:r>
            <a:r>
              <a:rPr lang="zh-CN" altLang="en-US" sz="2400" b="1"/>
              <a:t>加高电平, </a:t>
            </a:r>
            <a:r>
              <a:rPr lang="en-US" altLang="zh-CN" sz="2400" b="1"/>
              <a:t>T</a:t>
            </a:r>
            <a:r>
              <a:rPr lang="zh-CN" altLang="en-US" sz="2400" b="1"/>
              <a:t>导通, 根据</a:t>
            </a:r>
            <a:r>
              <a:rPr lang="en-US" altLang="zh-CN" sz="2400" b="1"/>
              <a:t>W</a:t>
            </a:r>
            <a:r>
              <a:rPr lang="zh-CN" altLang="en-US" sz="2400" b="1"/>
              <a:t>线电位变化, 读出1/0：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2739926" y="2512376"/>
            <a:ext cx="3457575" cy="528638"/>
            <a:chOff x="1685" y="1383"/>
            <a:chExt cx="2178" cy="333"/>
          </a:xfrm>
        </p:grpSpPr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1685" y="1402"/>
              <a:ext cx="58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zh-CN" altLang="en-US" sz="2400" b="1"/>
                <a:t>其中</a:t>
              </a: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2208" y="1383"/>
              <a:ext cx="8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V</a:t>
              </a:r>
              <a:r>
                <a:rPr lang="en-US" altLang="zh-CN" sz="2400" b="1" baseline="-12000"/>
                <a:t>m</a:t>
              </a:r>
              <a:r>
                <a:rPr lang="en-US" altLang="zh-CN" sz="2400" b="1" baseline="-14000"/>
                <a:t> </a:t>
              </a:r>
              <a:r>
                <a:rPr lang="en-US" altLang="zh-CN" sz="2400" b="1">
                  <a:sym typeface="Symbol" pitchFamily="18" charset="2"/>
                </a:rPr>
                <a:t></a:t>
              </a:r>
              <a:endParaRPr lang="zh-CN" altLang="en-US" sz="2400" b="1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3379" y="1459"/>
              <a:ext cx="103" cy="257"/>
            </a:xfrm>
            <a:prstGeom prst="line">
              <a:avLst/>
            </a:prstGeom>
            <a:noFill/>
            <a:ln w="22225">
              <a:solidFill>
                <a:srgbClr val="0044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663" y="1387"/>
              <a:ext cx="9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(V</a:t>
              </a:r>
              <a:r>
                <a:rPr lang="en-US" altLang="zh-CN" sz="2400" b="1" baseline="-14000"/>
                <a:t>1</a:t>
              </a:r>
              <a:r>
                <a:rPr lang="zh-CN" altLang="en-US" sz="2400" b="1">
                  <a:cs typeface="Times New Roman" pitchFamily="18" charset="0"/>
                </a:rPr>
                <a:t>+</a:t>
              </a:r>
              <a:r>
                <a:rPr lang="en-US" altLang="zh-CN" sz="2400" b="1"/>
                <a:t>V</a:t>
              </a:r>
              <a:r>
                <a:rPr lang="en-US" altLang="zh-CN" sz="2400" b="1" baseline="-14000"/>
                <a:t>0</a:t>
              </a:r>
              <a:r>
                <a:rPr lang="en-US" altLang="zh-CN" sz="2400" b="1"/>
                <a:t>)</a:t>
              </a:r>
              <a:endParaRPr lang="zh-CN" altLang="en-US" sz="2400" b="1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3470" y="1421"/>
              <a:ext cx="3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2</a:t>
              </a:r>
            </a:p>
          </p:txBody>
        </p:sp>
      </p:grp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596981" y="4225285"/>
            <a:ext cx="6150419" cy="1481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/>
              <a:t>若原信息为0, 则</a:t>
            </a:r>
            <a:r>
              <a:rPr lang="en-US" altLang="zh-CN" sz="2400" b="1"/>
              <a:t>W</a:t>
            </a:r>
            <a:r>
              <a:rPr lang="zh-CN" altLang="en-US" sz="2400" b="1"/>
              <a:t>通过</a:t>
            </a:r>
            <a:r>
              <a:rPr lang="en-US" altLang="zh-CN" sz="2400" b="1"/>
              <a:t>T</a:t>
            </a:r>
            <a:r>
              <a:rPr lang="zh-CN" altLang="en-US" sz="2400" b="1"/>
              <a:t>向</a:t>
            </a:r>
            <a:r>
              <a:rPr lang="en-US" altLang="zh-CN" sz="2400" b="1"/>
              <a:t>C</a:t>
            </a:r>
            <a:r>
              <a:rPr lang="zh-CN" altLang="en-US" sz="2400" b="1"/>
              <a:t>充电, 使位线</a:t>
            </a:r>
            <a:r>
              <a:rPr lang="en-US" altLang="zh-CN" sz="2400" b="1"/>
              <a:t>W</a:t>
            </a:r>
            <a:r>
              <a:rPr lang="zh-CN" altLang="en-US" sz="2400" b="1"/>
              <a:t>的电平下降;若原信息为1, 则</a:t>
            </a:r>
            <a:r>
              <a:rPr lang="en-US" altLang="zh-CN" sz="2400" b="1"/>
              <a:t>C</a:t>
            </a:r>
            <a:r>
              <a:rPr lang="zh-CN" altLang="en-US" sz="2400" b="1"/>
              <a:t>通过</a:t>
            </a:r>
            <a:r>
              <a:rPr lang="en-US" altLang="zh-CN" sz="2400" b="1"/>
              <a:t>T</a:t>
            </a:r>
            <a:r>
              <a:rPr lang="zh-CN" altLang="en-US" sz="2400" b="1"/>
              <a:t>向位线</a:t>
            </a:r>
            <a:r>
              <a:rPr lang="en-US" altLang="zh-CN" sz="2400" b="1"/>
              <a:t>W</a:t>
            </a:r>
            <a:r>
              <a:rPr lang="zh-CN" altLang="en-US" sz="2400" b="1"/>
              <a:t>放电,  使</a:t>
            </a:r>
            <a:r>
              <a:rPr lang="en-US" altLang="zh-CN" sz="2400" b="1"/>
              <a:t>W</a:t>
            </a:r>
            <a:r>
              <a:rPr lang="zh-CN" altLang="en-US" sz="2400" b="1"/>
              <a:t>的电平上升;</a:t>
            </a: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6487301" y="2401144"/>
            <a:ext cx="2501900" cy="2089150"/>
            <a:chOff x="4287" y="1323"/>
            <a:chExt cx="1576" cy="1316"/>
          </a:xfrm>
        </p:grpSpPr>
        <p:sp>
          <p:nvSpPr>
            <p:cNvPr id="14" name="Line 22"/>
            <p:cNvSpPr>
              <a:spLocks noChangeShapeType="1"/>
            </p:cNvSpPr>
            <p:nvPr/>
          </p:nvSpPr>
          <p:spPr bwMode="auto">
            <a:xfrm>
              <a:off x="4630" y="1742"/>
              <a:ext cx="87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>
              <a:off x="4815" y="1596"/>
              <a:ext cx="0" cy="1043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5051" y="1742"/>
              <a:ext cx="0" cy="14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4985" y="1890"/>
              <a:ext cx="131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4958" y="1957"/>
              <a:ext cx="197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5014" y="1967"/>
              <a:ext cx="0" cy="11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5114" y="1967"/>
              <a:ext cx="0" cy="117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4806" y="2082"/>
              <a:ext cx="204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5114" y="2091"/>
              <a:ext cx="240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5357" y="2098"/>
              <a:ext cx="0" cy="124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5369" y="2310"/>
              <a:ext cx="0" cy="225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5293" y="2545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5419" y="2093"/>
              <a:ext cx="3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4626" y="1323"/>
              <a:ext cx="4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W</a:t>
              </a: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5474" y="1580"/>
              <a:ext cx="3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Z</a:t>
              </a: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4915" y="2146"/>
              <a:ext cx="39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T</a:t>
              </a:r>
            </a:p>
          </p:txBody>
        </p:sp>
        <p:grpSp>
          <p:nvGrpSpPr>
            <p:cNvPr id="30" name="Group 38"/>
            <p:cNvGrpSpPr>
              <a:grpSpLocks/>
            </p:cNvGrpSpPr>
            <p:nvPr/>
          </p:nvGrpSpPr>
          <p:grpSpPr bwMode="auto">
            <a:xfrm>
              <a:off x="5281" y="2232"/>
              <a:ext cx="165" cy="68"/>
              <a:chOff x="5117" y="1834"/>
              <a:chExt cx="183" cy="96"/>
            </a:xfrm>
          </p:grpSpPr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9" name="Line 40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grpSp>
          <p:nvGrpSpPr>
            <p:cNvPr id="31" name="Group 41"/>
            <p:cNvGrpSpPr>
              <a:grpSpLocks/>
            </p:cNvGrpSpPr>
            <p:nvPr/>
          </p:nvGrpSpPr>
          <p:grpSpPr bwMode="auto">
            <a:xfrm>
              <a:off x="4503" y="2366"/>
              <a:ext cx="161" cy="70"/>
              <a:chOff x="5117" y="1834"/>
              <a:chExt cx="183" cy="96"/>
            </a:xfrm>
          </p:grpSpPr>
          <p:sp>
            <p:nvSpPr>
              <p:cNvPr id="36" name="Line 42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2540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400" b="1"/>
              </a:p>
            </p:txBody>
          </p:sp>
        </p:grpSp>
        <p:sp>
          <p:nvSpPr>
            <p:cNvPr id="32" name="Freeform 44"/>
            <p:cNvSpPr>
              <a:spLocks/>
            </p:cNvSpPr>
            <p:nvPr/>
          </p:nvSpPr>
          <p:spPr bwMode="auto">
            <a:xfrm>
              <a:off x="4587" y="2216"/>
              <a:ext cx="217" cy="163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0" y="0"/>
                </a:cxn>
                <a:cxn ang="0">
                  <a:pos x="0" y="183"/>
                </a:cxn>
              </a:cxnLst>
              <a:rect l="0" t="0" r="r" b="b"/>
              <a:pathLst>
                <a:path w="259" h="183">
                  <a:moveTo>
                    <a:pt x="259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flat" cmpd="sng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4581" y="2442"/>
              <a:ext cx="0" cy="160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>
              <a:off x="4502" y="2606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4287" y="2092"/>
              <a:ext cx="3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C</a:t>
              </a:r>
              <a:r>
                <a:rPr lang="en-US" altLang="zh-CN" sz="2400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sz="2400" b="1"/>
            </a:p>
          </p:txBody>
        </p:sp>
      </p:grpSp>
      <p:sp>
        <p:nvSpPr>
          <p:cNvPr id="41" name="Text Box 66"/>
          <p:cNvSpPr txBox="1">
            <a:spLocks noChangeArrowheads="1"/>
          </p:cNvSpPr>
          <p:nvPr/>
        </p:nvSpPr>
        <p:spPr bwMode="auto">
          <a:xfrm>
            <a:off x="859716" y="5877845"/>
            <a:ext cx="80974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根据位线</a:t>
            </a:r>
            <a:r>
              <a:rPr lang="en-US" altLang="zh-CN" sz="2400" b="1">
                <a:solidFill>
                  <a:srgbClr val="0000FF"/>
                </a:solidFill>
              </a:rPr>
              <a:t>W</a:t>
            </a:r>
            <a:r>
              <a:rPr lang="zh-CN" altLang="en-US" sz="2400" b="1">
                <a:solidFill>
                  <a:srgbClr val="0000FF"/>
                </a:solidFill>
              </a:rPr>
              <a:t>电平变化的方向和幅度判断是“0”或“1”。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  <p:bldP spid="5" grpId="0" build="p" autoUpdateAnimBg="0"/>
      <p:bldP spid="12" grpId="0" build="p" autoUpdateAnimBg="0"/>
      <p:bldP spid="4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19367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100" b="1"/>
              <a:t>(4) 保持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51520" y="1929145"/>
            <a:ext cx="5667375" cy="13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241425" indent="-1241425">
              <a:lnSpc>
                <a:spcPct val="150000"/>
              </a:lnSpc>
            </a:pPr>
            <a:r>
              <a:rPr lang="zh-CN" altLang="en-US" sz="2900" b="1"/>
              <a:t>字线</a:t>
            </a:r>
            <a:r>
              <a:rPr lang="en-US" altLang="zh-CN" sz="2900" b="1"/>
              <a:t>Z: </a:t>
            </a:r>
            <a:r>
              <a:rPr lang="zh-CN" altLang="en-US" sz="2900" b="1"/>
              <a:t>加低电平, </a:t>
            </a:r>
            <a:r>
              <a:rPr lang="en-US" altLang="zh-CN" sz="2900" b="1"/>
              <a:t>T</a:t>
            </a:r>
            <a:r>
              <a:rPr lang="zh-CN" altLang="en-US" sz="2900" b="1"/>
              <a:t>截止, 该单元未选中, 保持原状态。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43608" y="4463653"/>
            <a:ext cx="676875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900" b="1">
                <a:solidFill>
                  <a:srgbClr val="FF0000"/>
                </a:solidFill>
              </a:rPr>
              <a:t>单管单元是破坏性读出, 读出后需重写。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580112" y="1516513"/>
            <a:ext cx="3427412" cy="2416175"/>
            <a:chOff x="3607" y="517"/>
            <a:chExt cx="2159" cy="1522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086" y="1000"/>
              <a:ext cx="1301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269" y="810"/>
              <a:ext cx="0" cy="1229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4752" y="1000"/>
              <a:ext cx="0" cy="143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661" y="1161"/>
              <a:ext cx="177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625" y="1240"/>
              <a:ext cx="265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81" y="1258"/>
              <a:ext cx="0" cy="12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833" y="1258"/>
              <a:ext cx="0" cy="131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277" y="1398"/>
              <a:ext cx="401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oval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833" y="1398"/>
              <a:ext cx="376" cy="0"/>
            </a:xfrm>
            <a:prstGeom prst="line">
              <a:avLst/>
            </a:prstGeom>
            <a:noFill/>
            <a:ln w="3175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221" y="1403"/>
              <a:ext cx="0" cy="127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5226" y="1621"/>
              <a:ext cx="0" cy="23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5142" y="1854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15" y="1405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071" y="517"/>
              <a:ext cx="45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W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377" y="806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Z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632" y="1373"/>
              <a:ext cx="395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T</a:t>
              </a:r>
            </a:p>
          </p:txBody>
        </p:sp>
        <p:grpSp>
          <p:nvGrpSpPr>
            <p:cNvPr id="22" name="Group 22"/>
            <p:cNvGrpSpPr>
              <a:grpSpLocks/>
            </p:cNvGrpSpPr>
            <p:nvPr/>
          </p:nvGrpSpPr>
          <p:grpSpPr bwMode="auto">
            <a:xfrm>
              <a:off x="5129" y="1540"/>
              <a:ext cx="183" cy="73"/>
              <a:chOff x="5117" y="1834"/>
              <a:chExt cx="183" cy="96"/>
            </a:xfrm>
          </p:grpSpPr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23" name="Group 25"/>
            <p:cNvGrpSpPr>
              <a:grpSpLocks/>
            </p:cNvGrpSpPr>
            <p:nvPr/>
          </p:nvGrpSpPr>
          <p:grpSpPr bwMode="auto">
            <a:xfrm>
              <a:off x="3943" y="1746"/>
              <a:ext cx="183" cy="74"/>
              <a:chOff x="5117" y="1834"/>
              <a:chExt cx="183" cy="96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5117" y="1834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5123" y="1930"/>
                <a:ext cx="177" cy="0"/>
              </a:xfrm>
              <a:prstGeom prst="line">
                <a:avLst/>
              </a:prstGeom>
              <a:noFill/>
              <a:ln w="31750" cap="sq">
                <a:solidFill>
                  <a:srgbClr val="0044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24" name="Freeform 28"/>
            <p:cNvSpPr>
              <a:spLocks/>
            </p:cNvSpPr>
            <p:nvPr/>
          </p:nvSpPr>
          <p:spPr bwMode="auto">
            <a:xfrm>
              <a:off x="4021" y="1589"/>
              <a:ext cx="239" cy="185"/>
            </a:xfrm>
            <a:custGeom>
              <a:avLst/>
              <a:gdLst/>
              <a:ahLst/>
              <a:cxnLst>
                <a:cxn ang="0">
                  <a:pos x="259" y="0"/>
                </a:cxn>
                <a:cxn ang="0">
                  <a:pos x="0" y="0"/>
                </a:cxn>
                <a:cxn ang="0">
                  <a:pos x="0" y="183"/>
                </a:cxn>
              </a:cxnLst>
              <a:rect l="0" t="0" r="r" b="b"/>
              <a:pathLst>
                <a:path w="259" h="183">
                  <a:moveTo>
                    <a:pt x="259" y="0"/>
                  </a:moveTo>
                  <a:lnTo>
                    <a:pt x="0" y="0"/>
                  </a:lnTo>
                  <a:lnTo>
                    <a:pt x="0" y="183"/>
                  </a:lnTo>
                </a:path>
              </a:pathLst>
            </a:custGeom>
            <a:noFill/>
            <a:ln w="19050" cap="flat" cmpd="sng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4029" y="1856"/>
              <a:ext cx="0" cy="163"/>
            </a:xfrm>
            <a:prstGeom prst="line">
              <a:avLst/>
            </a:prstGeom>
            <a:noFill/>
            <a:ln w="19050">
              <a:solidFill>
                <a:srgbClr val="004400"/>
              </a:solidFill>
              <a:prstDash val="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3966" y="2025"/>
              <a:ext cx="152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3607" y="1588"/>
              <a:ext cx="389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000" b="1"/>
                <a:t>C</a:t>
              </a:r>
              <a:r>
                <a:rPr lang="en-US" altLang="zh-CN" sz="3000" b="1"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zh-CN" sz="30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539552" y="3068960"/>
            <a:ext cx="1380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宋体" charset="-122"/>
              </a:rPr>
              <a:t>地址线</a:t>
            </a:r>
            <a:r>
              <a:rPr lang="zh-CN" altLang="en-US" sz="2400" b="1"/>
              <a:t>:</a:t>
            </a:r>
            <a:endParaRPr lang="en-US" altLang="zh-CN" sz="2400" b="1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824038" y="3039343"/>
            <a:ext cx="53165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12000"/>
              <a:t>7</a:t>
            </a:r>
            <a:r>
              <a:rPr lang="en-US" altLang="zh-CN" sz="2400" b="1"/>
              <a:t>~A</a:t>
            </a:r>
            <a:r>
              <a:rPr lang="en-US" altLang="zh-CN" sz="2400" b="1" baseline="-12000"/>
              <a:t>0</a:t>
            </a:r>
            <a:r>
              <a:rPr lang="en-US" altLang="zh-CN" sz="2400" b="1"/>
              <a:t> (</a:t>
            </a:r>
            <a:r>
              <a:rPr lang="zh-CN" altLang="en-US" sz="2400" b="1"/>
              <a:t>输入)分时复用, 提供16位地址。</a:t>
            </a:r>
          </a:p>
        </p:txBody>
      </p: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525463" y="3594720"/>
            <a:ext cx="3746500" cy="914400"/>
            <a:chOff x="331" y="1860"/>
            <a:chExt cx="2360" cy="57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1" y="1979"/>
              <a:ext cx="88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数据端</a:t>
              </a:r>
              <a:r>
                <a:rPr lang="en-US" altLang="zh-CN" sz="2400" b="1"/>
                <a:t>:</a:t>
              </a:r>
              <a:endParaRPr lang="zh-CN" altLang="en-US" sz="2400" b="1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95" y="1860"/>
              <a:ext cx="129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Di (</a:t>
              </a:r>
              <a:r>
                <a:rPr lang="zh-CN" altLang="en-US" sz="2400" b="1"/>
                <a:t>输入)</a:t>
              </a: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>
              <a:off x="1283" y="1937"/>
              <a:ext cx="96" cy="396"/>
            </a:xfrm>
            <a:prstGeom prst="leftBrace">
              <a:avLst>
                <a:gd name="adj1" fmla="val 34375"/>
                <a:gd name="adj2" fmla="val 50000"/>
              </a:avLst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379" y="2145"/>
              <a:ext cx="124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Do (</a:t>
              </a:r>
              <a:r>
                <a:rPr lang="zh-CN" altLang="en-US" sz="2400" b="1"/>
                <a:t>输出)</a:t>
              </a:r>
            </a:p>
          </p:txBody>
        </p:sp>
      </p:grpSp>
      <p:grpSp>
        <p:nvGrpSpPr>
          <p:cNvPr id="9" name="Group 106"/>
          <p:cNvGrpSpPr>
            <a:grpSpLocks/>
          </p:cNvGrpSpPr>
          <p:nvPr/>
        </p:nvGrpSpPr>
        <p:grpSpPr bwMode="auto">
          <a:xfrm>
            <a:off x="3675063" y="937344"/>
            <a:ext cx="5497512" cy="2019300"/>
            <a:chOff x="2107" y="229"/>
            <a:chExt cx="3463" cy="1272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290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14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922" y="501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213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879" y="511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531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164" y="510"/>
              <a:ext cx="0" cy="703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710" y="534"/>
              <a:ext cx="0" cy="68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457" y="229"/>
              <a:ext cx="3070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00" b="1">
                  <a:ea typeface="黑体" pitchFamily="2" charset="-122"/>
                </a:rPr>
                <a:t>GND</a:t>
              </a:r>
              <a:r>
                <a:rPr lang="en-US" altLang="zh-CN" sz="2500" b="1">
                  <a:ea typeface="黑体" pitchFamily="2" charset="-122"/>
                </a:rPr>
                <a:t> </a:t>
              </a:r>
              <a:r>
                <a:rPr lang="en-US" altLang="zh-CN" sz="2300" b="1">
                  <a:ea typeface="黑体" pitchFamily="2" charset="-122"/>
                </a:rPr>
                <a:t>CAS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o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6</a:t>
              </a:r>
              <a:r>
                <a:rPr lang="en-US" altLang="zh-CN" sz="2400" b="1">
                  <a:ea typeface="黑体" pitchFamily="2" charset="-122"/>
                </a:rPr>
                <a:t> 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3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4</a:t>
              </a:r>
              <a:r>
                <a:rPr lang="en-US" altLang="zh-CN" sz="2400" b="1">
                  <a:ea typeface="黑体" pitchFamily="2" charset="-122"/>
                </a:rPr>
                <a:t> </a:t>
              </a:r>
              <a:r>
                <a:rPr lang="en-US" altLang="zh-CN" sz="2000" b="1">
                  <a:ea typeface="黑体" pitchFamily="2" charset="-122"/>
                </a:rPr>
                <a:t>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5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sz="3000" b="1" baseline="-12000">
                  <a:ea typeface="黑体" pitchFamily="2" charset="-122"/>
                </a:rPr>
                <a:t>7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994" y="295"/>
              <a:ext cx="317" cy="0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0" name="Rectangle 23"/>
            <p:cNvSpPr>
              <a:spLocks noChangeArrowheads="1"/>
            </p:cNvSpPr>
            <p:nvPr/>
          </p:nvSpPr>
          <p:spPr bwMode="auto">
            <a:xfrm>
              <a:off x="2593" y="631"/>
              <a:ext cx="2741" cy="473"/>
            </a:xfrm>
            <a:prstGeom prst="rect">
              <a:avLst/>
            </a:prstGeom>
            <a:solidFill>
              <a:srgbClr val="DDFFFF"/>
            </a:solidFill>
            <a:ln w="28575" cap="sq">
              <a:solidFill>
                <a:srgbClr val="0044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3430" y="698"/>
              <a:ext cx="1680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700" b="1">
                  <a:ea typeface="黑体" pitchFamily="2" charset="-122"/>
                </a:rPr>
                <a:t>2164 (64</a:t>
              </a:r>
              <a:r>
                <a:rPr lang="en-US" altLang="zh-CN" sz="2700" b="1">
                  <a:ea typeface="黑体" pitchFamily="2" charset="-122"/>
                </a:rPr>
                <a:t>K</a:t>
              </a:r>
              <a:r>
                <a:rPr lang="en-US" altLang="zh-CN" sz="2700" b="1">
                  <a:sym typeface="Symbol" pitchFamily="18" charset="2"/>
                </a:rPr>
                <a:t></a:t>
              </a:r>
              <a:r>
                <a:rPr lang="en-US" altLang="zh-CN" sz="2700" b="1">
                  <a:ea typeface="黑体" pitchFamily="2" charset="-122"/>
                </a:rPr>
                <a:t>1)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2602" y="841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5101" y="866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8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111" y="580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9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564" y="589"/>
              <a:ext cx="43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itchFamily="2" charset="-122"/>
                </a:rPr>
                <a:t>16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017" y="1213"/>
              <a:ext cx="25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300" b="1">
                  <a:ea typeface="黑体" pitchFamily="2" charset="-122"/>
                </a:rPr>
                <a:t>D</a:t>
              </a:r>
              <a:r>
                <a:rPr lang="en-US" altLang="zh-CN" sz="2400" b="1">
                  <a:ea typeface="黑体" pitchFamily="2" charset="-122"/>
                </a:rPr>
                <a:t>i</a:t>
              </a:r>
              <a:r>
                <a:rPr lang="en-US" altLang="zh-CN" sz="2000" b="1">
                  <a:ea typeface="黑体" pitchFamily="2" charset="-122"/>
                </a:rPr>
                <a:t>   </a:t>
              </a:r>
              <a:r>
                <a:rPr lang="en-US" altLang="zh-CN" sz="2300" b="1">
                  <a:ea typeface="黑体" pitchFamily="2" charset="-122"/>
                </a:rPr>
                <a:t>WE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RAS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0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2</a:t>
              </a:r>
              <a:r>
                <a:rPr lang="en-US" altLang="zh-CN" sz="24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A</a:t>
              </a:r>
              <a:r>
                <a:rPr lang="en-US" altLang="zh-CN" b="1" baseline="-14000">
                  <a:ea typeface="黑体" pitchFamily="2" charset="-122"/>
                </a:rPr>
                <a:t>1</a:t>
              </a:r>
              <a:r>
                <a:rPr lang="en-US" altLang="zh-CN" sz="2000" b="1">
                  <a:ea typeface="黑体" pitchFamily="2" charset="-122"/>
                </a:rPr>
                <a:t>  </a:t>
              </a:r>
              <a:r>
                <a:rPr lang="en-US" altLang="zh-CN" sz="2300" b="1">
                  <a:ea typeface="黑体" pitchFamily="2" charset="-122"/>
                </a:rPr>
                <a:t>V</a:t>
              </a:r>
              <a:r>
                <a:rPr lang="en-US" altLang="zh-CN" sz="2400" b="1">
                  <a:ea typeface="黑体" pitchFamily="2" charset="-122"/>
                </a:rPr>
                <a:t>cc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3780" y="1271"/>
              <a:ext cx="338" cy="1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3395" y="1269"/>
              <a:ext cx="274" cy="3"/>
            </a:xfrm>
            <a:prstGeom prst="line">
              <a:avLst/>
            </a:prstGeom>
            <a:noFill/>
            <a:ln w="22225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107" y="1226"/>
              <a:ext cx="1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latin typeface="宋体" charset="-122"/>
                </a:rPr>
                <a:t>空闲/刷新</a:t>
              </a:r>
            </a:p>
          </p:txBody>
        </p:sp>
      </p:grp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279900" y="3796333"/>
            <a:ext cx="4500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电源、地、引脚1未使用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971600" y="116632"/>
            <a:ext cx="2530475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/>
              <a:t>2</a:t>
            </a:r>
            <a:r>
              <a:rPr lang="zh-CN" altLang="en-US" sz="3100" b="1"/>
              <a:t>. 存储芯片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01638" y="2496269"/>
            <a:ext cx="2133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宋体" charset="-122"/>
              </a:rPr>
              <a:t>外特性</a:t>
            </a:r>
            <a:r>
              <a:rPr lang="zh-CN" altLang="en-US" sz="2400" b="1"/>
              <a:t>:</a:t>
            </a: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236538" y="980728"/>
            <a:ext cx="3702050" cy="94025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zh-CN" altLang="en-US" sz="2900" b="1"/>
              <a:t>例. </a:t>
            </a:r>
            <a:r>
              <a:rPr lang="en-US" altLang="zh-CN" sz="2900" b="1"/>
              <a:t>DRAM</a:t>
            </a:r>
            <a:r>
              <a:rPr lang="zh-CN" altLang="zh-CN" sz="2900" b="1"/>
              <a:t>芯片2164</a:t>
            </a:r>
            <a:r>
              <a:rPr lang="zh-CN" altLang="en-US" sz="2900" b="1"/>
              <a:t>     </a:t>
            </a:r>
          </a:p>
          <a:p>
            <a:pPr>
              <a:lnSpc>
                <a:spcPct val="95000"/>
              </a:lnSpc>
            </a:pPr>
            <a:r>
              <a:rPr lang="zh-CN" altLang="en-US" sz="2900" b="1"/>
              <a:t>          </a:t>
            </a:r>
            <a:r>
              <a:rPr lang="zh-CN" altLang="en-US" sz="2800" b="1"/>
              <a:t>(</a:t>
            </a:r>
            <a:r>
              <a:rPr lang="zh-CN" altLang="zh-CN" sz="2800" b="1"/>
              <a:t>64</a:t>
            </a:r>
            <a:r>
              <a:rPr lang="en-US" altLang="zh-CN" sz="2800" b="1"/>
              <a:t>K</a:t>
            </a:r>
            <a:r>
              <a:rPr lang="en-US" altLang="zh-CN" sz="2800" b="1">
                <a:sym typeface="Symbol" pitchFamily="18" charset="2"/>
              </a:rPr>
              <a:t></a:t>
            </a:r>
            <a:r>
              <a:rPr lang="en-US" altLang="zh-CN" sz="2800" b="1"/>
              <a:t>1</a:t>
            </a:r>
            <a:r>
              <a:rPr lang="zh-CN" altLang="en-US" sz="2800" b="1"/>
              <a:t>位)</a:t>
            </a:r>
          </a:p>
        </p:txBody>
      </p:sp>
      <p:sp>
        <p:nvSpPr>
          <p:cNvPr id="34" name="Text Box 56"/>
          <p:cNvSpPr txBox="1">
            <a:spLocks noChangeArrowheads="1"/>
          </p:cNvSpPr>
          <p:nvPr/>
        </p:nvSpPr>
        <p:spPr bwMode="auto">
          <a:xfrm>
            <a:off x="533400" y="4499818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控制端:</a:t>
            </a:r>
          </a:p>
        </p:txBody>
      </p:sp>
      <p:sp>
        <p:nvSpPr>
          <p:cNvPr id="35" name="AutoShape 78"/>
          <p:cNvSpPr>
            <a:spLocks/>
          </p:cNvSpPr>
          <p:nvPr/>
        </p:nvSpPr>
        <p:spPr bwMode="auto">
          <a:xfrm>
            <a:off x="360363" y="5223718"/>
            <a:ext cx="215900" cy="1147763"/>
          </a:xfrm>
          <a:prstGeom prst="leftBrace">
            <a:avLst>
              <a:gd name="adj1" fmla="val 44301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6" name="Text Box 79"/>
          <p:cNvSpPr txBox="1">
            <a:spLocks noChangeArrowheads="1"/>
          </p:cNvSpPr>
          <p:nvPr/>
        </p:nvSpPr>
        <p:spPr bwMode="auto">
          <a:xfrm>
            <a:off x="501650" y="6034931"/>
            <a:ext cx="12493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片选</a:t>
            </a:r>
          </a:p>
        </p:txBody>
      </p:sp>
      <p:sp>
        <p:nvSpPr>
          <p:cNvPr id="37" name="AutoShape 80"/>
          <p:cNvSpPr>
            <a:spLocks/>
          </p:cNvSpPr>
          <p:nvPr/>
        </p:nvSpPr>
        <p:spPr bwMode="auto">
          <a:xfrm>
            <a:off x="2386013" y="4976068"/>
            <a:ext cx="152400" cy="542925"/>
          </a:xfrm>
          <a:prstGeom prst="leftBrace">
            <a:avLst>
              <a:gd name="adj1" fmla="val 29687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sp>
        <p:nvSpPr>
          <p:cNvPr id="38" name="Text Box 81"/>
          <p:cNvSpPr txBox="1">
            <a:spLocks noChangeArrowheads="1"/>
          </p:cNvSpPr>
          <p:nvPr/>
        </p:nvSpPr>
        <p:spPr bwMode="auto">
          <a:xfrm>
            <a:off x="2535238" y="4741118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0 写</a:t>
            </a:r>
          </a:p>
        </p:txBody>
      </p:sp>
      <p:sp>
        <p:nvSpPr>
          <p:cNvPr id="39" name="Text Box 82"/>
          <p:cNvSpPr txBox="1">
            <a:spLocks noChangeArrowheads="1"/>
          </p:cNvSpPr>
          <p:nvPr/>
        </p:nvSpPr>
        <p:spPr bwMode="auto">
          <a:xfrm>
            <a:off x="2535238" y="5215781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= 1 读</a:t>
            </a:r>
          </a:p>
        </p:txBody>
      </p:sp>
      <p:grpSp>
        <p:nvGrpSpPr>
          <p:cNvPr id="40" name="Group 104"/>
          <p:cNvGrpSpPr>
            <a:grpSpLocks/>
          </p:cNvGrpSpPr>
          <p:nvPr/>
        </p:nvGrpSpPr>
        <p:grpSpPr bwMode="auto">
          <a:xfrm>
            <a:off x="515938" y="4999880"/>
            <a:ext cx="1998662" cy="461962"/>
            <a:chOff x="325" y="2733"/>
            <a:chExt cx="1259" cy="291"/>
          </a:xfrm>
        </p:grpSpPr>
        <p:sp>
          <p:nvSpPr>
            <p:cNvPr id="41" name="Text Box 84"/>
            <p:cNvSpPr txBox="1">
              <a:spLocks noChangeArrowheads="1"/>
            </p:cNvSpPr>
            <p:nvPr/>
          </p:nvSpPr>
          <p:spPr bwMode="auto">
            <a:xfrm>
              <a:off x="325" y="2733"/>
              <a:ext cx="12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写使能</a:t>
              </a:r>
              <a:r>
                <a:rPr lang="en-US" altLang="zh-CN" sz="2400" b="1"/>
                <a:t>WE</a:t>
              </a:r>
            </a:p>
          </p:txBody>
        </p:sp>
        <p:sp>
          <p:nvSpPr>
            <p:cNvPr id="42" name="Line 85"/>
            <p:cNvSpPr>
              <a:spLocks noChangeShapeType="1"/>
            </p:cNvSpPr>
            <p:nvPr/>
          </p:nvSpPr>
          <p:spPr bwMode="auto">
            <a:xfrm>
              <a:off x="1020" y="2791"/>
              <a:ext cx="247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43" name="AutoShape 86"/>
          <p:cNvSpPr>
            <a:spLocks/>
          </p:cNvSpPr>
          <p:nvPr/>
        </p:nvSpPr>
        <p:spPr bwMode="auto">
          <a:xfrm>
            <a:off x="1381125" y="5925393"/>
            <a:ext cx="152400" cy="701675"/>
          </a:xfrm>
          <a:prstGeom prst="leftBrace">
            <a:avLst>
              <a:gd name="adj1" fmla="val 38368"/>
              <a:gd name="adj2" fmla="val 50000"/>
            </a:avLst>
          </a:prstGeom>
          <a:noFill/>
          <a:ln w="25400" cap="sq">
            <a:solidFill>
              <a:srgbClr val="0044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sz="2400" b="1"/>
          </a:p>
        </p:txBody>
      </p:sp>
      <p:grpSp>
        <p:nvGrpSpPr>
          <p:cNvPr id="44" name="Group 107"/>
          <p:cNvGrpSpPr>
            <a:grpSpLocks/>
          </p:cNvGrpSpPr>
          <p:nvPr/>
        </p:nvGrpSpPr>
        <p:grpSpPr bwMode="auto">
          <a:xfrm>
            <a:off x="1468438" y="5745761"/>
            <a:ext cx="3660775" cy="461963"/>
            <a:chOff x="-18" y="3761"/>
            <a:chExt cx="2306" cy="291"/>
          </a:xfrm>
        </p:grpSpPr>
        <p:sp>
          <p:nvSpPr>
            <p:cNvPr id="45" name="Line 88"/>
            <p:cNvSpPr>
              <a:spLocks noChangeShapeType="1"/>
            </p:cNvSpPr>
            <p:nvPr/>
          </p:nvSpPr>
          <p:spPr bwMode="auto">
            <a:xfrm>
              <a:off x="1046" y="3813"/>
              <a:ext cx="310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46" name="Text Box 89"/>
            <p:cNvSpPr txBox="1">
              <a:spLocks noChangeArrowheads="1"/>
            </p:cNvSpPr>
            <p:nvPr/>
          </p:nvSpPr>
          <p:spPr bwMode="auto">
            <a:xfrm>
              <a:off x="-18" y="3761"/>
              <a:ext cx="23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行地址选通</a:t>
              </a:r>
              <a:r>
                <a:rPr lang="en-US" altLang="zh-CN" sz="2400" b="1"/>
                <a:t>RAS</a:t>
              </a:r>
              <a:r>
                <a:rPr lang="zh-CN" altLang="en-US" sz="2400" b="1"/>
                <a:t>=0时,</a:t>
              </a:r>
              <a:endParaRPr lang="en-US" altLang="zh-CN" sz="2400" b="1"/>
            </a:p>
          </p:txBody>
        </p:sp>
      </p:grpSp>
      <p:grpSp>
        <p:nvGrpSpPr>
          <p:cNvPr id="47" name="Group 108"/>
          <p:cNvGrpSpPr>
            <a:grpSpLocks/>
          </p:cNvGrpSpPr>
          <p:nvPr/>
        </p:nvGrpSpPr>
        <p:grpSpPr bwMode="auto">
          <a:xfrm>
            <a:off x="1495425" y="6258769"/>
            <a:ext cx="3660775" cy="461963"/>
            <a:chOff x="942" y="3510"/>
            <a:chExt cx="2306" cy="291"/>
          </a:xfrm>
        </p:grpSpPr>
        <p:sp>
          <p:nvSpPr>
            <p:cNvPr id="48" name="Text Box 91"/>
            <p:cNvSpPr txBox="1">
              <a:spLocks noChangeArrowheads="1"/>
            </p:cNvSpPr>
            <p:nvPr/>
          </p:nvSpPr>
          <p:spPr bwMode="auto">
            <a:xfrm>
              <a:off x="942" y="3510"/>
              <a:ext cx="23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列地址选通</a:t>
              </a:r>
              <a:r>
                <a:rPr lang="en-US" altLang="zh-CN" sz="2400" b="1"/>
                <a:t>CAS</a:t>
              </a:r>
              <a:r>
                <a:rPr lang="zh-CN" altLang="en-US" sz="2400" b="1"/>
                <a:t>=0时,</a:t>
              </a:r>
              <a:endParaRPr lang="en-US" altLang="zh-CN" sz="2400" b="1"/>
            </a:p>
          </p:txBody>
        </p:sp>
        <p:sp>
          <p:nvSpPr>
            <p:cNvPr id="49" name="Line 92"/>
            <p:cNvSpPr>
              <a:spLocks noChangeShapeType="1"/>
            </p:cNvSpPr>
            <p:nvPr/>
          </p:nvSpPr>
          <p:spPr bwMode="auto">
            <a:xfrm>
              <a:off x="2018" y="3560"/>
              <a:ext cx="295" cy="0"/>
            </a:xfrm>
            <a:prstGeom prst="line">
              <a:avLst/>
            </a:prstGeom>
            <a:noFill/>
            <a:ln w="25400" cap="sq">
              <a:solidFill>
                <a:srgbClr val="004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50" name="Text Box 93"/>
          <p:cNvSpPr txBox="1">
            <a:spLocks noChangeArrowheads="1"/>
          </p:cNvSpPr>
          <p:nvPr/>
        </p:nvSpPr>
        <p:spPr bwMode="auto">
          <a:xfrm>
            <a:off x="4513262" y="5752775"/>
            <a:ext cx="3162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12000"/>
              <a:t>7</a:t>
            </a:r>
            <a:r>
              <a:rPr lang="en-US" altLang="zh-CN" sz="2400" b="1"/>
              <a:t>~A</a:t>
            </a:r>
            <a:r>
              <a:rPr lang="en-US" altLang="zh-CN" sz="2400" b="1" baseline="-12000"/>
              <a:t>0</a:t>
            </a:r>
            <a:r>
              <a:rPr lang="zh-CN" altLang="en-US" sz="2400" b="1"/>
              <a:t>为</a:t>
            </a:r>
            <a:r>
              <a:rPr lang="zh-CN" altLang="en-US" sz="2400" b="1" u="sng"/>
              <a:t>行地址</a:t>
            </a:r>
          </a:p>
        </p:txBody>
      </p:sp>
      <p:sp>
        <p:nvSpPr>
          <p:cNvPr id="51" name="Text Box 95"/>
          <p:cNvSpPr txBox="1">
            <a:spLocks noChangeArrowheads="1"/>
          </p:cNvSpPr>
          <p:nvPr/>
        </p:nvSpPr>
        <p:spPr bwMode="auto">
          <a:xfrm>
            <a:off x="6695704" y="5742952"/>
            <a:ext cx="1973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(高8位地址)</a:t>
            </a:r>
          </a:p>
        </p:txBody>
      </p:sp>
      <p:sp>
        <p:nvSpPr>
          <p:cNvPr id="52" name="Text Box 96"/>
          <p:cNvSpPr txBox="1">
            <a:spLocks noChangeArrowheads="1"/>
          </p:cNvSpPr>
          <p:nvPr/>
        </p:nvSpPr>
        <p:spPr bwMode="auto">
          <a:xfrm>
            <a:off x="4513262" y="6203659"/>
            <a:ext cx="2558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</a:t>
            </a:r>
            <a:r>
              <a:rPr lang="en-US" altLang="zh-CN" sz="2400" b="1" baseline="-12000"/>
              <a:t>7</a:t>
            </a:r>
            <a:r>
              <a:rPr lang="en-US" altLang="zh-CN" sz="2400" b="1"/>
              <a:t>~A</a:t>
            </a:r>
            <a:r>
              <a:rPr lang="en-US" altLang="zh-CN" sz="2400" b="1" baseline="-12000"/>
              <a:t>0</a:t>
            </a:r>
            <a:r>
              <a:rPr lang="zh-CN" altLang="en-US" sz="2400" b="1"/>
              <a:t>为</a:t>
            </a:r>
            <a:r>
              <a:rPr lang="zh-CN" altLang="en-US" sz="2400" b="1" u="sng"/>
              <a:t>列地址</a:t>
            </a:r>
          </a:p>
        </p:txBody>
      </p:sp>
      <p:sp>
        <p:nvSpPr>
          <p:cNvPr id="53" name="Text Box 98"/>
          <p:cNvSpPr txBox="1">
            <a:spLocks noChangeArrowheads="1"/>
          </p:cNvSpPr>
          <p:nvPr/>
        </p:nvSpPr>
        <p:spPr bwMode="auto">
          <a:xfrm>
            <a:off x="6728586" y="6196994"/>
            <a:ext cx="188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(低8位地址)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3" grpId="0" build="p" autoUpdateAnimBg="0"/>
      <p:bldP spid="30" grpId="0" build="p" autoUpdateAnimBg="0"/>
      <p:bldP spid="31" grpId="0" autoUpdateAnimBg="0"/>
      <p:bldP spid="32" grpId="0" autoUpdateAnimBg="0"/>
      <p:bldP spid="33" grpId="0" autoUpdateAnimBg="0"/>
      <p:bldP spid="34" grpId="0" build="p" autoUpdateAnimBg="0"/>
      <p:bldP spid="35" grpId="0" animBg="1"/>
      <p:bldP spid="36" grpId="0" build="p" autoUpdateAnimBg="0"/>
      <p:bldP spid="37" grpId="0" animBg="1"/>
      <p:bldP spid="38" grpId="0" build="p" autoUpdateAnimBg="0"/>
      <p:bldP spid="39" grpId="0" build="p" autoUpdateAnimBg="0"/>
      <p:bldP spid="43" grpId="0" animBg="1"/>
      <p:bldP spid="50" grpId="0" build="p" autoUpdateAnimBg="0"/>
      <p:bldP spid="51" grpId="0" build="p" autoUpdateAnimBg="0" advAuto="0"/>
      <p:bldP spid="52" grpId="0" build="p" autoUpdateAnimBg="0"/>
      <p:bldP spid="53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78633" y="1148044"/>
            <a:ext cx="5798344" cy="109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3000" b="1"/>
              <a:t>典型结构:  三级存储体系结构</a:t>
            </a:r>
          </a:p>
          <a:p>
            <a:pPr>
              <a:lnSpc>
                <a:spcPts val="4000"/>
              </a:lnSpc>
              <a:spcBef>
                <a:spcPct val="5000"/>
              </a:spcBef>
            </a:pPr>
            <a:r>
              <a:rPr lang="zh-CN" altLang="en-US" sz="2800" b="1"/>
              <a:t>   高速缓存(</a:t>
            </a:r>
            <a:r>
              <a:rPr lang="en-US" altLang="zh-CN" sz="2800" b="1"/>
              <a:t>Cache) </a:t>
            </a:r>
            <a:r>
              <a:rPr lang="en-US" altLang="zh-CN" sz="2800" b="1">
                <a:cs typeface="Times New Roman" pitchFamily="18" charset="0"/>
              </a:rPr>
              <a:t>–</a:t>
            </a:r>
            <a:r>
              <a:rPr lang="zh-CN" altLang="en-US" sz="2800" b="1"/>
              <a:t>主存 </a:t>
            </a:r>
            <a:r>
              <a:rPr lang="zh-CN" altLang="en-US" sz="2800" b="1">
                <a:cs typeface="Times New Roman" pitchFamily="18" charset="0"/>
              </a:rPr>
              <a:t>– </a:t>
            </a:r>
            <a:r>
              <a:rPr lang="zh-CN" altLang="en-US" sz="2800" b="1"/>
              <a:t>外存</a:t>
            </a:r>
            <a:endParaRPr lang="zh-CN" altLang="en-US" sz="2800" b="1">
              <a:cs typeface="Times New Roman" pitchFamily="18" charset="0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796088" y="1186135"/>
            <a:ext cx="2108200" cy="2855913"/>
            <a:chOff x="4281" y="390"/>
            <a:chExt cx="1328" cy="1799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281" y="390"/>
              <a:ext cx="1188" cy="279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       </a:t>
              </a:r>
              <a:r>
                <a:rPr lang="en-US" altLang="zh-CN" sz="2400" b="1"/>
                <a:t>CPU</a:t>
              </a: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785" y="912"/>
              <a:ext cx="824" cy="268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 sz="2400" b="1"/>
                <a:t> </a:t>
              </a:r>
              <a:r>
                <a:rPr lang="en-US" altLang="zh-CN" sz="2400" b="1"/>
                <a:t>Cache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295" y="1395"/>
              <a:ext cx="1229" cy="279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      主存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91" y="1910"/>
              <a:ext cx="1253" cy="279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400" b="1"/>
                <a:t>      外存</a:t>
              </a: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4458" y="669"/>
              <a:ext cx="0" cy="742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5291" y="665"/>
              <a:ext cx="0" cy="249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5291" y="1168"/>
              <a:ext cx="0" cy="234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4937" y="1667"/>
              <a:ext cx="0" cy="247"/>
            </a:xfrm>
            <a:prstGeom prst="line">
              <a:avLst/>
            </a:prstGeom>
            <a:noFill/>
            <a:ln w="222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</p:grp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996952" y="2448749"/>
            <a:ext cx="51482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ym typeface="Wingdings" pitchFamily="2" charset="2"/>
              </a:rPr>
              <a:t> </a:t>
            </a:r>
            <a:r>
              <a:rPr lang="en-US" altLang="zh-CN" sz="2400" b="1"/>
              <a:t>Cache:  </a:t>
            </a:r>
            <a:r>
              <a:rPr lang="zh-CN" altLang="en-US" sz="2400" b="1"/>
              <a:t>容量小、速度高</a:t>
            </a:r>
          </a:p>
          <a:p>
            <a:r>
              <a:rPr lang="en-US" altLang="zh-CN" sz="2400" b="1">
                <a:sym typeface="Wingdings" pitchFamily="2" charset="2"/>
              </a:rPr>
              <a:t> </a:t>
            </a:r>
            <a:r>
              <a:rPr lang="zh-CN" altLang="en-US" sz="2400" b="1"/>
              <a:t>主存:  容量较大、速度较高</a:t>
            </a:r>
          </a:p>
          <a:p>
            <a:r>
              <a:rPr lang="en-US" altLang="zh-CN" sz="2400" b="1">
                <a:sym typeface="Wingdings" pitchFamily="2" charset="2"/>
              </a:rPr>
              <a:t> </a:t>
            </a:r>
            <a:r>
              <a:rPr lang="zh-CN" altLang="en-US" sz="2400" b="1"/>
              <a:t>外存:  容量大、速度慢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476501" y="5413746"/>
            <a:ext cx="1890712" cy="8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/>
              <a:t>存储器</a:t>
            </a:r>
          </a:p>
          <a:p>
            <a:pPr algn="ctr">
              <a:lnSpc>
                <a:spcPct val="110000"/>
              </a:lnSpc>
            </a:pPr>
            <a:r>
              <a:rPr lang="zh-CN" altLang="en-US" sz="2400" b="1"/>
              <a:t>读/写命令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2778125" y="4618409"/>
            <a:ext cx="11239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命中</a:t>
            </a:r>
          </a:p>
        </p:txBody>
      </p:sp>
      <p:sp>
        <p:nvSpPr>
          <p:cNvPr id="17" name="Text Box 38"/>
          <p:cNvSpPr txBox="1">
            <a:spLocks noChangeArrowheads="1"/>
          </p:cNvSpPr>
          <p:nvPr/>
        </p:nvSpPr>
        <p:spPr bwMode="auto">
          <a:xfrm>
            <a:off x="4833938" y="6004297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不命中</a:t>
            </a:r>
          </a:p>
        </p:txBody>
      </p:sp>
      <p:sp>
        <p:nvSpPr>
          <p:cNvPr id="18" name="Text Box 40"/>
          <p:cNvSpPr txBox="1">
            <a:spLocks noChangeArrowheads="1"/>
          </p:cNvSpPr>
          <p:nvPr/>
        </p:nvSpPr>
        <p:spPr bwMode="auto">
          <a:xfrm>
            <a:off x="549275" y="4077072"/>
            <a:ext cx="3695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CPU</a:t>
            </a:r>
            <a:r>
              <a:rPr lang="zh-CN" altLang="en-US" sz="2400" b="1"/>
              <a:t>访存工作流程: </a:t>
            </a:r>
          </a:p>
        </p:txBody>
      </p:sp>
      <p:sp>
        <p:nvSpPr>
          <p:cNvPr id="19" name="Line 57"/>
          <p:cNvSpPr>
            <a:spLocks noChangeShapeType="1"/>
          </p:cNvSpPr>
          <p:nvPr/>
        </p:nvSpPr>
        <p:spPr bwMode="auto">
          <a:xfrm>
            <a:off x="2692400" y="5289922"/>
            <a:ext cx="1090613" cy="0"/>
          </a:xfrm>
          <a:prstGeom prst="line">
            <a:avLst/>
          </a:prstGeom>
          <a:noFill/>
          <a:ln w="22225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2400" b="1"/>
          </a:p>
        </p:txBody>
      </p:sp>
      <p:sp>
        <p:nvSpPr>
          <p:cNvPr id="20" name="Freeform 82"/>
          <p:cNvSpPr>
            <a:spLocks/>
          </p:cNvSpPr>
          <p:nvPr/>
        </p:nvSpPr>
        <p:spPr bwMode="auto">
          <a:xfrm>
            <a:off x="2179638" y="5439148"/>
            <a:ext cx="4797425" cy="102205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7" y="701"/>
              </a:cxn>
              <a:cxn ang="0">
                <a:pos x="2822" y="701"/>
              </a:cxn>
              <a:cxn ang="0">
                <a:pos x="3022" y="17"/>
              </a:cxn>
            </a:cxnLst>
            <a:rect l="0" t="0" r="r" b="b"/>
            <a:pathLst>
              <a:path w="3022" h="701">
                <a:moveTo>
                  <a:pt x="0" y="0"/>
                </a:moveTo>
                <a:lnTo>
                  <a:pt x="267" y="701"/>
                </a:lnTo>
                <a:lnTo>
                  <a:pt x="2822" y="701"/>
                </a:lnTo>
                <a:lnTo>
                  <a:pt x="3022" y="17"/>
                </a:lnTo>
              </a:path>
            </a:pathLst>
          </a:custGeom>
          <a:noFill/>
          <a:ln w="22225" cap="flat">
            <a:solidFill>
              <a:srgbClr val="0000FF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 sz="2400" b="1"/>
          </a:p>
        </p:txBody>
      </p: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1338263" y="4708897"/>
            <a:ext cx="6694487" cy="1157287"/>
            <a:chOff x="811" y="2755"/>
            <a:chExt cx="4217" cy="729"/>
          </a:xfrm>
        </p:grpSpPr>
        <p:sp>
          <p:nvSpPr>
            <p:cNvPr id="22" name="Line 84"/>
            <p:cNvSpPr>
              <a:spLocks noChangeShapeType="1"/>
            </p:cNvSpPr>
            <p:nvPr/>
          </p:nvSpPr>
          <p:spPr bwMode="auto">
            <a:xfrm flipV="1">
              <a:off x="1641" y="3016"/>
              <a:ext cx="737" cy="1"/>
            </a:xfrm>
            <a:prstGeom prst="line">
              <a:avLst/>
            </a:prstGeom>
            <a:noFill/>
            <a:ln w="3175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3" name="Text Box 85"/>
            <p:cNvSpPr txBox="1">
              <a:spLocks noChangeArrowheads="1"/>
            </p:cNvSpPr>
            <p:nvPr/>
          </p:nvSpPr>
          <p:spPr bwMode="auto">
            <a:xfrm>
              <a:off x="818" y="2755"/>
              <a:ext cx="819" cy="357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5000"/>
                </a:lnSpc>
                <a:spcBef>
                  <a:spcPct val="50000"/>
                </a:spcBef>
              </a:pPr>
              <a:r>
                <a:rPr lang="en-US" altLang="zh-CN" sz="2400" b="1"/>
                <a:t>   CPU</a:t>
              </a:r>
            </a:p>
            <a:p>
              <a:pPr>
                <a:lnSpc>
                  <a:spcPct val="5000"/>
                </a:lnSpc>
              </a:pPr>
              <a:endParaRPr lang="zh-CN" altLang="en-US" sz="2400" b="1"/>
            </a:p>
          </p:txBody>
        </p:sp>
        <p:sp>
          <p:nvSpPr>
            <p:cNvPr id="24" name="Text Box 86"/>
            <p:cNvSpPr txBox="1">
              <a:spLocks noChangeArrowheads="1"/>
            </p:cNvSpPr>
            <p:nvPr/>
          </p:nvSpPr>
          <p:spPr bwMode="auto">
            <a:xfrm>
              <a:off x="4105" y="2779"/>
              <a:ext cx="819" cy="368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400" b="1"/>
                <a:t>   </a:t>
              </a:r>
              <a:r>
                <a:rPr lang="zh-CN" altLang="en-US" sz="2400" b="1"/>
                <a:t>主存</a:t>
              </a:r>
            </a:p>
            <a:p>
              <a:pPr>
                <a:lnSpc>
                  <a:spcPct val="5000"/>
                </a:lnSpc>
              </a:pPr>
              <a:endParaRPr lang="zh-CN" altLang="en-US" sz="2400" b="1"/>
            </a:p>
          </p:txBody>
        </p:sp>
        <p:sp>
          <p:nvSpPr>
            <p:cNvPr id="25" name="Line 87"/>
            <p:cNvSpPr>
              <a:spLocks noChangeShapeType="1"/>
            </p:cNvSpPr>
            <p:nvPr/>
          </p:nvSpPr>
          <p:spPr bwMode="auto">
            <a:xfrm flipV="1">
              <a:off x="3341" y="2998"/>
              <a:ext cx="759" cy="0"/>
            </a:xfrm>
            <a:prstGeom prst="line">
              <a:avLst/>
            </a:prstGeom>
            <a:noFill/>
            <a:ln w="3175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6" name="Text Box 88"/>
            <p:cNvSpPr txBox="1">
              <a:spLocks noChangeArrowheads="1"/>
            </p:cNvSpPr>
            <p:nvPr/>
          </p:nvSpPr>
          <p:spPr bwMode="auto">
            <a:xfrm>
              <a:off x="2381" y="2776"/>
              <a:ext cx="964" cy="345"/>
            </a:xfrm>
            <a:prstGeom prst="rect">
              <a:avLst/>
            </a:prstGeom>
            <a:solidFill>
              <a:srgbClr val="DDFFFF"/>
            </a:solidFill>
            <a:ln w="25400">
              <a:solidFill>
                <a:srgbClr val="0038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/>
                <a:t>   Cache</a:t>
              </a:r>
            </a:p>
            <a:p>
              <a:pPr>
                <a:lnSpc>
                  <a:spcPct val="5000"/>
                </a:lnSpc>
              </a:pPr>
              <a:endParaRPr lang="zh-CN" altLang="en-US" sz="2400" b="1"/>
            </a:p>
          </p:txBody>
        </p:sp>
        <p:sp>
          <p:nvSpPr>
            <p:cNvPr id="27" name="Line 89"/>
            <p:cNvSpPr>
              <a:spLocks noChangeShapeType="1"/>
            </p:cNvSpPr>
            <p:nvPr/>
          </p:nvSpPr>
          <p:spPr bwMode="auto">
            <a:xfrm flipV="1">
              <a:off x="811" y="3482"/>
              <a:ext cx="4217" cy="1"/>
            </a:xfrm>
            <a:prstGeom prst="line">
              <a:avLst/>
            </a:prstGeom>
            <a:noFill/>
            <a:ln w="38100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28" name="Line 90"/>
            <p:cNvSpPr>
              <a:spLocks noChangeShapeType="1"/>
            </p:cNvSpPr>
            <p:nvPr/>
          </p:nvSpPr>
          <p:spPr bwMode="auto">
            <a:xfrm>
              <a:off x="1234" y="3167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29" name="Line 91"/>
            <p:cNvSpPr>
              <a:spLocks noChangeShapeType="1"/>
            </p:cNvSpPr>
            <p:nvPr/>
          </p:nvSpPr>
          <p:spPr bwMode="auto">
            <a:xfrm>
              <a:off x="4498" y="3178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  <p:sp>
          <p:nvSpPr>
            <p:cNvPr id="30" name="Line 92"/>
            <p:cNvSpPr>
              <a:spLocks noChangeShapeType="1"/>
            </p:cNvSpPr>
            <p:nvPr/>
          </p:nvSpPr>
          <p:spPr bwMode="auto">
            <a:xfrm>
              <a:off x="2886" y="3167"/>
              <a:ext cx="0" cy="306"/>
            </a:xfrm>
            <a:prstGeom prst="line">
              <a:avLst/>
            </a:prstGeom>
            <a:noFill/>
            <a:ln w="34925">
              <a:solidFill>
                <a:srgbClr val="0038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 sz="2400" b="1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10D8584-6B42-4346-9790-5207DCE382C2}"/>
              </a:ext>
            </a:extLst>
          </p:cNvPr>
          <p:cNvGrpSpPr/>
          <p:nvPr/>
        </p:nvGrpSpPr>
        <p:grpSpPr>
          <a:xfrm>
            <a:off x="827584" y="-2927"/>
            <a:ext cx="6249492" cy="839639"/>
            <a:chOff x="827584" y="0"/>
            <a:chExt cx="6249492" cy="839639"/>
          </a:xfrm>
        </p:grpSpPr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CF9ADC56-D2EE-441F-BC6C-FE0620200D1A}"/>
                </a:ext>
              </a:extLst>
            </p:cNvPr>
            <p:cNvSpPr/>
            <p:nvPr/>
          </p:nvSpPr>
          <p:spPr>
            <a:xfrm>
              <a:off x="1119858" y="93956"/>
              <a:ext cx="59572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8.1.1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存储系统的层次结构</a:t>
              </a:r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44D5C950-0C54-487C-BD04-711E6534CCE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215">
                <a:extLst>
                  <a:ext uri="{FF2B5EF4-FFF2-40B4-BE49-F238E27FC236}">
                    <a16:creationId xmlns:a16="http://schemas.microsoft.com/office/drawing/2014/main" id="{9DC329E6-A3F8-4E9D-9EAC-BE723A5B4C1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C7779852-6DF1-4606-82F4-35439F1A293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8D54426-06D3-4AF1-9EB3-F254426B51E6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220">
                <a:extLst>
                  <a:ext uri="{FF2B5EF4-FFF2-40B4-BE49-F238E27FC236}">
                    <a16:creationId xmlns:a16="http://schemas.microsoft.com/office/drawing/2014/main" id="{E3B7119B-2378-4663-A272-23E9712D1247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367597B-436D-475B-8498-008B746FDA49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6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13" grpId="0" build="p" autoUpdateAnimBg="0"/>
      <p:bldP spid="15" grpId="0" autoUpdateAnimBg="0"/>
      <p:bldP spid="16" grpId="0" autoUpdateAnimBg="0"/>
      <p:bldP spid="17" grpId="0" autoUpdateAnimBg="0"/>
      <p:bldP spid="18" grpId="0" build="p" autoUpdateAnimBg="0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27038" y="935509"/>
            <a:ext cx="69421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1. 按存储介质分类</a:t>
            </a:r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82613" y="1628800"/>
            <a:ext cx="3495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(1) 半导体存储器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785813" y="2254002"/>
            <a:ext cx="79708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ym typeface="Wingdings 3" pitchFamily="18" charset="2"/>
              </a:rPr>
              <a:t> </a:t>
            </a:r>
            <a:r>
              <a:rPr lang="zh-CN" altLang="en-US" sz="2400" b="1"/>
              <a:t>静态存储器: 利用</a:t>
            </a:r>
            <a:r>
              <a:rPr lang="zh-CN" altLang="en-US" sz="2400" b="1">
                <a:solidFill>
                  <a:srgbClr val="FF0000"/>
                </a:solidFill>
              </a:rPr>
              <a:t>双稳态触发器</a:t>
            </a:r>
            <a:r>
              <a:rPr lang="zh-CN" altLang="en-US" sz="2400" b="1"/>
              <a:t>存储信息 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72B1A5E-41FE-4746-815D-5D86347A7D4D}"/>
              </a:ext>
            </a:extLst>
          </p:cNvPr>
          <p:cNvGrpSpPr/>
          <p:nvPr/>
        </p:nvGrpSpPr>
        <p:grpSpPr>
          <a:xfrm>
            <a:off x="1201738" y="2784227"/>
            <a:ext cx="7935912" cy="969665"/>
            <a:chOff x="1201738" y="2784227"/>
            <a:chExt cx="7935912" cy="969665"/>
          </a:xfrm>
        </p:grpSpPr>
        <p:sp>
          <p:nvSpPr>
            <p:cNvPr id="5" name="Text Box 23"/>
            <p:cNvSpPr txBox="1">
              <a:spLocks noChangeArrowheads="1"/>
            </p:cNvSpPr>
            <p:nvPr/>
          </p:nvSpPr>
          <p:spPr bwMode="auto">
            <a:xfrm>
              <a:off x="2333625" y="2784227"/>
              <a:ext cx="68040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"/>
                </a:spcBef>
              </a:pPr>
              <a:r>
                <a:rPr lang="zh-CN" altLang="en-US" sz="2400" b="1">
                  <a:sym typeface="Symbol" pitchFamily="18" charset="2"/>
                </a:rPr>
                <a:t> 有源器件      </a:t>
              </a:r>
              <a:r>
                <a:rPr lang="zh-CN" altLang="en-US" sz="2400" b="1"/>
                <a:t>速度快        </a:t>
              </a: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非破坏性读出</a:t>
              </a:r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2355850" y="3292227"/>
              <a:ext cx="62738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ym typeface="Symbol" pitchFamily="18" charset="2"/>
                </a:rPr>
                <a:t> 集成度低     功耗较大     </a:t>
              </a:r>
              <a:r>
                <a:rPr lang="zh-CN" altLang="en-US" sz="2400" b="1"/>
                <a:t>信息易失</a:t>
              </a: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1201738" y="2788990"/>
              <a:ext cx="13668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Wingdings 3" pitchFamily="18" charset="2"/>
                </a:rPr>
                <a:t>特点:</a:t>
              </a:r>
              <a:r>
                <a:rPr lang="zh-CN" altLang="en-US" sz="2400" b="1"/>
                <a:t> 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ACCAD92-84E4-444B-8B9C-6FDAA0069B9D}"/>
              </a:ext>
            </a:extLst>
          </p:cNvPr>
          <p:cNvGrpSpPr/>
          <p:nvPr/>
        </p:nvGrpSpPr>
        <p:grpSpPr>
          <a:xfrm>
            <a:off x="1204913" y="3808165"/>
            <a:ext cx="6208255" cy="471190"/>
            <a:chOff x="1204913" y="3808165"/>
            <a:chExt cx="6208255" cy="471190"/>
          </a:xfrm>
        </p:grpSpPr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1204913" y="3817690"/>
              <a:ext cx="21732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应用场合:</a:t>
              </a:r>
            </a:p>
          </p:txBody>
        </p:sp>
        <p:sp>
          <p:nvSpPr>
            <p:cNvPr id="10" name="Rectangle 37"/>
            <p:cNvSpPr>
              <a:spLocks noChangeArrowheads="1"/>
            </p:cNvSpPr>
            <p:nvPr/>
          </p:nvSpPr>
          <p:spPr bwMode="auto">
            <a:xfrm>
              <a:off x="2897188" y="3808165"/>
              <a:ext cx="45159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主要作</a:t>
              </a:r>
              <a:r>
                <a:rPr lang="zh-CN" altLang="en-US" sz="2400" b="1" u="sng"/>
                <a:t>高速缓存</a:t>
              </a:r>
              <a:r>
                <a:rPr lang="zh-CN" altLang="en-US" sz="2400" b="1"/>
                <a:t>和</a:t>
              </a:r>
              <a:r>
                <a:rPr lang="zh-CN" altLang="en-US" sz="2400" b="1" u="sng"/>
                <a:t>小容量主存</a:t>
              </a:r>
              <a:r>
                <a:rPr lang="zh-CN" altLang="en-US" sz="2400" b="1"/>
                <a:t>。</a:t>
              </a:r>
            </a:p>
          </p:txBody>
        </p:sp>
      </p:grp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819150" y="4565303"/>
            <a:ext cx="75834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62250" indent="-2762250">
              <a:spcBef>
                <a:spcPct val="50000"/>
              </a:spcBef>
            </a:pPr>
            <a:r>
              <a:rPr lang="zh-CN" altLang="en-US" sz="2400" b="1">
                <a:sym typeface="Wingdings 3" pitchFamily="18" charset="2"/>
              </a:rPr>
              <a:t> </a:t>
            </a:r>
            <a:r>
              <a:rPr lang="zh-CN" altLang="en-US" sz="2400" b="1"/>
              <a:t>动态存储器: 用</a:t>
            </a:r>
            <a:r>
              <a:rPr lang="zh-CN" altLang="en-US" sz="2400" b="1">
                <a:solidFill>
                  <a:srgbClr val="FF0000"/>
                </a:solidFill>
              </a:rPr>
              <a:t>电容存储的电荷</a:t>
            </a:r>
            <a:r>
              <a:rPr lang="zh-CN" altLang="en-US" sz="2400" b="1"/>
              <a:t>存储信息</a:t>
            </a:r>
            <a:endParaRPr lang="en-US" altLang="zh-CN" sz="2400" b="1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0CE576E-157B-4A3C-8E53-898AB66BE2BF}"/>
              </a:ext>
            </a:extLst>
          </p:cNvPr>
          <p:cNvGrpSpPr/>
          <p:nvPr/>
        </p:nvGrpSpPr>
        <p:grpSpPr>
          <a:xfrm>
            <a:off x="1228725" y="5074890"/>
            <a:ext cx="7858125" cy="502122"/>
            <a:chOff x="1228725" y="5074890"/>
            <a:chExt cx="7858125" cy="502122"/>
          </a:xfrm>
        </p:grpSpPr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2206625" y="5089178"/>
              <a:ext cx="16859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速度低</a:t>
              </a:r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3625850" y="5074890"/>
              <a:ext cx="216376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/>
                <a:t> </a:t>
              </a: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需要刷新</a:t>
              </a:r>
              <a:endParaRPr lang="zh-CN" altLang="en-US" sz="2400" b="1">
                <a:sym typeface="Symbol" pitchFamily="18" charset="2"/>
              </a:endParaRP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5586413" y="5076478"/>
              <a:ext cx="19589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集成度高</a:t>
              </a:r>
              <a:endParaRPr lang="zh-CN" altLang="en-US" sz="2400" b="1">
                <a:sym typeface="Symbol" pitchFamily="18" charset="2"/>
              </a:endParaRPr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440613" y="5115347"/>
              <a:ext cx="16462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zh-CN" altLang="en-US" sz="2400" b="1">
                  <a:sym typeface="Symbol" pitchFamily="18" charset="2"/>
                </a:rPr>
                <a:t> 功耗小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1228725" y="5086003"/>
              <a:ext cx="15716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Wingdings 3" pitchFamily="18" charset="2"/>
                </a:rPr>
                <a:t>特点:</a:t>
              </a:r>
              <a:r>
                <a:rPr lang="zh-CN" altLang="en-US" sz="2400" b="1"/>
                <a:t> 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6819F2-B094-457E-A686-449138C2BF03}"/>
              </a:ext>
            </a:extLst>
          </p:cNvPr>
          <p:cNvGrpSpPr/>
          <p:nvPr/>
        </p:nvGrpSpPr>
        <p:grpSpPr>
          <a:xfrm>
            <a:off x="1225550" y="5616228"/>
            <a:ext cx="6804025" cy="464840"/>
            <a:chOff x="1225550" y="5616228"/>
            <a:chExt cx="6804025" cy="464840"/>
          </a:xfrm>
        </p:grpSpPr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1225550" y="5616228"/>
              <a:ext cx="23860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应用场合:</a:t>
              </a:r>
            </a:p>
          </p:txBody>
        </p:sp>
        <p:sp>
          <p:nvSpPr>
            <p:cNvPr id="18" name="Rectangle 46"/>
            <p:cNvSpPr>
              <a:spLocks noChangeArrowheads="1"/>
            </p:cNvSpPr>
            <p:nvPr/>
          </p:nvSpPr>
          <p:spPr bwMode="auto">
            <a:xfrm>
              <a:off x="2874963" y="5619403"/>
              <a:ext cx="51546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适合于作为大容量</a:t>
              </a:r>
              <a:r>
                <a:rPr lang="zh-CN" altLang="en-US" sz="2400" b="1" u="sng"/>
                <a:t>主存</a:t>
              </a:r>
              <a:r>
                <a:rPr lang="zh-CN" altLang="en-US" sz="2400" b="1"/>
                <a:t>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B80CDC9-6074-42FE-AB3A-138DBB0DF2FD}"/>
              </a:ext>
            </a:extLst>
          </p:cNvPr>
          <p:cNvGrpSpPr/>
          <p:nvPr/>
        </p:nvGrpSpPr>
        <p:grpSpPr>
          <a:xfrm>
            <a:off x="827584" y="-2927"/>
            <a:ext cx="5328592" cy="839639"/>
            <a:chOff x="827584" y="0"/>
            <a:chExt cx="5328592" cy="839639"/>
          </a:xfrm>
        </p:grpSpPr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37365606-1590-4945-B0B8-E51A4C090DD6}"/>
                </a:ext>
              </a:extLst>
            </p:cNvPr>
            <p:cNvSpPr/>
            <p:nvPr/>
          </p:nvSpPr>
          <p:spPr>
            <a:xfrm>
              <a:off x="1119858" y="93956"/>
              <a:ext cx="5036318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8.1.2   </a:t>
              </a:r>
              <a:r>
                <a:rPr lang="zh-CN" altLang="en-US" sz="28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存储器的分类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DB7D8F8-6ED5-4115-9141-F4B0048D3A43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15">
                <a:extLst>
                  <a:ext uri="{FF2B5EF4-FFF2-40B4-BE49-F238E27FC236}">
                    <a16:creationId xmlns:a16="http://schemas.microsoft.com/office/drawing/2014/main" id="{86FD1609-7BBE-47B9-8E11-B41FC4D4A59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F82009A-7F44-437B-A917-6F7CDDB23452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0248122B-2F2C-4AE7-8503-A7CBD57B62F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0">
                <a:extLst>
                  <a:ext uri="{FF2B5EF4-FFF2-40B4-BE49-F238E27FC236}">
                    <a16:creationId xmlns:a16="http://schemas.microsoft.com/office/drawing/2014/main" id="{D8C29F04-CBBD-4FAE-9583-6D7BDABD70E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8AC6037C-B0C9-4CF3-AC2D-F1E31B788FD8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7" grpId="0" autoUpdateAnimBg="0"/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996951" y="1345208"/>
            <a:ext cx="57352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磁层上不同方向的</a:t>
            </a:r>
            <a:r>
              <a:rPr lang="zh-CN" altLang="en-US" sz="2400" b="1">
                <a:solidFill>
                  <a:srgbClr val="FF0000"/>
                </a:solidFill>
              </a:rPr>
              <a:t>磁化区域</a:t>
            </a:r>
            <a:r>
              <a:rPr lang="zh-CN" altLang="en-US" sz="2400" b="1"/>
              <a:t>表示信息。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085850" y="2802533"/>
            <a:ext cx="6037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应用场合:  适合于作外部存储器。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412750" y="692696"/>
            <a:ext cx="40624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(2) 磁表面存储器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4F48FB-A7C8-4AC8-AE2F-57D0B14B5EEF}"/>
              </a:ext>
            </a:extLst>
          </p:cNvPr>
          <p:cNvGrpSpPr/>
          <p:nvPr/>
        </p:nvGrpSpPr>
        <p:grpSpPr>
          <a:xfrm>
            <a:off x="1117600" y="1832570"/>
            <a:ext cx="6915150" cy="917278"/>
            <a:chOff x="1117600" y="1832570"/>
            <a:chExt cx="6915150" cy="917278"/>
          </a:xfrm>
        </p:grpSpPr>
        <p:sp>
          <p:nvSpPr>
            <p:cNvPr id="2" name="Text Box 14"/>
            <p:cNvSpPr txBox="1">
              <a:spLocks noChangeArrowheads="1"/>
            </p:cNvSpPr>
            <p:nvPr/>
          </p:nvSpPr>
          <p:spPr bwMode="auto">
            <a:xfrm>
              <a:off x="1119188" y="1832570"/>
              <a:ext cx="19081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容量大</a:t>
              </a:r>
            </a:p>
          </p:txBody>
        </p:sp>
        <p:sp>
          <p:nvSpPr>
            <p:cNvPr id="3" name="Text Box 15"/>
            <p:cNvSpPr txBox="1">
              <a:spLocks noChangeArrowheads="1"/>
            </p:cNvSpPr>
            <p:nvPr/>
          </p:nvSpPr>
          <p:spPr bwMode="auto">
            <a:xfrm>
              <a:off x="1117600" y="2288183"/>
              <a:ext cx="36782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适合</a:t>
              </a:r>
              <a:r>
                <a:rPr lang="zh-CN" altLang="en-US" sz="2400" b="1"/>
                <a:t>长期保存信息</a:t>
              </a:r>
            </a:p>
          </p:txBody>
        </p:sp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4881563" y="1834158"/>
              <a:ext cx="31511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非破坏性读出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4875213" y="2264370"/>
              <a:ext cx="22066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速度慢</a:t>
              </a:r>
            </a:p>
          </p:txBody>
        </p:sp>
      </p:grp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452438" y="3429000"/>
            <a:ext cx="49836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(3) 光盘存储器（只读光盘）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012825" y="4013919"/>
            <a:ext cx="8074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利用激光对光盘表面的记录膜进行照射后是否出现融坑表示信息。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3296D6F-CD6C-4E9C-BA8B-EB0781B2B138}"/>
              </a:ext>
            </a:extLst>
          </p:cNvPr>
          <p:cNvGrpSpPr/>
          <p:nvPr/>
        </p:nvGrpSpPr>
        <p:grpSpPr>
          <a:xfrm>
            <a:off x="1597025" y="4912444"/>
            <a:ext cx="5964238" cy="976015"/>
            <a:chOff x="1597025" y="4912444"/>
            <a:chExt cx="5964238" cy="976015"/>
          </a:xfrm>
        </p:grpSpPr>
        <p:sp>
          <p:nvSpPr>
            <p:cNvPr id="10" name="Text Box 32"/>
            <p:cNvSpPr txBox="1">
              <a:spLocks noChangeArrowheads="1"/>
            </p:cNvSpPr>
            <p:nvPr/>
          </p:nvSpPr>
          <p:spPr bwMode="auto">
            <a:xfrm>
              <a:off x="4341813" y="5387107"/>
              <a:ext cx="19494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速度慢</a:t>
              </a:r>
            </a:p>
          </p:txBody>
        </p:sp>
        <p:sp>
          <p:nvSpPr>
            <p:cNvPr id="12" name="Text Box 34"/>
            <p:cNvSpPr txBox="1">
              <a:spLocks noChangeArrowheads="1"/>
            </p:cNvSpPr>
            <p:nvPr/>
          </p:nvSpPr>
          <p:spPr bwMode="auto">
            <a:xfrm>
              <a:off x="1597025" y="4929907"/>
              <a:ext cx="2286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容量很大</a:t>
              </a:r>
            </a:p>
          </p:txBody>
        </p:sp>
        <p:sp>
          <p:nvSpPr>
            <p:cNvPr id="13" name="Text Box 35"/>
            <p:cNvSpPr txBox="1">
              <a:spLocks noChangeArrowheads="1"/>
            </p:cNvSpPr>
            <p:nvPr/>
          </p:nvSpPr>
          <p:spPr bwMode="auto">
            <a:xfrm>
              <a:off x="4332288" y="4912444"/>
              <a:ext cx="32289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非破坏性读出</a:t>
              </a:r>
            </a:p>
          </p:txBody>
        </p:sp>
        <p:sp>
          <p:nvSpPr>
            <p:cNvPr id="14" name="Text Box 36"/>
            <p:cNvSpPr txBox="1">
              <a:spLocks noChangeArrowheads="1"/>
            </p:cNvSpPr>
            <p:nvPr/>
          </p:nvSpPr>
          <p:spPr bwMode="auto">
            <a:xfrm>
              <a:off x="1616075" y="5426794"/>
              <a:ext cx="3200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ym typeface="Symbol" pitchFamily="18" charset="2"/>
                </a:rPr>
                <a:t> </a:t>
              </a:r>
              <a:r>
                <a:rPr lang="zh-CN" altLang="en-US" sz="2400" b="1"/>
                <a:t>长期保存信息</a:t>
              </a:r>
            </a:p>
          </p:txBody>
        </p:sp>
      </p:grp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1063625" y="5976069"/>
            <a:ext cx="6824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应用场合: 适合于作外部存储器。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9592" y="169010"/>
            <a:ext cx="31857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2. 按存取方式分类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32272" y="1095127"/>
            <a:ext cx="5031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(1) 随机访问存储器(</a:t>
            </a:r>
            <a:r>
              <a:rPr lang="en-US" altLang="zh-CN" sz="2400" b="1"/>
              <a:t>RAM)</a:t>
            </a:r>
            <a:endParaRPr lang="zh-CN" altLang="en-US" sz="2400" b="1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C33109B-6372-4361-95B1-A35492EE2190}"/>
              </a:ext>
            </a:extLst>
          </p:cNvPr>
          <p:cNvGrpSpPr/>
          <p:nvPr/>
        </p:nvGrpSpPr>
        <p:grpSpPr>
          <a:xfrm>
            <a:off x="1065213" y="1700808"/>
            <a:ext cx="7594932" cy="1072753"/>
            <a:chOff x="1065213" y="1700808"/>
            <a:chExt cx="7594932" cy="1072753"/>
          </a:xfrm>
        </p:grpSpPr>
        <p:sp>
          <p:nvSpPr>
            <p:cNvPr id="3" name="Text Box 3"/>
            <p:cNvSpPr txBox="1">
              <a:spLocks noChangeArrowheads="1"/>
            </p:cNvSpPr>
            <p:nvPr/>
          </p:nvSpPr>
          <p:spPr bwMode="auto">
            <a:xfrm>
              <a:off x="1065213" y="1700808"/>
              <a:ext cx="2241550" cy="559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  <a:spcBef>
                  <a:spcPct val="50000"/>
                </a:spcBef>
              </a:pPr>
              <a:r>
                <a:rPr lang="zh-CN" altLang="en-US" sz="2400" b="1"/>
                <a:t>随机存取: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486357" y="1715130"/>
              <a:ext cx="6173788" cy="1058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ts val="4000"/>
                </a:lnSpc>
                <a:spcBef>
                  <a:spcPct val="50000"/>
                </a:spcBef>
              </a:pPr>
              <a:r>
                <a:rPr lang="zh-CN" altLang="en-US" sz="2400" b="1"/>
                <a:t>可按地址访问存储器中的任一单元, </a:t>
              </a:r>
              <a:r>
                <a:rPr lang="zh-CN" altLang="en-US" sz="2400" b="1" u="sng"/>
                <a:t>访问时间与地址单元位置无关</a:t>
              </a:r>
              <a:r>
                <a:rPr lang="zh-CN" altLang="en-US" sz="2400" b="1"/>
                <a:t>。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DCB016B-2971-4FD5-A8E5-E4A0B2C4E263}"/>
              </a:ext>
            </a:extLst>
          </p:cNvPr>
          <p:cNvGrpSpPr/>
          <p:nvPr/>
        </p:nvGrpSpPr>
        <p:grpSpPr>
          <a:xfrm>
            <a:off x="2007394" y="4365104"/>
            <a:ext cx="6706046" cy="1820565"/>
            <a:chOff x="2007394" y="4365104"/>
            <a:chExt cx="6706046" cy="1820565"/>
          </a:xfrm>
        </p:grpSpPr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806478" y="5238229"/>
              <a:ext cx="47386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用户可多次编程(紫外线擦除)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2292003" y="4365104"/>
              <a:ext cx="34671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固存: 用户不能编程</a:t>
              </a:r>
            </a:p>
          </p:txBody>
        </p:sp>
        <p:sp>
          <p:nvSpPr>
            <p:cNvPr id="9" name="AutoShape 14"/>
            <p:cNvSpPr>
              <a:spLocks/>
            </p:cNvSpPr>
            <p:nvPr/>
          </p:nvSpPr>
          <p:spPr bwMode="auto">
            <a:xfrm>
              <a:off x="2007394" y="4473476"/>
              <a:ext cx="260350" cy="1547812"/>
            </a:xfrm>
            <a:prstGeom prst="leftBrace">
              <a:avLst>
                <a:gd name="adj1" fmla="val 49543"/>
                <a:gd name="adj2" fmla="val 50000"/>
              </a:avLst>
            </a:prstGeom>
            <a:noFill/>
            <a:ln w="22225">
              <a:solidFill>
                <a:srgbClr val="0038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400" b="1"/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2290415" y="4795316"/>
              <a:ext cx="47577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PROM: </a:t>
              </a:r>
              <a:r>
                <a:rPr lang="zh-CN" altLang="en-US" sz="2400" b="1"/>
                <a:t>用户可一次编程</a:t>
              </a:r>
              <a:endParaRPr lang="en-US" altLang="zh-CN" sz="2400" b="1"/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303115" y="5223941"/>
              <a:ext cx="19685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EPROM:</a:t>
              </a:r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2304703" y="5684316"/>
              <a:ext cx="21161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EEPROM: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4084290" y="5724004"/>
              <a:ext cx="46291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用户可多次编程(电擦除)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43AB21B-669A-4295-81B5-E3F1CB9DEE16}"/>
              </a:ext>
            </a:extLst>
          </p:cNvPr>
          <p:cNvGrpSpPr/>
          <p:nvPr/>
        </p:nvGrpSpPr>
        <p:grpSpPr>
          <a:xfrm>
            <a:off x="1131205" y="2840752"/>
            <a:ext cx="7113203" cy="557654"/>
            <a:chOff x="1131205" y="2840752"/>
            <a:chExt cx="7113203" cy="557654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707904" y="2852936"/>
              <a:ext cx="4536504" cy="545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spcBef>
                  <a:spcPct val="50000"/>
                </a:spcBef>
              </a:pPr>
              <a:r>
                <a:rPr lang="zh-CN" altLang="en-US" sz="2400" b="1"/>
                <a:t>可读/可写，如</a:t>
              </a:r>
              <a:r>
                <a:rPr lang="en-US" altLang="zh-CN" sz="2400" b="1"/>
                <a:t>SRAM</a:t>
              </a:r>
              <a:r>
                <a:rPr lang="zh-CN" altLang="en-US" sz="2400" b="1"/>
                <a:t>和</a:t>
              </a:r>
              <a:r>
                <a:rPr lang="en-US" altLang="zh-CN" sz="2400" b="1"/>
                <a:t>DRAM</a:t>
              </a:r>
              <a:r>
                <a:rPr lang="zh-CN" altLang="en-US" sz="2400" b="1"/>
                <a:t>。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1131205" y="2840752"/>
              <a:ext cx="2858715" cy="545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spcBef>
                  <a:spcPct val="50000"/>
                </a:spcBef>
              </a:pPr>
              <a:r>
                <a:rPr lang="en-US" altLang="zh-CN" sz="2400" b="1"/>
                <a:t>RWM</a:t>
              </a:r>
              <a:r>
                <a:rPr lang="zh-CN" altLang="en-US" sz="2400" b="1"/>
                <a:t>可执行操作: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16BE453-FD3A-41D3-99A2-0D4C9A4774BE}"/>
              </a:ext>
            </a:extLst>
          </p:cNvPr>
          <p:cNvGrpSpPr/>
          <p:nvPr/>
        </p:nvGrpSpPr>
        <p:grpSpPr>
          <a:xfrm>
            <a:off x="1120404" y="3679230"/>
            <a:ext cx="3764866" cy="499467"/>
            <a:chOff x="1120404" y="3679230"/>
            <a:chExt cx="3764866" cy="499467"/>
          </a:xfrm>
        </p:grpSpPr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3094570" y="3679230"/>
              <a:ext cx="17907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宋体" charset="-122"/>
                </a:rPr>
                <a:t>只读不写</a:t>
              </a:r>
              <a:endParaRPr lang="en-US" altLang="zh-CN" sz="2400" b="1">
                <a:latin typeface="宋体" charset="-122"/>
              </a:endParaRPr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1120404" y="3717032"/>
              <a:ext cx="218636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/>
                <a:t>ROM</a:t>
              </a:r>
              <a:r>
                <a:rPr lang="zh-CN" altLang="en-US" sz="2400" b="1"/>
                <a:t>存储器：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93688" y="1095127"/>
            <a:ext cx="3990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</a:t>
            </a:r>
            <a:r>
              <a:rPr lang="en-US" altLang="zh-CN" sz="2400" b="1"/>
              <a:t>2</a:t>
            </a:r>
            <a:r>
              <a:rPr lang="zh-CN" altLang="en-US" sz="2400" b="1"/>
              <a:t>) 顺序访问存储器 (</a:t>
            </a:r>
            <a:r>
              <a:rPr lang="en-US" altLang="zh-CN" sz="2400" b="1"/>
              <a:t>SAM)</a:t>
            </a:r>
          </a:p>
        </p:txBody>
      </p:sp>
      <p:sp>
        <p:nvSpPr>
          <p:cNvPr id="3" name="Text Box 27"/>
          <p:cNvSpPr txBox="1">
            <a:spLocks noChangeArrowheads="1"/>
          </p:cNvSpPr>
          <p:nvPr/>
        </p:nvSpPr>
        <p:spPr bwMode="auto">
          <a:xfrm>
            <a:off x="758825" y="1700808"/>
            <a:ext cx="7773615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/>
              <a:t>访问时, 读/写部件按顺序查找目标地址, 因此, 访问时间与数据位置有关(</a:t>
            </a:r>
            <a:r>
              <a:rPr lang="zh-CN" altLang="en-US" sz="2400" b="1">
                <a:solidFill>
                  <a:srgbClr val="0000FF"/>
                </a:solidFill>
              </a:rPr>
              <a:t>如磁带</a:t>
            </a:r>
            <a:r>
              <a:rPr lang="zh-CN" altLang="en-US" sz="2400" b="1"/>
              <a:t>)。</a:t>
            </a:r>
          </a:p>
        </p:txBody>
      </p:sp>
      <p:sp>
        <p:nvSpPr>
          <p:cNvPr id="13" name="Text Box 36"/>
          <p:cNvSpPr txBox="1">
            <a:spLocks noChangeArrowheads="1"/>
          </p:cNvSpPr>
          <p:nvPr/>
        </p:nvSpPr>
        <p:spPr bwMode="auto">
          <a:xfrm>
            <a:off x="298450" y="3471391"/>
            <a:ext cx="40575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(</a:t>
            </a:r>
            <a:r>
              <a:rPr lang="en-US" altLang="zh-CN" sz="2400" b="1"/>
              <a:t>3</a:t>
            </a:r>
            <a:r>
              <a:rPr lang="zh-CN" altLang="en-US" sz="2400" b="1"/>
              <a:t>) 直接访问存储器(</a:t>
            </a:r>
            <a:r>
              <a:rPr lang="en-US" altLang="zh-CN" sz="2400" b="1"/>
              <a:t>DAM)</a:t>
            </a:r>
          </a:p>
        </p:txBody>
      </p:sp>
      <p:sp>
        <p:nvSpPr>
          <p:cNvPr id="14" name="Text Box 37"/>
          <p:cNvSpPr txBox="1">
            <a:spLocks noChangeArrowheads="1"/>
          </p:cNvSpPr>
          <p:nvPr/>
        </p:nvSpPr>
        <p:spPr bwMode="auto">
          <a:xfrm>
            <a:off x="827089" y="4158079"/>
            <a:ext cx="7773616" cy="177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sz="2400" b="1">
                <a:latin typeface="宋体" charset="-122"/>
              </a:rPr>
              <a:t>访问时</a:t>
            </a:r>
            <a:r>
              <a:rPr lang="zh-CN" altLang="en-US" sz="2400" b="1"/>
              <a:t>,  </a:t>
            </a:r>
            <a:r>
              <a:rPr lang="zh-CN" altLang="en-US" sz="2400" b="1">
                <a:latin typeface="宋体" charset="-122"/>
              </a:rPr>
              <a:t>读/写部件先直接指向一个小区域</a:t>
            </a:r>
            <a:r>
              <a:rPr lang="zh-CN" altLang="en-US" sz="2400" b="1"/>
              <a:t>, </a:t>
            </a:r>
            <a:r>
              <a:rPr lang="zh-CN" altLang="en-US" sz="2400" b="1">
                <a:latin typeface="宋体" charset="-122"/>
              </a:rPr>
              <a:t>再在该区域内顺序查找。访问时间与数据位置有关。</a:t>
            </a:r>
            <a:endParaRPr lang="en-US" altLang="zh-CN" sz="2400" b="1">
              <a:latin typeface="宋体" charset="-122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lang="zh-CN" altLang="en-US" sz="2400" b="1">
                <a:latin typeface="宋体" charset="-122"/>
              </a:rPr>
              <a:t>如</a:t>
            </a:r>
            <a:r>
              <a:rPr lang="zh-CN" altLang="en-US" sz="2400" b="1"/>
              <a:t>: </a:t>
            </a:r>
            <a:r>
              <a:rPr lang="zh-CN" altLang="en-US" sz="2400" b="1">
                <a:solidFill>
                  <a:srgbClr val="0000FF"/>
                </a:solidFill>
                <a:latin typeface="宋体" charset="-122"/>
              </a:rPr>
              <a:t>磁盘、光盘</a:t>
            </a:r>
            <a:r>
              <a:rPr lang="zh-CN" altLang="en-US" sz="2400" b="1">
                <a:latin typeface="宋体" charset="-122"/>
              </a:rPr>
              <a:t>等</a:t>
            </a:r>
            <a:r>
              <a:rPr lang="zh-CN" altLang="en-US" sz="2400" b="1"/>
              <a:t>。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94184" y="97468"/>
            <a:ext cx="36778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800" b="1">
                <a:latin typeface="+mn-lt"/>
                <a:ea typeface="+mn-ea"/>
              </a:rPr>
              <a:t>3. </a:t>
            </a:r>
            <a:r>
              <a:rPr kumimoji="1" lang="zh-CN" altLang="en-US" sz="2800" b="1">
                <a:latin typeface="+mn-lt"/>
                <a:ea typeface="+mn-ea"/>
              </a:rPr>
              <a:t>存储器的技术指标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88132" y="764704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+mn-ea"/>
              </a:rPr>
              <a:t>(1)</a:t>
            </a:r>
            <a:r>
              <a:rPr kumimoji="1" lang="zh-CN" altLang="en-US" sz="2400" b="1">
                <a:latin typeface="+mn-lt"/>
                <a:ea typeface="+mn-ea"/>
              </a:rPr>
              <a:t>存取时间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8132" y="2492896"/>
            <a:ext cx="3657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400" b="1">
                <a:latin typeface="+mn-lt"/>
                <a:ea typeface="+mn-ea"/>
              </a:rPr>
              <a:t>(2)</a:t>
            </a:r>
            <a:r>
              <a:rPr kumimoji="1" lang="zh-CN" altLang="en-US" sz="2400" b="1">
                <a:latin typeface="+mn-lt"/>
                <a:ea typeface="+mn-ea"/>
              </a:rPr>
              <a:t>存取周期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2106" y="1268760"/>
            <a:ext cx="7776318" cy="110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zh-CN" altLang="en-US" sz="2400" b="1">
                <a:latin typeface="+mn-lt"/>
                <a:ea typeface="+mn-ea"/>
              </a:rPr>
              <a:t>从存储器收到读写命令，到存储器读出（写入）信息所需要的时间，</a:t>
            </a:r>
            <a:r>
              <a:rPr kumimoji="1" lang="en-US" altLang="zh-CN" sz="2400" b="1">
                <a:latin typeface="+mn-lt"/>
                <a:ea typeface="+mn-ea"/>
              </a:rPr>
              <a:t>T</a:t>
            </a:r>
            <a:r>
              <a:rPr kumimoji="1" lang="en-US" altLang="zh-CN" sz="2400" b="1" baseline="-25000">
                <a:latin typeface="+mn-lt"/>
                <a:ea typeface="+mn-ea"/>
              </a:rPr>
              <a:t>A</a:t>
            </a:r>
            <a:r>
              <a:rPr kumimoji="1" lang="zh-CN" altLang="en-US" sz="2400" b="1" baseline="-25000">
                <a:latin typeface="+mn-lt"/>
                <a:ea typeface="+mn-ea"/>
              </a:rPr>
              <a:t>。</a:t>
            </a:r>
            <a:endParaRPr kumimoji="1" lang="en-US" altLang="zh-CN" sz="2400" b="1" baseline="-25000">
              <a:latin typeface="+mn-lt"/>
              <a:ea typeface="+mn-ea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560" y="2996952"/>
            <a:ext cx="7632302" cy="110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zh-CN" altLang="en-US" sz="2400" b="1">
                <a:latin typeface="+mn-lt"/>
                <a:ea typeface="+mn-ea"/>
              </a:rPr>
              <a:t>存储器做连续访问操作过程中一次完整的存取操作所需的全部时间，</a:t>
            </a:r>
            <a:r>
              <a:rPr kumimoji="1" lang="en-US" altLang="zh-CN" sz="2400" b="1">
                <a:latin typeface="+mn-lt"/>
                <a:ea typeface="+mn-ea"/>
              </a:rPr>
              <a:t>T</a:t>
            </a:r>
            <a:r>
              <a:rPr kumimoji="1" lang="en-US" altLang="zh-CN" sz="2400" b="1" baseline="-25000">
                <a:latin typeface="+mn-lt"/>
                <a:ea typeface="+mn-ea"/>
              </a:rPr>
              <a:t>M    </a:t>
            </a:r>
            <a:r>
              <a:rPr kumimoji="1" lang="en-US" altLang="zh-CN" sz="2400" b="1">
                <a:latin typeface="+mn-lt"/>
                <a:ea typeface="+mn-ea"/>
              </a:rPr>
              <a:t>(</a:t>
            </a:r>
            <a:r>
              <a:rPr kumimoji="1" lang="zh-CN" altLang="en-US" sz="2400" b="1">
                <a:latin typeface="+mn-lt"/>
                <a:ea typeface="+mn-ea"/>
              </a:rPr>
              <a:t>通常</a:t>
            </a:r>
            <a:r>
              <a:rPr kumimoji="1" lang="en-US" altLang="zh-CN" sz="2400" b="1">
                <a:latin typeface="+mn-lt"/>
                <a:ea typeface="+mn-ea"/>
              </a:rPr>
              <a:t>T</a:t>
            </a:r>
            <a:r>
              <a:rPr kumimoji="1" lang="en-US" altLang="zh-CN" sz="2400" b="1" baseline="-25000">
                <a:latin typeface="+mn-lt"/>
                <a:ea typeface="+mn-ea"/>
              </a:rPr>
              <a:t>M</a:t>
            </a:r>
            <a:r>
              <a:rPr kumimoji="1" lang="en-US" altLang="zh-CN" sz="2400" b="1">
                <a:latin typeface="+mn-lt"/>
                <a:ea typeface="+mn-ea"/>
              </a:rPr>
              <a:t>&gt;T</a:t>
            </a:r>
            <a:r>
              <a:rPr kumimoji="1" lang="en-US" altLang="zh-CN" sz="2400" b="1" baseline="-25000">
                <a:latin typeface="+mn-lt"/>
                <a:ea typeface="+mn-ea"/>
              </a:rPr>
              <a:t>A</a:t>
            </a:r>
            <a:r>
              <a:rPr kumimoji="1" lang="en-US" altLang="zh-CN" sz="2400" b="1">
                <a:latin typeface="+mn-lt"/>
                <a:ea typeface="+mn-ea"/>
              </a:rPr>
              <a:t>)</a:t>
            </a:r>
            <a:r>
              <a:rPr kumimoji="1" lang="zh-CN" altLang="en-US" sz="2400" b="1">
                <a:latin typeface="+mn-lt"/>
                <a:ea typeface="+mn-ea"/>
              </a:rPr>
              <a:t>。</a:t>
            </a:r>
            <a:endParaRPr kumimoji="1" lang="en-US" altLang="zh-CN" sz="2400" b="1">
              <a:latin typeface="+mn-lt"/>
              <a:ea typeface="+mn-ea"/>
            </a:endParaRPr>
          </a:p>
        </p:txBody>
      </p: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1042367" y="5221908"/>
            <a:ext cx="7058025" cy="647700"/>
            <a:chOff x="521" y="3249"/>
            <a:chExt cx="4446" cy="408"/>
          </a:xfrm>
        </p:grpSpPr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521" y="3249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066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1066" y="3657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2744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2741" y="3249"/>
              <a:ext cx="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3288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3289" y="3657"/>
              <a:ext cx="16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521" y="3249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9" name="Group 31"/>
          <p:cNvGrpSpPr>
            <a:grpSpLocks/>
          </p:cNvGrpSpPr>
          <p:nvPr/>
        </p:nvGrpSpPr>
        <p:grpSpPr bwMode="auto">
          <a:xfrm>
            <a:off x="1898735" y="4509120"/>
            <a:ext cx="2663825" cy="647700"/>
            <a:chOff x="1066" y="2750"/>
            <a:chExt cx="1678" cy="408"/>
          </a:xfrm>
        </p:grpSpPr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1066" y="275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2744" y="2750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1066" y="3022"/>
              <a:ext cx="16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3" name="Text Box 24"/>
            <p:cNvSpPr txBox="1">
              <a:spLocks noChangeArrowheads="1"/>
            </p:cNvSpPr>
            <p:nvPr/>
          </p:nvSpPr>
          <p:spPr bwMode="auto">
            <a:xfrm>
              <a:off x="1393" y="2750"/>
              <a:ext cx="1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+mn-ea"/>
                </a:rPr>
                <a:t>存取时间</a:t>
              </a:r>
            </a:p>
          </p:txBody>
        </p:sp>
      </p:grp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1907554" y="5941045"/>
            <a:ext cx="3527425" cy="647700"/>
            <a:chOff x="1066" y="3702"/>
            <a:chExt cx="2222" cy="408"/>
          </a:xfrm>
        </p:grpSpPr>
        <p:sp>
          <p:nvSpPr>
            <p:cNvPr id="45" name="Line 20"/>
            <p:cNvSpPr>
              <a:spLocks noChangeShapeType="1"/>
            </p:cNvSpPr>
            <p:nvPr/>
          </p:nvSpPr>
          <p:spPr bwMode="auto">
            <a:xfrm>
              <a:off x="3288" y="370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1066" y="3974"/>
              <a:ext cx="2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1066" y="370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1383" y="3702"/>
              <a:ext cx="11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+mn-ea"/>
                </a:rPr>
                <a:t>存取周期</a:t>
              </a:r>
            </a:p>
          </p:txBody>
        </p:sp>
      </p:grpSp>
      <p:sp>
        <p:nvSpPr>
          <p:cNvPr id="49" name="Text Box 27"/>
          <p:cNvSpPr txBox="1">
            <a:spLocks noChangeArrowheads="1"/>
          </p:cNvSpPr>
          <p:nvPr/>
        </p:nvSpPr>
        <p:spPr bwMode="auto">
          <a:xfrm>
            <a:off x="4107036" y="4542244"/>
            <a:ext cx="1784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+mn-ea"/>
              </a:rPr>
              <a:t>恢复期</a:t>
            </a:r>
          </a:p>
        </p:txBody>
      </p:sp>
      <p:grpSp>
        <p:nvGrpSpPr>
          <p:cNvPr id="50" name="Group 34"/>
          <p:cNvGrpSpPr>
            <a:grpSpLocks/>
          </p:cNvGrpSpPr>
          <p:nvPr/>
        </p:nvGrpSpPr>
        <p:grpSpPr bwMode="auto">
          <a:xfrm>
            <a:off x="4642817" y="4623916"/>
            <a:ext cx="792162" cy="647700"/>
            <a:chOff x="2789" y="2805"/>
            <a:chExt cx="499" cy="408"/>
          </a:xfrm>
        </p:grpSpPr>
        <p:sp>
          <p:nvSpPr>
            <p:cNvPr id="51" name="Line 32"/>
            <p:cNvSpPr>
              <a:spLocks noChangeShapeType="1"/>
            </p:cNvSpPr>
            <p:nvPr/>
          </p:nvSpPr>
          <p:spPr bwMode="auto">
            <a:xfrm>
              <a:off x="2789" y="301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33"/>
            <p:cNvSpPr>
              <a:spLocks noChangeShapeType="1"/>
            </p:cNvSpPr>
            <p:nvPr/>
          </p:nvSpPr>
          <p:spPr bwMode="auto">
            <a:xfrm>
              <a:off x="3288" y="2805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74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68313" y="908720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/>
              <a:t>(3)</a:t>
            </a:r>
            <a:r>
              <a:rPr kumimoji="1" lang="zh-CN" altLang="en-US" sz="2800" b="1"/>
              <a:t>数据传输率 </a:t>
            </a:r>
            <a:r>
              <a:rPr kumimoji="1" lang="en-US" altLang="zh-CN" sz="2800" b="1"/>
              <a:t>R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41338" y="1783804"/>
            <a:ext cx="8602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/>
              <a:t>单位时间内存取的信息数量，也叫带宽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73088" y="2663280"/>
            <a:ext cx="6791326" cy="1244600"/>
            <a:chOff x="459" y="2432"/>
            <a:chExt cx="4278" cy="78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459" y="2641"/>
              <a:ext cx="13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/>
                <a:t>数据传输率</a:t>
              </a:r>
              <a:r>
                <a:rPr kumimoji="1" lang="en-US" altLang="zh-CN" sz="2800" b="1"/>
                <a:t>=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154" y="2432"/>
              <a:ext cx="19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存储器数据位宽</a:t>
              </a: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064" y="2840"/>
              <a:ext cx="21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 b="1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632" y="2886"/>
              <a:ext cx="11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存取周期</a:t>
              </a: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4280" y="2643"/>
              <a:ext cx="4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/>
                <a:t>bps</a:t>
              </a:r>
            </a:p>
          </p:txBody>
        </p:sp>
      </p:grp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49275" y="4376191"/>
            <a:ext cx="860266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4200"/>
              </a:lnSpc>
              <a:spcBef>
                <a:spcPct val="50000"/>
              </a:spcBef>
            </a:pPr>
            <a:r>
              <a:rPr kumimoji="1" lang="en-US" altLang="zh-CN" sz="2800" b="1"/>
              <a:t>【</a:t>
            </a:r>
            <a:r>
              <a:rPr kumimoji="1" lang="zh-CN" altLang="en-US" sz="2800" b="1"/>
              <a:t>例</a:t>
            </a:r>
            <a:r>
              <a:rPr kumimoji="1" lang="en-US" altLang="zh-CN" sz="2800" b="1"/>
              <a:t>】</a:t>
            </a:r>
            <a:r>
              <a:rPr kumimoji="1" lang="zh-CN" altLang="en-US" sz="2800" b="1"/>
              <a:t>某内存条标称频率为</a:t>
            </a:r>
            <a:r>
              <a:rPr kumimoji="1" lang="en-US" altLang="zh-CN" sz="2800" b="1"/>
              <a:t>133M</a:t>
            </a:r>
            <a:r>
              <a:rPr kumimoji="1" lang="zh-CN" altLang="en-US" sz="2800" b="1"/>
              <a:t>，位宽</a:t>
            </a:r>
            <a:r>
              <a:rPr kumimoji="1" lang="en-US" altLang="zh-CN" sz="2800" b="1"/>
              <a:t>64</a:t>
            </a:r>
            <a:r>
              <a:rPr kumimoji="1" lang="zh-CN" altLang="en-US" sz="2800" b="1"/>
              <a:t>比特，则其带宽为：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693564" y="5714092"/>
            <a:ext cx="6046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/>
              <a:t>R=64×133M÷8=1064MBps</a:t>
            </a:r>
          </a:p>
        </p:txBody>
      </p:sp>
    </p:spTree>
    <p:extLst>
      <p:ext uri="{BB962C8B-B14F-4D97-AF65-F5344CB8AC3E}">
        <p14:creationId xmlns:p14="http://schemas.microsoft.com/office/powerpoint/2010/main" val="82031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0" grpId="0" autoUpdateAnimBg="0"/>
      <p:bldP spid="1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1743</Words>
  <Application>Microsoft Office PowerPoint</Application>
  <PresentationFormat>全屏显示(4:3)</PresentationFormat>
  <Paragraphs>389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仿宋_GB2312</vt:lpstr>
      <vt:lpstr>黑体</vt:lpstr>
      <vt:lpstr>华文新魏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3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298</cp:revision>
  <dcterms:created xsi:type="dcterms:W3CDTF">2017-01-15T07:54:50Z</dcterms:created>
  <dcterms:modified xsi:type="dcterms:W3CDTF">2020-07-24T07:18:18Z</dcterms:modified>
</cp:coreProperties>
</file>