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handoutMasterIdLst>
    <p:handoutMasterId r:id="rId40"/>
  </p:handoutMasterIdLst>
  <p:sldIdLst>
    <p:sldId id="277" r:id="rId3"/>
    <p:sldId id="278" r:id="rId4"/>
    <p:sldId id="329" r:id="rId5"/>
    <p:sldId id="367" r:id="rId6"/>
    <p:sldId id="330" r:id="rId7"/>
    <p:sldId id="331" r:id="rId8"/>
    <p:sldId id="332" r:id="rId9"/>
    <p:sldId id="333" r:id="rId10"/>
    <p:sldId id="380" r:id="rId11"/>
    <p:sldId id="336" r:id="rId12"/>
    <p:sldId id="381" r:id="rId13"/>
    <p:sldId id="338" r:id="rId14"/>
    <p:sldId id="285" r:id="rId15"/>
    <p:sldId id="340" r:id="rId16"/>
    <p:sldId id="291" r:id="rId17"/>
    <p:sldId id="292" r:id="rId18"/>
    <p:sldId id="293" r:id="rId19"/>
    <p:sldId id="294" r:id="rId20"/>
    <p:sldId id="295" r:id="rId21"/>
    <p:sldId id="296" r:id="rId22"/>
    <p:sldId id="297" r:id="rId23"/>
    <p:sldId id="387" r:id="rId24"/>
    <p:sldId id="372" r:id="rId25"/>
    <p:sldId id="373" r:id="rId26"/>
    <p:sldId id="374" r:id="rId27"/>
    <p:sldId id="382" r:id="rId28"/>
    <p:sldId id="383" r:id="rId29"/>
    <p:sldId id="384" r:id="rId30"/>
    <p:sldId id="385" r:id="rId31"/>
    <p:sldId id="386" r:id="rId32"/>
    <p:sldId id="321" r:id="rId33"/>
    <p:sldId id="322" r:id="rId34"/>
    <p:sldId id="323" r:id="rId35"/>
    <p:sldId id="324" r:id="rId36"/>
    <p:sldId id="363" r:id="rId37"/>
    <p:sldId id="364"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22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2020/11/10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2020/11/10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49346569</a:t>
            </a:r>
            <a:endParaRPr lang="zh-CN" altLang="en-US" dirty="0"/>
          </a:p>
        </p:txBody>
      </p:sp>
      <p:sp>
        <p:nvSpPr>
          <p:cNvPr id="4" name="灯片编号占位符 3"/>
          <p:cNvSpPr>
            <a:spLocks noGrp="1"/>
          </p:cNvSpPr>
          <p:nvPr>
            <p:ph type="sldNum" sz="quarter" idx="5"/>
          </p:nvPr>
        </p:nvSpPr>
        <p:spPr/>
        <p:txBody>
          <a:bodyPr/>
          <a:lstStyle/>
          <a:p>
            <a:fld id="{85F073A4-FF0A-445A-A3D9-21E3B1F6790F}" type="slidenum">
              <a:rPr lang="zh-CN" altLang="en-US" smtClean="0"/>
              <a:pPr/>
              <a:t>25</a:t>
            </a:fld>
            <a:endParaRPr lang="zh-CN" altLang="en-US"/>
          </a:p>
        </p:txBody>
      </p:sp>
    </p:spTree>
    <p:extLst>
      <p:ext uri="{BB962C8B-B14F-4D97-AF65-F5344CB8AC3E}">
        <p14:creationId xmlns:p14="http://schemas.microsoft.com/office/powerpoint/2010/main" val="4212929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3348558" y="2545740"/>
            <a:ext cx="4895850" cy="523220"/>
          </a:xfrm>
          <a:prstGeom prst="rect">
            <a:avLst/>
          </a:prstGeom>
          <a:noFill/>
          <a:ln w="9525">
            <a:noFill/>
            <a:miter lim="800000"/>
            <a:headEnd/>
            <a:tailEnd/>
          </a:ln>
        </p:spPr>
        <p:txBody>
          <a:bodyPr>
            <a:spAutoFit/>
          </a:bodyPr>
          <a:lstStyle/>
          <a:p>
            <a:pPr algn="l"/>
            <a:r>
              <a:rPr lang="zh-CN" altLang="en-US" sz="2800" b="1">
                <a:solidFill>
                  <a:srgbClr val="0000FF"/>
                </a:solidFill>
              </a:rPr>
              <a:t>多大容量, 位数, 多少片等</a:t>
            </a:r>
            <a:endParaRPr lang="en-US" altLang="zh-CN" sz="2800" b="1">
              <a:solidFill>
                <a:srgbClr val="0000FF"/>
              </a:solidFill>
            </a:endParaRPr>
          </a:p>
        </p:txBody>
      </p:sp>
      <p:sp>
        <p:nvSpPr>
          <p:cNvPr id="12" name="Text Box 32"/>
          <p:cNvSpPr txBox="1">
            <a:spLocks noChangeArrowheads="1"/>
          </p:cNvSpPr>
          <p:nvPr/>
        </p:nvSpPr>
        <p:spPr bwMode="auto">
          <a:xfrm>
            <a:off x="3059832" y="3225299"/>
            <a:ext cx="5980112" cy="1708160"/>
          </a:xfrm>
          <a:prstGeom prst="rect">
            <a:avLst/>
          </a:prstGeom>
          <a:noFill/>
          <a:ln w="9525">
            <a:noFill/>
            <a:miter lim="800000"/>
            <a:headEnd/>
            <a:tailEnd/>
          </a:ln>
        </p:spPr>
        <p:txBody>
          <a:bodyPr>
            <a:spAutoFit/>
          </a:bodyPr>
          <a:lstStyle/>
          <a:p>
            <a:pPr algn="l">
              <a:lnSpc>
                <a:spcPts val="4200"/>
              </a:lnSpc>
            </a:pPr>
            <a:r>
              <a:rPr lang="zh-CN" altLang="en-US" sz="2800" b="1">
                <a:solidFill>
                  <a:srgbClr val="0000FF"/>
                </a:solidFill>
              </a:rPr>
              <a:t>将</a:t>
            </a:r>
            <a:r>
              <a:rPr lang="en-US" altLang="zh-CN" sz="2800" b="1">
                <a:solidFill>
                  <a:srgbClr val="0000FF"/>
                </a:solidFill>
              </a:rPr>
              <a:t>CPU</a:t>
            </a:r>
            <a:r>
              <a:rPr lang="zh-CN" altLang="en-US" sz="2800" b="1">
                <a:solidFill>
                  <a:srgbClr val="0000FF"/>
                </a:solidFill>
              </a:rPr>
              <a:t>提供的全部地址空间的哪些地址空间分配给所设计的存储器, 确定各芯片组的片内地址</a:t>
            </a:r>
            <a:endParaRPr lang="en-US" altLang="zh-CN" sz="2800" b="1" u="sng">
              <a:solidFill>
                <a:srgbClr val="0000FF"/>
              </a:solidFill>
            </a:endParaRPr>
          </a:p>
        </p:txBody>
      </p:sp>
      <p:sp>
        <p:nvSpPr>
          <p:cNvPr id="14" name="Text Box 34"/>
          <p:cNvSpPr txBox="1">
            <a:spLocks noChangeArrowheads="1"/>
          </p:cNvSpPr>
          <p:nvPr/>
        </p:nvSpPr>
        <p:spPr bwMode="auto">
          <a:xfrm>
            <a:off x="2970460" y="5157192"/>
            <a:ext cx="5994028" cy="523220"/>
          </a:xfrm>
          <a:prstGeom prst="rect">
            <a:avLst/>
          </a:prstGeom>
          <a:noFill/>
          <a:ln w="9525">
            <a:noFill/>
            <a:miter lim="800000"/>
            <a:headEnd/>
            <a:tailEnd/>
          </a:ln>
        </p:spPr>
        <p:txBody>
          <a:bodyPr wrap="square">
            <a:spAutoFit/>
          </a:bodyPr>
          <a:lstStyle/>
          <a:p>
            <a:pPr algn="l"/>
            <a:r>
              <a:rPr lang="zh-CN" altLang="en-US" sz="2800" b="1">
                <a:solidFill>
                  <a:srgbClr val="0000FF"/>
                </a:solidFill>
              </a:rPr>
              <a:t>高位地址产生芯片组所需的片选信号</a:t>
            </a:r>
            <a:endParaRPr lang="en-US" altLang="zh-CN" sz="2800" b="1">
              <a:solidFill>
                <a:srgbClr val="0000FF"/>
              </a:solidFill>
            </a:endParaRPr>
          </a:p>
        </p:txBody>
      </p:sp>
      <p:sp>
        <p:nvSpPr>
          <p:cNvPr id="16" name="Text Box 36"/>
          <p:cNvSpPr txBox="1">
            <a:spLocks noChangeArrowheads="1"/>
          </p:cNvSpPr>
          <p:nvPr/>
        </p:nvSpPr>
        <p:spPr bwMode="auto">
          <a:xfrm>
            <a:off x="3727699" y="5805264"/>
            <a:ext cx="4044950" cy="523220"/>
          </a:xfrm>
          <a:prstGeom prst="rect">
            <a:avLst/>
          </a:prstGeom>
          <a:noFill/>
          <a:ln w="9525">
            <a:noFill/>
            <a:miter lim="800000"/>
            <a:headEnd/>
            <a:tailEnd/>
          </a:ln>
        </p:spPr>
        <p:txBody>
          <a:bodyPr>
            <a:spAutoFit/>
          </a:bodyPr>
          <a:lstStyle/>
          <a:p>
            <a:pPr algn="l"/>
            <a:r>
              <a:rPr lang="zh-CN" altLang="en-US" sz="2800" b="1">
                <a:solidFill>
                  <a:srgbClr val="0000FF"/>
                </a:solidFill>
              </a:rPr>
              <a:t>所有信号线如何连接</a:t>
            </a:r>
            <a:endParaRPr lang="en-US" altLang="zh-CN" sz="2800" b="1">
              <a:solidFill>
                <a:srgbClr val="0000FF"/>
              </a:solidFill>
            </a:endParaRPr>
          </a:p>
        </p:txBody>
      </p:sp>
      <p:sp>
        <p:nvSpPr>
          <p:cNvPr id="2" name="文本框 1"/>
          <p:cNvSpPr txBox="1"/>
          <p:nvPr/>
        </p:nvSpPr>
        <p:spPr>
          <a:xfrm>
            <a:off x="487192" y="1105853"/>
            <a:ext cx="4511171" cy="523220"/>
          </a:xfrm>
          <a:prstGeom prst="rect">
            <a:avLst/>
          </a:prstGeom>
          <a:noFill/>
        </p:spPr>
        <p:txBody>
          <a:bodyPr wrap="none" rtlCol="0">
            <a:spAutoFit/>
          </a:bodyPr>
          <a:lstStyle/>
          <a:p>
            <a:r>
              <a:rPr lang="zh-CN" altLang="en-US" sz="2800" b="1"/>
              <a:t>如何由存储芯片→存储器？</a:t>
            </a:r>
          </a:p>
        </p:txBody>
      </p:sp>
      <p:sp>
        <p:nvSpPr>
          <p:cNvPr id="20" name="Text Box 30"/>
          <p:cNvSpPr txBox="1">
            <a:spLocks noChangeArrowheads="1"/>
          </p:cNvSpPr>
          <p:nvPr/>
        </p:nvSpPr>
        <p:spPr bwMode="auto">
          <a:xfrm>
            <a:off x="3852614" y="1825660"/>
            <a:ext cx="4895850" cy="523220"/>
          </a:xfrm>
          <a:prstGeom prst="rect">
            <a:avLst/>
          </a:prstGeom>
          <a:noFill/>
          <a:ln w="9525">
            <a:noFill/>
            <a:miter lim="800000"/>
            <a:headEnd/>
            <a:tailEnd/>
          </a:ln>
        </p:spPr>
        <p:txBody>
          <a:bodyPr>
            <a:spAutoFit/>
          </a:bodyPr>
          <a:lstStyle/>
          <a:p>
            <a:pPr algn="l"/>
            <a:r>
              <a:rPr lang="zh-CN" altLang="en-US" sz="2800" b="1">
                <a:solidFill>
                  <a:srgbClr val="0000FF"/>
                </a:solidFill>
              </a:rPr>
              <a:t>多大设计容量, 如何分组</a:t>
            </a:r>
            <a:endParaRPr lang="en-US" altLang="zh-CN" sz="2800" b="1">
              <a:solidFill>
                <a:srgbClr val="0000FF"/>
              </a:solidFill>
            </a:endParaRPr>
          </a:p>
        </p:txBody>
      </p:sp>
      <p:grpSp>
        <p:nvGrpSpPr>
          <p:cNvPr id="21" name="组合 20">
            <a:extLst>
              <a:ext uri="{FF2B5EF4-FFF2-40B4-BE49-F238E27FC236}">
                <a16:creationId xmlns:a16="http://schemas.microsoft.com/office/drawing/2014/main" id="{CA15C9B7-A592-488E-86DD-D7795BAD8553}"/>
              </a:ext>
            </a:extLst>
          </p:cNvPr>
          <p:cNvGrpSpPr/>
          <p:nvPr/>
        </p:nvGrpSpPr>
        <p:grpSpPr>
          <a:xfrm>
            <a:off x="827584" y="0"/>
            <a:ext cx="5328592" cy="839639"/>
            <a:chOff x="827584" y="0"/>
            <a:chExt cx="5328592" cy="839639"/>
          </a:xfrm>
        </p:grpSpPr>
        <p:sp>
          <p:nvSpPr>
            <p:cNvPr id="22" name="六边形 21">
              <a:extLst>
                <a:ext uri="{FF2B5EF4-FFF2-40B4-BE49-F238E27FC236}">
                  <a16:creationId xmlns:a16="http://schemas.microsoft.com/office/drawing/2014/main" id="{0EC9B398-D9AB-47C3-AF5F-66B0378E5D84}"/>
                </a:ext>
              </a:extLst>
            </p:cNvPr>
            <p:cNvSpPr/>
            <p:nvPr/>
          </p:nvSpPr>
          <p:spPr>
            <a:xfrm>
              <a:off x="1119858" y="93956"/>
              <a:ext cx="503631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8.3   </a:t>
              </a:r>
              <a:r>
                <a:rPr lang="zh-CN" altLang="en-US" sz="2800" b="1">
                  <a:solidFill>
                    <a:schemeClr val="tx1"/>
                  </a:solidFill>
                  <a:latin typeface="微软雅黑" panose="020B0503020204020204" pitchFamily="34" charset="-122"/>
                  <a:ea typeface="微软雅黑" panose="020B0503020204020204" pitchFamily="34" charset="-122"/>
                </a:rPr>
                <a:t>主存储器的组织</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71FE23E7-618E-4C24-9EED-E21BB74D3B9B}"/>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27" name="同心圆 215">
                <a:extLst>
                  <a:ext uri="{FF2B5EF4-FFF2-40B4-BE49-F238E27FC236}">
                    <a16:creationId xmlns:a16="http://schemas.microsoft.com/office/drawing/2014/main" id="{8F6D705E-2C2F-434B-ADA0-E4FEA3F223B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8" name="椭圆 27">
                <a:extLst>
                  <a:ext uri="{FF2B5EF4-FFF2-40B4-BE49-F238E27FC236}">
                    <a16:creationId xmlns:a16="http://schemas.microsoft.com/office/drawing/2014/main" id="{B8F08514-91CA-4F59-830E-44AF7E74714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4" name="组合 23">
              <a:extLst>
                <a:ext uri="{FF2B5EF4-FFF2-40B4-BE49-F238E27FC236}">
                  <a16:creationId xmlns:a16="http://schemas.microsoft.com/office/drawing/2014/main" id="{6C0201E3-98C6-40D6-943F-739E8706CD56}"/>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25" name="同心圆 220">
                <a:extLst>
                  <a:ext uri="{FF2B5EF4-FFF2-40B4-BE49-F238E27FC236}">
                    <a16:creationId xmlns:a16="http://schemas.microsoft.com/office/drawing/2014/main" id="{EA8E5AFE-324B-44B0-ACAD-82462015715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6" name="椭圆 25">
                <a:extLst>
                  <a:ext uri="{FF2B5EF4-FFF2-40B4-BE49-F238E27FC236}">
                    <a16:creationId xmlns:a16="http://schemas.microsoft.com/office/drawing/2014/main" id="{B0004A14-13CB-49D6-BD90-C8BD63EEFA1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44" name="组合 43">
            <a:extLst>
              <a:ext uri="{FF2B5EF4-FFF2-40B4-BE49-F238E27FC236}">
                <a16:creationId xmlns:a16="http://schemas.microsoft.com/office/drawing/2014/main" id="{68ACAB7E-4E1E-40C8-B9C8-1EC4DB8DE765}"/>
              </a:ext>
            </a:extLst>
          </p:cNvPr>
          <p:cNvGrpSpPr/>
          <p:nvPr/>
        </p:nvGrpSpPr>
        <p:grpSpPr>
          <a:xfrm>
            <a:off x="387251" y="1803594"/>
            <a:ext cx="3392661" cy="523220"/>
            <a:chOff x="387251" y="1803594"/>
            <a:chExt cx="3392661" cy="523220"/>
          </a:xfrm>
        </p:grpSpPr>
        <p:sp>
          <p:nvSpPr>
            <p:cNvPr id="18" name="Text Box 25"/>
            <p:cNvSpPr txBox="1">
              <a:spLocks noChangeArrowheads="1"/>
            </p:cNvSpPr>
            <p:nvPr/>
          </p:nvSpPr>
          <p:spPr bwMode="auto">
            <a:xfrm>
              <a:off x="925463" y="1803594"/>
              <a:ext cx="2422401" cy="523220"/>
            </a:xfrm>
            <a:prstGeom prst="rect">
              <a:avLst/>
            </a:prstGeom>
            <a:noFill/>
            <a:ln w="9525">
              <a:noFill/>
              <a:miter lim="800000"/>
              <a:headEnd/>
              <a:tailEnd/>
            </a:ln>
          </p:spPr>
          <p:txBody>
            <a:bodyPr wrap="square">
              <a:spAutoFit/>
            </a:bodyPr>
            <a:lstStyle/>
            <a:p>
              <a:pPr algn="l">
                <a:spcBef>
                  <a:spcPct val="10000"/>
                </a:spcBef>
              </a:pPr>
              <a:r>
                <a:rPr lang="zh-CN" altLang="en-US" sz="2800" b="1"/>
                <a:t>确定设计容量</a:t>
              </a:r>
            </a:p>
          </p:txBody>
        </p:sp>
        <p:sp>
          <p:nvSpPr>
            <p:cNvPr id="19" name="Line 29"/>
            <p:cNvSpPr>
              <a:spLocks noChangeShapeType="1"/>
            </p:cNvSpPr>
            <p:nvPr/>
          </p:nvSpPr>
          <p:spPr bwMode="auto">
            <a:xfrm>
              <a:off x="3376687" y="2091626"/>
              <a:ext cx="403225"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29" name="组合 28">
              <a:extLst>
                <a:ext uri="{FF2B5EF4-FFF2-40B4-BE49-F238E27FC236}">
                  <a16:creationId xmlns:a16="http://schemas.microsoft.com/office/drawing/2014/main" id="{7938AF3D-C673-43D9-AFF7-F25D39FBCC29}"/>
                </a:ext>
              </a:extLst>
            </p:cNvPr>
            <p:cNvGrpSpPr/>
            <p:nvPr/>
          </p:nvGrpSpPr>
          <p:grpSpPr>
            <a:xfrm>
              <a:off x="387251" y="1803594"/>
              <a:ext cx="571674" cy="464371"/>
              <a:chOff x="200731" y="3756717"/>
              <a:chExt cx="571674" cy="464371"/>
            </a:xfrm>
          </p:grpSpPr>
          <p:pic>
            <p:nvPicPr>
              <p:cNvPr id="30" name="Picture 3" descr="C:\Users\Administrator\Desktop\微立体创业计划\005.png">
                <a:extLst>
                  <a:ext uri="{FF2B5EF4-FFF2-40B4-BE49-F238E27FC236}">
                    <a16:creationId xmlns:a16="http://schemas.microsoft.com/office/drawing/2014/main" id="{2267C243-EDA4-4FBF-A917-DE6756728EBF}"/>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1" name="Picture 4" descr="C:\Users\Administrator\Desktop\微立体创业计划\004.png">
                <a:extLst>
                  <a:ext uri="{FF2B5EF4-FFF2-40B4-BE49-F238E27FC236}">
                    <a16:creationId xmlns:a16="http://schemas.microsoft.com/office/drawing/2014/main" id="{6BA5BC40-3B0A-42CA-B1A8-EEE89D7876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5" name="组合 44">
            <a:extLst>
              <a:ext uri="{FF2B5EF4-FFF2-40B4-BE49-F238E27FC236}">
                <a16:creationId xmlns:a16="http://schemas.microsoft.com/office/drawing/2014/main" id="{AB9788D1-5295-4031-BEA8-064EDC145BF8}"/>
              </a:ext>
            </a:extLst>
          </p:cNvPr>
          <p:cNvGrpSpPr/>
          <p:nvPr/>
        </p:nvGrpSpPr>
        <p:grpSpPr>
          <a:xfrm>
            <a:off x="387251" y="2545740"/>
            <a:ext cx="3032621" cy="523220"/>
            <a:chOff x="387251" y="2545740"/>
            <a:chExt cx="3032621" cy="523220"/>
          </a:xfrm>
        </p:grpSpPr>
        <p:sp>
          <p:nvSpPr>
            <p:cNvPr id="5" name="Text Box 25"/>
            <p:cNvSpPr txBox="1">
              <a:spLocks noChangeArrowheads="1"/>
            </p:cNvSpPr>
            <p:nvPr/>
          </p:nvSpPr>
          <p:spPr bwMode="auto">
            <a:xfrm>
              <a:off x="899592" y="2545740"/>
              <a:ext cx="2097856" cy="523220"/>
            </a:xfrm>
            <a:prstGeom prst="rect">
              <a:avLst/>
            </a:prstGeom>
            <a:noFill/>
            <a:ln w="9525">
              <a:noFill/>
              <a:miter lim="800000"/>
              <a:headEnd/>
              <a:tailEnd/>
            </a:ln>
          </p:spPr>
          <p:txBody>
            <a:bodyPr wrap="square">
              <a:spAutoFit/>
            </a:bodyPr>
            <a:lstStyle/>
            <a:p>
              <a:pPr algn="l">
                <a:spcBef>
                  <a:spcPct val="10000"/>
                </a:spcBef>
              </a:pPr>
              <a:r>
                <a:rPr lang="zh-CN" altLang="en-US" sz="2800" b="1"/>
                <a:t>芯片的选用</a:t>
              </a:r>
            </a:p>
          </p:txBody>
        </p:sp>
        <p:sp>
          <p:nvSpPr>
            <p:cNvPr id="9" name="Line 29"/>
            <p:cNvSpPr>
              <a:spLocks noChangeShapeType="1"/>
            </p:cNvSpPr>
            <p:nvPr/>
          </p:nvSpPr>
          <p:spPr bwMode="auto">
            <a:xfrm>
              <a:off x="3016647" y="2823553"/>
              <a:ext cx="403225"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2" name="组合 31">
              <a:extLst>
                <a:ext uri="{FF2B5EF4-FFF2-40B4-BE49-F238E27FC236}">
                  <a16:creationId xmlns:a16="http://schemas.microsoft.com/office/drawing/2014/main" id="{CCA8F90F-D367-481E-B1A8-4E588254F2DE}"/>
                </a:ext>
              </a:extLst>
            </p:cNvPr>
            <p:cNvGrpSpPr/>
            <p:nvPr/>
          </p:nvGrpSpPr>
          <p:grpSpPr>
            <a:xfrm>
              <a:off x="387251" y="2545740"/>
              <a:ext cx="571674" cy="464371"/>
              <a:chOff x="200731" y="3756717"/>
              <a:chExt cx="571674" cy="464371"/>
            </a:xfrm>
          </p:grpSpPr>
          <p:pic>
            <p:nvPicPr>
              <p:cNvPr id="33" name="Picture 3" descr="C:\Users\Administrator\Desktop\微立体创业计划\005.png">
                <a:extLst>
                  <a:ext uri="{FF2B5EF4-FFF2-40B4-BE49-F238E27FC236}">
                    <a16:creationId xmlns:a16="http://schemas.microsoft.com/office/drawing/2014/main" id="{70544057-E038-4D75-9A13-E4D00884C3CA}"/>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4" name="Picture 4" descr="C:\Users\Administrator\Desktop\微立体创业计划\004.png">
                <a:extLst>
                  <a:ext uri="{FF2B5EF4-FFF2-40B4-BE49-F238E27FC236}">
                    <a16:creationId xmlns:a16="http://schemas.microsoft.com/office/drawing/2014/main" id="{3B6336A9-3D67-46F4-9ECF-4C67F15CF9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6" name="组合 45">
            <a:extLst>
              <a:ext uri="{FF2B5EF4-FFF2-40B4-BE49-F238E27FC236}">
                <a16:creationId xmlns:a16="http://schemas.microsoft.com/office/drawing/2014/main" id="{01806EDD-BE76-484F-AA00-6E162F9EB34E}"/>
              </a:ext>
            </a:extLst>
          </p:cNvPr>
          <p:cNvGrpSpPr/>
          <p:nvPr/>
        </p:nvGrpSpPr>
        <p:grpSpPr>
          <a:xfrm>
            <a:off x="387251" y="3212976"/>
            <a:ext cx="2744589" cy="523220"/>
            <a:chOff x="387251" y="3212976"/>
            <a:chExt cx="2744589" cy="523220"/>
          </a:xfrm>
        </p:grpSpPr>
        <p:sp>
          <p:nvSpPr>
            <p:cNvPr id="6" name="Text Box 26"/>
            <p:cNvSpPr txBox="1">
              <a:spLocks noChangeArrowheads="1"/>
            </p:cNvSpPr>
            <p:nvPr/>
          </p:nvSpPr>
          <p:spPr bwMode="auto">
            <a:xfrm>
              <a:off x="971600" y="3212976"/>
              <a:ext cx="1771178" cy="523220"/>
            </a:xfrm>
            <a:prstGeom prst="rect">
              <a:avLst/>
            </a:prstGeom>
            <a:noFill/>
            <a:ln w="9525">
              <a:noFill/>
              <a:miter lim="800000"/>
              <a:headEnd/>
              <a:tailEnd/>
            </a:ln>
          </p:spPr>
          <p:txBody>
            <a:bodyPr wrap="square">
              <a:spAutoFit/>
            </a:bodyPr>
            <a:lstStyle/>
            <a:p>
              <a:pPr algn="l">
                <a:spcBef>
                  <a:spcPct val="10000"/>
                </a:spcBef>
              </a:pPr>
              <a:r>
                <a:rPr lang="zh-CN" altLang="en-US" sz="2800" b="1"/>
                <a:t>地址分配</a:t>
              </a:r>
            </a:p>
          </p:txBody>
        </p:sp>
        <p:sp>
          <p:nvSpPr>
            <p:cNvPr id="11" name="Line 31"/>
            <p:cNvSpPr>
              <a:spLocks noChangeShapeType="1"/>
            </p:cNvSpPr>
            <p:nvPr/>
          </p:nvSpPr>
          <p:spPr bwMode="auto">
            <a:xfrm>
              <a:off x="2692102" y="3509838"/>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5" name="组合 34">
              <a:extLst>
                <a:ext uri="{FF2B5EF4-FFF2-40B4-BE49-F238E27FC236}">
                  <a16:creationId xmlns:a16="http://schemas.microsoft.com/office/drawing/2014/main" id="{45408973-E408-4F64-AB41-80825BCEF3F3}"/>
                </a:ext>
              </a:extLst>
            </p:cNvPr>
            <p:cNvGrpSpPr/>
            <p:nvPr/>
          </p:nvGrpSpPr>
          <p:grpSpPr>
            <a:xfrm>
              <a:off x="387251" y="3225299"/>
              <a:ext cx="571674" cy="464371"/>
              <a:chOff x="200731" y="3756717"/>
              <a:chExt cx="571674" cy="464371"/>
            </a:xfrm>
          </p:grpSpPr>
          <p:pic>
            <p:nvPicPr>
              <p:cNvPr id="36" name="Picture 3" descr="C:\Users\Administrator\Desktop\微立体创业计划\005.png">
                <a:extLst>
                  <a:ext uri="{FF2B5EF4-FFF2-40B4-BE49-F238E27FC236}">
                    <a16:creationId xmlns:a16="http://schemas.microsoft.com/office/drawing/2014/main" id="{5F3D23CA-A351-45C7-A91E-D571E056F155}"/>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37" name="Picture 4" descr="C:\Users\Administrator\Desktop\微立体创业计划\004.png">
                <a:extLst>
                  <a:ext uri="{FF2B5EF4-FFF2-40B4-BE49-F238E27FC236}">
                    <a16:creationId xmlns:a16="http://schemas.microsoft.com/office/drawing/2014/main" id="{A4A530AB-0863-441E-9B94-5CC819BAE4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7" name="组合 46">
            <a:extLst>
              <a:ext uri="{FF2B5EF4-FFF2-40B4-BE49-F238E27FC236}">
                <a16:creationId xmlns:a16="http://schemas.microsoft.com/office/drawing/2014/main" id="{1EF40BC3-4FFB-4C76-9AEC-56D5362CA18E}"/>
              </a:ext>
            </a:extLst>
          </p:cNvPr>
          <p:cNvGrpSpPr/>
          <p:nvPr/>
        </p:nvGrpSpPr>
        <p:grpSpPr>
          <a:xfrm>
            <a:off x="387251" y="5138028"/>
            <a:ext cx="2608263" cy="523220"/>
            <a:chOff x="387251" y="5138028"/>
            <a:chExt cx="2608263" cy="523220"/>
          </a:xfrm>
        </p:grpSpPr>
        <p:sp>
          <p:nvSpPr>
            <p:cNvPr id="7" name="Rectangle 27"/>
            <p:cNvSpPr>
              <a:spLocks noChangeArrowheads="1"/>
            </p:cNvSpPr>
            <p:nvPr/>
          </p:nvSpPr>
          <p:spPr bwMode="auto">
            <a:xfrm>
              <a:off x="931789" y="5138028"/>
              <a:ext cx="1695995" cy="523220"/>
            </a:xfrm>
            <a:prstGeom prst="rect">
              <a:avLst/>
            </a:prstGeom>
            <a:noFill/>
            <a:ln w="9525">
              <a:noFill/>
              <a:miter lim="800000"/>
              <a:headEnd/>
              <a:tailEnd/>
            </a:ln>
          </p:spPr>
          <p:txBody>
            <a:bodyPr wrap="square">
              <a:spAutoFit/>
            </a:bodyPr>
            <a:lstStyle/>
            <a:p>
              <a:pPr algn="l"/>
              <a:r>
                <a:rPr lang="zh-CN" altLang="en-US" sz="2800" b="1"/>
                <a:t>片选逻辑</a:t>
              </a:r>
            </a:p>
          </p:txBody>
        </p:sp>
        <p:sp>
          <p:nvSpPr>
            <p:cNvPr id="13" name="Line 33"/>
            <p:cNvSpPr>
              <a:spLocks noChangeShapeType="1"/>
            </p:cNvSpPr>
            <p:nvPr/>
          </p:nvSpPr>
          <p:spPr bwMode="auto">
            <a:xfrm>
              <a:off x="2555776" y="5409232"/>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38" name="组合 37">
              <a:extLst>
                <a:ext uri="{FF2B5EF4-FFF2-40B4-BE49-F238E27FC236}">
                  <a16:creationId xmlns:a16="http://schemas.microsoft.com/office/drawing/2014/main" id="{F1FF024E-DE8F-4B5E-B2A7-1BE656849180}"/>
                </a:ext>
              </a:extLst>
            </p:cNvPr>
            <p:cNvGrpSpPr/>
            <p:nvPr/>
          </p:nvGrpSpPr>
          <p:grpSpPr>
            <a:xfrm>
              <a:off x="387251" y="5167452"/>
              <a:ext cx="571674" cy="464371"/>
              <a:chOff x="200731" y="3756717"/>
              <a:chExt cx="571674" cy="464371"/>
            </a:xfrm>
          </p:grpSpPr>
          <p:pic>
            <p:nvPicPr>
              <p:cNvPr id="39" name="Picture 3" descr="C:\Users\Administrator\Desktop\微立体创业计划\005.png">
                <a:extLst>
                  <a:ext uri="{FF2B5EF4-FFF2-40B4-BE49-F238E27FC236}">
                    <a16:creationId xmlns:a16="http://schemas.microsoft.com/office/drawing/2014/main" id="{33AACDF8-3C52-4DDB-B332-42747DB1BE3B}"/>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0" name="Picture 4" descr="C:\Users\Administrator\Desktop\微立体创业计划\004.png">
                <a:extLst>
                  <a:ext uri="{FF2B5EF4-FFF2-40B4-BE49-F238E27FC236}">
                    <a16:creationId xmlns:a16="http://schemas.microsoft.com/office/drawing/2014/main" id="{0ABD0DA4-269E-4F9B-8430-C3875819B2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grpSp>
        <p:nvGrpSpPr>
          <p:cNvPr id="48" name="组合 47">
            <a:extLst>
              <a:ext uri="{FF2B5EF4-FFF2-40B4-BE49-F238E27FC236}">
                <a16:creationId xmlns:a16="http://schemas.microsoft.com/office/drawing/2014/main" id="{3DC2A3CD-1C89-40D3-AF44-3B60CD72ADA0}"/>
              </a:ext>
            </a:extLst>
          </p:cNvPr>
          <p:cNvGrpSpPr/>
          <p:nvPr/>
        </p:nvGrpSpPr>
        <p:grpSpPr>
          <a:xfrm>
            <a:off x="387251" y="5805264"/>
            <a:ext cx="3328343" cy="523220"/>
            <a:chOff x="387251" y="5805264"/>
            <a:chExt cx="3328343" cy="523220"/>
          </a:xfrm>
        </p:grpSpPr>
        <p:sp>
          <p:nvSpPr>
            <p:cNvPr id="8" name="Rectangle 28"/>
            <p:cNvSpPr>
              <a:spLocks noChangeArrowheads="1"/>
            </p:cNvSpPr>
            <p:nvPr/>
          </p:nvSpPr>
          <p:spPr bwMode="auto">
            <a:xfrm>
              <a:off x="944390" y="5805264"/>
              <a:ext cx="2403474" cy="523220"/>
            </a:xfrm>
            <a:prstGeom prst="rect">
              <a:avLst/>
            </a:prstGeom>
            <a:noFill/>
            <a:ln w="9525">
              <a:noFill/>
              <a:miter lim="800000"/>
              <a:headEnd/>
              <a:tailEnd/>
            </a:ln>
          </p:spPr>
          <p:txBody>
            <a:bodyPr wrap="square">
              <a:spAutoFit/>
            </a:bodyPr>
            <a:lstStyle/>
            <a:p>
              <a:pPr algn="l"/>
              <a:r>
                <a:rPr lang="zh-CN" altLang="en-US" sz="2800" b="1"/>
                <a:t>信号线的连接</a:t>
              </a:r>
            </a:p>
          </p:txBody>
        </p:sp>
        <p:sp>
          <p:nvSpPr>
            <p:cNvPr id="15" name="Line 35"/>
            <p:cNvSpPr>
              <a:spLocks noChangeShapeType="1"/>
            </p:cNvSpPr>
            <p:nvPr/>
          </p:nvSpPr>
          <p:spPr bwMode="auto">
            <a:xfrm>
              <a:off x="3275856" y="6083757"/>
              <a:ext cx="439738" cy="0"/>
            </a:xfrm>
            <a:prstGeom prst="line">
              <a:avLst/>
            </a:prstGeom>
            <a:noFill/>
            <a:ln w="22225">
              <a:solidFill>
                <a:srgbClr val="993300"/>
              </a:solidFill>
              <a:round/>
              <a:headEnd/>
              <a:tailEnd type="triangle" w="med" len="med"/>
            </a:ln>
          </p:spPr>
          <p:txBody>
            <a:bodyPr wrap="none"/>
            <a:lstStyle/>
            <a:p>
              <a:endParaRPr lang="zh-CN" altLang="en-US" sz="2800" b="1"/>
            </a:p>
          </p:txBody>
        </p:sp>
        <p:grpSp>
          <p:nvGrpSpPr>
            <p:cNvPr id="41" name="组合 40">
              <a:extLst>
                <a:ext uri="{FF2B5EF4-FFF2-40B4-BE49-F238E27FC236}">
                  <a16:creationId xmlns:a16="http://schemas.microsoft.com/office/drawing/2014/main" id="{629BBE34-EC01-4DC0-B3FF-7D7DEDFC6651}"/>
                </a:ext>
              </a:extLst>
            </p:cNvPr>
            <p:cNvGrpSpPr/>
            <p:nvPr/>
          </p:nvGrpSpPr>
          <p:grpSpPr>
            <a:xfrm>
              <a:off x="387251" y="5825093"/>
              <a:ext cx="571674" cy="464371"/>
              <a:chOff x="200731" y="3756717"/>
              <a:chExt cx="571674" cy="464371"/>
            </a:xfrm>
          </p:grpSpPr>
          <p:pic>
            <p:nvPicPr>
              <p:cNvPr id="42" name="Picture 3" descr="C:\Users\Administrator\Desktop\微立体创业计划\005.png">
                <a:extLst>
                  <a:ext uri="{FF2B5EF4-FFF2-40B4-BE49-F238E27FC236}">
                    <a16:creationId xmlns:a16="http://schemas.microsoft.com/office/drawing/2014/main" id="{AA07A2CB-25B1-438F-8CA8-5BAC602E4ED6}"/>
                  </a:ext>
                </a:extLst>
              </p:cNvPr>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0731" y="3756717"/>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43" name="Picture 4" descr="C:\Users\Administrator\Desktop\微立体创业计划\004.png">
                <a:extLst>
                  <a:ext uri="{FF2B5EF4-FFF2-40B4-BE49-F238E27FC236}">
                    <a16:creationId xmlns:a16="http://schemas.microsoft.com/office/drawing/2014/main" id="{EABC49CB-E6CD-4E02-B42E-1142F19601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065" y="3763748"/>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7025" y="620688"/>
            <a:ext cx="8207375" cy="3816523"/>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ea typeface="+mn-ea"/>
                <a:cs typeface="+mn-cs"/>
              </a:rPr>
              <a:t>3.</a:t>
            </a:r>
            <a:r>
              <a:rPr kumimoji="0" lang="zh-CN" altLang="en-US" sz="2800" b="1" i="0" u="none" strike="noStrike" kern="1200" cap="none" spc="0" normalizeH="0" baseline="0" noProof="0">
                <a:ln>
                  <a:noFill/>
                </a:ln>
                <a:solidFill>
                  <a:schemeClr val="tx1"/>
                </a:solidFill>
                <a:effectLst/>
                <a:uLnTx/>
                <a:uFillTx/>
                <a:ea typeface="+mn-ea"/>
                <a:cs typeface="+mn-cs"/>
              </a:rPr>
              <a:t>字和位同时扩展</a:t>
            </a:r>
            <a:endParaRPr kumimoji="0" lang="en-US" altLang="zh-CN" sz="2800" b="1" i="0" u="none" strike="noStrike" kern="1200" cap="none" spc="0" normalizeH="0" baseline="0" noProof="0">
              <a:ln>
                <a:noFill/>
              </a:ln>
              <a:solidFill>
                <a:schemeClr val="tx1"/>
              </a:solidFill>
              <a:effectLst/>
              <a:uLnTx/>
              <a:uFillTx/>
              <a:ea typeface="+mn-ea"/>
              <a:cs typeface="+mn-cs"/>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ea typeface="+mn-ea"/>
                <a:cs typeface="+mn-cs"/>
              </a:rPr>
              <a:t>       </a:t>
            </a:r>
            <a:r>
              <a:rPr kumimoji="0" lang="zh-CN" altLang="en-US" sz="2800" b="1" i="0" u="none" strike="noStrike" kern="1200" cap="none" spc="0" normalizeH="0" noProof="0">
                <a:ln>
                  <a:noFill/>
                </a:ln>
                <a:solidFill>
                  <a:schemeClr val="tx1"/>
                </a:solidFill>
                <a:effectLst/>
                <a:uLnTx/>
                <a:uFillTx/>
                <a:ea typeface="+mn-ea"/>
                <a:cs typeface="+mn-cs"/>
              </a:rPr>
              <a:t> </a:t>
            </a:r>
            <a:r>
              <a:rPr kumimoji="0" lang="zh-CN" altLang="en-US" sz="2800" b="1" i="0" u="none" strike="noStrike" kern="1200" cap="none" spc="0" normalizeH="0" baseline="0" noProof="0">
                <a:ln>
                  <a:noFill/>
                </a:ln>
                <a:solidFill>
                  <a:schemeClr val="tx1"/>
                </a:solidFill>
                <a:effectLst/>
                <a:uLnTx/>
                <a:uFillTx/>
                <a:ea typeface="+mn-ea"/>
                <a:cs typeface="+mn-cs"/>
              </a:rPr>
              <a:t>当构成一个容量较大的存储器时，往往需要</a:t>
            </a:r>
            <a:r>
              <a:rPr kumimoji="0" lang="zh-CN" altLang="en-US" sz="2800" b="1" i="0" u="none" strike="noStrike" kern="1200" cap="none" spc="0" normalizeH="0" baseline="0" noProof="0">
                <a:ln>
                  <a:noFill/>
                </a:ln>
                <a:effectLst/>
                <a:uLnTx/>
                <a:uFillTx/>
                <a:ea typeface="+mn-ea"/>
                <a:cs typeface="+mn-cs"/>
              </a:rPr>
              <a:t>在</a:t>
            </a:r>
            <a:r>
              <a:rPr kumimoji="0" lang="zh-CN" altLang="en-US" sz="2800" b="1" i="0" u="none" strike="noStrike" kern="1200" cap="none" spc="0" normalizeH="0" baseline="0" noProof="0">
                <a:ln>
                  <a:noFill/>
                </a:ln>
                <a:solidFill>
                  <a:srgbClr val="FF0000"/>
                </a:solidFill>
                <a:effectLst/>
                <a:uLnTx/>
                <a:uFillTx/>
                <a:ea typeface="+mn-ea"/>
                <a:cs typeface="+mn-cs"/>
              </a:rPr>
              <a:t>字数方向</a:t>
            </a:r>
            <a:r>
              <a:rPr kumimoji="0" lang="zh-CN" altLang="en-US" sz="2800" b="1" i="0" u="none" strike="noStrike" kern="1200" cap="none" spc="0" normalizeH="0" baseline="0" noProof="0">
                <a:ln>
                  <a:noFill/>
                </a:ln>
                <a:effectLst/>
                <a:uLnTx/>
                <a:uFillTx/>
                <a:ea typeface="+mn-ea"/>
                <a:cs typeface="+mn-cs"/>
              </a:rPr>
              <a:t>和</a:t>
            </a:r>
            <a:r>
              <a:rPr kumimoji="0" lang="zh-CN" altLang="en-US" sz="2800" b="1" i="0" u="none" strike="noStrike" kern="1200" cap="none" spc="0" normalizeH="0" baseline="0" noProof="0">
                <a:ln>
                  <a:noFill/>
                </a:ln>
                <a:solidFill>
                  <a:srgbClr val="FF0000"/>
                </a:solidFill>
                <a:effectLst/>
                <a:uLnTx/>
                <a:uFillTx/>
                <a:ea typeface="+mn-ea"/>
                <a:cs typeface="+mn-cs"/>
              </a:rPr>
              <a:t>位数方向</a:t>
            </a:r>
            <a:r>
              <a:rPr kumimoji="0" lang="zh-CN" altLang="en-US" sz="2800" b="1" i="0" u="none" strike="noStrike" kern="1200" cap="none" spc="0" normalizeH="0" baseline="0" noProof="0">
                <a:ln>
                  <a:noFill/>
                </a:ln>
                <a:effectLst/>
                <a:uLnTx/>
                <a:uFillTx/>
                <a:ea typeface="+mn-ea"/>
                <a:cs typeface="+mn-cs"/>
              </a:rPr>
              <a:t>上同时扩展</a:t>
            </a:r>
            <a:r>
              <a:rPr kumimoji="0" lang="zh-CN" altLang="en-US" sz="2800" b="1" i="0" u="none" strike="noStrike" kern="1200" cap="none" spc="0" normalizeH="0" baseline="0" noProof="0">
                <a:ln>
                  <a:noFill/>
                </a:ln>
                <a:solidFill>
                  <a:schemeClr val="tx1"/>
                </a:solidFill>
                <a:effectLst/>
                <a:uLnTx/>
                <a:uFillTx/>
                <a:ea typeface="+mn-ea"/>
                <a:cs typeface="+mn-cs"/>
              </a:rPr>
              <a:t>，这将是前两种扩展的组合。</a:t>
            </a: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ea typeface="+mn-ea"/>
                <a:cs typeface="+mn-cs"/>
              </a:rPr>
              <a:t>         如用</a:t>
            </a:r>
            <a:r>
              <a:rPr kumimoji="0" lang="en-US" altLang="zh-CN" sz="2800" b="1" i="0" u="none" strike="noStrike" kern="1200" cap="none" spc="0" normalizeH="0" baseline="0" noProof="0">
                <a:ln>
                  <a:noFill/>
                </a:ln>
                <a:solidFill>
                  <a:schemeClr val="tx1"/>
                </a:solidFill>
                <a:effectLst/>
                <a:uLnTx/>
                <a:uFillTx/>
                <a:ea typeface="+mn-ea"/>
                <a:cs typeface="+mn-cs"/>
              </a:rPr>
              <a:t>16K×4</a:t>
            </a:r>
            <a:r>
              <a:rPr kumimoji="0" lang="zh-CN" altLang="en-US" sz="2800" b="1" i="0" u="none" strike="noStrike" kern="1200" cap="none" spc="0" normalizeH="0" baseline="0" noProof="0">
                <a:ln>
                  <a:noFill/>
                </a:ln>
                <a:solidFill>
                  <a:schemeClr val="tx1"/>
                </a:solidFill>
                <a:effectLst/>
                <a:uLnTx/>
                <a:uFillTx/>
                <a:ea typeface="+mn-ea"/>
                <a:cs typeface="+mn-cs"/>
              </a:rPr>
              <a:t>的</a:t>
            </a:r>
            <a:r>
              <a:rPr kumimoji="0" lang="en-US" altLang="zh-CN" sz="2800" b="1" i="0" u="none" strike="noStrike" kern="1200" cap="none" spc="0" normalizeH="0" baseline="0" noProof="0">
                <a:ln>
                  <a:noFill/>
                </a:ln>
                <a:solidFill>
                  <a:schemeClr val="tx1"/>
                </a:solidFill>
                <a:effectLst/>
                <a:uLnTx/>
                <a:uFillTx/>
                <a:ea typeface="+mn-ea"/>
                <a:cs typeface="+mn-cs"/>
              </a:rPr>
              <a:t>SRAM</a:t>
            </a:r>
            <a:r>
              <a:rPr kumimoji="0" lang="zh-CN" altLang="en-US" sz="2800" b="1" i="0" u="none" strike="noStrike" kern="1200" cap="none" spc="0" normalizeH="0" baseline="0" noProof="0">
                <a:ln>
                  <a:noFill/>
                </a:ln>
                <a:solidFill>
                  <a:schemeClr val="tx1"/>
                </a:solidFill>
                <a:effectLst/>
                <a:uLnTx/>
                <a:uFillTx/>
                <a:ea typeface="+mn-ea"/>
                <a:cs typeface="+mn-cs"/>
              </a:rPr>
              <a:t>组成</a:t>
            </a:r>
            <a:r>
              <a:rPr kumimoji="0" lang="en-US" altLang="zh-CN" sz="2800" b="1" i="0" u="none" strike="noStrike" kern="1200" cap="none" spc="0" normalizeH="0" baseline="0" noProof="0">
                <a:ln>
                  <a:noFill/>
                </a:ln>
                <a:solidFill>
                  <a:schemeClr val="tx1"/>
                </a:solidFill>
                <a:effectLst/>
                <a:uLnTx/>
                <a:uFillTx/>
                <a:ea typeface="+mn-ea"/>
                <a:cs typeface="+mn-cs"/>
              </a:rPr>
              <a:t>64K×8</a:t>
            </a:r>
            <a:r>
              <a:rPr kumimoji="0" lang="zh-CN" altLang="en-US" sz="2800" b="1" i="0" u="none" strike="noStrike" kern="1200" cap="none" spc="0" normalizeH="0" baseline="0" noProof="0">
                <a:ln>
                  <a:noFill/>
                </a:ln>
                <a:solidFill>
                  <a:schemeClr val="tx1"/>
                </a:solidFill>
                <a:effectLst/>
                <a:uLnTx/>
                <a:uFillTx/>
                <a:ea typeface="+mn-ea"/>
                <a:cs typeface="+mn-cs"/>
              </a:rPr>
              <a:t>的存储器，需要</a:t>
            </a:r>
            <a:r>
              <a:rPr kumimoji="0" lang="en-US" altLang="zh-CN" sz="2800" b="1" i="0" u="none" strike="noStrike" kern="1200" cap="none" spc="0" normalizeH="0" baseline="0" noProof="0">
                <a:ln>
                  <a:noFill/>
                </a:ln>
                <a:solidFill>
                  <a:schemeClr val="tx1"/>
                </a:solidFill>
                <a:effectLst/>
                <a:uLnTx/>
                <a:uFillTx/>
                <a:ea typeface="+mn-ea"/>
                <a:cs typeface="+mn-cs"/>
              </a:rPr>
              <a:t>8</a:t>
            </a:r>
            <a:r>
              <a:rPr kumimoji="0" lang="zh-CN" altLang="en-US" sz="2800" b="1" i="0" u="none" strike="noStrike" kern="1200" cap="none" spc="0" normalizeH="0" baseline="0" noProof="0">
                <a:ln>
                  <a:noFill/>
                </a:ln>
                <a:solidFill>
                  <a:schemeClr val="tx1"/>
                </a:solidFill>
                <a:effectLst/>
                <a:uLnTx/>
                <a:uFillTx/>
                <a:ea typeface="+mn-ea"/>
                <a:cs typeface="+mn-cs"/>
              </a:rPr>
              <a:t>个芯片。</a:t>
            </a:r>
          </a:p>
        </p:txBody>
      </p:sp>
      <p:sp>
        <p:nvSpPr>
          <p:cNvPr id="3" name="Text Box 4"/>
          <p:cNvSpPr txBox="1">
            <a:spLocks noChangeArrowheads="1"/>
          </p:cNvSpPr>
          <p:nvPr/>
        </p:nvSpPr>
        <p:spPr bwMode="auto">
          <a:xfrm>
            <a:off x="1255415" y="4509120"/>
            <a:ext cx="6633170"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b="1"/>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16K×4              14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8" name="组合 287"/>
          <p:cNvGrpSpPr/>
          <p:nvPr/>
        </p:nvGrpSpPr>
        <p:grpSpPr>
          <a:xfrm>
            <a:off x="1493256" y="3460165"/>
            <a:ext cx="4436957" cy="1841043"/>
            <a:chOff x="1475656" y="3106172"/>
            <a:chExt cx="4436957" cy="1841043"/>
          </a:xfrm>
        </p:grpSpPr>
        <p:grpSp>
          <p:nvGrpSpPr>
            <p:cNvPr id="192" name="组合 191"/>
            <p:cNvGrpSpPr/>
            <p:nvPr/>
          </p:nvGrpSpPr>
          <p:grpSpPr>
            <a:xfrm>
              <a:off x="1475656" y="3106172"/>
              <a:ext cx="3015330" cy="1834996"/>
              <a:chOff x="475175" y="4338894"/>
              <a:chExt cx="3015330" cy="1834996"/>
            </a:xfrm>
          </p:grpSpPr>
          <p:grpSp>
            <p:nvGrpSpPr>
              <p:cNvPr id="193" name="组合 192"/>
              <p:cNvGrpSpPr/>
              <p:nvPr/>
            </p:nvGrpSpPr>
            <p:grpSpPr>
              <a:xfrm>
                <a:off x="1371574" y="4389956"/>
                <a:ext cx="2118931" cy="1783934"/>
                <a:chOff x="1371574" y="4389956"/>
                <a:chExt cx="2118931" cy="1783934"/>
              </a:xfrm>
            </p:grpSpPr>
            <p:grpSp>
              <p:nvGrpSpPr>
                <p:cNvPr id="195" name="组合 194"/>
                <p:cNvGrpSpPr/>
                <p:nvPr/>
              </p:nvGrpSpPr>
              <p:grpSpPr>
                <a:xfrm>
                  <a:off x="2077884" y="4389956"/>
                  <a:ext cx="1412621" cy="1783934"/>
                  <a:chOff x="6096649" y="2051556"/>
                  <a:chExt cx="2448272" cy="1809492"/>
                </a:xfrm>
              </p:grpSpPr>
              <p:grpSp>
                <p:nvGrpSpPr>
                  <p:cNvPr id="197" name="组合 64"/>
                  <p:cNvGrpSpPr/>
                  <p:nvPr/>
                </p:nvGrpSpPr>
                <p:grpSpPr>
                  <a:xfrm>
                    <a:off x="6096649" y="3491716"/>
                    <a:ext cx="2448272" cy="369332"/>
                    <a:chOff x="2195736" y="4941168"/>
                    <a:chExt cx="2304256" cy="369332"/>
                  </a:xfrm>
                </p:grpSpPr>
                <p:sp>
                  <p:nvSpPr>
                    <p:cNvPr id="23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5" name="直接连接符 23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组合 77"/>
                  <p:cNvGrpSpPr/>
                  <p:nvPr/>
                </p:nvGrpSpPr>
                <p:grpSpPr>
                  <a:xfrm>
                    <a:off x="6096649" y="3131676"/>
                    <a:ext cx="2448272" cy="369332"/>
                    <a:chOff x="2195736" y="4941168"/>
                    <a:chExt cx="2304256" cy="369332"/>
                  </a:xfrm>
                </p:grpSpPr>
                <p:sp>
                  <p:nvSpPr>
                    <p:cNvPr id="22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7" name="直接连接符 22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9" name="组合 86"/>
                  <p:cNvGrpSpPr/>
                  <p:nvPr/>
                </p:nvGrpSpPr>
                <p:grpSpPr>
                  <a:xfrm>
                    <a:off x="6096649" y="2771636"/>
                    <a:ext cx="2448272" cy="369332"/>
                    <a:chOff x="2195736" y="4941168"/>
                    <a:chExt cx="2304256" cy="369332"/>
                  </a:xfrm>
                </p:grpSpPr>
                <p:sp>
                  <p:nvSpPr>
                    <p:cNvPr id="21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9" name="直接连接符 21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0" name="组合 95"/>
                  <p:cNvGrpSpPr/>
                  <p:nvPr/>
                </p:nvGrpSpPr>
                <p:grpSpPr>
                  <a:xfrm>
                    <a:off x="6096649" y="2411596"/>
                    <a:ext cx="2448272" cy="369332"/>
                    <a:chOff x="2195736" y="4941168"/>
                    <a:chExt cx="2304256" cy="369332"/>
                  </a:xfrm>
                </p:grpSpPr>
                <p:sp>
                  <p:nvSpPr>
                    <p:cNvPr id="21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1" name="直接连接符 21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组合 104"/>
                  <p:cNvGrpSpPr/>
                  <p:nvPr/>
                </p:nvGrpSpPr>
                <p:grpSpPr>
                  <a:xfrm>
                    <a:off x="6096649" y="2051556"/>
                    <a:ext cx="2448272" cy="369332"/>
                    <a:chOff x="2195736" y="4941168"/>
                    <a:chExt cx="2304256" cy="369332"/>
                  </a:xfrm>
                </p:grpSpPr>
                <p:sp>
                  <p:nvSpPr>
                    <p:cNvPr id="20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03" name="直接连接符 20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96" name="直接箭头连接符 195"/>
                <p:cNvCxnSpPr>
                  <a:endCxn id="202"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4" name="文本框 193"/>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grpSp>
        <p:grpSp>
          <p:nvGrpSpPr>
            <p:cNvPr id="242" name="组合 241"/>
            <p:cNvGrpSpPr/>
            <p:nvPr/>
          </p:nvGrpSpPr>
          <p:grpSpPr>
            <a:xfrm>
              <a:off x="4499992" y="3163281"/>
              <a:ext cx="1412621" cy="1783934"/>
              <a:chOff x="6096649" y="2051556"/>
              <a:chExt cx="2448272" cy="1809492"/>
            </a:xfrm>
          </p:grpSpPr>
          <p:grpSp>
            <p:nvGrpSpPr>
              <p:cNvPr id="243" name="组合 64"/>
              <p:cNvGrpSpPr/>
              <p:nvPr/>
            </p:nvGrpSpPr>
            <p:grpSpPr>
              <a:xfrm>
                <a:off x="6096649" y="3491716"/>
                <a:ext cx="2448272" cy="369332"/>
                <a:chOff x="2195736" y="4941168"/>
                <a:chExt cx="2304256" cy="369332"/>
              </a:xfrm>
            </p:grpSpPr>
            <p:sp>
              <p:nvSpPr>
                <p:cNvPr id="28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81" name="直接连接符 28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4" name="组合 77"/>
              <p:cNvGrpSpPr/>
              <p:nvPr/>
            </p:nvGrpSpPr>
            <p:grpSpPr>
              <a:xfrm>
                <a:off x="6096649" y="3131676"/>
                <a:ext cx="2448272" cy="369332"/>
                <a:chOff x="2195736" y="4941168"/>
                <a:chExt cx="2304256" cy="369332"/>
              </a:xfrm>
            </p:grpSpPr>
            <p:sp>
              <p:nvSpPr>
                <p:cNvPr id="27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73" name="直接连接符 27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组合 86"/>
              <p:cNvGrpSpPr/>
              <p:nvPr/>
            </p:nvGrpSpPr>
            <p:grpSpPr>
              <a:xfrm>
                <a:off x="6096649" y="2771636"/>
                <a:ext cx="2448272" cy="369332"/>
                <a:chOff x="2195736" y="4941168"/>
                <a:chExt cx="2304256" cy="369332"/>
              </a:xfrm>
            </p:grpSpPr>
            <p:sp>
              <p:nvSpPr>
                <p:cNvPr id="26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65" name="直接连接符 26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组合 95"/>
              <p:cNvGrpSpPr/>
              <p:nvPr/>
            </p:nvGrpSpPr>
            <p:grpSpPr>
              <a:xfrm>
                <a:off x="6096649" y="2411596"/>
                <a:ext cx="2448272" cy="369332"/>
                <a:chOff x="2195736" y="4941168"/>
                <a:chExt cx="2304256" cy="369332"/>
              </a:xfrm>
            </p:grpSpPr>
            <p:sp>
              <p:nvSpPr>
                <p:cNvPr id="25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57" name="直接连接符 25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7" name="组合 104"/>
              <p:cNvGrpSpPr/>
              <p:nvPr/>
            </p:nvGrpSpPr>
            <p:grpSpPr>
              <a:xfrm>
                <a:off x="6096649" y="2051556"/>
                <a:ext cx="2448272" cy="369332"/>
                <a:chOff x="2195736" y="4941168"/>
                <a:chExt cx="2304256" cy="369332"/>
              </a:xfrm>
            </p:grpSpPr>
            <p:sp>
              <p:nvSpPr>
                <p:cNvPr id="24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49" name="直接连接符 24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 name="组合 1"/>
          <p:cNvGrpSpPr/>
          <p:nvPr/>
        </p:nvGrpSpPr>
        <p:grpSpPr>
          <a:xfrm>
            <a:off x="1497969" y="1675262"/>
            <a:ext cx="3015330" cy="1834996"/>
            <a:chOff x="475175" y="4338894"/>
            <a:chExt cx="3015330" cy="1834996"/>
          </a:xfrm>
        </p:grpSpPr>
        <p:grpSp>
          <p:nvGrpSpPr>
            <p:cNvPr id="3" name="组合 2"/>
            <p:cNvGrpSpPr/>
            <p:nvPr/>
          </p:nvGrpSpPr>
          <p:grpSpPr>
            <a:xfrm>
              <a:off x="1371574" y="4389956"/>
              <a:ext cx="2118931" cy="1783934"/>
              <a:chOff x="1371574" y="4389956"/>
              <a:chExt cx="2118931" cy="1783934"/>
            </a:xfrm>
          </p:grpSpPr>
          <p:grpSp>
            <p:nvGrpSpPr>
              <p:cNvPr id="5" name="组合 4"/>
              <p:cNvGrpSpPr/>
              <p:nvPr/>
            </p:nvGrpSpPr>
            <p:grpSpPr>
              <a:xfrm>
                <a:off x="2077884" y="4389956"/>
                <a:ext cx="1412621" cy="1783934"/>
                <a:chOff x="6096649" y="2051556"/>
                <a:chExt cx="2448272" cy="1809492"/>
              </a:xfrm>
            </p:grpSpPr>
            <p:grpSp>
              <p:nvGrpSpPr>
                <p:cNvPr id="7" name="组合 64"/>
                <p:cNvGrpSpPr/>
                <p:nvPr/>
              </p:nvGrpSpPr>
              <p:grpSpPr>
                <a:xfrm>
                  <a:off x="6096649" y="3491716"/>
                  <a:ext cx="2448272" cy="369332"/>
                  <a:chOff x="2195736" y="4941168"/>
                  <a:chExt cx="2304256" cy="369332"/>
                </a:xfrm>
              </p:grpSpPr>
              <p:sp>
                <p:nvSpPr>
                  <p:cNvPr id="4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5" name="直接连接符 4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77"/>
                <p:cNvGrpSpPr/>
                <p:nvPr/>
              </p:nvGrpSpPr>
              <p:grpSpPr>
                <a:xfrm>
                  <a:off x="6096649" y="3131676"/>
                  <a:ext cx="2448272" cy="369332"/>
                  <a:chOff x="2195736" y="4941168"/>
                  <a:chExt cx="2304256" cy="369332"/>
                </a:xfrm>
              </p:grpSpPr>
              <p:sp>
                <p:nvSpPr>
                  <p:cNvPr id="3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7" name="直接连接符 3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6"/>
                <p:cNvGrpSpPr/>
                <p:nvPr/>
              </p:nvGrpSpPr>
              <p:grpSpPr>
                <a:xfrm>
                  <a:off x="6096649" y="2771636"/>
                  <a:ext cx="2448272" cy="369332"/>
                  <a:chOff x="2195736" y="4941168"/>
                  <a:chExt cx="2304256" cy="369332"/>
                </a:xfrm>
              </p:grpSpPr>
              <p:sp>
                <p:nvSpPr>
                  <p:cNvPr id="2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9" name="直接连接符 2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组合 95"/>
                <p:cNvGrpSpPr/>
                <p:nvPr/>
              </p:nvGrpSpPr>
              <p:grpSpPr>
                <a:xfrm>
                  <a:off x="6096649" y="2411596"/>
                  <a:ext cx="2448272" cy="369332"/>
                  <a:chOff x="2195736" y="4941168"/>
                  <a:chExt cx="2304256" cy="369332"/>
                </a:xfrm>
              </p:grpSpPr>
              <p:sp>
                <p:nvSpPr>
                  <p:cNvPr id="2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 name="直接连接符 2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4"/>
                <p:cNvGrpSpPr/>
                <p:nvPr/>
              </p:nvGrpSpPr>
              <p:grpSpPr>
                <a:xfrm>
                  <a:off x="6096649" y="2051556"/>
                  <a:ext cx="2448272" cy="369332"/>
                  <a:chOff x="2195736" y="4941168"/>
                  <a:chExt cx="2304256" cy="369332"/>
                </a:xfrm>
              </p:grpSpPr>
              <p:sp>
                <p:nvSpPr>
                  <p:cNvPr id="1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3" name="直接连接符 1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 name="直接箭头连接符 5"/>
              <p:cNvCxnSpPr>
                <a:endCxn id="12"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grpSp>
      <p:grpSp>
        <p:nvGrpSpPr>
          <p:cNvPr id="52" name="组合 51"/>
          <p:cNvGrpSpPr/>
          <p:nvPr/>
        </p:nvGrpSpPr>
        <p:grpSpPr>
          <a:xfrm>
            <a:off x="4522305" y="1722432"/>
            <a:ext cx="1412621" cy="1783934"/>
            <a:chOff x="6096649" y="2051556"/>
            <a:chExt cx="2448272" cy="1809492"/>
          </a:xfrm>
        </p:grpSpPr>
        <p:grpSp>
          <p:nvGrpSpPr>
            <p:cNvPr id="53" name="组合 64"/>
            <p:cNvGrpSpPr/>
            <p:nvPr/>
          </p:nvGrpSpPr>
          <p:grpSpPr>
            <a:xfrm>
              <a:off x="6096649" y="3491716"/>
              <a:ext cx="2448272" cy="369332"/>
              <a:chOff x="2195736" y="4941168"/>
              <a:chExt cx="2304256" cy="369332"/>
            </a:xfrm>
          </p:grpSpPr>
          <p:sp>
            <p:nvSpPr>
              <p:cNvPr id="9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91" name="直接连接符 9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组合 77"/>
            <p:cNvGrpSpPr/>
            <p:nvPr/>
          </p:nvGrpSpPr>
          <p:grpSpPr>
            <a:xfrm>
              <a:off x="6096649" y="3131676"/>
              <a:ext cx="2448272" cy="369332"/>
              <a:chOff x="2195736" y="4941168"/>
              <a:chExt cx="2304256" cy="369332"/>
            </a:xfrm>
          </p:grpSpPr>
          <p:sp>
            <p:nvSpPr>
              <p:cNvPr id="8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83" name="直接连接符 8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86"/>
            <p:cNvGrpSpPr/>
            <p:nvPr/>
          </p:nvGrpSpPr>
          <p:grpSpPr>
            <a:xfrm>
              <a:off x="6096649" y="2771636"/>
              <a:ext cx="2448272" cy="369332"/>
              <a:chOff x="2195736" y="4941168"/>
              <a:chExt cx="2304256" cy="369332"/>
            </a:xfrm>
          </p:grpSpPr>
          <p:sp>
            <p:nvSpPr>
              <p:cNvPr id="7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75" name="直接连接符 7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组合 95"/>
            <p:cNvGrpSpPr/>
            <p:nvPr/>
          </p:nvGrpSpPr>
          <p:grpSpPr>
            <a:xfrm>
              <a:off x="6096649" y="2411596"/>
              <a:ext cx="2448272" cy="369332"/>
              <a:chOff x="2195736" y="4941168"/>
              <a:chExt cx="2304256" cy="369332"/>
            </a:xfrm>
          </p:grpSpPr>
          <p:sp>
            <p:nvSpPr>
              <p:cNvPr id="6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67" name="直接连接符 6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组合 104"/>
            <p:cNvGrpSpPr/>
            <p:nvPr/>
          </p:nvGrpSpPr>
          <p:grpSpPr>
            <a:xfrm>
              <a:off x="6096649" y="2051556"/>
              <a:ext cx="2448272" cy="369332"/>
              <a:chOff x="2195736" y="4941168"/>
              <a:chExt cx="2304256" cy="369332"/>
            </a:xfrm>
          </p:grpSpPr>
          <p:sp>
            <p:nvSpPr>
              <p:cNvPr id="5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59" name="直接连接符 5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3" name="组合 292"/>
          <p:cNvGrpSpPr/>
          <p:nvPr/>
        </p:nvGrpSpPr>
        <p:grpSpPr>
          <a:xfrm>
            <a:off x="6588224" y="1749404"/>
            <a:ext cx="943686" cy="3539430"/>
            <a:chOff x="6194313" y="1185714"/>
            <a:chExt cx="943686" cy="3539430"/>
          </a:xfrm>
        </p:grpSpPr>
        <p:sp>
          <p:nvSpPr>
            <p:cNvPr id="289" name="左大括号 288"/>
            <p:cNvSpPr/>
            <p:nvPr/>
          </p:nvSpPr>
          <p:spPr>
            <a:xfrm flipH="1">
              <a:off x="6194313" y="1196752"/>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左大括号 289"/>
            <p:cNvSpPr/>
            <p:nvPr/>
          </p:nvSpPr>
          <p:spPr>
            <a:xfrm flipH="1">
              <a:off x="6228184" y="3015496"/>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文本框 291"/>
            <p:cNvSpPr txBox="1"/>
            <p:nvPr/>
          </p:nvSpPr>
          <p:spPr>
            <a:xfrm>
              <a:off x="6732240" y="1185714"/>
              <a:ext cx="405759" cy="3539430"/>
            </a:xfrm>
            <a:prstGeom prst="rect">
              <a:avLst/>
            </a:prstGeom>
            <a:noFill/>
          </p:spPr>
          <p:txBody>
            <a:bodyPr wrap="square" rtlCol="0">
              <a:spAutoFit/>
            </a:bodyPr>
            <a:lstStyle/>
            <a:p>
              <a:r>
                <a:rPr lang="zh-CN" altLang="en-US" sz="2800" b="1"/>
                <a:t>高位地址作为片选</a:t>
              </a:r>
            </a:p>
          </p:txBody>
        </p:sp>
      </p:grpSp>
      <p:sp>
        <p:nvSpPr>
          <p:cNvPr id="291" name="左大括号 290"/>
          <p:cNvSpPr/>
          <p:nvPr/>
        </p:nvSpPr>
        <p:spPr>
          <a:xfrm flipH="1">
            <a:off x="6122304" y="1772816"/>
            <a:ext cx="346646" cy="329999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文本框 293">
            <a:extLst>
              <a:ext uri="{FF2B5EF4-FFF2-40B4-BE49-F238E27FC236}">
                <a16:creationId xmlns:a16="http://schemas.microsoft.com/office/drawing/2014/main" id="{D3D3B030-D11F-4BD4-BAD3-288B3F3715BF}"/>
              </a:ext>
            </a:extLst>
          </p:cNvPr>
          <p:cNvSpPr txBox="1"/>
          <p:nvPr/>
        </p:nvSpPr>
        <p:spPr>
          <a:xfrm flipH="1">
            <a:off x="3395940" y="1073900"/>
            <a:ext cx="959492" cy="461665"/>
          </a:xfrm>
          <a:prstGeom prst="rect">
            <a:avLst/>
          </a:prstGeom>
          <a:noFill/>
        </p:spPr>
        <p:txBody>
          <a:bodyPr wrap="square" rtlCol="0">
            <a:spAutoFit/>
          </a:bodyPr>
          <a:lstStyle/>
          <a:p>
            <a:r>
              <a:rPr lang="zh-CN" altLang="en-US" sz="2400" b="1"/>
              <a:t>位数</a:t>
            </a:r>
          </a:p>
        </p:txBody>
      </p:sp>
      <p:sp>
        <p:nvSpPr>
          <p:cNvPr id="295" name="文本框 294">
            <a:extLst>
              <a:ext uri="{FF2B5EF4-FFF2-40B4-BE49-F238E27FC236}">
                <a16:creationId xmlns:a16="http://schemas.microsoft.com/office/drawing/2014/main" id="{1E48EFE0-E03C-43ED-A424-6455E35C0999}"/>
              </a:ext>
            </a:extLst>
          </p:cNvPr>
          <p:cNvSpPr txBox="1"/>
          <p:nvPr/>
        </p:nvSpPr>
        <p:spPr>
          <a:xfrm flipH="1">
            <a:off x="4869936" y="1063173"/>
            <a:ext cx="959492" cy="461665"/>
          </a:xfrm>
          <a:prstGeom prst="rect">
            <a:avLst/>
          </a:prstGeom>
          <a:noFill/>
        </p:spPr>
        <p:txBody>
          <a:bodyPr wrap="square" rtlCol="0">
            <a:spAutoFit/>
          </a:bodyPr>
          <a:lstStyle/>
          <a:p>
            <a:r>
              <a:rPr lang="zh-CN" altLang="en-US" sz="2400" b="1"/>
              <a:t>位数</a:t>
            </a:r>
          </a:p>
        </p:txBody>
      </p:sp>
    </p:spTree>
    <p:extLst>
      <p:ext uri="{BB962C8B-B14F-4D97-AF65-F5344CB8AC3E}">
        <p14:creationId xmlns:p14="http://schemas.microsoft.com/office/powerpoint/2010/main" val="4788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wipe(left)">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wipe(up)">
                                      <p:cBhvr>
                                        <p:cTn id="17" dur="5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1"/>
                                        </p:tgtEl>
                                        <p:attrNameLst>
                                          <p:attrName>style.visibility</p:attrName>
                                        </p:attrNameLst>
                                      </p:cBhvr>
                                      <p:to>
                                        <p:strVal val="visible"/>
                                      </p:to>
                                    </p:set>
                                    <p:animEffect transition="in" filter="wipe(up)">
                                      <p:cBhvr>
                                        <p:cTn id="22" dur="500"/>
                                        <p:tgtEl>
                                          <p:spTgt spid="2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93"/>
                                        </p:tgtEl>
                                        <p:attrNameLst>
                                          <p:attrName>style.visibility</p:attrName>
                                        </p:attrNameLst>
                                      </p:cBhvr>
                                      <p:to>
                                        <p:strVal val="visible"/>
                                      </p:to>
                                    </p:set>
                                    <p:animEffect transition="in" filter="wipe(right)">
                                      <p:cBhvr>
                                        <p:cTn id="27" dur="5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animBg="1"/>
      <p:bldP spid="2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600" y="1743472"/>
            <a:ext cx="8023225" cy="533400"/>
          </a:xfrm>
          <a:prstGeom prst="rect">
            <a:avLst/>
          </a:prstGeom>
          <a:noFill/>
          <a:ln w="9525">
            <a:noFill/>
            <a:miter lim="800000"/>
            <a:headEnd/>
            <a:tailEnd/>
          </a:ln>
        </p:spPr>
        <p:txBody>
          <a:bodyPr>
            <a:spAutoFit/>
          </a:bodyPr>
          <a:lstStyle/>
          <a:p>
            <a:pPr algn="l"/>
            <a:r>
              <a:rPr lang="zh-CN" altLang="en-US" sz="2800" b="1" u="sng">
                <a:solidFill>
                  <a:srgbClr val="C00000"/>
                </a:solidFill>
              </a:rPr>
              <a:t>给出芯片地址分配与片选逻辑</a:t>
            </a:r>
            <a:r>
              <a:rPr lang="zh-CN" altLang="en-US" sz="2800" b="1">
                <a:solidFill>
                  <a:srgbClr val="C00000"/>
                </a:solidFill>
              </a:rPr>
              <a:t>,  </a:t>
            </a:r>
            <a:r>
              <a:rPr lang="zh-CN" altLang="en-US" sz="2800" b="1" u="sng">
                <a:solidFill>
                  <a:srgbClr val="C00000"/>
                </a:solidFill>
              </a:rPr>
              <a:t>画出存储器框图</a:t>
            </a:r>
          </a:p>
        </p:txBody>
      </p:sp>
      <p:sp>
        <p:nvSpPr>
          <p:cNvPr id="3" name="Text Box 4"/>
          <p:cNvSpPr txBox="1">
            <a:spLocks noChangeArrowheads="1"/>
          </p:cNvSpPr>
          <p:nvPr/>
        </p:nvSpPr>
        <p:spPr bwMode="auto">
          <a:xfrm>
            <a:off x="431800" y="3284984"/>
            <a:ext cx="7524576" cy="523220"/>
          </a:xfrm>
          <a:prstGeom prst="rect">
            <a:avLst/>
          </a:prstGeom>
          <a:noFill/>
          <a:ln w="9525">
            <a:noFill/>
            <a:miter lim="800000"/>
            <a:headEnd/>
            <a:tailEnd/>
          </a:ln>
        </p:spPr>
        <p:txBody>
          <a:bodyPr wrap="square">
            <a:spAutoFit/>
          </a:bodyPr>
          <a:lstStyle/>
          <a:p>
            <a:pPr algn="l"/>
            <a:r>
              <a:rPr lang="zh-CN" altLang="en-US" sz="2800" b="1"/>
              <a:t>1. 根据存储器设计容量计算芯片数与分组</a:t>
            </a:r>
          </a:p>
        </p:txBody>
      </p:sp>
      <p:grpSp>
        <p:nvGrpSpPr>
          <p:cNvPr id="4" name="Group 61"/>
          <p:cNvGrpSpPr>
            <a:grpSpLocks/>
          </p:cNvGrpSpPr>
          <p:nvPr/>
        </p:nvGrpSpPr>
        <p:grpSpPr bwMode="auto">
          <a:xfrm>
            <a:off x="107504" y="109600"/>
            <a:ext cx="8878887" cy="1655763"/>
            <a:chOff x="127" y="135"/>
            <a:chExt cx="5593" cy="1043"/>
          </a:xfrm>
        </p:grpSpPr>
        <p:sp>
          <p:nvSpPr>
            <p:cNvPr id="5" name="Text Box 2"/>
            <p:cNvSpPr txBox="1">
              <a:spLocks noChangeArrowheads="1"/>
            </p:cNvSpPr>
            <p:nvPr/>
          </p:nvSpPr>
          <p:spPr bwMode="auto">
            <a:xfrm>
              <a:off x="127" y="143"/>
              <a:ext cx="720" cy="397"/>
            </a:xfrm>
            <a:prstGeom prst="rect">
              <a:avLst/>
            </a:prstGeom>
            <a:noFill/>
            <a:ln w="9525">
              <a:noFill/>
              <a:miter lim="800000"/>
              <a:headEnd/>
              <a:tailEnd/>
            </a:ln>
          </p:spPr>
          <p:txBody>
            <a:bodyPr>
              <a:spAutoFit/>
            </a:bodyPr>
            <a:lstStyle/>
            <a:p>
              <a:pPr algn="l">
                <a:lnSpc>
                  <a:spcPts val="4200"/>
                </a:lnSpc>
              </a:pPr>
              <a:r>
                <a:rPr lang="zh-CN" altLang="en-US" sz="2900" b="1"/>
                <a:t>例1.</a:t>
              </a:r>
            </a:p>
          </p:txBody>
        </p:sp>
        <p:sp>
          <p:nvSpPr>
            <p:cNvPr id="6" name="Text Box 6"/>
            <p:cNvSpPr txBox="1">
              <a:spLocks noChangeArrowheads="1"/>
            </p:cNvSpPr>
            <p:nvPr/>
          </p:nvSpPr>
          <p:spPr bwMode="auto">
            <a:xfrm>
              <a:off x="604" y="135"/>
              <a:ext cx="5116" cy="1043"/>
            </a:xfrm>
            <a:prstGeom prst="rect">
              <a:avLst/>
            </a:prstGeom>
            <a:noFill/>
            <a:ln w="9525">
              <a:noFill/>
              <a:miter lim="800000"/>
              <a:headEnd/>
              <a:tailEnd/>
            </a:ln>
          </p:spPr>
          <p:txBody>
            <a:bodyPr>
              <a:spAutoFit/>
            </a:bodyPr>
            <a:lstStyle/>
            <a:p>
              <a:pPr algn="l">
                <a:lnSpc>
                  <a:spcPts val="4200"/>
                </a:lnSpc>
              </a:pPr>
              <a:r>
                <a:rPr lang="zh-CN" altLang="en-US" sz="2900" b="1"/>
                <a:t>用2114(</a:t>
              </a:r>
              <a:r>
                <a:rPr lang="zh-CN" altLang="en-US" sz="2900" b="1">
                  <a:solidFill>
                    <a:srgbClr val="0000FF"/>
                  </a:solidFill>
                </a:rPr>
                <a:t>1</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4</a:t>
              </a:r>
              <a:r>
                <a:rPr lang="en-US" altLang="zh-CN" sz="2900" b="1"/>
                <a:t>)SRAM</a:t>
              </a:r>
              <a:r>
                <a:rPr lang="zh-CN" altLang="en-US" sz="2900" b="1"/>
                <a:t>芯片组成容量为</a:t>
              </a:r>
              <a:r>
                <a:rPr lang="zh-CN" altLang="en-US" sz="2900" b="1">
                  <a:solidFill>
                    <a:srgbClr val="0000FF"/>
                  </a:solidFill>
                </a:rPr>
                <a:t>4</a:t>
              </a:r>
              <a:r>
                <a:rPr lang="en-US" altLang="zh-CN" sz="2900" b="1">
                  <a:solidFill>
                    <a:srgbClr val="0000FF"/>
                  </a:solidFill>
                </a:rPr>
                <a:t>K</a:t>
              </a:r>
              <a:r>
                <a:rPr lang="en-US" altLang="zh-CN" sz="2900" b="1">
                  <a:solidFill>
                    <a:srgbClr val="0000FF"/>
                  </a:solidFill>
                  <a:sym typeface="Symbol" pitchFamily="18" charset="2"/>
                </a:rPr>
                <a:t></a:t>
              </a:r>
              <a:r>
                <a:rPr lang="en-US" altLang="zh-CN" sz="2900" b="1">
                  <a:solidFill>
                    <a:srgbClr val="0000FF"/>
                  </a:solidFill>
                </a:rPr>
                <a:t>8</a:t>
              </a:r>
              <a:r>
                <a:rPr lang="zh-CN" altLang="en-US" sz="2900" b="1"/>
                <a:t>的存储器，存储器的起始地址为</a:t>
              </a:r>
              <a:r>
                <a:rPr lang="en-US" altLang="zh-CN" sz="2900" b="1"/>
                <a:t>1000H</a:t>
              </a:r>
              <a:r>
                <a:rPr lang="zh-CN" altLang="en-US" sz="2900" b="1"/>
                <a:t>。假设</a:t>
              </a:r>
              <a:r>
                <a:rPr lang="en-US" altLang="zh-CN" sz="2900" b="1"/>
                <a:t>CPU</a:t>
              </a:r>
              <a:r>
                <a:rPr lang="zh-CN" altLang="en-US" sz="2900" b="1"/>
                <a:t>地址总线</a:t>
              </a:r>
              <a:r>
                <a:rPr lang="en-US" altLang="zh-CN" sz="2900" b="1"/>
                <a:t>A</a:t>
              </a:r>
              <a:r>
                <a:rPr lang="en-US" altLang="zh-CN" sz="3100" b="1" baseline="-12000"/>
                <a:t>15</a:t>
              </a:r>
              <a:r>
                <a:rPr lang="en-US" altLang="zh-CN" sz="2900" b="1" baseline="-16000"/>
                <a:t> </a:t>
              </a:r>
              <a:r>
                <a:rPr lang="en-US" altLang="zh-CN" sz="2900" b="1"/>
                <a:t>~A</a:t>
              </a:r>
              <a:r>
                <a:rPr lang="en-US" altLang="zh-CN" sz="3100" b="1" baseline="-12000"/>
                <a:t>0</a:t>
              </a:r>
              <a:r>
                <a:rPr lang="zh-CN" altLang="en-US" sz="2900" b="1"/>
                <a:t>, 数据总线</a:t>
              </a:r>
              <a:r>
                <a:rPr lang="en-US" altLang="zh-CN" sz="2900" b="1"/>
                <a:t>D</a:t>
              </a:r>
              <a:r>
                <a:rPr lang="en-US" altLang="zh-CN" sz="3100" b="1" baseline="-12000"/>
                <a:t>7</a:t>
              </a:r>
              <a:r>
                <a:rPr lang="en-US" altLang="zh-CN" sz="2900" b="1" baseline="-16000"/>
                <a:t> </a:t>
              </a:r>
              <a:r>
                <a:rPr lang="en-US" altLang="zh-CN" sz="2900" b="1"/>
                <a:t>~D</a:t>
              </a:r>
              <a:r>
                <a:rPr lang="en-US" altLang="zh-CN" sz="3100" b="1" baseline="-12000"/>
                <a:t>0</a:t>
              </a:r>
              <a:r>
                <a:rPr lang="zh-CN" altLang="en-US" sz="2900" b="1"/>
                <a:t>, 读/写信号线</a:t>
              </a:r>
              <a:r>
                <a:rPr lang="en-US" altLang="zh-CN" sz="2900" b="1"/>
                <a:t>R/</a:t>
              </a:r>
              <a:r>
                <a:rPr lang="en-US" altLang="zh-CN" sz="1200" b="1"/>
                <a:t> </a:t>
              </a:r>
              <a:r>
                <a:rPr lang="en-US" altLang="zh-CN" sz="2900" b="1"/>
                <a:t>W。</a:t>
              </a:r>
            </a:p>
          </p:txBody>
        </p:sp>
        <p:sp>
          <p:nvSpPr>
            <p:cNvPr id="7" name="Line 7"/>
            <p:cNvSpPr>
              <a:spLocks noChangeShapeType="1"/>
            </p:cNvSpPr>
            <p:nvPr/>
          </p:nvSpPr>
          <p:spPr bwMode="auto">
            <a:xfrm>
              <a:off x="5176" y="892"/>
              <a:ext cx="213" cy="0"/>
            </a:xfrm>
            <a:prstGeom prst="line">
              <a:avLst/>
            </a:prstGeom>
            <a:noFill/>
            <a:ln w="22225" cap="sq">
              <a:solidFill>
                <a:srgbClr val="003800"/>
              </a:solidFill>
              <a:round/>
              <a:headEnd type="none" w="sm" len="sm"/>
              <a:tailEnd type="none" w="sm" len="sm"/>
            </a:ln>
          </p:spPr>
          <p:txBody>
            <a:bodyPr wrap="none" anchor="ctr"/>
            <a:lstStyle/>
            <a:p>
              <a:pPr>
                <a:lnSpc>
                  <a:spcPts val="4200"/>
                </a:lnSpc>
              </a:pPr>
              <a:endParaRPr lang="zh-CN" altLang="en-US" b="1"/>
            </a:p>
          </p:txBody>
        </p:sp>
      </p:grpSp>
      <p:sp>
        <p:nvSpPr>
          <p:cNvPr id="8" name="Text Box 8"/>
          <p:cNvSpPr txBox="1">
            <a:spLocks noChangeArrowheads="1"/>
          </p:cNvSpPr>
          <p:nvPr/>
        </p:nvSpPr>
        <p:spPr bwMode="auto">
          <a:xfrm>
            <a:off x="323528" y="2521719"/>
            <a:ext cx="2570163" cy="523220"/>
          </a:xfrm>
          <a:prstGeom prst="rect">
            <a:avLst/>
          </a:prstGeom>
          <a:noFill/>
          <a:ln w="9525">
            <a:noFill/>
            <a:miter lim="800000"/>
            <a:headEnd/>
            <a:tailEnd/>
          </a:ln>
        </p:spPr>
        <p:txBody>
          <a:bodyPr>
            <a:spAutoFit/>
          </a:bodyPr>
          <a:lstStyle/>
          <a:p>
            <a:pPr algn="l"/>
            <a:r>
              <a:rPr lang="zh-CN" altLang="en-US" sz="2800" b="1"/>
              <a:t>设计步骤:</a:t>
            </a:r>
          </a:p>
        </p:txBody>
      </p:sp>
      <p:sp>
        <p:nvSpPr>
          <p:cNvPr id="9" name="Text Box 10"/>
          <p:cNvSpPr txBox="1">
            <a:spLocks noChangeArrowheads="1"/>
          </p:cNvSpPr>
          <p:nvPr/>
        </p:nvSpPr>
        <p:spPr bwMode="auto">
          <a:xfrm>
            <a:off x="2267744" y="4318595"/>
            <a:ext cx="3335337" cy="533400"/>
          </a:xfrm>
          <a:prstGeom prst="rect">
            <a:avLst/>
          </a:prstGeom>
          <a:noFill/>
          <a:ln w="9525">
            <a:noFill/>
            <a:miter lim="800000"/>
            <a:headEnd/>
            <a:tailEnd/>
          </a:ln>
        </p:spPr>
        <p:txBody>
          <a:bodyPr>
            <a:spAutoFit/>
          </a:bodyPr>
          <a:lstStyle/>
          <a:p>
            <a:pPr algn="l"/>
            <a:r>
              <a:rPr lang="zh-CN" altLang="en-US" sz="2900" b="1">
                <a:solidFill>
                  <a:srgbClr val="003800"/>
                </a:solidFill>
              </a:rPr>
              <a:t>先</a:t>
            </a:r>
            <a:r>
              <a:rPr lang="zh-CN" altLang="en-US" sz="2900" b="1" u="sng">
                <a:solidFill>
                  <a:srgbClr val="003800"/>
                </a:solidFill>
              </a:rPr>
              <a:t>扩展位数</a:t>
            </a:r>
            <a:r>
              <a:rPr lang="zh-CN" altLang="en-US" sz="2900" b="1">
                <a:solidFill>
                  <a:srgbClr val="003800"/>
                </a:solidFill>
              </a:rPr>
              <a:t>,   </a:t>
            </a:r>
            <a:endParaRPr lang="zh-CN" altLang="en-US" sz="2900" b="1" u="sng">
              <a:solidFill>
                <a:srgbClr val="003800"/>
              </a:solidFill>
            </a:endParaRPr>
          </a:p>
        </p:txBody>
      </p:sp>
      <p:grpSp>
        <p:nvGrpSpPr>
          <p:cNvPr id="10" name="Group 58"/>
          <p:cNvGrpSpPr>
            <a:grpSpLocks/>
          </p:cNvGrpSpPr>
          <p:nvPr/>
        </p:nvGrpSpPr>
        <p:grpSpPr bwMode="auto">
          <a:xfrm>
            <a:off x="2377033" y="5215532"/>
            <a:ext cx="3273425" cy="534988"/>
            <a:chOff x="198" y="2646"/>
            <a:chExt cx="2062" cy="337"/>
          </a:xfrm>
        </p:grpSpPr>
        <p:sp>
          <p:nvSpPr>
            <p:cNvPr id="11" name="Text Box 11"/>
            <p:cNvSpPr txBox="1">
              <a:spLocks noChangeArrowheads="1"/>
            </p:cNvSpPr>
            <p:nvPr/>
          </p:nvSpPr>
          <p:spPr bwMode="auto">
            <a:xfrm>
              <a:off x="198" y="2646"/>
              <a:ext cx="1380" cy="336"/>
            </a:xfrm>
            <a:prstGeom prst="rect">
              <a:avLst/>
            </a:prstGeom>
            <a:noFill/>
            <a:ln w="9525">
              <a:noFill/>
              <a:miter lim="800000"/>
              <a:headEnd/>
              <a:tailEnd/>
            </a:ln>
          </p:spPr>
          <p:txBody>
            <a:bodyPr>
              <a:spAutoFit/>
            </a:bodyPr>
            <a:lstStyle/>
            <a:p>
              <a:pPr algn="l"/>
              <a:r>
                <a:rPr lang="zh-CN" altLang="en-US" sz="2900" b="1">
                  <a:solidFill>
                    <a:srgbClr val="003800"/>
                  </a:solidFill>
                </a:rPr>
                <a:t>2片1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4 </a:t>
              </a:r>
            </a:p>
          </p:txBody>
        </p:sp>
        <p:sp>
          <p:nvSpPr>
            <p:cNvPr id="12" name="Line 12"/>
            <p:cNvSpPr>
              <a:spLocks noChangeShapeType="1"/>
            </p:cNvSpPr>
            <p:nvPr/>
          </p:nvSpPr>
          <p:spPr bwMode="auto">
            <a:xfrm flipV="1">
              <a:off x="1243" y="2835"/>
              <a:ext cx="25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3" name="Text Box 13"/>
            <p:cNvSpPr txBox="1">
              <a:spLocks noChangeArrowheads="1"/>
            </p:cNvSpPr>
            <p:nvPr/>
          </p:nvSpPr>
          <p:spPr bwMode="auto">
            <a:xfrm>
              <a:off x="1466" y="2647"/>
              <a:ext cx="794" cy="336"/>
            </a:xfrm>
            <a:prstGeom prst="rect">
              <a:avLst/>
            </a:prstGeom>
            <a:noFill/>
            <a:ln w="9525">
              <a:noFill/>
              <a:miter lim="800000"/>
              <a:headEnd/>
              <a:tailEnd/>
            </a:ln>
          </p:spPr>
          <p:txBody>
            <a:bodyPr>
              <a:spAutoFit/>
            </a:bodyPr>
            <a:lstStyle/>
            <a:p>
              <a:pPr algn="l"/>
              <a:r>
                <a:rPr lang="zh-CN" altLang="en-US" sz="2900" b="1">
                  <a:solidFill>
                    <a:srgbClr val="003800"/>
                  </a:solidFill>
                </a:rPr>
                <a:t>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grpSp>
        <p:nvGrpSpPr>
          <p:cNvPr id="14" name="Group 59"/>
          <p:cNvGrpSpPr>
            <a:grpSpLocks/>
          </p:cNvGrpSpPr>
          <p:nvPr/>
        </p:nvGrpSpPr>
        <p:grpSpPr bwMode="auto">
          <a:xfrm>
            <a:off x="2375446" y="5707657"/>
            <a:ext cx="3119437" cy="533400"/>
            <a:chOff x="285" y="2956"/>
            <a:chExt cx="1965" cy="336"/>
          </a:xfrm>
        </p:grpSpPr>
        <p:sp>
          <p:nvSpPr>
            <p:cNvPr id="15" name="Text Box 14"/>
            <p:cNvSpPr txBox="1">
              <a:spLocks noChangeArrowheads="1"/>
            </p:cNvSpPr>
            <p:nvPr/>
          </p:nvSpPr>
          <p:spPr bwMode="auto">
            <a:xfrm>
              <a:off x="285" y="2956"/>
              <a:ext cx="1090" cy="336"/>
            </a:xfrm>
            <a:prstGeom prst="rect">
              <a:avLst/>
            </a:prstGeom>
            <a:noFill/>
            <a:ln w="9525">
              <a:noFill/>
              <a:miter lim="800000"/>
              <a:headEnd/>
              <a:tailEnd/>
            </a:ln>
          </p:spPr>
          <p:txBody>
            <a:bodyPr>
              <a:spAutoFit/>
            </a:bodyPr>
            <a:lstStyle/>
            <a:p>
              <a:pPr algn="l"/>
              <a:r>
                <a:rPr lang="zh-CN" altLang="en-US" sz="2900" b="1">
                  <a:solidFill>
                    <a:srgbClr val="003800"/>
                  </a:solidFill>
                </a:rPr>
                <a:t>4组1</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sp>
          <p:nvSpPr>
            <p:cNvPr id="16" name="Line 15"/>
            <p:cNvSpPr>
              <a:spLocks noChangeShapeType="1"/>
            </p:cNvSpPr>
            <p:nvPr/>
          </p:nvSpPr>
          <p:spPr bwMode="auto">
            <a:xfrm>
              <a:off x="1311" y="3142"/>
              <a:ext cx="268" cy="0"/>
            </a:xfrm>
            <a:prstGeom prst="line">
              <a:avLst/>
            </a:prstGeom>
            <a:noFill/>
            <a:ln w="25400" cap="sq">
              <a:solidFill>
                <a:srgbClr val="003800"/>
              </a:solidFill>
              <a:round/>
              <a:headEnd type="none" w="sm" len="sm"/>
              <a:tailEnd type="triangle" w="med" len="med"/>
            </a:ln>
          </p:spPr>
          <p:txBody>
            <a:bodyPr wrap="none" anchor="ctr"/>
            <a:lstStyle/>
            <a:p>
              <a:endParaRPr lang="zh-CN" altLang="en-US" b="1"/>
            </a:p>
          </p:txBody>
        </p:sp>
        <p:sp>
          <p:nvSpPr>
            <p:cNvPr id="17" name="Text Box 16"/>
            <p:cNvSpPr txBox="1">
              <a:spLocks noChangeArrowheads="1"/>
            </p:cNvSpPr>
            <p:nvPr/>
          </p:nvSpPr>
          <p:spPr bwMode="auto">
            <a:xfrm>
              <a:off x="1557" y="2956"/>
              <a:ext cx="693" cy="336"/>
            </a:xfrm>
            <a:prstGeom prst="rect">
              <a:avLst/>
            </a:prstGeom>
            <a:noFill/>
            <a:ln w="9525">
              <a:noFill/>
              <a:miter lim="800000"/>
              <a:headEnd/>
              <a:tailEnd/>
            </a:ln>
          </p:spPr>
          <p:txBody>
            <a:bodyPr>
              <a:spAutoFit/>
            </a:bodyPr>
            <a:lstStyle/>
            <a:p>
              <a:pPr algn="l"/>
              <a:r>
                <a:rPr lang="zh-CN" altLang="en-US" sz="2900" b="1">
                  <a:solidFill>
                    <a:srgbClr val="003800"/>
                  </a:solidFill>
                </a:rPr>
                <a:t>4</a:t>
              </a:r>
              <a:r>
                <a:rPr lang="en-US" altLang="zh-CN" sz="2900" b="1">
                  <a:solidFill>
                    <a:srgbClr val="003800"/>
                  </a:solidFill>
                </a:rPr>
                <a:t>K</a:t>
              </a:r>
              <a:r>
                <a:rPr lang="en-US" altLang="zh-CN" sz="2900" b="1">
                  <a:solidFill>
                    <a:srgbClr val="003800"/>
                  </a:solidFill>
                  <a:sym typeface="Symbol" pitchFamily="18" charset="2"/>
                </a:rPr>
                <a:t></a:t>
              </a:r>
              <a:r>
                <a:rPr lang="en-US" altLang="zh-CN" sz="2900" b="1">
                  <a:solidFill>
                    <a:srgbClr val="003800"/>
                  </a:solidFill>
                </a:rPr>
                <a:t>8 </a:t>
              </a:r>
            </a:p>
          </p:txBody>
        </p:sp>
      </p:grpSp>
      <p:sp>
        <p:nvSpPr>
          <p:cNvPr id="18" name="Text Box 17"/>
          <p:cNvSpPr txBox="1">
            <a:spLocks noChangeArrowheads="1"/>
          </p:cNvSpPr>
          <p:nvPr/>
        </p:nvSpPr>
        <p:spPr bwMode="auto">
          <a:xfrm>
            <a:off x="5553621" y="5494932"/>
            <a:ext cx="890587" cy="533400"/>
          </a:xfrm>
          <a:prstGeom prst="rect">
            <a:avLst/>
          </a:prstGeom>
          <a:noFill/>
          <a:ln w="9525">
            <a:noFill/>
            <a:miter lim="800000"/>
            <a:headEnd/>
            <a:tailEnd/>
          </a:ln>
        </p:spPr>
        <p:txBody>
          <a:bodyPr>
            <a:spAutoFit/>
          </a:bodyPr>
          <a:lstStyle/>
          <a:p>
            <a:pPr algn="l"/>
            <a:r>
              <a:rPr lang="zh-CN" altLang="en-US" sz="2900" b="1">
                <a:solidFill>
                  <a:srgbClr val="003800"/>
                </a:solidFill>
              </a:rPr>
              <a:t>8片 </a:t>
            </a:r>
          </a:p>
        </p:txBody>
      </p:sp>
      <p:sp>
        <p:nvSpPr>
          <p:cNvPr id="19" name="AutoShape 18"/>
          <p:cNvSpPr>
            <a:spLocks/>
          </p:cNvSpPr>
          <p:nvPr/>
        </p:nvSpPr>
        <p:spPr bwMode="auto">
          <a:xfrm>
            <a:off x="5423446" y="5440957"/>
            <a:ext cx="144462" cy="638175"/>
          </a:xfrm>
          <a:prstGeom prst="rightBrace">
            <a:avLst>
              <a:gd name="adj1" fmla="val 36813"/>
              <a:gd name="adj2" fmla="val 50000"/>
            </a:avLst>
          </a:prstGeom>
          <a:noFill/>
          <a:ln w="25400">
            <a:solidFill>
              <a:srgbClr val="003800"/>
            </a:solidFill>
            <a:round/>
            <a:headEnd/>
            <a:tailEnd/>
          </a:ln>
        </p:spPr>
        <p:txBody>
          <a:bodyPr wrap="none" anchor="ctr"/>
          <a:lstStyle/>
          <a:p>
            <a:endParaRPr lang="zh-CN" altLang="en-US" b="1"/>
          </a:p>
        </p:txBody>
      </p:sp>
      <p:sp>
        <p:nvSpPr>
          <p:cNvPr id="20" name="Rectangle 19"/>
          <p:cNvSpPr>
            <a:spLocks noChangeArrowheads="1"/>
          </p:cNvSpPr>
          <p:nvPr/>
        </p:nvSpPr>
        <p:spPr bwMode="auto">
          <a:xfrm>
            <a:off x="1907704" y="4337656"/>
            <a:ext cx="5184577" cy="1995488"/>
          </a:xfrm>
          <a:prstGeom prst="rect">
            <a:avLst/>
          </a:prstGeom>
          <a:noFill/>
          <a:ln w="15875">
            <a:solidFill>
              <a:srgbClr val="003800"/>
            </a:solidFill>
            <a:miter lim="800000"/>
            <a:headEnd/>
            <a:tailEnd/>
          </a:ln>
        </p:spPr>
        <p:txBody>
          <a:bodyPr wrap="none" anchor="ctr"/>
          <a:lstStyle/>
          <a:p>
            <a:endParaRPr lang="zh-CN" altLang="en-US" b="1"/>
          </a:p>
        </p:txBody>
      </p:sp>
      <p:sp>
        <p:nvSpPr>
          <p:cNvPr id="36" name="Text Box 42"/>
          <p:cNvSpPr txBox="1">
            <a:spLocks noChangeArrowheads="1"/>
          </p:cNvSpPr>
          <p:nvPr/>
        </p:nvSpPr>
        <p:spPr bwMode="auto">
          <a:xfrm>
            <a:off x="4355976" y="4305102"/>
            <a:ext cx="2697162" cy="533400"/>
          </a:xfrm>
          <a:prstGeom prst="rect">
            <a:avLst/>
          </a:prstGeom>
          <a:noFill/>
          <a:ln w="9525">
            <a:noFill/>
            <a:miter lim="800000"/>
            <a:headEnd/>
            <a:tailEnd/>
          </a:ln>
        </p:spPr>
        <p:txBody>
          <a:bodyPr>
            <a:spAutoFit/>
          </a:bodyPr>
          <a:lstStyle/>
          <a:p>
            <a:pPr algn="l"/>
            <a:r>
              <a:rPr lang="zh-CN" altLang="en-US" sz="2900" b="1">
                <a:solidFill>
                  <a:srgbClr val="003800"/>
                </a:solidFill>
              </a:rPr>
              <a:t>再</a:t>
            </a:r>
            <a:r>
              <a:rPr lang="zh-CN" altLang="en-US" sz="2900" b="1" u="sng">
                <a:solidFill>
                  <a:srgbClr val="003800"/>
                </a:solidFill>
              </a:rPr>
              <a:t>扩展单元数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9" grpId="0" build="p" autoUpdateAnimBg="0"/>
      <p:bldP spid="18" grpId="0" autoUpdateAnimBg="0"/>
      <p:bldP spid="19" grpId="0" animBg="1"/>
      <p:bldP spid="20" grpId="0" animBg="1"/>
      <p:bldP spid="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836538" y="169476"/>
            <a:ext cx="4527550" cy="523220"/>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8" name="Text Box 8"/>
          <p:cNvSpPr txBox="1">
            <a:spLocks noChangeArrowheads="1"/>
          </p:cNvSpPr>
          <p:nvPr/>
        </p:nvSpPr>
        <p:spPr bwMode="auto">
          <a:xfrm>
            <a:off x="272158" y="2444952"/>
            <a:ext cx="8628062" cy="523220"/>
          </a:xfrm>
          <a:prstGeom prst="rect">
            <a:avLst/>
          </a:prstGeom>
          <a:noFill/>
          <a:ln w="9525">
            <a:noFill/>
            <a:miter lim="800000"/>
            <a:headEnd/>
            <a:tailEnd/>
          </a:ln>
        </p:spPr>
        <p:txBody>
          <a:bodyPr wrap="square">
            <a:spAutoFit/>
          </a:bodyPr>
          <a:lstStyle/>
          <a:p>
            <a:r>
              <a:rPr lang="en-US" altLang="zh-CN" sz="2800" b="1"/>
              <a:t>3)</a:t>
            </a:r>
            <a:r>
              <a:rPr lang="zh-CN" altLang="en-US" sz="2800" b="1"/>
              <a:t>为每组芯片分配哪几位地址, 以寻找片内的存储单元；</a:t>
            </a:r>
          </a:p>
        </p:txBody>
      </p:sp>
      <p:sp>
        <p:nvSpPr>
          <p:cNvPr id="10" name="Text Box 10"/>
          <p:cNvSpPr txBox="1">
            <a:spLocks noChangeArrowheads="1"/>
          </p:cNvSpPr>
          <p:nvPr/>
        </p:nvSpPr>
        <p:spPr bwMode="auto">
          <a:xfrm>
            <a:off x="251520" y="3121804"/>
            <a:ext cx="8576692" cy="523220"/>
          </a:xfrm>
          <a:prstGeom prst="rect">
            <a:avLst/>
          </a:prstGeom>
          <a:noFill/>
          <a:ln w="9525">
            <a:noFill/>
            <a:miter lim="800000"/>
            <a:headEnd/>
            <a:tailEnd/>
          </a:ln>
        </p:spPr>
        <p:txBody>
          <a:bodyPr wrap="square">
            <a:spAutoFit/>
          </a:bodyPr>
          <a:lstStyle/>
          <a:p>
            <a:pPr algn="l"/>
            <a:r>
              <a:rPr lang="en-US" altLang="zh-CN" sz="2800" b="1"/>
              <a:t>4)</a:t>
            </a:r>
            <a:r>
              <a:rPr lang="zh-CN" altLang="en-US" sz="2800" b="1"/>
              <a:t>由哪几位地址形成芯片选择逻辑, 以寻找各芯片组。</a:t>
            </a:r>
          </a:p>
        </p:txBody>
      </p:sp>
      <p:sp>
        <p:nvSpPr>
          <p:cNvPr id="11" name="Text Box 11"/>
          <p:cNvSpPr txBox="1">
            <a:spLocks noChangeArrowheads="1"/>
          </p:cNvSpPr>
          <p:nvPr/>
        </p:nvSpPr>
        <p:spPr bwMode="auto">
          <a:xfrm>
            <a:off x="251520" y="1768100"/>
            <a:ext cx="8892480" cy="523220"/>
          </a:xfrm>
          <a:prstGeom prst="rect">
            <a:avLst/>
          </a:prstGeom>
          <a:noFill/>
          <a:ln w="9525">
            <a:noFill/>
            <a:miter lim="800000"/>
            <a:headEnd/>
            <a:tailEnd/>
          </a:ln>
        </p:spPr>
        <p:txBody>
          <a:bodyPr wrap="square">
            <a:spAutoFit/>
          </a:bodyPr>
          <a:lstStyle/>
          <a:p>
            <a:pPr algn="l"/>
            <a:r>
              <a:rPr lang="en-US" altLang="zh-CN" sz="2800" b="1"/>
              <a:t>2)</a:t>
            </a:r>
            <a:r>
              <a:rPr lang="zh-CN" altLang="en-US" sz="2800" b="1"/>
              <a:t>存储器容量设计及芯片分组: 存储器所需的地址线</a:t>
            </a:r>
          </a:p>
        </p:txBody>
      </p:sp>
      <p:sp>
        <p:nvSpPr>
          <p:cNvPr id="12" name="Text Box 12"/>
          <p:cNvSpPr txBox="1">
            <a:spLocks noChangeArrowheads="1"/>
          </p:cNvSpPr>
          <p:nvPr/>
        </p:nvSpPr>
        <p:spPr bwMode="auto">
          <a:xfrm>
            <a:off x="405855" y="4077072"/>
            <a:ext cx="8332290" cy="1949508"/>
          </a:xfrm>
          <a:prstGeom prst="rect">
            <a:avLst/>
          </a:prstGeom>
          <a:noFill/>
          <a:ln w="9525">
            <a:noFill/>
            <a:miter lim="800000"/>
            <a:headEnd/>
            <a:tailEnd/>
          </a:ln>
        </p:spPr>
        <p:txBody>
          <a:bodyPr wrap="square">
            <a:spAutoFit/>
          </a:bodyPr>
          <a:lstStyle/>
          <a:p>
            <a:pPr marL="952500" indent="-952500">
              <a:lnSpc>
                <a:spcPct val="150000"/>
              </a:lnSpc>
              <a:spcBef>
                <a:spcPct val="0"/>
              </a:spcBef>
            </a:pPr>
            <a:r>
              <a:rPr lang="zh-CN" altLang="en-US" sz="2800" b="1"/>
              <a:t>因为， 4</a:t>
            </a:r>
            <a:r>
              <a:rPr lang="en-US" altLang="zh-CN" sz="2800" b="1"/>
              <a:t>KB</a:t>
            </a:r>
            <a:r>
              <a:rPr lang="zh-CN" altLang="en-US" sz="2800" b="1"/>
              <a:t>存储器（需</a:t>
            </a:r>
            <a:r>
              <a:rPr lang="en-US" altLang="zh-CN" sz="2800" b="1"/>
              <a:t>12</a:t>
            </a:r>
            <a:r>
              <a:rPr lang="zh-CN" altLang="en-US" sz="2800" b="1"/>
              <a:t>位地址）由</a:t>
            </a:r>
            <a:r>
              <a:rPr lang="en-US" altLang="zh-CN" sz="2800" b="1"/>
              <a:t>4</a:t>
            </a:r>
            <a:r>
              <a:rPr lang="zh-CN" altLang="en-US" sz="2800" b="1"/>
              <a:t>组芯片组成，且每组为</a:t>
            </a:r>
            <a:r>
              <a:rPr lang="en-US" altLang="zh-CN" sz="2800" b="1"/>
              <a:t>1KB</a:t>
            </a:r>
            <a:r>
              <a:rPr lang="zh-CN" altLang="en-US" sz="2800" b="1"/>
              <a:t> （需</a:t>
            </a:r>
            <a:r>
              <a:rPr lang="en-US" altLang="zh-CN" sz="2800" b="1"/>
              <a:t>10</a:t>
            </a:r>
            <a:r>
              <a:rPr lang="zh-CN" altLang="en-US" sz="2800" b="1"/>
              <a:t>位地址），在16位地址空间(64</a:t>
            </a:r>
            <a:r>
              <a:rPr lang="en-US" altLang="zh-CN" sz="2800" b="1"/>
              <a:t>KB)</a:t>
            </a:r>
            <a:r>
              <a:rPr lang="zh-CN" altLang="en-US" sz="2800" b="1"/>
              <a:t>中的起始地址为</a:t>
            </a:r>
            <a:r>
              <a:rPr lang="en-US" altLang="zh-CN" sz="2800" b="1"/>
              <a:t>1000H</a:t>
            </a:r>
            <a:r>
              <a:rPr lang="zh-CN" altLang="en-US" sz="2800" b="1"/>
              <a:t>。</a:t>
            </a:r>
          </a:p>
        </p:txBody>
      </p:sp>
      <p:sp>
        <p:nvSpPr>
          <p:cNvPr id="19" name="文本框 18"/>
          <p:cNvSpPr txBox="1"/>
          <p:nvPr/>
        </p:nvSpPr>
        <p:spPr>
          <a:xfrm>
            <a:off x="274564" y="1120028"/>
            <a:ext cx="8226932" cy="523220"/>
          </a:xfrm>
          <a:prstGeom prst="rect">
            <a:avLst/>
          </a:prstGeom>
          <a:noFill/>
        </p:spPr>
        <p:txBody>
          <a:bodyPr wrap="none" rtlCol="0">
            <a:spAutoFit/>
          </a:bodyPr>
          <a:lstStyle/>
          <a:p>
            <a:r>
              <a:rPr lang="en-US" altLang="zh-CN" sz="2800" b="1"/>
              <a:t>1)</a:t>
            </a:r>
            <a:r>
              <a:rPr lang="zh-CN" altLang="en-US" sz="2800" b="1"/>
              <a:t>明确</a:t>
            </a:r>
            <a:r>
              <a:rPr lang="en-US" altLang="zh-CN" sz="2800" b="1"/>
              <a:t>CPU</a:t>
            </a:r>
            <a:r>
              <a:rPr lang="zh-CN" altLang="en-US" sz="2800" b="1"/>
              <a:t>可访问存储空间：</a:t>
            </a:r>
            <a:r>
              <a:rPr lang="en-US" altLang="zh-CN" sz="2800" b="1"/>
              <a:t> CPU</a:t>
            </a:r>
            <a:r>
              <a:rPr lang="zh-CN" altLang="en-US" sz="2800" b="1"/>
              <a:t>地址总线</a:t>
            </a:r>
            <a:r>
              <a:rPr lang="en-US" altLang="zh-CN" sz="2800" b="1"/>
              <a:t>A</a:t>
            </a:r>
            <a:r>
              <a:rPr lang="en-US" altLang="zh-CN" sz="2800" b="1" baseline="-12000"/>
              <a:t>15</a:t>
            </a:r>
            <a:r>
              <a:rPr lang="en-US" altLang="zh-CN" sz="2800" b="1" baseline="-16000"/>
              <a:t> </a:t>
            </a:r>
            <a:r>
              <a:rPr lang="en-US" altLang="zh-CN" sz="2800" b="1"/>
              <a:t>~A</a:t>
            </a:r>
            <a:r>
              <a:rPr lang="en-US" altLang="zh-CN" sz="2800" b="1" baseline="-12000"/>
              <a:t>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P spid="10" grpId="0" build="p" autoUpdateAnimBg="0" advAuto="0"/>
      <p:bldP spid="11" grpId="0" autoUpdateAnimBg="0"/>
      <p:bldP spid="12" grpId="0" build="p" autoUpdateAnimBg="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00971" y="5565629"/>
            <a:ext cx="7292452" cy="677045"/>
          </a:xfrm>
          <a:prstGeom prst="rect">
            <a:avLst/>
          </a:prstGeom>
          <a:noFill/>
          <a:ln w="9525">
            <a:noFill/>
            <a:miter lim="800000"/>
            <a:headEnd/>
            <a:tailEnd/>
          </a:ln>
        </p:spPr>
        <p:txBody>
          <a:bodyPr wrap="square">
            <a:spAutoFit/>
          </a:bodyPr>
          <a:lstStyle/>
          <a:p>
            <a:pPr marL="1333500" indent="-1333500" algn="l">
              <a:lnSpc>
                <a:spcPct val="150000"/>
              </a:lnSpc>
            </a:pPr>
            <a:r>
              <a:rPr lang="en-US" altLang="zh-CN" sz="2900" b="1"/>
              <a:t>4KB</a:t>
            </a:r>
            <a:r>
              <a:rPr lang="zh-CN" altLang="en-US" sz="2900" b="1"/>
              <a:t>存储器的存储空间为1000</a:t>
            </a:r>
            <a:r>
              <a:rPr lang="en-US" altLang="zh-CN" sz="2900" b="1"/>
              <a:t>H</a:t>
            </a:r>
            <a:r>
              <a:rPr lang="zh-CN" altLang="en-US" sz="2900" b="1"/>
              <a:t>-1</a:t>
            </a:r>
            <a:r>
              <a:rPr lang="en-US" altLang="zh-CN" sz="2900" b="1"/>
              <a:t>FFFH</a:t>
            </a:r>
            <a:endParaRPr lang="zh-CN" altLang="en-US" sz="2900" b="1"/>
          </a:p>
        </p:txBody>
      </p:sp>
      <p:grpSp>
        <p:nvGrpSpPr>
          <p:cNvPr id="60" name="组合 59"/>
          <p:cNvGrpSpPr/>
          <p:nvPr/>
        </p:nvGrpSpPr>
        <p:grpSpPr>
          <a:xfrm>
            <a:off x="395536" y="404664"/>
            <a:ext cx="8580438" cy="4802190"/>
            <a:chOff x="552450" y="1939183"/>
            <a:chExt cx="8580438" cy="4802190"/>
          </a:xfrm>
        </p:grpSpPr>
        <p:grpSp>
          <p:nvGrpSpPr>
            <p:cNvPr id="3" name="Group 68"/>
            <p:cNvGrpSpPr>
              <a:grpSpLocks/>
            </p:cNvGrpSpPr>
            <p:nvPr/>
          </p:nvGrpSpPr>
          <p:grpSpPr bwMode="auto">
            <a:xfrm>
              <a:off x="552450" y="1939183"/>
              <a:ext cx="8580438" cy="4802190"/>
              <a:chOff x="348" y="785"/>
              <a:chExt cx="5405" cy="3025"/>
            </a:xfrm>
          </p:grpSpPr>
          <p:sp>
            <p:nvSpPr>
              <p:cNvPr id="4" name="Text Box 4"/>
              <p:cNvSpPr txBox="1">
                <a:spLocks noChangeArrowheads="1"/>
              </p:cNvSpPr>
              <p:nvPr/>
            </p:nvSpPr>
            <p:spPr bwMode="auto">
              <a:xfrm>
                <a:off x="431" y="785"/>
                <a:ext cx="2984" cy="327"/>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sz="2200" b="1">
                    <a:solidFill>
                      <a:srgbClr val="000099"/>
                    </a:solidFill>
                  </a:rPr>
                  <a:t>15</a:t>
                </a:r>
                <a:r>
                  <a:rPr lang="en-US" altLang="zh-CN" sz="2400" b="1">
                    <a:solidFill>
                      <a:srgbClr val="000099"/>
                    </a:solidFill>
                  </a:rPr>
                  <a:t>…</a:t>
                </a:r>
                <a:r>
                  <a:rPr lang="en-US" altLang="zh-CN" sz="2800" b="1">
                    <a:solidFill>
                      <a:srgbClr val="000099"/>
                    </a:solidFill>
                  </a:rPr>
                  <a:t>A</a:t>
                </a:r>
                <a:r>
                  <a:rPr lang="en-US" altLang="zh-CN" sz="2200" b="1">
                    <a:solidFill>
                      <a:srgbClr val="000099"/>
                    </a:solidFill>
                  </a:rPr>
                  <a:t>12</a:t>
                </a:r>
                <a:r>
                  <a:rPr lang="en-US" altLang="zh-CN" sz="2800" b="1">
                    <a:solidFill>
                      <a:srgbClr val="800000"/>
                    </a:solidFill>
                  </a:rPr>
                  <a:t>A</a:t>
                </a:r>
                <a:r>
                  <a:rPr lang="en-US" altLang="zh-CN" sz="2200" b="1">
                    <a:solidFill>
                      <a:srgbClr val="800000"/>
                    </a:solidFill>
                  </a:rPr>
                  <a:t>11</a:t>
                </a:r>
                <a:r>
                  <a:rPr lang="en-US" altLang="zh-CN" sz="2800" b="1">
                    <a:solidFill>
                      <a:srgbClr val="800000"/>
                    </a:solidFill>
                  </a:rPr>
                  <a:t>A</a:t>
                </a:r>
                <a:r>
                  <a:rPr lang="en-US" altLang="zh-CN" sz="2200" b="1">
                    <a:solidFill>
                      <a:srgbClr val="800000"/>
                    </a:solidFill>
                  </a:rPr>
                  <a:t>10</a:t>
                </a:r>
                <a:r>
                  <a:rPr lang="en-US" altLang="zh-CN" sz="2400" b="1">
                    <a:solidFill>
                      <a:srgbClr val="800000"/>
                    </a:solidFill>
                  </a:rPr>
                  <a:t> </a:t>
                </a:r>
                <a:r>
                  <a:rPr lang="en-US" altLang="zh-CN" sz="2800" b="1"/>
                  <a:t>A</a:t>
                </a:r>
                <a:r>
                  <a:rPr lang="en-US" altLang="zh-CN" sz="2200" b="1"/>
                  <a:t>9</a:t>
                </a:r>
                <a:r>
                  <a:rPr lang="en-US" altLang="zh-CN" sz="2400" b="1"/>
                  <a:t> </a:t>
                </a:r>
                <a:r>
                  <a:rPr lang="zh-CN" altLang="en-US" sz="2400" b="1">
                    <a:cs typeface="Times New Roman" pitchFamily="18" charset="0"/>
                  </a:rPr>
                  <a:t>· · · · · </a:t>
                </a:r>
                <a:r>
                  <a:rPr lang="en-US" altLang="zh-CN" sz="2800" b="1"/>
                  <a:t>A</a:t>
                </a:r>
                <a:r>
                  <a:rPr lang="en-US" altLang="zh-CN" sz="2200" b="1"/>
                  <a:t>0</a:t>
                </a:r>
              </a:p>
            </p:txBody>
          </p:sp>
          <p:sp>
            <p:nvSpPr>
              <p:cNvPr id="6" name="Text Box 7"/>
              <p:cNvSpPr txBox="1">
                <a:spLocks noChangeArrowheads="1"/>
              </p:cNvSpPr>
              <p:nvPr/>
            </p:nvSpPr>
            <p:spPr bwMode="auto">
              <a:xfrm>
                <a:off x="3732" y="799"/>
                <a:ext cx="839" cy="327"/>
              </a:xfrm>
              <a:prstGeom prst="rect">
                <a:avLst/>
              </a:prstGeom>
              <a:noFill/>
              <a:ln w="9525">
                <a:noFill/>
                <a:miter lim="800000"/>
                <a:headEnd/>
                <a:tailEnd/>
              </a:ln>
            </p:spPr>
            <p:txBody>
              <a:bodyPr>
                <a:spAutoFit/>
              </a:bodyPr>
              <a:lstStyle/>
              <a:p>
                <a:pPr algn="l"/>
                <a:r>
                  <a:rPr lang="zh-CN" altLang="en-US" sz="2800" b="1">
                    <a:ea typeface="黑体" pitchFamily="2" charset="-122"/>
                  </a:rPr>
                  <a:t>64</a:t>
                </a:r>
                <a:r>
                  <a:rPr lang="en-US" altLang="zh-CN" sz="2800" b="1">
                    <a:ea typeface="黑体" pitchFamily="2" charset="-122"/>
                  </a:rPr>
                  <a:t>KB</a:t>
                </a:r>
              </a:p>
            </p:txBody>
          </p:sp>
          <p:sp>
            <p:nvSpPr>
              <p:cNvPr id="7" name="Rectangle 8"/>
              <p:cNvSpPr>
                <a:spLocks noChangeArrowheads="1"/>
              </p:cNvSpPr>
              <p:nvPr/>
            </p:nvSpPr>
            <p:spPr bwMode="auto">
              <a:xfrm>
                <a:off x="3235" y="1126"/>
                <a:ext cx="1563" cy="2684"/>
              </a:xfrm>
              <a:prstGeom prst="rect">
                <a:avLst/>
              </a:prstGeom>
              <a:solidFill>
                <a:srgbClr val="FFFFCC"/>
              </a:solidFill>
              <a:ln w="28575" cap="sq">
                <a:solidFill>
                  <a:srgbClr val="FF0000"/>
                </a:solidFill>
                <a:miter lim="800000"/>
                <a:headEnd type="none" w="sm" len="sm"/>
                <a:tailEnd type="none" w="sm" len="sm"/>
              </a:ln>
            </p:spPr>
            <p:txBody>
              <a:bodyPr wrap="none" anchor="ctr"/>
              <a:lstStyle/>
              <a:p>
                <a:pPr>
                  <a:spcBef>
                    <a:spcPct val="0"/>
                  </a:spcBef>
                </a:pPr>
                <a:endParaRPr lang="zh-CN" altLang="en-US" sz="2400" b="1">
                  <a:solidFill>
                    <a:srgbClr val="010000"/>
                  </a:solidFill>
                </a:endParaRPr>
              </a:p>
            </p:txBody>
          </p:sp>
          <p:sp>
            <p:nvSpPr>
              <p:cNvPr id="8" name="Line 9"/>
              <p:cNvSpPr>
                <a:spLocks noChangeShapeType="1"/>
              </p:cNvSpPr>
              <p:nvPr/>
            </p:nvSpPr>
            <p:spPr bwMode="auto">
              <a:xfrm flipV="1">
                <a:off x="3246" y="1366"/>
                <a:ext cx="1551" cy="1"/>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9" name="Line 10"/>
              <p:cNvSpPr>
                <a:spLocks noChangeShapeType="1"/>
              </p:cNvSpPr>
              <p:nvPr/>
            </p:nvSpPr>
            <p:spPr bwMode="auto">
              <a:xfrm>
                <a:off x="3235" y="3577"/>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0" name="Line 11"/>
              <p:cNvSpPr>
                <a:spLocks noChangeShapeType="1"/>
              </p:cNvSpPr>
              <p:nvPr/>
            </p:nvSpPr>
            <p:spPr bwMode="auto">
              <a:xfrm flipH="1">
                <a:off x="4046" y="1379"/>
                <a:ext cx="0" cy="2194"/>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11" name="Text Box 12"/>
              <p:cNvSpPr txBox="1">
                <a:spLocks noChangeArrowheads="1"/>
              </p:cNvSpPr>
              <p:nvPr/>
            </p:nvSpPr>
            <p:spPr bwMode="auto">
              <a:xfrm>
                <a:off x="3319" y="2559"/>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2" name="Text Box 13"/>
              <p:cNvSpPr txBox="1">
                <a:spLocks noChangeArrowheads="1"/>
              </p:cNvSpPr>
              <p:nvPr/>
            </p:nvSpPr>
            <p:spPr bwMode="auto">
              <a:xfrm>
                <a:off x="4090" y="2557"/>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3" name="Text Box 14"/>
              <p:cNvSpPr txBox="1">
                <a:spLocks noChangeArrowheads="1"/>
              </p:cNvSpPr>
              <p:nvPr/>
            </p:nvSpPr>
            <p:spPr bwMode="auto">
              <a:xfrm>
                <a:off x="3328" y="3173"/>
                <a:ext cx="78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4" name="Text Box 15"/>
              <p:cNvSpPr txBox="1">
                <a:spLocks noChangeArrowheads="1"/>
              </p:cNvSpPr>
              <p:nvPr/>
            </p:nvSpPr>
            <p:spPr bwMode="auto">
              <a:xfrm>
                <a:off x="4082" y="3162"/>
                <a:ext cx="76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5" name="Text Box 16"/>
              <p:cNvSpPr txBox="1">
                <a:spLocks noChangeArrowheads="1"/>
              </p:cNvSpPr>
              <p:nvPr/>
            </p:nvSpPr>
            <p:spPr bwMode="auto">
              <a:xfrm>
                <a:off x="4070" y="1993"/>
                <a:ext cx="824"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6" name="Text Box 17"/>
              <p:cNvSpPr txBox="1">
                <a:spLocks noChangeArrowheads="1"/>
              </p:cNvSpPr>
              <p:nvPr/>
            </p:nvSpPr>
            <p:spPr bwMode="auto">
              <a:xfrm>
                <a:off x="3320" y="200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7" name="Text Box 18"/>
              <p:cNvSpPr txBox="1">
                <a:spLocks noChangeArrowheads="1"/>
              </p:cNvSpPr>
              <p:nvPr/>
            </p:nvSpPr>
            <p:spPr bwMode="auto">
              <a:xfrm>
                <a:off x="4092" y="1476"/>
                <a:ext cx="773"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8" name="Text Box 19"/>
              <p:cNvSpPr txBox="1">
                <a:spLocks noChangeArrowheads="1"/>
              </p:cNvSpPr>
              <p:nvPr/>
            </p:nvSpPr>
            <p:spPr bwMode="auto">
              <a:xfrm>
                <a:off x="3309" y="1471"/>
                <a:ext cx="746" cy="327"/>
              </a:xfrm>
              <a:prstGeom prst="rect">
                <a:avLst/>
              </a:prstGeom>
              <a:noFill/>
              <a:ln w="12700" cap="sq">
                <a:noFill/>
                <a:miter lim="800000"/>
                <a:headEnd type="none" w="sm" len="sm"/>
                <a:tailEnd type="none" w="sm" len="sm"/>
              </a:ln>
            </p:spPr>
            <p:txBody>
              <a:bodyPr>
                <a:spAutoFit/>
              </a:bodyPr>
              <a:lstStyle/>
              <a:p>
                <a:pPr algn="l"/>
                <a:r>
                  <a:rPr lang="zh-CN" altLang="en-US" sz="2800" b="1">
                    <a:ea typeface="黑体" pitchFamily="2" charset="-122"/>
                  </a:rPr>
                  <a:t>1</a:t>
                </a:r>
                <a:r>
                  <a:rPr lang="en-US" altLang="zh-CN" sz="2800" b="1">
                    <a:ea typeface="黑体" pitchFamily="2" charset="-122"/>
                  </a:rPr>
                  <a:t>K</a:t>
                </a:r>
                <a:r>
                  <a:rPr lang="en-US" altLang="zh-CN" sz="2800" b="1">
                    <a:sym typeface="Symbol" pitchFamily="18" charset="2"/>
                  </a:rPr>
                  <a:t></a:t>
                </a:r>
                <a:r>
                  <a:rPr lang="en-US" altLang="zh-CN" sz="2800" b="1">
                    <a:ea typeface="黑体" pitchFamily="2" charset="-122"/>
                  </a:rPr>
                  <a:t>4</a:t>
                </a:r>
              </a:p>
            </p:txBody>
          </p:sp>
          <p:sp>
            <p:nvSpPr>
              <p:cNvPr id="19" name="Line 20"/>
              <p:cNvSpPr>
                <a:spLocks noChangeShapeType="1"/>
              </p:cNvSpPr>
              <p:nvPr/>
            </p:nvSpPr>
            <p:spPr bwMode="auto">
              <a:xfrm>
                <a:off x="4046" y="1149"/>
                <a:ext cx="0" cy="201"/>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0" name="Line 21"/>
              <p:cNvSpPr>
                <a:spLocks noChangeShapeType="1"/>
              </p:cNvSpPr>
              <p:nvPr/>
            </p:nvSpPr>
            <p:spPr bwMode="auto">
              <a:xfrm>
                <a:off x="4047" y="3611"/>
                <a:ext cx="0" cy="172"/>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22" name="AutoShape 23"/>
              <p:cNvSpPr>
                <a:spLocks/>
              </p:cNvSpPr>
              <p:nvPr/>
            </p:nvSpPr>
            <p:spPr bwMode="auto">
              <a:xfrm>
                <a:off x="4841" y="1364"/>
                <a:ext cx="120" cy="2248"/>
              </a:xfrm>
              <a:prstGeom prst="rightBrace">
                <a:avLst>
                  <a:gd name="adj1" fmla="val 156111"/>
                  <a:gd name="adj2" fmla="val 50000"/>
                </a:avLst>
              </a:prstGeom>
              <a:noFill/>
              <a:ln w="22225" cap="sq">
                <a:solidFill>
                  <a:srgbClr val="003C00"/>
                </a:solidFill>
                <a:round/>
                <a:headEnd type="none" w="sm" len="sm"/>
                <a:tailEnd type="none" w="sm" len="sm"/>
              </a:ln>
            </p:spPr>
            <p:txBody>
              <a:bodyPr wrap="none" anchor="ctr"/>
              <a:lstStyle/>
              <a:p>
                <a:endParaRPr lang="zh-CN" altLang="en-US" b="1"/>
              </a:p>
            </p:txBody>
          </p:sp>
          <p:sp>
            <p:nvSpPr>
              <p:cNvPr id="23" name="Line 24"/>
              <p:cNvSpPr>
                <a:spLocks noChangeShapeType="1"/>
              </p:cNvSpPr>
              <p:nvPr/>
            </p:nvSpPr>
            <p:spPr bwMode="auto">
              <a:xfrm flipV="1">
                <a:off x="3240" y="1875"/>
                <a:ext cx="1548" cy="0"/>
              </a:xfrm>
              <a:prstGeom prst="line">
                <a:avLst/>
              </a:prstGeom>
              <a:noFill/>
              <a:ln w="25400" cap="sq">
                <a:solidFill>
                  <a:srgbClr val="FF0000"/>
                </a:solidFill>
                <a:round/>
                <a:headEnd type="none" w="sm" len="sm"/>
                <a:tailEnd type="none" w="sm" len="sm"/>
              </a:ln>
            </p:spPr>
            <p:txBody>
              <a:bodyPr wrap="none" anchor="ctr"/>
              <a:lstStyle/>
              <a:p>
                <a:endParaRPr lang="zh-CN" altLang="en-US" b="1"/>
              </a:p>
            </p:txBody>
          </p:sp>
          <p:sp>
            <p:nvSpPr>
              <p:cNvPr id="24" name="Line 25"/>
              <p:cNvSpPr>
                <a:spLocks noChangeShapeType="1"/>
              </p:cNvSpPr>
              <p:nvPr/>
            </p:nvSpPr>
            <p:spPr bwMode="auto">
              <a:xfrm>
                <a:off x="3236" y="2414"/>
                <a:ext cx="1553" cy="2"/>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5" name="Line 26"/>
              <p:cNvSpPr>
                <a:spLocks noChangeShapeType="1"/>
              </p:cNvSpPr>
              <p:nvPr/>
            </p:nvSpPr>
            <p:spPr bwMode="auto">
              <a:xfrm flipV="1">
                <a:off x="3234" y="2972"/>
                <a:ext cx="1562"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Text Box 28"/>
              <p:cNvSpPr txBox="1">
                <a:spLocks noChangeArrowheads="1"/>
              </p:cNvSpPr>
              <p:nvPr/>
            </p:nvSpPr>
            <p:spPr bwMode="auto">
              <a:xfrm>
                <a:off x="1334" y="2919"/>
                <a:ext cx="197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27" name="Text Box 29"/>
              <p:cNvSpPr txBox="1">
                <a:spLocks noChangeArrowheads="1"/>
              </p:cNvSpPr>
              <p:nvPr/>
            </p:nvSpPr>
            <p:spPr bwMode="auto">
              <a:xfrm>
                <a:off x="1326" y="3288"/>
                <a:ext cx="192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1     1</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28" name="Line 30"/>
              <p:cNvSpPr>
                <a:spLocks noChangeShapeType="1"/>
              </p:cNvSpPr>
              <p:nvPr/>
            </p:nvSpPr>
            <p:spPr bwMode="auto">
              <a:xfrm>
                <a:off x="1440" y="3230"/>
                <a:ext cx="0" cy="120"/>
              </a:xfrm>
              <a:prstGeom prst="line">
                <a:avLst/>
              </a:prstGeom>
              <a:noFill/>
              <a:ln w="25400">
                <a:solidFill>
                  <a:srgbClr val="CCFFFF"/>
                </a:solidFill>
                <a:prstDash val="sysDot"/>
                <a:round/>
                <a:headEnd type="none" w="sm" len="sm"/>
                <a:tailEnd type="none" w="sm" len="sm"/>
              </a:ln>
            </p:spPr>
            <p:txBody>
              <a:bodyPr wrap="none" anchor="ctr"/>
              <a:lstStyle/>
              <a:p>
                <a:endParaRPr lang="zh-CN" altLang="en-US" b="1"/>
              </a:p>
            </p:txBody>
          </p:sp>
          <p:sp>
            <p:nvSpPr>
              <p:cNvPr id="30" name="Text Box 33"/>
              <p:cNvSpPr txBox="1">
                <a:spLocks noChangeArrowheads="1"/>
              </p:cNvSpPr>
              <p:nvPr/>
            </p:nvSpPr>
            <p:spPr bwMode="auto">
              <a:xfrm>
                <a:off x="1324" y="2679"/>
                <a:ext cx="195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31" name="Text Box 34"/>
              <p:cNvSpPr txBox="1">
                <a:spLocks noChangeArrowheads="1"/>
              </p:cNvSpPr>
              <p:nvPr/>
            </p:nvSpPr>
            <p:spPr bwMode="auto">
              <a:xfrm>
                <a:off x="1324" y="2382"/>
                <a:ext cx="1940"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1     0</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2" name="Line 35"/>
              <p:cNvSpPr>
                <a:spLocks noChangeShapeType="1"/>
              </p:cNvSpPr>
              <p:nvPr/>
            </p:nvSpPr>
            <p:spPr bwMode="auto">
              <a:xfrm>
                <a:off x="1430" y="2659"/>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4" name="Text Box 38"/>
              <p:cNvSpPr txBox="1">
                <a:spLocks noChangeArrowheads="1"/>
              </p:cNvSpPr>
              <p:nvPr/>
            </p:nvSpPr>
            <p:spPr bwMode="auto">
              <a:xfrm>
                <a:off x="1324" y="2131"/>
                <a:ext cx="2031"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1</a:t>
                </a:r>
              </a:p>
            </p:txBody>
          </p:sp>
          <p:sp>
            <p:nvSpPr>
              <p:cNvPr id="35" name="Text Box 39"/>
              <p:cNvSpPr txBox="1">
                <a:spLocks noChangeArrowheads="1"/>
              </p:cNvSpPr>
              <p:nvPr/>
            </p:nvSpPr>
            <p:spPr bwMode="auto">
              <a:xfrm>
                <a:off x="1324" y="1819"/>
                <a:ext cx="1969" cy="327"/>
              </a:xfrm>
              <a:prstGeom prst="rect">
                <a:avLst/>
              </a:prstGeom>
              <a:noFill/>
              <a:ln w="9525">
                <a:noFill/>
                <a:miter lim="800000"/>
                <a:headEnd/>
                <a:tailEnd/>
              </a:ln>
            </p:spPr>
            <p:txBody>
              <a:bodyPr>
                <a:spAutoFit/>
              </a:bodyPr>
              <a:lstStyle/>
              <a:p>
                <a:pPr algn="l"/>
                <a:r>
                  <a:rPr lang="zh-CN" altLang="en-US" sz="2800" b="1">
                    <a:solidFill>
                      <a:srgbClr val="800000"/>
                    </a:solidFill>
                    <a:ea typeface="黑体" pitchFamily="2" charset="-122"/>
                  </a:rPr>
                  <a:t>0     1</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a:t>
                </a:r>
                <a:r>
                  <a:rPr lang="zh-CN" altLang="en-US" sz="2400" b="1">
                    <a:ea typeface="黑体" pitchFamily="2" charset="-122"/>
                  </a:rPr>
                  <a:t>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800" b="1">
                    <a:ea typeface="黑体" pitchFamily="2" charset="-122"/>
                  </a:rPr>
                  <a:t> 0</a:t>
                </a:r>
              </a:p>
            </p:txBody>
          </p:sp>
          <p:sp>
            <p:nvSpPr>
              <p:cNvPr id="36" name="Line 40"/>
              <p:cNvSpPr>
                <a:spLocks noChangeShapeType="1"/>
              </p:cNvSpPr>
              <p:nvPr/>
            </p:nvSpPr>
            <p:spPr bwMode="auto">
              <a:xfrm>
                <a:off x="1428" y="2089"/>
                <a:ext cx="0" cy="131"/>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38" name="Text Box 43"/>
              <p:cNvSpPr txBox="1">
                <a:spLocks noChangeArrowheads="1"/>
              </p:cNvSpPr>
              <p:nvPr/>
            </p:nvSpPr>
            <p:spPr bwMode="auto">
              <a:xfrm>
                <a:off x="1257" y="1265"/>
                <a:ext cx="2051" cy="327"/>
              </a:xfrm>
              <a:prstGeom prst="rect">
                <a:avLst/>
              </a:prstGeom>
              <a:noFill/>
              <a:ln w="9525">
                <a:noFill/>
                <a:miter lim="800000"/>
                <a:headEnd/>
                <a:tailEnd/>
              </a:ln>
            </p:spPr>
            <p:txBody>
              <a:bodyPr>
                <a:spAutoFit/>
              </a:bodyPr>
              <a:lstStyle/>
              <a:p>
                <a:pPr algn="l"/>
                <a:r>
                  <a:rPr lang="zh-CN" altLang="en-US" sz="2800" b="1">
                    <a:solidFill>
                      <a:srgbClr val="FFFF99"/>
                    </a:solidFill>
                    <a:ea typeface="黑体" pitchFamily="2" charset="-122"/>
                  </a:rPr>
                  <a:t> </a:t>
                </a: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0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0</a:t>
                </a:r>
              </a:p>
            </p:txBody>
          </p:sp>
          <p:sp>
            <p:nvSpPr>
              <p:cNvPr id="39" name="Text Box 44"/>
              <p:cNvSpPr txBox="1">
                <a:spLocks noChangeArrowheads="1"/>
              </p:cNvSpPr>
              <p:nvPr/>
            </p:nvSpPr>
            <p:spPr bwMode="auto">
              <a:xfrm>
                <a:off x="1307" y="1585"/>
                <a:ext cx="2040" cy="314"/>
              </a:xfrm>
              <a:prstGeom prst="rect">
                <a:avLst/>
              </a:prstGeom>
              <a:noFill/>
              <a:ln w="9525">
                <a:noFill/>
                <a:miter lim="800000"/>
                <a:headEnd/>
                <a:tailEnd/>
              </a:ln>
            </p:spPr>
            <p:txBody>
              <a:bodyPr>
                <a:spAutoFit/>
              </a:bodyPr>
              <a:lstStyle/>
              <a:p>
                <a:pPr algn="l">
                  <a:lnSpc>
                    <a:spcPct val="95000"/>
                  </a:lnSpc>
                </a:pPr>
                <a:r>
                  <a:rPr lang="zh-CN" altLang="en-US" sz="2800" b="1">
                    <a:solidFill>
                      <a:srgbClr val="800000"/>
                    </a:solidFill>
                    <a:ea typeface="黑体" pitchFamily="2" charset="-122"/>
                  </a:rPr>
                  <a:t>0     0</a:t>
                </a:r>
                <a:r>
                  <a:rPr lang="zh-CN" altLang="en-US" sz="2800" b="1">
                    <a:solidFill>
                      <a:srgbClr val="FFFFCC"/>
                    </a:solidFill>
                    <a:ea typeface="黑体" pitchFamily="2" charset="-122"/>
                  </a:rPr>
                  <a:t> </a:t>
                </a:r>
                <a:r>
                  <a:rPr lang="zh-CN" altLang="en-US" sz="2800" b="1">
                    <a:solidFill>
                      <a:schemeClr val="tx1"/>
                    </a:solidFill>
                    <a:ea typeface="黑体" pitchFamily="2" charset="-122"/>
                  </a:rPr>
                  <a:t>   </a:t>
                </a:r>
                <a:r>
                  <a:rPr lang="zh-CN" altLang="en-US" sz="2800" b="1">
                    <a:ea typeface="黑体" pitchFamily="2" charset="-122"/>
                  </a:rPr>
                  <a:t>1 </a:t>
                </a:r>
                <a:r>
                  <a:rPr lang="zh-CN" altLang="en-US" sz="2400" b="1">
                    <a:cs typeface="Times New Roman" pitchFamily="18" charset="0"/>
                  </a:rPr>
                  <a:t>· · · · · ·</a:t>
                </a:r>
                <a:r>
                  <a:rPr lang="zh-CN" altLang="en-US" sz="2400" b="1">
                    <a:ea typeface="黑体" pitchFamily="2" charset="-122"/>
                  </a:rPr>
                  <a:t> </a:t>
                </a:r>
                <a:r>
                  <a:rPr lang="zh-CN" altLang="en-US" sz="2400" b="1">
                    <a:cs typeface="Times New Roman" pitchFamily="18" charset="0"/>
                  </a:rPr>
                  <a:t>·</a:t>
                </a:r>
                <a:r>
                  <a:rPr lang="zh-CN" altLang="en-US" sz="2400" b="1">
                    <a:ea typeface="黑体" pitchFamily="2" charset="-122"/>
                  </a:rPr>
                  <a:t> </a:t>
                </a:r>
                <a:r>
                  <a:rPr lang="zh-CN" altLang="en-US" sz="2800" b="1">
                    <a:ea typeface="黑体" pitchFamily="2" charset="-122"/>
                  </a:rPr>
                  <a:t>1</a:t>
                </a:r>
              </a:p>
            </p:txBody>
          </p:sp>
          <p:sp>
            <p:nvSpPr>
              <p:cNvPr id="40" name="Line 45"/>
              <p:cNvSpPr>
                <a:spLocks noChangeShapeType="1"/>
              </p:cNvSpPr>
              <p:nvPr/>
            </p:nvSpPr>
            <p:spPr bwMode="auto">
              <a:xfrm>
                <a:off x="1416" y="1538"/>
                <a:ext cx="0" cy="118"/>
              </a:xfrm>
              <a:prstGeom prst="line">
                <a:avLst/>
              </a:prstGeom>
              <a:noFill/>
              <a:ln w="28575">
                <a:solidFill>
                  <a:srgbClr val="CCFFFF"/>
                </a:solidFill>
                <a:prstDash val="sysDot"/>
                <a:round/>
                <a:headEnd type="none" w="sm" len="sm"/>
                <a:tailEnd type="none" w="sm" len="sm"/>
              </a:ln>
            </p:spPr>
            <p:txBody>
              <a:bodyPr wrap="none" anchor="ctr"/>
              <a:lstStyle/>
              <a:p>
                <a:endParaRPr lang="zh-CN" altLang="en-US" b="1"/>
              </a:p>
            </p:txBody>
          </p:sp>
          <p:sp>
            <p:nvSpPr>
              <p:cNvPr id="42" name="Text Box 47"/>
              <p:cNvSpPr txBox="1">
                <a:spLocks noChangeArrowheads="1"/>
              </p:cNvSpPr>
              <p:nvPr/>
            </p:nvSpPr>
            <p:spPr bwMode="auto">
              <a:xfrm>
                <a:off x="348" y="1566"/>
                <a:ext cx="839" cy="288"/>
              </a:xfrm>
              <a:prstGeom prst="rect">
                <a:avLst/>
              </a:prstGeom>
              <a:noFill/>
              <a:ln w="9525">
                <a:noFill/>
                <a:miter lim="800000"/>
                <a:headEnd/>
                <a:tailEnd/>
              </a:ln>
            </p:spPr>
            <p:txBody>
              <a:bodyPr>
                <a:spAutoFit/>
              </a:bodyPr>
              <a:lstStyle/>
              <a:p>
                <a:pPr algn="l"/>
                <a:endParaRPr lang="zh-CN" altLang="en-US" sz="2400" b="1">
                  <a:solidFill>
                    <a:schemeClr val="tx1"/>
                  </a:solidFill>
                </a:endParaRPr>
              </a:p>
            </p:txBody>
          </p:sp>
          <p:sp>
            <p:nvSpPr>
              <p:cNvPr id="43" name="Text Box 48"/>
              <p:cNvSpPr txBox="1">
                <a:spLocks noChangeArrowheads="1"/>
              </p:cNvSpPr>
              <p:nvPr/>
            </p:nvSpPr>
            <p:spPr bwMode="auto">
              <a:xfrm>
                <a:off x="4959" y="1364"/>
                <a:ext cx="787"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1000- 13FF</a:t>
                </a:r>
                <a:endParaRPr lang="zh-CN" altLang="en-US" sz="2800" b="1">
                  <a:sym typeface="Symbol" pitchFamily="18" charset="2"/>
                </a:endParaRPr>
              </a:p>
            </p:txBody>
          </p:sp>
          <p:sp>
            <p:nvSpPr>
              <p:cNvPr id="44" name="Text Box 49"/>
              <p:cNvSpPr txBox="1">
                <a:spLocks noChangeArrowheads="1"/>
              </p:cNvSpPr>
              <p:nvPr/>
            </p:nvSpPr>
            <p:spPr bwMode="auto">
              <a:xfrm>
                <a:off x="4955" y="1932"/>
                <a:ext cx="798"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1400- 17FF</a:t>
                </a:r>
                <a:endParaRPr lang="zh-CN" altLang="en-US" sz="2800" b="1">
                  <a:sym typeface="Symbol" pitchFamily="18" charset="2"/>
                </a:endParaRPr>
              </a:p>
            </p:txBody>
          </p:sp>
          <p:sp>
            <p:nvSpPr>
              <p:cNvPr id="45" name="Text Box 50"/>
              <p:cNvSpPr txBox="1">
                <a:spLocks noChangeArrowheads="1"/>
              </p:cNvSpPr>
              <p:nvPr/>
            </p:nvSpPr>
            <p:spPr bwMode="auto">
              <a:xfrm>
                <a:off x="4967" y="2460"/>
                <a:ext cx="750"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1800- 1BFF</a:t>
                </a:r>
                <a:endParaRPr lang="zh-CN" altLang="en-US" sz="2800" b="1">
                  <a:sym typeface="Symbol" pitchFamily="18" charset="2"/>
                </a:endParaRPr>
              </a:p>
            </p:txBody>
          </p:sp>
          <p:sp>
            <p:nvSpPr>
              <p:cNvPr id="46" name="Text Box 51"/>
              <p:cNvSpPr txBox="1">
                <a:spLocks noChangeArrowheads="1"/>
              </p:cNvSpPr>
              <p:nvPr/>
            </p:nvSpPr>
            <p:spPr bwMode="auto">
              <a:xfrm>
                <a:off x="4943" y="3068"/>
                <a:ext cx="716" cy="516"/>
              </a:xfrm>
              <a:prstGeom prst="rect">
                <a:avLst/>
              </a:prstGeom>
              <a:noFill/>
              <a:ln w="9525">
                <a:noFill/>
                <a:miter lim="800000"/>
                <a:headEnd/>
                <a:tailEnd/>
              </a:ln>
            </p:spPr>
            <p:txBody>
              <a:bodyPr>
                <a:spAutoFit/>
              </a:bodyPr>
              <a:lstStyle/>
              <a:p>
                <a:pPr algn="l">
                  <a:lnSpc>
                    <a:spcPct val="85000"/>
                  </a:lnSpc>
                  <a:spcBef>
                    <a:spcPct val="0"/>
                  </a:spcBef>
                </a:pPr>
                <a:r>
                  <a:rPr lang="en-US" altLang="zh-CN" sz="2800" b="1">
                    <a:sym typeface="Symbol" pitchFamily="18" charset="2"/>
                  </a:rPr>
                  <a:t>1C00- 1FFF</a:t>
                </a:r>
                <a:endParaRPr lang="zh-CN" altLang="en-US" sz="2800" b="1">
                  <a:sym typeface="Symbol" pitchFamily="18" charset="2"/>
                </a:endParaRPr>
              </a:p>
            </p:txBody>
          </p:sp>
          <p:sp>
            <p:nvSpPr>
              <p:cNvPr id="48" name="Line 53"/>
              <p:cNvSpPr>
                <a:spLocks noChangeShapeType="1"/>
              </p:cNvSpPr>
              <p:nvPr/>
            </p:nvSpPr>
            <p:spPr bwMode="auto">
              <a:xfrm flipH="1">
                <a:off x="568" y="1872"/>
                <a:ext cx="2648" cy="0"/>
              </a:xfrm>
              <a:prstGeom prst="line">
                <a:avLst/>
              </a:prstGeom>
              <a:noFill/>
              <a:ln w="19050">
                <a:solidFill>
                  <a:srgbClr val="003C00"/>
                </a:solidFill>
                <a:round/>
                <a:headEnd/>
                <a:tailEnd/>
              </a:ln>
            </p:spPr>
            <p:txBody>
              <a:bodyPr wrap="none"/>
              <a:lstStyle/>
              <a:p>
                <a:endParaRPr lang="zh-CN" altLang="en-US" b="1"/>
              </a:p>
            </p:txBody>
          </p:sp>
          <p:sp>
            <p:nvSpPr>
              <p:cNvPr id="49" name="Line 54"/>
              <p:cNvSpPr>
                <a:spLocks noChangeShapeType="1"/>
              </p:cNvSpPr>
              <p:nvPr/>
            </p:nvSpPr>
            <p:spPr bwMode="auto">
              <a:xfrm flipH="1">
                <a:off x="560" y="2416"/>
                <a:ext cx="2648" cy="0"/>
              </a:xfrm>
              <a:prstGeom prst="line">
                <a:avLst/>
              </a:prstGeom>
              <a:noFill/>
              <a:ln w="19050">
                <a:solidFill>
                  <a:srgbClr val="003C00"/>
                </a:solidFill>
                <a:round/>
                <a:headEnd/>
                <a:tailEnd/>
              </a:ln>
            </p:spPr>
            <p:txBody>
              <a:bodyPr wrap="none"/>
              <a:lstStyle/>
              <a:p>
                <a:endParaRPr lang="zh-CN" altLang="en-US" b="1"/>
              </a:p>
            </p:txBody>
          </p:sp>
          <p:sp>
            <p:nvSpPr>
              <p:cNvPr id="50" name="Line 55"/>
              <p:cNvSpPr>
                <a:spLocks noChangeShapeType="1"/>
              </p:cNvSpPr>
              <p:nvPr/>
            </p:nvSpPr>
            <p:spPr bwMode="auto">
              <a:xfrm flipH="1">
                <a:off x="576" y="2968"/>
                <a:ext cx="2648" cy="0"/>
              </a:xfrm>
              <a:prstGeom prst="line">
                <a:avLst/>
              </a:prstGeom>
              <a:noFill/>
              <a:ln w="19050">
                <a:solidFill>
                  <a:srgbClr val="003C00"/>
                </a:solidFill>
                <a:round/>
                <a:headEnd/>
                <a:tailEnd/>
              </a:ln>
            </p:spPr>
            <p:txBody>
              <a:bodyPr wrap="none"/>
              <a:lstStyle/>
              <a:p>
                <a:endParaRPr lang="zh-CN" altLang="en-US" b="1"/>
              </a:p>
            </p:txBody>
          </p:sp>
          <p:sp>
            <p:nvSpPr>
              <p:cNvPr id="51" name="Line 56"/>
              <p:cNvSpPr>
                <a:spLocks noChangeShapeType="1"/>
              </p:cNvSpPr>
              <p:nvPr/>
            </p:nvSpPr>
            <p:spPr bwMode="auto">
              <a:xfrm flipH="1">
                <a:off x="552" y="3576"/>
                <a:ext cx="2648" cy="0"/>
              </a:xfrm>
              <a:prstGeom prst="line">
                <a:avLst/>
              </a:prstGeom>
              <a:noFill/>
              <a:ln w="19050">
                <a:solidFill>
                  <a:srgbClr val="003C00"/>
                </a:solidFill>
                <a:round/>
                <a:headEnd/>
                <a:tailEnd/>
              </a:ln>
            </p:spPr>
            <p:txBody>
              <a:bodyPr wrap="none"/>
              <a:lstStyle/>
              <a:p>
                <a:endParaRPr lang="zh-CN" altLang="en-US" b="1"/>
              </a:p>
            </p:txBody>
          </p:sp>
        </p:grpSp>
        <p:sp>
          <p:nvSpPr>
            <p:cNvPr id="52" name="Text Box 52"/>
            <p:cNvSpPr txBox="1">
              <a:spLocks noChangeArrowheads="1"/>
            </p:cNvSpPr>
            <p:nvPr/>
          </p:nvSpPr>
          <p:spPr bwMode="auto">
            <a:xfrm>
              <a:off x="755576" y="270892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3" name="Text Box 52"/>
            <p:cNvSpPr txBox="1">
              <a:spLocks noChangeArrowheads="1"/>
            </p:cNvSpPr>
            <p:nvPr/>
          </p:nvSpPr>
          <p:spPr bwMode="auto">
            <a:xfrm>
              <a:off x="755576" y="31707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4" name="Text Box 52"/>
            <p:cNvSpPr txBox="1">
              <a:spLocks noChangeArrowheads="1"/>
            </p:cNvSpPr>
            <p:nvPr/>
          </p:nvSpPr>
          <p:spPr bwMode="auto">
            <a:xfrm>
              <a:off x="774700" y="3573016"/>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5" name="Text Box 52"/>
            <p:cNvSpPr txBox="1">
              <a:spLocks noChangeArrowheads="1"/>
            </p:cNvSpPr>
            <p:nvPr/>
          </p:nvSpPr>
          <p:spPr bwMode="auto">
            <a:xfrm>
              <a:off x="767110" y="4081893"/>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6" name="Text Box 52"/>
            <p:cNvSpPr txBox="1">
              <a:spLocks noChangeArrowheads="1"/>
            </p:cNvSpPr>
            <p:nvPr/>
          </p:nvSpPr>
          <p:spPr bwMode="auto">
            <a:xfrm>
              <a:off x="767110" y="4474185"/>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7" name="Text Box 52"/>
            <p:cNvSpPr txBox="1">
              <a:spLocks noChangeArrowheads="1"/>
            </p:cNvSpPr>
            <p:nvPr/>
          </p:nvSpPr>
          <p:spPr bwMode="auto">
            <a:xfrm>
              <a:off x="755576" y="4941168"/>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8" name="Text Box 52"/>
            <p:cNvSpPr txBox="1">
              <a:spLocks noChangeArrowheads="1"/>
            </p:cNvSpPr>
            <p:nvPr/>
          </p:nvSpPr>
          <p:spPr bwMode="auto">
            <a:xfrm>
              <a:off x="755576" y="5328342"/>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sp>
          <p:nvSpPr>
            <p:cNvPr id="59" name="Text Box 52"/>
            <p:cNvSpPr txBox="1">
              <a:spLocks noChangeArrowheads="1"/>
            </p:cNvSpPr>
            <p:nvPr/>
          </p:nvSpPr>
          <p:spPr bwMode="auto">
            <a:xfrm>
              <a:off x="755576" y="5897150"/>
              <a:ext cx="1644650" cy="519113"/>
            </a:xfrm>
            <a:prstGeom prst="rect">
              <a:avLst/>
            </a:prstGeom>
            <a:noFill/>
            <a:ln w="9525">
              <a:noFill/>
              <a:miter lim="800000"/>
              <a:headEnd/>
              <a:tailEnd/>
            </a:ln>
          </p:spPr>
          <p:txBody>
            <a:bodyPr>
              <a:spAutoFit/>
            </a:bodyPr>
            <a:lstStyle/>
            <a:p>
              <a:pPr algn="l"/>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0</a:t>
              </a:r>
              <a:r>
                <a:rPr lang="zh-CN" altLang="en-US" sz="2400" b="1">
                  <a:solidFill>
                    <a:srgbClr val="000099"/>
                  </a:solidFill>
                </a:rPr>
                <a:t>  </a:t>
              </a:r>
              <a:r>
                <a:rPr lang="zh-CN" altLang="en-US" sz="2800" b="1">
                  <a:solidFill>
                    <a:srgbClr val="000099"/>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6875" y="980728"/>
            <a:ext cx="3184525" cy="553998"/>
          </a:xfrm>
          <a:prstGeom prst="rect">
            <a:avLst/>
          </a:prstGeom>
          <a:noFill/>
          <a:ln w="9525">
            <a:noFill/>
            <a:miter lim="800000"/>
            <a:headEnd/>
            <a:tailEnd/>
          </a:ln>
        </p:spPr>
        <p:txBody>
          <a:bodyPr>
            <a:spAutoFit/>
          </a:bodyPr>
          <a:lstStyle/>
          <a:p>
            <a:pPr algn="l"/>
            <a:r>
              <a:rPr lang="zh-CN" altLang="en-US" sz="3000" b="1"/>
              <a:t>片选逻辑:</a:t>
            </a:r>
          </a:p>
        </p:txBody>
      </p:sp>
      <p:sp>
        <p:nvSpPr>
          <p:cNvPr id="3" name="Text Box 3"/>
          <p:cNvSpPr txBox="1">
            <a:spLocks noChangeArrowheads="1"/>
          </p:cNvSpPr>
          <p:nvPr/>
        </p:nvSpPr>
        <p:spPr bwMode="auto">
          <a:xfrm>
            <a:off x="990600" y="1732126"/>
            <a:ext cx="6659563" cy="2127250"/>
          </a:xfrm>
          <a:prstGeom prst="rect">
            <a:avLst/>
          </a:prstGeom>
          <a:noFill/>
          <a:ln w="9525">
            <a:noFill/>
            <a:miter lim="800000"/>
            <a:headEnd/>
            <a:tailEnd/>
          </a:ln>
        </p:spPr>
        <p:txBody>
          <a:bodyPr>
            <a:spAutoFit/>
          </a:bodyPr>
          <a:lstStyle/>
          <a:p>
            <a:pPr algn="l">
              <a:spcBef>
                <a:spcPct val="10000"/>
              </a:spcBef>
            </a:pPr>
            <a:r>
              <a:rPr lang="zh-CN" altLang="en-US" sz="3000" b="1"/>
              <a:t>第一组: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00</a:t>
            </a:r>
          </a:p>
          <a:p>
            <a:pPr algn="l">
              <a:spcBef>
                <a:spcPct val="10000"/>
              </a:spcBef>
            </a:pPr>
            <a:r>
              <a:rPr lang="zh-CN" altLang="en-US" sz="3000" b="1"/>
              <a:t>第二组: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01</a:t>
            </a:r>
          </a:p>
          <a:p>
            <a:pPr algn="l">
              <a:spcBef>
                <a:spcPct val="10000"/>
              </a:spcBef>
            </a:pPr>
            <a:r>
              <a:rPr lang="zh-CN" altLang="en-US" sz="3000" b="1"/>
              <a:t>第三组: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10</a:t>
            </a:r>
          </a:p>
          <a:p>
            <a:pPr algn="l">
              <a:spcBef>
                <a:spcPct val="10000"/>
              </a:spcBef>
            </a:pPr>
            <a:r>
              <a:rPr lang="zh-CN" altLang="en-US" sz="3000" b="1"/>
              <a:t>第四组:</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en-US" altLang="zh-CN" sz="3000" b="1">
                <a:solidFill>
                  <a:srgbClr val="FFFF99"/>
                </a:solidFill>
              </a:rPr>
              <a:t> </a:t>
            </a:r>
            <a:r>
              <a:rPr lang="zh-CN" altLang="en-US" sz="3000" b="1"/>
              <a:t>= </a:t>
            </a:r>
            <a:r>
              <a:rPr lang="zh-CN" altLang="en-US" sz="3000" b="1">
                <a:solidFill>
                  <a:srgbClr val="000099"/>
                </a:solidFill>
              </a:rPr>
              <a:t>0001</a:t>
            </a:r>
            <a:r>
              <a:rPr lang="zh-CN" altLang="en-US" sz="3000" b="1">
                <a:solidFill>
                  <a:srgbClr val="800000"/>
                </a:solidFill>
              </a:rPr>
              <a:t>11</a:t>
            </a:r>
          </a:p>
        </p:txBody>
      </p:sp>
      <p:sp>
        <p:nvSpPr>
          <p:cNvPr id="4" name="Text Box 4"/>
          <p:cNvSpPr txBox="1">
            <a:spLocks noChangeArrowheads="1"/>
          </p:cNvSpPr>
          <p:nvPr/>
        </p:nvSpPr>
        <p:spPr bwMode="auto">
          <a:xfrm>
            <a:off x="558800" y="4183920"/>
            <a:ext cx="8343900" cy="2082173"/>
          </a:xfrm>
          <a:prstGeom prst="rect">
            <a:avLst/>
          </a:prstGeom>
          <a:noFill/>
          <a:ln w="9525">
            <a:noFill/>
            <a:miter lim="800000"/>
            <a:headEnd/>
            <a:tailEnd/>
          </a:ln>
        </p:spPr>
        <p:txBody>
          <a:bodyPr>
            <a:spAutoFit/>
          </a:bodyPr>
          <a:lstStyle/>
          <a:p>
            <a:pPr algn="l">
              <a:lnSpc>
                <a:spcPct val="150000"/>
              </a:lnSpc>
            </a:pPr>
            <a:r>
              <a:rPr lang="zh-CN" altLang="en-US" sz="3000" b="1"/>
              <a:t>如果使用3:8译码器来产生片选信号, 可将上述状态看作:</a:t>
            </a:r>
            <a:r>
              <a:rPr lang="zh-CN" altLang="en-US" sz="3000" b="1">
                <a:solidFill>
                  <a:srgbClr val="CCFFFF"/>
                </a:solidFill>
              </a:rPr>
              <a:t> </a:t>
            </a:r>
            <a:r>
              <a:rPr lang="en-US" altLang="zh-CN" sz="3000" b="1">
                <a:solidFill>
                  <a:srgbClr val="000099"/>
                </a:solidFill>
              </a:rPr>
              <a:t>A</a:t>
            </a:r>
            <a:r>
              <a:rPr lang="en-US" altLang="zh-CN" sz="2400" b="1">
                <a:solidFill>
                  <a:srgbClr val="000099"/>
                </a:solidFill>
              </a:rPr>
              <a:t>15</a:t>
            </a:r>
            <a:r>
              <a:rPr lang="en-US" altLang="zh-CN" sz="3000" b="1">
                <a:solidFill>
                  <a:srgbClr val="000099"/>
                </a:solidFill>
              </a:rPr>
              <a:t>A</a:t>
            </a:r>
            <a:r>
              <a:rPr lang="en-US" altLang="zh-CN" sz="2400" b="1">
                <a:solidFill>
                  <a:srgbClr val="000099"/>
                </a:solidFill>
              </a:rPr>
              <a:t>14</a:t>
            </a:r>
            <a:r>
              <a:rPr lang="en-US" altLang="zh-CN" sz="3000" b="1">
                <a:solidFill>
                  <a:srgbClr val="000099"/>
                </a:solidFill>
              </a:rPr>
              <a:t>A</a:t>
            </a:r>
            <a:r>
              <a:rPr lang="en-US" altLang="zh-CN" sz="2400" b="1">
                <a:solidFill>
                  <a:srgbClr val="000099"/>
                </a:solidFill>
              </a:rPr>
              <a:t>13</a:t>
            </a:r>
            <a:r>
              <a:rPr lang="en-US" altLang="zh-CN" sz="3000" b="1">
                <a:solidFill>
                  <a:srgbClr val="000099"/>
                </a:solidFill>
              </a:rPr>
              <a:t>=000</a:t>
            </a:r>
            <a:r>
              <a:rPr lang="zh-CN" altLang="en-US" sz="3000" b="1">
                <a:solidFill>
                  <a:srgbClr val="000099"/>
                </a:solidFill>
              </a:rPr>
              <a:t>时,</a:t>
            </a:r>
            <a:r>
              <a:rPr lang="zh-CN" altLang="en-US" sz="3000" b="1">
                <a:solidFill>
                  <a:srgbClr val="00FF00"/>
                </a:solidFill>
              </a:rPr>
              <a:t> </a:t>
            </a:r>
            <a:r>
              <a:rPr lang="en-US" altLang="zh-CN" sz="3000" b="1">
                <a:solidFill>
                  <a:srgbClr val="800000"/>
                </a:solidFill>
              </a:rPr>
              <a:t>A</a:t>
            </a:r>
            <a:r>
              <a:rPr lang="en-US" altLang="zh-CN" sz="2400" b="1">
                <a:solidFill>
                  <a:srgbClr val="800000"/>
                </a:solidFill>
              </a:rPr>
              <a:t>12</a:t>
            </a:r>
            <a:r>
              <a:rPr lang="en-US" altLang="zh-CN" sz="3000" b="1">
                <a:solidFill>
                  <a:srgbClr val="800000"/>
                </a:solidFill>
              </a:rPr>
              <a:t>A</a:t>
            </a:r>
            <a:r>
              <a:rPr lang="en-US" altLang="zh-CN" sz="2400" b="1">
                <a:solidFill>
                  <a:srgbClr val="800000"/>
                </a:solidFill>
              </a:rPr>
              <a:t>11</a:t>
            </a:r>
            <a:r>
              <a:rPr lang="en-US" altLang="zh-CN" sz="3000" b="1">
                <a:solidFill>
                  <a:srgbClr val="800000"/>
                </a:solidFill>
              </a:rPr>
              <a:t>A</a:t>
            </a:r>
            <a:r>
              <a:rPr lang="en-US" altLang="zh-CN" sz="2400" b="1">
                <a:solidFill>
                  <a:srgbClr val="800000"/>
                </a:solidFill>
              </a:rPr>
              <a:t>10</a:t>
            </a:r>
            <a:r>
              <a:rPr lang="zh-CN" altLang="en-US" sz="3000" b="1">
                <a:solidFill>
                  <a:srgbClr val="800000"/>
                </a:solidFill>
              </a:rPr>
              <a:t>分别=100、101、110、111。</a:t>
            </a:r>
          </a:p>
        </p:txBody>
      </p:sp>
      <p:grpSp>
        <p:nvGrpSpPr>
          <p:cNvPr id="5" name="Group 19"/>
          <p:cNvGrpSpPr>
            <a:grpSpLocks/>
          </p:cNvGrpSpPr>
          <p:nvPr/>
        </p:nvGrpSpPr>
        <p:grpSpPr bwMode="auto">
          <a:xfrm>
            <a:off x="6804248" y="1743238"/>
            <a:ext cx="1604963" cy="2154238"/>
            <a:chOff x="4272" y="580"/>
            <a:chExt cx="1011" cy="1357"/>
          </a:xfrm>
        </p:grpSpPr>
        <p:sp>
          <p:nvSpPr>
            <p:cNvPr id="6" name="Text Box 11"/>
            <p:cNvSpPr txBox="1">
              <a:spLocks noChangeArrowheads="1"/>
            </p:cNvSpPr>
            <p:nvPr/>
          </p:nvSpPr>
          <p:spPr bwMode="auto">
            <a:xfrm>
              <a:off x="4272" y="580"/>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(=CS0)</a:t>
              </a:r>
            </a:p>
          </p:txBody>
        </p:sp>
        <p:sp>
          <p:nvSpPr>
            <p:cNvPr id="7" name="Text Box 16"/>
            <p:cNvSpPr txBox="1">
              <a:spLocks noChangeArrowheads="1"/>
            </p:cNvSpPr>
            <p:nvPr/>
          </p:nvSpPr>
          <p:spPr bwMode="auto">
            <a:xfrm>
              <a:off x="4288" y="916"/>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(=CS1)</a:t>
              </a:r>
            </a:p>
          </p:txBody>
        </p:sp>
        <p:sp>
          <p:nvSpPr>
            <p:cNvPr id="8" name="Text Box 17"/>
            <p:cNvSpPr txBox="1">
              <a:spLocks noChangeArrowheads="1"/>
            </p:cNvSpPr>
            <p:nvPr/>
          </p:nvSpPr>
          <p:spPr bwMode="auto">
            <a:xfrm>
              <a:off x="4296" y="1252"/>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(=CS2)</a:t>
              </a:r>
            </a:p>
          </p:txBody>
        </p:sp>
        <p:sp>
          <p:nvSpPr>
            <p:cNvPr id="9" name="Text Box 18"/>
            <p:cNvSpPr txBox="1">
              <a:spLocks noChangeArrowheads="1"/>
            </p:cNvSpPr>
            <p:nvPr/>
          </p:nvSpPr>
          <p:spPr bwMode="auto">
            <a:xfrm>
              <a:off x="4296" y="1588"/>
              <a:ext cx="987" cy="349"/>
            </a:xfrm>
            <a:prstGeom prst="rect">
              <a:avLst/>
            </a:prstGeom>
            <a:noFill/>
            <a:ln w="9525">
              <a:noFill/>
              <a:miter lim="800000"/>
              <a:headEnd/>
              <a:tailEnd/>
            </a:ln>
          </p:spPr>
          <p:txBody>
            <a:bodyPr>
              <a:spAutoFit/>
            </a:bodyPr>
            <a:lstStyle/>
            <a:p>
              <a:pPr algn="l"/>
              <a:r>
                <a:rPr lang="en-US" altLang="zh-CN" sz="3000" b="1">
                  <a:solidFill>
                    <a:srgbClr val="800000"/>
                  </a:solidFill>
                  <a:ea typeface="黑体" pitchFamily="2" charset="-122"/>
                </a:rPr>
                <a:t>(=CS3)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10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9203" y="779437"/>
            <a:ext cx="2406650" cy="533400"/>
          </a:xfrm>
          <a:prstGeom prst="rect">
            <a:avLst/>
          </a:prstGeom>
          <a:noFill/>
          <a:ln w="9525">
            <a:noFill/>
            <a:miter lim="800000"/>
            <a:headEnd/>
            <a:tailEnd/>
          </a:ln>
        </p:spPr>
        <p:txBody>
          <a:bodyPr>
            <a:spAutoFit/>
          </a:bodyPr>
          <a:lstStyle/>
          <a:p>
            <a:pPr algn="l"/>
            <a:r>
              <a:rPr lang="zh-CN" altLang="en-US" sz="2900" b="1"/>
              <a:t>电路框图:</a:t>
            </a:r>
          </a:p>
        </p:txBody>
      </p:sp>
      <p:sp>
        <p:nvSpPr>
          <p:cNvPr id="4" name="Line 42"/>
          <p:cNvSpPr>
            <a:spLocks noChangeShapeType="1"/>
          </p:cNvSpPr>
          <p:nvPr/>
        </p:nvSpPr>
        <p:spPr bwMode="auto">
          <a:xfrm flipV="1">
            <a:off x="2637944" y="4742924"/>
            <a:ext cx="2804683" cy="0"/>
          </a:xfrm>
          <a:prstGeom prst="line">
            <a:avLst/>
          </a:prstGeom>
          <a:noFill/>
          <a:ln w="22225">
            <a:solidFill>
              <a:srgbClr val="C00000"/>
            </a:solidFill>
            <a:round/>
            <a:headEnd/>
            <a:tailEnd/>
          </a:ln>
        </p:spPr>
        <p:txBody>
          <a:bodyPr wrap="none"/>
          <a:lstStyle/>
          <a:p>
            <a:endParaRPr lang="zh-CN" altLang="en-US" b="1"/>
          </a:p>
        </p:txBody>
      </p:sp>
      <p:sp>
        <p:nvSpPr>
          <p:cNvPr id="5" name="Line 43"/>
          <p:cNvSpPr>
            <a:spLocks noChangeShapeType="1"/>
          </p:cNvSpPr>
          <p:nvPr/>
        </p:nvSpPr>
        <p:spPr bwMode="auto">
          <a:xfrm>
            <a:off x="2637944" y="5061435"/>
            <a:ext cx="4067065" cy="1233"/>
          </a:xfrm>
          <a:prstGeom prst="line">
            <a:avLst/>
          </a:prstGeom>
          <a:noFill/>
          <a:ln w="22225">
            <a:solidFill>
              <a:srgbClr val="C00000"/>
            </a:solidFill>
            <a:round/>
            <a:headEnd/>
            <a:tailEnd/>
          </a:ln>
        </p:spPr>
        <p:txBody>
          <a:bodyPr wrap="none"/>
          <a:lstStyle/>
          <a:p>
            <a:endParaRPr lang="zh-CN" altLang="en-US" b="1"/>
          </a:p>
        </p:txBody>
      </p:sp>
      <p:sp>
        <p:nvSpPr>
          <p:cNvPr id="6" name="Line 44"/>
          <p:cNvSpPr>
            <a:spLocks noChangeShapeType="1"/>
          </p:cNvSpPr>
          <p:nvPr/>
        </p:nvSpPr>
        <p:spPr bwMode="auto">
          <a:xfrm>
            <a:off x="2627784" y="5380836"/>
            <a:ext cx="5486019" cy="0"/>
          </a:xfrm>
          <a:prstGeom prst="line">
            <a:avLst/>
          </a:prstGeom>
          <a:noFill/>
          <a:ln w="22225">
            <a:solidFill>
              <a:srgbClr val="C00000"/>
            </a:solidFill>
            <a:round/>
            <a:headEnd/>
            <a:tailEnd/>
          </a:ln>
        </p:spPr>
        <p:txBody>
          <a:bodyPr wrap="none"/>
          <a:lstStyle/>
          <a:p>
            <a:endParaRPr lang="zh-CN" altLang="en-US" b="1"/>
          </a:p>
        </p:txBody>
      </p:sp>
      <p:sp>
        <p:nvSpPr>
          <p:cNvPr id="7" name="Text Box 45"/>
          <p:cNvSpPr txBox="1">
            <a:spLocks noChangeArrowheads="1"/>
          </p:cNvSpPr>
          <p:nvPr/>
        </p:nvSpPr>
        <p:spPr bwMode="auto">
          <a:xfrm>
            <a:off x="2674790" y="3508365"/>
            <a:ext cx="2179637"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=100</a:t>
            </a:r>
            <a:r>
              <a:rPr lang="zh-CN" altLang="en-US" sz="2400" b="1">
                <a:solidFill>
                  <a:srgbClr val="800000"/>
                </a:solidFill>
              </a:rPr>
              <a:t>第1组片选</a:t>
            </a:r>
          </a:p>
        </p:txBody>
      </p:sp>
      <p:sp>
        <p:nvSpPr>
          <p:cNvPr id="8" name="Text Box 46"/>
          <p:cNvSpPr txBox="1">
            <a:spLocks noChangeArrowheads="1"/>
          </p:cNvSpPr>
          <p:nvPr/>
        </p:nvSpPr>
        <p:spPr bwMode="auto">
          <a:xfrm>
            <a:off x="3316311" y="4317495"/>
            <a:ext cx="2271713"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=101</a:t>
            </a:r>
            <a:r>
              <a:rPr lang="zh-CN" altLang="en-US" sz="2400" b="1">
                <a:solidFill>
                  <a:srgbClr val="800000"/>
                </a:solidFill>
              </a:rPr>
              <a:t>第2组片选</a:t>
            </a:r>
          </a:p>
        </p:txBody>
      </p:sp>
      <p:sp>
        <p:nvSpPr>
          <p:cNvPr id="9" name="Text Box 47"/>
          <p:cNvSpPr txBox="1">
            <a:spLocks noChangeArrowheads="1"/>
          </p:cNvSpPr>
          <p:nvPr/>
        </p:nvSpPr>
        <p:spPr bwMode="auto">
          <a:xfrm>
            <a:off x="5791993" y="4177330"/>
            <a:ext cx="214153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=110</a:t>
            </a:r>
            <a:r>
              <a:rPr lang="zh-CN" altLang="en-US" sz="2400" b="1">
                <a:solidFill>
                  <a:srgbClr val="800000"/>
                </a:solidFill>
              </a:rPr>
              <a:t>第3组片选</a:t>
            </a:r>
          </a:p>
        </p:txBody>
      </p:sp>
      <p:sp>
        <p:nvSpPr>
          <p:cNvPr id="10" name="Text Box 48"/>
          <p:cNvSpPr txBox="1">
            <a:spLocks noChangeArrowheads="1"/>
          </p:cNvSpPr>
          <p:nvPr/>
        </p:nvSpPr>
        <p:spPr bwMode="auto">
          <a:xfrm>
            <a:off x="7041356" y="5017477"/>
            <a:ext cx="2135188" cy="787400"/>
          </a:xfrm>
          <a:prstGeom prst="rect">
            <a:avLst/>
          </a:prstGeom>
          <a:noFill/>
          <a:ln w="9525">
            <a:noFill/>
            <a:miter lim="800000"/>
            <a:headEnd/>
            <a:tailEnd/>
          </a:ln>
        </p:spPr>
        <p:txBody>
          <a:bodyPr>
            <a:spAutoFit/>
          </a:bodyPr>
          <a:lstStyle/>
          <a:p>
            <a:pPr>
              <a:lnSpc>
                <a:spcPct val="95000"/>
              </a:lnSpc>
            </a:pPr>
            <a:r>
              <a:rPr lang="en-US" altLang="zh-CN" sz="2400" b="1">
                <a:solidFill>
                  <a:srgbClr val="800000"/>
                </a:solidFill>
              </a:rPr>
              <a:t>A</a:t>
            </a:r>
            <a:r>
              <a:rPr lang="en-US" altLang="zh-CN" sz="1400" b="1">
                <a:solidFill>
                  <a:srgbClr val="800000"/>
                </a:solidFill>
              </a:rPr>
              <a:t>12</a:t>
            </a:r>
            <a:r>
              <a:rPr lang="en-US" altLang="zh-CN" sz="2400" b="1">
                <a:solidFill>
                  <a:srgbClr val="800000"/>
                </a:solidFill>
              </a:rPr>
              <a:t>A</a:t>
            </a:r>
            <a:r>
              <a:rPr lang="en-US" altLang="zh-CN" sz="1400" b="1">
                <a:solidFill>
                  <a:srgbClr val="800000"/>
                </a:solidFill>
              </a:rPr>
              <a:t>11</a:t>
            </a:r>
            <a:r>
              <a:rPr lang="en-US" altLang="zh-CN" sz="2400" b="1">
                <a:solidFill>
                  <a:srgbClr val="800000"/>
                </a:solidFill>
              </a:rPr>
              <a:t>A</a:t>
            </a:r>
            <a:r>
              <a:rPr lang="en-US" altLang="zh-CN" sz="1400" b="1">
                <a:solidFill>
                  <a:srgbClr val="800000"/>
                </a:solidFill>
              </a:rPr>
              <a:t>10 </a:t>
            </a:r>
            <a:r>
              <a:rPr lang="en-US" altLang="zh-CN" sz="2400" b="1">
                <a:solidFill>
                  <a:srgbClr val="800000"/>
                </a:solidFill>
              </a:rPr>
              <a:t>=111</a:t>
            </a:r>
            <a:r>
              <a:rPr lang="zh-CN" altLang="en-US" sz="2400" b="1">
                <a:solidFill>
                  <a:srgbClr val="800000"/>
                </a:solidFill>
              </a:rPr>
              <a:t>第4组片选</a:t>
            </a:r>
          </a:p>
        </p:txBody>
      </p:sp>
      <p:sp>
        <p:nvSpPr>
          <p:cNvPr id="12" name="Freeform 71"/>
          <p:cNvSpPr>
            <a:spLocks/>
          </p:cNvSpPr>
          <p:nvPr/>
        </p:nvSpPr>
        <p:spPr bwMode="auto">
          <a:xfrm>
            <a:off x="5016499" y="1257821"/>
            <a:ext cx="423863" cy="3483865"/>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3" name="Freeform 76"/>
          <p:cNvSpPr>
            <a:spLocks/>
          </p:cNvSpPr>
          <p:nvPr/>
        </p:nvSpPr>
        <p:spPr bwMode="auto">
          <a:xfrm>
            <a:off x="6433159" y="1289339"/>
            <a:ext cx="251803" cy="3768037"/>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4" name="Freeform 78"/>
          <p:cNvSpPr>
            <a:spLocks/>
          </p:cNvSpPr>
          <p:nvPr/>
        </p:nvSpPr>
        <p:spPr bwMode="auto">
          <a:xfrm>
            <a:off x="7815263" y="1311798"/>
            <a:ext cx="293687" cy="4072622"/>
          </a:xfrm>
          <a:custGeom>
            <a:avLst/>
            <a:gdLst>
              <a:gd name="T0" fmla="*/ 451 w 451"/>
              <a:gd name="T1" fmla="*/ 2093 h 2093"/>
              <a:gd name="T2" fmla="*/ 451 w 451"/>
              <a:gd name="T3" fmla="*/ 1133 h 2093"/>
              <a:gd name="T4" fmla="*/ 0 w 451"/>
              <a:gd name="T5" fmla="*/ 1133 h 2093"/>
              <a:gd name="T6" fmla="*/ 0 w 451"/>
              <a:gd name="T7" fmla="*/ 0 h 2093"/>
              <a:gd name="T8" fmla="*/ 182 w 451"/>
              <a:gd name="T9" fmla="*/ 0 h 2093"/>
              <a:gd name="T10" fmla="*/ 0 60000 65536"/>
              <a:gd name="T11" fmla="*/ 0 60000 65536"/>
              <a:gd name="T12" fmla="*/ 0 60000 65536"/>
              <a:gd name="T13" fmla="*/ 0 60000 65536"/>
              <a:gd name="T14" fmla="*/ 0 60000 65536"/>
              <a:gd name="T15" fmla="*/ 0 w 451"/>
              <a:gd name="T16" fmla="*/ 0 h 2093"/>
              <a:gd name="T17" fmla="*/ 451 w 451"/>
              <a:gd name="T18" fmla="*/ 2093 h 2093"/>
            </a:gdLst>
            <a:ahLst/>
            <a:cxnLst>
              <a:cxn ang="T10">
                <a:pos x="T0" y="T1"/>
              </a:cxn>
              <a:cxn ang="T11">
                <a:pos x="T2" y="T3"/>
              </a:cxn>
              <a:cxn ang="T12">
                <a:pos x="T4" y="T5"/>
              </a:cxn>
              <a:cxn ang="T13">
                <a:pos x="T6" y="T7"/>
              </a:cxn>
              <a:cxn ang="T14">
                <a:pos x="T8" y="T9"/>
              </a:cxn>
            </a:cxnLst>
            <a:rect l="T15" t="T16" r="T17" b="T18"/>
            <a:pathLst>
              <a:path w="451" h="2093">
                <a:moveTo>
                  <a:pt x="451" y="2093"/>
                </a:moveTo>
                <a:lnTo>
                  <a:pt x="451" y="1133"/>
                </a:lnTo>
                <a:lnTo>
                  <a:pt x="0" y="1133"/>
                </a:lnTo>
                <a:lnTo>
                  <a:pt x="0" y="0"/>
                </a:lnTo>
                <a:lnTo>
                  <a:pt x="182" y="0"/>
                </a:lnTo>
              </a:path>
            </a:pathLst>
          </a:custGeom>
          <a:noFill/>
          <a:ln w="22225">
            <a:solidFill>
              <a:srgbClr val="C00000"/>
            </a:solidFill>
            <a:round/>
            <a:headEnd/>
            <a:tailEnd/>
          </a:ln>
        </p:spPr>
        <p:txBody>
          <a:bodyPr wrap="none"/>
          <a:lstStyle/>
          <a:p>
            <a:endParaRPr lang="zh-CN" altLang="en-US" b="1"/>
          </a:p>
        </p:txBody>
      </p:sp>
      <p:sp>
        <p:nvSpPr>
          <p:cNvPr id="19" name="Text Box 50"/>
          <p:cNvSpPr txBox="1">
            <a:spLocks noChangeArrowheads="1"/>
          </p:cNvSpPr>
          <p:nvPr/>
        </p:nvSpPr>
        <p:spPr bwMode="auto">
          <a:xfrm>
            <a:off x="3871913" y="800621"/>
            <a:ext cx="10207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0" name="Text Box 55"/>
          <p:cNvSpPr txBox="1">
            <a:spLocks noChangeArrowheads="1"/>
          </p:cNvSpPr>
          <p:nvPr/>
        </p:nvSpPr>
        <p:spPr bwMode="auto">
          <a:xfrm>
            <a:off x="3825876" y="2257177"/>
            <a:ext cx="10207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1" name="Text Box 51"/>
          <p:cNvSpPr txBox="1">
            <a:spLocks noChangeArrowheads="1"/>
          </p:cNvSpPr>
          <p:nvPr/>
        </p:nvSpPr>
        <p:spPr bwMode="auto">
          <a:xfrm>
            <a:off x="5284788" y="787921"/>
            <a:ext cx="998538"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2" name="Text Box 56"/>
          <p:cNvSpPr txBox="1">
            <a:spLocks noChangeArrowheads="1"/>
          </p:cNvSpPr>
          <p:nvPr/>
        </p:nvSpPr>
        <p:spPr bwMode="auto">
          <a:xfrm>
            <a:off x="5289551" y="2257177"/>
            <a:ext cx="984250"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3" name="Oval 62"/>
          <p:cNvSpPr>
            <a:spLocks noChangeArrowheads="1"/>
          </p:cNvSpPr>
          <p:nvPr/>
        </p:nvSpPr>
        <p:spPr bwMode="auto">
          <a:xfrm>
            <a:off x="5181601" y="121178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4" name="Oval 63"/>
          <p:cNvSpPr>
            <a:spLocks noChangeArrowheads="1"/>
          </p:cNvSpPr>
          <p:nvPr/>
        </p:nvSpPr>
        <p:spPr bwMode="auto">
          <a:xfrm>
            <a:off x="5168901" y="2630240"/>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5" name="Text Box 52"/>
          <p:cNvSpPr txBox="1">
            <a:spLocks noChangeArrowheads="1"/>
          </p:cNvSpPr>
          <p:nvPr/>
        </p:nvSpPr>
        <p:spPr bwMode="auto">
          <a:xfrm>
            <a:off x="6673851" y="802209"/>
            <a:ext cx="955675"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6" name="Text Box 57"/>
          <p:cNvSpPr txBox="1">
            <a:spLocks noChangeArrowheads="1"/>
          </p:cNvSpPr>
          <p:nvPr/>
        </p:nvSpPr>
        <p:spPr bwMode="auto">
          <a:xfrm>
            <a:off x="6664326" y="2234952"/>
            <a:ext cx="9826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27" name="Oval 64"/>
          <p:cNvSpPr>
            <a:spLocks noChangeArrowheads="1"/>
          </p:cNvSpPr>
          <p:nvPr/>
        </p:nvSpPr>
        <p:spPr bwMode="auto">
          <a:xfrm>
            <a:off x="6562726" y="1240359"/>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8" name="Oval 65"/>
          <p:cNvSpPr>
            <a:spLocks noChangeArrowheads="1"/>
          </p:cNvSpPr>
          <p:nvPr/>
        </p:nvSpPr>
        <p:spPr bwMode="auto">
          <a:xfrm>
            <a:off x="6550026" y="2658815"/>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29" name="Text Box 53"/>
          <p:cNvSpPr txBox="1">
            <a:spLocks noChangeArrowheads="1"/>
          </p:cNvSpPr>
          <p:nvPr/>
        </p:nvSpPr>
        <p:spPr bwMode="auto">
          <a:xfrm>
            <a:off x="8066088" y="789509"/>
            <a:ext cx="9953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0" name="Text Box 54"/>
          <p:cNvSpPr txBox="1">
            <a:spLocks noChangeArrowheads="1"/>
          </p:cNvSpPr>
          <p:nvPr/>
        </p:nvSpPr>
        <p:spPr bwMode="auto">
          <a:xfrm>
            <a:off x="8069263" y="2211140"/>
            <a:ext cx="1008063" cy="739775"/>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zh-CN" altLang="en-US" sz="2400" b="1"/>
              <a:t>1</a:t>
            </a:r>
            <a:r>
              <a:rPr lang="en-US" altLang="zh-CN" sz="2400" b="1"/>
              <a:t>K</a:t>
            </a:r>
            <a:r>
              <a:rPr lang="en-US" altLang="zh-CN" sz="2400" b="1">
                <a:sym typeface="Symbol" pitchFamily="18" charset="2"/>
              </a:rPr>
              <a:t>4</a:t>
            </a:r>
          </a:p>
          <a:p>
            <a:pPr algn="l">
              <a:lnSpc>
                <a:spcPct val="35000"/>
              </a:lnSpc>
              <a:spcBef>
                <a:spcPct val="0"/>
              </a:spcBef>
            </a:pPr>
            <a:endParaRPr lang="en-US" altLang="zh-CN" sz="2400" b="1"/>
          </a:p>
        </p:txBody>
      </p:sp>
      <p:sp>
        <p:nvSpPr>
          <p:cNvPr id="31" name="Oval 66"/>
          <p:cNvSpPr>
            <a:spLocks noChangeArrowheads="1"/>
          </p:cNvSpPr>
          <p:nvPr/>
        </p:nvSpPr>
        <p:spPr bwMode="auto">
          <a:xfrm>
            <a:off x="7945438" y="125782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32" name="Oval 67"/>
          <p:cNvSpPr>
            <a:spLocks noChangeArrowheads="1"/>
          </p:cNvSpPr>
          <p:nvPr/>
        </p:nvSpPr>
        <p:spPr bwMode="auto">
          <a:xfrm>
            <a:off x="7948613" y="2663577"/>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33" name="Line 74"/>
          <p:cNvSpPr>
            <a:spLocks noChangeShapeType="1"/>
          </p:cNvSpPr>
          <p:nvPr/>
        </p:nvSpPr>
        <p:spPr bwMode="auto">
          <a:xfrm>
            <a:off x="5014913" y="2676277"/>
            <a:ext cx="158750" cy="0"/>
          </a:xfrm>
          <a:prstGeom prst="line">
            <a:avLst/>
          </a:prstGeom>
          <a:noFill/>
          <a:ln w="25400">
            <a:solidFill>
              <a:srgbClr val="003C00"/>
            </a:solidFill>
            <a:round/>
            <a:headEnd/>
            <a:tailEnd/>
          </a:ln>
        </p:spPr>
        <p:txBody>
          <a:bodyPr wrap="none"/>
          <a:lstStyle/>
          <a:p>
            <a:endParaRPr lang="zh-CN" altLang="en-US" b="1"/>
          </a:p>
        </p:txBody>
      </p:sp>
      <p:sp>
        <p:nvSpPr>
          <p:cNvPr id="34" name="Line 77"/>
          <p:cNvSpPr>
            <a:spLocks noChangeShapeType="1"/>
          </p:cNvSpPr>
          <p:nvPr/>
        </p:nvSpPr>
        <p:spPr bwMode="auto">
          <a:xfrm>
            <a:off x="6429376" y="2719140"/>
            <a:ext cx="122238" cy="0"/>
          </a:xfrm>
          <a:prstGeom prst="line">
            <a:avLst/>
          </a:prstGeom>
          <a:noFill/>
          <a:ln w="25400">
            <a:solidFill>
              <a:srgbClr val="003C00"/>
            </a:solidFill>
            <a:round/>
            <a:headEnd/>
            <a:tailEnd/>
          </a:ln>
        </p:spPr>
        <p:txBody>
          <a:bodyPr wrap="none"/>
          <a:lstStyle/>
          <a:p>
            <a:endParaRPr lang="zh-CN" altLang="en-US" b="1"/>
          </a:p>
        </p:txBody>
      </p:sp>
      <p:sp>
        <p:nvSpPr>
          <p:cNvPr id="35" name="Line 79"/>
          <p:cNvSpPr>
            <a:spLocks noChangeShapeType="1"/>
          </p:cNvSpPr>
          <p:nvPr/>
        </p:nvSpPr>
        <p:spPr bwMode="auto">
          <a:xfrm>
            <a:off x="7789863" y="2719140"/>
            <a:ext cx="176213" cy="0"/>
          </a:xfrm>
          <a:prstGeom prst="line">
            <a:avLst/>
          </a:prstGeom>
          <a:noFill/>
          <a:ln w="25400">
            <a:solidFill>
              <a:srgbClr val="003C00"/>
            </a:solidFill>
            <a:round/>
            <a:headEnd/>
            <a:tailEnd/>
          </a:ln>
        </p:spPr>
        <p:txBody>
          <a:bodyPr wrap="none"/>
          <a:lstStyle/>
          <a:p>
            <a:endParaRPr lang="zh-CN" altLang="en-US" b="1"/>
          </a:p>
        </p:txBody>
      </p:sp>
      <p:sp>
        <p:nvSpPr>
          <p:cNvPr id="36" name="Oval 89"/>
          <p:cNvSpPr>
            <a:spLocks noChangeArrowheads="1"/>
          </p:cNvSpPr>
          <p:nvPr/>
        </p:nvSpPr>
        <p:spPr bwMode="auto">
          <a:xfrm>
            <a:off x="3759201" y="1205434"/>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37" name="Oval 90"/>
          <p:cNvSpPr>
            <a:spLocks noChangeArrowheads="1"/>
          </p:cNvSpPr>
          <p:nvPr/>
        </p:nvSpPr>
        <p:spPr bwMode="auto">
          <a:xfrm>
            <a:off x="3702051" y="2598490"/>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38" name="Line 94"/>
          <p:cNvSpPr>
            <a:spLocks noChangeShapeType="1"/>
          </p:cNvSpPr>
          <p:nvPr/>
        </p:nvSpPr>
        <p:spPr bwMode="auto">
          <a:xfrm>
            <a:off x="3541713" y="2647702"/>
            <a:ext cx="179388" cy="0"/>
          </a:xfrm>
          <a:prstGeom prst="line">
            <a:avLst/>
          </a:prstGeom>
          <a:noFill/>
          <a:ln w="25400">
            <a:solidFill>
              <a:srgbClr val="003C00"/>
            </a:solidFill>
            <a:round/>
            <a:headEnd/>
            <a:tailEnd/>
          </a:ln>
        </p:spPr>
        <p:txBody>
          <a:bodyPr wrap="none"/>
          <a:lstStyle/>
          <a:p>
            <a:endParaRPr lang="zh-CN" altLang="en-US" b="1"/>
          </a:p>
        </p:txBody>
      </p:sp>
      <p:sp>
        <p:nvSpPr>
          <p:cNvPr id="83" name="Rectangle 64"/>
          <p:cNvSpPr>
            <a:spLocks noChangeArrowheads="1"/>
          </p:cNvSpPr>
          <p:nvPr/>
        </p:nvSpPr>
        <p:spPr bwMode="auto">
          <a:xfrm>
            <a:off x="158129" y="5910371"/>
            <a:ext cx="88219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2400">
                <a:solidFill>
                  <a:schemeClr val="tx1"/>
                </a:solidFill>
              </a:rPr>
              <a:t>将除了与芯片连接的地址以外的所有高位地址用于译码产生片选信号, 称为</a:t>
            </a:r>
            <a:r>
              <a:rPr lang="zh-CN" altLang="en-US" sz="2400" u="sng">
                <a:solidFill>
                  <a:srgbClr val="FF0000"/>
                </a:solidFill>
              </a:rPr>
              <a:t>全译码方式</a:t>
            </a:r>
            <a:r>
              <a:rPr lang="zh-CN" altLang="en-US" sz="2400">
                <a:solidFill>
                  <a:schemeClr val="tx1"/>
                </a:solidFill>
              </a:rPr>
              <a:t>。</a:t>
            </a:r>
          </a:p>
        </p:txBody>
      </p:sp>
      <p:grpSp>
        <p:nvGrpSpPr>
          <p:cNvPr id="126" name="组合 125">
            <a:extLst>
              <a:ext uri="{FF2B5EF4-FFF2-40B4-BE49-F238E27FC236}">
                <a16:creationId xmlns:a16="http://schemas.microsoft.com/office/drawing/2014/main" id="{BDDD712C-45AF-46F3-828A-4DFC9D5ED93B}"/>
              </a:ext>
            </a:extLst>
          </p:cNvPr>
          <p:cNvGrpSpPr/>
          <p:nvPr/>
        </p:nvGrpSpPr>
        <p:grpSpPr>
          <a:xfrm>
            <a:off x="66599" y="2747020"/>
            <a:ext cx="689242" cy="2708581"/>
            <a:chOff x="66599" y="1628800"/>
            <a:chExt cx="689242" cy="2708581"/>
          </a:xfrm>
        </p:grpSpPr>
        <p:sp>
          <p:nvSpPr>
            <p:cNvPr id="82" name="文本框 81">
              <a:extLst>
                <a:ext uri="{FF2B5EF4-FFF2-40B4-BE49-F238E27FC236}">
                  <a16:creationId xmlns:a16="http://schemas.microsoft.com/office/drawing/2014/main" id="{A24DB8E9-FF03-4D6E-B394-D684B42639A1}"/>
                </a:ext>
              </a:extLst>
            </p:cNvPr>
            <p:cNvSpPr txBox="1"/>
            <p:nvPr/>
          </p:nvSpPr>
          <p:spPr>
            <a:xfrm flipH="1">
              <a:off x="80495" y="2322945"/>
              <a:ext cx="648337" cy="369332"/>
            </a:xfrm>
            <a:prstGeom prst="rect">
              <a:avLst/>
            </a:prstGeom>
            <a:noFill/>
          </p:spPr>
          <p:txBody>
            <a:bodyPr wrap="square" rtlCol="0">
              <a:spAutoFit/>
            </a:bodyPr>
            <a:lstStyle/>
            <a:p>
              <a:r>
                <a:rPr lang="en-US" altLang="zh-CN"/>
                <a:t>A</a:t>
              </a:r>
              <a:r>
                <a:rPr lang="en-US" altLang="zh-CN" baseline="-25000"/>
                <a:t>10</a:t>
              </a:r>
              <a:endParaRPr lang="zh-CN" altLang="en-US" baseline="-25000"/>
            </a:p>
          </p:txBody>
        </p:sp>
        <p:grpSp>
          <p:nvGrpSpPr>
            <p:cNvPr id="121" name="组合 120">
              <a:extLst>
                <a:ext uri="{FF2B5EF4-FFF2-40B4-BE49-F238E27FC236}">
                  <a16:creationId xmlns:a16="http://schemas.microsoft.com/office/drawing/2014/main" id="{72B40981-C8E3-450C-9834-B2E0EC0B308A}"/>
                </a:ext>
              </a:extLst>
            </p:cNvPr>
            <p:cNvGrpSpPr/>
            <p:nvPr/>
          </p:nvGrpSpPr>
          <p:grpSpPr>
            <a:xfrm>
              <a:off x="80495" y="3968049"/>
              <a:ext cx="648337" cy="369332"/>
              <a:chOff x="1240158" y="4905814"/>
              <a:chExt cx="648337" cy="369332"/>
            </a:xfrm>
          </p:grpSpPr>
          <p:cxnSp>
            <p:nvCxnSpPr>
              <p:cNvPr id="119" name="直接连接符 118">
                <a:extLst>
                  <a:ext uri="{FF2B5EF4-FFF2-40B4-BE49-F238E27FC236}">
                    <a16:creationId xmlns:a16="http://schemas.microsoft.com/office/drawing/2014/main" id="{3EDC38A8-A3F5-428F-BC18-DB2747470188}"/>
                  </a:ext>
                </a:extLst>
              </p:cNvPr>
              <p:cNvCxnSpPr/>
              <p:nvPr/>
            </p:nvCxnSpPr>
            <p:spPr>
              <a:xfrm>
                <a:off x="1321480" y="4971648"/>
                <a:ext cx="1939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91DBDFEC-0F00-47A9-B52C-3FEE05D2589E}"/>
                  </a:ext>
                </a:extLst>
              </p:cNvPr>
              <p:cNvSpPr txBox="1"/>
              <p:nvPr/>
            </p:nvSpPr>
            <p:spPr>
              <a:xfrm flipH="1">
                <a:off x="1240158" y="4905814"/>
                <a:ext cx="648337" cy="369332"/>
              </a:xfrm>
              <a:prstGeom prst="rect">
                <a:avLst/>
              </a:prstGeom>
              <a:noFill/>
            </p:spPr>
            <p:txBody>
              <a:bodyPr wrap="square" rtlCol="0">
                <a:spAutoFit/>
              </a:bodyPr>
              <a:lstStyle/>
              <a:p>
                <a:r>
                  <a:rPr lang="en-US" altLang="zh-CN"/>
                  <a:t>A</a:t>
                </a:r>
                <a:r>
                  <a:rPr lang="en-US" altLang="zh-CN" baseline="-25000"/>
                  <a:t>15</a:t>
                </a:r>
                <a:endParaRPr lang="zh-CN" altLang="en-US" baseline="-25000"/>
              </a:p>
            </p:txBody>
          </p:sp>
        </p:grpSp>
        <p:sp>
          <p:nvSpPr>
            <p:cNvPr id="122" name="文本框 121">
              <a:extLst>
                <a:ext uri="{FF2B5EF4-FFF2-40B4-BE49-F238E27FC236}">
                  <a16:creationId xmlns:a16="http://schemas.microsoft.com/office/drawing/2014/main" id="{D3A29B1A-7E57-4133-986E-B587E1808474}"/>
                </a:ext>
              </a:extLst>
            </p:cNvPr>
            <p:cNvSpPr txBox="1"/>
            <p:nvPr/>
          </p:nvSpPr>
          <p:spPr>
            <a:xfrm flipH="1">
              <a:off x="66599" y="3203684"/>
              <a:ext cx="648337" cy="369332"/>
            </a:xfrm>
            <a:prstGeom prst="rect">
              <a:avLst/>
            </a:prstGeom>
            <a:noFill/>
          </p:spPr>
          <p:txBody>
            <a:bodyPr wrap="square" rtlCol="0">
              <a:spAutoFit/>
            </a:bodyPr>
            <a:lstStyle/>
            <a:p>
              <a:r>
                <a:rPr lang="en-US" altLang="zh-CN"/>
                <a:t>A</a:t>
              </a:r>
              <a:r>
                <a:rPr lang="en-US" altLang="zh-CN" baseline="-25000"/>
                <a:t>13</a:t>
              </a:r>
              <a:endParaRPr lang="zh-CN" altLang="en-US" baseline="-25000"/>
            </a:p>
          </p:txBody>
        </p:sp>
        <p:sp>
          <p:nvSpPr>
            <p:cNvPr id="123" name="文本框 122">
              <a:extLst>
                <a:ext uri="{FF2B5EF4-FFF2-40B4-BE49-F238E27FC236}">
                  <a16:creationId xmlns:a16="http://schemas.microsoft.com/office/drawing/2014/main" id="{256A23C0-594B-48C6-8A19-F8877F88E2AA}"/>
                </a:ext>
              </a:extLst>
            </p:cNvPr>
            <p:cNvSpPr txBox="1"/>
            <p:nvPr/>
          </p:nvSpPr>
          <p:spPr>
            <a:xfrm flipH="1">
              <a:off x="70120" y="3573493"/>
              <a:ext cx="648337" cy="369332"/>
            </a:xfrm>
            <a:prstGeom prst="rect">
              <a:avLst/>
            </a:prstGeom>
            <a:noFill/>
          </p:spPr>
          <p:txBody>
            <a:bodyPr wrap="square" rtlCol="0">
              <a:spAutoFit/>
            </a:bodyPr>
            <a:lstStyle/>
            <a:p>
              <a:r>
                <a:rPr lang="en-US" altLang="zh-CN"/>
                <a:t>A</a:t>
              </a:r>
              <a:r>
                <a:rPr lang="en-US" altLang="zh-CN" baseline="-25000"/>
                <a:t>14</a:t>
              </a:r>
              <a:endParaRPr lang="zh-CN" altLang="en-US" baseline="-25000"/>
            </a:p>
          </p:txBody>
        </p:sp>
        <p:sp>
          <p:nvSpPr>
            <p:cNvPr id="124" name="文本框 123">
              <a:extLst>
                <a:ext uri="{FF2B5EF4-FFF2-40B4-BE49-F238E27FC236}">
                  <a16:creationId xmlns:a16="http://schemas.microsoft.com/office/drawing/2014/main" id="{8CF1E6AC-7788-47AD-8F1D-156048F879F1}"/>
                </a:ext>
              </a:extLst>
            </p:cNvPr>
            <p:cNvSpPr txBox="1"/>
            <p:nvPr/>
          </p:nvSpPr>
          <p:spPr>
            <a:xfrm flipH="1">
              <a:off x="107504" y="1979548"/>
              <a:ext cx="648337" cy="369332"/>
            </a:xfrm>
            <a:prstGeom prst="rect">
              <a:avLst/>
            </a:prstGeom>
            <a:noFill/>
          </p:spPr>
          <p:txBody>
            <a:bodyPr wrap="square" rtlCol="0">
              <a:spAutoFit/>
            </a:bodyPr>
            <a:lstStyle/>
            <a:p>
              <a:r>
                <a:rPr lang="en-US" altLang="zh-CN"/>
                <a:t>A</a:t>
              </a:r>
              <a:r>
                <a:rPr lang="en-US" altLang="zh-CN" baseline="-25000"/>
                <a:t>11</a:t>
              </a:r>
              <a:endParaRPr lang="zh-CN" altLang="en-US" baseline="-25000"/>
            </a:p>
          </p:txBody>
        </p:sp>
        <p:sp>
          <p:nvSpPr>
            <p:cNvPr id="125" name="文本框 124">
              <a:extLst>
                <a:ext uri="{FF2B5EF4-FFF2-40B4-BE49-F238E27FC236}">
                  <a16:creationId xmlns:a16="http://schemas.microsoft.com/office/drawing/2014/main" id="{A0A6BD5C-AC8F-4311-8C25-A21FBC71D914}"/>
                </a:ext>
              </a:extLst>
            </p:cNvPr>
            <p:cNvSpPr txBox="1"/>
            <p:nvPr/>
          </p:nvSpPr>
          <p:spPr>
            <a:xfrm flipH="1">
              <a:off x="107504" y="1628800"/>
              <a:ext cx="648337" cy="369332"/>
            </a:xfrm>
            <a:prstGeom prst="rect">
              <a:avLst/>
            </a:prstGeom>
            <a:noFill/>
          </p:spPr>
          <p:txBody>
            <a:bodyPr wrap="square" rtlCol="0">
              <a:spAutoFit/>
            </a:bodyPr>
            <a:lstStyle/>
            <a:p>
              <a:r>
                <a:rPr lang="en-US" altLang="zh-CN"/>
                <a:t>A</a:t>
              </a:r>
              <a:r>
                <a:rPr lang="en-US" altLang="zh-CN" baseline="-25000"/>
                <a:t>12</a:t>
              </a:r>
              <a:endParaRPr lang="zh-CN" altLang="en-US" baseline="-25000"/>
            </a:p>
          </p:txBody>
        </p:sp>
      </p:grpSp>
      <p:grpSp>
        <p:nvGrpSpPr>
          <p:cNvPr id="16" name="组合 15">
            <a:extLst>
              <a:ext uri="{FF2B5EF4-FFF2-40B4-BE49-F238E27FC236}">
                <a16:creationId xmlns:a16="http://schemas.microsoft.com/office/drawing/2014/main" id="{AC7929BA-A86A-4B0E-9E67-25626775E97B}"/>
              </a:ext>
            </a:extLst>
          </p:cNvPr>
          <p:cNvGrpSpPr/>
          <p:nvPr/>
        </p:nvGrpSpPr>
        <p:grpSpPr>
          <a:xfrm>
            <a:off x="491413" y="2530855"/>
            <a:ext cx="2601952" cy="3168528"/>
            <a:chOff x="491413" y="1412635"/>
            <a:chExt cx="2601952" cy="3168528"/>
          </a:xfrm>
        </p:grpSpPr>
        <p:grpSp>
          <p:nvGrpSpPr>
            <p:cNvPr id="84" name="组合 83">
              <a:extLst>
                <a:ext uri="{FF2B5EF4-FFF2-40B4-BE49-F238E27FC236}">
                  <a16:creationId xmlns:a16="http://schemas.microsoft.com/office/drawing/2014/main" id="{9013EC2E-04E8-464F-B939-BC03FBE30ADD}"/>
                </a:ext>
              </a:extLst>
            </p:cNvPr>
            <p:cNvGrpSpPr/>
            <p:nvPr/>
          </p:nvGrpSpPr>
          <p:grpSpPr>
            <a:xfrm>
              <a:off x="491413" y="1681908"/>
              <a:ext cx="2388417" cy="2899255"/>
              <a:chOff x="826135" y="1841773"/>
              <a:chExt cx="2388417" cy="2899255"/>
            </a:xfrm>
          </p:grpSpPr>
          <p:sp>
            <p:nvSpPr>
              <p:cNvPr id="85" name="Text Box 80">
                <a:extLst>
                  <a:ext uri="{FF2B5EF4-FFF2-40B4-BE49-F238E27FC236}">
                    <a16:creationId xmlns:a16="http://schemas.microsoft.com/office/drawing/2014/main" id="{2C5A9C5F-27A9-456A-8B0D-ED73C87E50C5}"/>
                  </a:ext>
                </a:extLst>
              </p:cNvPr>
              <p:cNvSpPr txBox="1">
                <a:spLocks noChangeArrowheads="1"/>
              </p:cNvSpPr>
              <p:nvPr/>
            </p:nvSpPr>
            <p:spPr bwMode="auto">
              <a:xfrm>
                <a:off x="1250950" y="1841773"/>
                <a:ext cx="1346200" cy="2899255"/>
              </a:xfrm>
              <a:prstGeom prst="rect">
                <a:avLst/>
              </a:prstGeom>
              <a:solidFill>
                <a:schemeClr val="bg1">
                  <a:lumMod val="85000"/>
                </a:schemeClr>
              </a:solidFill>
              <a:ln w="22225">
                <a:solidFill>
                  <a:srgbClr val="003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800" b="1"/>
              </a:p>
              <a:p>
                <a:pPr>
                  <a:lnSpc>
                    <a:spcPct val="135000"/>
                  </a:lnSpc>
                  <a:spcBef>
                    <a:spcPct val="25000"/>
                  </a:spcBef>
                </a:pPr>
                <a:r>
                  <a:rPr lang="zh-CN" altLang="en-US" sz="2800" b="1"/>
                  <a:t>        </a:t>
                </a:r>
                <a:r>
                  <a:rPr lang="zh-CN" altLang="en-US" sz="2000" b="1"/>
                  <a:t>3:8</a:t>
                </a:r>
              </a:p>
              <a:p>
                <a:pPr>
                  <a:lnSpc>
                    <a:spcPct val="115000"/>
                  </a:lnSpc>
                  <a:spcBef>
                    <a:spcPct val="5000"/>
                  </a:spcBef>
                </a:pPr>
                <a:r>
                  <a:rPr lang="zh-CN" altLang="en-US" sz="2800" b="1"/>
                  <a:t>        </a:t>
                </a:r>
                <a:r>
                  <a:rPr lang="zh-CN" altLang="en-US" sz="2000" b="1"/>
                  <a:t>译</a:t>
                </a:r>
                <a:endParaRPr lang="en-US" altLang="zh-CN" sz="2000" b="1"/>
              </a:p>
              <a:p>
                <a:pPr>
                  <a:lnSpc>
                    <a:spcPct val="115000"/>
                  </a:lnSpc>
                  <a:spcBef>
                    <a:spcPct val="5000"/>
                  </a:spcBef>
                </a:pPr>
                <a:r>
                  <a:rPr lang="en-US" altLang="zh-CN" sz="2000" b="1"/>
                  <a:t>   </a:t>
                </a:r>
                <a:r>
                  <a:rPr lang="zh-CN" altLang="en-US" sz="2000" b="1"/>
                  <a:t>        码</a:t>
                </a:r>
                <a:endParaRPr lang="en-US" altLang="zh-CN" sz="2000" b="1"/>
              </a:p>
              <a:p>
                <a:pPr>
                  <a:lnSpc>
                    <a:spcPct val="115000"/>
                  </a:lnSpc>
                  <a:spcBef>
                    <a:spcPct val="5000"/>
                  </a:spcBef>
                </a:pPr>
                <a:r>
                  <a:rPr lang="en-US" altLang="zh-CN" sz="2000" b="1"/>
                  <a:t>           </a:t>
                </a:r>
                <a:r>
                  <a:rPr lang="zh-CN" altLang="en-US" sz="2000" b="1"/>
                  <a:t>器</a:t>
                </a:r>
              </a:p>
              <a:p>
                <a:pPr>
                  <a:spcBef>
                    <a:spcPct val="0"/>
                  </a:spcBef>
                </a:pPr>
                <a:endParaRPr lang="zh-CN" altLang="en-US" sz="2800" b="1"/>
              </a:p>
            </p:txBody>
          </p:sp>
          <p:sp>
            <p:nvSpPr>
              <p:cNvPr id="87" name="Line 81">
                <a:extLst>
                  <a:ext uri="{FF2B5EF4-FFF2-40B4-BE49-F238E27FC236}">
                    <a16:creationId xmlns:a16="http://schemas.microsoft.com/office/drawing/2014/main" id="{837A0016-79F8-46FD-A54C-58CDDF20E4B7}"/>
                  </a:ext>
                </a:extLst>
              </p:cNvPr>
              <p:cNvSpPr>
                <a:spLocks noChangeShapeType="1"/>
              </p:cNvSpPr>
              <p:nvPr/>
            </p:nvSpPr>
            <p:spPr bwMode="auto">
              <a:xfrm>
                <a:off x="955675" y="2075968"/>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8" name="Line 82">
                <a:extLst>
                  <a:ext uri="{FF2B5EF4-FFF2-40B4-BE49-F238E27FC236}">
                    <a16:creationId xmlns:a16="http://schemas.microsoft.com/office/drawing/2014/main" id="{F2DD54FC-9381-4828-9CB9-734136B91FC0}"/>
                  </a:ext>
                </a:extLst>
              </p:cNvPr>
              <p:cNvSpPr>
                <a:spLocks noChangeShapeType="1"/>
              </p:cNvSpPr>
              <p:nvPr/>
            </p:nvSpPr>
            <p:spPr bwMode="auto">
              <a:xfrm>
                <a:off x="949325" y="2417281"/>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9" name="Line 83">
                <a:extLst>
                  <a:ext uri="{FF2B5EF4-FFF2-40B4-BE49-F238E27FC236}">
                    <a16:creationId xmlns:a16="http://schemas.microsoft.com/office/drawing/2014/main" id="{02DEBC6C-0277-4805-8B6A-C008A806BA7F}"/>
                  </a:ext>
                </a:extLst>
              </p:cNvPr>
              <p:cNvSpPr>
                <a:spLocks noChangeShapeType="1"/>
              </p:cNvSpPr>
              <p:nvPr/>
            </p:nvSpPr>
            <p:spPr bwMode="auto">
              <a:xfrm>
                <a:off x="954088" y="2742718"/>
                <a:ext cx="28733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0" name="Line 84">
                <a:extLst>
                  <a:ext uri="{FF2B5EF4-FFF2-40B4-BE49-F238E27FC236}">
                    <a16:creationId xmlns:a16="http://schemas.microsoft.com/office/drawing/2014/main" id="{80DF5FF1-1558-4FBA-BBE1-F3A204CD2846}"/>
                  </a:ext>
                </a:extLst>
              </p:cNvPr>
              <p:cNvSpPr>
                <a:spLocks noChangeShapeType="1"/>
              </p:cNvSpPr>
              <p:nvPr/>
            </p:nvSpPr>
            <p:spPr bwMode="auto">
              <a:xfrm>
                <a:off x="826135" y="3965093"/>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1" name="Oval 89">
                <a:extLst>
                  <a:ext uri="{FF2B5EF4-FFF2-40B4-BE49-F238E27FC236}">
                    <a16:creationId xmlns:a16="http://schemas.microsoft.com/office/drawing/2014/main" id="{7EF581FF-3E84-4FCD-8561-B93C359C8340}"/>
                  </a:ext>
                </a:extLst>
              </p:cNvPr>
              <p:cNvSpPr>
                <a:spLocks noChangeArrowheads="1"/>
              </p:cNvSpPr>
              <p:nvPr/>
            </p:nvSpPr>
            <p:spPr bwMode="auto">
              <a:xfrm>
                <a:off x="2608263" y="1930038"/>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2" name="Oval 90">
                <a:extLst>
                  <a:ext uri="{FF2B5EF4-FFF2-40B4-BE49-F238E27FC236}">
                    <a16:creationId xmlns:a16="http://schemas.microsoft.com/office/drawing/2014/main" id="{7747C3F6-E7A7-4224-9CE4-7DDC7A60EC1F}"/>
                  </a:ext>
                </a:extLst>
              </p:cNvPr>
              <p:cNvSpPr>
                <a:spLocks noChangeArrowheads="1"/>
              </p:cNvSpPr>
              <p:nvPr/>
            </p:nvSpPr>
            <p:spPr bwMode="auto">
              <a:xfrm>
                <a:off x="2611438" y="227135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3" name="Oval 91">
                <a:extLst>
                  <a:ext uri="{FF2B5EF4-FFF2-40B4-BE49-F238E27FC236}">
                    <a16:creationId xmlns:a16="http://schemas.microsoft.com/office/drawing/2014/main" id="{8C82C6ED-6568-47F0-809E-BD28EC21737B}"/>
                  </a:ext>
                </a:extLst>
              </p:cNvPr>
              <p:cNvSpPr>
                <a:spLocks noChangeArrowheads="1"/>
              </p:cNvSpPr>
              <p:nvPr/>
            </p:nvSpPr>
            <p:spPr bwMode="auto">
              <a:xfrm>
                <a:off x="2603500" y="2625363"/>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4" name="Oval 92">
                <a:extLst>
                  <a:ext uri="{FF2B5EF4-FFF2-40B4-BE49-F238E27FC236}">
                    <a16:creationId xmlns:a16="http://schemas.microsoft.com/office/drawing/2014/main" id="{F4D9108A-6123-4177-831B-0A46ED11EB2E}"/>
                  </a:ext>
                </a:extLst>
              </p:cNvPr>
              <p:cNvSpPr>
                <a:spLocks noChangeArrowheads="1"/>
              </p:cNvSpPr>
              <p:nvPr/>
            </p:nvSpPr>
            <p:spPr bwMode="auto">
              <a:xfrm>
                <a:off x="2608263" y="300160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5" name="Oval 93">
                <a:extLst>
                  <a:ext uri="{FF2B5EF4-FFF2-40B4-BE49-F238E27FC236}">
                    <a16:creationId xmlns:a16="http://schemas.microsoft.com/office/drawing/2014/main" id="{BDBC6C2D-9454-438D-8895-213FAAA3685C}"/>
                  </a:ext>
                </a:extLst>
              </p:cNvPr>
              <p:cNvSpPr>
                <a:spLocks noChangeArrowheads="1"/>
              </p:cNvSpPr>
              <p:nvPr/>
            </p:nvSpPr>
            <p:spPr bwMode="auto">
              <a:xfrm>
                <a:off x="2614613" y="337117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6" name="Oval 94">
                <a:extLst>
                  <a:ext uri="{FF2B5EF4-FFF2-40B4-BE49-F238E27FC236}">
                    <a16:creationId xmlns:a16="http://schemas.microsoft.com/office/drawing/2014/main" id="{DCF74C9C-8EE7-44BB-AE88-8CFA3307F327}"/>
                  </a:ext>
                </a:extLst>
              </p:cNvPr>
              <p:cNvSpPr>
                <a:spLocks noChangeArrowheads="1"/>
              </p:cNvSpPr>
              <p:nvPr/>
            </p:nvSpPr>
            <p:spPr bwMode="auto">
              <a:xfrm>
                <a:off x="2614613" y="372804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7" name="Oval 95">
                <a:extLst>
                  <a:ext uri="{FF2B5EF4-FFF2-40B4-BE49-F238E27FC236}">
                    <a16:creationId xmlns:a16="http://schemas.microsoft.com/office/drawing/2014/main" id="{0BB6396C-057B-4A78-8763-64D9CF5C48A7}"/>
                  </a:ext>
                </a:extLst>
              </p:cNvPr>
              <p:cNvSpPr>
                <a:spLocks noChangeArrowheads="1"/>
              </p:cNvSpPr>
              <p:nvPr/>
            </p:nvSpPr>
            <p:spPr bwMode="auto">
              <a:xfrm>
                <a:off x="2600325" y="437891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8" name="Oval 96">
                <a:extLst>
                  <a:ext uri="{FF2B5EF4-FFF2-40B4-BE49-F238E27FC236}">
                    <a16:creationId xmlns:a16="http://schemas.microsoft.com/office/drawing/2014/main" id="{213D58BF-2064-45F1-B404-8136BA50E9E8}"/>
                  </a:ext>
                </a:extLst>
              </p:cNvPr>
              <p:cNvSpPr>
                <a:spLocks noChangeArrowheads="1"/>
              </p:cNvSpPr>
              <p:nvPr/>
            </p:nvSpPr>
            <p:spPr bwMode="auto">
              <a:xfrm>
                <a:off x="2603500" y="404871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p>
            </p:txBody>
          </p:sp>
          <p:sp>
            <p:nvSpPr>
              <p:cNvPr id="99" name="Line 141">
                <a:extLst>
                  <a:ext uri="{FF2B5EF4-FFF2-40B4-BE49-F238E27FC236}">
                    <a16:creationId xmlns:a16="http://schemas.microsoft.com/office/drawing/2014/main" id="{5E8EE00D-5781-4E39-8E75-8B5EA1CC6356}"/>
                  </a:ext>
                </a:extLst>
              </p:cNvPr>
              <p:cNvSpPr>
                <a:spLocks noChangeShapeType="1"/>
              </p:cNvSpPr>
              <p:nvPr/>
            </p:nvSpPr>
            <p:spPr bwMode="auto">
              <a:xfrm>
                <a:off x="2687818" y="4426540"/>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0" name="Line 142">
                <a:extLst>
                  <a:ext uri="{FF2B5EF4-FFF2-40B4-BE49-F238E27FC236}">
                    <a16:creationId xmlns:a16="http://schemas.microsoft.com/office/drawing/2014/main" id="{77515197-C0D2-4ADD-AA95-C072430A6DFE}"/>
                  </a:ext>
                </a:extLst>
              </p:cNvPr>
              <p:cNvSpPr>
                <a:spLocks noChangeShapeType="1"/>
              </p:cNvSpPr>
              <p:nvPr/>
            </p:nvSpPr>
            <p:spPr bwMode="auto">
              <a:xfrm>
                <a:off x="2720341" y="342832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1" name="Line 143">
                <a:extLst>
                  <a:ext uri="{FF2B5EF4-FFF2-40B4-BE49-F238E27FC236}">
                    <a16:creationId xmlns:a16="http://schemas.microsoft.com/office/drawing/2014/main" id="{6ADA88C0-D582-4FBA-BD2D-1E6EBB1569D5}"/>
                  </a:ext>
                </a:extLst>
              </p:cNvPr>
              <p:cNvSpPr>
                <a:spLocks noChangeShapeType="1"/>
              </p:cNvSpPr>
              <p:nvPr/>
            </p:nvSpPr>
            <p:spPr bwMode="auto">
              <a:xfrm>
                <a:off x="2704109" y="3788365"/>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2" name="Line 144">
                <a:extLst>
                  <a:ext uri="{FF2B5EF4-FFF2-40B4-BE49-F238E27FC236}">
                    <a16:creationId xmlns:a16="http://schemas.microsoft.com/office/drawing/2014/main" id="{FE832EA7-03A9-43B5-8B72-32897AAE0289}"/>
                  </a:ext>
                </a:extLst>
              </p:cNvPr>
              <p:cNvSpPr>
                <a:spLocks noChangeShapeType="1"/>
              </p:cNvSpPr>
              <p:nvPr/>
            </p:nvSpPr>
            <p:spPr bwMode="auto">
              <a:xfrm>
                <a:off x="2695438" y="4104278"/>
                <a:ext cx="510443"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3" name="Line 142">
                <a:extLst>
                  <a:ext uri="{FF2B5EF4-FFF2-40B4-BE49-F238E27FC236}">
                    <a16:creationId xmlns:a16="http://schemas.microsoft.com/office/drawing/2014/main" id="{25336D55-B6DB-477F-8DCE-27C65C9DACE3}"/>
                  </a:ext>
                </a:extLst>
              </p:cNvPr>
              <p:cNvSpPr>
                <a:spLocks noChangeShapeType="1"/>
              </p:cNvSpPr>
              <p:nvPr/>
            </p:nvSpPr>
            <p:spPr bwMode="auto">
              <a:xfrm>
                <a:off x="2712484" y="306811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4" name="Line 142">
                <a:extLst>
                  <a:ext uri="{FF2B5EF4-FFF2-40B4-BE49-F238E27FC236}">
                    <a16:creationId xmlns:a16="http://schemas.microsoft.com/office/drawing/2014/main" id="{7DD709B1-5D30-4CB5-B517-2D6E2F7E4539}"/>
                  </a:ext>
                </a:extLst>
              </p:cNvPr>
              <p:cNvSpPr>
                <a:spLocks noChangeShapeType="1"/>
              </p:cNvSpPr>
              <p:nvPr/>
            </p:nvSpPr>
            <p:spPr bwMode="auto">
              <a:xfrm>
                <a:off x="2712484" y="269104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05" name="Text Box 85">
                <a:extLst>
                  <a:ext uri="{FF2B5EF4-FFF2-40B4-BE49-F238E27FC236}">
                    <a16:creationId xmlns:a16="http://schemas.microsoft.com/office/drawing/2014/main" id="{87A07278-D7CD-443B-8063-F8465C1AEB75}"/>
                  </a:ext>
                </a:extLst>
              </p:cNvPr>
              <p:cNvSpPr txBox="1">
                <a:spLocks noChangeArrowheads="1"/>
              </p:cNvSpPr>
              <p:nvPr/>
            </p:nvSpPr>
            <p:spPr bwMode="auto">
              <a:xfrm>
                <a:off x="1308688" y="1878856"/>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A2</a:t>
                </a:r>
              </a:p>
            </p:txBody>
          </p:sp>
          <p:sp>
            <p:nvSpPr>
              <p:cNvPr id="106" name="Text Box 85">
                <a:extLst>
                  <a:ext uri="{FF2B5EF4-FFF2-40B4-BE49-F238E27FC236}">
                    <a16:creationId xmlns:a16="http://schemas.microsoft.com/office/drawing/2014/main" id="{69B29957-9374-4719-8409-3A2D2A6A6DEB}"/>
                  </a:ext>
                </a:extLst>
              </p:cNvPr>
              <p:cNvSpPr txBox="1">
                <a:spLocks noChangeArrowheads="1"/>
              </p:cNvSpPr>
              <p:nvPr/>
            </p:nvSpPr>
            <p:spPr bwMode="auto">
              <a:xfrm>
                <a:off x="1329110" y="2172660"/>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A1</a:t>
                </a:r>
              </a:p>
            </p:txBody>
          </p:sp>
          <p:sp>
            <p:nvSpPr>
              <p:cNvPr id="107" name="Text Box 85">
                <a:extLst>
                  <a:ext uri="{FF2B5EF4-FFF2-40B4-BE49-F238E27FC236}">
                    <a16:creationId xmlns:a16="http://schemas.microsoft.com/office/drawing/2014/main" id="{062EFFEC-2443-413E-860D-A0D794EB07C0}"/>
                  </a:ext>
                </a:extLst>
              </p:cNvPr>
              <p:cNvSpPr txBox="1">
                <a:spLocks noChangeArrowheads="1"/>
              </p:cNvSpPr>
              <p:nvPr/>
            </p:nvSpPr>
            <p:spPr bwMode="auto">
              <a:xfrm>
                <a:off x="1329113" y="2464891"/>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A0</a:t>
                </a:r>
              </a:p>
            </p:txBody>
          </p:sp>
          <p:sp>
            <p:nvSpPr>
              <p:cNvPr id="110" name="Oval 95">
                <a:extLst>
                  <a:ext uri="{FF2B5EF4-FFF2-40B4-BE49-F238E27FC236}">
                    <a16:creationId xmlns:a16="http://schemas.microsoft.com/office/drawing/2014/main" id="{19A5E00B-A594-466A-AAA1-58CD4A31BADA}"/>
                  </a:ext>
                </a:extLst>
              </p:cNvPr>
              <p:cNvSpPr>
                <a:spLocks noChangeArrowheads="1"/>
              </p:cNvSpPr>
              <p:nvPr/>
            </p:nvSpPr>
            <p:spPr bwMode="auto">
              <a:xfrm>
                <a:off x="1130047" y="3910612"/>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1" name="Oval 95">
                <a:extLst>
                  <a:ext uri="{FF2B5EF4-FFF2-40B4-BE49-F238E27FC236}">
                    <a16:creationId xmlns:a16="http://schemas.microsoft.com/office/drawing/2014/main" id="{14398EAD-11CB-41A1-991F-0441ABD1C816}"/>
                  </a:ext>
                </a:extLst>
              </p:cNvPr>
              <p:cNvSpPr>
                <a:spLocks noChangeArrowheads="1"/>
              </p:cNvSpPr>
              <p:nvPr/>
            </p:nvSpPr>
            <p:spPr bwMode="auto">
              <a:xfrm>
                <a:off x="1150168" y="3590100"/>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2" name="Line 141">
                <a:extLst>
                  <a:ext uri="{FF2B5EF4-FFF2-40B4-BE49-F238E27FC236}">
                    <a16:creationId xmlns:a16="http://schemas.microsoft.com/office/drawing/2014/main" id="{13BF9C08-72FA-4867-9032-3CE161F1B24E}"/>
                  </a:ext>
                </a:extLst>
              </p:cNvPr>
              <p:cNvSpPr>
                <a:spLocks noChangeShapeType="1"/>
              </p:cNvSpPr>
              <p:nvPr/>
            </p:nvSpPr>
            <p:spPr bwMode="auto">
              <a:xfrm>
                <a:off x="852910" y="3637721"/>
                <a:ext cx="3169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3" name="Line 84">
                <a:extLst>
                  <a:ext uri="{FF2B5EF4-FFF2-40B4-BE49-F238E27FC236}">
                    <a16:creationId xmlns:a16="http://schemas.microsoft.com/office/drawing/2014/main" id="{368028BC-A24E-44E4-B606-BD948B32AE7B}"/>
                  </a:ext>
                </a:extLst>
              </p:cNvPr>
              <p:cNvSpPr>
                <a:spLocks noChangeShapeType="1"/>
              </p:cNvSpPr>
              <p:nvPr/>
            </p:nvSpPr>
            <p:spPr bwMode="auto">
              <a:xfrm>
                <a:off x="863251" y="4269893"/>
                <a:ext cx="391859"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6" name="Line 142">
                <a:extLst>
                  <a:ext uri="{FF2B5EF4-FFF2-40B4-BE49-F238E27FC236}">
                    <a16:creationId xmlns:a16="http://schemas.microsoft.com/office/drawing/2014/main" id="{DE183D4F-3F0F-460F-9396-528AD651D708}"/>
                  </a:ext>
                </a:extLst>
              </p:cNvPr>
              <p:cNvSpPr>
                <a:spLocks noChangeShapeType="1"/>
              </p:cNvSpPr>
              <p:nvPr/>
            </p:nvSpPr>
            <p:spPr bwMode="auto">
              <a:xfrm>
                <a:off x="2732804" y="233544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sp>
            <p:nvSpPr>
              <p:cNvPr id="117" name="Line 142">
                <a:extLst>
                  <a:ext uri="{FF2B5EF4-FFF2-40B4-BE49-F238E27FC236}">
                    <a16:creationId xmlns:a16="http://schemas.microsoft.com/office/drawing/2014/main" id="{86B5D51D-6125-4CC6-9EDD-83A7F1CAE97D}"/>
                  </a:ext>
                </a:extLst>
              </p:cNvPr>
              <p:cNvSpPr>
                <a:spLocks noChangeShapeType="1"/>
              </p:cNvSpPr>
              <p:nvPr/>
            </p:nvSpPr>
            <p:spPr bwMode="auto">
              <a:xfrm>
                <a:off x="2722644" y="1990000"/>
                <a:ext cx="44857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p>
            </p:txBody>
          </p:sp>
        </p:grpSp>
        <p:grpSp>
          <p:nvGrpSpPr>
            <p:cNvPr id="15" name="组合 14">
              <a:extLst>
                <a:ext uri="{FF2B5EF4-FFF2-40B4-BE49-F238E27FC236}">
                  <a16:creationId xmlns:a16="http://schemas.microsoft.com/office/drawing/2014/main" id="{6BE0539C-E134-47B4-8F64-A4580707AF2C}"/>
                </a:ext>
              </a:extLst>
            </p:cNvPr>
            <p:cNvGrpSpPr/>
            <p:nvPr/>
          </p:nvGrpSpPr>
          <p:grpSpPr>
            <a:xfrm>
              <a:off x="2353590" y="1412635"/>
              <a:ext cx="739775" cy="396875"/>
              <a:chOff x="2353590" y="1412635"/>
              <a:chExt cx="739775" cy="396875"/>
            </a:xfrm>
          </p:grpSpPr>
          <p:sp>
            <p:nvSpPr>
              <p:cNvPr id="76" name="Text Box 85">
                <a:extLst>
                  <a:ext uri="{FF2B5EF4-FFF2-40B4-BE49-F238E27FC236}">
                    <a16:creationId xmlns:a16="http://schemas.microsoft.com/office/drawing/2014/main" id="{0851B453-FC02-4E6A-97C4-1CC27B58E2A9}"/>
                  </a:ext>
                </a:extLst>
              </p:cNvPr>
              <p:cNvSpPr txBox="1">
                <a:spLocks noChangeArrowheads="1"/>
              </p:cNvSpPr>
              <p:nvPr/>
            </p:nvSpPr>
            <p:spPr bwMode="auto">
              <a:xfrm>
                <a:off x="2353590" y="1412635"/>
                <a:ext cx="73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a:t>Y0</a:t>
                </a:r>
              </a:p>
            </p:txBody>
          </p:sp>
          <p:cxnSp>
            <p:nvCxnSpPr>
              <p:cNvPr id="11" name="直接连接符 10">
                <a:extLst>
                  <a:ext uri="{FF2B5EF4-FFF2-40B4-BE49-F238E27FC236}">
                    <a16:creationId xmlns:a16="http://schemas.microsoft.com/office/drawing/2014/main" id="{5370E426-8E66-4B4C-91B0-74351E267A23}"/>
                  </a:ext>
                </a:extLst>
              </p:cNvPr>
              <p:cNvCxnSpPr>
                <a:cxnSpLocks/>
              </p:cNvCxnSpPr>
              <p:nvPr/>
            </p:nvCxnSpPr>
            <p:spPr>
              <a:xfrm>
                <a:off x="2482169" y="1484784"/>
                <a:ext cx="2315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 name="组合 54">
            <a:extLst>
              <a:ext uri="{FF2B5EF4-FFF2-40B4-BE49-F238E27FC236}">
                <a16:creationId xmlns:a16="http://schemas.microsoft.com/office/drawing/2014/main" id="{F9C2EEB7-CA87-4064-9F5C-5332550E0203}"/>
              </a:ext>
            </a:extLst>
          </p:cNvPr>
          <p:cNvGrpSpPr/>
          <p:nvPr/>
        </p:nvGrpSpPr>
        <p:grpSpPr>
          <a:xfrm>
            <a:off x="2834191" y="1240360"/>
            <a:ext cx="946980" cy="3152667"/>
            <a:chOff x="2834191" y="1240360"/>
            <a:chExt cx="946980" cy="3152667"/>
          </a:xfrm>
        </p:grpSpPr>
        <p:cxnSp>
          <p:nvCxnSpPr>
            <p:cNvPr id="47" name="连接符: 肘形 46">
              <a:extLst>
                <a:ext uri="{FF2B5EF4-FFF2-40B4-BE49-F238E27FC236}">
                  <a16:creationId xmlns:a16="http://schemas.microsoft.com/office/drawing/2014/main" id="{D2FEA752-7B56-4565-B360-57FB0F3673CC}"/>
                </a:ext>
              </a:extLst>
            </p:cNvPr>
            <p:cNvCxnSpPr>
              <a:cxnSpLocks/>
            </p:cNvCxnSpPr>
            <p:nvPr/>
          </p:nvCxnSpPr>
          <p:spPr>
            <a:xfrm rot="5400000" flipH="1" flipV="1">
              <a:off x="1734064" y="2593312"/>
              <a:ext cx="3152667" cy="446763"/>
            </a:xfrm>
            <a:prstGeom prst="bentConnector3">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B536721-22B9-4F95-9D34-B649750FB89B}"/>
                </a:ext>
              </a:extLst>
            </p:cNvPr>
            <p:cNvCxnSpPr/>
            <p:nvPr/>
          </p:nvCxnSpPr>
          <p:spPr>
            <a:xfrm>
              <a:off x="3525915" y="1242264"/>
              <a:ext cx="255256"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18C89A7-2C04-4192-916F-B22F795E4F74}"/>
                </a:ext>
              </a:extLst>
            </p:cNvPr>
            <p:cNvCxnSpPr>
              <a:stCxn id="100" idx="1"/>
            </p:cNvCxnSpPr>
            <p:nvPr/>
          </p:nvCxnSpPr>
          <p:spPr>
            <a:xfrm flipV="1">
              <a:off x="2834191" y="4386675"/>
              <a:ext cx="252825" cy="1"/>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8B63E0-04D9-460B-AEB5-86A510683DB6}"/>
              </a:ext>
            </a:extLst>
          </p:cNvPr>
          <p:cNvGrpSpPr/>
          <p:nvPr/>
        </p:nvGrpSpPr>
        <p:grpSpPr>
          <a:xfrm>
            <a:off x="2217456" y="270676"/>
            <a:ext cx="6875111" cy="3073160"/>
            <a:chOff x="2217456" y="270676"/>
            <a:chExt cx="6875111" cy="3073160"/>
          </a:xfrm>
        </p:grpSpPr>
        <p:grpSp>
          <p:nvGrpSpPr>
            <p:cNvPr id="61" name="组合 60">
              <a:extLst>
                <a:ext uri="{FF2B5EF4-FFF2-40B4-BE49-F238E27FC236}">
                  <a16:creationId xmlns:a16="http://schemas.microsoft.com/office/drawing/2014/main" id="{05471BCF-3152-4F4A-99B4-DB184778A0E7}"/>
                </a:ext>
              </a:extLst>
            </p:cNvPr>
            <p:cNvGrpSpPr/>
            <p:nvPr/>
          </p:nvGrpSpPr>
          <p:grpSpPr>
            <a:xfrm>
              <a:off x="3244294" y="514187"/>
              <a:ext cx="5848273" cy="268875"/>
              <a:chOff x="3121999" y="332656"/>
              <a:chExt cx="5848273" cy="268875"/>
            </a:xfrm>
          </p:grpSpPr>
          <p:cxnSp>
            <p:nvCxnSpPr>
              <p:cNvPr id="57" name="直接连接符 56">
                <a:extLst>
                  <a:ext uri="{FF2B5EF4-FFF2-40B4-BE49-F238E27FC236}">
                    <a16:creationId xmlns:a16="http://schemas.microsoft.com/office/drawing/2014/main" id="{C450E684-7DC5-4A64-B266-4899F0972795}"/>
                  </a:ext>
                </a:extLst>
              </p:cNvPr>
              <p:cNvCxnSpPr/>
              <p:nvPr/>
            </p:nvCxnSpPr>
            <p:spPr>
              <a:xfrm>
                <a:off x="3121999" y="332656"/>
                <a:ext cx="584827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32B21567-9921-4145-B8EA-E4E7C124EC62}"/>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8E63A53-02B7-4549-9E0D-6E4D3BEEE898}"/>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6176C7B8-FFFE-445C-A6F5-5AECC8DE3475}"/>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A8532332-1CCF-4BCB-9B21-1BB030072F75}"/>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40" name="组合 139">
              <a:extLst>
                <a:ext uri="{FF2B5EF4-FFF2-40B4-BE49-F238E27FC236}">
                  <a16:creationId xmlns:a16="http://schemas.microsoft.com/office/drawing/2014/main" id="{3444143A-1AED-4B4F-9A72-12A691E875C2}"/>
                </a:ext>
              </a:extLst>
            </p:cNvPr>
            <p:cNvGrpSpPr/>
            <p:nvPr/>
          </p:nvGrpSpPr>
          <p:grpSpPr>
            <a:xfrm>
              <a:off x="3229053" y="3017035"/>
              <a:ext cx="5848273" cy="268875"/>
              <a:chOff x="3121999" y="332656"/>
              <a:chExt cx="5848273" cy="268875"/>
            </a:xfrm>
          </p:grpSpPr>
          <p:cxnSp>
            <p:nvCxnSpPr>
              <p:cNvPr id="141" name="直接连接符 140">
                <a:extLst>
                  <a:ext uri="{FF2B5EF4-FFF2-40B4-BE49-F238E27FC236}">
                    <a16:creationId xmlns:a16="http://schemas.microsoft.com/office/drawing/2014/main" id="{135DF665-164A-4D26-BC5E-FA1C0E26D1FF}"/>
                  </a:ext>
                </a:extLst>
              </p:cNvPr>
              <p:cNvCxnSpPr/>
              <p:nvPr/>
            </p:nvCxnSpPr>
            <p:spPr>
              <a:xfrm>
                <a:off x="3121999" y="594175"/>
                <a:ext cx="584827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A6C25B0F-F09E-4098-8620-38EE94143B27}"/>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87DF1A85-E763-4769-B30F-603EE28354D1}"/>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8A45C685-D9D2-4C05-92D0-B2A31E87F9D0}"/>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5F54C785-673B-4F35-B494-153FB3B08C1F}"/>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5" name="文本框 64">
              <a:extLst>
                <a:ext uri="{FF2B5EF4-FFF2-40B4-BE49-F238E27FC236}">
                  <a16:creationId xmlns:a16="http://schemas.microsoft.com/office/drawing/2014/main" id="{69D7CB59-5BC2-4C10-B764-CE64DDD8D014}"/>
                </a:ext>
              </a:extLst>
            </p:cNvPr>
            <p:cNvSpPr txBox="1"/>
            <p:nvPr/>
          </p:nvSpPr>
          <p:spPr>
            <a:xfrm>
              <a:off x="2217456" y="270676"/>
              <a:ext cx="1040670" cy="461665"/>
            </a:xfrm>
            <a:prstGeom prst="rect">
              <a:avLst/>
            </a:prstGeom>
            <a:noFill/>
          </p:spPr>
          <p:txBody>
            <a:bodyPr wrap="none" rtlCol="0">
              <a:spAutoFit/>
            </a:bodyPr>
            <a:lstStyle/>
            <a:p>
              <a:r>
                <a:rPr lang="en-US" altLang="zh-CN" sz="2400" b="1">
                  <a:solidFill>
                    <a:srgbClr val="0000FF"/>
                  </a:solidFill>
                </a:rPr>
                <a:t>D0-D3</a:t>
              </a:r>
              <a:endParaRPr lang="zh-CN" altLang="en-US" sz="2400" b="1">
                <a:solidFill>
                  <a:srgbClr val="0000FF"/>
                </a:solidFill>
              </a:endParaRPr>
            </a:p>
          </p:txBody>
        </p:sp>
        <p:sp>
          <p:nvSpPr>
            <p:cNvPr id="169" name="文本框 168">
              <a:extLst>
                <a:ext uri="{FF2B5EF4-FFF2-40B4-BE49-F238E27FC236}">
                  <a16:creationId xmlns:a16="http://schemas.microsoft.com/office/drawing/2014/main" id="{CF688125-C4A6-4B7C-B6D8-F95BF73CD9B9}"/>
                </a:ext>
              </a:extLst>
            </p:cNvPr>
            <p:cNvSpPr txBox="1"/>
            <p:nvPr/>
          </p:nvSpPr>
          <p:spPr>
            <a:xfrm>
              <a:off x="2765159" y="2882171"/>
              <a:ext cx="1040670" cy="461665"/>
            </a:xfrm>
            <a:prstGeom prst="rect">
              <a:avLst/>
            </a:prstGeom>
            <a:noFill/>
          </p:spPr>
          <p:txBody>
            <a:bodyPr wrap="none" rtlCol="0">
              <a:spAutoFit/>
            </a:bodyPr>
            <a:lstStyle/>
            <a:p>
              <a:r>
                <a:rPr lang="en-US" altLang="zh-CN" sz="2400" b="1">
                  <a:solidFill>
                    <a:srgbClr val="0000FF"/>
                  </a:solidFill>
                </a:rPr>
                <a:t>D4-D7</a:t>
              </a:r>
              <a:endParaRPr lang="zh-CN" altLang="en-US" sz="2400" b="1">
                <a:solidFill>
                  <a:srgbClr val="0000FF"/>
                </a:solidFill>
              </a:endParaRPr>
            </a:p>
          </p:txBody>
        </p:sp>
      </p:grpSp>
      <p:grpSp>
        <p:nvGrpSpPr>
          <p:cNvPr id="68" name="组合 67">
            <a:extLst>
              <a:ext uri="{FF2B5EF4-FFF2-40B4-BE49-F238E27FC236}">
                <a16:creationId xmlns:a16="http://schemas.microsoft.com/office/drawing/2014/main" id="{B0BFA75F-0ED5-4BCE-89E4-25AD640D1B2C}"/>
              </a:ext>
            </a:extLst>
          </p:cNvPr>
          <p:cNvGrpSpPr/>
          <p:nvPr/>
        </p:nvGrpSpPr>
        <p:grpSpPr>
          <a:xfrm>
            <a:off x="2064246" y="1540396"/>
            <a:ext cx="6915867" cy="736476"/>
            <a:chOff x="2064246" y="1540396"/>
            <a:chExt cx="6915867" cy="736476"/>
          </a:xfrm>
        </p:grpSpPr>
        <p:grpSp>
          <p:nvGrpSpPr>
            <p:cNvPr id="64" name="组合 63">
              <a:extLst>
                <a:ext uri="{FF2B5EF4-FFF2-40B4-BE49-F238E27FC236}">
                  <a16:creationId xmlns:a16="http://schemas.microsoft.com/office/drawing/2014/main" id="{D368E869-FACD-4012-A161-3E41FBBBD237}"/>
                </a:ext>
              </a:extLst>
            </p:cNvPr>
            <p:cNvGrpSpPr/>
            <p:nvPr/>
          </p:nvGrpSpPr>
          <p:grpSpPr>
            <a:xfrm>
              <a:off x="3131840" y="1540396"/>
              <a:ext cx="5848273" cy="736476"/>
              <a:chOff x="3131840" y="1540396"/>
              <a:chExt cx="5848273" cy="736476"/>
            </a:xfrm>
          </p:grpSpPr>
          <p:grpSp>
            <p:nvGrpSpPr>
              <p:cNvPr id="146" name="组合 145">
                <a:extLst>
                  <a:ext uri="{FF2B5EF4-FFF2-40B4-BE49-F238E27FC236}">
                    <a16:creationId xmlns:a16="http://schemas.microsoft.com/office/drawing/2014/main" id="{B9F4A3AE-93D8-42BE-9C28-AA8687F3A7DF}"/>
                  </a:ext>
                </a:extLst>
              </p:cNvPr>
              <p:cNvGrpSpPr/>
              <p:nvPr/>
            </p:nvGrpSpPr>
            <p:grpSpPr>
              <a:xfrm>
                <a:off x="3131840" y="1871832"/>
                <a:ext cx="5848273" cy="405040"/>
                <a:chOff x="3121999" y="332656"/>
                <a:chExt cx="5848273" cy="405040"/>
              </a:xfrm>
            </p:grpSpPr>
            <p:cxnSp>
              <p:nvCxnSpPr>
                <p:cNvPr id="147" name="直接连接符 146">
                  <a:extLst>
                    <a:ext uri="{FF2B5EF4-FFF2-40B4-BE49-F238E27FC236}">
                      <a16:creationId xmlns:a16="http://schemas.microsoft.com/office/drawing/2014/main" id="{BBD5A488-AEB5-4156-AF15-35F0C45C01DB}"/>
                    </a:ext>
                  </a:extLst>
                </p:cNvPr>
                <p:cNvCxnSpPr/>
                <p:nvPr/>
              </p:nvCxnSpPr>
              <p:spPr>
                <a:xfrm>
                  <a:off x="3121999" y="332656"/>
                  <a:ext cx="58482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C62B9FCA-5769-458E-8289-8786D9836D3A}"/>
                    </a:ext>
                  </a:extLst>
                </p:cNvPr>
                <p:cNvCxnSpPr>
                  <a:cxnSpLocks/>
                </p:cNvCxnSpPr>
                <p:nvPr/>
              </p:nvCxnSpPr>
              <p:spPr>
                <a:xfrm>
                  <a:off x="4202119" y="344036"/>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63" name="直接箭头连接符 62">
                <a:extLst>
                  <a:ext uri="{FF2B5EF4-FFF2-40B4-BE49-F238E27FC236}">
                    <a16:creationId xmlns:a16="http://schemas.microsoft.com/office/drawing/2014/main" id="{9D96E583-340B-413B-87BA-832FA5F5A154}"/>
                  </a:ext>
                </a:extLst>
              </p:cNvPr>
              <p:cNvCxnSpPr/>
              <p:nvPr/>
            </p:nvCxnSpPr>
            <p:spPr>
              <a:xfrm flipV="1">
                <a:off x="4499992" y="1540396"/>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4C573F5D-2170-40D0-AFB1-387C0F1B6B81}"/>
                  </a:ext>
                </a:extLst>
              </p:cNvPr>
              <p:cNvCxnSpPr>
                <a:cxnSpLocks/>
              </p:cNvCxnSpPr>
              <p:nvPr/>
            </p:nvCxnSpPr>
            <p:spPr>
              <a:xfrm>
                <a:off x="5580112"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D5979331-B324-4903-8974-B180BD04AD99}"/>
                  </a:ext>
                </a:extLst>
              </p:cNvPr>
              <p:cNvCxnSpPr>
                <a:cxnSpLocks/>
              </p:cNvCxnSpPr>
              <p:nvPr/>
            </p:nvCxnSpPr>
            <p:spPr>
              <a:xfrm>
                <a:off x="6948264"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677D8C50-E4C0-4E58-8D40-EED9A9879C21}"/>
                  </a:ext>
                </a:extLst>
              </p:cNvPr>
              <p:cNvCxnSpPr>
                <a:cxnSpLocks/>
              </p:cNvCxnSpPr>
              <p:nvPr/>
            </p:nvCxnSpPr>
            <p:spPr>
              <a:xfrm>
                <a:off x="8316416"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a:extLst>
                  <a:ext uri="{FF2B5EF4-FFF2-40B4-BE49-F238E27FC236}">
                    <a16:creationId xmlns:a16="http://schemas.microsoft.com/office/drawing/2014/main" id="{B8B9518C-A9CB-44E9-8144-BDE8465A5AA1}"/>
                  </a:ext>
                </a:extLst>
              </p:cNvPr>
              <p:cNvCxnSpPr/>
              <p:nvPr/>
            </p:nvCxnSpPr>
            <p:spPr>
              <a:xfrm flipV="1">
                <a:off x="6012160"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001C1C6F-4086-4F3C-9281-BC83F60A81B6}"/>
                  </a:ext>
                </a:extLst>
              </p:cNvPr>
              <p:cNvCxnSpPr/>
              <p:nvPr/>
            </p:nvCxnSpPr>
            <p:spPr>
              <a:xfrm flipV="1">
                <a:off x="7380312" y="155679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58D1BB2C-D21F-4BCC-8D24-45E37C9F0B17}"/>
                  </a:ext>
                </a:extLst>
              </p:cNvPr>
              <p:cNvCxnSpPr/>
              <p:nvPr/>
            </p:nvCxnSpPr>
            <p:spPr>
              <a:xfrm flipV="1">
                <a:off x="8748464"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0" name="文本框 169">
              <a:extLst>
                <a:ext uri="{FF2B5EF4-FFF2-40B4-BE49-F238E27FC236}">
                  <a16:creationId xmlns:a16="http://schemas.microsoft.com/office/drawing/2014/main" id="{485C70D7-0ACD-4B5B-90A1-BCD88CF10DF3}"/>
                </a:ext>
              </a:extLst>
            </p:cNvPr>
            <p:cNvSpPr txBox="1"/>
            <p:nvPr/>
          </p:nvSpPr>
          <p:spPr>
            <a:xfrm>
              <a:off x="2064246" y="1595250"/>
              <a:ext cx="1040670" cy="461665"/>
            </a:xfrm>
            <a:prstGeom prst="rect">
              <a:avLst/>
            </a:prstGeom>
            <a:noFill/>
          </p:spPr>
          <p:txBody>
            <a:bodyPr wrap="none" rtlCol="0">
              <a:spAutoFit/>
            </a:bodyPr>
            <a:lstStyle/>
            <a:p>
              <a:r>
                <a:rPr lang="en-US" altLang="zh-CN" sz="2400" b="1"/>
                <a:t>A0-A9</a:t>
              </a:r>
              <a:endParaRPr lang="zh-CN" altLang="en-US" sz="2400" b="1"/>
            </a:p>
          </p:txBody>
        </p:sp>
      </p:grpSp>
      <p:grpSp>
        <p:nvGrpSpPr>
          <p:cNvPr id="71" name="组合 70">
            <a:extLst>
              <a:ext uri="{FF2B5EF4-FFF2-40B4-BE49-F238E27FC236}">
                <a16:creationId xmlns:a16="http://schemas.microsoft.com/office/drawing/2014/main" id="{1488226D-2767-4459-BE5A-53093FA69F8D}"/>
              </a:ext>
            </a:extLst>
          </p:cNvPr>
          <p:cNvGrpSpPr/>
          <p:nvPr/>
        </p:nvGrpSpPr>
        <p:grpSpPr>
          <a:xfrm>
            <a:off x="2126313" y="1525424"/>
            <a:ext cx="6828015" cy="929490"/>
            <a:chOff x="2126313" y="1525424"/>
            <a:chExt cx="6828015" cy="929490"/>
          </a:xfrm>
        </p:grpSpPr>
        <p:grpSp>
          <p:nvGrpSpPr>
            <p:cNvPr id="67" name="组合 66">
              <a:extLst>
                <a:ext uri="{FF2B5EF4-FFF2-40B4-BE49-F238E27FC236}">
                  <a16:creationId xmlns:a16="http://schemas.microsoft.com/office/drawing/2014/main" id="{123643D4-960F-47D9-A041-A144F4C392C7}"/>
                </a:ext>
              </a:extLst>
            </p:cNvPr>
            <p:cNvGrpSpPr/>
            <p:nvPr/>
          </p:nvGrpSpPr>
          <p:grpSpPr>
            <a:xfrm>
              <a:off x="2126313" y="1525424"/>
              <a:ext cx="6828015" cy="929490"/>
              <a:chOff x="2126313" y="1525424"/>
              <a:chExt cx="6828015" cy="929490"/>
            </a:xfrm>
          </p:grpSpPr>
          <p:grpSp>
            <p:nvGrpSpPr>
              <p:cNvPr id="158" name="组合 157">
                <a:extLst>
                  <a:ext uri="{FF2B5EF4-FFF2-40B4-BE49-F238E27FC236}">
                    <a16:creationId xmlns:a16="http://schemas.microsoft.com/office/drawing/2014/main" id="{B26CB515-E2C5-4CBC-ADF2-E3B77C58DA04}"/>
                  </a:ext>
                </a:extLst>
              </p:cNvPr>
              <p:cNvGrpSpPr/>
              <p:nvPr/>
            </p:nvGrpSpPr>
            <p:grpSpPr>
              <a:xfrm flipV="1">
                <a:off x="3106055" y="1525424"/>
                <a:ext cx="5848273" cy="711496"/>
                <a:chOff x="2952328" y="1687924"/>
                <a:chExt cx="5848273" cy="908679"/>
              </a:xfrm>
            </p:grpSpPr>
            <p:grpSp>
              <p:nvGrpSpPr>
                <p:cNvPr id="159" name="组合 158">
                  <a:extLst>
                    <a:ext uri="{FF2B5EF4-FFF2-40B4-BE49-F238E27FC236}">
                      <a16:creationId xmlns:a16="http://schemas.microsoft.com/office/drawing/2014/main" id="{60BE4309-CB53-4300-9015-F4EB70D3DD10}"/>
                    </a:ext>
                  </a:extLst>
                </p:cNvPr>
                <p:cNvGrpSpPr/>
                <p:nvPr/>
              </p:nvGrpSpPr>
              <p:grpSpPr>
                <a:xfrm>
                  <a:off x="2952328" y="1871832"/>
                  <a:ext cx="5848273" cy="684511"/>
                  <a:chOff x="2942487" y="332656"/>
                  <a:chExt cx="5848273" cy="684511"/>
                </a:xfrm>
              </p:grpSpPr>
              <p:cxnSp>
                <p:nvCxnSpPr>
                  <p:cNvPr id="167" name="直接连接符 166">
                    <a:extLst>
                      <a:ext uri="{FF2B5EF4-FFF2-40B4-BE49-F238E27FC236}">
                        <a16:creationId xmlns:a16="http://schemas.microsoft.com/office/drawing/2014/main" id="{FB4122EF-56E2-4448-B8F4-681A700E0AF3}"/>
                      </a:ext>
                    </a:extLst>
                  </p:cNvPr>
                  <p:cNvCxnSpPr/>
                  <p:nvPr/>
                </p:nvCxnSpPr>
                <p:spPr>
                  <a:xfrm>
                    <a:off x="2942487" y="332656"/>
                    <a:ext cx="584827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523C6C57-30EA-494D-9690-BC341A69C835}"/>
                      </a:ext>
                    </a:extLst>
                  </p:cNvPr>
                  <p:cNvCxnSpPr>
                    <a:cxnSpLocks/>
                  </p:cNvCxnSpPr>
                  <p:nvPr/>
                </p:nvCxnSpPr>
                <p:spPr>
                  <a:xfrm>
                    <a:off x="4202119" y="344019"/>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60" name="直接箭头连接符 159">
                  <a:extLst>
                    <a:ext uri="{FF2B5EF4-FFF2-40B4-BE49-F238E27FC236}">
                      <a16:creationId xmlns:a16="http://schemas.microsoft.com/office/drawing/2014/main" id="{AE782E13-3F61-4974-B00C-1E9977DD0070}"/>
                    </a:ext>
                  </a:extLst>
                </p:cNvPr>
                <p:cNvCxnSpPr/>
                <p:nvPr/>
              </p:nvCxnSpPr>
              <p:spPr>
                <a:xfrm flipV="1">
                  <a:off x="4499992" y="1687924"/>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A6F823CB-2F2D-457A-8A96-F1A86C372C82}"/>
                    </a:ext>
                  </a:extLst>
                </p:cNvPr>
                <p:cNvCxnSpPr>
                  <a:cxnSpLocks/>
                </p:cNvCxnSpPr>
                <p:nvPr/>
              </p:nvCxnSpPr>
              <p:spPr>
                <a:xfrm>
                  <a:off x="5580112" y="1854805"/>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DBA51CC2-E53B-4A53-AFD3-885D68C83E17}"/>
                    </a:ext>
                  </a:extLst>
                </p:cNvPr>
                <p:cNvCxnSpPr>
                  <a:cxnSpLocks/>
                </p:cNvCxnSpPr>
                <p:nvPr/>
              </p:nvCxnSpPr>
              <p:spPr>
                <a:xfrm>
                  <a:off x="6948264" y="1856139"/>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D1CDEE7A-2B10-4948-8A38-74FCD1862A30}"/>
                    </a:ext>
                  </a:extLst>
                </p:cNvPr>
                <p:cNvCxnSpPr>
                  <a:cxnSpLocks/>
                </p:cNvCxnSpPr>
                <p:nvPr/>
              </p:nvCxnSpPr>
              <p:spPr>
                <a:xfrm>
                  <a:off x="8316416" y="1896172"/>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C31F3884-723E-4E83-ADF1-31522C506B28}"/>
                    </a:ext>
                  </a:extLst>
                </p:cNvPr>
                <p:cNvCxnSpPr/>
                <p:nvPr/>
              </p:nvCxnSpPr>
              <p:spPr>
                <a:xfrm flipV="1">
                  <a:off x="6012160"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19F99FBF-D994-46E1-BAA1-D23AC256236B}"/>
                    </a:ext>
                  </a:extLst>
                </p:cNvPr>
                <p:cNvCxnSpPr/>
                <p:nvPr/>
              </p:nvCxnSpPr>
              <p:spPr>
                <a:xfrm flipV="1">
                  <a:off x="7380312" y="170432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34047F10-E3B3-459C-870F-C237F5693D22}"/>
                    </a:ext>
                  </a:extLst>
                </p:cNvPr>
                <p:cNvCxnSpPr/>
                <p:nvPr/>
              </p:nvCxnSpPr>
              <p:spPr>
                <a:xfrm flipV="1">
                  <a:off x="8748464"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sp>
            <p:nvSpPr>
              <p:cNvPr id="171" name="文本框 170">
                <a:extLst>
                  <a:ext uri="{FF2B5EF4-FFF2-40B4-BE49-F238E27FC236}">
                    <a16:creationId xmlns:a16="http://schemas.microsoft.com/office/drawing/2014/main" id="{5BE4EB0C-8772-44D1-AEF4-58A7603E3F20}"/>
                  </a:ext>
                </a:extLst>
              </p:cNvPr>
              <p:cNvSpPr txBox="1"/>
              <p:nvPr/>
            </p:nvSpPr>
            <p:spPr>
              <a:xfrm>
                <a:off x="2126313" y="1993249"/>
                <a:ext cx="800219" cy="461665"/>
              </a:xfrm>
              <a:prstGeom prst="rect">
                <a:avLst/>
              </a:prstGeom>
              <a:noFill/>
            </p:spPr>
            <p:txBody>
              <a:bodyPr wrap="none" rtlCol="0">
                <a:spAutoFit/>
              </a:bodyPr>
              <a:lstStyle/>
              <a:p>
                <a:r>
                  <a:rPr lang="en-US" altLang="zh-CN" sz="2400" b="1">
                    <a:solidFill>
                      <a:srgbClr val="FF00FF"/>
                    </a:solidFill>
                  </a:rPr>
                  <a:t>R/W</a:t>
                </a:r>
                <a:endParaRPr lang="zh-CN" altLang="en-US" sz="2400" b="1">
                  <a:solidFill>
                    <a:srgbClr val="FF00FF"/>
                  </a:solidFill>
                </a:endParaRPr>
              </a:p>
            </p:txBody>
          </p:sp>
        </p:grpSp>
        <p:cxnSp>
          <p:nvCxnSpPr>
            <p:cNvPr id="70" name="直接连接符 69">
              <a:extLst>
                <a:ext uri="{FF2B5EF4-FFF2-40B4-BE49-F238E27FC236}">
                  <a16:creationId xmlns:a16="http://schemas.microsoft.com/office/drawing/2014/main" id="{AF45A17F-9EA9-4C65-A1C2-87ADAE61DA39}"/>
                </a:ext>
              </a:extLst>
            </p:cNvPr>
            <p:cNvCxnSpPr/>
            <p:nvPr/>
          </p:nvCxnSpPr>
          <p:spPr>
            <a:xfrm>
              <a:off x="2535456" y="2081168"/>
              <a:ext cx="25882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down)">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down)">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wipe(left)">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down)">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animEffect transition="in" filter="wipe(left)">
                                      <p:cBhvr>
                                        <p:cTn id="65" dur="500"/>
                                        <p:tgtEl>
                                          <p:spTgt spid="10">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left)">
                                      <p:cBhvr>
                                        <p:cTn id="70" dur="500"/>
                                        <p:tgtEl>
                                          <p:spTgt spid="6"/>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down)">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ipe(left)">
                                      <p:cBhvr>
                                        <p:cTn id="8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build="p" autoUpdateAnimBg="0"/>
      <p:bldP spid="8" grpId="0" build="p" autoUpdateAnimBg="0"/>
      <p:bldP spid="9" grpId="0" build="p" autoUpdateAnimBg="0"/>
      <p:bldP spid="10" grpId="0" build="p" autoUpdateAnimBg="0"/>
      <p:bldP spid="12" grpId="0" animBg="1"/>
      <p:bldP spid="13" grpId="0" animBg="1"/>
      <p:bldP spid="14" grpId="0" animBg="1"/>
      <p:bldP spid="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57250" y="358602"/>
            <a:ext cx="8350250" cy="2191882"/>
          </a:xfrm>
          <a:prstGeom prst="rect">
            <a:avLst/>
          </a:prstGeom>
          <a:noFill/>
          <a:ln w="9525">
            <a:noFill/>
            <a:miter lim="800000"/>
            <a:headEnd/>
            <a:tailEnd/>
          </a:ln>
        </p:spPr>
        <p:txBody>
          <a:bodyPr>
            <a:spAutoFit/>
          </a:bodyPr>
          <a:lstStyle/>
          <a:p>
            <a:pPr algn="l">
              <a:lnSpc>
                <a:spcPts val="4200"/>
              </a:lnSpc>
            </a:pPr>
            <a:r>
              <a:rPr lang="zh-CN" altLang="en-US" sz="2800" b="1"/>
              <a:t>某存储器按字节编址。其中, </a:t>
            </a:r>
            <a:r>
              <a:rPr lang="zh-CN" altLang="en-US" sz="2800" b="1" u="sng"/>
              <a:t>0000</a:t>
            </a:r>
            <a:r>
              <a:rPr lang="en-US" altLang="zh-CN" sz="2800" b="1" u="sng"/>
              <a:t>H~</a:t>
            </a:r>
            <a:r>
              <a:rPr lang="en-US" altLang="zh-CN" sz="1800" b="1" u="sng"/>
              <a:t> </a:t>
            </a:r>
            <a:r>
              <a:rPr lang="en-US" altLang="zh-CN" sz="2800" b="1" u="sng"/>
              <a:t>07FFH</a:t>
            </a:r>
            <a:r>
              <a:rPr lang="zh-CN" altLang="en-US" sz="2800" b="1"/>
              <a:t>为</a:t>
            </a:r>
            <a:r>
              <a:rPr lang="en-US" altLang="zh-CN" sz="2800" b="1"/>
              <a:t>ROM</a:t>
            </a:r>
            <a:r>
              <a:rPr lang="zh-CN" altLang="en-US" sz="2800" b="1"/>
              <a:t>区, 选用</a:t>
            </a:r>
            <a:r>
              <a:rPr lang="en-US" altLang="zh-CN" sz="2800" b="1"/>
              <a:t>EPROM</a:t>
            </a:r>
            <a:r>
              <a:rPr lang="zh-CN" altLang="en-US" sz="2800" b="1"/>
              <a:t>芯片(2</a:t>
            </a:r>
            <a:r>
              <a:rPr lang="en-US" altLang="zh-CN" sz="2800" b="1"/>
              <a:t>KB/</a:t>
            </a:r>
            <a:r>
              <a:rPr lang="zh-CN" altLang="en-US" sz="2800" b="1"/>
              <a:t>片);</a:t>
            </a:r>
            <a:r>
              <a:rPr lang="zh-CN" altLang="en-US" sz="3100" b="1"/>
              <a:t> </a:t>
            </a:r>
            <a:r>
              <a:rPr lang="zh-CN" altLang="en-US" sz="2800" b="1" u="sng"/>
              <a:t>0800</a:t>
            </a:r>
            <a:r>
              <a:rPr lang="en-US" altLang="zh-CN" sz="2800" b="1" u="sng"/>
              <a:t>H</a:t>
            </a:r>
            <a:r>
              <a:rPr lang="en-US" altLang="zh-CN" sz="2000" b="1" u="sng"/>
              <a:t> </a:t>
            </a:r>
            <a:r>
              <a:rPr lang="en-US" altLang="zh-CN" sz="2800" b="1" u="sng"/>
              <a:t>~</a:t>
            </a:r>
            <a:r>
              <a:rPr lang="en-US" altLang="zh-CN" sz="2000" b="1" u="sng"/>
              <a:t> </a:t>
            </a:r>
            <a:r>
              <a:rPr lang="en-US" altLang="zh-CN" sz="2800" b="1" u="sng"/>
              <a:t>13FFH</a:t>
            </a:r>
            <a:r>
              <a:rPr lang="zh-CN" altLang="en-US" sz="2800" b="1"/>
              <a:t>为</a:t>
            </a:r>
            <a:r>
              <a:rPr lang="en-US" altLang="zh-CN" sz="2800" b="1"/>
              <a:t>RAM</a:t>
            </a:r>
            <a:r>
              <a:rPr lang="zh-CN" altLang="en-US" sz="2800" b="1"/>
              <a:t>区,  选用</a:t>
            </a:r>
            <a:r>
              <a:rPr lang="en-US" altLang="zh-CN" sz="2800" b="1"/>
              <a:t>RAM</a:t>
            </a:r>
            <a:r>
              <a:rPr lang="zh-CN" altLang="en-US" sz="2800" b="1"/>
              <a:t>芯片(2</a:t>
            </a:r>
            <a:r>
              <a:rPr lang="en-US" altLang="zh-CN" sz="2800" b="1"/>
              <a:t>KB/</a:t>
            </a:r>
            <a:r>
              <a:rPr lang="zh-CN" altLang="en-US" sz="2800" b="1"/>
              <a:t>片和1</a:t>
            </a:r>
            <a:r>
              <a:rPr lang="en-US" altLang="zh-CN" sz="2800" b="1"/>
              <a:t>KB/</a:t>
            </a:r>
            <a:r>
              <a:rPr lang="zh-CN" altLang="en-US" sz="2800" b="1"/>
              <a:t>片)。地址总线</a:t>
            </a:r>
            <a:r>
              <a:rPr lang="en-US" altLang="zh-CN" sz="2800" b="1"/>
              <a:t>A</a:t>
            </a:r>
            <a:r>
              <a:rPr lang="en-US" altLang="zh-CN" sz="3200" b="1" baseline="-14000"/>
              <a:t>15</a:t>
            </a:r>
            <a:r>
              <a:rPr lang="en-US" altLang="zh-CN" sz="2800" b="1"/>
              <a:t>~A</a:t>
            </a:r>
            <a:r>
              <a:rPr lang="en-US" altLang="zh-CN" sz="3200" b="1" baseline="-14000"/>
              <a:t>0</a:t>
            </a:r>
            <a:r>
              <a:rPr lang="zh-CN" altLang="en-US" sz="2800" b="1"/>
              <a:t>。给出地址分配和片选逻辑。</a:t>
            </a:r>
          </a:p>
        </p:txBody>
      </p:sp>
      <p:sp>
        <p:nvSpPr>
          <p:cNvPr id="3" name="Text Box 3"/>
          <p:cNvSpPr txBox="1">
            <a:spLocks noChangeArrowheads="1"/>
          </p:cNvSpPr>
          <p:nvPr/>
        </p:nvSpPr>
        <p:spPr bwMode="auto">
          <a:xfrm>
            <a:off x="136525" y="404664"/>
            <a:ext cx="1155700" cy="533400"/>
          </a:xfrm>
          <a:prstGeom prst="rect">
            <a:avLst/>
          </a:prstGeom>
          <a:noFill/>
          <a:ln w="9525">
            <a:noFill/>
            <a:miter lim="800000"/>
            <a:headEnd/>
            <a:tailEnd/>
          </a:ln>
        </p:spPr>
        <p:txBody>
          <a:bodyPr>
            <a:spAutoFit/>
          </a:bodyPr>
          <a:lstStyle/>
          <a:p>
            <a:pPr algn="l"/>
            <a:r>
              <a:rPr lang="zh-CN" altLang="en-US" sz="2900" b="1"/>
              <a:t>例2.</a:t>
            </a:r>
          </a:p>
        </p:txBody>
      </p:sp>
      <p:sp>
        <p:nvSpPr>
          <p:cNvPr id="4" name="Text Box 4"/>
          <p:cNvSpPr txBox="1">
            <a:spLocks noChangeArrowheads="1"/>
          </p:cNvSpPr>
          <p:nvPr/>
        </p:nvSpPr>
        <p:spPr bwMode="auto">
          <a:xfrm>
            <a:off x="444500" y="3164061"/>
            <a:ext cx="6172200" cy="519112"/>
          </a:xfrm>
          <a:prstGeom prst="rect">
            <a:avLst/>
          </a:prstGeom>
          <a:noFill/>
          <a:ln w="9525">
            <a:noFill/>
            <a:miter lim="800000"/>
            <a:headEnd/>
            <a:tailEnd/>
          </a:ln>
        </p:spPr>
        <p:txBody>
          <a:bodyPr>
            <a:spAutoFit/>
          </a:bodyPr>
          <a:lstStyle/>
          <a:p>
            <a:pPr algn="l"/>
            <a:r>
              <a:rPr lang="zh-CN" altLang="en-US" sz="2800" b="1"/>
              <a:t>1. 计算容量和芯片数</a:t>
            </a:r>
          </a:p>
        </p:txBody>
      </p:sp>
      <p:sp>
        <p:nvSpPr>
          <p:cNvPr id="5" name="Text Box 5"/>
          <p:cNvSpPr txBox="1">
            <a:spLocks noChangeArrowheads="1"/>
          </p:cNvSpPr>
          <p:nvPr/>
        </p:nvSpPr>
        <p:spPr bwMode="auto">
          <a:xfrm>
            <a:off x="885825" y="3990007"/>
            <a:ext cx="3055938" cy="519113"/>
          </a:xfrm>
          <a:prstGeom prst="rect">
            <a:avLst/>
          </a:prstGeom>
          <a:noFill/>
          <a:ln w="9525">
            <a:noFill/>
            <a:miter lim="800000"/>
            <a:headEnd/>
            <a:tailEnd/>
          </a:ln>
        </p:spPr>
        <p:txBody>
          <a:bodyPr>
            <a:spAutoFit/>
          </a:bodyPr>
          <a:lstStyle/>
          <a:p>
            <a:pPr algn="l"/>
            <a:r>
              <a:rPr lang="en-US" altLang="zh-CN" sz="2800" b="1"/>
              <a:t>ROM</a:t>
            </a:r>
            <a:r>
              <a:rPr lang="zh-CN" altLang="en-US" sz="2800" b="1"/>
              <a:t>区: 2</a:t>
            </a:r>
            <a:r>
              <a:rPr lang="en-US" altLang="zh-CN" sz="2800" b="1"/>
              <a:t>KB       </a:t>
            </a:r>
          </a:p>
        </p:txBody>
      </p:sp>
      <p:sp>
        <p:nvSpPr>
          <p:cNvPr id="6" name="Text Box 6"/>
          <p:cNvSpPr txBox="1">
            <a:spLocks noChangeArrowheads="1"/>
          </p:cNvSpPr>
          <p:nvPr/>
        </p:nvSpPr>
        <p:spPr bwMode="auto">
          <a:xfrm>
            <a:off x="3438525" y="3974132"/>
            <a:ext cx="2506663" cy="519113"/>
          </a:xfrm>
          <a:prstGeom prst="rect">
            <a:avLst/>
          </a:prstGeom>
          <a:noFill/>
          <a:ln w="9525">
            <a:noFill/>
            <a:miter lim="800000"/>
            <a:headEnd/>
            <a:tailEnd/>
          </a:ln>
        </p:spPr>
        <p:txBody>
          <a:bodyPr>
            <a:spAutoFit/>
          </a:bodyPr>
          <a:lstStyle/>
          <a:p>
            <a:pPr algn="l"/>
            <a:r>
              <a:rPr lang="en-US" altLang="zh-CN" sz="2800" b="1"/>
              <a:t>RAM</a:t>
            </a:r>
            <a:r>
              <a:rPr lang="zh-CN" altLang="en-US" sz="2800" b="1"/>
              <a:t>区: 3</a:t>
            </a:r>
            <a:r>
              <a:rPr lang="en-US" altLang="zh-CN" sz="2800" b="1"/>
              <a:t>KB       </a:t>
            </a:r>
          </a:p>
        </p:txBody>
      </p:sp>
      <p:sp>
        <p:nvSpPr>
          <p:cNvPr id="8" name="Text Box 8"/>
          <p:cNvSpPr txBox="1">
            <a:spLocks noChangeArrowheads="1"/>
          </p:cNvSpPr>
          <p:nvPr/>
        </p:nvSpPr>
        <p:spPr bwMode="auto">
          <a:xfrm>
            <a:off x="447675" y="5661248"/>
            <a:ext cx="4945063" cy="519113"/>
          </a:xfrm>
          <a:prstGeom prst="rect">
            <a:avLst/>
          </a:prstGeom>
          <a:noFill/>
          <a:ln w="9525">
            <a:noFill/>
            <a:miter lim="800000"/>
            <a:headEnd/>
            <a:tailEnd/>
          </a:ln>
        </p:spPr>
        <p:txBody>
          <a:bodyPr>
            <a:spAutoFit/>
          </a:bodyPr>
          <a:lstStyle/>
          <a:p>
            <a:pPr algn="l"/>
            <a:r>
              <a:rPr lang="zh-CN" altLang="en-US" sz="2800" b="1"/>
              <a:t>2. 地址分配与片选逻辑</a:t>
            </a:r>
          </a:p>
        </p:txBody>
      </p:sp>
      <p:sp>
        <p:nvSpPr>
          <p:cNvPr id="10" name="Text Box 10"/>
          <p:cNvSpPr txBox="1">
            <a:spLocks noChangeArrowheads="1"/>
          </p:cNvSpPr>
          <p:nvPr/>
        </p:nvSpPr>
        <p:spPr bwMode="auto">
          <a:xfrm>
            <a:off x="6051550" y="3986832"/>
            <a:ext cx="3092450" cy="519113"/>
          </a:xfrm>
          <a:prstGeom prst="rect">
            <a:avLst/>
          </a:prstGeom>
          <a:noFill/>
          <a:ln w="9525">
            <a:noFill/>
            <a:miter lim="800000"/>
            <a:headEnd/>
            <a:tailEnd/>
          </a:ln>
        </p:spPr>
        <p:txBody>
          <a:bodyPr>
            <a:spAutoFit/>
          </a:bodyPr>
          <a:lstStyle/>
          <a:p>
            <a:pPr algn="l"/>
            <a:r>
              <a:rPr lang="zh-CN" altLang="en-US" sz="2800" b="1" u="sng"/>
              <a:t>共3片</a:t>
            </a:r>
            <a:r>
              <a:rPr lang="zh-CN" altLang="en-US" sz="2800" b="1"/>
              <a:t>(总容量5</a:t>
            </a:r>
            <a:r>
              <a:rPr lang="en-US" altLang="zh-CN" sz="2800" b="1"/>
              <a:t>K)</a:t>
            </a:r>
          </a:p>
        </p:txBody>
      </p:sp>
      <p:sp>
        <p:nvSpPr>
          <p:cNvPr id="12" name="Line 20"/>
          <p:cNvSpPr>
            <a:spLocks noChangeShapeType="1"/>
          </p:cNvSpPr>
          <p:nvPr/>
        </p:nvSpPr>
        <p:spPr bwMode="auto">
          <a:xfrm flipH="1">
            <a:off x="4662487" y="1373596"/>
            <a:ext cx="2337145" cy="2757251"/>
          </a:xfrm>
          <a:prstGeom prst="line">
            <a:avLst/>
          </a:prstGeom>
          <a:noFill/>
          <a:ln w="15875">
            <a:solidFill>
              <a:srgbClr val="0000FF"/>
            </a:solidFill>
            <a:round/>
            <a:headEnd type="oval" w="med" len="med"/>
            <a:tailEnd type="triangle" w="med" len="med"/>
          </a:ln>
        </p:spPr>
        <p:txBody>
          <a:bodyPr wrap="none"/>
          <a:lstStyle/>
          <a:p>
            <a:endParaRPr lang="zh-CN" altLang="en-US" b="1"/>
          </a:p>
        </p:txBody>
      </p:sp>
      <p:sp>
        <p:nvSpPr>
          <p:cNvPr id="13" name="Text Box 21"/>
          <p:cNvSpPr txBox="1">
            <a:spLocks noChangeArrowheads="1"/>
          </p:cNvSpPr>
          <p:nvPr/>
        </p:nvSpPr>
        <p:spPr bwMode="auto">
          <a:xfrm>
            <a:off x="1209674" y="4775630"/>
            <a:ext cx="6905625" cy="523220"/>
          </a:xfrm>
          <a:prstGeom prst="rect">
            <a:avLst/>
          </a:prstGeom>
          <a:noFill/>
          <a:ln w="9525">
            <a:noFill/>
            <a:miter lim="800000"/>
            <a:headEnd/>
            <a:tailEnd/>
          </a:ln>
        </p:spPr>
        <p:txBody>
          <a:bodyPr wrap="square">
            <a:spAutoFit/>
          </a:bodyPr>
          <a:lstStyle/>
          <a:p>
            <a:pPr algn="l"/>
            <a:r>
              <a:rPr lang="zh-CN" altLang="en-US" sz="2800" b="1">
                <a:solidFill>
                  <a:srgbClr val="0000FF"/>
                </a:solidFill>
              </a:rPr>
              <a:t>(0800</a:t>
            </a:r>
            <a:r>
              <a:rPr lang="zh-CN" altLang="en-US" sz="2800" b="1">
                <a:solidFill>
                  <a:srgbClr val="0000FF"/>
                </a:solidFill>
                <a:cs typeface="Times New Roman" pitchFamily="18" charset="0"/>
              </a:rPr>
              <a:t>~0</a:t>
            </a:r>
            <a:r>
              <a:rPr lang="en-US" altLang="zh-CN" sz="2800" b="1">
                <a:solidFill>
                  <a:srgbClr val="0000FF"/>
                </a:solidFill>
                <a:cs typeface="Times New Roman" pitchFamily="18" charset="0"/>
              </a:rPr>
              <a:t>BFFH</a:t>
            </a:r>
            <a:r>
              <a:rPr lang="en-US" altLang="zh-CN" sz="2800" b="1">
                <a:solidFill>
                  <a:srgbClr val="0000FF"/>
                </a:solidFill>
              </a:rPr>
              <a:t>, </a:t>
            </a:r>
            <a:r>
              <a:rPr lang="zh-CN" altLang="en-US" sz="2800" b="1">
                <a:solidFill>
                  <a:srgbClr val="0000FF"/>
                </a:solidFill>
              </a:rPr>
              <a:t>0</a:t>
            </a:r>
            <a:r>
              <a:rPr lang="en-US" altLang="zh-CN" sz="2800" b="1">
                <a:solidFill>
                  <a:srgbClr val="0000FF"/>
                </a:solidFill>
              </a:rPr>
              <a:t>C00</a:t>
            </a:r>
            <a:r>
              <a:rPr lang="en-US" altLang="zh-CN" sz="2800" b="1">
                <a:solidFill>
                  <a:srgbClr val="0000FF"/>
                </a:solidFill>
                <a:cs typeface="Times New Roman" pitchFamily="18" charset="0"/>
              </a:rPr>
              <a:t>~0FFFH</a:t>
            </a:r>
            <a:r>
              <a:rPr lang="en-US" altLang="zh-CN" sz="2800" b="1">
                <a:solidFill>
                  <a:srgbClr val="0000FF"/>
                </a:solidFill>
              </a:rPr>
              <a:t>, 1000 </a:t>
            </a:r>
            <a:r>
              <a:rPr lang="en-US" altLang="zh-CN" sz="2800" b="1">
                <a:solidFill>
                  <a:srgbClr val="0000FF"/>
                </a:solidFill>
                <a:cs typeface="Times New Roman" pitchFamily="18" charset="0"/>
              </a:rPr>
              <a:t>~13FFH)</a:t>
            </a:r>
            <a:endParaRPr lang="en-US" altLang="zh-CN" sz="28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left)">
                                      <p:cBhvr>
                                        <p:cTn id="4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8" grpId="0" build="p" autoUpdateAnimBg="0"/>
      <p:bldP spid="10" grpId="0" build="p" autoUpdateAnimBg="0"/>
      <p:bldP spid="12" grpId="0" animBg="1"/>
      <p:bldP spid="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91680" y="1138138"/>
            <a:ext cx="4929188" cy="523220"/>
          </a:xfrm>
          <a:prstGeom prst="rect">
            <a:avLst/>
          </a:prstGeom>
          <a:noFill/>
          <a:ln w="9525">
            <a:noFill/>
            <a:miter lim="800000"/>
            <a:headEnd/>
            <a:tailEnd/>
          </a:ln>
        </p:spPr>
        <p:txBody>
          <a:bodyPr>
            <a:spAutoFit/>
          </a:bodyPr>
          <a:lstStyle/>
          <a:p>
            <a:pPr algn="l"/>
            <a:r>
              <a:rPr lang="en-US" altLang="zh-CN" sz="2800" b="1">
                <a:ea typeface="黑体" pitchFamily="2" charset="-122"/>
              </a:rPr>
              <a:t>A</a:t>
            </a:r>
            <a:r>
              <a:rPr lang="en-US" altLang="zh-CN" sz="2400" b="1">
                <a:ea typeface="黑体" pitchFamily="2" charset="-122"/>
              </a:rPr>
              <a:t>15</a:t>
            </a:r>
            <a:r>
              <a:rPr lang="en-US" altLang="zh-CN" sz="2800" b="1">
                <a:ea typeface="黑体" pitchFamily="2" charset="-122"/>
              </a:rPr>
              <a:t>A</a:t>
            </a:r>
            <a:r>
              <a:rPr lang="en-US" altLang="zh-CN" sz="2400" b="1">
                <a:ea typeface="黑体" pitchFamily="2" charset="-122"/>
              </a:rPr>
              <a:t>14</a:t>
            </a:r>
            <a:r>
              <a:rPr lang="en-US" altLang="zh-CN" sz="2800" b="1">
                <a:ea typeface="黑体" pitchFamily="2" charset="-122"/>
              </a:rPr>
              <a:t>A</a:t>
            </a:r>
            <a:r>
              <a:rPr lang="en-US" altLang="zh-CN" sz="2400" b="1">
                <a:ea typeface="黑体" pitchFamily="2" charset="-122"/>
              </a:rPr>
              <a:t>13</a:t>
            </a:r>
            <a:r>
              <a:rPr lang="en-US" altLang="zh-CN" sz="2800" b="1">
                <a:solidFill>
                  <a:srgbClr val="FF0000"/>
                </a:solidFill>
                <a:ea typeface="黑体" pitchFamily="2" charset="-122"/>
              </a:rPr>
              <a:t>A</a:t>
            </a:r>
            <a:r>
              <a:rPr lang="en-US" altLang="zh-CN" sz="2400" b="1">
                <a:solidFill>
                  <a:srgbClr val="FF0000"/>
                </a:solidFill>
                <a:ea typeface="黑体" pitchFamily="2" charset="-122"/>
              </a:rPr>
              <a:t>12</a:t>
            </a:r>
            <a:r>
              <a:rPr lang="en-US" altLang="zh-CN" sz="2800" b="1">
                <a:solidFill>
                  <a:srgbClr val="FF0000"/>
                </a:solidFill>
                <a:ea typeface="黑体" pitchFamily="2" charset="-122"/>
              </a:rPr>
              <a:t>A</a:t>
            </a:r>
            <a:r>
              <a:rPr lang="en-US" altLang="zh-CN" sz="2400" b="1">
                <a:solidFill>
                  <a:srgbClr val="FF0000"/>
                </a:solidFill>
                <a:ea typeface="黑体" pitchFamily="2" charset="-122"/>
              </a:rPr>
              <a:t>11</a:t>
            </a:r>
            <a:r>
              <a:rPr lang="en-US" altLang="zh-CN" sz="2800" b="1">
                <a:solidFill>
                  <a:srgbClr val="FF0000"/>
                </a:solidFill>
                <a:ea typeface="黑体" pitchFamily="2" charset="-122"/>
              </a:rPr>
              <a:t>A</a:t>
            </a:r>
            <a:r>
              <a:rPr lang="en-US" altLang="zh-CN" sz="2400" b="1">
                <a:solidFill>
                  <a:srgbClr val="FF0000"/>
                </a:solidFill>
                <a:ea typeface="黑体" pitchFamily="2" charset="-122"/>
              </a:rPr>
              <a:t>10</a:t>
            </a:r>
            <a:r>
              <a:rPr lang="en-US" altLang="zh-CN" sz="2800" b="1">
                <a:solidFill>
                  <a:srgbClr val="FF0000"/>
                </a:solidFill>
                <a:ea typeface="黑体" pitchFamily="2" charset="-122"/>
              </a:rPr>
              <a:t>A</a:t>
            </a:r>
            <a:r>
              <a:rPr lang="en-US" altLang="zh-CN" sz="2400" b="1">
                <a:solidFill>
                  <a:srgbClr val="FF0000"/>
                </a:solidFill>
                <a:ea typeface="黑体" pitchFamily="2" charset="-122"/>
              </a:rPr>
              <a:t>9</a:t>
            </a:r>
            <a:r>
              <a:rPr lang="en-US" altLang="zh-CN" sz="2800" b="1">
                <a:ea typeface="黑体" pitchFamily="2" charset="-122"/>
              </a:rPr>
              <a:t>….</a:t>
            </a:r>
            <a:r>
              <a:rPr lang="en-US" altLang="zh-CN" sz="2800" b="1">
                <a:solidFill>
                  <a:srgbClr val="FF0000"/>
                </a:solidFill>
                <a:ea typeface="黑体" pitchFamily="2" charset="-122"/>
              </a:rPr>
              <a:t>A</a:t>
            </a:r>
            <a:r>
              <a:rPr lang="en-US" altLang="zh-CN" sz="2400" b="1">
                <a:solidFill>
                  <a:srgbClr val="FF0000"/>
                </a:solidFill>
                <a:ea typeface="黑体" pitchFamily="2" charset="-122"/>
              </a:rPr>
              <a:t>0</a:t>
            </a:r>
          </a:p>
        </p:txBody>
      </p:sp>
      <p:sp>
        <p:nvSpPr>
          <p:cNvPr id="3" name="Text Box 3"/>
          <p:cNvSpPr txBox="1">
            <a:spLocks noChangeArrowheads="1"/>
          </p:cNvSpPr>
          <p:nvPr/>
        </p:nvSpPr>
        <p:spPr bwMode="auto">
          <a:xfrm>
            <a:off x="349250" y="332656"/>
            <a:ext cx="6173788" cy="565150"/>
          </a:xfrm>
          <a:prstGeom prst="rect">
            <a:avLst/>
          </a:prstGeom>
          <a:noFill/>
          <a:ln w="9525">
            <a:noFill/>
            <a:miter lim="800000"/>
            <a:headEnd/>
            <a:tailEnd/>
          </a:ln>
        </p:spPr>
        <p:txBody>
          <a:bodyPr>
            <a:spAutoFit/>
          </a:bodyPr>
          <a:lstStyle/>
          <a:p>
            <a:pPr algn="l"/>
            <a:r>
              <a:rPr lang="zh-CN" altLang="en-US" sz="2900" b="1"/>
              <a:t>5</a:t>
            </a:r>
            <a:r>
              <a:rPr lang="en-US" altLang="zh-CN" sz="2900" b="1"/>
              <a:t>KB</a:t>
            </a:r>
            <a:r>
              <a:rPr lang="zh-CN" altLang="en-US" sz="2900" b="1"/>
              <a:t>需13位地址寻址</a:t>
            </a:r>
            <a:r>
              <a:rPr lang="zh-CN" altLang="en-US" b="1">
                <a:solidFill>
                  <a:srgbClr val="FF0000"/>
                </a:solidFill>
              </a:rPr>
              <a:t>: </a:t>
            </a:r>
            <a:r>
              <a:rPr lang="en-US" altLang="zh-CN" sz="2800" b="1">
                <a:solidFill>
                  <a:srgbClr val="FF0000"/>
                </a:solidFill>
              </a:rPr>
              <a:t>A</a:t>
            </a:r>
            <a:r>
              <a:rPr lang="en-US" altLang="zh-CN" sz="3200" b="1" baseline="-14000">
                <a:solidFill>
                  <a:srgbClr val="FF0000"/>
                </a:solidFill>
              </a:rPr>
              <a:t>12</a:t>
            </a:r>
            <a:r>
              <a:rPr lang="en-US" altLang="zh-CN" sz="2400" b="1" baseline="-16000">
                <a:solidFill>
                  <a:srgbClr val="FF0000"/>
                </a:solidFill>
              </a:rPr>
              <a:t> </a:t>
            </a:r>
            <a:r>
              <a:rPr lang="en-US" altLang="zh-CN" sz="3100" b="1">
                <a:solidFill>
                  <a:srgbClr val="FF0000"/>
                </a:solidFill>
              </a:rPr>
              <a:t>~</a:t>
            </a:r>
            <a:r>
              <a:rPr lang="en-US" altLang="zh-CN" sz="1600" b="1">
                <a:solidFill>
                  <a:srgbClr val="FF0000"/>
                </a:solidFill>
              </a:rPr>
              <a:t> </a:t>
            </a:r>
            <a:r>
              <a:rPr lang="en-US" altLang="zh-CN" sz="2800" b="1">
                <a:solidFill>
                  <a:srgbClr val="FF0000"/>
                </a:solidFill>
              </a:rPr>
              <a:t>A</a:t>
            </a:r>
            <a:r>
              <a:rPr lang="en-US" altLang="zh-CN" sz="3200" b="1" baseline="-14000">
                <a:solidFill>
                  <a:srgbClr val="FF0000"/>
                </a:solidFill>
              </a:rPr>
              <a:t>0</a:t>
            </a:r>
            <a:endParaRPr lang="zh-CN" altLang="en-US" sz="3200" b="1" baseline="-14000">
              <a:solidFill>
                <a:srgbClr val="FF0000"/>
              </a:solidFill>
            </a:endParaRPr>
          </a:p>
        </p:txBody>
      </p:sp>
      <p:grpSp>
        <p:nvGrpSpPr>
          <p:cNvPr id="4" name="Group 53"/>
          <p:cNvGrpSpPr>
            <a:grpSpLocks/>
          </p:cNvGrpSpPr>
          <p:nvPr/>
        </p:nvGrpSpPr>
        <p:grpSpPr bwMode="auto">
          <a:xfrm>
            <a:off x="719138" y="1587401"/>
            <a:ext cx="6057900" cy="1038225"/>
            <a:chOff x="453" y="767"/>
            <a:chExt cx="3816" cy="638"/>
          </a:xfrm>
        </p:grpSpPr>
        <p:sp>
          <p:nvSpPr>
            <p:cNvPr id="5" name="Text Box 6"/>
            <p:cNvSpPr txBox="1">
              <a:spLocks noChangeArrowheads="1"/>
            </p:cNvSpPr>
            <p:nvPr/>
          </p:nvSpPr>
          <p:spPr bwMode="auto">
            <a:xfrm>
              <a:off x="1310" y="767"/>
              <a:ext cx="2959"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  </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400" b="1">
                  <a:solidFill>
                    <a:schemeClr val="tx1"/>
                  </a:solidFill>
                  <a:ea typeface="黑体" pitchFamily="2" charset="-122"/>
                </a:rPr>
                <a:t> </a:t>
              </a:r>
              <a:r>
                <a:rPr lang="zh-CN" altLang="en-US" sz="2400" b="1">
                  <a:solidFill>
                    <a:srgbClr val="66FF99"/>
                  </a:solidFill>
                  <a:ea typeface="黑体" pitchFamily="2" charset="-122"/>
                </a:rPr>
                <a:t> </a:t>
              </a:r>
              <a:r>
                <a:rPr lang="zh-CN" altLang="en-US" sz="2800" b="1">
                  <a:ea typeface="黑体" pitchFamily="2" charset="-122"/>
                </a:rPr>
                <a:t>0  …….</a:t>
              </a:r>
              <a:r>
                <a:rPr lang="zh-CN" altLang="en-US" sz="1400" b="1">
                  <a:ea typeface="黑体" pitchFamily="2" charset="-122"/>
                </a:rPr>
                <a:t> </a:t>
              </a:r>
              <a:r>
                <a:rPr lang="zh-CN" altLang="en-US" sz="2800" b="1">
                  <a:ea typeface="黑体" pitchFamily="2" charset="-122"/>
                </a:rPr>
                <a:t>.</a:t>
              </a:r>
              <a:r>
                <a:rPr lang="zh-CN" altLang="en-US" sz="1200" b="1">
                  <a:ea typeface="黑体" pitchFamily="2" charset="-122"/>
                </a:rPr>
                <a:t> </a:t>
              </a:r>
              <a:r>
                <a:rPr lang="zh-CN" altLang="en-US" sz="2800" b="1">
                  <a:ea typeface="黑体" pitchFamily="2" charset="-122"/>
                </a:rPr>
                <a:t>0</a:t>
              </a:r>
            </a:p>
          </p:txBody>
        </p:sp>
        <p:sp>
          <p:nvSpPr>
            <p:cNvPr id="6" name="Text Box 7"/>
            <p:cNvSpPr txBox="1">
              <a:spLocks noChangeArrowheads="1"/>
            </p:cNvSpPr>
            <p:nvPr/>
          </p:nvSpPr>
          <p:spPr bwMode="auto">
            <a:xfrm>
              <a:off x="1313" y="1086"/>
              <a:ext cx="2850" cy="319"/>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a:t>
              </a:r>
              <a:r>
                <a:rPr lang="zh-CN" altLang="en-US" sz="2000" b="1">
                  <a:solidFill>
                    <a:srgbClr val="000099"/>
                  </a:solidFill>
                  <a:ea typeface="黑体" pitchFamily="2" charset="-122"/>
                </a:rPr>
                <a:t> </a:t>
              </a:r>
              <a:r>
                <a:rPr lang="zh-CN" altLang="en-US" sz="2200" b="1">
                  <a:solidFill>
                    <a:srgbClr val="000099"/>
                  </a:solidFill>
                  <a:ea typeface="黑体" pitchFamily="2" charset="-122"/>
                </a:rPr>
                <a:t>   </a:t>
              </a:r>
              <a:r>
                <a:rPr lang="zh-CN" altLang="en-US" sz="2800" b="1">
                  <a:solidFill>
                    <a:srgbClr val="000099"/>
                  </a:solidFill>
                  <a:ea typeface="黑体" pitchFamily="2" charset="-122"/>
                </a:rPr>
                <a:t>0</a:t>
              </a:r>
              <a:r>
                <a:rPr lang="zh-CN" altLang="en-US" sz="2800" b="1">
                  <a:solidFill>
                    <a:schemeClr val="tx1"/>
                  </a:solidFill>
                  <a:ea typeface="黑体" pitchFamily="2" charset="-122"/>
                </a:rPr>
                <a:t>    </a:t>
              </a:r>
              <a:r>
                <a:rPr lang="zh-CN" altLang="en-US" sz="2800" b="1">
                  <a:solidFill>
                    <a:srgbClr val="800000"/>
                  </a:solidFill>
                  <a:ea typeface="黑体" pitchFamily="2" charset="-122"/>
                </a:rPr>
                <a:t>0    0</a:t>
              </a:r>
              <a:r>
                <a:rPr lang="zh-CN" altLang="en-US" sz="2800" b="1">
                  <a:solidFill>
                    <a:schemeClr val="tx1"/>
                  </a:solidFill>
                  <a:ea typeface="黑体" pitchFamily="2" charset="-122"/>
                </a:rPr>
                <a:t>     </a:t>
              </a:r>
              <a:r>
                <a:rPr lang="zh-CN" altLang="en-US" sz="2800" b="1">
                  <a:ea typeface="黑体" pitchFamily="2" charset="-122"/>
                </a:rPr>
                <a:t>1  …… </a:t>
              </a:r>
              <a:r>
                <a:rPr lang="zh-CN" altLang="en-US" sz="2400" b="1">
                  <a:ea typeface="黑体" pitchFamily="2" charset="-122"/>
                </a:rPr>
                <a:t>  </a:t>
              </a:r>
              <a:r>
                <a:rPr lang="zh-CN" altLang="en-US" sz="2800" b="1">
                  <a:ea typeface="黑体" pitchFamily="2" charset="-122"/>
                </a:rPr>
                <a:t>1</a:t>
              </a:r>
            </a:p>
          </p:txBody>
        </p:sp>
        <p:sp>
          <p:nvSpPr>
            <p:cNvPr id="7" name="Line 8"/>
            <p:cNvSpPr>
              <a:spLocks noChangeShapeType="1"/>
            </p:cNvSpPr>
            <p:nvPr/>
          </p:nvSpPr>
          <p:spPr bwMode="auto">
            <a:xfrm>
              <a:off x="1412" y="1034"/>
              <a:ext cx="0" cy="133"/>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8" name="AutoShape 9"/>
            <p:cNvSpPr>
              <a:spLocks/>
            </p:cNvSpPr>
            <p:nvPr/>
          </p:nvSpPr>
          <p:spPr bwMode="auto">
            <a:xfrm>
              <a:off x="1247" y="872"/>
              <a:ext cx="95" cy="460"/>
            </a:xfrm>
            <a:prstGeom prst="leftBrace">
              <a:avLst>
                <a:gd name="adj1" fmla="val 40351"/>
                <a:gd name="adj2" fmla="val 50000"/>
              </a:avLst>
            </a:prstGeom>
            <a:noFill/>
            <a:ln w="25400">
              <a:solidFill>
                <a:srgbClr val="003C00"/>
              </a:solidFill>
              <a:round/>
              <a:headEnd/>
              <a:tailEnd/>
            </a:ln>
          </p:spPr>
          <p:txBody>
            <a:bodyPr wrap="none" anchor="ctr"/>
            <a:lstStyle/>
            <a:p>
              <a:endParaRPr lang="zh-CN" altLang="en-US" b="1"/>
            </a:p>
          </p:txBody>
        </p:sp>
        <p:sp>
          <p:nvSpPr>
            <p:cNvPr id="9" name="Rectangle 10"/>
            <p:cNvSpPr>
              <a:spLocks noChangeArrowheads="1"/>
            </p:cNvSpPr>
            <p:nvPr/>
          </p:nvSpPr>
          <p:spPr bwMode="auto">
            <a:xfrm>
              <a:off x="453" y="791"/>
              <a:ext cx="794" cy="582"/>
            </a:xfrm>
            <a:prstGeom prst="rect">
              <a:avLst/>
            </a:prstGeom>
            <a:noFill/>
            <a:ln w="9525">
              <a:noFill/>
              <a:miter lim="800000"/>
              <a:headEnd/>
              <a:tailEnd/>
            </a:ln>
          </p:spPr>
          <p:txBody>
            <a:bodyPr wrap="none">
              <a:spAutoFit/>
            </a:bodyPr>
            <a:lstStyle/>
            <a:p>
              <a:pPr algn="l">
                <a:spcBef>
                  <a:spcPct val="0"/>
                </a:spcBef>
              </a:pPr>
              <a:r>
                <a:rPr lang="zh-CN" altLang="en-US" sz="2800" b="1"/>
                <a:t>0000 </a:t>
              </a:r>
              <a:r>
                <a:rPr lang="en-US" altLang="zh-CN" sz="2800" b="1"/>
                <a:t>H</a:t>
              </a:r>
            </a:p>
            <a:p>
              <a:pPr algn="l">
                <a:spcBef>
                  <a:spcPct val="0"/>
                </a:spcBef>
              </a:pPr>
              <a:r>
                <a:rPr lang="en-US" altLang="zh-CN" sz="2800" b="1"/>
                <a:t>07FFH</a:t>
              </a:r>
              <a:endParaRPr lang="zh-CN" altLang="en-US" sz="2800" b="1"/>
            </a:p>
          </p:txBody>
        </p:sp>
      </p:grpSp>
      <p:grpSp>
        <p:nvGrpSpPr>
          <p:cNvPr id="10" name="Group 51"/>
          <p:cNvGrpSpPr>
            <a:grpSpLocks/>
          </p:cNvGrpSpPr>
          <p:nvPr/>
        </p:nvGrpSpPr>
        <p:grpSpPr bwMode="auto">
          <a:xfrm>
            <a:off x="719138" y="2506563"/>
            <a:ext cx="5975350" cy="1071563"/>
            <a:chOff x="453" y="1394"/>
            <a:chExt cx="3764" cy="675"/>
          </a:xfrm>
        </p:grpSpPr>
        <p:sp>
          <p:nvSpPr>
            <p:cNvPr id="11" name="Text Box 13"/>
            <p:cNvSpPr txBox="1">
              <a:spLocks noChangeArrowheads="1"/>
            </p:cNvSpPr>
            <p:nvPr/>
          </p:nvSpPr>
          <p:spPr bwMode="auto">
            <a:xfrm>
              <a:off x="1260" y="1742"/>
              <a:ext cx="2926"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1  …… .</a:t>
              </a:r>
              <a:r>
                <a:rPr lang="zh-CN" altLang="en-US" sz="2000" b="1">
                  <a:ea typeface="黑体" pitchFamily="2" charset="-122"/>
                </a:rPr>
                <a:t> </a:t>
              </a:r>
              <a:r>
                <a:rPr lang="zh-CN" altLang="en-US" sz="2800" b="1">
                  <a:ea typeface="黑体" pitchFamily="2" charset="-122"/>
                </a:rPr>
                <a:t>1</a:t>
              </a:r>
            </a:p>
          </p:txBody>
        </p:sp>
        <p:sp>
          <p:nvSpPr>
            <p:cNvPr id="12" name="Text Box 14"/>
            <p:cNvSpPr txBox="1">
              <a:spLocks noChangeArrowheads="1"/>
            </p:cNvSpPr>
            <p:nvPr/>
          </p:nvSpPr>
          <p:spPr bwMode="auto">
            <a:xfrm>
              <a:off x="1259" y="1394"/>
              <a:ext cx="2958" cy="327"/>
            </a:xfrm>
            <a:prstGeom prst="rect">
              <a:avLst/>
            </a:prstGeom>
            <a:noFill/>
            <a:ln w="9525">
              <a:noFill/>
              <a:miter lim="800000"/>
              <a:headEnd/>
              <a:tailEnd/>
            </a:ln>
          </p:spPr>
          <p:txBody>
            <a:bodyPr>
              <a:spAutoFit/>
            </a:bodyPr>
            <a:lstStyle/>
            <a:p>
              <a:pPr algn="l"/>
              <a:r>
                <a:rPr lang="zh-CN" altLang="en-US" sz="2800" b="1">
                  <a:solidFill>
                    <a:srgbClr val="000099"/>
                  </a:solidFill>
                  <a:ea typeface="黑体" pitchFamily="2" charset="-122"/>
                </a:rPr>
                <a:t> 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0    1</a:t>
              </a:r>
              <a:r>
                <a:rPr lang="zh-CN" altLang="en-US" sz="2800" b="1">
                  <a:solidFill>
                    <a:schemeClr val="tx1"/>
                  </a:solidFill>
                  <a:ea typeface="黑体" pitchFamily="2" charset="-122"/>
                </a:rPr>
                <a:t>     </a:t>
              </a:r>
              <a:r>
                <a:rPr lang="zh-CN" altLang="en-US" sz="2800" b="1">
                  <a:ea typeface="黑体" pitchFamily="2" charset="-122"/>
                </a:rPr>
                <a:t>0  ……</a:t>
              </a:r>
              <a:r>
                <a:rPr lang="zh-CN" altLang="en-US" sz="2000" b="1">
                  <a:ea typeface="黑体" pitchFamily="2" charset="-122"/>
                </a:rPr>
                <a:t> </a:t>
              </a:r>
              <a:r>
                <a:rPr lang="zh-CN" altLang="en-US" sz="2800" b="1">
                  <a:ea typeface="黑体" pitchFamily="2" charset="-122"/>
                </a:rPr>
                <a:t>. 0</a:t>
              </a:r>
            </a:p>
          </p:txBody>
        </p:sp>
        <p:sp>
          <p:nvSpPr>
            <p:cNvPr id="13" name="Line 15"/>
            <p:cNvSpPr>
              <a:spLocks noChangeShapeType="1"/>
            </p:cNvSpPr>
            <p:nvPr/>
          </p:nvSpPr>
          <p:spPr bwMode="auto">
            <a:xfrm>
              <a:off x="1426" y="1668"/>
              <a:ext cx="0" cy="136"/>
            </a:xfrm>
            <a:prstGeom prst="line">
              <a:avLst/>
            </a:prstGeom>
            <a:noFill/>
            <a:ln w="22225" cap="rnd">
              <a:solidFill>
                <a:schemeClr val="tx1"/>
              </a:solidFill>
              <a:prstDash val="sysDot"/>
              <a:round/>
              <a:headEnd type="none" w="sm" len="sm"/>
              <a:tailEnd type="none" w="sm" len="sm"/>
            </a:ln>
          </p:spPr>
          <p:txBody>
            <a:bodyPr wrap="none" anchor="ctr"/>
            <a:lstStyle/>
            <a:p>
              <a:endParaRPr lang="zh-CN" altLang="en-US" b="1"/>
            </a:p>
          </p:txBody>
        </p:sp>
        <p:sp>
          <p:nvSpPr>
            <p:cNvPr id="14" name="AutoShape 16"/>
            <p:cNvSpPr>
              <a:spLocks/>
            </p:cNvSpPr>
            <p:nvPr/>
          </p:nvSpPr>
          <p:spPr bwMode="auto">
            <a:xfrm>
              <a:off x="1231" y="1522"/>
              <a:ext cx="94" cy="427"/>
            </a:xfrm>
            <a:prstGeom prst="leftBrace">
              <a:avLst>
                <a:gd name="adj1" fmla="val 37855"/>
                <a:gd name="adj2" fmla="val 50000"/>
              </a:avLst>
            </a:prstGeom>
            <a:noFill/>
            <a:ln w="25400">
              <a:solidFill>
                <a:srgbClr val="003C00"/>
              </a:solidFill>
              <a:round/>
              <a:headEnd/>
              <a:tailEnd/>
            </a:ln>
          </p:spPr>
          <p:txBody>
            <a:bodyPr wrap="none" anchor="ctr"/>
            <a:lstStyle/>
            <a:p>
              <a:endParaRPr lang="zh-CN" altLang="en-US" b="1"/>
            </a:p>
          </p:txBody>
        </p:sp>
        <p:sp>
          <p:nvSpPr>
            <p:cNvPr id="15" name="Rectangle 17"/>
            <p:cNvSpPr>
              <a:spLocks noChangeArrowheads="1"/>
            </p:cNvSpPr>
            <p:nvPr/>
          </p:nvSpPr>
          <p:spPr bwMode="auto">
            <a:xfrm>
              <a:off x="453" y="1451"/>
              <a:ext cx="813" cy="596"/>
            </a:xfrm>
            <a:prstGeom prst="rect">
              <a:avLst/>
            </a:prstGeom>
            <a:noFill/>
            <a:ln w="9525">
              <a:noFill/>
              <a:miter lim="800000"/>
              <a:headEnd/>
              <a:tailEnd/>
            </a:ln>
          </p:spPr>
          <p:txBody>
            <a:bodyPr wrap="none">
              <a:spAutoFit/>
            </a:bodyPr>
            <a:lstStyle/>
            <a:p>
              <a:pPr algn="l">
                <a:spcBef>
                  <a:spcPct val="0"/>
                </a:spcBef>
              </a:pPr>
              <a:r>
                <a:rPr lang="zh-CN" altLang="en-US" sz="2800" b="1"/>
                <a:t>0800 </a:t>
              </a:r>
              <a:r>
                <a:rPr lang="en-US" altLang="zh-CN" sz="2800" b="1"/>
                <a:t>H</a:t>
              </a:r>
            </a:p>
            <a:p>
              <a:pPr algn="l">
                <a:spcBef>
                  <a:spcPct val="0"/>
                </a:spcBef>
              </a:pPr>
              <a:r>
                <a:rPr lang="en-US" altLang="zh-CN" sz="2800" b="1"/>
                <a:t>0FFFH</a:t>
              </a:r>
              <a:endParaRPr lang="zh-CN" altLang="en-US" sz="2800" b="1"/>
            </a:p>
          </p:txBody>
        </p:sp>
      </p:grpSp>
      <p:grpSp>
        <p:nvGrpSpPr>
          <p:cNvPr id="16" name="Group 52"/>
          <p:cNvGrpSpPr>
            <a:grpSpLocks/>
          </p:cNvGrpSpPr>
          <p:nvPr/>
        </p:nvGrpSpPr>
        <p:grpSpPr bwMode="auto">
          <a:xfrm>
            <a:off x="681038" y="3474938"/>
            <a:ext cx="5984875" cy="1003300"/>
            <a:chOff x="453" y="2012"/>
            <a:chExt cx="3729" cy="632"/>
          </a:xfrm>
        </p:grpSpPr>
        <p:sp>
          <p:nvSpPr>
            <p:cNvPr id="17" name="Text Box 20"/>
            <p:cNvSpPr txBox="1">
              <a:spLocks noChangeArrowheads="1"/>
            </p:cNvSpPr>
            <p:nvPr/>
          </p:nvSpPr>
          <p:spPr bwMode="auto">
            <a:xfrm>
              <a:off x="1270" y="2317"/>
              <a:ext cx="2879" cy="327"/>
            </a:xfrm>
            <a:prstGeom prst="rect">
              <a:avLst/>
            </a:prstGeom>
            <a:noFill/>
            <a:ln w="9525">
              <a:noFill/>
              <a:miter lim="800000"/>
              <a:headEnd/>
              <a:tailEnd/>
            </a:ln>
          </p:spPr>
          <p:txBody>
            <a:bodyPr>
              <a:spAutoFit/>
            </a:bodyPr>
            <a:lstStyle/>
            <a:p>
              <a:pPr algn="l"/>
              <a:r>
                <a:rPr lang="zh-CN" altLang="en-US" sz="2000" b="1">
                  <a:solidFill>
                    <a:srgbClr val="000099"/>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rgbClr val="66FF33"/>
                  </a:solidFill>
                  <a:ea typeface="黑体" pitchFamily="2" charset="-122"/>
                </a:rPr>
                <a:t>  </a:t>
              </a:r>
              <a:r>
                <a:rPr lang="zh-CN" altLang="en-US" sz="2800" b="1">
                  <a:solidFill>
                    <a:schemeClr val="tx1"/>
                  </a:solidFill>
                  <a:ea typeface="黑体" pitchFamily="2" charset="-122"/>
                </a:rPr>
                <a:t>  </a:t>
              </a:r>
              <a:r>
                <a:rPr lang="zh-CN" altLang="en-US" sz="2800" b="1">
                  <a:solidFill>
                    <a:srgbClr val="800000"/>
                  </a:solidFill>
                  <a:ea typeface="黑体" pitchFamily="2" charset="-122"/>
                </a:rPr>
                <a:t>1    0   </a:t>
              </a:r>
              <a:r>
                <a:rPr lang="zh-CN" altLang="en-US" sz="2400" b="1">
                  <a:solidFill>
                    <a:srgbClr val="800000"/>
                  </a:solidFill>
                  <a:ea typeface="黑体" pitchFamily="2" charset="-122"/>
                </a:rPr>
                <a:t>  </a:t>
              </a:r>
              <a:r>
                <a:rPr lang="zh-CN" altLang="en-US" sz="2800" b="1">
                  <a:solidFill>
                    <a:srgbClr val="800000"/>
                  </a:solidFill>
                  <a:ea typeface="黑体" pitchFamily="2" charset="-122"/>
                </a:rPr>
                <a:t>0</a:t>
              </a:r>
              <a:r>
                <a:rPr lang="zh-CN" altLang="en-US" sz="2800" b="1">
                  <a:solidFill>
                    <a:schemeClr val="tx1"/>
                  </a:solidFill>
                  <a:ea typeface="黑体" pitchFamily="2" charset="-122"/>
                </a:rPr>
                <a:t>  </a:t>
              </a:r>
              <a:r>
                <a:rPr lang="zh-CN" altLang="en-US" sz="2800" b="1">
                  <a:ea typeface="黑体" pitchFamily="2" charset="-122"/>
                </a:rPr>
                <a:t>1 …..</a:t>
              </a:r>
              <a:r>
                <a:rPr lang="zh-CN" altLang="en-US" sz="2400" b="1">
                  <a:ea typeface="黑体" pitchFamily="2" charset="-122"/>
                </a:rPr>
                <a:t> </a:t>
              </a:r>
              <a:r>
                <a:rPr lang="zh-CN" altLang="en-US" sz="2800" b="1">
                  <a:ea typeface="黑体" pitchFamily="2" charset="-122"/>
                </a:rPr>
                <a:t>.1</a:t>
              </a:r>
            </a:p>
          </p:txBody>
        </p:sp>
        <p:sp>
          <p:nvSpPr>
            <p:cNvPr id="18" name="Text Box 21"/>
            <p:cNvSpPr txBox="1">
              <a:spLocks noChangeArrowheads="1"/>
            </p:cNvSpPr>
            <p:nvPr/>
          </p:nvSpPr>
          <p:spPr bwMode="auto">
            <a:xfrm>
              <a:off x="1260" y="2012"/>
              <a:ext cx="2922" cy="327"/>
            </a:xfrm>
            <a:prstGeom prst="rect">
              <a:avLst/>
            </a:prstGeom>
            <a:noFill/>
            <a:ln w="9525">
              <a:noFill/>
              <a:miter lim="800000"/>
              <a:headEnd/>
              <a:tailEnd/>
            </a:ln>
          </p:spPr>
          <p:txBody>
            <a:bodyPr>
              <a:spAutoFit/>
            </a:bodyPr>
            <a:lstStyle/>
            <a:p>
              <a:pPr algn="l"/>
              <a:r>
                <a:rPr lang="zh-CN" altLang="en-US" sz="2800" b="1">
                  <a:solidFill>
                    <a:srgbClr val="66FF33"/>
                  </a:solidFill>
                  <a:ea typeface="黑体" pitchFamily="2" charset="-122"/>
                </a:rPr>
                <a:t> </a:t>
              </a:r>
              <a:r>
                <a:rPr lang="zh-CN" altLang="en-US" sz="2800" b="1">
                  <a:solidFill>
                    <a:srgbClr val="000099"/>
                  </a:solidFill>
                  <a:ea typeface="黑体" pitchFamily="2" charset="-122"/>
                </a:rPr>
                <a:t>0</a:t>
              </a:r>
              <a:r>
                <a:rPr lang="zh-CN" altLang="en-US" sz="2400" b="1">
                  <a:solidFill>
                    <a:srgbClr val="000099"/>
                  </a:solidFill>
                  <a:ea typeface="黑体" pitchFamily="2" charset="-122"/>
                </a:rPr>
                <a:t>    </a:t>
              </a:r>
              <a:r>
                <a:rPr lang="zh-CN" altLang="en-US" sz="2800" b="1">
                  <a:solidFill>
                    <a:srgbClr val="000099"/>
                  </a:solidFill>
                  <a:ea typeface="黑体" pitchFamily="2" charset="-122"/>
                </a:rPr>
                <a:t>0    0</a:t>
              </a:r>
              <a:r>
                <a:rPr lang="zh-CN" altLang="en-US" sz="2800" b="1">
                  <a:solidFill>
                    <a:schemeClr val="tx1"/>
                  </a:solidFill>
                  <a:ea typeface="黑体" pitchFamily="2" charset="-122"/>
                </a:rPr>
                <a:t>    </a:t>
              </a:r>
              <a:r>
                <a:rPr lang="zh-CN" altLang="en-US" sz="2800" b="1">
                  <a:solidFill>
                    <a:srgbClr val="800000"/>
                  </a:solidFill>
                  <a:ea typeface="黑体" pitchFamily="2" charset="-122"/>
                </a:rPr>
                <a:t>1    0     0</a:t>
              </a:r>
              <a:r>
                <a:rPr lang="zh-CN" altLang="en-US" sz="2800" b="1">
                  <a:solidFill>
                    <a:schemeClr val="tx1"/>
                  </a:solidFill>
                  <a:ea typeface="黑体" pitchFamily="2" charset="-122"/>
                </a:rPr>
                <a:t>  </a:t>
              </a:r>
              <a:r>
                <a:rPr lang="zh-CN" altLang="en-US" sz="2800" b="1">
                  <a:ea typeface="黑体" pitchFamily="2" charset="-122"/>
                </a:rPr>
                <a:t>0 …. .</a:t>
              </a:r>
              <a:r>
                <a:rPr lang="zh-CN" altLang="en-US" sz="2400" b="1">
                  <a:ea typeface="黑体" pitchFamily="2" charset="-122"/>
                </a:rPr>
                <a:t> </a:t>
              </a:r>
              <a:r>
                <a:rPr lang="zh-CN" altLang="en-US" sz="2800" b="1">
                  <a:ea typeface="黑体" pitchFamily="2" charset="-122"/>
                </a:rPr>
                <a:t>0</a:t>
              </a:r>
            </a:p>
          </p:txBody>
        </p:sp>
        <p:sp>
          <p:nvSpPr>
            <p:cNvPr id="19" name="Line 22"/>
            <p:cNvSpPr>
              <a:spLocks noChangeShapeType="1"/>
            </p:cNvSpPr>
            <p:nvPr/>
          </p:nvSpPr>
          <p:spPr bwMode="auto">
            <a:xfrm>
              <a:off x="1434" y="2277"/>
              <a:ext cx="1" cy="131"/>
            </a:xfrm>
            <a:prstGeom prst="line">
              <a:avLst/>
            </a:prstGeom>
            <a:noFill/>
            <a:ln w="19050" cap="rnd">
              <a:solidFill>
                <a:schemeClr val="tx1"/>
              </a:solidFill>
              <a:prstDash val="sysDot"/>
              <a:round/>
              <a:headEnd type="none" w="sm" len="sm"/>
              <a:tailEnd type="none" w="sm" len="sm"/>
            </a:ln>
          </p:spPr>
          <p:txBody>
            <a:bodyPr wrap="none" anchor="ctr"/>
            <a:lstStyle/>
            <a:p>
              <a:endParaRPr lang="zh-CN" altLang="en-US" b="1"/>
            </a:p>
          </p:txBody>
        </p:sp>
        <p:sp>
          <p:nvSpPr>
            <p:cNvPr id="20" name="AutoShape 23"/>
            <p:cNvSpPr>
              <a:spLocks/>
            </p:cNvSpPr>
            <p:nvPr/>
          </p:nvSpPr>
          <p:spPr bwMode="auto">
            <a:xfrm>
              <a:off x="1251" y="2129"/>
              <a:ext cx="79" cy="400"/>
            </a:xfrm>
            <a:prstGeom prst="leftBrace">
              <a:avLst>
                <a:gd name="adj1" fmla="val 42194"/>
                <a:gd name="adj2" fmla="val 50000"/>
              </a:avLst>
            </a:prstGeom>
            <a:noFill/>
            <a:ln w="25400">
              <a:solidFill>
                <a:srgbClr val="003C00"/>
              </a:solidFill>
              <a:round/>
              <a:headEnd/>
              <a:tailEnd/>
            </a:ln>
          </p:spPr>
          <p:txBody>
            <a:bodyPr wrap="none" anchor="ctr"/>
            <a:lstStyle/>
            <a:p>
              <a:endParaRPr lang="zh-CN" altLang="en-US" b="1"/>
            </a:p>
          </p:txBody>
        </p:sp>
        <p:sp>
          <p:nvSpPr>
            <p:cNvPr id="21" name="Rectangle 24"/>
            <p:cNvSpPr>
              <a:spLocks noChangeArrowheads="1"/>
            </p:cNvSpPr>
            <p:nvPr/>
          </p:nvSpPr>
          <p:spPr bwMode="auto">
            <a:xfrm>
              <a:off x="453" y="2021"/>
              <a:ext cx="785" cy="596"/>
            </a:xfrm>
            <a:prstGeom prst="rect">
              <a:avLst/>
            </a:prstGeom>
            <a:noFill/>
            <a:ln w="9525">
              <a:noFill/>
              <a:miter lim="800000"/>
              <a:headEnd/>
              <a:tailEnd/>
            </a:ln>
          </p:spPr>
          <p:txBody>
            <a:bodyPr wrap="none">
              <a:spAutoFit/>
            </a:bodyPr>
            <a:lstStyle/>
            <a:p>
              <a:pPr algn="l">
                <a:spcBef>
                  <a:spcPct val="0"/>
                </a:spcBef>
              </a:pPr>
              <a:r>
                <a:rPr lang="en-US" altLang="zh-CN" sz="2800" b="1"/>
                <a:t>1000 H</a:t>
              </a:r>
            </a:p>
            <a:p>
              <a:pPr algn="l">
                <a:spcBef>
                  <a:spcPct val="0"/>
                </a:spcBef>
              </a:pPr>
              <a:r>
                <a:rPr lang="en-US" altLang="zh-CN" sz="2800" b="1"/>
                <a:t>13FFH</a:t>
              </a:r>
              <a:endParaRPr lang="zh-CN" altLang="en-US" sz="2800" b="1"/>
            </a:p>
          </p:txBody>
        </p:sp>
      </p:grpSp>
      <p:grpSp>
        <p:nvGrpSpPr>
          <p:cNvPr id="22" name="Group 54"/>
          <p:cNvGrpSpPr>
            <a:grpSpLocks/>
          </p:cNvGrpSpPr>
          <p:nvPr/>
        </p:nvGrpSpPr>
        <p:grpSpPr bwMode="auto">
          <a:xfrm>
            <a:off x="6883400" y="1217463"/>
            <a:ext cx="1901825" cy="3795713"/>
            <a:chOff x="4264" y="526"/>
            <a:chExt cx="1198" cy="2391"/>
          </a:xfrm>
        </p:grpSpPr>
        <p:sp>
          <p:nvSpPr>
            <p:cNvPr id="23" name="Text Box 26"/>
            <p:cNvSpPr txBox="1">
              <a:spLocks noChangeArrowheads="1"/>
            </p:cNvSpPr>
            <p:nvPr/>
          </p:nvSpPr>
          <p:spPr bwMode="auto">
            <a:xfrm>
              <a:off x="4487" y="526"/>
              <a:ext cx="864" cy="327"/>
            </a:xfrm>
            <a:prstGeom prst="rect">
              <a:avLst/>
            </a:prstGeom>
            <a:noFill/>
            <a:ln w="9525">
              <a:noFill/>
              <a:miter lim="800000"/>
              <a:headEnd/>
              <a:tailEnd/>
            </a:ln>
          </p:spPr>
          <p:txBody>
            <a:bodyPr>
              <a:spAutoFit/>
            </a:bodyPr>
            <a:lstStyle/>
            <a:p>
              <a:pPr algn="l">
                <a:spcBef>
                  <a:spcPct val="0"/>
                </a:spcBef>
              </a:pPr>
              <a:r>
                <a:rPr lang="zh-CN" altLang="en-US" sz="2800" b="1">
                  <a:ea typeface="黑体" pitchFamily="2" charset="-122"/>
                </a:rPr>
                <a:t>64</a:t>
              </a:r>
              <a:r>
                <a:rPr lang="en-US" altLang="zh-CN" sz="2800" b="1">
                  <a:ea typeface="黑体" pitchFamily="2" charset="-122"/>
                </a:rPr>
                <a:t>KB</a:t>
              </a:r>
            </a:p>
          </p:txBody>
        </p:sp>
        <p:sp>
          <p:nvSpPr>
            <p:cNvPr id="24" name="Rectangle 27"/>
            <p:cNvSpPr>
              <a:spLocks noChangeArrowheads="1"/>
            </p:cNvSpPr>
            <p:nvPr/>
          </p:nvSpPr>
          <p:spPr bwMode="auto">
            <a:xfrm>
              <a:off x="4264" y="836"/>
              <a:ext cx="1198" cy="2081"/>
            </a:xfrm>
            <a:prstGeom prst="rect">
              <a:avLst/>
            </a:prstGeom>
            <a:solidFill>
              <a:srgbClr val="FFFFCC"/>
            </a:solidFill>
            <a:ln w="25400" cap="sq">
              <a:solidFill>
                <a:srgbClr val="FF0000"/>
              </a:solidFill>
              <a:miter lim="800000"/>
              <a:headEnd type="none" w="sm" len="sm"/>
              <a:tailEnd type="none" w="sm" len="sm"/>
            </a:ln>
          </p:spPr>
          <p:txBody>
            <a:bodyPr wrap="none" anchor="ctr"/>
            <a:lstStyle/>
            <a:p>
              <a:endParaRPr lang="zh-CN" altLang="en-US" b="1"/>
            </a:p>
          </p:txBody>
        </p:sp>
        <p:sp>
          <p:nvSpPr>
            <p:cNvPr id="25" name="Line 28"/>
            <p:cNvSpPr>
              <a:spLocks noChangeShapeType="1"/>
            </p:cNvSpPr>
            <p:nvPr/>
          </p:nvSpPr>
          <p:spPr bwMode="auto">
            <a:xfrm>
              <a:off x="4264" y="1366"/>
              <a:ext cx="1188"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6" name="Line 29"/>
            <p:cNvSpPr>
              <a:spLocks noChangeShapeType="1"/>
            </p:cNvSpPr>
            <p:nvPr/>
          </p:nvSpPr>
          <p:spPr bwMode="auto">
            <a:xfrm>
              <a:off x="4267" y="1985"/>
              <a:ext cx="118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7" name="Line 30"/>
            <p:cNvSpPr>
              <a:spLocks noChangeShapeType="1"/>
            </p:cNvSpPr>
            <p:nvPr/>
          </p:nvSpPr>
          <p:spPr bwMode="auto">
            <a:xfrm>
              <a:off x="4269" y="2519"/>
              <a:ext cx="1177" cy="0"/>
            </a:xfrm>
            <a:prstGeom prst="line">
              <a:avLst/>
            </a:prstGeom>
            <a:noFill/>
            <a:ln w="28575" cap="sq">
              <a:solidFill>
                <a:srgbClr val="FF0000"/>
              </a:solidFill>
              <a:round/>
              <a:headEnd type="none" w="sm" len="sm"/>
              <a:tailEnd type="none" w="sm" len="sm"/>
            </a:ln>
          </p:spPr>
          <p:txBody>
            <a:bodyPr wrap="none" anchor="ctr"/>
            <a:lstStyle/>
            <a:p>
              <a:endParaRPr lang="zh-CN" altLang="en-US" b="1"/>
            </a:p>
          </p:txBody>
        </p:sp>
        <p:sp>
          <p:nvSpPr>
            <p:cNvPr id="28" name="Text Box 31"/>
            <p:cNvSpPr txBox="1">
              <a:spLocks noChangeArrowheads="1"/>
            </p:cNvSpPr>
            <p:nvPr/>
          </p:nvSpPr>
          <p:spPr bwMode="auto">
            <a:xfrm>
              <a:off x="4531" y="2016"/>
              <a:ext cx="862" cy="473"/>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800" b="1">
                  <a:ea typeface="黑体" pitchFamily="2" charset="-122"/>
                </a:rPr>
                <a:t> 1</a:t>
              </a:r>
              <a:r>
                <a:rPr lang="en-US" altLang="zh-CN" sz="2800" b="1">
                  <a:ea typeface="黑体" pitchFamily="2" charset="-122"/>
                </a:rPr>
                <a:t>KB </a:t>
              </a:r>
              <a:r>
                <a:rPr lang="en-US" altLang="zh-CN" sz="2600" b="1"/>
                <a:t>(RAM)</a:t>
              </a:r>
            </a:p>
          </p:txBody>
        </p:sp>
        <p:sp>
          <p:nvSpPr>
            <p:cNvPr id="29" name="Text Box 32"/>
            <p:cNvSpPr txBox="1">
              <a:spLocks noChangeArrowheads="1"/>
            </p:cNvSpPr>
            <p:nvPr/>
          </p:nvSpPr>
          <p:spPr bwMode="auto">
            <a:xfrm>
              <a:off x="4458" y="804"/>
              <a:ext cx="850" cy="542"/>
            </a:xfrm>
            <a:prstGeom prst="rect">
              <a:avLst/>
            </a:prstGeom>
            <a:noFill/>
            <a:ln w="12700" cap="sq">
              <a:noFill/>
              <a:miter lim="800000"/>
              <a:headEnd type="none" w="sm" len="sm"/>
              <a:tailEnd type="none" w="sm" len="sm"/>
            </a:ln>
          </p:spPr>
          <p:txBody>
            <a:bodyPr>
              <a:spAutoFit/>
            </a:bodyPr>
            <a:lstStyle/>
            <a:p>
              <a:pPr algn="l">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a:t>
              </a:r>
            </a:p>
            <a:p>
              <a:pPr algn="l">
                <a:lnSpc>
                  <a:spcPct val="85000"/>
                </a:lnSpc>
                <a:spcBef>
                  <a:spcPct val="0"/>
                </a:spcBef>
              </a:pPr>
              <a:r>
                <a:rPr lang="en-US" altLang="zh-CN" sz="2700" b="1">
                  <a:ea typeface="黑体" pitchFamily="2" charset="-122"/>
                </a:rPr>
                <a:t>(ROM)</a:t>
              </a:r>
            </a:p>
          </p:txBody>
        </p:sp>
        <p:sp>
          <p:nvSpPr>
            <p:cNvPr id="30" name="Line 33"/>
            <p:cNvSpPr>
              <a:spLocks noChangeShapeType="1"/>
            </p:cNvSpPr>
            <p:nvPr/>
          </p:nvSpPr>
          <p:spPr bwMode="auto">
            <a:xfrm>
              <a:off x="4849" y="2585"/>
              <a:ext cx="0" cy="265"/>
            </a:xfrm>
            <a:prstGeom prst="line">
              <a:avLst/>
            </a:prstGeom>
            <a:noFill/>
            <a:ln w="28575">
              <a:solidFill>
                <a:srgbClr val="FF0000"/>
              </a:solidFill>
              <a:prstDash val="sysDot"/>
              <a:round/>
              <a:headEnd type="none" w="sm" len="sm"/>
              <a:tailEnd type="none" w="sm" len="sm"/>
            </a:ln>
          </p:spPr>
          <p:txBody>
            <a:bodyPr wrap="none" anchor="ctr"/>
            <a:lstStyle/>
            <a:p>
              <a:endParaRPr lang="zh-CN" altLang="en-US" b="1"/>
            </a:p>
          </p:txBody>
        </p:sp>
        <p:sp>
          <p:nvSpPr>
            <p:cNvPr id="31" name="Text Box 34"/>
            <p:cNvSpPr txBox="1">
              <a:spLocks noChangeArrowheads="1"/>
            </p:cNvSpPr>
            <p:nvPr/>
          </p:nvSpPr>
          <p:spPr bwMode="auto">
            <a:xfrm>
              <a:off x="4480" y="1373"/>
              <a:ext cx="798" cy="529"/>
            </a:xfrm>
            <a:prstGeom prst="rect">
              <a:avLst/>
            </a:prstGeom>
            <a:noFill/>
            <a:ln w="12700" cap="sq">
              <a:noFill/>
              <a:miter lim="800000"/>
              <a:headEnd type="none" w="sm" len="sm"/>
              <a:tailEnd type="none" w="sm" len="sm"/>
            </a:ln>
          </p:spPr>
          <p:txBody>
            <a:bodyPr>
              <a:spAutoFit/>
            </a:bodyPr>
            <a:lstStyle/>
            <a:p>
              <a:pPr algn="l">
                <a:lnSpc>
                  <a:spcPct val="90000"/>
                </a:lnSpc>
                <a:spcBef>
                  <a:spcPct val="0"/>
                </a:spcBef>
              </a:pPr>
              <a:r>
                <a:rPr lang="zh-CN" altLang="en-US" sz="2700" b="1">
                  <a:solidFill>
                    <a:schemeClr val="hlink"/>
                  </a:solidFill>
                  <a:ea typeface="黑体" pitchFamily="2" charset="-122"/>
                </a:rPr>
                <a:t>  </a:t>
              </a:r>
              <a:r>
                <a:rPr lang="zh-CN" altLang="en-US" sz="2700" b="1">
                  <a:ea typeface="黑体" pitchFamily="2" charset="-122"/>
                </a:rPr>
                <a:t>2</a:t>
              </a:r>
              <a:r>
                <a:rPr lang="en-US" altLang="zh-CN" sz="2700" b="1">
                  <a:ea typeface="黑体" pitchFamily="2" charset="-122"/>
                </a:rPr>
                <a:t>KB (RAM)</a:t>
              </a:r>
            </a:p>
          </p:txBody>
        </p:sp>
      </p:grpSp>
      <p:sp>
        <p:nvSpPr>
          <p:cNvPr id="32" name="Text Box 36"/>
          <p:cNvSpPr txBox="1">
            <a:spLocks noChangeArrowheads="1"/>
          </p:cNvSpPr>
          <p:nvPr/>
        </p:nvSpPr>
        <p:spPr bwMode="auto">
          <a:xfrm>
            <a:off x="322263" y="4879553"/>
            <a:ext cx="5983287" cy="1501775"/>
          </a:xfrm>
          <a:prstGeom prst="rect">
            <a:avLst/>
          </a:prstGeom>
          <a:noFill/>
          <a:ln w="19050">
            <a:solidFill>
              <a:srgbClr val="003C00"/>
            </a:solidFill>
            <a:miter lim="800000"/>
            <a:headEnd/>
            <a:tailEnd/>
          </a:ln>
        </p:spPr>
        <p:txBody>
          <a:bodyPr>
            <a:spAutoFit/>
          </a:bodyPr>
          <a:lstStyle/>
          <a:p>
            <a:pPr algn="l">
              <a:lnSpc>
                <a:spcPct val="95000"/>
              </a:lnSpc>
              <a:spcBef>
                <a:spcPct val="0"/>
              </a:spcBef>
            </a:pPr>
            <a:r>
              <a:rPr lang="zh-CN" altLang="en-US" sz="2800" b="1"/>
              <a:t>即:</a:t>
            </a:r>
            <a:r>
              <a:rPr lang="zh-CN" altLang="en-US" sz="2600" b="1"/>
              <a:t>  </a:t>
            </a:r>
            <a:r>
              <a:rPr lang="zh-CN" altLang="en-US" sz="2800" b="1"/>
              <a:t>对2</a:t>
            </a:r>
            <a:r>
              <a:rPr lang="en-US" altLang="zh-CN" sz="2800" b="1"/>
              <a:t>K</a:t>
            </a:r>
            <a:r>
              <a:rPr lang="zh-CN" altLang="en-US" sz="2800" b="1"/>
              <a:t>的</a:t>
            </a:r>
            <a:r>
              <a:rPr lang="en-US" altLang="zh-CN" sz="2800" b="1"/>
              <a:t>ROM,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00</a:t>
            </a:r>
          </a:p>
          <a:p>
            <a:pPr algn="l">
              <a:lnSpc>
                <a:spcPct val="95000"/>
              </a:lnSpc>
              <a:spcBef>
                <a:spcPct val="0"/>
              </a:spcBef>
            </a:pPr>
            <a:r>
              <a:rPr lang="zh-CN" altLang="en-US" sz="2800" b="1"/>
              <a:t>       对2</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400" b="1">
                <a:ea typeface="黑体" pitchFamily="2" charset="-122"/>
              </a:rPr>
              <a:t> </a:t>
            </a:r>
            <a:r>
              <a:rPr lang="en-US" altLang="zh-CN" sz="3200" b="1"/>
              <a:t>=</a:t>
            </a:r>
            <a:r>
              <a:rPr lang="en-US" altLang="zh-CN" sz="1600" b="1"/>
              <a:t> </a:t>
            </a:r>
            <a:r>
              <a:rPr lang="en-US" altLang="zh-CN" sz="2800" b="1"/>
              <a:t>01</a:t>
            </a:r>
          </a:p>
          <a:p>
            <a:pPr algn="l">
              <a:lnSpc>
                <a:spcPct val="95000"/>
              </a:lnSpc>
              <a:spcBef>
                <a:spcPct val="0"/>
              </a:spcBef>
            </a:pPr>
            <a:r>
              <a:rPr lang="zh-CN" altLang="en-US" sz="2800" b="1"/>
              <a:t>       对1</a:t>
            </a:r>
            <a:r>
              <a:rPr lang="en-US" altLang="zh-CN" sz="2800" b="1"/>
              <a:t>K</a:t>
            </a:r>
            <a:r>
              <a:rPr lang="zh-CN" altLang="en-US" sz="2800" b="1"/>
              <a:t>的</a:t>
            </a:r>
            <a:r>
              <a:rPr lang="en-US" altLang="zh-CN" sz="2800" b="1"/>
              <a:t>RAM, </a:t>
            </a:r>
            <a:r>
              <a:rPr lang="zh-CN" altLang="en-US" sz="2800" b="1"/>
              <a:t>有</a:t>
            </a:r>
            <a:r>
              <a:rPr lang="en-US" altLang="zh-CN" sz="2800" b="1">
                <a:ea typeface="黑体" pitchFamily="2" charset="-122"/>
              </a:rPr>
              <a:t>A</a:t>
            </a:r>
            <a:r>
              <a:rPr lang="en-US" altLang="zh-CN" sz="3200" b="1" baseline="-12000">
                <a:ea typeface="黑体" pitchFamily="2" charset="-122"/>
              </a:rPr>
              <a:t>12</a:t>
            </a:r>
            <a:r>
              <a:rPr lang="en-US" altLang="zh-CN" sz="2800" b="1">
                <a:ea typeface="黑体" pitchFamily="2" charset="-122"/>
              </a:rPr>
              <a:t>A</a:t>
            </a:r>
            <a:r>
              <a:rPr lang="en-US" altLang="zh-CN" sz="3200" b="1" baseline="-12000">
                <a:ea typeface="黑体" pitchFamily="2" charset="-122"/>
              </a:rPr>
              <a:t>11</a:t>
            </a:r>
            <a:r>
              <a:rPr lang="en-US" altLang="zh-CN" sz="2800" b="1">
                <a:ea typeface="黑体" pitchFamily="2" charset="-122"/>
              </a:rPr>
              <a:t>A</a:t>
            </a:r>
            <a:r>
              <a:rPr lang="en-US" altLang="zh-CN" sz="3200" b="1" baseline="-12000">
                <a:ea typeface="黑体" pitchFamily="2" charset="-122"/>
              </a:rPr>
              <a:t>10</a:t>
            </a:r>
            <a:r>
              <a:rPr lang="en-US" altLang="zh-CN" sz="3200" b="1"/>
              <a:t>=</a:t>
            </a:r>
            <a:r>
              <a:rPr lang="en-US" altLang="zh-CN" sz="1600" b="1"/>
              <a:t> </a:t>
            </a:r>
            <a:r>
              <a:rPr lang="en-US" altLang="zh-CN" sz="2800" b="1"/>
              <a:t>100</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bg/>
                                          </p:spTgt>
                                        </p:tgtEl>
                                        <p:attrNameLst>
                                          <p:attrName>style.visibility</p:attrName>
                                        </p:attrNameLst>
                                      </p:cBhvr>
                                      <p:to>
                                        <p:strVal val="visible"/>
                                      </p:to>
                                    </p:set>
                                    <p:animEffect transition="in" filter="wipe(left)">
                                      <p:cBhvr>
                                        <p:cTn id="37" dur="500"/>
                                        <p:tgtEl>
                                          <p:spTgt spid="32">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wipe(left)">
                                      <p:cBhvr>
                                        <p:cTn id="42" dur="500"/>
                                        <p:tgtEl>
                                          <p:spTgt spid="3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1" end="1"/>
                                            </p:txEl>
                                          </p:spTgt>
                                        </p:tgtEl>
                                        <p:attrNameLst>
                                          <p:attrName>style.visibility</p:attrName>
                                        </p:attrNameLst>
                                      </p:cBhvr>
                                      <p:to>
                                        <p:strVal val="visible"/>
                                      </p:to>
                                    </p:set>
                                    <p:animEffect transition="in" filter="wipe(left)">
                                      <p:cBhvr>
                                        <p:cTn id="47" dur="500"/>
                                        <p:tgtEl>
                                          <p:spTgt spid="3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
                                            <p:txEl>
                                              <p:pRg st="2" end="2"/>
                                            </p:txEl>
                                          </p:spTgt>
                                        </p:tgtEl>
                                        <p:attrNameLst>
                                          <p:attrName>style.visibility</p:attrName>
                                        </p:attrNameLst>
                                      </p:cBhvr>
                                      <p:to>
                                        <p:strVal val="visible"/>
                                      </p:to>
                                    </p:set>
                                    <p:animEffect transition="in" filter="wipe(left)">
                                      <p:cBhvr>
                                        <p:cTn id="52"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32"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1013" y="260648"/>
            <a:ext cx="8726487" cy="533400"/>
          </a:xfrm>
          <a:prstGeom prst="rect">
            <a:avLst/>
          </a:prstGeom>
          <a:noFill/>
          <a:ln w="9525">
            <a:noFill/>
            <a:miter lim="800000"/>
            <a:headEnd/>
            <a:tailEnd/>
          </a:ln>
        </p:spPr>
        <p:txBody>
          <a:bodyPr>
            <a:spAutoFit/>
          </a:bodyPr>
          <a:lstStyle/>
          <a:p>
            <a:pPr algn="l"/>
            <a:r>
              <a:rPr lang="zh-CN" altLang="en-US" sz="2900" b="1"/>
              <a:t>低位地址分配给芯片, 高位地址形成片选逻辑。</a:t>
            </a:r>
          </a:p>
        </p:txBody>
      </p:sp>
      <p:grpSp>
        <p:nvGrpSpPr>
          <p:cNvPr id="3" name="Group 48"/>
          <p:cNvGrpSpPr>
            <a:grpSpLocks/>
          </p:cNvGrpSpPr>
          <p:nvPr/>
        </p:nvGrpSpPr>
        <p:grpSpPr bwMode="auto">
          <a:xfrm>
            <a:off x="803275" y="1805285"/>
            <a:ext cx="7251700" cy="565150"/>
            <a:chOff x="506" y="1210"/>
            <a:chExt cx="4568" cy="356"/>
          </a:xfrm>
        </p:grpSpPr>
        <p:sp>
          <p:nvSpPr>
            <p:cNvPr id="4" name="Text Box 4"/>
            <p:cNvSpPr txBox="1">
              <a:spLocks noChangeArrowheads="1"/>
            </p:cNvSpPr>
            <p:nvPr/>
          </p:nvSpPr>
          <p:spPr bwMode="auto">
            <a:xfrm>
              <a:off x="506" y="1210"/>
              <a:ext cx="672"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5" name="Text Box 5"/>
            <p:cNvSpPr txBox="1">
              <a:spLocks noChangeArrowheads="1"/>
            </p:cNvSpPr>
            <p:nvPr/>
          </p:nvSpPr>
          <p:spPr bwMode="auto">
            <a:xfrm>
              <a:off x="1378" y="1219"/>
              <a:ext cx="1104"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6" name="Text Box 6"/>
            <p:cNvSpPr txBox="1">
              <a:spLocks noChangeArrowheads="1"/>
            </p:cNvSpPr>
            <p:nvPr/>
          </p:nvSpPr>
          <p:spPr bwMode="auto">
            <a:xfrm>
              <a:off x="2858" y="1239"/>
              <a:ext cx="705" cy="327"/>
            </a:xfrm>
            <a:prstGeom prst="rect">
              <a:avLst/>
            </a:prstGeom>
            <a:noFill/>
            <a:ln w="9525">
              <a:noFill/>
              <a:miter lim="800000"/>
              <a:headEnd/>
              <a:tailEnd/>
            </a:ln>
          </p:spPr>
          <p:txBody>
            <a:bodyPr>
              <a:spAutoFit/>
            </a:bodyPr>
            <a:lstStyle/>
            <a:p>
              <a:pPr algn="l"/>
              <a:r>
                <a:rPr lang="en-US" altLang="zh-CN" sz="2800" b="1"/>
                <a:t>CS</a:t>
              </a:r>
              <a:r>
                <a:rPr lang="en-US" altLang="zh-CN" sz="2400" b="1"/>
                <a:t>1</a:t>
              </a:r>
            </a:p>
          </p:txBody>
        </p:sp>
        <p:grpSp>
          <p:nvGrpSpPr>
            <p:cNvPr id="7" name="Group 47"/>
            <p:cNvGrpSpPr>
              <a:grpSpLocks/>
            </p:cNvGrpSpPr>
            <p:nvPr/>
          </p:nvGrpSpPr>
          <p:grpSpPr bwMode="auto">
            <a:xfrm>
              <a:off x="4162" y="1234"/>
              <a:ext cx="912" cy="327"/>
              <a:chOff x="4162" y="1250"/>
              <a:chExt cx="912" cy="327"/>
            </a:xfrm>
          </p:grpSpPr>
          <p:sp>
            <p:nvSpPr>
              <p:cNvPr id="8" name="Text Box 8"/>
              <p:cNvSpPr txBox="1">
                <a:spLocks noChangeArrowheads="1"/>
              </p:cNvSpPr>
              <p:nvPr/>
            </p:nvSpPr>
            <p:spPr bwMode="auto">
              <a:xfrm>
                <a:off x="4162" y="1250"/>
                <a:ext cx="912"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9" name="Line 9"/>
              <p:cNvSpPr>
                <a:spLocks noChangeShapeType="1"/>
              </p:cNvSpPr>
              <p:nvPr/>
            </p:nvSpPr>
            <p:spPr bwMode="auto">
              <a:xfrm>
                <a:off x="4232" y="131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10" name="Group 50"/>
          <p:cNvGrpSpPr>
            <a:grpSpLocks/>
          </p:cNvGrpSpPr>
          <p:nvPr/>
        </p:nvGrpSpPr>
        <p:grpSpPr bwMode="auto">
          <a:xfrm>
            <a:off x="803275" y="2273598"/>
            <a:ext cx="7669213" cy="563562"/>
            <a:chOff x="506" y="1513"/>
            <a:chExt cx="4831" cy="355"/>
          </a:xfrm>
        </p:grpSpPr>
        <p:sp>
          <p:nvSpPr>
            <p:cNvPr id="11" name="Text Box 11"/>
            <p:cNvSpPr txBox="1">
              <a:spLocks noChangeArrowheads="1"/>
            </p:cNvSpPr>
            <p:nvPr/>
          </p:nvSpPr>
          <p:spPr bwMode="auto">
            <a:xfrm>
              <a:off x="506" y="1513"/>
              <a:ext cx="672" cy="327"/>
            </a:xfrm>
            <a:prstGeom prst="rect">
              <a:avLst/>
            </a:prstGeom>
            <a:noFill/>
            <a:ln w="9525">
              <a:noFill/>
              <a:miter lim="800000"/>
              <a:headEnd/>
              <a:tailEnd/>
            </a:ln>
          </p:spPr>
          <p:txBody>
            <a:bodyPr>
              <a:spAutoFit/>
            </a:bodyPr>
            <a:lstStyle/>
            <a:p>
              <a:pPr algn="l"/>
              <a:r>
                <a:rPr lang="zh-CN" altLang="en-US" sz="2800" b="1"/>
                <a:t>1</a:t>
              </a:r>
              <a:r>
                <a:rPr lang="en-US" altLang="zh-CN" sz="2800" b="1"/>
                <a:t>K</a:t>
              </a:r>
            </a:p>
          </p:txBody>
        </p:sp>
        <p:sp>
          <p:nvSpPr>
            <p:cNvPr id="12" name="Text Box 12"/>
            <p:cNvSpPr txBox="1">
              <a:spLocks noChangeArrowheads="1"/>
            </p:cNvSpPr>
            <p:nvPr/>
          </p:nvSpPr>
          <p:spPr bwMode="auto">
            <a:xfrm>
              <a:off x="1378" y="1521"/>
              <a:ext cx="1104" cy="328"/>
            </a:xfrm>
            <a:prstGeom prst="rect">
              <a:avLst/>
            </a:prstGeom>
            <a:noFill/>
            <a:ln w="9525">
              <a:noFill/>
              <a:miter lim="800000"/>
              <a:headEnd/>
              <a:tailEnd/>
            </a:ln>
          </p:spPr>
          <p:txBody>
            <a:bodyPr>
              <a:spAutoFit/>
            </a:bodyPr>
            <a:lstStyle/>
            <a:p>
              <a:pPr algn="l"/>
              <a:r>
                <a:rPr lang="en-US" altLang="zh-CN" sz="2800" b="1"/>
                <a:t>A</a:t>
              </a:r>
              <a:r>
                <a:rPr lang="en-US" altLang="zh-CN" sz="2500" b="1"/>
                <a:t>9</a:t>
              </a:r>
              <a:r>
                <a:rPr lang="en-US" altLang="zh-CN" sz="2000" b="1"/>
                <a:t> </a:t>
              </a:r>
              <a:r>
                <a:rPr lang="en-US" altLang="zh-CN" sz="2400" b="1"/>
                <a:t>～ </a:t>
              </a:r>
              <a:r>
                <a:rPr lang="en-US" altLang="zh-CN" sz="2800" b="1"/>
                <a:t>A</a:t>
              </a:r>
              <a:r>
                <a:rPr lang="en-US" altLang="zh-CN" sz="2500" b="1"/>
                <a:t>0</a:t>
              </a:r>
            </a:p>
          </p:txBody>
        </p:sp>
        <p:sp>
          <p:nvSpPr>
            <p:cNvPr id="13" name="Text Box 13"/>
            <p:cNvSpPr txBox="1">
              <a:spLocks noChangeArrowheads="1"/>
            </p:cNvSpPr>
            <p:nvPr/>
          </p:nvSpPr>
          <p:spPr bwMode="auto">
            <a:xfrm>
              <a:off x="2858" y="1540"/>
              <a:ext cx="703" cy="328"/>
            </a:xfrm>
            <a:prstGeom prst="rect">
              <a:avLst/>
            </a:prstGeom>
            <a:noFill/>
            <a:ln w="9525">
              <a:noFill/>
              <a:miter lim="800000"/>
              <a:headEnd/>
              <a:tailEnd/>
            </a:ln>
          </p:spPr>
          <p:txBody>
            <a:bodyPr>
              <a:spAutoFit/>
            </a:bodyPr>
            <a:lstStyle/>
            <a:p>
              <a:pPr algn="l"/>
              <a:r>
                <a:rPr lang="en-US" altLang="zh-CN" sz="2800" b="1"/>
                <a:t>CS</a:t>
              </a:r>
              <a:r>
                <a:rPr lang="en-US" altLang="zh-CN" sz="2400" b="1"/>
                <a:t>2</a:t>
              </a:r>
            </a:p>
          </p:txBody>
        </p:sp>
        <p:grpSp>
          <p:nvGrpSpPr>
            <p:cNvPr id="14" name="Group 49"/>
            <p:cNvGrpSpPr>
              <a:grpSpLocks/>
            </p:cNvGrpSpPr>
            <p:nvPr/>
          </p:nvGrpSpPr>
          <p:grpSpPr bwMode="auto">
            <a:xfrm>
              <a:off x="4021" y="1535"/>
              <a:ext cx="1316" cy="328"/>
              <a:chOff x="4021" y="1543"/>
              <a:chExt cx="1316" cy="328"/>
            </a:xfrm>
          </p:grpSpPr>
          <p:sp>
            <p:nvSpPr>
              <p:cNvPr id="15" name="Text Box 15"/>
              <p:cNvSpPr txBox="1">
                <a:spLocks noChangeArrowheads="1"/>
              </p:cNvSpPr>
              <p:nvPr/>
            </p:nvSpPr>
            <p:spPr bwMode="auto">
              <a:xfrm>
                <a:off x="4021" y="1543"/>
                <a:ext cx="1316" cy="328"/>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r>
                  <a:rPr lang="en-US" altLang="zh-CN" sz="2800" b="1"/>
                  <a:t>A</a:t>
                </a:r>
                <a:r>
                  <a:rPr lang="en-US" altLang="zh-CN" b="1"/>
                  <a:t>10</a:t>
                </a:r>
              </a:p>
            </p:txBody>
          </p:sp>
          <p:sp>
            <p:nvSpPr>
              <p:cNvPr id="16" name="Line 16"/>
              <p:cNvSpPr>
                <a:spLocks noChangeShapeType="1"/>
              </p:cNvSpPr>
              <p:nvPr/>
            </p:nvSpPr>
            <p:spPr bwMode="auto">
              <a:xfrm>
                <a:off x="4377"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17" name="Line 17"/>
              <p:cNvSpPr>
                <a:spLocks noChangeShapeType="1"/>
              </p:cNvSpPr>
              <p:nvPr/>
            </p:nvSpPr>
            <p:spPr bwMode="auto">
              <a:xfrm>
                <a:off x="4694" y="160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sp>
        <p:nvSpPr>
          <p:cNvPr id="18" name="Text Box 18"/>
          <p:cNvSpPr txBox="1">
            <a:spLocks noChangeArrowheads="1"/>
          </p:cNvSpPr>
          <p:nvPr/>
        </p:nvSpPr>
        <p:spPr bwMode="auto">
          <a:xfrm>
            <a:off x="6172200" y="2732385"/>
            <a:ext cx="2971800" cy="519113"/>
          </a:xfrm>
          <a:prstGeom prst="rect">
            <a:avLst/>
          </a:prstGeom>
          <a:noFill/>
          <a:ln w="9525">
            <a:noFill/>
            <a:miter lim="800000"/>
            <a:headEnd/>
            <a:tailEnd/>
          </a:ln>
        </p:spPr>
        <p:txBody>
          <a:bodyPr>
            <a:spAutoFit/>
          </a:bodyPr>
          <a:lstStyle/>
          <a:p>
            <a:pPr algn="l"/>
            <a:r>
              <a:rPr lang="en-US" altLang="zh-CN" sz="2800" b="1">
                <a:solidFill>
                  <a:srgbClr val="000099"/>
                </a:solidFill>
              </a:rPr>
              <a:t>A</a:t>
            </a:r>
            <a:r>
              <a:rPr lang="en-US" altLang="zh-CN" b="1">
                <a:solidFill>
                  <a:srgbClr val="000099"/>
                </a:solidFill>
              </a:rPr>
              <a:t>15</a:t>
            </a:r>
            <a:r>
              <a:rPr lang="en-US" altLang="zh-CN" sz="2800" b="1">
                <a:solidFill>
                  <a:srgbClr val="000099"/>
                </a:solidFill>
              </a:rPr>
              <a:t>A</a:t>
            </a:r>
            <a:r>
              <a:rPr lang="en-US" altLang="zh-CN" b="1">
                <a:solidFill>
                  <a:srgbClr val="000099"/>
                </a:solidFill>
              </a:rPr>
              <a:t>14</a:t>
            </a:r>
            <a:r>
              <a:rPr lang="en-US" altLang="zh-CN" sz="2800" b="1">
                <a:solidFill>
                  <a:srgbClr val="000099"/>
                </a:solidFill>
              </a:rPr>
              <a:t>A</a:t>
            </a:r>
            <a:r>
              <a:rPr lang="en-US" altLang="zh-CN" b="1">
                <a:solidFill>
                  <a:srgbClr val="000099"/>
                </a:solidFill>
              </a:rPr>
              <a:t>13</a:t>
            </a:r>
            <a:r>
              <a:rPr lang="zh-CN" altLang="zh-CN" sz="2800" b="1">
                <a:solidFill>
                  <a:srgbClr val="000099"/>
                </a:solidFill>
              </a:rPr>
              <a:t>为全0</a:t>
            </a:r>
            <a:endParaRPr lang="zh-CN" altLang="en-US" sz="2800" b="1">
              <a:solidFill>
                <a:srgbClr val="000099"/>
              </a:solidFill>
            </a:endParaRPr>
          </a:p>
        </p:txBody>
      </p:sp>
      <p:grpSp>
        <p:nvGrpSpPr>
          <p:cNvPr id="19" name="Group 46"/>
          <p:cNvGrpSpPr>
            <a:grpSpLocks/>
          </p:cNvGrpSpPr>
          <p:nvPr/>
        </p:nvGrpSpPr>
        <p:grpSpPr bwMode="auto">
          <a:xfrm>
            <a:off x="803275" y="1352848"/>
            <a:ext cx="7196138" cy="536575"/>
            <a:chOff x="506" y="909"/>
            <a:chExt cx="4533" cy="338"/>
          </a:xfrm>
        </p:grpSpPr>
        <p:sp>
          <p:nvSpPr>
            <p:cNvPr id="20" name="Text Box 20"/>
            <p:cNvSpPr txBox="1">
              <a:spLocks noChangeArrowheads="1"/>
            </p:cNvSpPr>
            <p:nvPr/>
          </p:nvSpPr>
          <p:spPr bwMode="auto">
            <a:xfrm>
              <a:off x="506" y="920"/>
              <a:ext cx="668" cy="327"/>
            </a:xfrm>
            <a:prstGeom prst="rect">
              <a:avLst/>
            </a:prstGeom>
            <a:noFill/>
            <a:ln w="9525">
              <a:noFill/>
              <a:miter lim="800000"/>
              <a:headEnd/>
              <a:tailEnd/>
            </a:ln>
          </p:spPr>
          <p:txBody>
            <a:bodyPr>
              <a:spAutoFit/>
            </a:bodyPr>
            <a:lstStyle/>
            <a:p>
              <a:pPr algn="l"/>
              <a:r>
                <a:rPr lang="zh-CN" altLang="en-US" sz="2800" b="1"/>
                <a:t>2</a:t>
              </a:r>
              <a:r>
                <a:rPr lang="en-US" altLang="zh-CN" sz="2800" b="1"/>
                <a:t>K</a:t>
              </a:r>
            </a:p>
          </p:txBody>
        </p:sp>
        <p:sp>
          <p:nvSpPr>
            <p:cNvPr id="21" name="Text Box 21"/>
            <p:cNvSpPr txBox="1">
              <a:spLocks noChangeArrowheads="1"/>
            </p:cNvSpPr>
            <p:nvPr/>
          </p:nvSpPr>
          <p:spPr bwMode="auto">
            <a:xfrm>
              <a:off x="1373" y="909"/>
              <a:ext cx="1099" cy="327"/>
            </a:xfrm>
            <a:prstGeom prst="rect">
              <a:avLst/>
            </a:prstGeom>
            <a:noFill/>
            <a:ln w="9525">
              <a:noFill/>
              <a:miter lim="800000"/>
              <a:headEnd/>
              <a:tailEnd/>
            </a:ln>
          </p:spPr>
          <p:txBody>
            <a:bodyPr>
              <a:spAutoFit/>
            </a:bodyPr>
            <a:lstStyle/>
            <a:p>
              <a:pPr algn="l"/>
              <a:r>
                <a:rPr lang="en-US" altLang="zh-CN" sz="2800" b="1"/>
                <a:t>A</a:t>
              </a:r>
              <a:r>
                <a:rPr lang="en-US" altLang="zh-CN" sz="2400" b="1"/>
                <a:t>10～</a:t>
              </a:r>
              <a:r>
                <a:rPr lang="en-US" altLang="zh-CN" sz="2800" b="1"/>
                <a:t>A</a:t>
              </a:r>
              <a:r>
                <a:rPr lang="en-US" altLang="zh-CN" sz="2400" b="1"/>
                <a:t>0</a:t>
              </a:r>
            </a:p>
          </p:txBody>
        </p:sp>
        <p:sp>
          <p:nvSpPr>
            <p:cNvPr id="22" name="Text Box 22"/>
            <p:cNvSpPr txBox="1">
              <a:spLocks noChangeArrowheads="1"/>
            </p:cNvSpPr>
            <p:nvPr/>
          </p:nvSpPr>
          <p:spPr bwMode="auto">
            <a:xfrm>
              <a:off x="2856" y="919"/>
              <a:ext cx="675" cy="327"/>
            </a:xfrm>
            <a:prstGeom prst="rect">
              <a:avLst/>
            </a:prstGeom>
            <a:noFill/>
            <a:ln w="9525">
              <a:noFill/>
              <a:miter lim="800000"/>
              <a:headEnd/>
              <a:tailEnd/>
            </a:ln>
          </p:spPr>
          <p:txBody>
            <a:bodyPr>
              <a:spAutoFit/>
            </a:bodyPr>
            <a:lstStyle/>
            <a:p>
              <a:pPr algn="l"/>
              <a:r>
                <a:rPr lang="en-US" altLang="zh-CN" sz="2800" b="1"/>
                <a:t>CS</a:t>
              </a:r>
              <a:r>
                <a:rPr lang="en-US" altLang="zh-CN" sz="2400" b="1"/>
                <a:t>0</a:t>
              </a:r>
            </a:p>
          </p:txBody>
        </p:sp>
        <p:grpSp>
          <p:nvGrpSpPr>
            <p:cNvPr id="23" name="Group 45"/>
            <p:cNvGrpSpPr>
              <a:grpSpLocks/>
            </p:cNvGrpSpPr>
            <p:nvPr/>
          </p:nvGrpSpPr>
          <p:grpSpPr bwMode="auto">
            <a:xfrm>
              <a:off x="4132" y="915"/>
              <a:ext cx="907" cy="327"/>
              <a:chOff x="4132" y="939"/>
              <a:chExt cx="907" cy="327"/>
            </a:xfrm>
          </p:grpSpPr>
          <p:sp>
            <p:nvSpPr>
              <p:cNvPr id="24" name="Text Box 24"/>
              <p:cNvSpPr txBox="1">
                <a:spLocks noChangeArrowheads="1"/>
              </p:cNvSpPr>
              <p:nvPr/>
            </p:nvSpPr>
            <p:spPr bwMode="auto">
              <a:xfrm>
                <a:off x="4132" y="939"/>
                <a:ext cx="907" cy="327"/>
              </a:xfrm>
              <a:prstGeom prst="rect">
                <a:avLst/>
              </a:prstGeom>
              <a:noFill/>
              <a:ln w="9525">
                <a:noFill/>
                <a:miter lim="800000"/>
                <a:headEnd/>
                <a:tailEnd/>
              </a:ln>
            </p:spPr>
            <p:txBody>
              <a:bodyPr>
                <a:spAutoFit/>
              </a:bodyPr>
              <a:lstStyle/>
              <a:p>
                <a:pPr algn="l"/>
                <a:r>
                  <a:rPr lang="en-US" altLang="zh-CN" sz="2800" b="1"/>
                  <a:t>A</a:t>
                </a:r>
                <a:r>
                  <a:rPr lang="en-US" altLang="zh-CN" b="1"/>
                  <a:t>12</a:t>
                </a:r>
                <a:r>
                  <a:rPr lang="en-US" altLang="zh-CN" sz="2800" b="1"/>
                  <a:t>A</a:t>
                </a:r>
                <a:r>
                  <a:rPr lang="en-US" altLang="zh-CN" b="1"/>
                  <a:t>11</a:t>
                </a:r>
              </a:p>
            </p:txBody>
          </p:sp>
          <p:sp>
            <p:nvSpPr>
              <p:cNvPr id="25" name="Line 25"/>
              <p:cNvSpPr>
                <a:spLocks noChangeShapeType="1"/>
              </p:cNvSpPr>
              <p:nvPr/>
            </p:nvSpPr>
            <p:spPr bwMode="auto">
              <a:xfrm>
                <a:off x="4202" y="1005"/>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26" name="Line 26"/>
              <p:cNvSpPr>
                <a:spLocks noChangeShapeType="1"/>
              </p:cNvSpPr>
              <p:nvPr/>
            </p:nvSpPr>
            <p:spPr bwMode="auto">
              <a:xfrm>
                <a:off x="4513" y="997"/>
                <a:ext cx="125"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grpSp>
      <p:grpSp>
        <p:nvGrpSpPr>
          <p:cNvPr id="27" name="Group 43"/>
          <p:cNvGrpSpPr>
            <a:grpSpLocks/>
          </p:cNvGrpSpPr>
          <p:nvPr/>
        </p:nvGrpSpPr>
        <p:grpSpPr bwMode="auto">
          <a:xfrm>
            <a:off x="755650" y="800398"/>
            <a:ext cx="7497763" cy="533400"/>
            <a:chOff x="476" y="537"/>
            <a:chExt cx="4723" cy="336"/>
          </a:xfrm>
        </p:grpSpPr>
        <p:sp>
          <p:nvSpPr>
            <p:cNvPr id="28" name="Text Box 28"/>
            <p:cNvSpPr txBox="1">
              <a:spLocks noChangeArrowheads="1"/>
            </p:cNvSpPr>
            <p:nvPr/>
          </p:nvSpPr>
          <p:spPr bwMode="auto">
            <a:xfrm>
              <a:off x="480" y="537"/>
              <a:ext cx="4704" cy="336"/>
            </a:xfrm>
            <a:prstGeom prst="rect">
              <a:avLst/>
            </a:prstGeom>
            <a:noFill/>
            <a:ln w="9525">
              <a:noFill/>
              <a:miter lim="800000"/>
              <a:headEnd/>
              <a:tailEnd/>
            </a:ln>
          </p:spPr>
          <p:txBody>
            <a:bodyPr>
              <a:spAutoFit/>
            </a:bodyPr>
            <a:lstStyle/>
            <a:p>
              <a:pPr algn="l"/>
              <a:r>
                <a:rPr lang="zh-CN" altLang="en-US" sz="2900" b="1"/>
                <a:t>芯片      芯片地址      片选信号        片选逻辑</a:t>
              </a:r>
            </a:p>
          </p:txBody>
        </p:sp>
        <p:sp>
          <p:nvSpPr>
            <p:cNvPr id="29" name="Line 29"/>
            <p:cNvSpPr>
              <a:spLocks noChangeShapeType="1"/>
            </p:cNvSpPr>
            <p:nvPr/>
          </p:nvSpPr>
          <p:spPr bwMode="auto">
            <a:xfrm>
              <a:off x="476" y="555"/>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sp>
          <p:nvSpPr>
            <p:cNvPr id="30" name="Line 30"/>
            <p:cNvSpPr>
              <a:spLocks noChangeShapeType="1"/>
            </p:cNvSpPr>
            <p:nvPr/>
          </p:nvSpPr>
          <p:spPr bwMode="auto">
            <a:xfrm>
              <a:off x="480" y="873"/>
              <a:ext cx="4719" cy="0"/>
            </a:xfrm>
            <a:prstGeom prst="line">
              <a:avLst/>
            </a:prstGeom>
            <a:noFill/>
            <a:ln w="25400" cap="sq">
              <a:solidFill>
                <a:srgbClr val="003C00"/>
              </a:solidFill>
              <a:round/>
              <a:headEnd type="none" w="sm" len="sm"/>
              <a:tailEnd type="none" w="sm" len="sm"/>
            </a:ln>
          </p:spPr>
          <p:txBody>
            <a:bodyPr wrap="none" anchor="ctr"/>
            <a:lstStyle/>
            <a:p>
              <a:endParaRPr lang="zh-CN" altLang="en-US" b="1"/>
            </a:p>
          </p:txBody>
        </p:sp>
      </p:grpSp>
      <p:sp>
        <p:nvSpPr>
          <p:cNvPr id="31" name="Text Box 31"/>
          <p:cNvSpPr txBox="1">
            <a:spLocks noChangeArrowheads="1"/>
          </p:cNvSpPr>
          <p:nvPr/>
        </p:nvSpPr>
        <p:spPr bwMode="auto">
          <a:xfrm>
            <a:off x="376238" y="3284984"/>
            <a:ext cx="2940050" cy="523220"/>
          </a:xfrm>
          <a:prstGeom prst="rect">
            <a:avLst/>
          </a:prstGeom>
          <a:noFill/>
          <a:ln w="9525">
            <a:noFill/>
            <a:miter lim="800000"/>
            <a:headEnd/>
            <a:tailEnd/>
          </a:ln>
        </p:spPr>
        <p:txBody>
          <a:bodyPr>
            <a:spAutoFit/>
          </a:bodyPr>
          <a:lstStyle/>
          <a:p>
            <a:pPr algn="l"/>
            <a:r>
              <a:rPr lang="zh-CN" altLang="en-US" sz="2800" b="1"/>
              <a:t>3. 连接方式</a:t>
            </a:r>
          </a:p>
        </p:txBody>
      </p:sp>
      <p:sp>
        <p:nvSpPr>
          <p:cNvPr id="32" name="Text Box 32"/>
          <p:cNvSpPr txBox="1">
            <a:spLocks noChangeArrowheads="1"/>
          </p:cNvSpPr>
          <p:nvPr/>
        </p:nvSpPr>
        <p:spPr bwMode="auto">
          <a:xfrm>
            <a:off x="852488" y="3903155"/>
            <a:ext cx="8215312" cy="2838213"/>
          </a:xfrm>
          <a:prstGeom prst="rect">
            <a:avLst/>
          </a:prstGeom>
          <a:noFill/>
          <a:ln w="9525">
            <a:noFill/>
            <a:miter lim="800000"/>
            <a:headEnd/>
            <a:tailEnd/>
          </a:ln>
        </p:spPr>
        <p:txBody>
          <a:bodyPr>
            <a:spAutoFit/>
          </a:bodyPr>
          <a:lstStyle/>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芯片每个单元长度为1个字节。</a:t>
            </a:r>
          </a:p>
          <a:p>
            <a:pPr marL="282575" indent="-282575" algn="l">
              <a:lnSpc>
                <a:spcPts val="4200"/>
              </a:lnSpc>
              <a:spcBef>
                <a:spcPct val="15000"/>
              </a:spcBef>
            </a:pPr>
            <a:r>
              <a:rPr lang="zh-CN" altLang="en-US" sz="2000" b="1">
                <a:sym typeface="Wingdings" pitchFamily="2" charset="2"/>
              </a:rPr>
              <a:t></a:t>
            </a:r>
            <a:r>
              <a:rPr lang="zh-CN" altLang="en-US" sz="2800" b="1">
                <a:sym typeface="Wingdings" pitchFamily="2" charset="2"/>
              </a:rPr>
              <a:t> </a:t>
            </a:r>
            <a:r>
              <a:rPr lang="zh-CN" altLang="en-US" sz="2800" b="1"/>
              <a:t>片选信号低电平有效 (假设</a:t>
            </a:r>
            <a:r>
              <a:rPr lang="en-US" altLang="zh-CN" sz="2800" b="1"/>
              <a:t>ROM</a:t>
            </a:r>
            <a:r>
              <a:rPr lang="zh-CN" altLang="en-US" sz="2800" b="1"/>
              <a:t>的片选信号有效时,  便能实现读操作)。</a:t>
            </a:r>
          </a:p>
          <a:p>
            <a:pPr marL="282575" indent="-282575" algn="l">
              <a:lnSpc>
                <a:spcPts val="4200"/>
              </a:lnSpc>
              <a:spcBef>
                <a:spcPct val="10000"/>
              </a:spcBef>
            </a:pPr>
            <a:r>
              <a:rPr lang="zh-CN" altLang="en-US" sz="2000" b="1">
                <a:sym typeface="Wingdings" pitchFamily="2" charset="2"/>
              </a:rPr>
              <a:t></a:t>
            </a:r>
            <a:r>
              <a:rPr lang="zh-CN" altLang="en-US" sz="2800" b="1">
                <a:sym typeface="Wingdings" pitchFamily="2" charset="2"/>
              </a:rPr>
              <a:t> </a:t>
            </a:r>
            <a:r>
              <a:rPr lang="zh-CN" altLang="en-US" sz="2800" b="1"/>
              <a:t>由于</a:t>
            </a:r>
            <a:r>
              <a:rPr lang="en-US" altLang="zh-CN" sz="2800" b="1">
                <a:solidFill>
                  <a:srgbClr val="000099"/>
                </a:solidFill>
              </a:rPr>
              <a:t>A</a:t>
            </a:r>
            <a:r>
              <a:rPr lang="en-US" altLang="zh-CN" b="1">
                <a:solidFill>
                  <a:srgbClr val="000099"/>
                </a:solidFill>
              </a:rPr>
              <a:t>15</a:t>
            </a:r>
            <a:r>
              <a:rPr lang="en-US" altLang="zh-CN" sz="2800" b="1">
                <a:solidFill>
                  <a:srgbClr val="000099"/>
                </a:solidFill>
              </a:rPr>
              <a:t>A</a:t>
            </a:r>
            <a:r>
              <a:rPr lang="en-US" altLang="zh-CN" b="1">
                <a:solidFill>
                  <a:srgbClr val="000099"/>
                </a:solidFill>
              </a:rPr>
              <a:t>14</a:t>
            </a:r>
            <a:r>
              <a:rPr lang="en-US" altLang="zh-CN" sz="2800" b="1">
                <a:solidFill>
                  <a:srgbClr val="000099"/>
                </a:solidFill>
              </a:rPr>
              <a:t>A</a:t>
            </a:r>
            <a:r>
              <a:rPr lang="en-US" altLang="zh-CN" b="1">
                <a:solidFill>
                  <a:srgbClr val="000099"/>
                </a:solidFill>
              </a:rPr>
              <a:t>13</a:t>
            </a:r>
            <a:r>
              <a:rPr lang="zh-CN" altLang="zh-CN" sz="2800" b="1">
                <a:solidFill>
                  <a:srgbClr val="000099"/>
                </a:solidFill>
              </a:rPr>
              <a:t>为全0</a:t>
            </a:r>
            <a:r>
              <a:rPr lang="zh-CN" altLang="en-US" sz="2800" b="1"/>
              <a:t>, 在产生片选的译码电路中可以不体现。（</a:t>
            </a:r>
            <a:r>
              <a:rPr lang="zh-CN" altLang="en-US" sz="2800" b="1">
                <a:solidFill>
                  <a:srgbClr val="FF0000"/>
                </a:solidFill>
              </a:rPr>
              <a:t>有无影响？</a:t>
            </a:r>
            <a:r>
              <a:rPr lang="zh-CN" altLang="en-US" sz="2800" b="1"/>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8" grpId="0" build="p" autoUpdateAnimBg="0"/>
      <p:bldP spid="31" grpId="0" autoUpdateAnimBg="0"/>
      <p:bldP spid="3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95300" y="1003895"/>
            <a:ext cx="1058863" cy="3238500"/>
          </a:xfrm>
          <a:prstGeom prst="rect">
            <a:avLst/>
          </a:prstGeom>
          <a:solidFill>
            <a:srgbClr val="D9FFFF"/>
          </a:solidFill>
          <a:ln w="25400">
            <a:solidFill>
              <a:srgbClr val="003800"/>
            </a:solidFill>
            <a:miter lim="800000"/>
            <a:headEnd/>
            <a:tailEnd/>
          </a:ln>
        </p:spPr>
        <p:txBody>
          <a:bodyPr>
            <a:spAutoFit/>
          </a:bodyPr>
          <a:lstStyle/>
          <a:p>
            <a:pPr algn="l">
              <a:lnSpc>
                <a:spcPct val="55000"/>
              </a:lnSpc>
              <a:spcBef>
                <a:spcPct val="0"/>
              </a:spcBef>
            </a:pPr>
            <a:endParaRPr lang="en-US" altLang="zh-CN" sz="3200" b="1"/>
          </a:p>
          <a:p>
            <a:pPr algn="l">
              <a:lnSpc>
                <a:spcPct val="70000"/>
              </a:lnSpc>
              <a:spcBef>
                <a:spcPct val="0"/>
              </a:spcBef>
            </a:pPr>
            <a:endParaRPr lang="en-US" altLang="zh-CN" sz="3200" b="1"/>
          </a:p>
          <a:p>
            <a:pPr algn="l">
              <a:lnSpc>
                <a:spcPct val="80000"/>
              </a:lnSpc>
              <a:spcBef>
                <a:spcPct val="0"/>
              </a:spcBef>
            </a:pPr>
            <a:endParaRPr lang="en-US" altLang="zh-CN" sz="3200" b="1"/>
          </a:p>
          <a:p>
            <a:pPr algn="l">
              <a:lnSpc>
                <a:spcPct val="60000"/>
              </a:lnSpc>
              <a:spcBef>
                <a:spcPct val="0"/>
              </a:spcBef>
            </a:pPr>
            <a:endParaRPr lang="en-US" altLang="zh-CN" sz="3200" b="1"/>
          </a:p>
          <a:p>
            <a:pPr algn="l">
              <a:lnSpc>
                <a:spcPct val="110000"/>
              </a:lnSpc>
              <a:spcBef>
                <a:spcPct val="0"/>
              </a:spcBef>
            </a:pPr>
            <a:r>
              <a:rPr lang="en-US" altLang="zh-CN" sz="3200" b="1"/>
              <a:t>CPU</a:t>
            </a:r>
          </a:p>
          <a:p>
            <a:pPr algn="l">
              <a:spcBef>
                <a:spcPct val="0"/>
              </a:spcBef>
            </a:pPr>
            <a:endParaRPr lang="en-US" altLang="zh-CN" sz="3200" b="1"/>
          </a:p>
          <a:p>
            <a:pPr algn="l">
              <a:lnSpc>
                <a:spcPct val="95000"/>
              </a:lnSpc>
              <a:spcBef>
                <a:spcPct val="0"/>
              </a:spcBef>
            </a:pPr>
            <a:endParaRPr lang="en-US" altLang="zh-CN" sz="3200" b="1"/>
          </a:p>
          <a:p>
            <a:pPr algn="l">
              <a:lnSpc>
                <a:spcPct val="70000"/>
              </a:lnSpc>
              <a:spcBef>
                <a:spcPct val="0"/>
              </a:spcBef>
            </a:pPr>
            <a:endParaRPr lang="en-US" altLang="zh-CN" sz="3200" b="1"/>
          </a:p>
        </p:txBody>
      </p:sp>
      <p:grpSp>
        <p:nvGrpSpPr>
          <p:cNvPr id="3" name="Group 75"/>
          <p:cNvGrpSpPr>
            <a:grpSpLocks/>
          </p:cNvGrpSpPr>
          <p:nvPr/>
        </p:nvGrpSpPr>
        <p:grpSpPr bwMode="auto">
          <a:xfrm>
            <a:off x="2363788" y="1643658"/>
            <a:ext cx="4464050" cy="1270000"/>
            <a:chOff x="1489" y="715"/>
            <a:chExt cx="2812" cy="800"/>
          </a:xfrm>
        </p:grpSpPr>
        <p:sp>
          <p:nvSpPr>
            <p:cNvPr id="4" name="Text Box 4"/>
            <p:cNvSpPr txBox="1">
              <a:spLocks noChangeArrowheads="1"/>
            </p:cNvSpPr>
            <p:nvPr/>
          </p:nvSpPr>
          <p:spPr bwMode="auto">
            <a:xfrm>
              <a:off x="2435" y="716"/>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2</a:t>
              </a:r>
            </a:p>
          </p:txBody>
        </p:sp>
        <p:sp>
          <p:nvSpPr>
            <p:cNvPr id="5" name="Text Box 5"/>
            <p:cNvSpPr txBox="1">
              <a:spLocks noChangeArrowheads="1"/>
            </p:cNvSpPr>
            <p:nvPr/>
          </p:nvSpPr>
          <p:spPr bwMode="auto">
            <a:xfrm>
              <a:off x="1489" y="724"/>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1</a:t>
              </a:r>
            </a:p>
          </p:txBody>
        </p:sp>
        <p:sp>
          <p:nvSpPr>
            <p:cNvPr id="6" name="Text Box 6"/>
            <p:cNvSpPr txBox="1">
              <a:spLocks noChangeArrowheads="1"/>
            </p:cNvSpPr>
            <p:nvPr/>
          </p:nvSpPr>
          <p:spPr bwMode="auto">
            <a:xfrm>
              <a:off x="3664" y="715"/>
              <a:ext cx="637" cy="791"/>
            </a:xfrm>
            <a:prstGeom prst="rect">
              <a:avLst/>
            </a:prstGeom>
            <a:solidFill>
              <a:srgbClr val="FFFFCC"/>
            </a:solidFill>
            <a:ln w="25400">
              <a:solidFill>
                <a:srgbClr val="003800"/>
              </a:solidFill>
              <a:miter lim="800000"/>
              <a:headEnd/>
              <a:tailEnd/>
            </a:ln>
          </p:spPr>
          <p:txBody>
            <a:bodyPr>
              <a:spAutoFit/>
            </a:bodyPr>
            <a:lstStyle/>
            <a:p>
              <a:pPr algn="l">
                <a:lnSpc>
                  <a:spcPct val="90000"/>
                </a:lnSpc>
                <a:spcBef>
                  <a:spcPct val="0"/>
                </a:spcBef>
              </a:pPr>
              <a:r>
                <a:rPr lang="zh-CN" altLang="en-US" sz="2800" b="1"/>
                <a:t>存储芯片组 </a:t>
              </a:r>
              <a:r>
                <a:rPr lang="en-US" altLang="zh-CN" sz="2800" b="1"/>
                <a:t>n</a:t>
              </a:r>
            </a:p>
          </p:txBody>
        </p:sp>
        <p:sp>
          <p:nvSpPr>
            <p:cNvPr id="7" name="Text Box 7"/>
            <p:cNvSpPr txBox="1">
              <a:spLocks noChangeArrowheads="1"/>
            </p:cNvSpPr>
            <p:nvPr/>
          </p:nvSpPr>
          <p:spPr bwMode="auto">
            <a:xfrm>
              <a:off x="3183" y="862"/>
              <a:ext cx="481" cy="365"/>
            </a:xfrm>
            <a:prstGeom prst="rect">
              <a:avLst/>
            </a:prstGeom>
            <a:noFill/>
            <a:ln w="9525">
              <a:noFill/>
              <a:miter lim="800000"/>
              <a:headEnd/>
              <a:tailEnd/>
            </a:ln>
          </p:spPr>
          <p:txBody>
            <a:bodyPr>
              <a:spAutoFit/>
            </a:bodyPr>
            <a:lstStyle/>
            <a:p>
              <a:pPr algn="l"/>
              <a:r>
                <a:rPr lang="zh-CN" altLang="en-US" sz="3200" b="1"/>
                <a:t>....</a:t>
              </a:r>
            </a:p>
          </p:txBody>
        </p:sp>
      </p:grpSp>
      <p:sp>
        <p:nvSpPr>
          <p:cNvPr id="8" name="Text Box 31"/>
          <p:cNvSpPr txBox="1">
            <a:spLocks noChangeArrowheads="1"/>
          </p:cNvSpPr>
          <p:nvPr/>
        </p:nvSpPr>
        <p:spPr bwMode="auto">
          <a:xfrm>
            <a:off x="3255963" y="4648795"/>
            <a:ext cx="2836862" cy="996950"/>
          </a:xfrm>
          <a:prstGeom prst="rect">
            <a:avLst/>
          </a:prstGeom>
          <a:solidFill>
            <a:schemeClr val="accent5">
              <a:lumMod val="60000"/>
              <a:lumOff val="40000"/>
            </a:schemeClr>
          </a:solidFill>
          <a:ln w="22225">
            <a:solidFill>
              <a:srgbClr val="003800"/>
            </a:solidFill>
            <a:miter lim="800000"/>
            <a:headEnd/>
            <a:tailEnd/>
          </a:ln>
        </p:spPr>
        <p:txBody>
          <a:bodyPr>
            <a:spAutoFit/>
          </a:bodyPr>
          <a:lstStyle/>
          <a:p>
            <a:pPr marL="90488"/>
            <a:r>
              <a:rPr lang="zh-CN" altLang="en-US" sz="2900" b="1">
                <a:solidFill>
                  <a:srgbClr val="FF0000"/>
                </a:solidFill>
              </a:rPr>
              <a:t>地址译码电路(产生片选信号)</a:t>
            </a:r>
          </a:p>
        </p:txBody>
      </p:sp>
      <p:sp>
        <p:nvSpPr>
          <p:cNvPr id="9" name="Freeform 36"/>
          <p:cNvSpPr>
            <a:spLocks/>
          </p:cNvSpPr>
          <p:nvPr/>
        </p:nvSpPr>
        <p:spPr bwMode="auto">
          <a:xfrm>
            <a:off x="4968875" y="2878733"/>
            <a:ext cx="1636713"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10" name="Rectangle 37"/>
          <p:cNvSpPr>
            <a:spLocks noChangeArrowheads="1"/>
          </p:cNvSpPr>
          <p:nvPr/>
        </p:nvSpPr>
        <p:spPr bwMode="auto">
          <a:xfrm>
            <a:off x="5237163" y="3826470"/>
            <a:ext cx="590550" cy="579438"/>
          </a:xfrm>
          <a:prstGeom prst="rect">
            <a:avLst/>
          </a:prstGeom>
          <a:noFill/>
          <a:ln w="9525">
            <a:noFill/>
            <a:miter lim="800000"/>
            <a:headEnd/>
            <a:tailEnd/>
          </a:ln>
        </p:spPr>
        <p:txBody>
          <a:bodyPr wrap="none">
            <a:spAutoFit/>
          </a:bodyPr>
          <a:lstStyle/>
          <a:p>
            <a:pPr algn="l">
              <a:spcBef>
                <a:spcPct val="0"/>
              </a:spcBef>
            </a:pPr>
            <a:r>
              <a:rPr lang="zh-CN" altLang="en-US" sz="3200" b="1"/>
              <a:t>....</a:t>
            </a:r>
          </a:p>
        </p:txBody>
      </p:sp>
      <p:grpSp>
        <p:nvGrpSpPr>
          <p:cNvPr id="11" name="Group 76"/>
          <p:cNvGrpSpPr>
            <a:grpSpLocks/>
          </p:cNvGrpSpPr>
          <p:nvPr/>
        </p:nvGrpSpPr>
        <p:grpSpPr bwMode="auto">
          <a:xfrm>
            <a:off x="1549400" y="937220"/>
            <a:ext cx="7291388" cy="714375"/>
            <a:chOff x="976" y="270"/>
            <a:chExt cx="4593" cy="450"/>
          </a:xfrm>
        </p:grpSpPr>
        <p:sp>
          <p:nvSpPr>
            <p:cNvPr id="12" name="Text Box 11"/>
            <p:cNvSpPr txBox="1">
              <a:spLocks noChangeArrowheads="1"/>
            </p:cNvSpPr>
            <p:nvPr/>
          </p:nvSpPr>
          <p:spPr bwMode="auto">
            <a:xfrm>
              <a:off x="4528" y="270"/>
              <a:ext cx="1041" cy="327"/>
            </a:xfrm>
            <a:prstGeom prst="rect">
              <a:avLst/>
            </a:prstGeom>
            <a:noFill/>
            <a:ln w="9525">
              <a:noFill/>
              <a:miter lim="800000"/>
              <a:headEnd/>
              <a:tailEnd/>
            </a:ln>
          </p:spPr>
          <p:txBody>
            <a:bodyPr>
              <a:spAutoFit/>
            </a:bodyPr>
            <a:lstStyle/>
            <a:p>
              <a:pPr algn="l"/>
              <a:r>
                <a:rPr lang="zh-CN" altLang="en-US" sz="2800" b="1"/>
                <a:t>地址总线</a:t>
              </a:r>
            </a:p>
          </p:txBody>
        </p:sp>
        <p:sp>
          <p:nvSpPr>
            <p:cNvPr id="13" name="Line 51"/>
            <p:cNvSpPr>
              <a:spLocks noChangeShapeType="1"/>
            </p:cNvSpPr>
            <p:nvPr/>
          </p:nvSpPr>
          <p:spPr bwMode="auto">
            <a:xfrm>
              <a:off x="976" y="440"/>
              <a:ext cx="3586" cy="0"/>
            </a:xfrm>
            <a:prstGeom prst="line">
              <a:avLst/>
            </a:prstGeom>
            <a:noFill/>
            <a:ln w="63500">
              <a:solidFill>
                <a:srgbClr val="003800"/>
              </a:solidFill>
              <a:round/>
              <a:headEnd/>
              <a:tailEnd type="triangle" w="med" len="med"/>
            </a:ln>
          </p:spPr>
          <p:txBody>
            <a:bodyPr wrap="none"/>
            <a:lstStyle/>
            <a:p>
              <a:endParaRPr lang="zh-CN" altLang="en-US" b="1"/>
            </a:p>
          </p:txBody>
        </p:sp>
        <p:sp>
          <p:nvSpPr>
            <p:cNvPr id="14" name="Line 52"/>
            <p:cNvSpPr>
              <a:spLocks noChangeShapeType="1"/>
            </p:cNvSpPr>
            <p:nvPr/>
          </p:nvSpPr>
          <p:spPr bwMode="auto">
            <a:xfrm>
              <a:off x="1784"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5" name="Line 53"/>
            <p:cNvSpPr>
              <a:spLocks noChangeShapeType="1"/>
            </p:cNvSpPr>
            <p:nvPr/>
          </p:nvSpPr>
          <p:spPr bwMode="auto">
            <a:xfrm>
              <a:off x="2752" y="456"/>
              <a:ext cx="0" cy="264"/>
            </a:xfrm>
            <a:prstGeom prst="line">
              <a:avLst/>
            </a:prstGeom>
            <a:noFill/>
            <a:ln w="57150">
              <a:solidFill>
                <a:srgbClr val="003800"/>
              </a:solidFill>
              <a:round/>
              <a:headEnd/>
              <a:tailEnd type="triangle" w="med" len="med"/>
            </a:ln>
          </p:spPr>
          <p:txBody>
            <a:bodyPr wrap="none"/>
            <a:lstStyle/>
            <a:p>
              <a:endParaRPr lang="zh-CN" altLang="en-US" b="1"/>
            </a:p>
          </p:txBody>
        </p:sp>
        <p:sp>
          <p:nvSpPr>
            <p:cNvPr id="16" name="Line 54"/>
            <p:cNvSpPr>
              <a:spLocks noChangeShapeType="1"/>
            </p:cNvSpPr>
            <p:nvPr/>
          </p:nvSpPr>
          <p:spPr bwMode="auto">
            <a:xfrm>
              <a:off x="3968" y="448"/>
              <a:ext cx="0" cy="264"/>
            </a:xfrm>
            <a:prstGeom prst="line">
              <a:avLst/>
            </a:prstGeom>
            <a:noFill/>
            <a:ln w="57150">
              <a:solidFill>
                <a:srgbClr val="003800"/>
              </a:solidFill>
              <a:round/>
              <a:headEnd/>
              <a:tailEnd type="triangle" w="med" len="med"/>
            </a:ln>
          </p:spPr>
          <p:txBody>
            <a:bodyPr wrap="none"/>
            <a:lstStyle/>
            <a:p>
              <a:endParaRPr lang="zh-CN" altLang="en-US" b="1"/>
            </a:p>
          </p:txBody>
        </p:sp>
      </p:grpSp>
      <p:grpSp>
        <p:nvGrpSpPr>
          <p:cNvPr id="17" name="Group 74"/>
          <p:cNvGrpSpPr>
            <a:grpSpLocks/>
          </p:cNvGrpSpPr>
          <p:nvPr/>
        </p:nvGrpSpPr>
        <p:grpSpPr bwMode="auto">
          <a:xfrm>
            <a:off x="1524000" y="2883495"/>
            <a:ext cx="7505700" cy="852488"/>
            <a:chOff x="960" y="1496"/>
            <a:chExt cx="4728" cy="537"/>
          </a:xfrm>
        </p:grpSpPr>
        <p:sp>
          <p:nvSpPr>
            <p:cNvPr id="18" name="Text Box 21"/>
            <p:cNvSpPr txBox="1">
              <a:spLocks noChangeArrowheads="1"/>
            </p:cNvSpPr>
            <p:nvPr/>
          </p:nvSpPr>
          <p:spPr bwMode="auto">
            <a:xfrm>
              <a:off x="4607" y="1706"/>
              <a:ext cx="1081" cy="327"/>
            </a:xfrm>
            <a:prstGeom prst="rect">
              <a:avLst/>
            </a:prstGeom>
            <a:noFill/>
            <a:ln w="9525">
              <a:noFill/>
              <a:miter lim="800000"/>
              <a:headEnd/>
              <a:tailEnd/>
            </a:ln>
          </p:spPr>
          <p:txBody>
            <a:bodyPr>
              <a:spAutoFit/>
            </a:bodyPr>
            <a:lstStyle/>
            <a:p>
              <a:pPr algn="l"/>
              <a:r>
                <a:rPr lang="zh-CN" altLang="en-US" sz="2800" b="1"/>
                <a:t>数据总线</a:t>
              </a:r>
            </a:p>
          </p:txBody>
        </p:sp>
        <p:sp>
          <p:nvSpPr>
            <p:cNvPr id="19" name="Line 58"/>
            <p:cNvSpPr>
              <a:spLocks noChangeShapeType="1"/>
            </p:cNvSpPr>
            <p:nvPr/>
          </p:nvSpPr>
          <p:spPr bwMode="auto">
            <a:xfrm>
              <a:off x="960" y="1888"/>
              <a:ext cx="3672" cy="0"/>
            </a:xfrm>
            <a:prstGeom prst="line">
              <a:avLst/>
            </a:prstGeom>
            <a:noFill/>
            <a:ln w="63500">
              <a:solidFill>
                <a:srgbClr val="003800"/>
              </a:solidFill>
              <a:round/>
              <a:headEnd type="triangle" w="med" len="med"/>
              <a:tailEnd type="triangle" w="med" len="med"/>
            </a:ln>
          </p:spPr>
          <p:txBody>
            <a:bodyPr wrap="none"/>
            <a:lstStyle/>
            <a:p>
              <a:endParaRPr lang="zh-CN" altLang="en-US" b="1"/>
            </a:p>
          </p:txBody>
        </p:sp>
        <p:sp>
          <p:nvSpPr>
            <p:cNvPr id="20" name="Line 59"/>
            <p:cNvSpPr>
              <a:spLocks noChangeShapeType="1"/>
            </p:cNvSpPr>
            <p:nvPr/>
          </p:nvSpPr>
          <p:spPr bwMode="auto">
            <a:xfrm>
              <a:off x="1808" y="1504"/>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1" name="Line 60"/>
            <p:cNvSpPr>
              <a:spLocks noChangeShapeType="1"/>
            </p:cNvSpPr>
            <p:nvPr/>
          </p:nvSpPr>
          <p:spPr bwMode="auto">
            <a:xfrm>
              <a:off x="2752"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sp>
          <p:nvSpPr>
            <p:cNvPr id="22" name="Line 61"/>
            <p:cNvSpPr>
              <a:spLocks noChangeShapeType="1"/>
            </p:cNvSpPr>
            <p:nvPr/>
          </p:nvSpPr>
          <p:spPr bwMode="auto">
            <a:xfrm>
              <a:off x="3976" y="1496"/>
              <a:ext cx="0" cy="376"/>
            </a:xfrm>
            <a:prstGeom prst="line">
              <a:avLst/>
            </a:prstGeom>
            <a:noFill/>
            <a:ln w="53975">
              <a:solidFill>
                <a:srgbClr val="003800"/>
              </a:solidFill>
              <a:round/>
              <a:headEnd type="triangle" w="med" len="med"/>
              <a:tailEnd type="triangle" w="med" len="med"/>
            </a:ln>
          </p:spPr>
          <p:txBody>
            <a:bodyPr wrap="none"/>
            <a:lstStyle/>
            <a:p>
              <a:endParaRPr lang="zh-CN" altLang="en-US" b="1"/>
            </a:p>
          </p:txBody>
        </p:sp>
      </p:grpSp>
      <p:grpSp>
        <p:nvGrpSpPr>
          <p:cNvPr id="23" name="Group 67"/>
          <p:cNvGrpSpPr>
            <a:grpSpLocks/>
          </p:cNvGrpSpPr>
          <p:nvPr/>
        </p:nvGrpSpPr>
        <p:grpSpPr bwMode="auto">
          <a:xfrm>
            <a:off x="1562100" y="3683595"/>
            <a:ext cx="7581900" cy="519113"/>
            <a:chOff x="984" y="2040"/>
            <a:chExt cx="4776" cy="327"/>
          </a:xfrm>
        </p:grpSpPr>
        <p:sp>
          <p:nvSpPr>
            <p:cNvPr id="24" name="Text Box 27"/>
            <p:cNvSpPr txBox="1">
              <a:spLocks noChangeArrowheads="1"/>
            </p:cNvSpPr>
            <p:nvPr/>
          </p:nvSpPr>
          <p:spPr bwMode="auto">
            <a:xfrm>
              <a:off x="4679" y="2040"/>
              <a:ext cx="1081" cy="327"/>
            </a:xfrm>
            <a:prstGeom prst="rect">
              <a:avLst/>
            </a:prstGeom>
            <a:noFill/>
            <a:ln w="9525">
              <a:noFill/>
              <a:miter lim="800000"/>
              <a:headEnd/>
              <a:tailEnd/>
            </a:ln>
          </p:spPr>
          <p:txBody>
            <a:bodyPr>
              <a:spAutoFit/>
            </a:bodyPr>
            <a:lstStyle/>
            <a:p>
              <a:pPr algn="l"/>
              <a:r>
                <a:rPr lang="zh-CN" altLang="en-US" sz="2800" b="1"/>
                <a:t>控制总线</a:t>
              </a:r>
            </a:p>
          </p:txBody>
        </p:sp>
        <p:sp>
          <p:nvSpPr>
            <p:cNvPr id="25" name="Line 63"/>
            <p:cNvSpPr>
              <a:spLocks noChangeShapeType="1"/>
            </p:cNvSpPr>
            <p:nvPr/>
          </p:nvSpPr>
          <p:spPr bwMode="auto">
            <a:xfrm>
              <a:off x="984" y="2232"/>
              <a:ext cx="3680" cy="0"/>
            </a:xfrm>
            <a:prstGeom prst="line">
              <a:avLst/>
            </a:prstGeom>
            <a:noFill/>
            <a:ln w="63500">
              <a:solidFill>
                <a:srgbClr val="003800"/>
              </a:solidFill>
              <a:round/>
              <a:headEnd/>
              <a:tailEnd type="triangle" w="med" len="med"/>
            </a:ln>
          </p:spPr>
          <p:txBody>
            <a:bodyPr wrap="none"/>
            <a:lstStyle/>
            <a:p>
              <a:endParaRPr lang="zh-CN" altLang="en-US" b="1"/>
            </a:p>
          </p:txBody>
        </p:sp>
      </p:grpSp>
      <p:sp>
        <p:nvSpPr>
          <p:cNvPr id="26" name="Line 64"/>
          <p:cNvSpPr>
            <a:spLocks noChangeShapeType="1"/>
          </p:cNvSpPr>
          <p:nvPr/>
        </p:nvSpPr>
        <p:spPr bwMode="auto">
          <a:xfrm flipV="1">
            <a:off x="2565400" y="28961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7" name="Line 65"/>
          <p:cNvSpPr>
            <a:spLocks noChangeShapeType="1"/>
          </p:cNvSpPr>
          <p:nvPr/>
        </p:nvSpPr>
        <p:spPr bwMode="auto">
          <a:xfrm flipV="1">
            <a:off x="40513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sp>
        <p:nvSpPr>
          <p:cNvPr id="28" name="Line 66"/>
          <p:cNvSpPr>
            <a:spLocks noChangeShapeType="1"/>
          </p:cNvSpPr>
          <p:nvPr/>
        </p:nvSpPr>
        <p:spPr bwMode="auto">
          <a:xfrm flipV="1">
            <a:off x="5981700" y="2883495"/>
            <a:ext cx="0" cy="1090613"/>
          </a:xfrm>
          <a:prstGeom prst="line">
            <a:avLst/>
          </a:prstGeom>
          <a:noFill/>
          <a:ln w="57150">
            <a:solidFill>
              <a:srgbClr val="003800"/>
            </a:solidFill>
            <a:round/>
            <a:headEnd/>
            <a:tailEnd type="triangle" w="med" len="med"/>
          </a:ln>
        </p:spPr>
        <p:txBody>
          <a:bodyPr wrap="none"/>
          <a:lstStyle/>
          <a:p>
            <a:endParaRPr lang="zh-CN" altLang="en-US" b="1"/>
          </a:p>
        </p:txBody>
      </p:sp>
      <p:grpSp>
        <p:nvGrpSpPr>
          <p:cNvPr id="29" name="Group 69"/>
          <p:cNvGrpSpPr>
            <a:grpSpLocks/>
          </p:cNvGrpSpPr>
          <p:nvPr/>
        </p:nvGrpSpPr>
        <p:grpSpPr bwMode="auto">
          <a:xfrm>
            <a:off x="1222375" y="4907260"/>
            <a:ext cx="2003425" cy="538164"/>
            <a:chOff x="378" y="2914"/>
            <a:chExt cx="1262" cy="339"/>
          </a:xfrm>
        </p:grpSpPr>
        <p:sp>
          <p:nvSpPr>
            <p:cNvPr id="30" name="Text Box 33"/>
            <p:cNvSpPr txBox="1">
              <a:spLocks noChangeArrowheads="1"/>
            </p:cNvSpPr>
            <p:nvPr/>
          </p:nvSpPr>
          <p:spPr bwMode="auto">
            <a:xfrm>
              <a:off x="378" y="2914"/>
              <a:ext cx="739" cy="339"/>
            </a:xfrm>
            <a:prstGeom prst="rect">
              <a:avLst/>
            </a:prstGeom>
            <a:noFill/>
            <a:ln w="9525">
              <a:noFill/>
              <a:miter lim="800000"/>
              <a:headEnd/>
              <a:tailEnd/>
            </a:ln>
          </p:spPr>
          <p:txBody>
            <a:bodyPr>
              <a:spAutoFit/>
            </a:bodyPr>
            <a:lstStyle/>
            <a:p>
              <a:pPr algn="l"/>
              <a:r>
                <a:rPr lang="zh-CN" altLang="en-US" sz="2900" b="1"/>
                <a:t>地址</a:t>
              </a:r>
            </a:p>
          </p:txBody>
        </p:sp>
        <p:sp>
          <p:nvSpPr>
            <p:cNvPr id="31" name="Line 68"/>
            <p:cNvSpPr>
              <a:spLocks noChangeShapeType="1"/>
            </p:cNvSpPr>
            <p:nvPr/>
          </p:nvSpPr>
          <p:spPr bwMode="auto">
            <a:xfrm>
              <a:off x="976" y="3096"/>
              <a:ext cx="664" cy="0"/>
            </a:xfrm>
            <a:prstGeom prst="line">
              <a:avLst/>
            </a:prstGeom>
            <a:noFill/>
            <a:ln w="57150">
              <a:solidFill>
                <a:srgbClr val="003800"/>
              </a:solidFill>
              <a:round/>
              <a:headEnd/>
              <a:tailEnd type="triangle" w="med" len="med"/>
            </a:ln>
          </p:spPr>
          <p:txBody>
            <a:bodyPr wrap="none"/>
            <a:lstStyle/>
            <a:p>
              <a:endParaRPr lang="zh-CN" altLang="en-US" sz="2900" b="1"/>
            </a:p>
          </p:txBody>
        </p:sp>
      </p:grpSp>
      <p:sp>
        <p:nvSpPr>
          <p:cNvPr id="32" name="Line 70"/>
          <p:cNvSpPr>
            <a:spLocks noChangeShapeType="1"/>
          </p:cNvSpPr>
          <p:nvPr/>
        </p:nvSpPr>
        <p:spPr bwMode="auto">
          <a:xfrm>
            <a:off x="4699000" y="2899370"/>
            <a:ext cx="0" cy="1752600"/>
          </a:xfrm>
          <a:prstGeom prst="line">
            <a:avLst/>
          </a:prstGeom>
          <a:noFill/>
          <a:ln w="22225">
            <a:solidFill>
              <a:srgbClr val="993300"/>
            </a:solidFill>
            <a:round/>
            <a:headEnd type="triangle" w="med" len="med"/>
            <a:tailEnd/>
          </a:ln>
        </p:spPr>
        <p:txBody>
          <a:bodyPr wrap="none"/>
          <a:lstStyle/>
          <a:p>
            <a:endParaRPr lang="zh-CN" altLang="en-US" b="1"/>
          </a:p>
        </p:txBody>
      </p:sp>
      <p:sp>
        <p:nvSpPr>
          <p:cNvPr id="33" name="Freeform 72"/>
          <p:cNvSpPr>
            <a:spLocks/>
          </p:cNvSpPr>
          <p:nvPr/>
        </p:nvSpPr>
        <p:spPr bwMode="auto">
          <a:xfrm flipH="1">
            <a:off x="3189288" y="2891433"/>
            <a:ext cx="1271587" cy="1760537"/>
          </a:xfrm>
          <a:custGeom>
            <a:avLst/>
            <a:gdLst>
              <a:gd name="T0" fmla="*/ 0 w 1948"/>
              <a:gd name="T1" fmla="*/ 1200 h 1200"/>
              <a:gd name="T2" fmla="*/ 0 w 1948"/>
              <a:gd name="T3" fmla="*/ 1037 h 1200"/>
              <a:gd name="T4" fmla="*/ 1948 w 1948"/>
              <a:gd name="T5" fmla="*/ 1037 h 1200"/>
              <a:gd name="T6" fmla="*/ 1948 w 1948"/>
              <a:gd name="T7" fmla="*/ 0 h 1200"/>
              <a:gd name="T8" fmla="*/ 0 60000 65536"/>
              <a:gd name="T9" fmla="*/ 0 60000 65536"/>
              <a:gd name="T10" fmla="*/ 0 60000 65536"/>
              <a:gd name="T11" fmla="*/ 0 60000 65536"/>
              <a:gd name="T12" fmla="*/ 0 w 1948"/>
              <a:gd name="T13" fmla="*/ 0 h 1200"/>
              <a:gd name="T14" fmla="*/ 1948 w 1948"/>
              <a:gd name="T15" fmla="*/ 1200 h 1200"/>
            </a:gdLst>
            <a:ahLst/>
            <a:cxnLst>
              <a:cxn ang="T8">
                <a:pos x="T0" y="T1"/>
              </a:cxn>
              <a:cxn ang="T9">
                <a:pos x="T2" y="T3"/>
              </a:cxn>
              <a:cxn ang="T10">
                <a:pos x="T4" y="T5"/>
              </a:cxn>
              <a:cxn ang="T11">
                <a:pos x="T6" y="T7"/>
              </a:cxn>
            </a:cxnLst>
            <a:rect l="T12" t="T13" r="T14" b="T15"/>
            <a:pathLst>
              <a:path w="1948" h="1200">
                <a:moveTo>
                  <a:pt x="0" y="1200"/>
                </a:moveTo>
                <a:lnTo>
                  <a:pt x="0" y="1037"/>
                </a:lnTo>
                <a:lnTo>
                  <a:pt x="1948" y="1037"/>
                </a:lnTo>
                <a:lnTo>
                  <a:pt x="1948" y="0"/>
                </a:lnTo>
              </a:path>
            </a:pathLst>
          </a:custGeom>
          <a:noFill/>
          <a:ln w="22225" cmpd="sng">
            <a:solidFill>
              <a:srgbClr val="993300"/>
            </a:solidFill>
            <a:round/>
            <a:headEnd type="none" w="med" len="med"/>
            <a:tailEnd type="triangle" w="med" len="med"/>
          </a:ln>
        </p:spPr>
        <p:txBody>
          <a:bodyPr wrap="none"/>
          <a:lstStyle/>
          <a:p>
            <a:endParaRPr lang="zh-CN" altLang="en-US" b="1"/>
          </a:p>
        </p:txBody>
      </p:sp>
      <p:sp>
        <p:nvSpPr>
          <p:cNvPr id="34" name="Text Box 77"/>
          <p:cNvSpPr txBox="1">
            <a:spLocks noChangeArrowheads="1"/>
          </p:cNvSpPr>
          <p:nvPr/>
        </p:nvSpPr>
        <p:spPr bwMode="auto">
          <a:xfrm>
            <a:off x="922338" y="5919936"/>
            <a:ext cx="7145337" cy="533400"/>
          </a:xfrm>
          <a:prstGeom prst="rect">
            <a:avLst/>
          </a:prstGeom>
          <a:noFill/>
          <a:ln w="9525">
            <a:noFill/>
            <a:miter lim="800000"/>
            <a:headEnd/>
            <a:tailEnd/>
          </a:ln>
        </p:spPr>
        <p:txBody>
          <a:bodyPr>
            <a:spAutoFit/>
          </a:bodyPr>
          <a:lstStyle/>
          <a:p>
            <a:pPr algn="l"/>
            <a:r>
              <a:rPr lang="zh-CN" altLang="en-US" sz="2900" b="1" u="sng">
                <a:solidFill>
                  <a:srgbClr val="0000FF"/>
                </a:solidFill>
              </a:rPr>
              <a:t>涉及地址分配</a:t>
            </a:r>
            <a:r>
              <a:rPr lang="zh-CN" altLang="en-US" sz="2900" b="1">
                <a:solidFill>
                  <a:srgbClr val="0000FF"/>
                </a:solidFill>
              </a:rPr>
              <a:t>、</a:t>
            </a:r>
            <a:r>
              <a:rPr lang="zh-CN" altLang="en-US" sz="2900" b="1" u="sng">
                <a:solidFill>
                  <a:srgbClr val="0000FF"/>
                </a:solidFill>
              </a:rPr>
              <a:t>译码选片</a:t>
            </a:r>
            <a:r>
              <a:rPr lang="zh-CN" altLang="en-US" sz="2900" b="1">
                <a:solidFill>
                  <a:srgbClr val="0000FF"/>
                </a:solidFill>
              </a:rPr>
              <a:t>和</a:t>
            </a:r>
            <a:r>
              <a:rPr lang="zh-CN" altLang="en-US" sz="2900" b="1" u="sng">
                <a:solidFill>
                  <a:srgbClr val="0000FF"/>
                </a:solidFill>
              </a:rPr>
              <a:t>译码选单元</a:t>
            </a:r>
            <a:r>
              <a:rPr lang="zh-CN" altLang="en-US" sz="2900" b="1">
                <a:solidFill>
                  <a:srgbClr val="0000FF"/>
                </a:solidFill>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1500"/>
                            </p:stCondLst>
                            <p:childTnLst>
                              <p:par>
                                <p:cTn id="37" presetID="2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animEffect transition="in" filter="wipe(left)">
                                      <p:cBhvr>
                                        <p:cTn id="63" dur="500"/>
                                        <p:tgtEl>
                                          <p:spTgt spid="10">
                                            <p:txEl>
                                              <p:pRg st="0" end="0"/>
                                            </p:txEl>
                                          </p:spTgt>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4">
                                            <p:txEl>
                                              <p:pRg st="0" end="0"/>
                                            </p:txEl>
                                          </p:spTgt>
                                        </p:tgtEl>
                                        <p:attrNameLst>
                                          <p:attrName>style.visibility</p:attrName>
                                        </p:attrNameLst>
                                      </p:cBhvr>
                                      <p:to>
                                        <p:strVal val="visible"/>
                                      </p:to>
                                    </p:set>
                                    <p:animEffect transition="in" filter="wipe(left)">
                                      <p:cBhvr>
                                        <p:cTn id="72"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8" grpId="0" animBg="1" autoUpdateAnimBg="0"/>
      <p:bldP spid="9" grpId="0" animBg="1"/>
      <p:bldP spid="10" grpId="0" build="p" autoUpdateAnimBg="0"/>
      <p:bldP spid="26" grpId="0" animBg="1"/>
      <p:bldP spid="27" grpId="0" animBg="1"/>
      <p:bldP spid="28" grpId="0" animBg="1"/>
      <p:bldP spid="32" grpId="0" animBg="1"/>
      <p:bldP spid="33" grpId="0" animBg="1"/>
      <p:bldP spid="3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98488" y="377073"/>
            <a:ext cx="1058862" cy="1431161"/>
          </a:xfrm>
          <a:prstGeom prst="rect">
            <a:avLst/>
          </a:prstGeom>
          <a:solidFill>
            <a:srgbClr val="D9FFFF"/>
          </a:solidFill>
          <a:ln w="28575">
            <a:solidFill>
              <a:srgbClr val="006600"/>
            </a:solidFill>
            <a:miter lim="800000"/>
            <a:headEnd/>
            <a:tailEnd/>
          </a:ln>
        </p:spPr>
        <p:txBody>
          <a:bodyPr>
            <a:spAutoFit/>
          </a:bodyPr>
          <a:lstStyle/>
          <a:p>
            <a:pPr algn="l">
              <a:lnSpc>
                <a:spcPct val="85000"/>
              </a:lnSpc>
              <a:spcBef>
                <a:spcPct val="0"/>
              </a:spcBef>
            </a:pPr>
            <a:endParaRPr lang="en-US" altLang="zh-CN" sz="3000" b="1"/>
          </a:p>
          <a:p>
            <a:pPr algn="l">
              <a:lnSpc>
                <a:spcPct val="105000"/>
              </a:lnSpc>
              <a:spcBef>
                <a:spcPct val="0"/>
              </a:spcBef>
            </a:pPr>
            <a:r>
              <a:rPr lang="en-US" altLang="zh-CN" sz="3000" b="1"/>
              <a:t>CPU</a:t>
            </a:r>
          </a:p>
          <a:p>
            <a:pPr algn="l">
              <a:spcBef>
                <a:spcPct val="0"/>
              </a:spcBef>
            </a:pPr>
            <a:endParaRPr lang="en-US" altLang="zh-CN" sz="3000" b="1"/>
          </a:p>
        </p:txBody>
      </p:sp>
      <p:sp>
        <p:nvSpPr>
          <p:cNvPr id="3" name="Text Box 3"/>
          <p:cNvSpPr txBox="1">
            <a:spLocks noChangeArrowheads="1"/>
          </p:cNvSpPr>
          <p:nvPr/>
        </p:nvSpPr>
        <p:spPr bwMode="auto">
          <a:xfrm>
            <a:off x="7110413" y="3509690"/>
            <a:ext cx="1652587" cy="488950"/>
          </a:xfrm>
          <a:prstGeom prst="rect">
            <a:avLst/>
          </a:prstGeom>
          <a:noFill/>
          <a:ln w="9525">
            <a:noFill/>
            <a:miter lim="800000"/>
            <a:headEnd/>
            <a:tailEnd/>
          </a:ln>
        </p:spPr>
        <p:txBody>
          <a:bodyPr>
            <a:spAutoFit/>
          </a:bodyPr>
          <a:lstStyle/>
          <a:p>
            <a:pPr algn="l"/>
            <a:r>
              <a:rPr lang="zh-CN" altLang="en-US" sz="2600" b="1"/>
              <a:t>地址总线</a:t>
            </a:r>
          </a:p>
        </p:txBody>
      </p:sp>
      <p:grpSp>
        <p:nvGrpSpPr>
          <p:cNvPr id="4" name="Group 199"/>
          <p:cNvGrpSpPr>
            <a:grpSpLocks/>
          </p:cNvGrpSpPr>
          <p:nvPr/>
        </p:nvGrpSpPr>
        <p:grpSpPr bwMode="auto">
          <a:xfrm>
            <a:off x="2722563" y="1415778"/>
            <a:ext cx="5424487" cy="1193801"/>
            <a:chOff x="1715" y="1062"/>
            <a:chExt cx="3417" cy="752"/>
          </a:xfrm>
        </p:grpSpPr>
        <p:sp>
          <p:nvSpPr>
            <p:cNvPr id="5" name="Text Box 4"/>
            <p:cNvSpPr txBox="1">
              <a:spLocks noChangeArrowheads="1"/>
            </p:cNvSpPr>
            <p:nvPr/>
          </p:nvSpPr>
          <p:spPr bwMode="auto">
            <a:xfrm>
              <a:off x="3093" y="1067"/>
              <a:ext cx="657" cy="73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35000"/>
                </a:lnSpc>
                <a:spcBef>
                  <a:spcPct val="0"/>
                </a:spcBef>
              </a:pPr>
              <a:endParaRPr lang="zh-CN" altLang="en-US" sz="2600" b="1">
                <a:ea typeface="黑体" pitchFamily="2" charset="-122"/>
              </a:endParaRPr>
            </a:p>
          </p:txBody>
        </p:sp>
        <p:sp>
          <p:nvSpPr>
            <p:cNvPr id="6" name="Text Box 5"/>
            <p:cNvSpPr txBox="1">
              <a:spLocks noChangeArrowheads="1"/>
            </p:cNvSpPr>
            <p:nvPr/>
          </p:nvSpPr>
          <p:spPr bwMode="auto">
            <a:xfrm>
              <a:off x="1715" y="1062"/>
              <a:ext cx="668" cy="752"/>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2</a:t>
              </a:r>
              <a:r>
                <a:rPr lang="en-US" altLang="zh-CN" sz="2800" b="1">
                  <a:ea typeface="黑体" pitchFamily="2" charset="-122"/>
                </a:rPr>
                <a:t>K</a:t>
              </a:r>
            </a:p>
            <a:p>
              <a:pPr algn="l">
                <a:lnSpc>
                  <a:spcPct val="95000"/>
                </a:lnSpc>
                <a:spcBef>
                  <a:spcPct val="0"/>
                </a:spcBef>
              </a:pPr>
              <a:r>
                <a:rPr lang="en-US" altLang="zh-CN" sz="2600" b="1">
                  <a:ea typeface="黑体" pitchFamily="2" charset="-122"/>
                </a:rPr>
                <a:t>ROM</a:t>
              </a:r>
            </a:p>
            <a:p>
              <a:pPr algn="l">
                <a:lnSpc>
                  <a:spcPct val="35000"/>
                </a:lnSpc>
                <a:spcBef>
                  <a:spcPct val="0"/>
                </a:spcBef>
              </a:pPr>
              <a:endParaRPr lang="zh-CN" altLang="en-US" sz="2600" b="1">
                <a:ea typeface="黑体" pitchFamily="2" charset="-122"/>
              </a:endParaRPr>
            </a:p>
          </p:txBody>
        </p:sp>
        <p:sp>
          <p:nvSpPr>
            <p:cNvPr id="7" name="Text Box 6"/>
            <p:cNvSpPr txBox="1">
              <a:spLocks noChangeArrowheads="1"/>
            </p:cNvSpPr>
            <p:nvPr/>
          </p:nvSpPr>
          <p:spPr bwMode="auto">
            <a:xfrm>
              <a:off x="4475" y="1069"/>
              <a:ext cx="657" cy="716"/>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ea typeface="黑体" pitchFamily="2" charset="-122"/>
                </a:rPr>
                <a:t>  1</a:t>
              </a:r>
              <a:r>
                <a:rPr lang="en-US" altLang="zh-CN" sz="2800" b="1">
                  <a:ea typeface="黑体" pitchFamily="2" charset="-122"/>
                </a:rPr>
                <a:t>K</a:t>
              </a:r>
            </a:p>
            <a:p>
              <a:pPr algn="l">
                <a:lnSpc>
                  <a:spcPct val="95000"/>
                </a:lnSpc>
                <a:spcBef>
                  <a:spcPct val="0"/>
                </a:spcBef>
              </a:pPr>
              <a:r>
                <a:rPr lang="en-US" altLang="zh-CN" sz="2600" b="1">
                  <a:ea typeface="黑体" pitchFamily="2" charset="-122"/>
                </a:rPr>
                <a:t>RAM</a:t>
              </a:r>
            </a:p>
            <a:p>
              <a:pPr algn="l">
                <a:lnSpc>
                  <a:spcPct val="27000"/>
                </a:lnSpc>
                <a:spcBef>
                  <a:spcPct val="0"/>
                </a:spcBef>
              </a:pPr>
              <a:endParaRPr lang="zh-CN" altLang="en-US" sz="2600" b="1">
                <a:ea typeface="黑体" pitchFamily="2" charset="-122"/>
              </a:endParaRPr>
            </a:p>
          </p:txBody>
        </p:sp>
      </p:grpSp>
      <p:grpSp>
        <p:nvGrpSpPr>
          <p:cNvPr id="8" name="Group 134"/>
          <p:cNvGrpSpPr>
            <a:grpSpLocks/>
          </p:cNvGrpSpPr>
          <p:nvPr/>
        </p:nvGrpSpPr>
        <p:grpSpPr bwMode="auto">
          <a:xfrm>
            <a:off x="1644650" y="188640"/>
            <a:ext cx="7321550" cy="1223962"/>
            <a:chOff x="1036" y="289"/>
            <a:chExt cx="4612" cy="771"/>
          </a:xfrm>
        </p:grpSpPr>
        <p:sp>
          <p:nvSpPr>
            <p:cNvPr id="9" name="Text Box 8"/>
            <p:cNvSpPr txBox="1">
              <a:spLocks noChangeArrowheads="1"/>
            </p:cNvSpPr>
            <p:nvPr/>
          </p:nvSpPr>
          <p:spPr bwMode="auto">
            <a:xfrm>
              <a:off x="2625" y="289"/>
              <a:ext cx="1079" cy="308"/>
            </a:xfrm>
            <a:prstGeom prst="rect">
              <a:avLst/>
            </a:prstGeom>
            <a:noFill/>
            <a:ln w="9525">
              <a:noFill/>
              <a:miter lim="800000"/>
              <a:headEnd/>
              <a:tailEnd/>
            </a:ln>
          </p:spPr>
          <p:txBody>
            <a:bodyPr>
              <a:spAutoFit/>
            </a:bodyPr>
            <a:lstStyle/>
            <a:p>
              <a:pPr algn="l"/>
              <a:r>
                <a:rPr lang="zh-CN" altLang="en-US" sz="2600" b="1"/>
                <a:t>数据总线</a:t>
              </a:r>
            </a:p>
          </p:txBody>
        </p:sp>
        <p:sp>
          <p:nvSpPr>
            <p:cNvPr id="10" name="AutoShape 9"/>
            <p:cNvSpPr>
              <a:spLocks noChangeArrowheads="1"/>
            </p:cNvSpPr>
            <p:nvPr/>
          </p:nvSpPr>
          <p:spPr bwMode="auto">
            <a:xfrm flipV="1">
              <a:off x="1978" y="667"/>
              <a:ext cx="97" cy="390"/>
            </a:xfrm>
            <a:prstGeom prst="downArrow">
              <a:avLst>
                <a:gd name="adj1" fmla="val 50000"/>
                <a:gd name="adj2" fmla="val 100515"/>
              </a:avLst>
            </a:prstGeom>
            <a:solidFill>
              <a:srgbClr val="003C00"/>
            </a:solidFill>
            <a:ln w="9525">
              <a:solidFill>
                <a:srgbClr val="003C00"/>
              </a:solidFill>
              <a:miter lim="800000"/>
              <a:headEnd/>
              <a:tailEnd/>
            </a:ln>
          </p:spPr>
          <p:txBody>
            <a:bodyPr vert="eaVert" wrap="none" anchor="ctr"/>
            <a:lstStyle/>
            <a:p>
              <a:endParaRPr lang="zh-CN" altLang="en-US" b="1"/>
            </a:p>
          </p:txBody>
        </p:sp>
        <p:grpSp>
          <p:nvGrpSpPr>
            <p:cNvPr id="11" name="Group 10"/>
            <p:cNvGrpSpPr>
              <a:grpSpLocks/>
            </p:cNvGrpSpPr>
            <p:nvPr/>
          </p:nvGrpSpPr>
          <p:grpSpPr bwMode="auto">
            <a:xfrm>
              <a:off x="1036" y="596"/>
              <a:ext cx="4224" cy="83"/>
              <a:chOff x="1036" y="377"/>
              <a:chExt cx="4275" cy="122"/>
            </a:xfrm>
          </p:grpSpPr>
          <p:sp>
            <p:nvSpPr>
              <p:cNvPr id="17" name="AutoShape 11"/>
              <p:cNvSpPr>
                <a:spLocks noChangeArrowheads="1"/>
              </p:cNvSpPr>
              <p:nvPr/>
            </p:nvSpPr>
            <p:spPr bwMode="auto">
              <a:xfrm>
                <a:off x="4639" y="377"/>
                <a:ext cx="672" cy="121"/>
              </a:xfrm>
              <a:prstGeom prst="rightArrow">
                <a:avLst>
                  <a:gd name="adj1" fmla="val 50000"/>
                  <a:gd name="adj2" fmla="val 138843"/>
                </a:avLst>
              </a:prstGeom>
              <a:solidFill>
                <a:srgbClr val="003C00"/>
              </a:solidFill>
              <a:ln w="9525">
                <a:solidFill>
                  <a:srgbClr val="003C00"/>
                </a:solidFill>
                <a:miter lim="800000"/>
                <a:headEnd/>
                <a:tailEnd/>
              </a:ln>
            </p:spPr>
            <p:txBody>
              <a:bodyPr wrap="none" anchor="ctr"/>
              <a:lstStyle/>
              <a:p>
                <a:endParaRPr lang="zh-CN" altLang="en-US" b="1"/>
              </a:p>
            </p:txBody>
          </p:sp>
          <p:sp>
            <p:nvSpPr>
              <p:cNvPr id="18" name="Rectangle 12"/>
              <p:cNvSpPr>
                <a:spLocks noChangeArrowheads="1"/>
              </p:cNvSpPr>
              <p:nvPr/>
            </p:nvSpPr>
            <p:spPr bwMode="auto">
              <a:xfrm>
                <a:off x="1568" y="407"/>
                <a:ext cx="3194" cy="64"/>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9" name="AutoShape 13"/>
              <p:cNvSpPr>
                <a:spLocks noChangeArrowheads="1"/>
              </p:cNvSpPr>
              <p:nvPr/>
            </p:nvSpPr>
            <p:spPr bwMode="auto">
              <a:xfrm flipH="1">
                <a:off x="1036" y="383"/>
                <a:ext cx="672" cy="116"/>
              </a:xfrm>
              <a:prstGeom prst="rightArrow">
                <a:avLst>
                  <a:gd name="adj1" fmla="val 50000"/>
                  <a:gd name="adj2" fmla="val 144828"/>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12" name="AutoShape 14"/>
            <p:cNvSpPr>
              <a:spLocks noChangeArrowheads="1"/>
            </p:cNvSpPr>
            <p:nvPr/>
          </p:nvSpPr>
          <p:spPr bwMode="auto">
            <a:xfrm>
              <a:off x="3297" y="668"/>
              <a:ext cx="97" cy="392"/>
            </a:xfrm>
            <a:prstGeom prst="upDownArrow">
              <a:avLst>
                <a:gd name="adj1" fmla="val 50000"/>
                <a:gd name="adj2" fmla="val 80825"/>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3" name="AutoShape 15"/>
            <p:cNvSpPr>
              <a:spLocks noChangeArrowheads="1"/>
            </p:cNvSpPr>
            <p:nvPr/>
          </p:nvSpPr>
          <p:spPr bwMode="auto">
            <a:xfrm>
              <a:off x="4650" y="665"/>
              <a:ext cx="98" cy="392"/>
            </a:xfrm>
            <a:prstGeom prst="upDownArrow">
              <a:avLst>
                <a:gd name="adj1" fmla="val 50000"/>
                <a:gd name="adj2" fmla="val 8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4" name="Text Box 16"/>
            <p:cNvSpPr txBox="1">
              <a:spLocks noChangeArrowheads="1"/>
            </p:cNvSpPr>
            <p:nvPr/>
          </p:nvSpPr>
          <p:spPr bwMode="auto">
            <a:xfrm>
              <a:off x="2053" y="666"/>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a:t>
              </a:r>
              <a:r>
                <a:rPr lang="en-US" altLang="zh-CN" sz="3200" b="1"/>
                <a:t>~</a:t>
              </a:r>
              <a:r>
                <a:rPr lang="en-US" altLang="zh-CN" sz="2500" b="1"/>
                <a:t>D</a:t>
              </a:r>
              <a:r>
                <a:rPr lang="en-US" altLang="zh-CN" sz="3200" b="1" baseline="-14000"/>
                <a:t>0</a:t>
              </a:r>
            </a:p>
          </p:txBody>
        </p:sp>
        <p:sp>
          <p:nvSpPr>
            <p:cNvPr id="15" name="Text Box 17"/>
            <p:cNvSpPr txBox="1">
              <a:spLocks noChangeArrowheads="1"/>
            </p:cNvSpPr>
            <p:nvPr/>
          </p:nvSpPr>
          <p:spPr bwMode="auto">
            <a:xfrm>
              <a:off x="3376" y="64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sp>
          <p:nvSpPr>
            <p:cNvPr id="16" name="Text Box 18"/>
            <p:cNvSpPr txBox="1">
              <a:spLocks noChangeArrowheads="1"/>
            </p:cNvSpPr>
            <p:nvPr/>
          </p:nvSpPr>
          <p:spPr bwMode="auto">
            <a:xfrm>
              <a:off x="4729" y="673"/>
              <a:ext cx="919" cy="365"/>
            </a:xfrm>
            <a:prstGeom prst="rect">
              <a:avLst/>
            </a:prstGeom>
            <a:noFill/>
            <a:ln w="9525">
              <a:noFill/>
              <a:miter lim="800000"/>
              <a:headEnd/>
              <a:tailEnd/>
            </a:ln>
          </p:spPr>
          <p:txBody>
            <a:bodyPr>
              <a:spAutoFit/>
            </a:bodyPr>
            <a:lstStyle/>
            <a:p>
              <a:pPr algn="l"/>
              <a:r>
                <a:rPr lang="en-US" altLang="zh-CN" sz="2500" b="1"/>
                <a:t>D</a:t>
              </a:r>
              <a:r>
                <a:rPr lang="en-US" altLang="zh-CN" sz="3200" b="1" baseline="-14000"/>
                <a:t>7 </a:t>
              </a:r>
              <a:r>
                <a:rPr lang="en-US" altLang="zh-CN" sz="3200" b="1"/>
                <a:t>~</a:t>
              </a:r>
              <a:r>
                <a:rPr lang="en-US" altLang="zh-CN" sz="2500" b="1"/>
                <a:t>D</a:t>
              </a:r>
              <a:r>
                <a:rPr lang="en-US" altLang="zh-CN" sz="3200" b="1" baseline="-14000"/>
                <a:t>0</a:t>
              </a:r>
            </a:p>
          </p:txBody>
        </p:sp>
      </p:grpSp>
      <p:grpSp>
        <p:nvGrpSpPr>
          <p:cNvPr id="20" name="Group 196"/>
          <p:cNvGrpSpPr>
            <a:grpSpLocks/>
          </p:cNvGrpSpPr>
          <p:nvPr/>
        </p:nvGrpSpPr>
        <p:grpSpPr bwMode="auto">
          <a:xfrm>
            <a:off x="1546225" y="3708127"/>
            <a:ext cx="1765300" cy="1089025"/>
            <a:chOff x="942" y="2554"/>
            <a:chExt cx="1112" cy="737"/>
          </a:xfrm>
        </p:grpSpPr>
        <p:sp>
          <p:nvSpPr>
            <p:cNvPr id="21" name="Rectangle 21"/>
            <p:cNvSpPr>
              <a:spLocks noChangeArrowheads="1"/>
            </p:cNvSpPr>
            <p:nvPr/>
          </p:nvSpPr>
          <p:spPr bwMode="auto">
            <a:xfrm rot="-5400000">
              <a:off x="1297" y="2439"/>
              <a:ext cx="214" cy="443"/>
            </a:xfrm>
            <a:prstGeom prst="rect">
              <a:avLst/>
            </a:prstGeom>
            <a:noFill/>
            <a:ln w="28575">
              <a:solidFill>
                <a:srgbClr val="800000"/>
              </a:solidFill>
              <a:miter lim="800000"/>
              <a:headEnd/>
              <a:tailEnd/>
            </a:ln>
          </p:spPr>
          <p:txBody>
            <a:bodyPr wrap="none" anchor="ctr"/>
            <a:lstStyle/>
            <a:p>
              <a:endParaRPr lang="zh-CN" altLang="en-US" b="1"/>
            </a:p>
          </p:txBody>
        </p:sp>
        <p:grpSp>
          <p:nvGrpSpPr>
            <p:cNvPr id="22" name="Group 22"/>
            <p:cNvGrpSpPr>
              <a:grpSpLocks/>
            </p:cNvGrpSpPr>
            <p:nvPr/>
          </p:nvGrpSpPr>
          <p:grpSpPr bwMode="auto">
            <a:xfrm rot="-5400000">
              <a:off x="1342" y="2591"/>
              <a:ext cx="120" cy="135"/>
              <a:chOff x="1738" y="3001"/>
              <a:chExt cx="202" cy="202"/>
            </a:xfrm>
          </p:grpSpPr>
          <p:sp>
            <p:nvSpPr>
              <p:cNvPr id="26" name="Line 23"/>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27" name="Line 24"/>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sp>
          <p:nvSpPr>
            <p:cNvPr id="23" name="Rectangle 25"/>
            <p:cNvSpPr>
              <a:spLocks noChangeArrowheads="1"/>
            </p:cNvSpPr>
            <p:nvPr/>
          </p:nvSpPr>
          <p:spPr bwMode="auto">
            <a:xfrm>
              <a:off x="942" y="2940"/>
              <a:ext cx="1112" cy="351"/>
            </a:xfrm>
            <a:prstGeom prst="rect">
              <a:avLst/>
            </a:prstGeom>
            <a:noFill/>
            <a:ln w="9525">
              <a:noFill/>
              <a:miter lim="800000"/>
              <a:headEnd/>
              <a:tailEnd/>
            </a:ln>
          </p:spPr>
          <p:txBody>
            <a:bodyPr>
              <a:spAutoFit/>
            </a:bodyPr>
            <a:lstStyle/>
            <a:p>
              <a:pPr algn="l"/>
              <a:r>
                <a:rPr lang="en-US" altLang="zh-CN" sz="2800" b="1">
                  <a:solidFill>
                    <a:srgbClr val="800000"/>
                  </a:solidFill>
                </a:rPr>
                <a:t>A</a:t>
              </a:r>
              <a:r>
                <a:rPr lang="en-US" altLang="zh-CN" sz="3200" b="1" baseline="-16000">
                  <a:solidFill>
                    <a:srgbClr val="800000"/>
                  </a:solidFill>
                </a:rPr>
                <a:t>12</a:t>
              </a:r>
              <a:r>
                <a:rPr lang="en-US" altLang="zh-CN" sz="2400" b="1">
                  <a:solidFill>
                    <a:srgbClr val="800000"/>
                  </a:solidFill>
                </a:rPr>
                <a:t>      </a:t>
              </a:r>
              <a:r>
                <a:rPr lang="en-US" altLang="zh-CN" sz="2800" b="1">
                  <a:solidFill>
                    <a:srgbClr val="800000"/>
                  </a:solidFill>
                </a:rPr>
                <a:t>A</a:t>
              </a:r>
              <a:r>
                <a:rPr lang="en-US" altLang="zh-CN" sz="3200" b="1" baseline="-14000">
                  <a:solidFill>
                    <a:srgbClr val="800000"/>
                  </a:solidFill>
                </a:rPr>
                <a:t>11</a:t>
              </a:r>
              <a:r>
                <a:rPr lang="en-US" altLang="zh-CN" sz="3200" b="1" baseline="2000">
                  <a:solidFill>
                    <a:srgbClr val="800000"/>
                  </a:solidFill>
                </a:rPr>
                <a:t> </a:t>
              </a:r>
            </a:p>
          </p:txBody>
        </p:sp>
        <p:sp>
          <p:nvSpPr>
            <p:cNvPr id="24" name="Freeform 26"/>
            <p:cNvSpPr>
              <a:spLocks/>
            </p:cNvSpPr>
            <p:nvPr/>
          </p:nvSpPr>
          <p:spPr bwMode="auto">
            <a:xfrm>
              <a:off x="1095" y="2763"/>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25" name="Freeform 27"/>
            <p:cNvSpPr>
              <a:spLocks/>
            </p:cNvSpPr>
            <p:nvPr/>
          </p:nvSpPr>
          <p:spPr bwMode="auto">
            <a:xfrm flipH="1">
              <a:off x="1525" y="2774"/>
              <a:ext cx="202" cy="230"/>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grpSp>
      <p:grpSp>
        <p:nvGrpSpPr>
          <p:cNvPr id="28" name="Group 198"/>
          <p:cNvGrpSpPr>
            <a:grpSpLocks/>
          </p:cNvGrpSpPr>
          <p:nvPr/>
        </p:nvGrpSpPr>
        <p:grpSpPr bwMode="auto">
          <a:xfrm>
            <a:off x="2081213" y="1711052"/>
            <a:ext cx="736600" cy="1989138"/>
            <a:chOff x="1311" y="1248"/>
            <a:chExt cx="464" cy="1270"/>
          </a:xfrm>
        </p:grpSpPr>
        <p:sp>
          <p:nvSpPr>
            <p:cNvPr id="29" name="Oval 37"/>
            <p:cNvSpPr>
              <a:spLocks noChangeArrowheads="1"/>
            </p:cNvSpPr>
            <p:nvPr/>
          </p:nvSpPr>
          <p:spPr bwMode="auto">
            <a:xfrm>
              <a:off x="1632" y="1527"/>
              <a:ext cx="66" cy="66"/>
            </a:xfrm>
            <a:prstGeom prst="ellipse">
              <a:avLst/>
            </a:prstGeom>
            <a:noFill/>
            <a:ln w="25400">
              <a:solidFill>
                <a:srgbClr val="800000"/>
              </a:solidFill>
              <a:round/>
              <a:headEnd/>
              <a:tailEnd/>
            </a:ln>
          </p:spPr>
          <p:txBody>
            <a:bodyPr wrap="none" anchor="ctr"/>
            <a:lstStyle/>
            <a:p>
              <a:endParaRPr lang="zh-CN" altLang="en-US" b="1"/>
            </a:p>
          </p:txBody>
        </p:sp>
        <p:sp>
          <p:nvSpPr>
            <p:cNvPr id="30" name="Freeform 38"/>
            <p:cNvSpPr>
              <a:spLocks/>
            </p:cNvSpPr>
            <p:nvPr/>
          </p:nvSpPr>
          <p:spPr bwMode="auto">
            <a:xfrm>
              <a:off x="1446" y="1555"/>
              <a:ext cx="184" cy="963"/>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1" name="Group 197"/>
            <p:cNvGrpSpPr>
              <a:grpSpLocks/>
            </p:cNvGrpSpPr>
            <p:nvPr/>
          </p:nvGrpSpPr>
          <p:grpSpPr bwMode="auto">
            <a:xfrm>
              <a:off x="1311" y="1248"/>
              <a:ext cx="464" cy="331"/>
              <a:chOff x="1271" y="1256"/>
              <a:chExt cx="464" cy="331"/>
            </a:xfrm>
          </p:grpSpPr>
          <p:sp>
            <p:nvSpPr>
              <p:cNvPr id="32" name="Text Box 40"/>
              <p:cNvSpPr txBox="1">
                <a:spLocks noChangeArrowheads="1"/>
              </p:cNvSpPr>
              <p:nvPr/>
            </p:nvSpPr>
            <p:spPr bwMode="auto">
              <a:xfrm>
                <a:off x="1271" y="1256"/>
                <a:ext cx="464" cy="331"/>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3" name="Line 41"/>
              <p:cNvSpPr>
                <a:spLocks noChangeShapeType="1"/>
              </p:cNvSpPr>
              <p:nvPr/>
            </p:nvSpPr>
            <p:spPr bwMode="auto">
              <a:xfrm>
                <a:off x="1369" y="1308"/>
                <a:ext cx="238" cy="0"/>
              </a:xfrm>
              <a:prstGeom prst="line">
                <a:avLst/>
              </a:prstGeom>
              <a:noFill/>
              <a:ln w="25400">
                <a:solidFill>
                  <a:srgbClr val="800000"/>
                </a:solidFill>
                <a:round/>
                <a:headEnd/>
                <a:tailEnd/>
              </a:ln>
            </p:spPr>
            <p:txBody>
              <a:bodyPr wrap="none"/>
              <a:lstStyle/>
              <a:p>
                <a:endParaRPr lang="zh-CN" altLang="en-US" b="1"/>
              </a:p>
            </p:txBody>
          </p:sp>
        </p:grpSp>
      </p:grpSp>
      <p:grpSp>
        <p:nvGrpSpPr>
          <p:cNvPr id="34" name="Group 202"/>
          <p:cNvGrpSpPr>
            <a:grpSpLocks/>
          </p:cNvGrpSpPr>
          <p:nvPr/>
        </p:nvGrpSpPr>
        <p:grpSpPr bwMode="auto">
          <a:xfrm>
            <a:off x="4160838" y="1771377"/>
            <a:ext cx="925512" cy="1912938"/>
            <a:chOff x="2621" y="1286"/>
            <a:chExt cx="583" cy="1230"/>
          </a:xfrm>
        </p:grpSpPr>
        <p:sp>
          <p:nvSpPr>
            <p:cNvPr id="35" name="Oval 43"/>
            <p:cNvSpPr>
              <a:spLocks noChangeArrowheads="1"/>
            </p:cNvSpPr>
            <p:nvPr/>
          </p:nvSpPr>
          <p:spPr bwMode="auto">
            <a:xfrm>
              <a:off x="3011" y="1552"/>
              <a:ext cx="66" cy="66"/>
            </a:xfrm>
            <a:prstGeom prst="ellipse">
              <a:avLst/>
            </a:prstGeom>
            <a:noFill/>
            <a:ln w="25400">
              <a:solidFill>
                <a:srgbClr val="800000"/>
              </a:solidFill>
              <a:round/>
              <a:headEnd/>
              <a:tailEnd/>
            </a:ln>
          </p:spPr>
          <p:txBody>
            <a:bodyPr wrap="none" anchor="ctr"/>
            <a:lstStyle/>
            <a:p>
              <a:endParaRPr lang="zh-CN" altLang="en-US" b="1"/>
            </a:p>
          </p:txBody>
        </p:sp>
        <p:sp>
          <p:nvSpPr>
            <p:cNvPr id="36" name="Freeform 44"/>
            <p:cNvSpPr>
              <a:spLocks/>
            </p:cNvSpPr>
            <p:nvPr/>
          </p:nvSpPr>
          <p:spPr bwMode="auto">
            <a:xfrm>
              <a:off x="2621" y="1579"/>
              <a:ext cx="389" cy="937"/>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37" name="Group 201"/>
            <p:cNvGrpSpPr>
              <a:grpSpLocks/>
            </p:cNvGrpSpPr>
            <p:nvPr/>
          </p:nvGrpSpPr>
          <p:grpSpPr bwMode="auto">
            <a:xfrm>
              <a:off x="2679" y="1286"/>
              <a:ext cx="525" cy="334"/>
              <a:chOff x="2679" y="1230"/>
              <a:chExt cx="525" cy="334"/>
            </a:xfrm>
          </p:grpSpPr>
          <p:sp>
            <p:nvSpPr>
              <p:cNvPr id="38" name="Text Box 46"/>
              <p:cNvSpPr txBox="1">
                <a:spLocks noChangeArrowheads="1"/>
              </p:cNvSpPr>
              <p:nvPr/>
            </p:nvSpPr>
            <p:spPr bwMode="auto">
              <a:xfrm>
                <a:off x="2679" y="1230"/>
                <a:ext cx="525" cy="334"/>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39" name="Line 47"/>
              <p:cNvSpPr>
                <a:spLocks noChangeShapeType="1"/>
              </p:cNvSpPr>
              <p:nvPr/>
            </p:nvSpPr>
            <p:spPr bwMode="auto">
              <a:xfrm>
                <a:off x="2767" y="1281"/>
                <a:ext cx="213" cy="0"/>
              </a:xfrm>
              <a:prstGeom prst="line">
                <a:avLst/>
              </a:prstGeom>
              <a:noFill/>
              <a:ln w="25400">
                <a:solidFill>
                  <a:srgbClr val="800000"/>
                </a:solidFill>
                <a:round/>
                <a:headEnd/>
                <a:tailEnd/>
              </a:ln>
            </p:spPr>
            <p:txBody>
              <a:bodyPr wrap="none"/>
              <a:lstStyle/>
              <a:p>
                <a:endParaRPr lang="zh-CN" altLang="en-US" b="1"/>
              </a:p>
            </p:txBody>
          </p:sp>
        </p:grpSp>
      </p:grpSp>
      <p:grpSp>
        <p:nvGrpSpPr>
          <p:cNvPr id="40" name="Group 204"/>
          <p:cNvGrpSpPr>
            <a:grpSpLocks/>
          </p:cNvGrpSpPr>
          <p:nvPr/>
        </p:nvGrpSpPr>
        <p:grpSpPr bwMode="auto">
          <a:xfrm>
            <a:off x="6308725" y="1747565"/>
            <a:ext cx="877888" cy="1933575"/>
            <a:chOff x="4015" y="1167"/>
            <a:chExt cx="512" cy="1299"/>
          </a:xfrm>
        </p:grpSpPr>
        <p:sp>
          <p:nvSpPr>
            <p:cNvPr id="41" name="Oval 49"/>
            <p:cNvSpPr>
              <a:spLocks noChangeArrowheads="1"/>
            </p:cNvSpPr>
            <p:nvPr/>
          </p:nvSpPr>
          <p:spPr bwMode="auto">
            <a:xfrm>
              <a:off x="4398" y="1436"/>
              <a:ext cx="66" cy="66"/>
            </a:xfrm>
            <a:prstGeom prst="ellipse">
              <a:avLst/>
            </a:prstGeom>
            <a:noFill/>
            <a:ln w="25400">
              <a:solidFill>
                <a:srgbClr val="800000"/>
              </a:solidFill>
              <a:round/>
              <a:headEnd/>
              <a:tailEnd/>
            </a:ln>
          </p:spPr>
          <p:txBody>
            <a:bodyPr wrap="none" anchor="ctr"/>
            <a:lstStyle/>
            <a:p>
              <a:endParaRPr lang="zh-CN" altLang="en-US" b="1"/>
            </a:p>
          </p:txBody>
        </p:sp>
        <p:sp>
          <p:nvSpPr>
            <p:cNvPr id="42" name="Freeform 50"/>
            <p:cNvSpPr>
              <a:spLocks/>
            </p:cNvSpPr>
            <p:nvPr/>
          </p:nvSpPr>
          <p:spPr bwMode="auto">
            <a:xfrm>
              <a:off x="4015" y="1480"/>
              <a:ext cx="390" cy="986"/>
            </a:xfrm>
            <a:custGeom>
              <a:avLst/>
              <a:gdLst>
                <a:gd name="T0" fmla="*/ 0 w 101"/>
                <a:gd name="T1" fmla="*/ 1041 h 1041"/>
                <a:gd name="T2" fmla="*/ 0 w 101"/>
                <a:gd name="T3" fmla="*/ 0 h 1041"/>
                <a:gd name="T4" fmla="*/ 101 w 101"/>
                <a:gd name="T5" fmla="*/ 0 h 1041"/>
                <a:gd name="T6" fmla="*/ 0 60000 65536"/>
                <a:gd name="T7" fmla="*/ 0 60000 65536"/>
                <a:gd name="T8" fmla="*/ 0 60000 65536"/>
                <a:gd name="T9" fmla="*/ 0 w 101"/>
                <a:gd name="T10" fmla="*/ 0 h 1041"/>
                <a:gd name="T11" fmla="*/ 101 w 101"/>
                <a:gd name="T12" fmla="*/ 1041 h 1041"/>
              </a:gdLst>
              <a:ahLst/>
              <a:cxnLst>
                <a:cxn ang="T6">
                  <a:pos x="T0" y="T1"/>
                </a:cxn>
                <a:cxn ang="T7">
                  <a:pos x="T2" y="T3"/>
                </a:cxn>
                <a:cxn ang="T8">
                  <a:pos x="T4" y="T5"/>
                </a:cxn>
              </a:cxnLst>
              <a:rect l="T9" t="T10" r="T11" b="T12"/>
              <a:pathLst>
                <a:path w="101" h="1041">
                  <a:moveTo>
                    <a:pt x="0" y="1041"/>
                  </a:moveTo>
                  <a:lnTo>
                    <a:pt x="0" y="0"/>
                  </a:lnTo>
                  <a:lnTo>
                    <a:pt x="101" y="0"/>
                  </a:lnTo>
                </a:path>
              </a:pathLst>
            </a:custGeom>
            <a:noFill/>
            <a:ln w="28575">
              <a:solidFill>
                <a:srgbClr val="800000"/>
              </a:solidFill>
              <a:round/>
              <a:headEnd/>
              <a:tailEnd/>
            </a:ln>
          </p:spPr>
          <p:txBody>
            <a:bodyPr wrap="none"/>
            <a:lstStyle/>
            <a:p>
              <a:endParaRPr lang="zh-CN" altLang="en-US" b="1"/>
            </a:p>
          </p:txBody>
        </p:sp>
        <p:grpSp>
          <p:nvGrpSpPr>
            <p:cNvPr id="43" name="Group 203"/>
            <p:cNvGrpSpPr>
              <a:grpSpLocks/>
            </p:cNvGrpSpPr>
            <p:nvPr/>
          </p:nvGrpSpPr>
          <p:grpSpPr bwMode="auto">
            <a:xfrm>
              <a:off x="4019" y="1167"/>
              <a:ext cx="508" cy="349"/>
              <a:chOff x="3979" y="1183"/>
              <a:chExt cx="508" cy="349"/>
            </a:xfrm>
          </p:grpSpPr>
          <p:sp>
            <p:nvSpPr>
              <p:cNvPr id="44" name="Text Box 52"/>
              <p:cNvSpPr txBox="1">
                <a:spLocks noChangeArrowheads="1"/>
              </p:cNvSpPr>
              <p:nvPr/>
            </p:nvSpPr>
            <p:spPr bwMode="auto">
              <a:xfrm>
                <a:off x="3979" y="1183"/>
                <a:ext cx="508" cy="349"/>
              </a:xfrm>
              <a:prstGeom prst="rect">
                <a:avLst/>
              </a:prstGeom>
              <a:noFill/>
              <a:ln w="9525">
                <a:noFill/>
                <a:miter lim="800000"/>
                <a:headEnd/>
                <a:tailEnd/>
              </a:ln>
            </p:spPr>
            <p:txBody>
              <a:bodyPr>
                <a:spAutoFit/>
              </a:bodyPr>
              <a:lstStyle/>
              <a:p>
                <a:pPr algn="l"/>
                <a:r>
                  <a:rPr lang="en-US" altLang="zh-CN" sz="2800" b="1">
                    <a:solidFill>
                      <a:srgbClr val="800000"/>
                    </a:solidFill>
                  </a:rPr>
                  <a:t>CS</a:t>
                </a:r>
              </a:p>
            </p:txBody>
          </p:sp>
          <p:sp>
            <p:nvSpPr>
              <p:cNvPr id="45" name="Line 53"/>
              <p:cNvSpPr>
                <a:spLocks noChangeShapeType="1"/>
              </p:cNvSpPr>
              <p:nvPr/>
            </p:nvSpPr>
            <p:spPr bwMode="auto">
              <a:xfrm>
                <a:off x="4072" y="1243"/>
                <a:ext cx="206" cy="0"/>
              </a:xfrm>
              <a:prstGeom prst="line">
                <a:avLst/>
              </a:prstGeom>
              <a:noFill/>
              <a:ln w="25400">
                <a:solidFill>
                  <a:srgbClr val="800000"/>
                </a:solidFill>
                <a:round/>
                <a:headEnd/>
                <a:tailEnd/>
              </a:ln>
            </p:spPr>
            <p:txBody>
              <a:bodyPr wrap="none"/>
              <a:lstStyle/>
              <a:p>
                <a:endParaRPr lang="zh-CN" altLang="en-US" b="1"/>
              </a:p>
            </p:txBody>
          </p:sp>
        </p:grpSp>
      </p:grpSp>
      <p:grpSp>
        <p:nvGrpSpPr>
          <p:cNvPr id="46" name="Group 200"/>
          <p:cNvGrpSpPr>
            <a:grpSpLocks/>
          </p:cNvGrpSpPr>
          <p:nvPr/>
        </p:nvGrpSpPr>
        <p:grpSpPr bwMode="auto">
          <a:xfrm>
            <a:off x="3594100" y="3693840"/>
            <a:ext cx="1284288" cy="1325562"/>
            <a:chOff x="2232" y="2529"/>
            <a:chExt cx="809" cy="884"/>
          </a:xfrm>
        </p:grpSpPr>
        <p:grpSp>
          <p:nvGrpSpPr>
            <p:cNvPr id="47" name="Group 64"/>
            <p:cNvGrpSpPr>
              <a:grpSpLocks/>
            </p:cNvGrpSpPr>
            <p:nvPr/>
          </p:nvGrpSpPr>
          <p:grpSpPr bwMode="auto">
            <a:xfrm rot="-5400000">
              <a:off x="2499" y="2436"/>
              <a:ext cx="197" cy="384"/>
              <a:chOff x="1223" y="2850"/>
              <a:chExt cx="283" cy="475"/>
            </a:xfrm>
          </p:grpSpPr>
          <p:sp>
            <p:nvSpPr>
              <p:cNvPr id="56" name="Rectangle 65"/>
              <p:cNvSpPr>
                <a:spLocks noChangeArrowheads="1"/>
              </p:cNvSpPr>
              <p:nvPr/>
            </p:nvSpPr>
            <p:spPr bwMode="auto">
              <a:xfrm>
                <a:off x="1223" y="2850"/>
                <a:ext cx="283" cy="475"/>
              </a:xfrm>
              <a:prstGeom prst="rect">
                <a:avLst/>
              </a:prstGeom>
              <a:noFill/>
              <a:ln w="28575">
                <a:solidFill>
                  <a:srgbClr val="800000"/>
                </a:solidFill>
                <a:miter lim="800000"/>
                <a:headEnd/>
                <a:tailEnd/>
              </a:ln>
            </p:spPr>
            <p:txBody>
              <a:bodyPr wrap="none" anchor="ctr"/>
              <a:lstStyle/>
              <a:p>
                <a:endParaRPr lang="zh-CN" altLang="en-US" b="1"/>
              </a:p>
            </p:txBody>
          </p:sp>
          <p:grpSp>
            <p:nvGrpSpPr>
              <p:cNvPr id="57" name="Group 66"/>
              <p:cNvGrpSpPr>
                <a:grpSpLocks/>
              </p:cNvGrpSpPr>
              <p:nvPr/>
            </p:nvGrpSpPr>
            <p:grpSpPr bwMode="auto">
              <a:xfrm>
                <a:off x="1273" y="2981"/>
                <a:ext cx="190" cy="190"/>
                <a:chOff x="1738" y="3001"/>
                <a:chExt cx="202" cy="202"/>
              </a:xfrm>
            </p:grpSpPr>
            <p:sp>
              <p:nvSpPr>
                <p:cNvPr id="58" name="Line 67"/>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59" name="Line 68"/>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48" name="Line 69"/>
            <p:cNvSpPr>
              <a:spLocks noChangeShapeType="1"/>
            </p:cNvSpPr>
            <p:nvPr/>
          </p:nvSpPr>
          <p:spPr bwMode="auto">
            <a:xfrm>
              <a:off x="2464" y="2725"/>
              <a:ext cx="0" cy="113"/>
            </a:xfrm>
            <a:prstGeom prst="line">
              <a:avLst/>
            </a:prstGeom>
            <a:noFill/>
            <a:ln w="28575">
              <a:solidFill>
                <a:srgbClr val="800000"/>
              </a:solidFill>
              <a:round/>
              <a:headEnd/>
              <a:tailEnd/>
            </a:ln>
          </p:spPr>
          <p:txBody>
            <a:bodyPr wrap="none"/>
            <a:lstStyle/>
            <a:p>
              <a:endParaRPr lang="zh-CN" altLang="en-US" b="1"/>
            </a:p>
          </p:txBody>
        </p:sp>
        <p:sp>
          <p:nvSpPr>
            <p:cNvPr id="49" name="Line 70"/>
            <p:cNvSpPr>
              <a:spLocks noChangeShapeType="1"/>
            </p:cNvSpPr>
            <p:nvPr/>
          </p:nvSpPr>
          <p:spPr bwMode="auto">
            <a:xfrm>
              <a:off x="2464" y="3055"/>
              <a:ext cx="0" cy="118"/>
            </a:xfrm>
            <a:prstGeom prst="line">
              <a:avLst/>
            </a:prstGeom>
            <a:noFill/>
            <a:ln w="28575">
              <a:solidFill>
                <a:srgbClr val="800000"/>
              </a:solidFill>
              <a:round/>
              <a:headEnd/>
              <a:tailEnd/>
            </a:ln>
          </p:spPr>
          <p:txBody>
            <a:bodyPr wrap="none"/>
            <a:lstStyle/>
            <a:p>
              <a:endParaRPr lang="zh-CN" altLang="en-US" b="1"/>
            </a:p>
          </p:txBody>
        </p:sp>
        <p:sp>
          <p:nvSpPr>
            <p:cNvPr id="50" name="Rectangle 71"/>
            <p:cNvSpPr>
              <a:spLocks noChangeArrowheads="1"/>
            </p:cNvSpPr>
            <p:nvPr/>
          </p:nvSpPr>
          <p:spPr bwMode="auto">
            <a:xfrm>
              <a:off x="2232" y="3095"/>
              <a:ext cx="446" cy="318"/>
            </a:xfrm>
            <a:prstGeom prst="rect">
              <a:avLst/>
            </a:prstGeom>
            <a:noFill/>
            <a:ln w="9525">
              <a:noFill/>
              <a:miter lim="800000"/>
              <a:headEnd/>
              <a:tailEnd/>
            </a:ln>
          </p:spPr>
          <p:txBody>
            <a:bodyPr wrap="none">
              <a:spAutoFit/>
            </a:bodyPr>
            <a:lstStyle/>
            <a:p>
              <a:pPr algn="l">
                <a:lnSpc>
                  <a:spcPct val="90000"/>
                </a:lnSpc>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51" name="Line 72"/>
            <p:cNvSpPr>
              <a:spLocks noChangeShapeType="1"/>
            </p:cNvSpPr>
            <p:nvPr/>
          </p:nvSpPr>
          <p:spPr bwMode="auto">
            <a:xfrm>
              <a:off x="2723" y="2726"/>
              <a:ext cx="0" cy="136"/>
            </a:xfrm>
            <a:prstGeom prst="line">
              <a:avLst/>
            </a:prstGeom>
            <a:noFill/>
            <a:ln w="28575">
              <a:solidFill>
                <a:srgbClr val="800000"/>
              </a:solidFill>
              <a:round/>
              <a:headEnd/>
              <a:tailEnd/>
            </a:ln>
          </p:spPr>
          <p:txBody>
            <a:bodyPr wrap="none"/>
            <a:lstStyle/>
            <a:p>
              <a:endParaRPr lang="zh-CN" altLang="en-US" b="1"/>
            </a:p>
          </p:txBody>
        </p:sp>
        <p:sp>
          <p:nvSpPr>
            <p:cNvPr id="52" name="Rectangle 73"/>
            <p:cNvSpPr>
              <a:spLocks noChangeArrowheads="1"/>
            </p:cNvSpPr>
            <p:nvPr/>
          </p:nvSpPr>
          <p:spPr bwMode="auto">
            <a:xfrm>
              <a:off x="2589" y="2810"/>
              <a:ext cx="452" cy="349"/>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12</a:t>
              </a:r>
              <a:endParaRPr lang="zh-CN" altLang="en-US" sz="3200" b="1" baseline="-16000">
                <a:solidFill>
                  <a:srgbClr val="800000"/>
                </a:solidFill>
              </a:endParaRPr>
            </a:p>
          </p:txBody>
        </p:sp>
        <p:grpSp>
          <p:nvGrpSpPr>
            <p:cNvPr id="53" name="Group 74"/>
            <p:cNvGrpSpPr>
              <a:grpSpLocks/>
            </p:cNvGrpSpPr>
            <p:nvPr/>
          </p:nvGrpSpPr>
          <p:grpSpPr bwMode="auto">
            <a:xfrm>
              <a:off x="2313" y="2830"/>
              <a:ext cx="293" cy="225"/>
              <a:chOff x="2233" y="3239"/>
              <a:chExt cx="384" cy="298"/>
            </a:xfrm>
          </p:grpSpPr>
          <p:sp>
            <p:nvSpPr>
              <p:cNvPr id="54" name="Oval 75"/>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55" name="Rectangle 76"/>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60" name="Group 205"/>
          <p:cNvGrpSpPr>
            <a:grpSpLocks/>
          </p:cNvGrpSpPr>
          <p:nvPr/>
        </p:nvGrpSpPr>
        <p:grpSpPr bwMode="auto">
          <a:xfrm>
            <a:off x="5278438" y="3679553"/>
            <a:ext cx="2398712" cy="1563688"/>
            <a:chOff x="3325" y="2416"/>
            <a:chExt cx="1511" cy="985"/>
          </a:xfrm>
        </p:grpSpPr>
        <p:grpSp>
          <p:nvGrpSpPr>
            <p:cNvPr id="61" name="Group 99"/>
            <p:cNvGrpSpPr>
              <a:grpSpLocks/>
            </p:cNvGrpSpPr>
            <p:nvPr/>
          </p:nvGrpSpPr>
          <p:grpSpPr bwMode="auto">
            <a:xfrm>
              <a:off x="3677" y="2416"/>
              <a:ext cx="573" cy="216"/>
              <a:chOff x="3677" y="2496"/>
              <a:chExt cx="573" cy="216"/>
            </a:xfrm>
          </p:grpSpPr>
          <p:sp>
            <p:nvSpPr>
              <p:cNvPr id="72" name="Rectangle 78"/>
              <p:cNvSpPr>
                <a:spLocks noChangeArrowheads="1"/>
              </p:cNvSpPr>
              <p:nvPr/>
            </p:nvSpPr>
            <p:spPr bwMode="auto">
              <a:xfrm rot="-5400000">
                <a:off x="3856" y="2317"/>
                <a:ext cx="216" cy="573"/>
              </a:xfrm>
              <a:prstGeom prst="rect">
                <a:avLst/>
              </a:prstGeom>
              <a:noFill/>
              <a:ln w="28575">
                <a:solidFill>
                  <a:srgbClr val="800000"/>
                </a:solidFill>
                <a:miter lim="800000"/>
                <a:headEnd/>
                <a:tailEnd/>
              </a:ln>
            </p:spPr>
            <p:txBody>
              <a:bodyPr wrap="none" anchor="ctr"/>
              <a:lstStyle/>
              <a:p>
                <a:endParaRPr lang="zh-CN" altLang="en-US" b="1"/>
              </a:p>
            </p:txBody>
          </p:sp>
          <p:grpSp>
            <p:nvGrpSpPr>
              <p:cNvPr id="73" name="Group 79"/>
              <p:cNvGrpSpPr>
                <a:grpSpLocks/>
              </p:cNvGrpSpPr>
              <p:nvPr/>
            </p:nvGrpSpPr>
            <p:grpSpPr bwMode="auto">
              <a:xfrm rot="-5400000">
                <a:off x="3904" y="2528"/>
                <a:ext cx="150" cy="156"/>
                <a:chOff x="1738" y="3001"/>
                <a:chExt cx="202" cy="202"/>
              </a:xfrm>
            </p:grpSpPr>
            <p:sp>
              <p:nvSpPr>
                <p:cNvPr id="74" name="Line 80"/>
                <p:cNvSpPr>
                  <a:spLocks noChangeShapeType="1"/>
                </p:cNvSpPr>
                <p:nvPr/>
              </p:nvSpPr>
              <p:spPr bwMode="auto">
                <a:xfrm>
                  <a:off x="1738" y="3102"/>
                  <a:ext cx="202" cy="0"/>
                </a:xfrm>
                <a:prstGeom prst="line">
                  <a:avLst/>
                </a:prstGeom>
                <a:noFill/>
                <a:ln w="25400">
                  <a:solidFill>
                    <a:srgbClr val="800000"/>
                  </a:solidFill>
                  <a:round/>
                  <a:headEnd/>
                  <a:tailEnd/>
                </a:ln>
              </p:spPr>
              <p:txBody>
                <a:bodyPr wrap="none"/>
                <a:lstStyle/>
                <a:p>
                  <a:endParaRPr lang="zh-CN" altLang="en-US" b="1"/>
                </a:p>
              </p:txBody>
            </p:sp>
            <p:sp>
              <p:nvSpPr>
                <p:cNvPr id="75" name="Line 81"/>
                <p:cNvSpPr>
                  <a:spLocks noChangeShapeType="1"/>
                </p:cNvSpPr>
                <p:nvPr/>
              </p:nvSpPr>
              <p:spPr bwMode="auto">
                <a:xfrm>
                  <a:off x="1839" y="3001"/>
                  <a:ext cx="0" cy="202"/>
                </a:xfrm>
                <a:prstGeom prst="line">
                  <a:avLst/>
                </a:prstGeom>
                <a:noFill/>
                <a:ln w="25400">
                  <a:solidFill>
                    <a:srgbClr val="800000"/>
                  </a:solidFill>
                  <a:round/>
                  <a:headEnd/>
                  <a:tailEnd/>
                </a:ln>
              </p:spPr>
              <p:txBody>
                <a:bodyPr wrap="none"/>
                <a:lstStyle/>
                <a:p>
                  <a:endParaRPr lang="zh-CN" altLang="en-US" b="1"/>
                </a:p>
              </p:txBody>
            </p:sp>
          </p:grpSp>
        </p:grpSp>
        <p:sp>
          <p:nvSpPr>
            <p:cNvPr id="62" name="Freeform 82"/>
            <p:cNvSpPr>
              <a:spLocks/>
            </p:cNvSpPr>
            <p:nvPr/>
          </p:nvSpPr>
          <p:spPr bwMode="auto">
            <a:xfrm>
              <a:off x="3464" y="2633"/>
              <a:ext cx="270" cy="183"/>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3" name="Rectangle 83"/>
            <p:cNvSpPr>
              <a:spLocks noChangeArrowheads="1"/>
            </p:cNvSpPr>
            <p:nvPr/>
          </p:nvSpPr>
          <p:spPr bwMode="auto">
            <a:xfrm>
              <a:off x="3325" y="2754"/>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10</a:t>
              </a:r>
              <a:endParaRPr lang="zh-CN" altLang="en-US" sz="3200" b="1" baseline="-14000">
                <a:solidFill>
                  <a:srgbClr val="800000"/>
                </a:solidFill>
              </a:endParaRPr>
            </a:p>
          </p:txBody>
        </p:sp>
        <p:sp>
          <p:nvSpPr>
            <p:cNvPr id="64" name="Line 84"/>
            <p:cNvSpPr>
              <a:spLocks noChangeShapeType="1"/>
            </p:cNvSpPr>
            <p:nvPr/>
          </p:nvSpPr>
          <p:spPr bwMode="auto">
            <a:xfrm>
              <a:off x="3978" y="2621"/>
              <a:ext cx="0" cy="220"/>
            </a:xfrm>
            <a:prstGeom prst="line">
              <a:avLst/>
            </a:prstGeom>
            <a:noFill/>
            <a:ln w="28575">
              <a:solidFill>
                <a:srgbClr val="800000"/>
              </a:solidFill>
              <a:round/>
              <a:headEnd/>
              <a:tailEnd/>
            </a:ln>
          </p:spPr>
          <p:txBody>
            <a:bodyPr wrap="none"/>
            <a:lstStyle/>
            <a:p>
              <a:endParaRPr lang="zh-CN" altLang="en-US" b="1"/>
            </a:p>
          </p:txBody>
        </p:sp>
        <p:sp>
          <p:nvSpPr>
            <p:cNvPr id="65" name="Rectangle 85"/>
            <p:cNvSpPr>
              <a:spLocks noChangeArrowheads="1"/>
            </p:cNvSpPr>
            <p:nvPr/>
          </p:nvSpPr>
          <p:spPr bwMode="auto">
            <a:xfrm>
              <a:off x="3836" y="2764"/>
              <a:ext cx="446" cy="327"/>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6000">
                  <a:solidFill>
                    <a:srgbClr val="800000"/>
                  </a:solidFill>
                </a:rPr>
                <a:t>11</a:t>
              </a:r>
              <a:endParaRPr lang="zh-CN" altLang="en-US" sz="3200" b="1" baseline="-16000">
                <a:solidFill>
                  <a:srgbClr val="800000"/>
                </a:solidFill>
              </a:endParaRPr>
            </a:p>
          </p:txBody>
        </p:sp>
        <p:sp>
          <p:nvSpPr>
            <p:cNvPr id="66" name="Line 86"/>
            <p:cNvSpPr>
              <a:spLocks noChangeShapeType="1"/>
            </p:cNvSpPr>
            <p:nvPr/>
          </p:nvSpPr>
          <p:spPr bwMode="auto">
            <a:xfrm>
              <a:off x="4527" y="3008"/>
              <a:ext cx="0" cy="129"/>
            </a:xfrm>
            <a:prstGeom prst="line">
              <a:avLst/>
            </a:prstGeom>
            <a:noFill/>
            <a:ln w="28575">
              <a:solidFill>
                <a:srgbClr val="800000"/>
              </a:solidFill>
              <a:round/>
              <a:headEnd/>
              <a:tailEnd/>
            </a:ln>
          </p:spPr>
          <p:txBody>
            <a:bodyPr wrap="none"/>
            <a:lstStyle/>
            <a:p>
              <a:endParaRPr lang="zh-CN" altLang="en-US" b="1"/>
            </a:p>
          </p:txBody>
        </p:sp>
        <p:sp>
          <p:nvSpPr>
            <p:cNvPr id="67" name="Freeform 87"/>
            <p:cNvSpPr>
              <a:spLocks/>
            </p:cNvSpPr>
            <p:nvPr/>
          </p:nvSpPr>
          <p:spPr bwMode="auto">
            <a:xfrm flipH="1">
              <a:off x="4211" y="2630"/>
              <a:ext cx="313" cy="142"/>
            </a:xfrm>
            <a:custGeom>
              <a:avLst/>
              <a:gdLst>
                <a:gd name="T0" fmla="*/ 202 w 202"/>
                <a:gd name="T1" fmla="*/ 0 h 425"/>
                <a:gd name="T2" fmla="*/ 202 w 202"/>
                <a:gd name="T3" fmla="*/ 182 h 425"/>
                <a:gd name="T4" fmla="*/ 0 w 202"/>
                <a:gd name="T5" fmla="*/ 182 h 425"/>
                <a:gd name="T6" fmla="*/ 0 w 202"/>
                <a:gd name="T7" fmla="*/ 425 h 425"/>
                <a:gd name="T8" fmla="*/ 0 60000 65536"/>
                <a:gd name="T9" fmla="*/ 0 60000 65536"/>
                <a:gd name="T10" fmla="*/ 0 60000 65536"/>
                <a:gd name="T11" fmla="*/ 0 60000 65536"/>
                <a:gd name="T12" fmla="*/ 0 w 202"/>
                <a:gd name="T13" fmla="*/ 0 h 425"/>
                <a:gd name="T14" fmla="*/ 202 w 202"/>
                <a:gd name="T15" fmla="*/ 425 h 425"/>
              </a:gdLst>
              <a:ahLst/>
              <a:cxnLst>
                <a:cxn ang="T8">
                  <a:pos x="T0" y="T1"/>
                </a:cxn>
                <a:cxn ang="T9">
                  <a:pos x="T2" y="T3"/>
                </a:cxn>
                <a:cxn ang="T10">
                  <a:pos x="T4" y="T5"/>
                </a:cxn>
                <a:cxn ang="T11">
                  <a:pos x="T6" y="T7"/>
                </a:cxn>
              </a:cxnLst>
              <a:rect l="T12" t="T13" r="T14" b="T15"/>
              <a:pathLst>
                <a:path w="202" h="425">
                  <a:moveTo>
                    <a:pt x="202" y="0"/>
                  </a:moveTo>
                  <a:lnTo>
                    <a:pt x="202" y="182"/>
                  </a:lnTo>
                  <a:lnTo>
                    <a:pt x="0" y="182"/>
                  </a:lnTo>
                  <a:lnTo>
                    <a:pt x="0" y="425"/>
                  </a:lnTo>
                </a:path>
              </a:pathLst>
            </a:custGeom>
            <a:noFill/>
            <a:ln w="28575">
              <a:solidFill>
                <a:srgbClr val="800000"/>
              </a:solidFill>
              <a:round/>
              <a:headEnd/>
              <a:tailEnd/>
            </a:ln>
          </p:spPr>
          <p:txBody>
            <a:bodyPr wrap="none"/>
            <a:lstStyle/>
            <a:p>
              <a:endParaRPr lang="zh-CN" altLang="en-US" b="1"/>
            </a:p>
          </p:txBody>
        </p:sp>
        <p:sp>
          <p:nvSpPr>
            <p:cNvPr id="68" name="Rectangle 88"/>
            <p:cNvSpPr>
              <a:spLocks noChangeArrowheads="1"/>
            </p:cNvSpPr>
            <p:nvPr/>
          </p:nvSpPr>
          <p:spPr bwMode="auto">
            <a:xfrm>
              <a:off x="4384" y="3071"/>
              <a:ext cx="452" cy="330"/>
            </a:xfrm>
            <a:prstGeom prst="rect">
              <a:avLst/>
            </a:prstGeom>
            <a:noFill/>
            <a:ln w="9525">
              <a:noFill/>
              <a:miter lim="800000"/>
              <a:headEnd/>
              <a:tailEnd/>
            </a:ln>
          </p:spPr>
          <p:txBody>
            <a:bodyPr wrap="none">
              <a:spAutoFit/>
            </a:bodyPr>
            <a:lstStyle/>
            <a:p>
              <a:pPr algn="l">
                <a:spcBef>
                  <a:spcPct val="0"/>
                </a:spcBef>
              </a:pPr>
              <a:r>
                <a:rPr lang="en-US" altLang="zh-CN" sz="2800" b="1">
                  <a:solidFill>
                    <a:srgbClr val="800000"/>
                  </a:solidFill>
                </a:rPr>
                <a:t>A</a:t>
              </a:r>
              <a:r>
                <a:rPr lang="en-US" altLang="zh-CN" sz="3200" b="1" baseline="-14000">
                  <a:solidFill>
                    <a:srgbClr val="800000"/>
                  </a:solidFill>
                </a:rPr>
                <a:t>12</a:t>
              </a:r>
              <a:endParaRPr lang="zh-CN" altLang="en-US" sz="3200" b="1" baseline="-14000">
                <a:solidFill>
                  <a:srgbClr val="800000"/>
                </a:solidFill>
              </a:endParaRPr>
            </a:p>
          </p:txBody>
        </p:sp>
        <p:grpSp>
          <p:nvGrpSpPr>
            <p:cNvPr id="69" name="Group 89"/>
            <p:cNvGrpSpPr>
              <a:grpSpLocks/>
            </p:cNvGrpSpPr>
            <p:nvPr/>
          </p:nvGrpSpPr>
          <p:grpSpPr bwMode="auto">
            <a:xfrm>
              <a:off x="4369" y="2771"/>
              <a:ext cx="313" cy="237"/>
              <a:chOff x="2233" y="3239"/>
              <a:chExt cx="384" cy="298"/>
            </a:xfrm>
          </p:grpSpPr>
          <p:sp>
            <p:nvSpPr>
              <p:cNvPr id="70" name="Oval 90"/>
              <p:cNvSpPr>
                <a:spLocks noChangeArrowheads="1"/>
              </p:cNvSpPr>
              <p:nvPr/>
            </p:nvSpPr>
            <p:spPr bwMode="auto">
              <a:xfrm>
                <a:off x="2390" y="3239"/>
                <a:ext cx="91" cy="91"/>
              </a:xfrm>
              <a:prstGeom prst="ellipse">
                <a:avLst/>
              </a:prstGeom>
              <a:noFill/>
              <a:ln w="25400">
                <a:solidFill>
                  <a:srgbClr val="800000"/>
                </a:solidFill>
                <a:round/>
                <a:headEnd/>
                <a:tailEnd/>
              </a:ln>
            </p:spPr>
            <p:txBody>
              <a:bodyPr wrap="none" anchor="ctr"/>
              <a:lstStyle/>
              <a:p>
                <a:endParaRPr lang="zh-CN" altLang="en-US" b="1"/>
              </a:p>
            </p:txBody>
          </p:sp>
          <p:sp>
            <p:nvSpPr>
              <p:cNvPr id="71" name="Rectangle 91"/>
              <p:cNvSpPr>
                <a:spLocks noChangeArrowheads="1"/>
              </p:cNvSpPr>
              <p:nvPr/>
            </p:nvSpPr>
            <p:spPr bwMode="auto">
              <a:xfrm>
                <a:off x="2233" y="3345"/>
                <a:ext cx="384" cy="192"/>
              </a:xfrm>
              <a:prstGeom prst="rect">
                <a:avLst/>
              </a:prstGeom>
              <a:noFill/>
              <a:ln w="28575">
                <a:solidFill>
                  <a:srgbClr val="800000"/>
                </a:solidFill>
                <a:miter lim="800000"/>
                <a:headEnd/>
                <a:tailEnd/>
              </a:ln>
            </p:spPr>
            <p:txBody>
              <a:bodyPr wrap="none" anchor="ctr"/>
              <a:lstStyle/>
              <a:p>
                <a:endParaRPr lang="zh-CN" altLang="en-US" b="1"/>
              </a:p>
            </p:txBody>
          </p:sp>
        </p:grpSp>
      </p:grpSp>
      <p:grpSp>
        <p:nvGrpSpPr>
          <p:cNvPr id="76" name="Group 208"/>
          <p:cNvGrpSpPr>
            <a:grpSpLocks/>
          </p:cNvGrpSpPr>
          <p:nvPr/>
        </p:nvGrpSpPr>
        <p:grpSpPr bwMode="auto">
          <a:xfrm>
            <a:off x="815181" y="5330887"/>
            <a:ext cx="7154863" cy="508000"/>
            <a:chOff x="496" y="3399"/>
            <a:chExt cx="4507" cy="320"/>
          </a:xfrm>
        </p:grpSpPr>
        <p:sp>
          <p:nvSpPr>
            <p:cNvPr id="77" name="Text Box 110"/>
            <p:cNvSpPr txBox="1">
              <a:spLocks noChangeArrowheads="1"/>
            </p:cNvSpPr>
            <p:nvPr/>
          </p:nvSpPr>
          <p:spPr bwMode="auto">
            <a:xfrm>
              <a:off x="496"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0=</a:t>
              </a:r>
            </a:p>
          </p:txBody>
        </p:sp>
        <p:sp>
          <p:nvSpPr>
            <p:cNvPr id="78" name="Text Box 112"/>
            <p:cNvSpPr txBox="1">
              <a:spLocks noChangeArrowheads="1"/>
            </p:cNvSpPr>
            <p:nvPr/>
          </p:nvSpPr>
          <p:spPr bwMode="auto">
            <a:xfrm>
              <a:off x="1004"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79" name="Line 113"/>
            <p:cNvSpPr>
              <a:spLocks noChangeShapeType="1"/>
            </p:cNvSpPr>
            <p:nvPr/>
          </p:nvSpPr>
          <p:spPr bwMode="auto">
            <a:xfrm>
              <a:off x="108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0" name="Line 114"/>
            <p:cNvSpPr>
              <a:spLocks noChangeShapeType="1"/>
            </p:cNvSpPr>
            <p:nvPr/>
          </p:nvSpPr>
          <p:spPr bwMode="auto">
            <a:xfrm>
              <a:off x="1383" y="3477"/>
              <a:ext cx="100"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1" name="Text Box 117"/>
            <p:cNvSpPr txBox="1">
              <a:spLocks noChangeArrowheads="1"/>
            </p:cNvSpPr>
            <p:nvPr/>
          </p:nvSpPr>
          <p:spPr bwMode="auto">
            <a:xfrm>
              <a:off x="1880" y="3399"/>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1=</a:t>
              </a:r>
            </a:p>
          </p:txBody>
        </p:sp>
        <p:sp>
          <p:nvSpPr>
            <p:cNvPr id="82" name="Text Box 118"/>
            <p:cNvSpPr txBox="1">
              <a:spLocks noChangeArrowheads="1"/>
            </p:cNvSpPr>
            <p:nvPr/>
          </p:nvSpPr>
          <p:spPr bwMode="auto">
            <a:xfrm>
              <a:off x="2388" y="3411"/>
              <a:ext cx="907"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p>
          </p:txBody>
        </p:sp>
        <p:sp>
          <p:nvSpPr>
            <p:cNvPr id="83" name="Line 119"/>
            <p:cNvSpPr>
              <a:spLocks noChangeShapeType="1"/>
            </p:cNvSpPr>
            <p:nvPr/>
          </p:nvSpPr>
          <p:spPr bwMode="auto">
            <a:xfrm>
              <a:off x="2474"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4" name="Text Box 123"/>
            <p:cNvSpPr txBox="1">
              <a:spLocks noChangeArrowheads="1"/>
            </p:cNvSpPr>
            <p:nvPr/>
          </p:nvSpPr>
          <p:spPr bwMode="auto">
            <a:xfrm>
              <a:off x="3264" y="3407"/>
              <a:ext cx="675" cy="308"/>
            </a:xfrm>
            <a:prstGeom prst="rect">
              <a:avLst/>
            </a:prstGeom>
            <a:noFill/>
            <a:ln w="9525">
              <a:noFill/>
              <a:miter lim="800000"/>
              <a:headEnd/>
              <a:tailEnd/>
            </a:ln>
          </p:spPr>
          <p:txBody>
            <a:bodyPr>
              <a:spAutoFit/>
            </a:bodyPr>
            <a:lstStyle/>
            <a:p>
              <a:pPr algn="l"/>
              <a:r>
                <a:rPr lang="en-US" altLang="zh-CN" sz="2600" b="1">
                  <a:solidFill>
                    <a:srgbClr val="000099"/>
                  </a:solidFill>
                </a:rPr>
                <a:t>CS</a:t>
              </a:r>
              <a:r>
                <a:rPr lang="en-US" altLang="zh-CN" sz="2400" b="1">
                  <a:solidFill>
                    <a:srgbClr val="000099"/>
                  </a:solidFill>
                </a:rPr>
                <a:t>2=</a:t>
              </a:r>
            </a:p>
          </p:txBody>
        </p:sp>
        <p:sp>
          <p:nvSpPr>
            <p:cNvPr id="85" name="Text Box 124"/>
            <p:cNvSpPr txBox="1">
              <a:spLocks noChangeArrowheads="1"/>
            </p:cNvSpPr>
            <p:nvPr/>
          </p:nvSpPr>
          <p:spPr bwMode="auto">
            <a:xfrm>
              <a:off x="3772" y="3411"/>
              <a:ext cx="1231" cy="308"/>
            </a:xfrm>
            <a:prstGeom prst="rect">
              <a:avLst/>
            </a:prstGeom>
            <a:noFill/>
            <a:ln w="9525">
              <a:noFill/>
              <a:miter lim="800000"/>
              <a:headEnd/>
              <a:tailEnd/>
            </a:ln>
          </p:spPr>
          <p:txBody>
            <a:bodyPr>
              <a:spAutoFit/>
            </a:bodyPr>
            <a:lstStyle/>
            <a:p>
              <a:pPr algn="l"/>
              <a:r>
                <a:rPr lang="en-US" altLang="zh-CN" sz="2600" b="1">
                  <a:solidFill>
                    <a:srgbClr val="000099"/>
                  </a:solidFill>
                </a:rPr>
                <a:t>A</a:t>
              </a:r>
              <a:r>
                <a:rPr lang="en-US" altLang="zh-CN" b="1">
                  <a:solidFill>
                    <a:srgbClr val="000099"/>
                  </a:solidFill>
                </a:rPr>
                <a:t>12</a:t>
              </a:r>
              <a:r>
                <a:rPr lang="en-US" altLang="zh-CN" sz="2600" b="1">
                  <a:solidFill>
                    <a:srgbClr val="000099"/>
                  </a:solidFill>
                </a:rPr>
                <a:t>A</a:t>
              </a:r>
              <a:r>
                <a:rPr lang="en-US" altLang="zh-CN" b="1">
                  <a:solidFill>
                    <a:srgbClr val="000099"/>
                  </a:solidFill>
                </a:rPr>
                <a:t>11</a:t>
              </a:r>
              <a:r>
                <a:rPr lang="en-US" altLang="zh-CN" sz="2600" b="1">
                  <a:solidFill>
                    <a:srgbClr val="000099"/>
                  </a:solidFill>
                </a:rPr>
                <a:t>A</a:t>
              </a:r>
              <a:r>
                <a:rPr lang="en-US" altLang="zh-CN" b="1">
                  <a:solidFill>
                    <a:srgbClr val="000099"/>
                  </a:solidFill>
                </a:rPr>
                <a:t>10</a:t>
              </a:r>
            </a:p>
          </p:txBody>
        </p:sp>
        <p:sp>
          <p:nvSpPr>
            <p:cNvPr id="86" name="Line 125"/>
            <p:cNvSpPr>
              <a:spLocks noChangeShapeType="1"/>
            </p:cNvSpPr>
            <p:nvPr/>
          </p:nvSpPr>
          <p:spPr bwMode="auto">
            <a:xfrm>
              <a:off x="4150"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sp>
          <p:nvSpPr>
            <p:cNvPr id="87" name="Line 126"/>
            <p:cNvSpPr>
              <a:spLocks noChangeShapeType="1"/>
            </p:cNvSpPr>
            <p:nvPr/>
          </p:nvSpPr>
          <p:spPr bwMode="auto">
            <a:xfrm>
              <a:off x="4422" y="3477"/>
              <a:ext cx="97" cy="0"/>
            </a:xfrm>
            <a:prstGeom prst="line">
              <a:avLst/>
            </a:prstGeom>
            <a:noFill/>
            <a:ln w="25400" cap="sq">
              <a:solidFill>
                <a:srgbClr val="000099"/>
              </a:solidFill>
              <a:round/>
              <a:headEnd type="none" w="sm" len="sm"/>
              <a:tailEnd type="none" w="sm" len="sm"/>
            </a:ln>
          </p:spPr>
          <p:txBody>
            <a:bodyPr wrap="none" anchor="ctr"/>
            <a:lstStyle/>
            <a:p>
              <a:endParaRPr lang="zh-CN" altLang="en-US" b="1"/>
            </a:p>
          </p:txBody>
        </p:sp>
      </p:grpSp>
      <p:grpSp>
        <p:nvGrpSpPr>
          <p:cNvPr id="88" name="Group 177"/>
          <p:cNvGrpSpPr>
            <a:grpSpLocks/>
          </p:cNvGrpSpPr>
          <p:nvPr/>
        </p:nvGrpSpPr>
        <p:grpSpPr bwMode="auto">
          <a:xfrm>
            <a:off x="1385888" y="1860277"/>
            <a:ext cx="6030912" cy="1370013"/>
            <a:chOff x="873" y="1382"/>
            <a:chExt cx="3799" cy="863"/>
          </a:xfrm>
        </p:grpSpPr>
        <p:sp>
          <p:nvSpPr>
            <p:cNvPr id="89" name="Freeform 178"/>
            <p:cNvSpPr>
              <a:spLocks/>
            </p:cNvSpPr>
            <p:nvPr/>
          </p:nvSpPr>
          <p:spPr bwMode="auto">
            <a:xfrm>
              <a:off x="873" y="1382"/>
              <a:ext cx="3799" cy="835"/>
            </a:xfrm>
            <a:custGeom>
              <a:avLst/>
              <a:gdLst>
                <a:gd name="T0" fmla="*/ 0 w 3749"/>
                <a:gd name="T1" fmla="*/ 0 h 910"/>
                <a:gd name="T2" fmla="*/ 0 w 3749"/>
                <a:gd name="T3" fmla="*/ 910 h 910"/>
                <a:gd name="T4" fmla="*/ 2344 w 3749"/>
                <a:gd name="T5" fmla="*/ 910 h 910"/>
                <a:gd name="T6" fmla="*/ 2344 w 3749"/>
                <a:gd name="T7" fmla="*/ 536 h 910"/>
                <a:gd name="T8" fmla="*/ 2344 w 3749"/>
                <a:gd name="T9" fmla="*/ 910 h 910"/>
                <a:gd name="T10" fmla="*/ 3749 w 3749"/>
                <a:gd name="T11" fmla="*/ 910 h 910"/>
                <a:gd name="T12" fmla="*/ 3749 w 3749"/>
                <a:gd name="T13" fmla="*/ 556 h 910"/>
                <a:gd name="T14" fmla="*/ 0 60000 65536"/>
                <a:gd name="T15" fmla="*/ 0 60000 65536"/>
                <a:gd name="T16" fmla="*/ 0 60000 65536"/>
                <a:gd name="T17" fmla="*/ 0 60000 65536"/>
                <a:gd name="T18" fmla="*/ 0 60000 65536"/>
                <a:gd name="T19" fmla="*/ 0 60000 65536"/>
                <a:gd name="T20" fmla="*/ 0 60000 65536"/>
                <a:gd name="T21" fmla="*/ 0 w 3749"/>
                <a:gd name="T22" fmla="*/ 0 h 910"/>
                <a:gd name="T23" fmla="*/ 3749 w 3749"/>
                <a:gd name="T24" fmla="*/ 910 h 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9" h="910">
                  <a:moveTo>
                    <a:pt x="0" y="0"/>
                  </a:moveTo>
                  <a:lnTo>
                    <a:pt x="0" y="910"/>
                  </a:lnTo>
                  <a:lnTo>
                    <a:pt x="2344" y="910"/>
                  </a:lnTo>
                  <a:lnTo>
                    <a:pt x="2344" y="536"/>
                  </a:lnTo>
                  <a:lnTo>
                    <a:pt x="2344" y="910"/>
                  </a:lnTo>
                  <a:lnTo>
                    <a:pt x="3749" y="910"/>
                  </a:lnTo>
                  <a:lnTo>
                    <a:pt x="3749" y="556"/>
                  </a:lnTo>
                </a:path>
              </a:pathLst>
            </a:custGeom>
            <a:noFill/>
            <a:ln w="25400" cmpd="sng">
              <a:solidFill>
                <a:srgbClr val="800000"/>
              </a:solidFill>
              <a:round/>
              <a:headEnd/>
              <a:tailEnd/>
            </a:ln>
          </p:spPr>
          <p:txBody>
            <a:bodyPr wrap="none"/>
            <a:lstStyle/>
            <a:p>
              <a:endParaRPr lang="zh-CN" altLang="en-US" b="1"/>
            </a:p>
          </p:txBody>
        </p:sp>
        <p:sp>
          <p:nvSpPr>
            <p:cNvPr id="90" name="Oval 179"/>
            <p:cNvSpPr>
              <a:spLocks noChangeArrowheads="1"/>
            </p:cNvSpPr>
            <p:nvPr/>
          </p:nvSpPr>
          <p:spPr bwMode="auto">
            <a:xfrm>
              <a:off x="3222" y="2186"/>
              <a:ext cx="59" cy="59"/>
            </a:xfrm>
            <a:prstGeom prst="ellipse">
              <a:avLst/>
            </a:prstGeom>
            <a:solidFill>
              <a:srgbClr val="800000"/>
            </a:solidFill>
            <a:ln w="9525">
              <a:solidFill>
                <a:srgbClr val="800000"/>
              </a:solidFill>
              <a:round/>
              <a:headEnd/>
              <a:tailEnd/>
            </a:ln>
          </p:spPr>
          <p:txBody>
            <a:bodyPr wrap="none" anchor="ctr"/>
            <a:lstStyle/>
            <a:p>
              <a:endParaRPr lang="zh-CN" altLang="en-US" b="1"/>
            </a:p>
          </p:txBody>
        </p:sp>
        <p:sp>
          <p:nvSpPr>
            <p:cNvPr id="91" name="Rectangle 180"/>
            <p:cNvSpPr>
              <a:spLocks noChangeArrowheads="1"/>
            </p:cNvSpPr>
            <p:nvPr/>
          </p:nvSpPr>
          <p:spPr bwMode="auto">
            <a:xfrm>
              <a:off x="882" y="1439"/>
              <a:ext cx="532" cy="308"/>
            </a:xfrm>
            <a:prstGeom prst="rect">
              <a:avLst/>
            </a:prstGeom>
            <a:noFill/>
            <a:ln w="9525">
              <a:noFill/>
              <a:miter lim="800000"/>
              <a:headEnd/>
              <a:tailEnd/>
            </a:ln>
          </p:spPr>
          <p:txBody>
            <a:bodyPr wrap="none">
              <a:spAutoFit/>
            </a:bodyPr>
            <a:lstStyle/>
            <a:p>
              <a:pPr algn="l">
                <a:spcBef>
                  <a:spcPct val="0"/>
                </a:spcBef>
              </a:pPr>
              <a:r>
                <a:rPr lang="en-US" altLang="zh-CN" sz="2600" b="1">
                  <a:solidFill>
                    <a:srgbClr val="800000"/>
                  </a:solidFill>
                  <a:ea typeface="黑体" pitchFamily="2" charset="-122"/>
                </a:rPr>
                <a:t>R/W</a:t>
              </a:r>
              <a:endParaRPr lang="zh-CN" altLang="en-US" sz="2600" b="1">
                <a:solidFill>
                  <a:srgbClr val="800000"/>
                </a:solidFill>
                <a:ea typeface="黑体" pitchFamily="2" charset="-122"/>
              </a:endParaRPr>
            </a:p>
          </p:txBody>
        </p:sp>
        <p:sp>
          <p:nvSpPr>
            <p:cNvPr id="92" name="Line 181"/>
            <p:cNvSpPr>
              <a:spLocks noChangeShapeType="1"/>
            </p:cNvSpPr>
            <p:nvPr/>
          </p:nvSpPr>
          <p:spPr bwMode="auto">
            <a:xfrm>
              <a:off x="1140" y="1496"/>
              <a:ext cx="204" cy="0"/>
            </a:xfrm>
            <a:prstGeom prst="line">
              <a:avLst/>
            </a:prstGeom>
            <a:noFill/>
            <a:ln w="25400">
              <a:solidFill>
                <a:srgbClr val="800000"/>
              </a:solidFill>
              <a:round/>
              <a:headEnd/>
              <a:tailEnd/>
            </a:ln>
          </p:spPr>
          <p:txBody>
            <a:bodyPr wrap="none"/>
            <a:lstStyle/>
            <a:p>
              <a:endParaRPr lang="zh-CN" altLang="en-US" b="1"/>
            </a:p>
          </p:txBody>
        </p:sp>
        <p:sp>
          <p:nvSpPr>
            <p:cNvPr id="93" name="Line 182"/>
            <p:cNvSpPr>
              <a:spLocks noChangeShapeType="1"/>
            </p:cNvSpPr>
            <p:nvPr/>
          </p:nvSpPr>
          <p:spPr bwMode="auto">
            <a:xfrm flipV="1">
              <a:off x="3256" y="1851"/>
              <a:ext cx="0" cy="162"/>
            </a:xfrm>
            <a:prstGeom prst="line">
              <a:avLst/>
            </a:prstGeom>
            <a:noFill/>
            <a:ln w="25400">
              <a:solidFill>
                <a:srgbClr val="800000"/>
              </a:solidFill>
              <a:round/>
              <a:headEnd/>
              <a:tailEnd/>
            </a:ln>
          </p:spPr>
          <p:txBody>
            <a:bodyPr wrap="none"/>
            <a:lstStyle/>
            <a:p>
              <a:endParaRPr lang="zh-CN" altLang="en-US" b="1"/>
            </a:p>
          </p:txBody>
        </p:sp>
        <p:sp>
          <p:nvSpPr>
            <p:cNvPr id="94" name="Line 183"/>
            <p:cNvSpPr>
              <a:spLocks noChangeShapeType="1"/>
            </p:cNvSpPr>
            <p:nvPr/>
          </p:nvSpPr>
          <p:spPr bwMode="auto">
            <a:xfrm flipV="1">
              <a:off x="4672" y="1819"/>
              <a:ext cx="0" cy="161"/>
            </a:xfrm>
            <a:prstGeom prst="line">
              <a:avLst/>
            </a:prstGeom>
            <a:noFill/>
            <a:ln w="25400">
              <a:solidFill>
                <a:srgbClr val="800000"/>
              </a:solidFill>
              <a:round/>
              <a:headEnd/>
              <a:tailEnd/>
            </a:ln>
          </p:spPr>
          <p:txBody>
            <a:bodyPr wrap="none"/>
            <a:lstStyle/>
            <a:p>
              <a:endParaRPr lang="zh-CN" altLang="en-US" b="1"/>
            </a:p>
          </p:txBody>
        </p:sp>
      </p:grpSp>
      <p:grpSp>
        <p:nvGrpSpPr>
          <p:cNvPr id="95" name="Group 184"/>
          <p:cNvGrpSpPr>
            <a:grpSpLocks/>
          </p:cNvGrpSpPr>
          <p:nvPr/>
        </p:nvGrpSpPr>
        <p:grpSpPr bwMode="auto">
          <a:xfrm>
            <a:off x="1004888" y="1826940"/>
            <a:ext cx="8015287" cy="1654175"/>
            <a:chOff x="633" y="1369"/>
            <a:chExt cx="5049" cy="1058"/>
          </a:xfrm>
        </p:grpSpPr>
        <p:grpSp>
          <p:nvGrpSpPr>
            <p:cNvPr id="96" name="Group 185"/>
            <p:cNvGrpSpPr>
              <a:grpSpLocks/>
            </p:cNvGrpSpPr>
            <p:nvPr/>
          </p:nvGrpSpPr>
          <p:grpSpPr bwMode="auto">
            <a:xfrm>
              <a:off x="633" y="1369"/>
              <a:ext cx="4777" cy="1058"/>
              <a:chOff x="633" y="1369"/>
              <a:chExt cx="4777" cy="1058"/>
            </a:xfrm>
          </p:grpSpPr>
          <p:sp>
            <p:nvSpPr>
              <p:cNvPr id="100" name="Rectangle 186"/>
              <p:cNvSpPr>
                <a:spLocks noChangeArrowheads="1"/>
              </p:cNvSpPr>
              <p:nvPr/>
            </p:nvSpPr>
            <p:spPr bwMode="auto">
              <a:xfrm>
                <a:off x="633" y="1369"/>
                <a:ext cx="52" cy="1022"/>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sp>
            <p:nvSpPr>
              <p:cNvPr id="101" name="AutoShape 187"/>
              <p:cNvSpPr>
                <a:spLocks noChangeArrowheads="1"/>
              </p:cNvSpPr>
              <p:nvPr/>
            </p:nvSpPr>
            <p:spPr bwMode="auto">
              <a:xfrm>
                <a:off x="2012" y="1856"/>
                <a:ext cx="95" cy="522"/>
              </a:xfrm>
              <a:prstGeom prst="upArrow">
                <a:avLst>
                  <a:gd name="adj1" fmla="val 50000"/>
                  <a:gd name="adj2" fmla="val 137368"/>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2" name="AutoShape 188"/>
              <p:cNvSpPr>
                <a:spLocks noChangeArrowheads="1"/>
              </p:cNvSpPr>
              <p:nvPr/>
            </p:nvSpPr>
            <p:spPr bwMode="auto">
              <a:xfrm>
                <a:off x="4723" y="1852"/>
                <a:ext cx="95" cy="532"/>
              </a:xfrm>
              <a:prstGeom prst="upArrow">
                <a:avLst>
                  <a:gd name="adj1" fmla="val 50000"/>
                  <a:gd name="adj2" fmla="val 140000"/>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3" name="AutoShape 189"/>
              <p:cNvSpPr>
                <a:spLocks noChangeArrowheads="1"/>
              </p:cNvSpPr>
              <p:nvPr/>
            </p:nvSpPr>
            <p:spPr bwMode="auto">
              <a:xfrm>
                <a:off x="3346" y="1856"/>
                <a:ext cx="95" cy="514"/>
              </a:xfrm>
              <a:prstGeom prst="upArrow">
                <a:avLst>
                  <a:gd name="adj1" fmla="val 50000"/>
                  <a:gd name="adj2" fmla="val 135263"/>
                </a:avLst>
              </a:prstGeom>
              <a:solidFill>
                <a:srgbClr val="003C00"/>
              </a:solidFill>
              <a:ln w="9525">
                <a:solidFill>
                  <a:srgbClr val="003C00"/>
                </a:solidFill>
                <a:miter lim="800000"/>
                <a:headEnd/>
                <a:tailEnd/>
              </a:ln>
            </p:spPr>
            <p:txBody>
              <a:bodyPr vert="eaVert" wrap="none" anchor="ctr"/>
              <a:lstStyle/>
              <a:p>
                <a:endParaRPr lang="zh-CN" altLang="en-US" b="1"/>
              </a:p>
            </p:txBody>
          </p:sp>
          <p:sp>
            <p:nvSpPr>
              <p:cNvPr id="104" name="AutoShape 190"/>
              <p:cNvSpPr>
                <a:spLocks noChangeArrowheads="1"/>
              </p:cNvSpPr>
              <p:nvPr/>
            </p:nvSpPr>
            <p:spPr bwMode="auto">
              <a:xfrm>
                <a:off x="4744" y="2332"/>
                <a:ext cx="666" cy="95"/>
              </a:xfrm>
              <a:prstGeom prst="rightArrow">
                <a:avLst>
                  <a:gd name="adj1" fmla="val 50000"/>
                  <a:gd name="adj2" fmla="val 175263"/>
                </a:avLst>
              </a:prstGeom>
              <a:solidFill>
                <a:srgbClr val="003C00"/>
              </a:solidFill>
              <a:ln w="9525">
                <a:solidFill>
                  <a:srgbClr val="003C00"/>
                </a:solidFill>
                <a:miter lim="800000"/>
                <a:headEnd/>
                <a:tailEnd/>
              </a:ln>
            </p:spPr>
            <p:txBody>
              <a:bodyPr wrap="none" anchor="ctr"/>
              <a:lstStyle/>
              <a:p>
                <a:endParaRPr lang="zh-CN" altLang="en-US" b="1"/>
              </a:p>
            </p:txBody>
          </p:sp>
          <p:sp>
            <p:nvSpPr>
              <p:cNvPr id="105" name="Rectangle 191"/>
              <p:cNvSpPr>
                <a:spLocks noChangeArrowheads="1"/>
              </p:cNvSpPr>
              <p:nvPr/>
            </p:nvSpPr>
            <p:spPr bwMode="auto">
              <a:xfrm>
                <a:off x="636" y="2363"/>
                <a:ext cx="4313" cy="41"/>
              </a:xfrm>
              <a:prstGeom prst="rect">
                <a:avLst/>
              </a:prstGeom>
              <a:solidFill>
                <a:srgbClr val="003C00"/>
              </a:solidFill>
              <a:ln w="9525">
                <a:solidFill>
                  <a:srgbClr val="003C00"/>
                </a:solidFill>
                <a:miter lim="800000"/>
                <a:headEnd/>
                <a:tailEnd/>
              </a:ln>
            </p:spPr>
            <p:txBody>
              <a:bodyPr wrap="none" anchor="ctr"/>
              <a:lstStyle/>
              <a:p>
                <a:endParaRPr lang="zh-CN" altLang="en-US" b="1"/>
              </a:p>
            </p:txBody>
          </p:sp>
        </p:grpSp>
        <p:sp>
          <p:nvSpPr>
            <p:cNvPr id="97" name="Text Box 192"/>
            <p:cNvSpPr txBox="1">
              <a:spLocks noChangeArrowheads="1"/>
            </p:cNvSpPr>
            <p:nvPr/>
          </p:nvSpPr>
          <p:spPr bwMode="auto">
            <a:xfrm>
              <a:off x="1641" y="1878"/>
              <a:ext cx="111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8" name="Text Box 193"/>
            <p:cNvSpPr txBox="1">
              <a:spLocks noChangeArrowheads="1"/>
            </p:cNvSpPr>
            <p:nvPr/>
          </p:nvSpPr>
          <p:spPr bwMode="auto">
            <a:xfrm>
              <a:off x="2965" y="1858"/>
              <a:ext cx="1121" cy="332"/>
            </a:xfrm>
            <a:prstGeom prst="rect">
              <a:avLst/>
            </a:prstGeom>
            <a:noFill/>
            <a:ln w="9525">
              <a:noFill/>
              <a:miter lim="800000"/>
              <a:headEnd/>
              <a:tailEnd/>
            </a:ln>
          </p:spPr>
          <p:txBody>
            <a:bodyPr>
              <a:spAutoFit/>
            </a:bodyPr>
            <a:lstStyle/>
            <a:p>
              <a:pPr algn="l"/>
              <a:r>
                <a:rPr lang="en-US" altLang="zh-CN" sz="2600" b="1"/>
                <a:t>A</a:t>
              </a:r>
              <a:r>
                <a:rPr lang="en-US" altLang="zh-CN" sz="2200" b="1"/>
                <a:t>10</a:t>
              </a:r>
              <a:r>
                <a:rPr lang="en-US" altLang="zh-CN" sz="2800" b="1"/>
                <a:t>~</a:t>
              </a:r>
              <a:r>
                <a:rPr lang="en-US" altLang="zh-CN" sz="2600" b="1"/>
                <a:t>A</a:t>
              </a:r>
              <a:r>
                <a:rPr lang="en-US" altLang="zh-CN" sz="2200" b="1"/>
                <a:t>0</a:t>
              </a:r>
            </a:p>
          </p:txBody>
        </p:sp>
        <p:sp>
          <p:nvSpPr>
            <p:cNvPr id="99" name="Text Box 194"/>
            <p:cNvSpPr txBox="1">
              <a:spLocks noChangeArrowheads="1"/>
            </p:cNvSpPr>
            <p:nvPr/>
          </p:nvSpPr>
          <p:spPr bwMode="auto">
            <a:xfrm>
              <a:off x="4787" y="1893"/>
              <a:ext cx="895" cy="332"/>
            </a:xfrm>
            <a:prstGeom prst="rect">
              <a:avLst/>
            </a:prstGeom>
            <a:noFill/>
            <a:ln w="9525">
              <a:noFill/>
              <a:miter lim="800000"/>
              <a:headEnd/>
              <a:tailEnd/>
            </a:ln>
          </p:spPr>
          <p:txBody>
            <a:bodyPr>
              <a:spAutoFit/>
            </a:bodyPr>
            <a:lstStyle/>
            <a:p>
              <a:pPr algn="l"/>
              <a:r>
                <a:rPr lang="en-US" altLang="zh-CN" sz="2600" b="1"/>
                <a:t>A</a:t>
              </a:r>
              <a:r>
                <a:rPr lang="en-US" altLang="zh-CN" sz="2200" b="1"/>
                <a:t>9</a:t>
              </a:r>
              <a:r>
                <a:rPr lang="en-US" altLang="zh-CN" sz="2800" b="1"/>
                <a:t>~</a:t>
              </a:r>
              <a:r>
                <a:rPr lang="en-US" altLang="zh-CN" sz="2600" b="1"/>
                <a:t>A</a:t>
              </a:r>
              <a:r>
                <a:rPr lang="en-US" altLang="zh-CN" sz="2200" b="1"/>
                <a:t>0</a:t>
              </a:r>
            </a:p>
          </p:txBody>
        </p:sp>
      </p:grpSp>
      <p:sp>
        <p:nvSpPr>
          <p:cNvPr id="106" name="Rectangle 64"/>
          <p:cNvSpPr>
            <a:spLocks noChangeArrowheads="1"/>
          </p:cNvSpPr>
          <p:nvPr/>
        </p:nvSpPr>
        <p:spPr bwMode="auto">
          <a:xfrm>
            <a:off x="395536" y="5910371"/>
            <a:ext cx="84969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000" b="1">
                <a:solidFill>
                  <a:srgbClr val="003C00"/>
                </a:solidFill>
                <a:latin typeface="Times New Roman" panose="02020603050405020304" pitchFamily="18" charset="0"/>
                <a:ea typeface="宋体" panose="02010600030101010101" pitchFamily="2" charset="-122"/>
              </a:defRPr>
            </a:lvl1pPr>
            <a:lvl2pPr marL="742950" indent="-285750" eaLnBrk="0" hangingPunct="0">
              <a:defRPr kumimoji="1" sz="3000" b="1">
                <a:solidFill>
                  <a:srgbClr val="003C00"/>
                </a:solidFill>
                <a:latin typeface="Times New Roman" panose="02020603050405020304" pitchFamily="18" charset="0"/>
                <a:ea typeface="宋体" panose="02010600030101010101" pitchFamily="2" charset="-122"/>
              </a:defRPr>
            </a:lvl2pPr>
            <a:lvl3pPr marL="1143000" indent="-228600" eaLnBrk="0" hangingPunct="0">
              <a:defRPr kumimoji="1" sz="3000" b="1">
                <a:solidFill>
                  <a:srgbClr val="003C00"/>
                </a:solidFill>
                <a:latin typeface="Times New Roman" panose="02020603050405020304" pitchFamily="18" charset="0"/>
                <a:ea typeface="宋体" panose="02010600030101010101" pitchFamily="2" charset="-122"/>
              </a:defRPr>
            </a:lvl3pPr>
            <a:lvl4pPr marL="1600200" indent="-228600" eaLnBrk="0" hangingPunct="0">
              <a:defRPr kumimoji="1" sz="3000" b="1">
                <a:solidFill>
                  <a:srgbClr val="003C00"/>
                </a:solidFill>
                <a:latin typeface="Times New Roman" panose="02020603050405020304" pitchFamily="18" charset="0"/>
                <a:ea typeface="宋体" panose="02010600030101010101" pitchFamily="2" charset="-122"/>
              </a:defRPr>
            </a:lvl4pPr>
            <a:lvl5pPr marL="2057400" indent="-228600" eaLnBrk="0" hangingPunct="0">
              <a:defRPr kumimoji="1" sz="3000" b="1">
                <a:solidFill>
                  <a:srgbClr val="003C00"/>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3000" b="1">
                <a:solidFill>
                  <a:srgbClr val="003C00"/>
                </a:solidFill>
                <a:latin typeface="Times New Roman" panose="02020603050405020304" pitchFamily="18" charset="0"/>
                <a:ea typeface="宋体" panose="02010600030101010101" pitchFamily="2" charset="-122"/>
              </a:defRPr>
            </a:lvl9pPr>
          </a:lstStyle>
          <a:p>
            <a:pPr algn="l" eaLnBrk="1" hangingPunct="1"/>
            <a:r>
              <a:rPr lang="zh-CN" altLang="en-US" sz="2400">
                <a:solidFill>
                  <a:schemeClr val="tx1"/>
                </a:solidFill>
              </a:rPr>
              <a:t>将除了与芯片连接的地址外的部分高位地址用于译码产生片选信号, 称为</a:t>
            </a:r>
            <a:r>
              <a:rPr lang="zh-CN" altLang="en-US" sz="2400" u="sng">
                <a:solidFill>
                  <a:srgbClr val="FF0000"/>
                </a:solidFill>
              </a:rPr>
              <a:t>部分译码方式</a:t>
            </a:r>
            <a:r>
              <a:rPr lang="zh-CN" altLang="en-US" sz="240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left)">
                                      <p:cBhvr>
                                        <p:cTn id="27" dur="500"/>
                                        <p:tgtEl>
                                          <p:spTgt spid="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down)">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down)">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down)">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wipe(left)">
                                      <p:cBhvr>
                                        <p:cTn id="67" dur="500"/>
                                        <p:tgtEl>
                                          <p:spTgt spid="7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left)">
                                      <p:cBhvr>
                                        <p:cTn id="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utoUpdateAnimBg="0"/>
      <p:bldP spid="10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8"/>
          <p:cNvGrpSpPr>
            <a:grpSpLocks/>
          </p:cNvGrpSpPr>
          <p:nvPr/>
        </p:nvGrpSpPr>
        <p:grpSpPr bwMode="auto">
          <a:xfrm>
            <a:off x="196850" y="561393"/>
            <a:ext cx="8720138" cy="5410200"/>
            <a:chOff x="124" y="51"/>
            <a:chExt cx="5493" cy="3408"/>
          </a:xfrm>
        </p:grpSpPr>
        <p:sp>
          <p:nvSpPr>
            <p:cNvPr id="3" name="Text Box 2"/>
            <p:cNvSpPr txBox="1">
              <a:spLocks noChangeArrowheads="1"/>
            </p:cNvSpPr>
            <p:nvPr/>
          </p:nvSpPr>
          <p:spPr bwMode="auto">
            <a:xfrm>
              <a:off x="124" y="307"/>
              <a:ext cx="667" cy="1026"/>
            </a:xfrm>
            <a:prstGeom prst="rect">
              <a:avLst/>
            </a:prstGeom>
            <a:solidFill>
              <a:srgbClr val="D9FFFF"/>
            </a:solidFill>
            <a:ln w="25400">
              <a:solidFill>
                <a:srgbClr val="003C00"/>
              </a:solidFill>
              <a:miter lim="800000"/>
              <a:headEnd/>
              <a:tailEnd/>
            </a:ln>
          </p:spPr>
          <p:txBody>
            <a:bodyPr>
              <a:spAutoFit/>
            </a:bodyPr>
            <a:lstStyle/>
            <a:p>
              <a:pPr algn="l">
                <a:spcBef>
                  <a:spcPct val="0"/>
                </a:spcBef>
              </a:pPr>
              <a:endParaRPr lang="en-US" altLang="zh-CN" sz="3200" b="1">
                <a:solidFill>
                  <a:srgbClr val="000099"/>
                </a:solidFill>
              </a:endParaRPr>
            </a:p>
            <a:p>
              <a:pPr algn="l">
                <a:spcBef>
                  <a:spcPct val="10000"/>
                </a:spcBef>
              </a:pPr>
              <a:r>
                <a:rPr lang="en-US" altLang="zh-CN" sz="3200" b="1">
                  <a:solidFill>
                    <a:srgbClr val="000099"/>
                  </a:solidFill>
                </a:rPr>
                <a:t>CPU</a:t>
              </a:r>
            </a:p>
            <a:p>
              <a:pPr algn="l">
                <a:spcBef>
                  <a:spcPct val="0"/>
                </a:spcBef>
              </a:pPr>
              <a:endParaRPr lang="en-US" altLang="zh-CN" sz="3200" b="1">
                <a:solidFill>
                  <a:srgbClr val="000099"/>
                </a:solidFill>
              </a:endParaRPr>
            </a:p>
          </p:txBody>
        </p:sp>
        <p:sp>
          <p:nvSpPr>
            <p:cNvPr id="4" name="Text Box 3"/>
            <p:cNvSpPr txBox="1">
              <a:spLocks noChangeArrowheads="1"/>
            </p:cNvSpPr>
            <p:nvPr/>
          </p:nvSpPr>
          <p:spPr bwMode="auto">
            <a:xfrm>
              <a:off x="1495" y="1418"/>
              <a:ext cx="759" cy="728"/>
            </a:xfrm>
            <a:prstGeom prst="rect">
              <a:avLst/>
            </a:prstGeom>
            <a:solidFill>
              <a:srgbClr val="FFFFCC"/>
            </a:solidFill>
            <a:ln w="25400">
              <a:solidFill>
                <a:srgbClr val="003C00"/>
              </a:solidFill>
              <a:miter lim="800000"/>
              <a:headEnd/>
              <a:tailEnd/>
            </a:ln>
          </p:spPr>
          <p:txBody>
            <a:bodyPr>
              <a:spAutoFit/>
            </a:bodyPr>
            <a:lstStyle/>
            <a:p>
              <a:pPr algn="l">
                <a:lnSpc>
                  <a:spcPct val="130000"/>
                </a:lnSpc>
                <a:spcBef>
                  <a:spcPct val="0"/>
                </a:spcBef>
              </a:pPr>
              <a:r>
                <a:rPr lang="zh-CN" altLang="en-US" sz="2800" b="1">
                  <a:solidFill>
                    <a:schemeClr val="hlink"/>
                  </a:solidFill>
                  <a:ea typeface="黑体" pitchFamily="2" charset="-122"/>
                </a:rPr>
                <a:t>  2</a:t>
              </a:r>
              <a:r>
                <a:rPr lang="en-US" altLang="zh-CN" sz="2800" b="1">
                  <a:solidFill>
                    <a:schemeClr val="hlink"/>
                  </a:solidFill>
                  <a:ea typeface="黑体" pitchFamily="2" charset="-122"/>
                </a:rPr>
                <a:t>K</a:t>
              </a:r>
            </a:p>
            <a:p>
              <a:pPr algn="l">
                <a:lnSpc>
                  <a:spcPct val="95000"/>
                </a:lnSpc>
                <a:spcBef>
                  <a:spcPct val="0"/>
                </a:spcBef>
              </a:pPr>
              <a:r>
                <a:rPr lang="en-US" altLang="zh-CN" sz="2600" b="1">
                  <a:solidFill>
                    <a:schemeClr val="hlink"/>
                  </a:solidFill>
                  <a:ea typeface="黑体" pitchFamily="2" charset="-122"/>
                </a:rPr>
                <a:t>ROM</a:t>
              </a:r>
            </a:p>
            <a:p>
              <a:pPr algn="l">
                <a:lnSpc>
                  <a:spcPct val="15000"/>
                </a:lnSpc>
                <a:spcBef>
                  <a:spcPct val="0"/>
                </a:spcBef>
              </a:pPr>
              <a:endParaRPr lang="zh-CN" altLang="en-US" sz="2600" b="1">
                <a:solidFill>
                  <a:schemeClr val="hlink"/>
                </a:solidFill>
                <a:ea typeface="黑体" pitchFamily="2" charset="-122"/>
              </a:endParaRPr>
            </a:p>
          </p:txBody>
        </p:sp>
        <p:sp>
          <p:nvSpPr>
            <p:cNvPr id="5" name="Text Box 4"/>
            <p:cNvSpPr txBox="1">
              <a:spLocks noChangeArrowheads="1"/>
            </p:cNvSpPr>
            <p:nvPr/>
          </p:nvSpPr>
          <p:spPr bwMode="auto">
            <a:xfrm>
              <a:off x="3071" y="1431"/>
              <a:ext cx="781" cy="698"/>
            </a:xfrm>
            <a:prstGeom prst="rect">
              <a:avLst/>
            </a:prstGeom>
            <a:solidFill>
              <a:srgbClr val="FFFFCC"/>
            </a:solidFill>
            <a:ln w="25400">
              <a:solidFill>
                <a:srgbClr val="003C00"/>
              </a:solidFill>
              <a:miter lim="800000"/>
              <a:headEnd/>
              <a:tailEnd/>
            </a:ln>
          </p:spPr>
          <p:txBody>
            <a:bodyPr>
              <a:spAutoFit/>
            </a:bodyPr>
            <a:lstStyle/>
            <a:p>
              <a:pPr algn="l">
                <a:lnSpc>
                  <a:spcPct val="125000"/>
                </a:lnSpc>
                <a:spcBef>
                  <a:spcPct val="0"/>
                </a:spcBef>
              </a:pPr>
              <a:r>
                <a:rPr lang="zh-CN" altLang="en-US" sz="2800" b="1">
                  <a:solidFill>
                    <a:schemeClr val="hlink"/>
                  </a:solidFill>
                  <a:ea typeface="黑体" pitchFamily="2" charset="-122"/>
                </a:rPr>
                <a:t>  2</a:t>
              </a:r>
              <a:r>
                <a:rPr lang="en-US" altLang="zh-CN" sz="2800" b="1">
                  <a:solidFill>
                    <a:schemeClr val="hlink"/>
                  </a:solidFill>
                  <a:ea typeface="黑体" pitchFamily="2" charset="-122"/>
                </a:rPr>
                <a:t>K</a:t>
              </a:r>
            </a:p>
            <a:p>
              <a:pPr algn="l">
                <a:spcBef>
                  <a:spcPct val="15000"/>
                </a:spcBef>
              </a:pPr>
              <a:r>
                <a:rPr lang="en-US" altLang="zh-CN" sz="2600" b="1">
                  <a:solidFill>
                    <a:schemeClr val="hlink"/>
                  </a:solidFill>
                  <a:ea typeface="黑体" pitchFamily="2" charset="-122"/>
                </a:rPr>
                <a:t> RAM</a:t>
              </a:r>
            </a:p>
          </p:txBody>
        </p:sp>
        <p:sp>
          <p:nvSpPr>
            <p:cNvPr id="6" name="Text Box 5"/>
            <p:cNvSpPr txBox="1">
              <a:spLocks noChangeArrowheads="1"/>
            </p:cNvSpPr>
            <p:nvPr/>
          </p:nvSpPr>
          <p:spPr bwMode="auto">
            <a:xfrm>
              <a:off x="4671" y="1405"/>
              <a:ext cx="738" cy="696"/>
            </a:xfrm>
            <a:prstGeom prst="rect">
              <a:avLst/>
            </a:prstGeom>
            <a:solidFill>
              <a:srgbClr val="FFFFCC"/>
            </a:solidFill>
            <a:ln w="25400">
              <a:solidFill>
                <a:srgbClr val="003C00"/>
              </a:solidFill>
              <a:miter lim="800000"/>
              <a:headEnd/>
              <a:tailEnd/>
            </a:ln>
          </p:spPr>
          <p:txBody>
            <a:bodyPr>
              <a:spAutoFit/>
            </a:bodyPr>
            <a:lstStyle/>
            <a:p>
              <a:pPr algn="l">
                <a:lnSpc>
                  <a:spcPct val="110000"/>
                </a:lnSpc>
                <a:spcBef>
                  <a:spcPct val="0"/>
                </a:spcBef>
              </a:pPr>
              <a:r>
                <a:rPr lang="zh-CN" altLang="en-US" sz="2800" b="1">
                  <a:solidFill>
                    <a:schemeClr val="hlink"/>
                  </a:solidFill>
                  <a:ea typeface="黑体" pitchFamily="2" charset="-122"/>
                </a:rPr>
                <a:t>  1</a:t>
              </a:r>
              <a:r>
                <a:rPr lang="en-US" altLang="zh-CN" sz="2800" b="1">
                  <a:solidFill>
                    <a:schemeClr val="hlink"/>
                  </a:solidFill>
                  <a:ea typeface="黑体" pitchFamily="2" charset="-122"/>
                </a:rPr>
                <a:t>K</a:t>
              </a:r>
            </a:p>
            <a:p>
              <a:pPr algn="l">
                <a:spcBef>
                  <a:spcPct val="0"/>
                </a:spcBef>
              </a:pPr>
              <a:r>
                <a:rPr lang="en-US" altLang="zh-CN" sz="2600" b="1">
                  <a:solidFill>
                    <a:schemeClr val="hlink"/>
                  </a:solidFill>
                  <a:ea typeface="黑体" pitchFamily="2" charset="-122"/>
                </a:rPr>
                <a:t>RAM</a:t>
              </a:r>
            </a:p>
            <a:p>
              <a:pPr algn="l">
                <a:lnSpc>
                  <a:spcPct val="20000"/>
                </a:lnSpc>
                <a:spcBef>
                  <a:spcPct val="0"/>
                </a:spcBef>
              </a:pPr>
              <a:endParaRPr lang="zh-CN" altLang="en-US" sz="2600" b="1">
                <a:solidFill>
                  <a:schemeClr val="hlink"/>
                </a:solidFill>
                <a:ea typeface="黑体" pitchFamily="2" charset="-122"/>
              </a:endParaRPr>
            </a:p>
          </p:txBody>
        </p:sp>
        <p:sp>
          <p:nvSpPr>
            <p:cNvPr id="7" name="Line 7"/>
            <p:cNvSpPr>
              <a:spLocks noChangeShapeType="1"/>
            </p:cNvSpPr>
            <p:nvPr/>
          </p:nvSpPr>
          <p:spPr bwMode="auto">
            <a:xfrm>
              <a:off x="789" y="355"/>
              <a:ext cx="4818" cy="0"/>
            </a:xfrm>
            <a:prstGeom prst="line">
              <a:avLst/>
            </a:prstGeom>
            <a:noFill/>
            <a:ln w="22225">
              <a:solidFill>
                <a:srgbClr val="003C00"/>
              </a:solidFill>
              <a:round/>
              <a:headEnd/>
              <a:tailEnd/>
            </a:ln>
          </p:spPr>
          <p:txBody>
            <a:bodyPr wrap="none"/>
            <a:lstStyle/>
            <a:p>
              <a:endParaRPr lang="zh-CN" altLang="en-US" b="1"/>
            </a:p>
          </p:txBody>
        </p:sp>
        <p:sp>
          <p:nvSpPr>
            <p:cNvPr id="8" name="Line 8"/>
            <p:cNvSpPr>
              <a:spLocks noChangeShapeType="1"/>
            </p:cNvSpPr>
            <p:nvPr/>
          </p:nvSpPr>
          <p:spPr bwMode="auto">
            <a:xfrm>
              <a:off x="783" y="472"/>
              <a:ext cx="4818" cy="0"/>
            </a:xfrm>
            <a:prstGeom prst="line">
              <a:avLst/>
            </a:prstGeom>
            <a:noFill/>
            <a:ln w="22225">
              <a:solidFill>
                <a:srgbClr val="003C00"/>
              </a:solidFill>
              <a:round/>
              <a:headEnd/>
              <a:tailEnd/>
            </a:ln>
          </p:spPr>
          <p:txBody>
            <a:bodyPr wrap="none"/>
            <a:lstStyle/>
            <a:p>
              <a:endParaRPr lang="zh-CN" altLang="en-US" b="1"/>
            </a:p>
          </p:txBody>
        </p:sp>
        <p:sp>
          <p:nvSpPr>
            <p:cNvPr id="9" name="Line 9"/>
            <p:cNvSpPr>
              <a:spLocks noChangeShapeType="1"/>
            </p:cNvSpPr>
            <p:nvPr/>
          </p:nvSpPr>
          <p:spPr bwMode="auto">
            <a:xfrm>
              <a:off x="789" y="1143"/>
              <a:ext cx="4818" cy="0"/>
            </a:xfrm>
            <a:prstGeom prst="line">
              <a:avLst/>
            </a:prstGeom>
            <a:noFill/>
            <a:ln w="22225">
              <a:solidFill>
                <a:srgbClr val="003C00"/>
              </a:solidFill>
              <a:round/>
              <a:headEnd/>
              <a:tailEnd/>
            </a:ln>
          </p:spPr>
          <p:txBody>
            <a:bodyPr wrap="none"/>
            <a:lstStyle/>
            <a:p>
              <a:endParaRPr lang="zh-CN" altLang="en-US" b="1"/>
            </a:p>
          </p:txBody>
        </p:sp>
        <p:sp>
          <p:nvSpPr>
            <p:cNvPr id="10" name="Line 10"/>
            <p:cNvSpPr>
              <a:spLocks noChangeShapeType="1"/>
            </p:cNvSpPr>
            <p:nvPr/>
          </p:nvSpPr>
          <p:spPr bwMode="auto">
            <a:xfrm>
              <a:off x="783" y="612"/>
              <a:ext cx="4818" cy="0"/>
            </a:xfrm>
            <a:prstGeom prst="line">
              <a:avLst/>
            </a:prstGeom>
            <a:noFill/>
            <a:ln w="22225">
              <a:solidFill>
                <a:srgbClr val="003C00"/>
              </a:solidFill>
              <a:round/>
              <a:headEnd/>
              <a:tailEnd/>
            </a:ln>
          </p:spPr>
          <p:txBody>
            <a:bodyPr wrap="none"/>
            <a:lstStyle/>
            <a:p>
              <a:endParaRPr lang="zh-CN" altLang="en-US" b="1"/>
            </a:p>
          </p:txBody>
        </p:sp>
        <p:sp>
          <p:nvSpPr>
            <p:cNvPr id="11" name="Line 11"/>
            <p:cNvSpPr>
              <a:spLocks noChangeShapeType="1"/>
            </p:cNvSpPr>
            <p:nvPr/>
          </p:nvSpPr>
          <p:spPr bwMode="auto">
            <a:xfrm>
              <a:off x="789" y="731"/>
              <a:ext cx="4818" cy="0"/>
            </a:xfrm>
            <a:prstGeom prst="line">
              <a:avLst/>
            </a:prstGeom>
            <a:noFill/>
            <a:ln w="22225">
              <a:solidFill>
                <a:srgbClr val="003C00"/>
              </a:solidFill>
              <a:round/>
              <a:headEnd/>
              <a:tailEnd/>
            </a:ln>
          </p:spPr>
          <p:txBody>
            <a:bodyPr wrap="none"/>
            <a:lstStyle/>
            <a:p>
              <a:endParaRPr lang="zh-CN" altLang="en-US" b="1"/>
            </a:p>
          </p:txBody>
        </p:sp>
        <p:sp>
          <p:nvSpPr>
            <p:cNvPr id="12" name="Line 12"/>
            <p:cNvSpPr>
              <a:spLocks noChangeShapeType="1"/>
            </p:cNvSpPr>
            <p:nvPr/>
          </p:nvSpPr>
          <p:spPr bwMode="auto">
            <a:xfrm>
              <a:off x="795" y="857"/>
              <a:ext cx="4818" cy="0"/>
            </a:xfrm>
            <a:prstGeom prst="line">
              <a:avLst/>
            </a:prstGeom>
            <a:noFill/>
            <a:ln w="22225">
              <a:solidFill>
                <a:srgbClr val="003C00"/>
              </a:solidFill>
              <a:round/>
              <a:headEnd/>
              <a:tailEnd/>
            </a:ln>
          </p:spPr>
          <p:txBody>
            <a:bodyPr wrap="none"/>
            <a:lstStyle/>
            <a:p>
              <a:endParaRPr lang="zh-CN" altLang="en-US" b="1"/>
            </a:p>
          </p:txBody>
        </p:sp>
        <p:sp>
          <p:nvSpPr>
            <p:cNvPr id="13" name="Line 13"/>
            <p:cNvSpPr>
              <a:spLocks noChangeShapeType="1"/>
            </p:cNvSpPr>
            <p:nvPr/>
          </p:nvSpPr>
          <p:spPr bwMode="auto">
            <a:xfrm>
              <a:off x="789" y="1271"/>
              <a:ext cx="4818" cy="0"/>
            </a:xfrm>
            <a:prstGeom prst="line">
              <a:avLst/>
            </a:prstGeom>
            <a:noFill/>
            <a:ln w="22225">
              <a:solidFill>
                <a:srgbClr val="003C00"/>
              </a:solidFill>
              <a:round/>
              <a:headEnd/>
              <a:tailEnd/>
            </a:ln>
          </p:spPr>
          <p:txBody>
            <a:bodyPr wrap="none"/>
            <a:lstStyle/>
            <a:p>
              <a:endParaRPr lang="zh-CN" altLang="en-US" b="1"/>
            </a:p>
          </p:txBody>
        </p:sp>
        <p:sp>
          <p:nvSpPr>
            <p:cNvPr id="14" name="Line 14"/>
            <p:cNvSpPr>
              <a:spLocks noChangeShapeType="1"/>
            </p:cNvSpPr>
            <p:nvPr/>
          </p:nvSpPr>
          <p:spPr bwMode="auto">
            <a:xfrm>
              <a:off x="789" y="986"/>
              <a:ext cx="4818" cy="0"/>
            </a:xfrm>
            <a:prstGeom prst="line">
              <a:avLst/>
            </a:prstGeom>
            <a:noFill/>
            <a:ln w="22225">
              <a:solidFill>
                <a:srgbClr val="003C00"/>
              </a:solidFill>
              <a:round/>
              <a:headEnd/>
              <a:tailEnd/>
            </a:ln>
          </p:spPr>
          <p:txBody>
            <a:bodyPr wrap="none"/>
            <a:lstStyle/>
            <a:p>
              <a:endParaRPr lang="zh-CN" altLang="en-US" b="1"/>
            </a:p>
          </p:txBody>
        </p:sp>
        <p:sp>
          <p:nvSpPr>
            <p:cNvPr id="15" name="Freeform 16"/>
            <p:cNvSpPr>
              <a:spLocks/>
            </p:cNvSpPr>
            <p:nvPr/>
          </p:nvSpPr>
          <p:spPr bwMode="auto">
            <a:xfrm>
              <a:off x="1363" y="1271"/>
              <a:ext cx="121" cy="246"/>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6" name="Freeform 17"/>
            <p:cNvSpPr>
              <a:spLocks/>
            </p:cNvSpPr>
            <p:nvPr/>
          </p:nvSpPr>
          <p:spPr bwMode="auto">
            <a:xfrm>
              <a:off x="1305" y="1133"/>
              <a:ext cx="182" cy="46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7" name="Freeform 18"/>
            <p:cNvSpPr>
              <a:spLocks/>
            </p:cNvSpPr>
            <p:nvPr/>
          </p:nvSpPr>
          <p:spPr bwMode="auto">
            <a:xfrm>
              <a:off x="1229" y="980"/>
              <a:ext cx="266" cy="70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8" name="Freeform 19"/>
            <p:cNvSpPr>
              <a:spLocks/>
            </p:cNvSpPr>
            <p:nvPr/>
          </p:nvSpPr>
          <p:spPr bwMode="auto">
            <a:xfrm>
              <a:off x="1164" y="849"/>
              <a:ext cx="327" cy="91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19" name="Freeform 20"/>
            <p:cNvSpPr>
              <a:spLocks/>
            </p:cNvSpPr>
            <p:nvPr/>
          </p:nvSpPr>
          <p:spPr bwMode="auto">
            <a:xfrm>
              <a:off x="1092" y="718"/>
              <a:ext cx="403" cy="113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0" name="Freeform 21"/>
            <p:cNvSpPr>
              <a:spLocks/>
            </p:cNvSpPr>
            <p:nvPr/>
          </p:nvSpPr>
          <p:spPr bwMode="auto">
            <a:xfrm>
              <a:off x="1030" y="618"/>
              <a:ext cx="457" cy="131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1" name="Freeform 22"/>
            <p:cNvSpPr>
              <a:spLocks/>
            </p:cNvSpPr>
            <p:nvPr/>
          </p:nvSpPr>
          <p:spPr bwMode="auto">
            <a:xfrm>
              <a:off x="958" y="463"/>
              <a:ext cx="525" cy="1540"/>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2" name="Freeform 23"/>
            <p:cNvSpPr>
              <a:spLocks/>
            </p:cNvSpPr>
            <p:nvPr/>
          </p:nvSpPr>
          <p:spPr bwMode="auto">
            <a:xfrm>
              <a:off x="893" y="359"/>
              <a:ext cx="594" cy="171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3" name="Freeform 25"/>
            <p:cNvSpPr>
              <a:spLocks/>
            </p:cNvSpPr>
            <p:nvPr/>
          </p:nvSpPr>
          <p:spPr bwMode="auto">
            <a:xfrm>
              <a:off x="2961" y="1272"/>
              <a:ext cx="107" cy="24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4" name="Freeform 26"/>
            <p:cNvSpPr>
              <a:spLocks/>
            </p:cNvSpPr>
            <p:nvPr/>
          </p:nvSpPr>
          <p:spPr bwMode="auto">
            <a:xfrm>
              <a:off x="2886" y="1140"/>
              <a:ext cx="185" cy="45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5" name="Freeform 27"/>
            <p:cNvSpPr>
              <a:spLocks/>
            </p:cNvSpPr>
            <p:nvPr/>
          </p:nvSpPr>
          <p:spPr bwMode="auto">
            <a:xfrm>
              <a:off x="2809" y="984"/>
              <a:ext cx="254" cy="696"/>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6" name="Freeform 28"/>
            <p:cNvSpPr>
              <a:spLocks/>
            </p:cNvSpPr>
            <p:nvPr/>
          </p:nvSpPr>
          <p:spPr bwMode="auto">
            <a:xfrm>
              <a:off x="2743" y="860"/>
              <a:ext cx="332" cy="905"/>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7" name="Freeform 29"/>
            <p:cNvSpPr>
              <a:spLocks/>
            </p:cNvSpPr>
            <p:nvPr/>
          </p:nvSpPr>
          <p:spPr bwMode="auto">
            <a:xfrm>
              <a:off x="2670" y="721"/>
              <a:ext cx="401" cy="112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8" name="Freeform 30"/>
            <p:cNvSpPr>
              <a:spLocks/>
            </p:cNvSpPr>
            <p:nvPr/>
          </p:nvSpPr>
          <p:spPr bwMode="auto">
            <a:xfrm>
              <a:off x="2607" y="604"/>
              <a:ext cx="464" cy="132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29" name="Freeform 31"/>
            <p:cNvSpPr>
              <a:spLocks/>
            </p:cNvSpPr>
            <p:nvPr/>
          </p:nvSpPr>
          <p:spPr bwMode="auto">
            <a:xfrm>
              <a:off x="2534" y="469"/>
              <a:ext cx="533" cy="153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0" name="Freeform 32"/>
            <p:cNvSpPr>
              <a:spLocks/>
            </p:cNvSpPr>
            <p:nvPr/>
          </p:nvSpPr>
          <p:spPr bwMode="auto">
            <a:xfrm>
              <a:off x="2468" y="355"/>
              <a:ext cx="603" cy="172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1" name="Freeform 34"/>
            <p:cNvSpPr>
              <a:spLocks/>
            </p:cNvSpPr>
            <p:nvPr/>
          </p:nvSpPr>
          <p:spPr bwMode="auto">
            <a:xfrm>
              <a:off x="4559" y="1272"/>
              <a:ext cx="104" cy="244"/>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2" name="Freeform 35"/>
            <p:cNvSpPr>
              <a:spLocks/>
            </p:cNvSpPr>
            <p:nvPr/>
          </p:nvSpPr>
          <p:spPr bwMode="auto">
            <a:xfrm>
              <a:off x="4493" y="1133"/>
              <a:ext cx="181" cy="468"/>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3" name="Freeform 36"/>
            <p:cNvSpPr>
              <a:spLocks/>
            </p:cNvSpPr>
            <p:nvPr/>
          </p:nvSpPr>
          <p:spPr bwMode="auto">
            <a:xfrm>
              <a:off x="4419" y="979"/>
              <a:ext cx="254" cy="702"/>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4" name="Freeform 37"/>
            <p:cNvSpPr>
              <a:spLocks/>
            </p:cNvSpPr>
            <p:nvPr/>
          </p:nvSpPr>
          <p:spPr bwMode="auto">
            <a:xfrm>
              <a:off x="4354" y="854"/>
              <a:ext cx="315" cy="913"/>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5" name="Freeform 38"/>
            <p:cNvSpPr>
              <a:spLocks/>
            </p:cNvSpPr>
            <p:nvPr/>
          </p:nvSpPr>
          <p:spPr bwMode="auto">
            <a:xfrm>
              <a:off x="4283" y="732"/>
              <a:ext cx="382" cy="1119"/>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6" name="Freeform 39"/>
            <p:cNvSpPr>
              <a:spLocks/>
            </p:cNvSpPr>
            <p:nvPr/>
          </p:nvSpPr>
          <p:spPr bwMode="auto">
            <a:xfrm>
              <a:off x="4222" y="614"/>
              <a:ext cx="452" cy="1317"/>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7" name="Freeform 40"/>
            <p:cNvSpPr>
              <a:spLocks/>
            </p:cNvSpPr>
            <p:nvPr/>
          </p:nvSpPr>
          <p:spPr bwMode="auto">
            <a:xfrm>
              <a:off x="4150" y="466"/>
              <a:ext cx="519" cy="1541"/>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8" name="Freeform 41"/>
            <p:cNvSpPr>
              <a:spLocks/>
            </p:cNvSpPr>
            <p:nvPr/>
          </p:nvSpPr>
          <p:spPr bwMode="auto">
            <a:xfrm>
              <a:off x="4086" y="354"/>
              <a:ext cx="587" cy="1720"/>
            </a:xfrm>
            <a:custGeom>
              <a:avLst/>
              <a:gdLst>
                <a:gd name="T0" fmla="*/ 0 w 161"/>
                <a:gd name="T1" fmla="*/ 0 h 344"/>
                <a:gd name="T2" fmla="*/ 0 w 161"/>
                <a:gd name="T3" fmla="*/ 344 h 344"/>
                <a:gd name="T4" fmla="*/ 161 w 161"/>
                <a:gd name="T5" fmla="*/ 344 h 344"/>
                <a:gd name="T6" fmla="*/ 0 60000 65536"/>
                <a:gd name="T7" fmla="*/ 0 60000 65536"/>
                <a:gd name="T8" fmla="*/ 0 60000 65536"/>
                <a:gd name="T9" fmla="*/ 0 w 161"/>
                <a:gd name="T10" fmla="*/ 0 h 344"/>
                <a:gd name="T11" fmla="*/ 161 w 161"/>
                <a:gd name="T12" fmla="*/ 344 h 344"/>
              </a:gdLst>
              <a:ahLst/>
              <a:cxnLst>
                <a:cxn ang="T6">
                  <a:pos x="T0" y="T1"/>
                </a:cxn>
                <a:cxn ang="T7">
                  <a:pos x="T2" y="T3"/>
                </a:cxn>
                <a:cxn ang="T8">
                  <a:pos x="T4" y="T5"/>
                </a:cxn>
              </a:cxnLst>
              <a:rect l="T9" t="T10" r="T11" b="T12"/>
              <a:pathLst>
                <a:path w="161" h="344">
                  <a:moveTo>
                    <a:pt x="0" y="0"/>
                  </a:moveTo>
                  <a:lnTo>
                    <a:pt x="0" y="344"/>
                  </a:lnTo>
                  <a:lnTo>
                    <a:pt x="161" y="344"/>
                  </a:lnTo>
                </a:path>
              </a:pathLst>
            </a:custGeom>
            <a:noFill/>
            <a:ln w="22225" cmpd="sng">
              <a:solidFill>
                <a:srgbClr val="003C00"/>
              </a:solidFill>
              <a:round/>
              <a:headEnd type="oval" w="sm" len="sm"/>
              <a:tailEnd/>
            </a:ln>
          </p:spPr>
          <p:txBody>
            <a:bodyPr wrap="none"/>
            <a:lstStyle/>
            <a:p>
              <a:endParaRPr lang="zh-CN" altLang="en-US" b="1"/>
            </a:p>
          </p:txBody>
        </p:sp>
        <p:sp>
          <p:nvSpPr>
            <p:cNvPr id="39" name="Text Box 42"/>
            <p:cNvSpPr txBox="1">
              <a:spLocks noChangeArrowheads="1"/>
            </p:cNvSpPr>
            <p:nvPr/>
          </p:nvSpPr>
          <p:spPr bwMode="auto">
            <a:xfrm>
              <a:off x="2034" y="51"/>
              <a:ext cx="1694" cy="308"/>
            </a:xfrm>
            <a:prstGeom prst="rect">
              <a:avLst/>
            </a:prstGeom>
            <a:noFill/>
            <a:ln w="9525">
              <a:noFill/>
              <a:miter lim="800000"/>
              <a:headEnd/>
              <a:tailEnd/>
            </a:ln>
          </p:spPr>
          <p:txBody>
            <a:bodyPr>
              <a:spAutoFit/>
            </a:bodyPr>
            <a:lstStyle/>
            <a:p>
              <a:pPr algn="l"/>
              <a:r>
                <a:rPr lang="zh-CN" altLang="en-US" sz="2600" b="1"/>
                <a:t>数据总线 </a:t>
              </a:r>
              <a:r>
                <a:rPr lang="en-US" altLang="zh-CN" sz="2600" b="1"/>
                <a:t>D</a:t>
              </a:r>
              <a:r>
                <a:rPr lang="en-US" altLang="zh-CN" sz="2600" b="1" baseline="-14000"/>
                <a:t>7</a:t>
              </a:r>
              <a:r>
                <a:rPr lang="en-US" altLang="zh-CN" sz="2600" b="1"/>
                <a:t>~D</a:t>
              </a:r>
              <a:r>
                <a:rPr lang="en-US" altLang="zh-CN" sz="2600" b="1" baseline="-14000"/>
                <a:t>0</a:t>
              </a:r>
            </a:p>
          </p:txBody>
        </p:sp>
        <p:sp>
          <p:nvSpPr>
            <p:cNvPr id="40" name="Line 44"/>
            <p:cNvSpPr>
              <a:spLocks noChangeShapeType="1"/>
            </p:cNvSpPr>
            <p:nvPr/>
          </p:nvSpPr>
          <p:spPr bwMode="auto">
            <a:xfrm>
              <a:off x="1526" y="2157"/>
              <a:ext cx="0" cy="232"/>
            </a:xfrm>
            <a:prstGeom prst="line">
              <a:avLst/>
            </a:prstGeom>
            <a:noFill/>
            <a:ln w="22225">
              <a:solidFill>
                <a:srgbClr val="003C00"/>
              </a:solidFill>
              <a:round/>
              <a:headEnd/>
              <a:tailEnd type="oval" w="sm" len="sm"/>
            </a:ln>
          </p:spPr>
          <p:txBody>
            <a:bodyPr wrap="none"/>
            <a:lstStyle/>
            <a:p>
              <a:endParaRPr lang="zh-CN" altLang="en-US" b="1"/>
            </a:p>
          </p:txBody>
        </p:sp>
        <p:sp>
          <p:nvSpPr>
            <p:cNvPr id="41" name="Line 45"/>
            <p:cNvSpPr>
              <a:spLocks noChangeShapeType="1"/>
            </p:cNvSpPr>
            <p:nvPr/>
          </p:nvSpPr>
          <p:spPr bwMode="auto">
            <a:xfrm flipH="1">
              <a:off x="1594" y="2147"/>
              <a:ext cx="0" cy="346"/>
            </a:xfrm>
            <a:prstGeom prst="line">
              <a:avLst/>
            </a:prstGeom>
            <a:noFill/>
            <a:ln w="22225">
              <a:solidFill>
                <a:srgbClr val="003C00"/>
              </a:solidFill>
              <a:round/>
              <a:headEnd/>
              <a:tailEnd type="oval" w="sm" len="sm"/>
            </a:ln>
          </p:spPr>
          <p:txBody>
            <a:bodyPr wrap="none"/>
            <a:lstStyle/>
            <a:p>
              <a:endParaRPr lang="zh-CN" altLang="en-US" b="1"/>
            </a:p>
          </p:txBody>
        </p:sp>
        <p:sp>
          <p:nvSpPr>
            <p:cNvPr id="42" name="Line 46"/>
            <p:cNvSpPr>
              <a:spLocks noChangeShapeType="1"/>
            </p:cNvSpPr>
            <p:nvPr/>
          </p:nvSpPr>
          <p:spPr bwMode="auto">
            <a:xfrm flipH="1">
              <a:off x="1662" y="2150"/>
              <a:ext cx="0" cy="427"/>
            </a:xfrm>
            <a:prstGeom prst="line">
              <a:avLst/>
            </a:prstGeom>
            <a:noFill/>
            <a:ln w="22225">
              <a:solidFill>
                <a:srgbClr val="003C00"/>
              </a:solidFill>
              <a:round/>
              <a:headEnd/>
              <a:tailEnd type="oval" w="sm" len="sm"/>
            </a:ln>
          </p:spPr>
          <p:txBody>
            <a:bodyPr wrap="none"/>
            <a:lstStyle/>
            <a:p>
              <a:endParaRPr lang="zh-CN" altLang="en-US" b="1"/>
            </a:p>
          </p:txBody>
        </p:sp>
        <p:sp>
          <p:nvSpPr>
            <p:cNvPr id="43" name="Line 47"/>
            <p:cNvSpPr>
              <a:spLocks noChangeShapeType="1"/>
            </p:cNvSpPr>
            <p:nvPr/>
          </p:nvSpPr>
          <p:spPr bwMode="auto">
            <a:xfrm>
              <a:off x="1736" y="2146"/>
              <a:ext cx="0" cy="529"/>
            </a:xfrm>
            <a:prstGeom prst="line">
              <a:avLst/>
            </a:prstGeom>
            <a:noFill/>
            <a:ln w="22225">
              <a:solidFill>
                <a:srgbClr val="003C00"/>
              </a:solidFill>
              <a:round/>
              <a:headEnd/>
              <a:tailEnd type="oval" w="sm" len="sm"/>
            </a:ln>
          </p:spPr>
          <p:txBody>
            <a:bodyPr wrap="none"/>
            <a:lstStyle/>
            <a:p>
              <a:endParaRPr lang="zh-CN" altLang="en-US" b="1"/>
            </a:p>
          </p:txBody>
        </p:sp>
        <p:sp>
          <p:nvSpPr>
            <p:cNvPr id="44" name="Line 48"/>
            <p:cNvSpPr>
              <a:spLocks noChangeShapeType="1"/>
            </p:cNvSpPr>
            <p:nvPr/>
          </p:nvSpPr>
          <p:spPr bwMode="auto">
            <a:xfrm flipH="1">
              <a:off x="1803" y="2150"/>
              <a:ext cx="0" cy="634"/>
            </a:xfrm>
            <a:prstGeom prst="line">
              <a:avLst/>
            </a:prstGeom>
            <a:noFill/>
            <a:ln w="22225">
              <a:solidFill>
                <a:srgbClr val="003C00"/>
              </a:solidFill>
              <a:round/>
              <a:headEnd/>
              <a:tailEnd type="oval" w="sm" len="sm"/>
            </a:ln>
          </p:spPr>
          <p:txBody>
            <a:bodyPr wrap="none"/>
            <a:lstStyle/>
            <a:p>
              <a:endParaRPr lang="zh-CN" altLang="en-US" b="1"/>
            </a:p>
          </p:txBody>
        </p:sp>
        <p:sp>
          <p:nvSpPr>
            <p:cNvPr id="45" name="Line 49"/>
            <p:cNvSpPr>
              <a:spLocks noChangeShapeType="1"/>
            </p:cNvSpPr>
            <p:nvPr/>
          </p:nvSpPr>
          <p:spPr bwMode="auto">
            <a:xfrm>
              <a:off x="1875" y="2146"/>
              <a:ext cx="0" cy="726"/>
            </a:xfrm>
            <a:prstGeom prst="line">
              <a:avLst/>
            </a:prstGeom>
            <a:noFill/>
            <a:ln w="22225">
              <a:solidFill>
                <a:srgbClr val="003C00"/>
              </a:solidFill>
              <a:round/>
              <a:headEnd/>
              <a:tailEnd type="oval" w="sm" len="sm"/>
            </a:ln>
          </p:spPr>
          <p:txBody>
            <a:bodyPr wrap="none"/>
            <a:lstStyle/>
            <a:p>
              <a:endParaRPr lang="zh-CN" altLang="en-US" b="1"/>
            </a:p>
          </p:txBody>
        </p:sp>
        <p:sp>
          <p:nvSpPr>
            <p:cNvPr id="46" name="Line 50"/>
            <p:cNvSpPr>
              <a:spLocks noChangeShapeType="1"/>
            </p:cNvSpPr>
            <p:nvPr/>
          </p:nvSpPr>
          <p:spPr bwMode="auto">
            <a:xfrm flipH="1">
              <a:off x="1943" y="2150"/>
              <a:ext cx="0" cy="815"/>
            </a:xfrm>
            <a:prstGeom prst="line">
              <a:avLst/>
            </a:prstGeom>
            <a:noFill/>
            <a:ln w="22225">
              <a:solidFill>
                <a:srgbClr val="003C00"/>
              </a:solidFill>
              <a:round/>
              <a:headEnd/>
              <a:tailEnd type="oval" w="sm" len="sm"/>
            </a:ln>
          </p:spPr>
          <p:txBody>
            <a:bodyPr wrap="none"/>
            <a:lstStyle/>
            <a:p>
              <a:endParaRPr lang="zh-CN" altLang="en-US" b="1"/>
            </a:p>
          </p:txBody>
        </p:sp>
        <p:sp>
          <p:nvSpPr>
            <p:cNvPr id="47" name="Line 51"/>
            <p:cNvSpPr>
              <a:spLocks noChangeShapeType="1"/>
            </p:cNvSpPr>
            <p:nvPr/>
          </p:nvSpPr>
          <p:spPr bwMode="auto">
            <a:xfrm flipH="1">
              <a:off x="2025" y="2147"/>
              <a:ext cx="1" cy="900"/>
            </a:xfrm>
            <a:prstGeom prst="line">
              <a:avLst/>
            </a:prstGeom>
            <a:noFill/>
            <a:ln w="22225">
              <a:solidFill>
                <a:srgbClr val="003C00"/>
              </a:solidFill>
              <a:round/>
              <a:headEnd/>
              <a:tailEnd type="oval" w="sm" len="sm"/>
            </a:ln>
          </p:spPr>
          <p:txBody>
            <a:bodyPr wrap="none"/>
            <a:lstStyle/>
            <a:p>
              <a:endParaRPr lang="zh-CN" altLang="en-US" b="1"/>
            </a:p>
          </p:txBody>
        </p:sp>
        <p:sp>
          <p:nvSpPr>
            <p:cNvPr id="48" name="Line 52"/>
            <p:cNvSpPr>
              <a:spLocks noChangeShapeType="1"/>
            </p:cNvSpPr>
            <p:nvPr/>
          </p:nvSpPr>
          <p:spPr bwMode="auto">
            <a:xfrm flipH="1">
              <a:off x="2091" y="2150"/>
              <a:ext cx="1" cy="1007"/>
            </a:xfrm>
            <a:prstGeom prst="line">
              <a:avLst/>
            </a:prstGeom>
            <a:noFill/>
            <a:ln w="22225">
              <a:solidFill>
                <a:srgbClr val="003C00"/>
              </a:solidFill>
              <a:round/>
              <a:headEnd/>
              <a:tailEnd type="oval" w="sm" len="sm"/>
            </a:ln>
          </p:spPr>
          <p:txBody>
            <a:bodyPr wrap="none"/>
            <a:lstStyle/>
            <a:p>
              <a:endParaRPr lang="zh-CN" altLang="en-US" b="1"/>
            </a:p>
          </p:txBody>
        </p:sp>
        <p:sp>
          <p:nvSpPr>
            <p:cNvPr id="49" name="Line 53"/>
            <p:cNvSpPr>
              <a:spLocks noChangeShapeType="1"/>
            </p:cNvSpPr>
            <p:nvPr/>
          </p:nvSpPr>
          <p:spPr bwMode="auto">
            <a:xfrm>
              <a:off x="2158" y="2147"/>
              <a:ext cx="1" cy="1110"/>
            </a:xfrm>
            <a:prstGeom prst="line">
              <a:avLst/>
            </a:prstGeom>
            <a:noFill/>
            <a:ln w="22225">
              <a:solidFill>
                <a:srgbClr val="003C00"/>
              </a:solidFill>
              <a:round/>
              <a:headEnd/>
              <a:tailEnd type="oval" w="sm" len="sm"/>
            </a:ln>
          </p:spPr>
          <p:txBody>
            <a:bodyPr wrap="none"/>
            <a:lstStyle/>
            <a:p>
              <a:endParaRPr lang="zh-CN" altLang="en-US" b="1"/>
            </a:p>
          </p:txBody>
        </p:sp>
        <p:sp>
          <p:nvSpPr>
            <p:cNvPr id="50" name="Line 54"/>
            <p:cNvSpPr>
              <a:spLocks noChangeShapeType="1"/>
            </p:cNvSpPr>
            <p:nvPr/>
          </p:nvSpPr>
          <p:spPr bwMode="auto">
            <a:xfrm flipH="1">
              <a:off x="2233" y="2158"/>
              <a:ext cx="1" cy="1182"/>
            </a:xfrm>
            <a:prstGeom prst="line">
              <a:avLst/>
            </a:prstGeom>
            <a:noFill/>
            <a:ln w="22225">
              <a:solidFill>
                <a:srgbClr val="003C00"/>
              </a:solidFill>
              <a:round/>
              <a:headEnd/>
              <a:tailEnd type="oval" w="sm" len="sm"/>
            </a:ln>
          </p:spPr>
          <p:txBody>
            <a:bodyPr wrap="none"/>
            <a:lstStyle/>
            <a:p>
              <a:endParaRPr lang="zh-CN" altLang="en-US" b="1"/>
            </a:p>
          </p:txBody>
        </p:sp>
        <p:sp>
          <p:nvSpPr>
            <p:cNvPr id="51" name="Line 79"/>
            <p:cNvSpPr>
              <a:spLocks noChangeShapeType="1"/>
            </p:cNvSpPr>
            <p:nvPr/>
          </p:nvSpPr>
          <p:spPr bwMode="auto">
            <a:xfrm>
              <a:off x="799" y="2397"/>
              <a:ext cx="4818" cy="0"/>
            </a:xfrm>
            <a:prstGeom prst="line">
              <a:avLst/>
            </a:prstGeom>
            <a:noFill/>
            <a:ln w="22225">
              <a:solidFill>
                <a:srgbClr val="003C00"/>
              </a:solidFill>
              <a:round/>
              <a:headEnd/>
              <a:tailEnd/>
            </a:ln>
          </p:spPr>
          <p:txBody>
            <a:bodyPr wrap="none"/>
            <a:lstStyle/>
            <a:p>
              <a:endParaRPr lang="zh-CN" altLang="en-US" b="1"/>
            </a:p>
          </p:txBody>
        </p:sp>
        <p:sp>
          <p:nvSpPr>
            <p:cNvPr id="52" name="Line 80"/>
            <p:cNvSpPr>
              <a:spLocks noChangeShapeType="1"/>
            </p:cNvSpPr>
            <p:nvPr/>
          </p:nvSpPr>
          <p:spPr bwMode="auto">
            <a:xfrm>
              <a:off x="799" y="2497"/>
              <a:ext cx="4818" cy="0"/>
            </a:xfrm>
            <a:prstGeom prst="line">
              <a:avLst/>
            </a:prstGeom>
            <a:noFill/>
            <a:ln w="22225">
              <a:solidFill>
                <a:srgbClr val="003C00"/>
              </a:solidFill>
              <a:round/>
              <a:headEnd/>
              <a:tailEnd/>
            </a:ln>
          </p:spPr>
          <p:txBody>
            <a:bodyPr wrap="none"/>
            <a:lstStyle/>
            <a:p>
              <a:endParaRPr lang="zh-CN" altLang="en-US" b="1"/>
            </a:p>
          </p:txBody>
        </p:sp>
        <p:sp>
          <p:nvSpPr>
            <p:cNvPr id="53" name="Line 81"/>
            <p:cNvSpPr>
              <a:spLocks noChangeShapeType="1"/>
            </p:cNvSpPr>
            <p:nvPr/>
          </p:nvSpPr>
          <p:spPr bwMode="auto">
            <a:xfrm>
              <a:off x="799" y="2968"/>
              <a:ext cx="4818" cy="0"/>
            </a:xfrm>
            <a:prstGeom prst="line">
              <a:avLst/>
            </a:prstGeom>
            <a:noFill/>
            <a:ln w="22225">
              <a:solidFill>
                <a:srgbClr val="003C00"/>
              </a:solidFill>
              <a:round/>
              <a:headEnd/>
              <a:tailEnd/>
            </a:ln>
          </p:spPr>
          <p:txBody>
            <a:bodyPr wrap="none"/>
            <a:lstStyle/>
            <a:p>
              <a:endParaRPr lang="zh-CN" altLang="en-US" b="1"/>
            </a:p>
          </p:txBody>
        </p:sp>
        <p:sp>
          <p:nvSpPr>
            <p:cNvPr id="54" name="Line 82"/>
            <p:cNvSpPr>
              <a:spLocks noChangeShapeType="1"/>
            </p:cNvSpPr>
            <p:nvPr/>
          </p:nvSpPr>
          <p:spPr bwMode="auto">
            <a:xfrm>
              <a:off x="799" y="2588"/>
              <a:ext cx="4818" cy="0"/>
            </a:xfrm>
            <a:prstGeom prst="line">
              <a:avLst/>
            </a:prstGeom>
            <a:noFill/>
            <a:ln w="22225">
              <a:solidFill>
                <a:srgbClr val="003C00"/>
              </a:solidFill>
              <a:round/>
              <a:headEnd/>
              <a:tailEnd/>
            </a:ln>
          </p:spPr>
          <p:txBody>
            <a:bodyPr wrap="none"/>
            <a:lstStyle/>
            <a:p>
              <a:endParaRPr lang="zh-CN" altLang="en-US" b="1"/>
            </a:p>
          </p:txBody>
        </p:sp>
        <p:sp>
          <p:nvSpPr>
            <p:cNvPr id="55" name="Line 83"/>
            <p:cNvSpPr>
              <a:spLocks noChangeShapeType="1"/>
            </p:cNvSpPr>
            <p:nvPr/>
          </p:nvSpPr>
          <p:spPr bwMode="auto">
            <a:xfrm>
              <a:off x="799" y="2685"/>
              <a:ext cx="4818" cy="0"/>
            </a:xfrm>
            <a:prstGeom prst="line">
              <a:avLst/>
            </a:prstGeom>
            <a:noFill/>
            <a:ln w="22225">
              <a:solidFill>
                <a:srgbClr val="003C00"/>
              </a:solidFill>
              <a:round/>
              <a:headEnd/>
              <a:tailEnd/>
            </a:ln>
          </p:spPr>
          <p:txBody>
            <a:bodyPr wrap="none"/>
            <a:lstStyle/>
            <a:p>
              <a:endParaRPr lang="zh-CN" altLang="en-US" b="1"/>
            </a:p>
          </p:txBody>
        </p:sp>
        <p:sp>
          <p:nvSpPr>
            <p:cNvPr id="56" name="Line 84"/>
            <p:cNvSpPr>
              <a:spLocks noChangeShapeType="1"/>
            </p:cNvSpPr>
            <p:nvPr/>
          </p:nvSpPr>
          <p:spPr bwMode="auto">
            <a:xfrm>
              <a:off x="799" y="2778"/>
              <a:ext cx="4818" cy="0"/>
            </a:xfrm>
            <a:prstGeom prst="line">
              <a:avLst/>
            </a:prstGeom>
            <a:noFill/>
            <a:ln w="22225">
              <a:solidFill>
                <a:srgbClr val="003C00"/>
              </a:solidFill>
              <a:round/>
              <a:headEnd/>
              <a:tailEnd/>
            </a:ln>
          </p:spPr>
          <p:txBody>
            <a:bodyPr wrap="none"/>
            <a:lstStyle/>
            <a:p>
              <a:endParaRPr lang="zh-CN" altLang="en-US" b="1"/>
            </a:p>
          </p:txBody>
        </p:sp>
        <p:sp>
          <p:nvSpPr>
            <p:cNvPr id="57" name="Line 85"/>
            <p:cNvSpPr>
              <a:spLocks noChangeShapeType="1"/>
            </p:cNvSpPr>
            <p:nvPr/>
          </p:nvSpPr>
          <p:spPr bwMode="auto">
            <a:xfrm>
              <a:off x="799" y="3054"/>
              <a:ext cx="4818" cy="0"/>
            </a:xfrm>
            <a:prstGeom prst="line">
              <a:avLst/>
            </a:prstGeom>
            <a:noFill/>
            <a:ln w="22225">
              <a:solidFill>
                <a:srgbClr val="003C00"/>
              </a:solidFill>
              <a:round/>
              <a:headEnd/>
              <a:tailEnd/>
            </a:ln>
          </p:spPr>
          <p:txBody>
            <a:bodyPr wrap="none"/>
            <a:lstStyle/>
            <a:p>
              <a:endParaRPr lang="zh-CN" altLang="en-US" b="1"/>
            </a:p>
          </p:txBody>
        </p:sp>
        <p:sp>
          <p:nvSpPr>
            <p:cNvPr id="58" name="Line 86"/>
            <p:cNvSpPr>
              <a:spLocks noChangeShapeType="1"/>
            </p:cNvSpPr>
            <p:nvPr/>
          </p:nvSpPr>
          <p:spPr bwMode="auto">
            <a:xfrm>
              <a:off x="799" y="2868"/>
              <a:ext cx="4818" cy="0"/>
            </a:xfrm>
            <a:prstGeom prst="line">
              <a:avLst/>
            </a:prstGeom>
            <a:noFill/>
            <a:ln w="22225">
              <a:solidFill>
                <a:srgbClr val="003C00"/>
              </a:solidFill>
              <a:round/>
              <a:headEnd/>
              <a:tailEnd/>
            </a:ln>
          </p:spPr>
          <p:txBody>
            <a:bodyPr wrap="none"/>
            <a:lstStyle/>
            <a:p>
              <a:endParaRPr lang="zh-CN" altLang="en-US" b="1"/>
            </a:p>
          </p:txBody>
        </p:sp>
        <p:sp>
          <p:nvSpPr>
            <p:cNvPr id="59" name="Line 87"/>
            <p:cNvSpPr>
              <a:spLocks noChangeShapeType="1"/>
            </p:cNvSpPr>
            <p:nvPr/>
          </p:nvSpPr>
          <p:spPr bwMode="auto">
            <a:xfrm>
              <a:off x="799" y="3267"/>
              <a:ext cx="4818" cy="0"/>
            </a:xfrm>
            <a:prstGeom prst="line">
              <a:avLst/>
            </a:prstGeom>
            <a:noFill/>
            <a:ln w="22225">
              <a:solidFill>
                <a:srgbClr val="003C00"/>
              </a:solidFill>
              <a:round/>
              <a:headEnd/>
              <a:tailEnd/>
            </a:ln>
          </p:spPr>
          <p:txBody>
            <a:bodyPr wrap="none"/>
            <a:lstStyle/>
            <a:p>
              <a:endParaRPr lang="zh-CN" altLang="en-US" b="1"/>
            </a:p>
          </p:txBody>
        </p:sp>
        <p:sp>
          <p:nvSpPr>
            <p:cNvPr id="60" name="Line 88"/>
            <p:cNvSpPr>
              <a:spLocks noChangeShapeType="1"/>
            </p:cNvSpPr>
            <p:nvPr/>
          </p:nvSpPr>
          <p:spPr bwMode="auto">
            <a:xfrm>
              <a:off x="793" y="3354"/>
              <a:ext cx="2992" cy="0"/>
            </a:xfrm>
            <a:prstGeom prst="line">
              <a:avLst/>
            </a:prstGeom>
            <a:noFill/>
            <a:ln w="22225">
              <a:solidFill>
                <a:srgbClr val="003C00"/>
              </a:solidFill>
              <a:round/>
              <a:headEnd/>
              <a:tailEnd/>
            </a:ln>
          </p:spPr>
          <p:txBody>
            <a:bodyPr wrap="none"/>
            <a:lstStyle/>
            <a:p>
              <a:endParaRPr lang="zh-CN" altLang="en-US" b="1"/>
            </a:p>
          </p:txBody>
        </p:sp>
        <p:sp>
          <p:nvSpPr>
            <p:cNvPr id="61" name="Line 89"/>
            <p:cNvSpPr>
              <a:spLocks noChangeShapeType="1"/>
            </p:cNvSpPr>
            <p:nvPr/>
          </p:nvSpPr>
          <p:spPr bwMode="auto">
            <a:xfrm>
              <a:off x="799" y="3160"/>
              <a:ext cx="4818" cy="0"/>
            </a:xfrm>
            <a:prstGeom prst="line">
              <a:avLst/>
            </a:prstGeom>
            <a:noFill/>
            <a:ln w="22225">
              <a:solidFill>
                <a:srgbClr val="003C00"/>
              </a:solidFill>
              <a:round/>
              <a:headEnd/>
              <a:tailEnd/>
            </a:ln>
          </p:spPr>
          <p:txBody>
            <a:bodyPr wrap="none"/>
            <a:lstStyle/>
            <a:p>
              <a:endParaRPr lang="zh-CN" altLang="en-US" b="1"/>
            </a:p>
          </p:txBody>
        </p:sp>
        <p:sp>
          <p:nvSpPr>
            <p:cNvPr id="62" name="Text Box 91"/>
            <p:cNvSpPr txBox="1">
              <a:spLocks noChangeArrowheads="1"/>
            </p:cNvSpPr>
            <p:nvPr/>
          </p:nvSpPr>
          <p:spPr bwMode="auto">
            <a:xfrm>
              <a:off x="329" y="2215"/>
              <a:ext cx="616" cy="1244"/>
            </a:xfrm>
            <a:prstGeom prst="rect">
              <a:avLst/>
            </a:prstGeom>
            <a:noFill/>
            <a:ln w="9525">
              <a:noFill/>
              <a:miter lim="800000"/>
              <a:headEnd/>
              <a:tailEnd/>
            </a:ln>
          </p:spPr>
          <p:txBody>
            <a:bodyPr>
              <a:spAutoFit/>
            </a:bodyPr>
            <a:lstStyle/>
            <a:p>
              <a:pPr algn="l"/>
              <a:r>
                <a:rPr lang="en-US" altLang="zh-CN" sz="2600" b="1"/>
                <a:t>A</a:t>
              </a:r>
              <a:r>
                <a:rPr lang="en-US" altLang="zh-CN" sz="3200" b="1" baseline="-12000"/>
                <a:t>0</a:t>
              </a:r>
            </a:p>
            <a:p>
              <a:pPr algn="l">
                <a:lnSpc>
                  <a:spcPct val="80000"/>
                </a:lnSpc>
                <a:spcBef>
                  <a:spcPct val="0"/>
                </a:spcBef>
              </a:pPr>
              <a:endParaRPr lang="en-US" altLang="zh-CN" sz="2800" b="1"/>
            </a:p>
            <a:p>
              <a:pPr algn="l">
                <a:spcBef>
                  <a:spcPct val="0"/>
                </a:spcBef>
              </a:pPr>
              <a:endParaRPr lang="en-US" altLang="zh-CN" sz="2800" b="1"/>
            </a:p>
            <a:p>
              <a:pPr algn="l">
                <a:lnSpc>
                  <a:spcPct val="75000"/>
                </a:lnSpc>
                <a:spcBef>
                  <a:spcPct val="0"/>
                </a:spcBef>
              </a:pPr>
              <a:endParaRPr lang="en-US" altLang="zh-CN" sz="2800" b="1"/>
            </a:p>
            <a:p>
              <a:pPr algn="l">
                <a:spcBef>
                  <a:spcPct val="0"/>
                </a:spcBef>
              </a:pPr>
              <a:r>
                <a:rPr lang="en-US" altLang="zh-CN" sz="2600" b="1"/>
                <a:t>A</a:t>
              </a:r>
              <a:r>
                <a:rPr lang="en-US" altLang="zh-CN" sz="3200" b="1" baseline="-12000"/>
                <a:t>10</a:t>
              </a:r>
            </a:p>
          </p:txBody>
        </p:sp>
        <p:sp>
          <p:nvSpPr>
            <p:cNvPr id="63" name="Text Box 92"/>
            <p:cNvSpPr txBox="1">
              <a:spLocks noChangeArrowheads="1"/>
            </p:cNvSpPr>
            <p:nvPr/>
          </p:nvSpPr>
          <p:spPr bwMode="auto">
            <a:xfrm>
              <a:off x="393" y="2537"/>
              <a:ext cx="388" cy="675"/>
            </a:xfrm>
            <a:prstGeom prst="rect">
              <a:avLst/>
            </a:prstGeom>
            <a:noFill/>
            <a:ln w="9525">
              <a:noFill/>
              <a:miter lim="800000"/>
              <a:headEnd/>
              <a:tailEnd/>
            </a:ln>
          </p:spPr>
          <p:txBody>
            <a:bodyPr vert="eaVert">
              <a:spAutoFit/>
            </a:bodyPr>
            <a:lstStyle/>
            <a:p>
              <a:pPr algn="l"/>
              <a:r>
                <a:rPr lang="zh-CN" altLang="en-US" sz="2800" b="1"/>
                <a:t>......…</a:t>
              </a:r>
            </a:p>
          </p:txBody>
        </p:sp>
        <p:sp>
          <p:nvSpPr>
            <p:cNvPr id="64" name="Line 101"/>
            <p:cNvSpPr>
              <a:spLocks noChangeShapeType="1"/>
            </p:cNvSpPr>
            <p:nvPr/>
          </p:nvSpPr>
          <p:spPr bwMode="auto">
            <a:xfrm>
              <a:off x="3102" y="2125"/>
              <a:ext cx="0" cy="258"/>
            </a:xfrm>
            <a:prstGeom prst="line">
              <a:avLst/>
            </a:prstGeom>
            <a:noFill/>
            <a:ln w="22225">
              <a:solidFill>
                <a:srgbClr val="003C00"/>
              </a:solidFill>
              <a:round/>
              <a:headEnd/>
              <a:tailEnd type="oval" w="sm" len="sm"/>
            </a:ln>
          </p:spPr>
          <p:txBody>
            <a:bodyPr wrap="none"/>
            <a:lstStyle/>
            <a:p>
              <a:endParaRPr lang="zh-CN" altLang="en-US" b="1"/>
            </a:p>
          </p:txBody>
        </p:sp>
        <p:sp>
          <p:nvSpPr>
            <p:cNvPr id="65" name="Line 102"/>
            <p:cNvSpPr>
              <a:spLocks noChangeShapeType="1"/>
            </p:cNvSpPr>
            <p:nvPr/>
          </p:nvSpPr>
          <p:spPr bwMode="auto">
            <a:xfrm flipH="1">
              <a:off x="3170" y="2131"/>
              <a:ext cx="0" cy="356"/>
            </a:xfrm>
            <a:prstGeom prst="line">
              <a:avLst/>
            </a:prstGeom>
            <a:noFill/>
            <a:ln w="22225">
              <a:solidFill>
                <a:srgbClr val="003C00"/>
              </a:solidFill>
              <a:round/>
              <a:headEnd/>
              <a:tailEnd type="oval" w="sm" len="sm"/>
            </a:ln>
          </p:spPr>
          <p:txBody>
            <a:bodyPr wrap="none"/>
            <a:lstStyle/>
            <a:p>
              <a:endParaRPr lang="zh-CN" altLang="en-US" b="1"/>
            </a:p>
          </p:txBody>
        </p:sp>
        <p:sp>
          <p:nvSpPr>
            <p:cNvPr id="66" name="Line 103"/>
            <p:cNvSpPr>
              <a:spLocks noChangeShapeType="1"/>
            </p:cNvSpPr>
            <p:nvPr/>
          </p:nvSpPr>
          <p:spPr bwMode="auto">
            <a:xfrm>
              <a:off x="3246" y="2134"/>
              <a:ext cx="0" cy="445"/>
            </a:xfrm>
            <a:prstGeom prst="line">
              <a:avLst/>
            </a:prstGeom>
            <a:noFill/>
            <a:ln w="22225">
              <a:solidFill>
                <a:srgbClr val="003C00"/>
              </a:solidFill>
              <a:round/>
              <a:headEnd/>
              <a:tailEnd type="oval" w="sm" len="sm"/>
            </a:ln>
          </p:spPr>
          <p:txBody>
            <a:bodyPr wrap="none"/>
            <a:lstStyle/>
            <a:p>
              <a:endParaRPr lang="zh-CN" altLang="en-US" b="1"/>
            </a:p>
          </p:txBody>
        </p:sp>
        <p:sp>
          <p:nvSpPr>
            <p:cNvPr id="67" name="Line 104"/>
            <p:cNvSpPr>
              <a:spLocks noChangeShapeType="1"/>
            </p:cNvSpPr>
            <p:nvPr/>
          </p:nvSpPr>
          <p:spPr bwMode="auto">
            <a:xfrm>
              <a:off x="3312" y="2138"/>
              <a:ext cx="0" cy="548"/>
            </a:xfrm>
            <a:prstGeom prst="line">
              <a:avLst/>
            </a:prstGeom>
            <a:noFill/>
            <a:ln w="22225">
              <a:solidFill>
                <a:srgbClr val="003C00"/>
              </a:solidFill>
              <a:round/>
              <a:headEnd/>
              <a:tailEnd type="oval" w="sm" len="sm"/>
            </a:ln>
          </p:spPr>
          <p:txBody>
            <a:bodyPr wrap="none"/>
            <a:lstStyle/>
            <a:p>
              <a:endParaRPr lang="zh-CN" altLang="en-US" b="1"/>
            </a:p>
          </p:txBody>
        </p:sp>
        <p:sp>
          <p:nvSpPr>
            <p:cNvPr id="68" name="Line 105"/>
            <p:cNvSpPr>
              <a:spLocks noChangeShapeType="1"/>
            </p:cNvSpPr>
            <p:nvPr/>
          </p:nvSpPr>
          <p:spPr bwMode="auto">
            <a:xfrm flipH="1">
              <a:off x="3371" y="2134"/>
              <a:ext cx="0" cy="646"/>
            </a:xfrm>
            <a:prstGeom prst="line">
              <a:avLst/>
            </a:prstGeom>
            <a:noFill/>
            <a:ln w="22225">
              <a:solidFill>
                <a:srgbClr val="003C00"/>
              </a:solidFill>
              <a:round/>
              <a:headEnd/>
              <a:tailEnd type="oval" w="sm" len="sm"/>
            </a:ln>
          </p:spPr>
          <p:txBody>
            <a:bodyPr wrap="none"/>
            <a:lstStyle/>
            <a:p>
              <a:endParaRPr lang="zh-CN" altLang="en-US" b="1"/>
            </a:p>
          </p:txBody>
        </p:sp>
        <p:sp>
          <p:nvSpPr>
            <p:cNvPr id="69" name="Line 106"/>
            <p:cNvSpPr>
              <a:spLocks noChangeShapeType="1"/>
            </p:cNvSpPr>
            <p:nvPr/>
          </p:nvSpPr>
          <p:spPr bwMode="auto">
            <a:xfrm>
              <a:off x="3451" y="2130"/>
              <a:ext cx="0" cy="742"/>
            </a:xfrm>
            <a:prstGeom prst="line">
              <a:avLst/>
            </a:prstGeom>
            <a:noFill/>
            <a:ln w="22225">
              <a:solidFill>
                <a:srgbClr val="003C00"/>
              </a:solidFill>
              <a:round/>
              <a:headEnd/>
              <a:tailEnd type="oval" w="sm" len="sm"/>
            </a:ln>
          </p:spPr>
          <p:txBody>
            <a:bodyPr wrap="none"/>
            <a:lstStyle/>
            <a:p>
              <a:endParaRPr lang="zh-CN" altLang="en-US" b="1"/>
            </a:p>
          </p:txBody>
        </p:sp>
        <p:sp>
          <p:nvSpPr>
            <p:cNvPr id="70" name="Line 107"/>
            <p:cNvSpPr>
              <a:spLocks noChangeShapeType="1"/>
            </p:cNvSpPr>
            <p:nvPr/>
          </p:nvSpPr>
          <p:spPr bwMode="auto">
            <a:xfrm>
              <a:off x="3519" y="2134"/>
              <a:ext cx="0" cy="836"/>
            </a:xfrm>
            <a:prstGeom prst="line">
              <a:avLst/>
            </a:prstGeom>
            <a:noFill/>
            <a:ln w="22225">
              <a:solidFill>
                <a:srgbClr val="003C00"/>
              </a:solidFill>
              <a:round/>
              <a:headEnd/>
              <a:tailEnd type="oval" w="sm" len="sm"/>
            </a:ln>
          </p:spPr>
          <p:txBody>
            <a:bodyPr wrap="none"/>
            <a:lstStyle/>
            <a:p>
              <a:endParaRPr lang="zh-CN" altLang="en-US" b="1"/>
            </a:p>
          </p:txBody>
        </p:sp>
        <p:sp>
          <p:nvSpPr>
            <p:cNvPr id="71" name="Line 108"/>
            <p:cNvSpPr>
              <a:spLocks noChangeShapeType="1"/>
            </p:cNvSpPr>
            <p:nvPr/>
          </p:nvSpPr>
          <p:spPr bwMode="auto">
            <a:xfrm flipH="1">
              <a:off x="3593" y="2139"/>
              <a:ext cx="1" cy="907"/>
            </a:xfrm>
            <a:prstGeom prst="line">
              <a:avLst/>
            </a:prstGeom>
            <a:noFill/>
            <a:ln w="22225">
              <a:solidFill>
                <a:srgbClr val="003C00"/>
              </a:solidFill>
              <a:round/>
              <a:headEnd/>
              <a:tailEnd type="oval" w="sm" len="sm"/>
            </a:ln>
          </p:spPr>
          <p:txBody>
            <a:bodyPr wrap="none"/>
            <a:lstStyle/>
            <a:p>
              <a:endParaRPr lang="zh-CN" altLang="en-US" b="1"/>
            </a:p>
          </p:txBody>
        </p:sp>
        <p:sp>
          <p:nvSpPr>
            <p:cNvPr id="72" name="Line 109"/>
            <p:cNvSpPr>
              <a:spLocks noChangeShapeType="1"/>
            </p:cNvSpPr>
            <p:nvPr/>
          </p:nvSpPr>
          <p:spPr bwMode="auto">
            <a:xfrm flipH="1">
              <a:off x="3659" y="2134"/>
              <a:ext cx="1" cy="1023"/>
            </a:xfrm>
            <a:prstGeom prst="line">
              <a:avLst/>
            </a:prstGeom>
            <a:noFill/>
            <a:ln w="22225">
              <a:solidFill>
                <a:srgbClr val="003C00"/>
              </a:solidFill>
              <a:round/>
              <a:headEnd/>
              <a:tailEnd type="oval" w="sm" len="sm"/>
            </a:ln>
          </p:spPr>
          <p:txBody>
            <a:bodyPr wrap="none"/>
            <a:lstStyle/>
            <a:p>
              <a:endParaRPr lang="zh-CN" altLang="en-US" b="1"/>
            </a:p>
          </p:txBody>
        </p:sp>
        <p:sp>
          <p:nvSpPr>
            <p:cNvPr id="73" name="Line 110"/>
            <p:cNvSpPr>
              <a:spLocks noChangeShapeType="1"/>
            </p:cNvSpPr>
            <p:nvPr/>
          </p:nvSpPr>
          <p:spPr bwMode="auto">
            <a:xfrm>
              <a:off x="3726" y="2131"/>
              <a:ext cx="1" cy="1133"/>
            </a:xfrm>
            <a:prstGeom prst="line">
              <a:avLst/>
            </a:prstGeom>
            <a:noFill/>
            <a:ln w="22225">
              <a:solidFill>
                <a:srgbClr val="003C00"/>
              </a:solidFill>
              <a:round/>
              <a:headEnd/>
              <a:tailEnd type="oval" w="sm" len="sm"/>
            </a:ln>
          </p:spPr>
          <p:txBody>
            <a:bodyPr wrap="none"/>
            <a:lstStyle/>
            <a:p>
              <a:endParaRPr lang="zh-CN" altLang="en-US" b="1"/>
            </a:p>
          </p:txBody>
        </p:sp>
        <p:sp>
          <p:nvSpPr>
            <p:cNvPr id="74" name="Line 111"/>
            <p:cNvSpPr>
              <a:spLocks noChangeShapeType="1"/>
            </p:cNvSpPr>
            <p:nvPr/>
          </p:nvSpPr>
          <p:spPr bwMode="auto">
            <a:xfrm flipH="1">
              <a:off x="3785" y="2134"/>
              <a:ext cx="1" cy="1220"/>
            </a:xfrm>
            <a:prstGeom prst="line">
              <a:avLst/>
            </a:prstGeom>
            <a:noFill/>
            <a:ln w="22225">
              <a:solidFill>
                <a:srgbClr val="003C00"/>
              </a:solidFill>
              <a:round/>
              <a:headEnd/>
              <a:tailEnd type="oval" w="sm" len="sm"/>
            </a:ln>
          </p:spPr>
          <p:txBody>
            <a:bodyPr wrap="none"/>
            <a:lstStyle/>
            <a:p>
              <a:endParaRPr lang="zh-CN" altLang="en-US" b="1"/>
            </a:p>
          </p:txBody>
        </p:sp>
        <p:sp>
          <p:nvSpPr>
            <p:cNvPr id="75" name="Line 113"/>
            <p:cNvSpPr>
              <a:spLocks noChangeShapeType="1"/>
            </p:cNvSpPr>
            <p:nvPr/>
          </p:nvSpPr>
          <p:spPr bwMode="auto">
            <a:xfrm>
              <a:off x="4710" y="2101"/>
              <a:ext cx="0" cy="291"/>
            </a:xfrm>
            <a:prstGeom prst="line">
              <a:avLst/>
            </a:prstGeom>
            <a:noFill/>
            <a:ln w="22225">
              <a:solidFill>
                <a:srgbClr val="003C00"/>
              </a:solidFill>
              <a:round/>
              <a:headEnd/>
              <a:tailEnd type="oval" w="sm" len="sm"/>
            </a:ln>
          </p:spPr>
          <p:txBody>
            <a:bodyPr wrap="none"/>
            <a:lstStyle/>
            <a:p>
              <a:endParaRPr lang="zh-CN" altLang="en-US" b="1"/>
            </a:p>
          </p:txBody>
        </p:sp>
        <p:sp>
          <p:nvSpPr>
            <p:cNvPr id="76" name="Line 114"/>
            <p:cNvSpPr>
              <a:spLocks noChangeShapeType="1"/>
            </p:cNvSpPr>
            <p:nvPr/>
          </p:nvSpPr>
          <p:spPr bwMode="auto">
            <a:xfrm>
              <a:off x="4785" y="2099"/>
              <a:ext cx="1" cy="388"/>
            </a:xfrm>
            <a:prstGeom prst="line">
              <a:avLst/>
            </a:prstGeom>
            <a:noFill/>
            <a:ln w="22225">
              <a:solidFill>
                <a:srgbClr val="003C00"/>
              </a:solidFill>
              <a:round/>
              <a:headEnd/>
              <a:tailEnd type="oval" w="sm" len="sm"/>
            </a:ln>
          </p:spPr>
          <p:txBody>
            <a:bodyPr wrap="none"/>
            <a:lstStyle/>
            <a:p>
              <a:endParaRPr lang="zh-CN" altLang="en-US" b="1"/>
            </a:p>
          </p:txBody>
        </p:sp>
        <p:sp>
          <p:nvSpPr>
            <p:cNvPr id="77" name="Line 115"/>
            <p:cNvSpPr>
              <a:spLocks noChangeShapeType="1"/>
            </p:cNvSpPr>
            <p:nvPr/>
          </p:nvSpPr>
          <p:spPr bwMode="auto">
            <a:xfrm>
              <a:off x="4854" y="2102"/>
              <a:ext cx="0" cy="485"/>
            </a:xfrm>
            <a:prstGeom prst="line">
              <a:avLst/>
            </a:prstGeom>
            <a:noFill/>
            <a:ln w="22225">
              <a:solidFill>
                <a:srgbClr val="003C00"/>
              </a:solidFill>
              <a:round/>
              <a:headEnd/>
              <a:tailEnd type="oval" w="sm" len="sm"/>
            </a:ln>
          </p:spPr>
          <p:txBody>
            <a:bodyPr wrap="none"/>
            <a:lstStyle/>
            <a:p>
              <a:endParaRPr lang="zh-CN" altLang="en-US" b="1"/>
            </a:p>
          </p:txBody>
        </p:sp>
        <p:sp>
          <p:nvSpPr>
            <p:cNvPr id="78" name="Line 116"/>
            <p:cNvSpPr>
              <a:spLocks noChangeShapeType="1"/>
            </p:cNvSpPr>
            <p:nvPr/>
          </p:nvSpPr>
          <p:spPr bwMode="auto">
            <a:xfrm flipH="1">
              <a:off x="4928" y="2098"/>
              <a:ext cx="0" cy="580"/>
            </a:xfrm>
            <a:prstGeom prst="line">
              <a:avLst/>
            </a:prstGeom>
            <a:noFill/>
            <a:ln w="22225">
              <a:solidFill>
                <a:srgbClr val="003C00"/>
              </a:solidFill>
              <a:round/>
              <a:headEnd/>
              <a:tailEnd type="oval" w="sm" len="sm"/>
            </a:ln>
          </p:spPr>
          <p:txBody>
            <a:bodyPr wrap="none"/>
            <a:lstStyle/>
            <a:p>
              <a:endParaRPr lang="zh-CN" altLang="en-US" b="1"/>
            </a:p>
          </p:txBody>
        </p:sp>
        <p:sp>
          <p:nvSpPr>
            <p:cNvPr id="79" name="Line 117"/>
            <p:cNvSpPr>
              <a:spLocks noChangeShapeType="1"/>
            </p:cNvSpPr>
            <p:nvPr/>
          </p:nvSpPr>
          <p:spPr bwMode="auto">
            <a:xfrm flipH="1">
              <a:off x="4987" y="2102"/>
              <a:ext cx="0" cy="663"/>
            </a:xfrm>
            <a:prstGeom prst="line">
              <a:avLst/>
            </a:prstGeom>
            <a:noFill/>
            <a:ln w="22225">
              <a:solidFill>
                <a:srgbClr val="003C00"/>
              </a:solidFill>
              <a:round/>
              <a:headEnd/>
              <a:tailEnd type="oval" w="sm" len="sm"/>
            </a:ln>
          </p:spPr>
          <p:txBody>
            <a:bodyPr wrap="none"/>
            <a:lstStyle/>
            <a:p>
              <a:endParaRPr lang="zh-CN" altLang="en-US" b="1"/>
            </a:p>
          </p:txBody>
        </p:sp>
        <p:sp>
          <p:nvSpPr>
            <p:cNvPr id="80" name="Line 118"/>
            <p:cNvSpPr>
              <a:spLocks noChangeShapeType="1"/>
            </p:cNvSpPr>
            <p:nvPr/>
          </p:nvSpPr>
          <p:spPr bwMode="auto">
            <a:xfrm>
              <a:off x="5059" y="2098"/>
              <a:ext cx="0" cy="774"/>
            </a:xfrm>
            <a:prstGeom prst="line">
              <a:avLst/>
            </a:prstGeom>
            <a:noFill/>
            <a:ln w="22225">
              <a:solidFill>
                <a:srgbClr val="003C00"/>
              </a:solidFill>
              <a:round/>
              <a:headEnd/>
              <a:tailEnd type="oval" w="sm" len="sm"/>
            </a:ln>
          </p:spPr>
          <p:txBody>
            <a:bodyPr wrap="none"/>
            <a:lstStyle/>
            <a:p>
              <a:endParaRPr lang="zh-CN" altLang="en-US" b="1"/>
            </a:p>
          </p:txBody>
        </p:sp>
        <p:sp>
          <p:nvSpPr>
            <p:cNvPr id="81" name="Line 119"/>
            <p:cNvSpPr>
              <a:spLocks noChangeShapeType="1"/>
            </p:cNvSpPr>
            <p:nvPr/>
          </p:nvSpPr>
          <p:spPr bwMode="auto">
            <a:xfrm>
              <a:off x="5135" y="2102"/>
              <a:ext cx="0" cy="860"/>
            </a:xfrm>
            <a:prstGeom prst="line">
              <a:avLst/>
            </a:prstGeom>
            <a:noFill/>
            <a:ln w="22225">
              <a:solidFill>
                <a:srgbClr val="003C00"/>
              </a:solidFill>
              <a:round/>
              <a:headEnd/>
              <a:tailEnd type="oval" w="sm" len="sm"/>
            </a:ln>
          </p:spPr>
          <p:txBody>
            <a:bodyPr wrap="none"/>
            <a:lstStyle/>
            <a:p>
              <a:endParaRPr lang="zh-CN" altLang="en-US" b="1"/>
            </a:p>
          </p:txBody>
        </p:sp>
        <p:sp>
          <p:nvSpPr>
            <p:cNvPr id="82" name="Line 120"/>
            <p:cNvSpPr>
              <a:spLocks noChangeShapeType="1"/>
            </p:cNvSpPr>
            <p:nvPr/>
          </p:nvSpPr>
          <p:spPr bwMode="auto">
            <a:xfrm flipH="1">
              <a:off x="5209" y="2099"/>
              <a:ext cx="1" cy="954"/>
            </a:xfrm>
            <a:prstGeom prst="line">
              <a:avLst/>
            </a:prstGeom>
            <a:noFill/>
            <a:ln w="22225">
              <a:solidFill>
                <a:srgbClr val="003C00"/>
              </a:solidFill>
              <a:round/>
              <a:headEnd/>
              <a:tailEnd type="oval" w="sm" len="sm"/>
            </a:ln>
          </p:spPr>
          <p:txBody>
            <a:bodyPr wrap="none"/>
            <a:lstStyle/>
            <a:p>
              <a:endParaRPr lang="zh-CN" altLang="en-US" b="1"/>
            </a:p>
          </p:txBody>
        </p:sp>
        <p:sp>
          <p:nvSpPr>
            <p:cNvPr id="83" name="Line 121"/>
            <p:cNvSpPr>
              <a:spLocks noChangeShapeType="1"/>
            </p:cNvSpPr>
            <p:nvPr/>
          </p:nvSpPr>
          <p:spPr bwMode="auto">
            <a:xfrm flipH="1">
              <a:off x="5275" y="2102"/>
              <a:ext cx="1" cy="1063"/>
            </a:xfrm>
            <a:prstGeom prst="line">
              <a:avLst/>
            </a:prstGeom>
            <a:noFill/>
            <a:ln w="22225">
              <a:solidFill>
                <a:srgbClr val="003C00"/>
              </a:solidFill>
              <a:round/>
              <a:headEnd/>
              <a:tailEnd type="oval" w="sm" len="sm"/>
            </a:ln>
          </p:spPr>
          <p:txBody>
            <a:bodyPr wrap="none"/>
            <a:lstStyle/>
            <a:p>
              <a:endParaRPr lang="zh-CN" altLang="en-US" b="1"/>
            </a:p>
          </p:txBody>
        </p:sp>
        <p:sp>
          <p:nvSpPr>
            <p:cNvPr id="84" name="Line 122"/>
            <p:cNvSpPr>
              <a:spLocks noChangeShapeType="1"/>
            </p:cNvSpPr>
            <p:nvPr/>
          </p:nvSpPr>
          <p:spPr bwMode="auto">
            <a:xfrm flipH="1">
              <a:off x="5343" y="2099"/>
              <a:ext cx="0" cy="1158"/>
            </a:xfrm>
            <a:prstGeom prst="line">
              <a:avLst/>
            </a:prstGeom>
            <a:noFill/>
            <a:ln w="22225">
              <a:solidFill>
                <a:srgbClr val="003C00"/>
              </a:solidFill>
              <a:round/>
              <a:headEnd/>
              <a:tailEnd type="oval" w="sm" len="sm"/>
            </a:ln>
          </p:spPr>
          <p:txBody>
            <a:bodyPr wrap="none"/>
            <a:lstStyle/>
            <a:p>
              <a:endParaRPr lang="zh-CN" altLang="en-US" b="1"/>
            </a:p>
          </p:txBody>
        </p:sp>
      </p:grpSp>
      <p:sp>
        <p:nvSpPr>
          <p:cNvPr id="85" name="Text Box 42"/>
          <p:cNvSpPr txBox="1">
            <a:spLocks noChangeArrowheads="1"/>
          </p:cNvSpPr>
          <p:nvPr/>
        </p:nvSpPr>
        <p:spPr bwMode="auto">
          <a:xfrm>
            <a:off x="3381375" y="5949280"/>
            <a:ext cx="2689225" cy="488950"/>
          </a:xfrm>
          <a:prstGeom prst="rect">
            <a:avLst/>
          </a:prstGeom>
          <a:noFill/>
          <a:ln w="9525">
            <a:noFill/>
            <a:miter lim="800000"/>
            <a:headEnd/>
            <a:tailEnd/>
          </a:ln>
        </p:spPr>
        <p:txBody>
          <a:bodyPr>
            <a:spAutoFit/>
          </a:bodyPr>
          <a:lstStyle/>
          <a:p>
            <a:pPr algn="l"/>
            <a:r>
              <a:rPr lang="zh-CN" altLang="en-US" sz="2600" b="1"/>
              <a:t>地址总线</a:t>
            </a:r>
            <a:endParaRPr lang="en-US" altLang="zh-CN" sz="2600" b="1" baseline="-14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EDD24D-AA45-4948-8AB3-34C015E7BE21}"/>
              </a:ext>
            </a:extLst>
          </p:cNvPr>
          <p:cNvSpPr txBox="1"/>
          <p:nvPr/>
        </p:nvSpPr>
        <p:spPr>
          <a:xfrm>
            <a:off x="1331640" y="980728"/>
            <a:ext cx="6552728" cy="1477328"/>
          </a:xfrm>
          <a:prstGeom prst="rect">
            <a:avLst/>
          </a:prstGeom>
          <a:noFill/>
        </p:spPr>
        <p:txBody>
          <a:bodyPr wrap="square" rtlCol="0">
            <a:spAutoFit/>
          </a:bodyPr>
          <a:lstStyle/>
          <a:p>
            <a:r>
              <a:rPr lang="zh-CN" altLang="en-US" dirty="0"/>
              <a:t>关于译码器的选择：</a:t>
            </a:r>
            <a:endParaRPr lang="en-US" altLang="zh-CN" dirty="0"/>
          </a:p>
          <a:p>
            <a:r>
              <a:rPr lang="en-US" altLang="zh-CN" dirty="0"/>
              <a:t>1.</a:t>
            </a:r>
            <a:r>
              <a:rPr lang="zh-CN" altLang="en-US" dirty="0"/>
              <a:t>用几个存储芯片，用几个输出</a:t>
            </a:r>
            <a:endParaRPr lang="en-US" altLang="zh-CN" dirty="0"/>
          </a:p>
          <a:p>
            <a:r>
              <a:rPr lang="en-US" altLang="zh-CN" dirty="0"/>
              <a:t>2.</a:t>
            </a:r>
            <a:r>
              <a:rPr lang="zh-CN" altLang="en-US" dirty="0"/>
              <a:t>高位的低三位作为输入（</a:t>
            </a:r>
            <a:r>
              <a:rPr lang="en-US" altLang="zh-CN" dirty="0"/>
              <a:t>3-8</a:t>
            </a:r>
            <a:r>
              <a:rPr lang="zh-CN" altLang="en-US" dirty="0"/>
              <a:t>译码器）</a:t>
            </a:r>
            <a:endParaRPr lang="en-US" altLang="zh-CN" dirty="0"/>
          </a:p>
          <a:p>
            <a:r>
              <a:rPr lang="en-US" altLang="zh-CN" dirty="0"/>
              <a:t>3.</a:t>
            </a:r>
            <a:r>
              <a:rPr lang="zh-CN" altLang="en-US" dirty="0"/>
              <a:t>信号</a:t>
            </a:r>
            <a:r>
              <a:rPr lang="en-US" altLang="zh-CN" dirty="0"/>
              <a:t>1</a:t>
            </a:r>
            <a:r>
              <a:rPr lang="zh-CN" altLang="en-US" dirty="0"/>
              <a:t>进入与非门，信号</a:t>
            </a:r>
            <a:r>
              <a:rPr lang="en-US" altLang="zh-CN" dirty="0"/>
              <a:t>0</a:t>
            </a:r>
            <a:r>
              <a:rPr lang="zh-CN" altLang="en-US" dirty="0"/>
              <a:t>进入或非门</a:t>
            </a:r>
          </a:p>
          <a:p>
            <a:endParaRPr lang="en-US" altLang="zh-CN" dirty="0"/>
          </a:p>
        </p:txBody>
      </p:sp>
    </p:spTree>
    <p:extLst>
      <p:ext uri="{BB962C8B-B14F-4D97-AF65-F5344CB8AC3E}">
        <p14:creationId xmlns:p14="http://schemas.microsoft.com/office/powerpoint/2010/main" val="410129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79400" y="724809"/>
            <a:ext cx="883443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5650" indent="-7556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52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243013"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433513"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900" b="1"/>
              <a:t>例</a:t>
            </a:r>
            <a:r>
              <a:rPr lang="en-US" altLang="zh-CN" sz="2900" b="1"/>
              <a:t>3</a:t>
            </a:r>
            <a:r>
              <a:rPr lang="zh-CN" altLang="en-US" sz="2900" b="1"/>
              <a:t>. </a:t>
            </a:r>
            <a:r>
              <a:rPr lang="en-US" altLang="zh-CN" sz="2900" b="1"/>
              <a:t>CPU</a:t>
            </a:r>
            <a:r>
              <a:rPr lang="zh-CN" altLang="en-US" sz="2900" b="1"/>
              <a:t>地址总线16条, 数据总线8条, 有以下存储器连接电路:</a:t>
            </a:r>
          </a:p>
        </p:txBody>
      </p:sp>
      <p:sp>
        <p:nvSpPr>
          <p:cNvPr id="3" name="Text Box 77"/>
          <p:cNvSpPr txBox="1">
            <a:spLocks noChangeArrowheads="1"/>
          </p:cNvSpPr>
          <p:nvPr/>
        </p:nvSpPr>
        <p:spPr bwMode="auto">
          <a:xfrm>
            <a:off x="317500" y="5046935"/>
            <a:ext cx="6200776" cy="141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6238" indent="-3762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
              </a:spcBef>
            </a:pPr>
            <a:r>
              <a:rPr lang="zh-CN" altLang="en-US" sz="3000" b="1">
                <a:solidFill>
                  <a:srgbClr val="000099"/>
                </a:solidFill>
              </a:rPr>
              <a:t>1. 写出每片芯片的地址范围;</a:t>
            </a:r>
          </a:p>
          <a:p>
            <a:pPr>
              <a:lnSpc>
                <a:spcPct val="150000"/>
              </a:lnSpc>
              <a:spcBef>
                <a:spcPct val="5000"/>
              </a:spcBef>
            </a:pPr>
            <a:r>
              <a:rPr lang="zh-CN" altLang="en-US" sz="3000" b="1">
                <a:solidFill>
                  <a:srgbClr val="000099"/>
                </a:solidFill>
              </a:rPr>
              <a:t>2. 分析芯片地址重叠情况;</a:t>
            </a:r>
          </a:p>
        </p:txBody>
      </p:sp>
      <p:grpSp>
        <p:nvGrpSpPr>
          <p:cNvPr id="71" name="组合 70">
            <a:extLst>
              <a:ext uri="{FF2B5EF4-FFF2-40B4-BE49-F238E27FC236}">
                <a16:creationId xmlns:a16="http://schemas.microsoft.com/office/drawing/2014/main" id="{5277BFA3-517B-49DA-A78E-7156ABD7A547}"/>
              </a:ext>
            </a:extLst>
          </p:cNvPr>
          <p:cNvGrpSpPr/>
          <p:nvPr/>
        </p:nvGrpSpPr>
        <p:grpSpPr>
          <a:xfrm>
            <a:off x="221630" y="1680319"/>
            <a:ext cx="8727108" cy="3044825"/>
            <a:chOff x="221630" y="1535385"/>
            <a:chExt cx="8727108" cy="3044825"/>
          </a:xfrm>
        </p:grpSpPr>
        <p:grpSp>
          <p:nvGrpSpPr>
            <p:cNvPr id="94" name="组合 93">
              <a:extLst>
                <a:ext uri="{FF2B5EF4-FFF2-40B4-BE49-F238E27FC236}">
                  <a16:creationId xmlns:a16="http://schemas.microsoft.com/office/drawing/2014/main" id="{9352930E-2239-4EB8-9D5C-07F9495E5390}"/>
                </a:ext>
              </a:extLst>
            </p:cNvPr>
            <p:cNvGrpSpPr/>
            <p:nvPr/>
          </p:nvGrpSpPr>
          <p:grpSpPr>
            <a:xfrm>
              <a:off x="221630" y="1535385"/>
              <a:ext cx="8727108" cy="3044825"/>
              <a:chOff x="221630" y="1535385"/>
              <a:chExt cx="8727108" cy="3044825"/>
            </a:xfrm>
          </p:grpSpPr>
          <p:grpSp>
            <p:nvGrpSpPr>
              <p:cNvPr id="89" name="组合 88">
                <a:extLst>
                  <a:ext uri="{FF2B5EF4-FFF2-40B4-BE49-F238E27FC236}">
                    <a16:creationId xmlns:a16="http://schemas.microsoft.com/office/drawing/2014/main" id="{712BC3C3-D603-4ABB-A21D-D6F8B9569675}"/>
                  </a:ext>
                </a:extLst>
              </p:cNvPr>
              <p:cNvGrpSpPr/>
              <p:nvPr/>
            </p:nvGrpSpPr>
            <p:grpSpPr>
              <a:xfrm>
                <a:off x="279400" y="1535385"/>
                <a:ext cx="8669338" cy="3044825"/>
                <a:chOff x="279400" y="1535385"/>
                <a:chExt cx="8669338" cy="3044825"/>
              </a:xfrm>
            </p:grpSpPr>
            <p:grpSp>
              <p:nvGrpSpPr>
                <p:cNvPr id="4" name="Group 164"/>
                <p:cNvGrpSpPr>
                  <a:grpSpLocks/>
                </p:cNvGrpSpPr>
                <p:nvPr/>
              </p:nvGrpSpPr>
              <p:grpSpPr bwMode="auto">
                <a:xfrm>
                  <a:off x="279400" y="1535385"/>
                  <a:ext cx="8669338" cy="3044825"/>
                  <a:chOff x="176" y="452"/>
                  <a:chExt cx="5461" cy="1918"/>
                </a:xfrm>
              </p:grpSpPr>
              <p:sp>
                <p:nvSpPr>
                  <p:cNvPr id="5" name="Text Box 80"/>
                  <p:cNvSpPr txBox="1">
                    <a:spLocks noChangeArrowheads="1"/>
                  </p:cNvSpPr>
                  <p:nvPr/>
                </p:nvSpPr>
                <p:spPr bwMode="auto">
                  <a:xfrm>
                    <a:off x="788" y="645"/>
                    <a:ext cx="848" cy="1725"/>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endParaRPr lang="zh-CN" altLang="en-US" sz="2800" b="1"/>
                  </a:p>
                  <a:p>
                    <a:pPr>
                      <a:lnSpc>
                        <a:spcPct val="135000"/>
                      </a:lnSpc>
                      <a:spcBef>
                        <a:spcPct val="25000"/>
                      </a:spcBef>
                    </a:pPr>
                    <a:r>
                      <a:rPr lang="zh-CN" altLang="en-US" sz="2800" b="1"/>
                      <a:t>      3:8</a:t>
                    </a:r>
                  </a:p>
                  <a:p>
                    <a:pPr>
                      <a:lnSpc>
                        <a:spcPct val="115000"/>
                      </a:lnSpc>
                      <a:spcBef>
                        <a:spcPct val="5000"/>
                      </a:spcBef>
                    </a:pPr>
                    <a:r>
                      <a:rPr lang="zh-CN" altLang="en-US" sz="2800" b="1"/>
                      <a:t>译码器</a:t>
                    </a:r>
                  </a:p>
                  <a:p>
                    <a:pPr>
                      <a:spcBef>
                        <a:spcPct val="35000"/>
                      </a:spcBef>
                    </a:pPr>
                    <a:endParaRPr lang="zh-CN" altLang="en-US" sz="2800" b="1"/>
                  </a:p>
                  <a:p>
                    <a:pPr>
                      <a:spcBef>
                        <a:spcPct val="0"/>
                      </a:spcBef>
                    </a:pPr>
                    <a:endParaRPr lang="zh-CN" altLang="en-US" sz="2800" b="1"/>
                  </a:p>
                </p:txBody>
              </p:sp>
              <p:grpSp>
                <p:nvGrpSpPr>
                  <p:cNvPr id="7" name="Group 163"/>
                  <p:cNvGrpSpPr>
                    <a:grpSpLocks/>
                  </p:cNvGrpSpPr>
                  <p:nvPr/>
                </p:nvGrpSpPr>
                <p:grpSpPr bwMode="auto">
                  <a:xfrm>
                    <a:off x="176" y="550"/>
                    <a:ext cx="607" cy="767"/>
                    <a:chOff x="176" y="550"/>
                    <a:chExt cx="607" cy="767"/>
                  </a:xfrm>
                </p:grpSpPr>
                <p:sp>
                  <p:nvSpPr>
                    <p:cNvPr id="72" name="Line 81"/>
                    <p:cNvSpPr>
                      <a:spLocks noChangeShapeType="1"/>
                    </p:cNvSpPr>
                    <p:nvPr/>
                  </p:nvSpPr>
                  <p:spPr bwMode="auto">
                    <a:xfrm>
                      <a:off x="602" y="76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3" name="Line 82"/>
                    <p:cNvSpPr>
                      <a:spLocks noChangeShapeType="1"/>
                    </p:cNvSpPr>
                    <p:nvPr/>
                  </p:nvSpPr>
                  <p:spPr bwMode="auto">
                    <a:xfrm>
                      <a:off x="598" y="981"/>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4" name="Line 83"/>
                    <p:cNvSpPr>
                      <a:spLocks noChangeShapeType="1"/>
                    </p:cNvSpPr>
                    <p:nvPr/>
                  </p:nvSpPr>
                  <p:spPr bwMode="auto">
                    <a:xfrm>
                      <a:off x="601" y="1186"/>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76" name="Text Box 86"/>
                    <p:cNvSpPr txBox="1">
                      <a:spLocks noChangeArrowheads="1"/>
                    </p:cNvSpPr>
                    <p:nvPr/>
                  </p:nvSpPr>
                  <p:spPr bwMode="auto">
                    <a:xfrm>
                      <a:off x="184" y="55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15</a:t>
                      </a:r>
                    </a:p>
                  </p:txBody>
                </p:sp>
                <p:sp>
                  <p:nvSpPr>
                    <p:cNvPr id="77" name="Text Box 87"/>
                    <p:cNvSpPr txBox="1">
                      <a:spLocks noChangeArrowheads="1"/>
                    </p:cNvSpPr>
                    <p:nvPr/>
                  </p:nvSpPr>
                  <p:spPr bwMode="auto">
                    <a:xfrm>
                      <a:off x="176" y="782"/>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14</a:t>
                      </a:r>
                    </a:p>
                  </p:txBody>
                </p:sp>
                <p:sp>
                  <p:nvSpPr>
                    <p:cNvPr id="78" name="Text Box 88"/>
                    <p:cNvSpPr txBox="1">
                      <a:spLocks noChangeArrowheads="1"/>
                    </p:cNvSpPr>
                    <p:nvPr/>
                  </p:nvSpPr>
                  <p:spPr bwMode="auto">
                    <a:xfrm>
                      <a:off x="184" y="990"/>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13</a:t>
                      </a:r>
                    </a:p>
                  </p:txBody>
                </p:sp>
              </p:grpSp>
              <p:sp>
                <p:nvSpPr>
                  <p:cNvPr id="8" name="Oval 89"/>
                  <p:cNvSpPr>
                    <a:spLocks noChangeArrowheads="1"/>
                  </p:cNvSpPr>
                  <p:nvPr/>
                </p:nvSpPr>
                <p:spPr bwMode="auto">
                  <a:xfrm>
                    <a:off x="1643" y="707"/>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9" name="Oval 90"/>
                  <p:cNvSpPr>
                    <a:spLocks noChangeArrowheads="1"/>
                  </p:cNvSpPr>
                  <p:nvPr/>
                </p:nvSpPr>
                <p:spPr bwMode="auto">
                  <a:xfrm>
                    <a:off x="1645" y="89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Oval 91"/>
                  <p:cNvSpPr>
                    <a:spLocks noChangeArrowheads="1"/>
                  </p:cNvSpPr>
                  <p:nvPr/>
                </p:nvSpPr>
                <p:spPr bwMode="auto">
                  <a:xfrm>
                    <a:off x="1640" y="1113"/>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1" name="Oval 92"/>
                  <p:cNvSpPr>
                    <a:spLocks noChangeArrowheads="1"/>
                  </p:cNvSpPr>
                  <p:nvPr/>
                </p:nvSpPr>
                <p:spPr bwMode="auto">
                  <a:xfrm>
                    <a:off x="1643" y="1350"/>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 name="Oval 93"/>
                  <p:cNvSpPr>
                    <a:spLocks noChangeArrowheads="1"/>
                  </p:cNvSpPr>
                  <p:nvPr/>
                </p:nvSpPr>
                <p:spPr bwMode="auto">
                  <a:xfrm>
                    <a:off x="1647" y="1634"/>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Oval 94"/>
                  <p:cNvSpPr>
                    <a:spLocks noChangeArrowheads="1"/>
                  </p:cNvSpPr>
                  <p:nvPr/>
                </p:nvSpPr>
                <p:spPr bwMode="auto">
                  <a:xfrm>
                    <a:off x="1647" y="184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4" name="Oval 95"/>
                  <p:cNvSpPr>
                    <a:spLocks noChangeArrowheads="1"/>
                  </p:cNvSpPr>
                  <p:nvPr/>
                </p:nvSpPr>
                <p:spPr bwMode="auto">
                  <a:xfrm>
                    <a:off x="1638" y="225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Oval 96"/>
                  <p:cNvSpPr>
                    <a:spLocks noChangeArrowheads="1"/>
                  </p:cNvSpPr>
                  <p:nvPr/>
                </p:nvSpPr>
                <p:spPr bwMode="auto">
                  <a:xfrm>
                    <a:off x="1640" y="2048"/>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16" name="Group 161"/>
                  <p:cNvGrpSpPr>
                    <a:grpSpLocks/>
                  </p:cNvGrpSpPr>
                  <p:nvPr/>
                </p:nvGrpSpPr>
                <p:grpSpPr bwMode="auto">
                  <a:xfrm>
                    <a:off x="2291" y="618"/>
                    <a:ext cx="591" cy="452"/>
                    <a:chOff x="2291" y="618"/>
                    <a:chExt cx="591" cy="452"/>
                  </a:xfrm>
                </p:grpSpPr>
                <p:sp>
                  <p:nvSpPr>
                    <p:cNvPr id="69" name="Text Box 97"/>
                    <p:cNvSpPr txBox="1">
                      <a:spLocks noChangeArrowheads="1"/>
                    </p:cNvSpPr>
                    <p:nvPr/>
                  </p:nvSpPr>
                  <p:spPr bwMode="auto">
                    <a:xfrm>
                      <a:off x="2372" y="618"/>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8</a:t>
                      </a:r>
                      <a:r>
                        <a:rPr lang="en-US" altLang="zh-CN" sz="2400" b="1"/>
                        <a:t>KB</a:t>
                      </a:r>
                    </a:p>
                    <a:p>
                      <a:pPr algn="l">
                        <a:lnSpc>
                          <a:spcPct val="35000"/>
                        </a:lnSpc>
                        <a:spcBef>
                          <a:spcPct val="0"/>
                        </a:spcBef>
                      </a:pPr>
                      <a:endParaRPr lang="en-US" altLang="zh-CN" sz="2400" b="1"/>
                    </a:p>
                  </p:txBody>
                </p:sp>
                <p:sp>
                  <p:nvSpPr>
                    <p:cNvPr id="70" name="Oval 98"/>
                    <p:cNvSpPr>
                      <a:spLocks noChangeArrowheads="1"/>
                    </p:cNvSpPr>
                    <p:nvPr/>
                  </p:nvSpPr>
                  <p:spPr bwMode="auto">
                    <a:xfrm>
                      <a:off x="2291" y="711"/>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158"/>
                  <p:cNvGrpSpPr>
                    <a:grpSpLocks/>
                  </p:cNvGrpSpPr>
                  <p:nvPr/>
                </p:nvGrpSpPr>
                <p:grpSpPr bwMode="auto">
                  <a:xfrm>
                    <a:off x="3172" y="621"/>
                    <a:ext cx="600" cy="452"/>
                    <a:chOff x="3172" y="701"/>
                    <a:chExt cx="600" cy="452"/>
                  </a:xfrm>
                </p:grpSpPr>
                <p:sp>
                  <p:nvSpPr>
                    <p:cNvPr id="67" name="Text Box 99"/>
                    <p:cNvSpPr txBox="1">
                      <a:spLocks noChangeArrowheads="1"/>
                    </p:cNvSpPr>
                    <p:nvPr/>
                  </p:nvSpPr>
                  <p:spPr bwMode="auto">
                    <a:xfrm>
                      <a:off x="3253" y="701"/>
                      <a:ext cx="519"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4</a:t>
                      </a:r>
                      <a:r>
                        <a:rPr lang="en-US" altLang="zh-CN" sz="2400" b="1"/>
                        <a:t>KB</a:t>
                      </a:r>
                    </a:p>
                    <a:p>
                      <a:pPr algn="l">
                        <a:lnSpc>
                          <a:spcPct val="35000"/>
                        </a:lnSpc>
                        <a:spcBef>
                          <a:spcPct val="0"/>
                        </a:spcBef>
                      </a:pPr>
                      <a:endParaRPr lang="en-US" altLang="zh-CN" sz="2400" b="1"/>
                    </a:p>
                  </p:txBody>
                </p:sp>
                <p:sp>
                  <p:nvSpPr>
                    <p:cNvPr id="68" name="Oval 100"/>
                    <p:cNvSpPr>
                      <a:spLocks noChangeArrowheads="1"/>
                    </p:cNvSpPr>
                    <p:nvPr/>
                  </p:nvSpPr>
                  <p:spPr bwMode="auto">
                    <a:xfrm>
                      <a:off x="3172" y="762"/>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157"/>
                  <p:cNvGrpSpPr>
                    <a:grpSpLocks/>
                  </p:cNvGrpSpPr>
                  <p:nvPr/>
                </p:nvGrpSpPr>
                <p:grpSpPr bwMode="auto">
                  <a:xfrm>
                    <a:off x="4115" y="621"/>
                    <a:ext cx="591" cy="452"/>
                    <a:chOff x="4115" y="621"/>
                    <a:chExt cx="591" cy="452"/>
                  </a:xfrm>
                </p:grpSpPr>
                <p:sp>
                  <p:nvSpPr>
                    <p:cNvPr id="65" name="Text Box 101"/>
                    <p:cNvSpPr txBox="1">
                      <a:spLocks noChangeArrowheads="1"/>
                    </p:cNvSpPr>
                    <p:nvPr/>
                  </p:nvSpPr>
                  <p:spPr bwMode="auto">
                    <a:xfrm>
                      <a:off x="4196" y="621"/>
                      <a:ext cx="510"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en-US" altLang="zh-CN" sz="2400" b="1"/>
                        <a:t>2KB</a:t>
                      </a:r>
                    </a:p>
                    <a:p>
                      <a:pPr algn="l">
                        <a:lnSpc>
                          <a:spcPct val="35000"/>
                        </a:lnSpc>
                        <a:spcBef>
                          <a:spcPct val="0"/>
                        </a:spcBef>
                      </a:pPr>
                      <a:endParaRPr lang="en-US" altLang="zh-CN" sz="2400" b="1"/>
                    </a:p>
                  </p:txBody>
                </p:sp>
                <p:sp>
                  <p:nvSpPr>
                    <p:cNvPr id="66" name="Oval 102"/>
                    <p:cNvSpPr>
                      <a:spLocks noChangeArrowheads="1"/>
                    </p:cNvSpPr>
                    <p:nvPr/>
                  </p:nvSpPr>
                  <p:spPr bwMode="auto">
                    <a:xfrm>
                      <a:off x="4115" y="706"/>
                      <a:ext cx="68" cy="68"/>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9" name="Group 156"/>
                  <p:cNvGrpSpPr>
                    <a:grpSpLocks/>
                  </p:cNvGrpSpPr>
                  <p:nvPr/>
                </p:nvGrpSpPr>
                <p:grpSpPr bwMode="auto">
                  <a:xfrm>
                    <a:off x="5038" y="588"/>
                    <a:ext cx="599" cy="452"/>
                    <a:chOff x="5038" y="668"/>
                    <a:chExt cx="599" cy="452"/>
                  </a:xfrm>
                </p:grpSpPr>
                <p:sp>
                  <p:nvSpPr>
                    <p:cNvPr id="63" name="Text Box 103"/>
                    <p:cNvSpPr txBox="1">
                      <a:spLocks noChangeArrowheads="1"/>
                    </p:cNvSpPr>
                    <p:nvPr/>
                  </p:nvSpPr>
                  <p:spPr bwMode="auto">
                    <a:xfrm>
                      <a:off x="5119" y="668"/>
                      <a:ext cx="518" cy="452"/>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30000"/>
                        </a:lnSpc>
                        <a:spcBef>
                          <a:spcPct val="0"/>
                        </a:spcBef>
                      </a:pPr>
                      <a:r>
                        <a:rPr lang="zh-CN" altLang="en-US" sz="2400" b="1"/>
                        <a:t> </a:t>
                      </a:r>
                    </a:p>
                    <a:p>
                      <a:pPr algn="l">
                        <a:spcBef>
                          <a:spcPct val="0"/>
                        </a:spcBef>
                      </a:pPr>
                      <a:r>
                        <a:rPr lang="zh-CN" altLang="en-US" sz="2400" b="1"/>
                        <a:t>2</a:t>
                      </a:r>
                      <a:r>
                        <a:rPr lang="en-US" altLang="zh-CN" sz="2400" b="1"/>
                        <a:t>KB</a:t>
                      </a:r>
                    </a:p>
                    <a:p>
                      <a:pPr algn="l">
                        <a:lnSpc>
                          <a:spcPct val="35000"/>
                        </a:lnSpc>
                        <a:spcBef>
                          <a:spcPct val="0"/>
                        </a:spcBef>
                      </a:pPr>
                      <a:endParaRPr lang="en-US" altLang="zh-CN" sz="2400" b="1"/>
                    </a:p>
                  </p:txBody>
                </p:sp>
                <p:sp>
                  <p:nvSpPr>
                    <p:cNvPr id="64" name="Oval 104"/>
                    <p:cNvSpPr>
                      <a:spLocks noChangeArrowheads="1"/>
                    </p:cNvSpPr>
                    <p:nvPr/>
                  </p:nvSpPr>
                  <p:spPr bwMode="auto">
                    <a:xfrm>
                      <a:off x="5038" y="753"/>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20" name="Group 162"/>
                  <p:cNvGrpSpPr>
                    <a:grpSpLocks/>
                  </p:cNvGrpSpPr>
                  <p:nvPr/>
                </p:nvGrpSpPr>
                <p:grpSpPr bwMode="auto">
                  <a:xfrm>
                    <a:off x="2013" y="491"/>
                    <a:ext cx="432" cy="269"/>
                    <a:chOff x="2013" y="515"/>
                    <a:chExt cx="432" cy="269"/>
                  </a:xfrm>
                </p:grpSpPr>
                <p:sp>
                  <p:nvSpPr>
                    <p:cNvPr id="61" name="Text Box 106"/>
                    <p:cNvSpPr txBox="1">
                      <a:spLocks noChangeArrowheads="1"/>
                    </p:cNvSpPr>
                    <p:nvPr/>
                  </p:nvSpPr>
                  <p:spPr bwMode="auto">
                    <a:xfrm>
                      <a:off x="2013" y="515"/>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2" name="Line 107"/>
                    <p:cNvSpPr>
                      <a:spLocks noChangeShapeType="1"/>
                    </p:cNvSpPr>
                    <p:nvPr/>
                  </p:nvSpPr>
                  <p:spPr bwMode="auto">
                    <a:xfrm>
                      <a:off x="2098" y="564"/>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1" name="Line 108"/>
                  <p:cNvSpPr>
                    <a:spLocks noChangeShapeType="1"/>
                  </p:cNvSpPr>
                  <p:nvPr/>
                </p:nvSpPr>
                <p:spPr bwMode="auto">
                  <a:xfrm>
                    <a:off x="1720" y="752"/>
                    <a:ext cx="568"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2" name="Group 160"/>
                  <p:cNvGrpSpPr>
                    <a:grpSpLocks/>
                  </p:cNvGrpSpPr>
                  <p:nvPr/>
                </p:nvGrpSpPr>
                <p:grpSpPr bwMode="auto">
                  <a:xfrm>
                    <a:off x="4787" y="452"/>
                    <a:ext cx="432" cy="269"/>
                    <a:chOff x="4787" y="508"/>
                    <a:chExt cx="432" cy="269"/>
                  </a:xfrm>
                </p:grpSpPr>
                <p:sp>
                  <p:nvSpPr>
                    <p:cNvPr id="59" name="Text Box 110"/>
                    <p:cNvSpPr txBox="1">
                      <a:spLocks noChangeArrowheads="1"/>
                    </p:cNvSpPr>
                    <p:nvPr/>
                  </p:nvSpPr>
                  <p:spPr bwMode="auto">
                    <a:xfrm>
                      <a:off x="4787" y="508"/>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60" name="Line 111"/>
                    <p:cNvSpPr>
                      <a:spLocks noChangeShapeType="1"/>
                    </p:cNvSpPr>
                    <p:nvPr/>
                  </p:nvSpPr>
                  <p:spPr bwMode="auto">
                    <a:xfrm>
                      <a:off x="4864" y="557"/>
                      <a:ext cx="181" cy="0"/>
                    </a:xfrm>
                    <a:prstGeom prst="line">
                      <a:avLst/>
                    </a:prstGeom>
                    <a:noFill/>
                    <a:ln w="2159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3" name="Text Box 113"/>
                  <p:cNvSpPr txBox="1">
                    <a:spLocks noChangeArrowheads="1"/>
                  </p:cNvSpPr>
                  <p:nvPr/>
                </p:nvSpPr>
                <p:spPr bwMode="auto">
                  <a:xfrm>
                    <a:off x="3848" y="496"/>
                    <a:ext cx="43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24" name="Line 114"/>
                  <p:cNvSpPr>
                    <a:spLocks noChangeShapeType="1"/>
                  </p:cNvSpPr>
                  <p:nvPr/>
                </p:nvSpPr>
                <p:spPr bwMode="auto">
                  <a:xfrm>
                    <a:off x="3925" y="545"/>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5" name="Group 159"/>
                  <p:cNvGrpSpPr>
                    <a:grpSpLocks/>
                  </p:cNvGrpSpPr>
                  <p:nvPr/>
                </p:nvGrpSpPr>
                <p:grpSpPr bwMode="auto">
                  <a:xfrm>
                    <a:off x="2927" y="456"/>
                    <a:ext cx="390" cy="269"/>
                    <a:chOff x="2927" y="544"/>
                    <a:chExt cx="390" cy="269"/>
                  </a:xfrm>
                </p:grpSpPr>
                <p:sp>
                  <p:nvSpPr>
                    <p:cNvPr id="57" name="Text Box 116"/>
                    <p:cNvSpPr txBox="1">
                      <a:spLocks noChangeArrowheads="1"/>
                    </p:cNvSpPr>
                    <p:nvPr/>
                  </p:nvSpPr>
                  <p:spPr bwMode="auto">
                    <a:xfrm>
                      <a:off x="2927" y="544"/>
                      <a:ext cx="39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b="1"/>
                        <a:t>CS</a:t>
                      </a:r>
                    </a:p>
                  </p:txBody>
                </p:sp>
                <p:sp>
                  <p:nvSpPr>
                    <p:cNvPr id="58" name="Line 117"/>
                    <p:cNvSpPr>
                      <a:spLocks noChangeShapeType="1"/>
                    </p:cNvSpPr>
                    <p:nvPr/>
                  </p:nvSpPr>
                  <p:spPr bwMode="auto">
                    <a:xfrm>
                      <a:off x="3004" y="593"/>
                      <a:ext cx="18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6" name="Text Box 118"/>
                  <p:cNvSpPr txBox="1">
                    <a:spLocks noChangeArrowheads="1"/>
                  </p:cNvSpPr>
                  <p:nvPr/>
                </p:nvSpPr>
                <p:spPr bwMode="auto">
                  <a:xfrm>
                    <a:off x="1652" y="50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111</a:t>
                    </a:r>
                  </a:p>
                </p:txBody>
              </p:sp>
              <p:sp>
                <p:nvSpPr>
                  <p:cNvPr id="27" name="Freeform 119"/>
                  <p:cNvSpPr>
                    <a:spLocks/>
                  </p:cNvSpPr>
                  <p:nvPr/>
                </p:nvSpPr>
                <p:spPr bwMode="auto">
                  <a:xfrm>
                    <a:off x="1720" y="733"/>
                    <a:ext cx="1448" cy="498"/>
                  </a:xfrm>
                  <a:custGeom>
                    <a:avLst/>
                    <a:gdLst>
                      <a:gd name="T0" fmla="*/ 0 w 1448"/>
                      <a:gd name="T1" fmla="*/ 245 h 618"/>
                      <a:gd name="T2" fmla="*/ 457 w 1448"/>
                      <a:gd name="T3" fmla="*/ 245 h 618"/>
                      <a:gd name="T4" fmla="*/ 457 w 1448"/>
                      <a:gd name="T5" fmla="*/ 618 h 618"/>
                      <a:gd name="T6" fmla="*/ 1338 w 1448"/>
                      <a:gd name="T7" fmla="*/ 618 h 618"/>
                      <a:gd name="T8" fmla="*/ 1338 w 1448"/>
                      <a:gd name="T9" fmla="*/ 0 h 618"/>
                      <a:gd name="T10" fmla="*/ 1448 w 1448"/>
                      <a:gd name="T11" fmla="*/ 0 h 618"/>
                    </a:gdLst>
                    <a:ahLst/>
                    <a:cxnLst>
                      <a:cxn ang="0">
                        <a:pos x="T0" y="T1"/>
                      </a:cxn>
                      <a:cxn ang="0">
                        <a:pos x="T2" y="T3"/>
                      </a:cxn>
                      <a:cxn ang="0">
                        <a:pos x="T4" y="T5"/>
                      </a:cxn>
                      <a:cxn ang="0">
                        <a:pos x="T6" y="T7"/>
                      </a:cxn>
                      <a:cxn ang="0">
                        <a:pos x="T8" y="T9"/>
                      </a:cxn>
                      <a:cxn ang="0">
                        <a:pos x="T10" y="T11"/>
                      </a:cxn>
                    </a:cxnLst>
                    <a:rect l="0" t="0" r="r" b="b"/>
                    <a:pathLst>
                      <a:path w="1448" h="618">
                        <a:moveTo>
                          <a:pt x="0" y="245"/>
                        </a:moveTo>
                        <a:lnTo>
                          <a:pt x="457" y="245"/>
                        </a:lnTo>
                        <a:lnTo>
                          <a:pt x="457" y="618"/>
                        </a:lnTo>
                        <a:lnTo>
                          <a:pt x="1338" y="618"/>
                        </a:lnTo>
                        <a:lnTo>
                          <a:pt x="1338" y="0"/>
                        </a:lnTo>
                        <a:lnTo>
                          <a:pt x="1448"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Freeform 120"/>
                  <p:cNvSpPr>
                    <a:spLocks/>
                  </p:cNvSpPr>
                  <p:nvPr/>
                </p:nvSpPr>
                <p:spPr bwMode="auto">
                  <a:xfrm>
                    <a:off x="1711" y="1153"/>
                    <a:ext cx="1593" cy="180"/>
                  </a:xfrm>
                  <a:custGeom>
                    <a:avLst/>
                    <a:gdLst>
                      <a:gd name="T0" fmla="*/ 0 w 1593"/>
                      <a:gd name="T1" fmla="*/ 0 h 398"/>
                      <a:gd name="T2" fmla="*/ 313 w 1593"/>
                      <a:gd name="T3" fmla="*/ 0 h 398"/>
                      <a:gd name="T4" fmla="*/ 313 w 1593"/>
                      <a:gd name="T5" fmla="*/ 398 h 398"/>
                      <a:gd name="T6" fmla="*/ 1593 w 1593"/>
                      <a:gd name="T7" fmla="*/ 398 h 398"/>
                    </a:gdLst>
                    <a:ahLst/>
                    <a:cxnLst>
                      <a:cxn ang="0">
                        <a:pos x="T0" y="T1"/>
                      </a:cxn>
                      <a:cxn ang="0">
                        <a:pos x="T2" y="T3"/>
                      </a:cxn>
                      <a:cxn ang="0">
                        <a:pos x="T4" y="T5"/>
                      </a:cxn>
                      <a:cxn ang="0">
                        <a:pos x="T6" y="T7"/>
                      </a:cxn>
                    </a:cxnLst>
                    <a:rect l="0" t="0" r="r" b="b"/>
                    <a:pathLst>
                      <a:path w="1593" h="398">
                        <a:moveTo>
                          <a:pt x="0" y="0"/>
                        </a:moveTo>
                        <a:lnTo>
                          <a:pt x="313" y="0"/>
                        </a:lnTo>
                        <a:lnTo>
                          <a:pt x="313" y="398"/>
                        </a:lnTo>
                        <a:lnTo>
                          <a:pt x="1593" y="398"/>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29" name="Group 150"/>
                  <p:cNvGrpSpPr>
                    <a:grpSpLocks/>
                  </p:cNvGrpSpPr>
                  <p:nvPr/>
                </p:nvGrpSpPr>
                <p:grpSpPr bwMode="auto">
                  <a:xfrm>
                    <a:off x="3304" y="1287"/>
                    <a:ext cx="170" cy="245"/>
                    <a:chOff x="3304" y="1576"/>
                    <a:chExt cx="170" cy="220"/>
                  </a:xfrm>
                </p:grpSpPr>
                <p:sp>
                  <p:nvSpPr>
                    <p:cNvPr id="54" name="Rectangle 122"/>
                    <p:cNvSpPr>
                      <a:spLocks noChangeArrowheads="1"/>
                    </p:cNvSpPr>
                    <p:nvPr/>
                  </p:nvSpPr>
                  <p:spPr bwMode="auto">
                    <a:xfrm>
                      <a:off x="3304" y="1576"/>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5" name="Line 123"/>
                    <p:cNvSpPr>
                      <a:spLocks noChangeShapeType="1"/>
                    </p:cNvSpPr>
                    <p:nvPr/>
                  </p:nvSpPr>
                  <p:spPr bwMode="auto">
                    <a:xfrm>
                      <a:off x="3347" y="1686"/>
                      <a:ext cx="91"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124"/>
                    <p:cNvSpPr>
                      <a:spLocks noChangeShapeType="1"/>
                    </p:cNvSpPr>
                    <p:nvPr/>
                  </p:nvSpPr>
                  <p:spPr bwMode="auto">
                    <a:xfrm>
                      <a:off x="3389" y="1644"/>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0" name="Line 125"/>
                  <p:cNvSpPr>
                    <a:spLocks noChangeShapeType="1"/>
                  </p:cNvSpPr>
                  <p:nvPr/>
                </p:nvSpPr>
                <p:spPr bwMode="auto">
                  <a:xfrm flipH="1">
                    <a:off x="2829" y="1473"/>
                    <a:ext cx="47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Text Box 126"/>
                  <p:cNvSpPr txBox="1">
                    <a:spLocks noChangeArrowheads="1"/>
                  </p:cNvSpPr>
                  <p:nvPr/>
                </p:nvSpPr>
                <p:spPr bwMode="auto">
                  <a:xfrm>
                    <a:off x="2458" y="1311"/>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2800" b="1" baseline="-16000"/>
                      <a:t>12</a:t>
                    </a:r>
                  </a:p>
                </p:txBody>
              </p:sp>
              <p:sp>
                <p:nvSpPr>
                  <p:cNvPr id="32" name="Rectangle 128"/>
                  <p:cNvSpPr>
                    <a:spLocks noChangeArrowheads="1"/>
                  </p:cNvSpPr>
                  <p:nvPr/>
                </p:nvSpPr>
                <p:spPr bwMode="auto">
                  <a:xfrm rot="5400000">
                    <a:off x="2964" y="1554"/>
                    <a:ext cx="125"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Oval 129"/>
                  <p:cNvSpPr>
                    <a:spLocks noChangeArrowheads="1"/>
                  </p:cNvSpPr>
                  <p:nvPr/>
                </p:nvSpPr>
                <p:spPr bwMode="auto">
                  <a:xfrm>
                    <a:off x="2993" y="1726"/>
                    <a:ext cx="68" cy="68"/>
                  </a:xfrm>
                  <a:prstGeom prst="ellipse">
                    <a:avLst/>
                  </a:pr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4" name="Line 130"/>
                  <p:cNvSpPr>
                    <a:spLocks noChangeShapeType="1"/>
                  </p:cNvSpPr>
                  <p:nvPr/>
                </p:nvSpPr>
                <p:spPr bwMode="auto">
                  <a:xfrm>
                    <a:off x="3032" y="1465"/>
                    <a:ext cx="0" cy="138"/>
                  </a:xfrm>
                  <a:prstGeom prst="line">
                    <a:avLst/>
                  </a:prstGeom>
                  <a:noFill/>
                  <a:ln w="22225">
                    <a:solidFill>
                      <a:srgbClr val="003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5" name="Freeform 131"/>
                  <p:cNvSpPr>
                    <a:spLocks/>
                  </p:cNvSpPr>
                  <p:nvPr/>
                </p:nvSpPr>
                <p:spPr bwMode="auto">
                  <a:xfrm>
                    <a:off x="3473" y="743"/>
                    <a:ext cx="644" cy="668"/>
                  </a:xfrm>
                  <a:custGeom>
                    <a:avLst/>
                    <a:gdLst>
                      <a:gd name="T0" fmla="*/ 0 w 644"/>
                      <a:gd name="T1" fmla="*/ 898 h 898"/>
                      <a:gd name="T2" fmla="*/ 449 w 644"/>
                      <a:gd name="T3" fmla="*/ 898 h 898"/>
                      <a:gd name="T4" fmla="*/ 449 w 644"/>
                      <a:gd name="T5" fmla="*/ 0 h 898"/>
                      <a:gd name="T6" fmla="*/ 644 w 644"/>
                      <a:gd name="T7" fmla="*/ 0 h 898"/>
                    </a:gdLst>
                    <a:ahLst/>
                    <a:cxnLst>
                      <a:cxn ang="0">
                        <a:pos x="T0" y="T1"/>
                      </a:cxn>
                      <a:cxn ang="0">
                        <a:pos x="T2" y="T3"/>
                      </a:cxn>
                      <a:cxn ang="0">
                        <a:pos x="T4" y="T5"/>
                      </a:cxn>
                      <a:cxn ang="0">
                        <a:pos x="T6" y="T7"/>
                      </a:cxn>
                    </a:cxnLst>
                    <a:rect l="0" t="0" r="r" b="b"/>
                    <a:pathLst>
                      <a:path w="644" h="898">
                        <a:moveTo>
                          <a:pt x="0" y="898"/>
                        </a:moveTo>
                        <a:lnTo>
                          <a:pt x="449" y="898"/>
                        </a:lnTo>
                        <a:lnTo>
                          <a:pt x="449" y="0"/>
                        </a:lnTo>
                        <a:lnTo>
                          <a:pt x="644"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6" name="Freeform 132"/>
                  <p:cNvSpPr>
                    <a:spLocks/>
                  </p:cNvSpPr>
                  <p:nvPr/>
                </p:nvSpPr>
                <p:spPr bwMode="auto">
                  <a:xfrm>
                    <a:off x="3032" y="1790"/>
                    <a:ext cx="252" cy="110"/>
                  </a:xfrm>
                  <a:custGeom>
                    <a:avLst/>
                    <a:gdLst>
                      <a:gd name="T0" fmla="*/ 0 w 263"/>
                      <a:gd name="T1" fmla="*/ 0 h 110"/>
                      <a:gd name="T2" fmla="*/ 0 w 263"/>
                      <a:gd name="T3" fmla="*/ 110 h 110"/>
                      <a:gd name="T4" fmla="*/ 263 w 263"/>
                      <a:gd name="T5" fmla="*/ 110 h 110"/>
                    </a:gdLst>
                    <a:ahLst/>
                    <a:cxnLst>
                      <a:cxn ang="0">
                        <a:pos x="T0" y="T1"/>
                      </a:cxn>
                      <a:cxn ang="0">
                        <a:pos x="T2" y="T3"/>
                      </a:cxn>
                      <a:cxn ang="0">
                        <a:pos x="T4" y="T5"/>
                      </a:cxn>
                    </a:cxnLst>
                    <a:rect l="0" t="0" r="r" b="b"/>
                    <a:pathLst>
                      <a:path w="263" h="110">
                        <a:moveTo>
                          <a:pt x="0" y="0"/>
                        </a:moveTo>
                        <a:lnTo>
                          <a:pt x="0" y="110"/>
                        </a:lnTo>
                        <a:lnTo>
                          <a:pt x="263" y="11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nvGrpSpPr>
                  <p:cNvPr id="37" name="Group 153"/>
                  <p:cNvGrpSpPr>
                    <a:grpSpLocks/>
                  </p:cNvGrpSpPr>
                  <p:nvPr/>
                </p:nvGrpSpPr>
                <p:grpSpPr bwMode="auto">
                  <a:xfrm>
                    <a:off x="3288" y="1854"/>
                    <a:ext cx="170" cy="220"/>
                    <a:chOff x="3280" y="1990"/>
                    <a:chExt cx="170" cy="220"/>
                  </a:xfrm>
                </p:grpSpPr>
                <p:sp>
                  <p:nvSpPr>
                    <p:cNvPr id="51" name="Rectangle 134"/>
                    <p:cNvSpPr>
                      <a:spLocks noChangeArrowheads="1"/>
                    </p:cNvSpPr>
                    <p:nvPr/>
                  </p:nvSpPr>
                  <p:spPr bwMode="auto">
                    <a:xfrm>
                      <a:off x="3280" y="1990"/>
                      <a:ext cx="170" cy="220"/>
                    </a:xfrm>
                    <a:prstGeom prst="rect">
                      <a:avLst/>
                    </a:prstGeom>
                    <a:noFill/>
                    <a:ln w="22225">
                      <a:solidFill>
                        <a:srgbClr val="003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2" name="Line 135"/>
                    <p:cNvSpPr>
                      <a:spLocks noChangeShapeType="1"/>
                    </p:cNvSpPr>
                    <p:nvPr/>
                  </p:nvSpPr>
                  <p:spPr bwMode="auto">
                    <a:xfrm>
                      <a:off x="3331" y="2100"/>
                      <a:ext cx="76"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 name="Line 136"/>
                    <p:cNvSpPr>
                      <a:spLocks noChangeShapeType="1"/>
                    </p:cNvSpPr>
                    <p:nvPr/>
                  </p:nvSpPr>
                  <p:spPr bwMode="auto">
                    <a:xfrm>
                      <a:off x="3365" y="2058"/>
                      <a:ext cx="0" cy="95"/>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8" name="Text Box 137"/>
                  <p:cNvSpPr txBox="1">
                    <a:spLocks noChangeArrowheads="1"/>
                  </p:cNvSpPr>
                  <p:nvPr/>
                </p:nvSpPr>
                <p:spPr bwMode="auto">
                  <a:xfrm>
                    <a:off x="1654" y="115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100</a:t>
                    </a:r>
                  </a:p>
                </p:txBody>
              </p:sp>
              <p:sp>
                <p:nvSpPr>
                  <p:cNvPr id="39" name="Text Box 138"/>
                  <p:cNvSpPr txBox="1">
                    <a:spLocks noChangeArrowheads="1"/>
                  </p:cNvSpPr>
                  <p:nvPr/>
                </p:nvSpPr>
                <p:spPr bwMode="auto">
                  <a:xfrm>
                    <a:off x="1664" y="1659"/>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010</a:t>
                    </a:r>
                  </a:p>
                </p:txBody>
              </p:sp>
              <p:sp>
                <p:nvSpPr>
                  <p:cNvPr id="40" name="Text Box 139"/>
                  <p:cNvSpPr txBox="1">
                    <a:spLocks noChangeArrowheads="1"/>
                  </p:cNvSpPr>
                  <p:nvPr/>
                </p:nvSpPr>
                <p:spPr bwMode="auto">
                  <a:xfrm>
                    <a:off x="1660" y="933"/>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101</a:t>
                    </a:r>
                  </a:p>
                </p:txBody>
              </p:sp>
              <p:sp>
                <p:nvSpPr>
                  <p:cNvPr id="41" name="Text Box 140"/>
                  <p:cNvSpPr txBox="1">
                    <a:spLocks noChangeArrowheads="1"/>
                  </p:cNvSpPr>
                  <p:nvPr/>
                </p:nvSpPr>
                <p:spPr bwMode="auto">
                  <a:xfrm>
                    <a:off x="1655" y="718"/>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110</a:t>
                    </a:r>
                  </a:p>
                </p:txBody>
              </p:sp>
              <p:sp>
                <p:nvSpPr>
                  <p:cNvPr id="42" name="Line 141"/>
                  <p:cNvSpPr>
                    <a:spLocks noChangeShapeType="1"/>
                  </p:cNvSpPr>
                  <p:nvPr/>
                </p:nvSpPr>
                <p:spPr bwMode="auto">
                  <a:xfrm>
                    <a:off x="1712" y="2286"/>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3" name="Line 142"/>
                  <p:cNvSpPr>
                    <a:spLocks noChangeShapeType="1"/>
                  </p:cNvSpPr>
                  <p:nvPr/>
                </p:nvSpPr>
                <p:spPr bwMode="auto">
                  <a:xfrm>
                    <a:off x="1723" y="1670"/>
                    <a:ext cx="1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Line 143"/>
                  <p:cNvSpPr>
                    <a:spLocks noChangeShapeType="1"/>
                  </p:cNvSpPr>
                  <p:nvPr/>
                </p:nvSpPr>
                <p:spPr bwMode="auto">
                  <a:xfrm>
                    <a:off x="1709" y="1884"/>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Line 144"/>
                  <p:cNvSpPr>
                    <a:spLocks noChangeShapeType="1"/>
                  </p:cNvSpPr>
                  <p:nvPr/>
                </p:nvSpPr>
                <p:spPr bwMode="auto">
                  <a:xfrm>
                    <a:off x="1704" y="2083"/>
                    <a:ext cx="16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6" name="Text Box 145"/>
                  <p:cNvSpPr txBox="1">
                    <a:spLocks noChangeArrowheads="1"/>
                  </p:cNvSpPr>
                  <p:nvPr/>
                </p:nvSpPr>
                <p:spPr bwMode="auto">
                  <a:xfrm>
                    <a:off x="1674" y="1865"/>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001</a:t>
                    </a:r>
                  </a:p>
                </p:txBody>
              </p:sp>
              <p:sp>
                <p:nvSpPr>
                  <p:cNvPr id="47" name="Text Box 146"/>
                  <p:cNvSpPr txBox="1">
                    <a:spLocks noChangeArrowheads="1"/>
                  </p:cNvSpPr>
                  <p:nvPr/>
                </p:nvSpPr>
                <p:spPr bwMode="auto">
                  <a:xfrm>
                    <a:off x="1670" y="2072"/>
                    <a:ext cx="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000</a:t>
                    </a:r>
                  </a:p>
                </p:txBody>
              </p:sp>
              <p:sp>
                <p:nvSpPr>
                  <p:cNvPr id="48" name="Text Box 147"/>
                  <p:cNvSpPr txBox="1">
                    <a:spLocks noChangeArrowheads="1"/>
                  </p:cNvSpPr>
                  <p:nvPr/>
                </p:nvSpPr>
                <p:spPr bwMode="auto">
                  <a:xfrm>
                    <a:off x="1665" y="1441"/>
                    <a:ext cx="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t>011</a:t>
                    </a:r>
                  </a:p>
                </p:txBody>
              </p:sp>
              <p:sp>
                <p:nvSpPr>
                  <p:cNvPr id="49" name="Freeform 148"/>
                  <p:cNvSpPr>
                    <a:spLocks/>
                  </p:cNvSpPr>
                  <p:nvPr/>
                </p:nvSpPr>
                <p:spPr bwMode="auto">
                  <a:xfrm>
                    <a:off x="3456" y="727"/>
                    <a:ext cx="1592" cy="1244"/>
                  </a:xfrm>
                  <a:custGeom>
                    <a:avLst/>
                    <a:gdLst>
                      <a:gd name="T0" fmla="*/ 0 w 1592"/>
                      <a:gd name="T1" fmla="*/ 1635 h 1635"/>
                      <a:gd name="T2" fmla="*/ 1398 w 1592"/>
                      <a:gd name="T3" fmla="*/ 1635 h 1635"/>
                      <a:gd name="T4" fmla="*/ 1398 w 1592"/>
                      <a:gd name="T5" fmla="*/ 0 h 1635"/>
                      <a:gd name="T6" fmla="*/ 1592 w 1592"/>
                      <a:gd name="T7" fmla="*/ 0 h 1635"/>
                    </a:gdLst>
                    <a:ahLst/>
                    <a:cxnLst>
                      <a:cxn ang="0">
                        <a:pos x="T0" y="T1"/>
                      </a:cxn>
                      <a:cxn ang="0">
                        <a:pos x="T2" y="T3"/>
                      </a:cxn>
                      <a:cxn ang="0">
                        <a:pos x="T4" y="T5"/>
                      </a:cxn>
                      <a:cxn ang="0">
                        <a:pos x="T6" y="T7"/>
                      </a:cxn>
                    </a:cxnLst>
                    <a:rect l="0" t="0" r="r" b="b"/>
                    <a:pathLst>
                      <a:path w="1592" h="1635">
                        <a:moveTo>
                          <a:pt x="0" y="1635"/>
                        </a:moveTo>
                        <a:lnTo>
                          <a:pt x="1398" y="1635"/>
                        </a:lnTo>
                        <a:lnTo>
                          <a:pt x="1398" y="0"/>
                        </a:lnTo>
                        <a:lnTo>
                          <a:pt x="1592" y="0"/>
                        </a:lnTo>
                      </a:path>
                    </a:pathLst>
                  </a:custGeom>
                  <a:noFill/>
                  <a:ln w="22225" cmpd="sng">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 name="Freeform 149"/>
                  <p:cNvSpPr>
                    <a:spLocks/>
                  </p:cNvSpPr>
                  <p:nvPr/>
                </p:nvSpPr>
                <p:spPr bwMode="auto">
                  <a:xfrm>
                    <a:off x="1718" y="1385"/>
                    <a:ext cx="1565" cy="630"/>
                  </a:xfrm>
                  <a:custGeom>
                    <a:avLst/>
                    <a:gdLst>
                      <a:gd name="T0" fmla="*/ 0 w 1565"/>
                      <a:gd name="T1" fmla="*/ 0 h 729"/>
                      <a:gd name="T2" fmla="*/ 221 w 1565"/>
                      <a:gd name="T3" fmla="*/ 0 h 729"/>
                      <a:gd name="T4" fmla="*/ 221 w 1565"/>
                      <a:gd name="T5" fmla="*/ 105 h 729"/>
                      <a:gd name="T6" fmla="*/ 644 w 1565"/>
                      <a:gd name="T7" fmla="*/ 105 h 729"/>
                      <a:gd name="T8" fmla="*/ 644 w 1565"/>
                      <a:gd name="T9" fmla="*/ 729 h 729"/>
                      <a:gd name="T10" fmla="*/ 1565 w 1565"/>
                      <a:gd name="T11" fmla="*/ 729 h 729"/>
                    </a:gdLst>
                    <a:ahLst/>
                    <a:cxnLst>
                      <a:cxn ang="0">
                        <a:pos x="T0" y="T1"/>
                      </a:cxn>
                      <a:cxn ang="0">
                        <a:pos x="T2" y="T3"/>
                      </a:cxn>
                      <a:cxn ang="0">
                        <a:pos x="T4" y="T5"/>
                      </a:cxn>
                      <a:cxn ang="0">
                        <a:pos x="T6" y="T7"/>
                      </a:cxn>
                      <a:cxn ang="0">
                        <a:pos x="T8" y="T9"/>
                      </a:cxn>
                      <a:cxn ang="0">
                        <a:pos x="T10" y="T11"/>
                      </a:cxn>
                    </a:cxnLst>
                    <a:rect l="0" t="0" r="r" b="b"/>
                    <a:pathLst>
                      <a:path w="1565" h="729">
                        <a:moveTo>
                          <a:pt x="0" y="0"/>
                        </a:moveTo>
                        <a:lnTo>
                          <a:pt x="221" y="0"/>
                        </a:lnTo>
                        <a:lnTo>
                          <a:pt x="221" y="105"/>
                        </a:lnTo>
                        <a:lnTo>
                          <a:pt x="644" y="105"/>
                        </a:lnTo>
                        <a:lnTo>
                          <a:pt x="644" y="729"/>
                        </a:lnTo>
                        <a:lnTo>
                          <a:pt x="1565" y="729"/>
                        </a:lnTo>
                      </a:path>
                    </a:pathLst>
                  </a:custGeom>
                  <a:noFill/>
                  <a:ln w="22225">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80" name="Line 84">
                  <a:extLst>
                    <a:ext uri="{FF2B5EF4-FFF2-40B4-BE49-F238E27FC236}">
                      <a16:creationId xmlns:a16="http://schemas.microsoft.com/office/drawing/2014/main" id="{765E6044-9F5F-4CCA-A999-359BB8D1106E}"/>
                    </a:ext>
                  </a:extLst>
                </p:cNvPr>
                <p:cNvSpPr>
                  <a:spLocks noChangeShapeType="1"/>
                </p:cNvSpPr>
                <p:nvPr/>
              </p:nvSpPr>
              <p:spPr bwMode="auto">
                <a:xfrm>
                  <a:off x="842225" y="4055188"/>
                  <a:ext cx="323850"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3" name="Oval 95">
                  <a:extLst>
                    <a:ext uri="{FF2B5EF4-FFF2-40B4-BE49-F238E27FC236}">
                      <a16:creationId xmlns:a16="http://schemas.microsoft.com/office/drawing/2014/main" id="{690D3C1A-A6E3-41A6-8641-EBC33B5EC664}"/>
                    </a:ext>
                  </a:extLst>
                </p:cNvPr>
                <p:cNvSpPr>
                  <a:spLocks noChangeArrowheads="1"/>
                </p:cNvSpPr>
                <p:nvPr/>
              </p:nvSpPr>
              <p:spPr bwMode="auto">
                <a:xfrm>
                  <a:off x="1146137" y="4000707"/>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4" name="Oval 95">
                  <a:extLst>
                    <a:ext uri="{FF2B5EF4-FFF2-40B4-BE49-F238E27FC236}">
                      <a16:creationId xmlns:a16="http://schemas.microsoft.com/office/drawing/2014/main" id="{24645151-6DCB-43CC-A532-9787A15571A3}"/>
                    </a:ext>
                  </a:extLst>
                </p:cNvPr>
                <p:cNvSpPr>
                  <a:spLocks noChangeArrowheads="1"/>
                </p:cNvSpPr>
                <p:nvPr/>
              </p:nvSpPr>
              <p:spPr bwMode="auto">
                <a:xfrm>
                  <a:off x="1145938" y="3680195"/>
                  <a:ext cx="107950" cy="107950"/>
                </a:xfrm>
                <a:prstGeom prst="ellipse">
                  <a:avLst/>
                </a:prstGeom>
                <a:noFill/>
                <a:ln w="2159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5" name="Line 141">
                  <a:extLst>
                    <a:ext uri="{FF2B5EF4-FFF2-40B4-BE49-F238E27FC236}">
                      <a16:creationId xmlns:a16="http://schemas.microsoft.com/office/drawing/2014/main" id="{CF930677-06FF-49B2-B08C-048E31C5BBB0}"/>
                    </a:ext>
                  </a:extLst>
                </p:cNvPr>
                <p:cNvSpPr>
                  <a:spLocks noChangeShapeType="1"/>
                </p:cNvSpPr>
                <p:nvPr/>
              </p:nvSpPr>
              <p:spPr bwMode="auto">
                <a:xfrm>
                  <a:off x="848680" y="3727816"/>
                  <a:ext cx="316945" cy="0"/>
                </a:xfrm>
                <a:prstGeom prst="line">
                  <a:avLst/>
                </a:prstGeom>
                <a:noFill/>
                <a:ln w="22225">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6" name="Line 84">
                  <a:extLst>
                    <a:ext uri="{FF2B5EF4-FFF2-40B4-BE49-F238E27FC236}">
                      <a16:creationId xmlns:a16="http://schemas.microsoft.com/office/drawing/2014/main" id="{B5C97509-6F3F-46DC-A194-B0304CF03BE2}"/>
                    </a:ext>
                  </a:extLst>
                </p:cNvPr>
                <p:cNvSpPr>
                  <a:spLocks noChangeShapeType="1"/>
                </p:cNvSpPr>
                <p:nvPr/>
              </p:nvSpPr>
              <p:spPr bwMode="auto">
                <a:xfrm>
                  <a:off x="837744" y="4359988"/>
                  <a:ext cx="43104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cxnSp>
            <p:nvCxnSpPr>
              <p:cNvPr id="91" name="直接连接符 90">
                <a:extLst>
                  <a:ext uri="{FF2B5EF4-FFF2-40B4-BE49-F238E27FC236}">
                    <a16:creationId xmlns:a16="http://schemas.microsoft.com/office/drawing/2014/main" id="{64DE7DF8-CB23-4ECF-980F-4E6D504F67D4}"/>
                  </a:ext>
                </a:extLst>
              </p:cNvPr>
              <p:cNvCxnSpPr>
                <a:stCxn id="80" idx="0"/>
              </p:cNvCxnSpPr>
              <p:nvPr/>
            </p:nvCxnSpPr>
            <p:spPr>
              <a:xfrm flipH="1" flipV="1">
                <a:off x="837744" y="3451498"/>
                <a:ext cx="4481" cy="6036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3AA08673-DA34-4FB7-B88A-89F8D464D857}"/>
                  </a:ext>
                </a:extLst>
              </p:cNvPr>
              <p:cNvSpPr txBox="1"/>
              <p:nvPr/>
            </p:nvSpPr>
            <p:spPr>
              <a:xfrm flipH="1">
                <a:off x="458706" y="3177805"/>
                <a:ext cx="738269" cy="369332"/>
              </a:xfrm>
              <a:prstGeom prst="rect">
                <a:avLst/>
              </a:prstGeom>
              <a:noFill/>
            </p:spPr>
            <p:txBody>
              <a:bodyPr wrap="square" rtlCol="0">
                <a:spAutoFit/>
              </a:bodyPr>
              <a:lstStyle/>
              <a:p>
                <a:r>
                  <a:rPr lang="en-US" altLang="zh-CN"/>
                  <a:t>GND</a:t>
                </a:r>
                <a:endParaRPr lang="zh-CN" altLang="en-US"/>
              </a:p>
            </p:txBody>
          </p:sp>
          <p:sp>
            <p:nvSpPr>
              <p:cNvPr id="93" name="文本框 92">
                <a:extLst>
                  <a:ext uri="{FF2B5EF4-FFF2-40B4-BE49-F238E27FC236}">
                    <a16:creationId xmlns:a16="http://schemas.microsoft.com/office/drawing/2014/main" id="{C9AAC666-E440-4276-9C38-18B610EB1AD3}"/>
                  </a:ext>
                </a:extLst>
              </p:cNvPr>
              <p:cNvSpPr txBox="1"/>
              <p:nvPr/>
            </p:nvSpPr>
            <p:spPr>
              <a:xfrm flipH="1">
                <a:off x="221630" y="4162680"/>
                <a:ext cx="738269" cy="369332"/>
              </a:xfrm>
              <a:prstGeom prst="rect">
                <a:avLst/>
              </a:prstGeom>
              <a:noFill/>
            </p:spPr>
            <p:txBody>
              <a:bodyPr wrap="square" rtlCol="0">
                <a:spAutoFit/>
              </a:bodyPr>
              <a:lstStyle/>
              <a:p>
                <a:r>
                  <a:rPr lang="en-US" altLang="zh-CN"/>
                  <a:t>EN</a:t>
                </a:r>
                <a:endParaRPr lang="zh-CN" altLang="en-US"/>
              </a:p>
            </p:txBody>
          </p:sp>
        </p:grpSp>
        <p:sp>
          <p:nvSpPr>
            <p:cNvPr id="6" name="文本框 5">
              <a:extLst>
                <a:ext uri="{FF2B5EF4-FFF2-40B4-BE49-F238E27FC236}">
                  <a16:creationId xmlns:a16="http://schemas.microsoft.com/office/drawing/2014/main" id="{87271249-C439-4C44-9963-8DA6E88118AB}"/>
                </a:ext>
              </a:extLst>
            </p:cNvPr>
            <p:cNvSpPr txBox="1"/>
            <p:nvPr/>
          </p:nvSpPr>
          <p:spPr>
            <a:xfrm>
              <a:off x="1263650" y="1844824"/>
              <a:ext cx="525464" cy="369332"/>
            </a:xfrm>
            <a:prstGeom prst="rect">
              <a:avLst/>
            </a:prstGeom>
            <a:noFill/>
          </p:spPr>
          <p:txBody>
            <a:bodyPr wrap="square" rtlCol="0">
              <a:spAutoFit/>
            </a:bodyPr>
            <a:lstStyle/>
            <a:p>
              <a:r>
                <a:rPr lang="en-US" altLang="zh-CN"/>
                <a:t>A2</a:t>
              </a:r>
              <a:endParaRPr lang="zh-CN" altLang="en-US"/>
            </a:p>
          </p:txBody>
        </p:sp>
        <p:sp>
          <p:nvSpPr>
            <p:cNvPr id="95" name="文本框 94">
              <a:extLst>
                <a:ext uri="{FF2B5EF4-FFF2-40B4-BE49-F238E27FC236}">
                  <a16:creationId xmlns:a16="http://schemas.microsoft.com/office/drawing/2014/main" id="{819E74FA-48C0-4999-ADBA-339548298C1F}"/>
                </a:ext>
              </a:extLst>
            </p:cNvPr>
            <p:cNvSpPr txBox="1"/>
            <p:nvPr/>
          </p:nvSpPr>
          <p:spPr>
            <a:xfrm>
              <a:off x="1259632" y="2195572"/>
              <a:ext cx="542182" cy="369332"/>
            </a:xfrm>
            <a:prstGeom prst="rect">
              <a:avLst/>
            </a:prstGeom>
            <a:noFill/>
          </p:spPr>
          <p:txBody>
            <a:bodyPr wrap="square" rtlCol="0">
              <a:spAutoFit/>
            </a:bodyPr>
            <a:lstStyle/>
            <a:p>
              <a:r>
                <a:rPr lang="en-US" altLang="zh-CN"/>
                <a:t>A1</a:t>
              </a:r>
              <a:endParaRPr lang="zh-CN" altLang="en-US"/>
            </a:p>
          </p:txBody>
        </p:sp>
        <p:sp>
          <p:nvSpPr>
            <p:cNvPr id="96" name="文本框 95">
              <a:extLst>
                <a:ext uri="{FF2B5EF4-FFF2-40B4-BE49-F238E27FC236}">
                  <a16:creationId xmlns:a16="http://schemas.microsoft.com/office/drawing/2014/main" id="{E6B7EF89-5699-4D29-8494-3298B26B4013}"/>
                </a:ext>
              </a:extLst>
            </p:cNvPr>
            <p:cNvSpPr txBox="1"/>
            <p:nvPr/>
          </p:nvSpPr>
          <p:spPr>
            <a:xfrm>
              <a:off x="1269734" y="2536109"/>
              <a:ext cx="525463" cy="369332"/>
            </a:xfrm>
            <a:prstGeom prst="rect">
              <a:avLst/>
            </a:prstGeom>
            <a:noFill/>
          </p:spPr>
          <p:txBody>
            <a:bodyPr wrap="square" rtlCol="0">
              <a:spAutoFit/>
            </a:bodyPr>
            <a:lstStyle/>
            <a:p>
              <a:r>
                <a:rPr lang="en-US" altLang="zh-CN"/>
                <a:t>A0</a:t>
              </a:r>
              <a:endParaRPr lang="zh-CN" altLang="en-US"/>
            </a:p>
          </p:txBody>
        </p:sp>
      </p:grpSp>
    </p:spTree>
    <p:extLst>
      <p:ext uri="{BB962C8B-B14F-4D97-AF65-F5344CB8AC3E}">
        <p14:creationId xmlns:p14="http://schemas.microsoft.com/office/powerpoint/2010/main" val="15241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734" y="692696"/>
            <a:ext cx="4468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
              </a:spcBef>
            </a:pPr>
            <a:r>
              <a:rPr lang="zh-CN" altLang="en-US" sz="2800" b="1"/>
              <a:t>1. 写出每片芯片的地址范围</a:t>
            </a:r>
          </a:p>
        </p:txBody>
      </p:sp>
      <p:sp>
        <p:nvSpPr>
          <p:cNvPr id="3" name="Text Box 3"/>
          <p:cNvSpPr txBox="1">
            <a:spLocks noChangeArrowheads="1"/>
          </p:cNvSpPr>
          <p:nvPr/>
        </p:nvSpPr>
        <p:spPr bwMode="auto">
          <a:xfrm>
            <a:off x="1229171" y="17824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1    1    1</a:t>
            </a:r>
            <a:r>
              <a:rPr lang="zh-CN" altLang="en-US" sz="2800" b="1">
                <a:solidFill>
                  <a:srgbClr val="CCFFFF"/>
                </a:solidFill>
              </a:rPr>
              <a:t>    </a:t>
            </a:r>
            <a:r>
              <a:rPr lang="zh-CN" altLang="en-US" sz="2800" b="1"/>
              <a:t>0    0    0    0  </a:t>
            </a:r>
            <a:r>
              <a:rPr lang="en-US" altLang="zh-CN" sz="3200" b="1" baseline="-14000"/>
              <a:t>….</a:t>
            </a:r>
            <a:r>
              <a:rPr lang="zh-CN" altLang="en-US" sz="2800" b="1"/>
              <a:t>  0   0   0</a:t>
            </a:r>
          </a:p>
          <a:p>
            <a:pPr algn="l">
              <a:spcBef>
                <a:spcPct val="0"/>
              </a:spcBef>
            </a:pPr>
            <a:r>
              <a:rPr lang="zh-CN" altLang="en-US" sz="2800" b="1">
                <a:solidFill>
                  <a:srgbClr val="800000"/>
                </a:solidFill>
              </a:rPr>
              <a:t>1    1    1</a:t>
            </a:r>
            <a:r>
              <a:rPr lang="zh-CN" altLang="en-US" sz="2800" b="1">
                <a:solidFill>
                  <a:srgbClr val="CCFFFF"/>
                </a:solidFill>
              </a:rPr>
              <a:t>    </a:t>
            </a:r>
            <a:r>
              <a:rPr lang="zh-CN" altLang="en-US" sz="2800" b="1"/>
              <a:t>1    1    1    1  </a:t>
            </a:r>
            <a:r>
              <a:rPr lang="en-US" altLang="zh-CN" sz="3200" b="1" baseline="-14000"/>
              <a:t>…. </a:t>
            </a:r>
            <a:r>
              <a:rPr lang="zh-CN" altLang="en-US" sz="2800" b="1"/>
              <a:t> 1   1   1</a:t>
            </a:r>
          </a:p>
        </p:txBody>
      </p:sp>
      <p:grpSp>
        <p:nvGrpSpPr>
          <p:cNvPr id="4" name="Group 36"/>
          <p:cNvGrpSpPr>
            <a:grpSpLocks/>
          </p:cNvGrpSpPr>
          <p:nvPr/>
        </p:nvGrpSpPr>
        <p:grpSpPr bwMode="auto">
          <a:xfrm>
            <a:off x="1167259" y="1255414"/>
            <a:ext cx="5472112" cy="519113"/>
            <a:chOff x="685" y="306"/>
            <a:chExt cx="3447" cy="327"/>
          </a:xfrm>
        </p:grpSpPr>
        <p:sp>
          <p:nvSpPr>
            <p:cNvPr id="5" name="Text Box 5"/>
            <p:cNvSpPr txBox="1">
              <a:spLocks noChangeArrowheads="1"/>
            </p:cNvSpPr>
            <p:nvPr/>
          </p:nvSpPr>
          <p:spPr bwMode="auto">
            <a:xfrm>
              <a:off x="685" y="306"/>
              <a:ext cx="34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t>A</a:t>
              </a:r>
              <a:r>
                <a:rPr lang="en-US" altLang="zh-CN" sz="3200" b="1" baseline="-14000"/>
                <a:t>15</a:t>
              </a:r>
              <a:r>
                <a:rPr lang="en-US" altLang="zh-CN" sz="2800" b="1"/>
                <a:t>A</a:t>
              </a:r>
              <a:r>
                <a:rPr lang="en-US" altLang="zh-CN" sz="3200" b="1" baseline="-14000"/>
                <a:t>14</a:t>
              </a:r>
              <a:r>
                <a:rPr lang="en-US" altLang="zh-CN" sz="2800" b="1"/>
                <a:t>A</a:t>
              </a:r>
              <a:r>
                <a:rPr lang="en-US" altLang="zh-CN" sz="3200" b="1" baseline="-14000"/>
                <a:t>13</a:t>
              </a:r>
              <a:r>
                <a:rPr lang="en-US" altLang="zh-CN" sz="2800" b="1"/>
                <a:t>A</a:t>
              </a:r>
              <a:r>
                <a:rPr lang="en-US" altLang="zh-CN" sz="3200" b="1" baseline="-14000"/>
                <a:t>12</a:t>
              </a:r>
              <a:r>
                <a:rPr lang="en-US" altLang="zh-CN" sz="2800" b="1"/>
                <a:t>A</a:t>
              </a:r>
              <a:r>
                <a:rPr lang="en-US" altLang="zh-CN" sz="3200" b="1" baseline="-14000"/>
                <a:t>11</a:t>
              </a:r>
              <a:r>
                <a:rPr lang="en-US" altLang="zh-CN" sz="2800" b="1"/>
                <a:t>A</a:t>
              </a:r>
              <a:r>
                <a:rPr lang="en-US" altLang="zh-CN" sz="3200" b="1" baseline="-14000"/>
                <a:t>10</a:t>
              </a:r>
              <a:r>
                <a:rPr lang="en-US" altLang="zh-CN" sz="1200" b="1" baseline="-14000"/>
                <a:t> </a:t>
              </a:r>
              <a:r>
                <a:rPr lang="en-US" altLang="zh-CN" sz="2800" b="1"/>
                <a:t>A</a:t>
              </a:r>
              <a:r>
                <a:rPr lang="en-US" altLang="zh-CN" sz="3200" b="1" baseline="-14000"/>
                <a:t>9….</a:t>
              </a:r>
              <a:r>
                <a:rPr lang="en-US" altLang="zh-CN" sz="2800" b="1"/>
                <a:t>A</a:t>
              </a:r>
              <a:r>
                <a:rPr lang="en-US" altLang="zh-CN" sz="3200" b="1" baseline="-14000"/>
                <a:t>2</a:t>
              </a:r>
              <a:r>
                <a:rPr lang="en-US" altLang="zh-CN" sz="2800" b="1"/>
                <a:t>A</a:t>
              </a:r>
              <a:r>
                <a:rPr lang="en-US" altLang="zh-CN" sz="3200" b="1" baseline="-14000"/>
                <a:t>1</a:t>
              </a:r>
              <a:r>
                <a:rPr lang="en-US" altLang="zh-CN" sz="2800" b="1"/>
                <a:t>A</a:t>
              </a:r>
              <a:r>
                <a:rPr lang="en-US" altLang="zh-CN" sz="3200" b="1" baseline="-14000"/>
                <a:t>0</a:t>
              </a:r>
            </a:p>
          </p:txBody>
        </p:sp>
        <p:sp>
          <p:nvSpPr>
            <p:cNvPr id="6" name="Line 6"/>
            <p:cNvSpPr>
              <a:spLocks noChangeShapeType="1"/>
            </p:cNvSpPr>
            <p:nvPr/>
          </p:nvSpPr>
          <p:spPr bwMode="auto">
            <a:xfrm>
              <a:off x="697" y="631"/>
              <a:ext cx="3435" cy="0"/>
            </a:xfrm>
            <a:prstGeom prst="line">
              <a:avLst/>
            </a:prstGeom>
            <a:noFill/>
            <a:ln w="19050">
              <a:solidFill>
                <a:srgbClr val="003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AutoShape 7"/>
          <p:cNvSpPr>
            <a:spLocks/>
          </p:cNvSpPr>
          <p:nvPr/>
        </p:nvSpPr>
        <p:spPr bwMode="auto">
          <a:xfrm>
            <a:off x="1084709" y="1987252"/>
            <a:ext cx="128587" cy="604837"/>
          </a:xfrm>
          <a:prstGeom prst="leftBrace">
            <a:avLst>
              <a:gd name="adj1" fmla="val 39198"/>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 name="Text Box 8"/>
          <p:cNvSpPr txBox="1">
            <a:spLocks noChangeArrowheads="1"/>
          </p:cNvSpPr>
          <p:nvPr/>
        </p:nvSpPr>
        <p:spPr bwMode="auto">
          <a:xfrm>
            <a:off x="348109" y="2030114"/>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8</a:t>
            </a:r>
            <a:r>
              <a:rPr lang="en-US" altLang="zh-CN" sz="2400" b="1"/>
              <a:t>KB</a:t>
            </a:r>
          </a:p>
        </p:txBody>
      </p:sp>
      <p:sp>
        <p:nvSpPr>
          <p:cNvPr id="9" name="AutoShape 9"/>
          <p:cNvSpPr>
            <a:spLocks/>
          </p:cNvSpPr>
          <p:nvPr/>
        </p:nvSpPr>
        <p:spPr bwMode="auto">
          <a:xfrm>
            <a:off x="6569521" y="197772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Text Box 10"/>
          <p:cNvSpPr txBox="1">
            <a:spLocks noChangeArrowheads="1"/>
          </p:cNvSpPr>
          <p:nvPr/>
        </p:nvSpPr>
        <p:spPr bwMode="auto">
          <a:xfrm>
            <a:off x="6701284" y="203963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E000~FFFF</a:t>
            </a:r>
          </a:p>
        </p:txBody>
      </p:sp>
      <p:sp>
        <p:nvSpPr>
          <p:cNvPr id="11" name="Text Box 11"/>
          <p:cNvSpPr txBox="1">
            <a:spLocks noChangeArrowheads="1"/>
          </p:cNvSpPr>
          <p:nvPr/>
        </p:nvSpPr>
        <p:spPr bwMode="auto">
          <a:xfrm>
            <a:off x="317946" y="2960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4</a:t>
            </a:r>
            <a:r>
              <a:rPr lang="en-US" altLang="zh-CN" sz="2400" b="1"/>
              <a:t>KB</a:t>
            </a:r>
          </a:p>
        </p:txBody>
      </p:sp>
      <p:sp>
        <p:nvSpPr>
          <p:cNvPr id="12" name="AutoShape 12"/>
          <p:cNvSpPr>
            <a:spLocks/>
          </p:cNvSpPr>
          <p:nvPr/>
        </p:nvSpPr>
        <p:spPr bwMode="auto">
          <a:xfrm>
            <a:off x="1048196" y="2917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13"/>
          <p:cNvSpPr txBox="1">
            <a:spLocks noChangeArrowheads="1"/>
          </p:cNvSpPr>
          <p:nvPr/>
        </p:nvSpPr>
        <p:spPr bwMode="auto">
          <a:xfrm>
            <a:off x="1229171" y="2709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0</a:t>
            </a:r>
            <a:r>
              <a:rPr lang="zh-CN" altLang="en-US" sz="2800" b="1"/>
              <a:t>    0    0    0  </a:t>
            </a:r>
            <a:r>
              <a:rPr lang="en-US" altLang="zh-CN" sz="3200" b="1" baseline="-14000"/>
              <a:t>….</a:t>
            </a:r>
            <a:r>
              <a:rPr lang="zh-CN" altLang="en-US" sz="2800" b="1"/>
              <a:t> 0   0    0</a:t>
            </a:r>
          </a:p>
          <a:p>
            <a:pPr algn="l">
              <a:spcBef>
                <a:spcPct val="0"/>
              </a:spcBef>
            </a:pPr>
            <a:r>
              <a:rPr lang="zh-CN" altLang="en-US" sz="2800" b="1">
                <a:solidFill>
                  <a:srgbClr val="800000"/>
                </a:solidFill>
              </a:rPr>
              <a:t>1    1    0</a:t>
            </a:r>
            <a:r>
              <a:rPr lang="zh-CN" altLang="en-US" sz="2800" b="1">
                <a:solidFill>
                  <a:srgbClr val="CCFFFF"/>
                </a:solidFill>
              </a:rPr>
              <a:t>    </a:t>
            </a:r>
            <a:r>
              <a:rPr lang="zh-CN" altLang="en-US" sz="2800" b="1">
                <a:solidFill>
                  <a:srgbClr val="FF0000"/>
                </a:solidFill>
              </a:rPr>
              <a:t>1</a:t>
            </a:r>
            <a:r>
              <a:rPr lang="zh-CN" altLang="en-US" sz="2800" b="1"/>
              <a:t>    1    1    1  </a:t>
            </a:r>
            <a:r>
              <a:rPr lang="en-US" altLang="zh-CN" sz="3200" b="1" baseline="-14000"/>
              <a:t>….</a:t>
            </a:r>
            <a:r>
              <a:rPr lang="zh-CN" altLang="en-US" sz="2800" b="1"/>
              <a:t> 1   1    1</a:t>
            </a:r>
          </a:p>
        </p:txBody>
      </p:sp>
      <p:sp>
        <p:nvSpPr>
          <p:cNvPr id="14" name="Rectangle 14"/>
          <p:cNvSpPr>
            <a:spLocks noChangeArrowheads="1"/>
          </p:cNvSpPr>
          <p:nvPr/>
        </p:nvSpPr>
        <p:spPr bwMode="auto">
          <a:xfrm>
            <a:off x="2848421" y="2795289"/>
            <a:ext cx="496888"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5" name="AutoShape 15"/>
          <p:cNvSpPr>
            <a:spLocks/>
          </p:cNvSpPr>
          <p:nvPr/>
        </p:nvSpPr>
        <p:spPr bwMode="auto">
          <a:xfrm>
            <a:off x="6604446" y="29111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6" name="Text Box 16"/>
          <p:cNvSpPr txBox="1">
            <a:spLocks noChangeArrowheads="1"/>
          </p:cNvSpPr>
          <p:nvPr/>
        </p:nvSpPr>
        <p:spPr bwMode="auto">
          <a:xfrm>
            <a:off x="6701284" y="297626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C000~DFFF</a:t>
            </a:r>
          </a:p>
        </p:txBody>
      </p:sp>
      <p:sp>
        <p:nvSpPr>
          <p:cNvPr id="17" name="Text Box 17"/>
          <p:cNvSpPr txBox="1">
            <a:spLocks noChangeArrowheads="1"/>
          </p:cNvSpPr>
          <p:nvPr/>
        </p:nvSpPr>
        <p:spPr bwMode="auto">
          <a:xfrm>
            <a:off x="89346" y="3849389"/>
            <a:ext cx="103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①</a:t>
            </a:r>
            <a:endParaRPr lang="en-US" altLang="zh-CN" sz="2000" b="1"/>
          </a:p>
        </p:txBody>
      </p:sp>
      <p:sp>
        <p:nvSpPr>
          <p:cNvPr id="18" name="AutoShape 18"/>
          <p:cNvSpPr>
            <a:spLocks/>
          </p:cNvSpPr>
          <p:nvPr/>
        </p:nvSpPr>
        <p:spPr bwMode="auto">
          <a:xfrm>
            <a:off x="1086296" y="38065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9" name="Text Box 19"/>
          <p:cNvSpPr txBox="1">
            <a:spLocks noChangeArrowheads="1"/>
          </p:cNvSpPr>
          <p:nvPr/>
        </p:nvSpPr>
        <p:spPr bwMode="auto">
          <a:xfrm>
            <a:off x="1241871" y="3598564"/>
            <a:ext cx="5943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a:t>
            </a:r>
            <a:r>
              <a:rPr lang="zh-CN" altLang="en-US" sz="2800" b="1"/>
              <a:t> 0   0    0</a:t>
            </a:r>
          </a:p>
          <a:p>
            <a:pPr algn="l">
              <a:spcBef>
                <a:spcPct val="0"/>
              </a:spcBef>
            </a:pPr>
            <a:r>
              <a:rPr lang="zh-CN" altLang="en-US" sz="2800" b="1">
                <a:solidFill>
                  <a:srgbClr val="800000"/>
                </a:solidFill>
              </a:rPr>
              <a:t>1    0    1    0</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0" name="Rectangle 20"/>
          <p:cNvSpPr>
            <a:spLocks noChangeArrowheads="1"/>
          </p:cNvSpPr>
          <p:nvPr/>
        </p:nvSpPr>
        <p:spPr bwMode="auto">
          <a:xfrm>
            <a:off x="3399284" y="36874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AutoShape 21"/>
          <p:cNvSpPr>
            <a:spLocks/>
          </p:cNvSpPr>
          <p:nvPr/>
        </p:nvSpPr>
        <p:spPr bwMode="auto">
          <a:xfrm>
            <a:off x="6591746" y="37747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Text Box 22"/>
          <p:cNvSpPr txBox="1">
            <a:spLocks noChangeArrowheads="1"/>
          </p:cNvSpPr>
          <p:nvPr/>
        </p:nvSpPr>
        <p:spPr bwMode="auto">
          <a:xfrm>
            <a:off x="6701284" y="3798589"/>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A000~AFFF</a:t>
            </a:r>
          </a:p>
        </p:txBody>
      </p:sp>
      <p:sp>
        <p:nvSpPr>
          <p:cNvPr id="23" name="Text Box 23"/>
          <p:cNvSpPr txBox="1">
            <a:spLocks noChangeArrowheads="1"/>
          </p:cNvSpPr>
          <p:nvPr/>
        </p:nvSpPr>
        <p:spPr bwMode="auto">
          <a:xfrm>
            <a:off x="105221" y="4836814"/>
            <a:ext cx="121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t>2</a:t>
            </a:r>
            <a:r>
              <a:rPr lang="en-US" altLang="zh-CN" sz="2400" b="1"/>
              <a:t>BK</a:t>
            </a:r>
            <a:r>
              <a:rPr lang="en-US" altLang="zh-CN" sz="2000" b="1">
                <a:cs typeface="Times New Roman" panose="02020603050405020304" pitchFamily="18" charset="0"/>
              </a:rPr>
              <a:t>②</a:t>
            </a:r>
          </a:p>
        </p:txBody>
      </p:sp>
      <p:sp>
        <p:nvSpPr>
          <p:cNvPr id="24" name="AutoShape 24"/>
          <p:cNvSpPr>
            <a:spLocks/>
          </p:cNvSpPr>
          <p:nvPr/>
        </p:nvSpPr>
        <p:spPr bwMode="auto">
          <a:xfrm>
            <a:off x="1098996" y="4784427"/>
            <a:ext cx="128588" cy="604837"/>
          </a:xfrm>
          <a:prstGeom prst="leftBrace">
            <a:avLst>
              <a:gd name="adj1" fmla="val 39197"/>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Text Box 25"/>
          <p:cNvSpPr txBox="1">
            <a:spLocks noChangeArrowheads="1"/>
          </p:cNvSpPr>
          <p:nvPr/>
        </p:nvSpPr>
        <p:spPr bwMode="auto">
          <a:xfrm>
            <a:off x="1254571" y="4576464"/>
            <a:ext cx="5656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0</a:t>
            </a:r>
            <a:r>
              <a:rPr lang="zh-CN" altLang="en-US" sz="2800" b="1"/>
              <a:t>    0    0  </a:t>
            </a:r>
            <a:r>
              <a:rPr lang="en-US" altLang="zh-CN" sz="3200" b="1" baseline="-14000"/>
              <a:t>…. </a:t>
            </a:r>
            <a:r>
              <a:rPr lang="zh-CN" altLang="en-US" sz="2800" b="1"/>
              <a:t>0   0    0</a:t>
            </a:r>
          </a:p>
          <a:p>
            <a:pPr algn="l">
              <a:spcBef>
                <a:spcPct val="0"/>
              </a:spcBef>
            </a:pPr>
            <a:r>
              <a:rPr lang="zh-CN" altLang="en-US" sz="2800" b="1">
                <a:solidFill>
                  <a:srgbClr val="800000"/>
                </a:solidFill>
              </a:rPr>
              <a:t>1    0    0    1</a:t>
            </a:r>
            <a:r>
              <a:rPr lang="zh-CN" altLang="en-US" sz="2800" b="1">
                <a:solidFill>
                  <a:srgbClr val="CCFFFF"/>
                </a:solidFill>
              </a:rPr>
              <a:t>    </a:t>
            </a:r>
            <a:r>
              <a:rPr lang="zh-CN" altLang="en-US" sz="2800" b="1">
                <a:solidFill>
                  <a:srgbClr val="FF0000"/>
                </a:solidFill>
              </a:rPr>
              <a:t>1</a:t>
            </a:r>
            <a:r>
              <a:rPr lang="zh-CN" altLang="en-US" sz="2800" b="1"/>
              <a:t>    1    1  </a:t>
            </a:r>
            <a:r>
              <a:rPr lang="en-US" altLang="zh-CN" sz="3200" b="1" baseline="-14000"/>
              <a:t>….</a:t>
            </a:r>
            <a:r>
              <a:rPr lang="zh-CN" altLang="en-US" sz="2800" b="1"/>
              <a:t> 1   1    1</a:t>
            </a:r>
          </a:p>
        </p:txBody>
      </p:sp>
      <p:sp>
        <p:nvSpPr>
          <p:cNvPr id="26" name="Rectangle 26"/>
          <p:cNvSpPr>
            <a:spLocks noChangeArrowheads="1"/>
          </p:cNvSpPr>
          <p:nvPr/>
        </p:nvSpPr>
        <p:spPr bwMode="auto">
          <a:xfrm>
            <a:off x="3427859" y="4665364"/>
            <a:ext cx="496887" cy="820738"/>
          </a:xfrm>
          <a:prstGeom prst="rect">
            <a:avLst/>
          </a:prstGeom>
          <a:noFill/>
          <a:ln w="38100">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AutoShape 27"/>
          <p:cNvSpPr>
            <a:spLocks/>
          </p:cNvSpPr>
          <p:nvPr/>
        </p:nvSpPr>
        <p:spPr bwMode="auto">
          <a:xfrm>
            <a:off x="6575871" y="4765377"/>
            <a:ext cx="114300" cy="619125"/>
          </a:xfrm>
          <a:prstGeom prst="rightBrace">
            <a:avLst>
              <a:gd name="adj1" fmla="val 45139"/>
              <a:gd name="adj2" fmla="val 50000"/>
            </a:avLst>
          </a:prstGeom>
          <a:noFill/>
          <a:ln w="20320">
            <a:solidFill>
              <a:srgbClr val="003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Text Box 28"/>
          <p:cNvSpPr txBox="1">
            <a:spLocks noChangeArrowheads="1"/>
          </p:cNvSpPr>
          <p:nvPr/>
        </p:nvSpPr>
        <p:spPr bwMode="auto">
          <a:xfrm>
            <a:off x="6704459" y="4824114"/>
            <a:ext cx="19542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a:t>9000~9FFF</a:t>
            </a:r>
          </a:p>
        </p:txBody>
      </p:sp>
      <p:sp>
        <p:nvSpPr>
          <p:cNvPr id="29" name="Freeform 29"/>
          <p:cNvSpPr>
            <a:spLocks/>
          </p:cNvSpPr>
          <p:nvPr/>
        </p:nvSpPr>
        <p:spPr bwMode="auto">
          <a:xfrm>
            <a:off x="7649021" y="3249314"/>
            <a:ext cx="1387475" cy="3078163"/>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 name="Text Box 31"/>
          <p:cNvSpPr txBox="1">
            <a:spLocks noChangeArrowheads="1"/>
          </p:cNvSpPr>
          <p:nvPr/>
        </p:nvSpPr>
        <p:spPr bwMode="auto">
          <a:xfrm>
            <a:off x="5631309" y="6078239"/>
            <a:ext cx="2347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8</a:t>
            </a:r>
            <a:r>
              <a:rPr lang="en-US" altLang="zh-CN" sz="2800" b="1">
                <a:solidFill>
                  <a:srgbClr val="000099"/>
                </a:solidFill>
              </a:rPr>
              <a:t>K</a:t>
            </a:r>
            <a:r>
              <a:rPr lang="zh-CN" altLang="en-US" sz="2800" b="1">
                <a:solidFill>
                  <a:srgbClr val="000099"/>
                </a:solidFill>
              </a:rPr>
              <a:t>地址范围</a:t>
            </a:r>
          </a:p>
        </p:txBody>
      </p:sp>
      <p:grpSp>
        <p:nvGrpSpPr>
          <p:cNvPr id="31" name="Group 37"/>
          <p:cNvGrpSpPr>
            <a:grpSpLocks/>
          </p:cNvGrpSpPr>
          <p:nvPr/>
        </p:nvGrpSpPr>
        <p:grpSpPr bwMode="auto">
          <a:xfrm>
            <a:off x="7931596" y="4079577"/>
            <a:ext cx="927100" cy="1727200"/>
            <a:chOff x="4946" y="2085"/>
            <a:chExt cx="584" cy="1170"/>
          </a:xfrm>
        </p:grpSpPr>
        <p:sp>
          <p:nvSpPr>
            <p:cNvPr id="32" name="Freeform 32"/>
            <p:cNvSpPr>
              <a:spLocks/>
            </p:cNvSpPr>
            <p:nvPr/>
          </p:nvSpPr>
          <p:spPr bwMode="auto">
            <a:xfrm>
              <a:off x="4946" y="2085"/>
              <a:ext cx="584" cy="1170"/>
            </a:xfrm>
            <a:custGeom>
              <a:avLst/>
              <a:gdLst>
                <a:gd name="T0" fmla="*/ 634 w 874"/>
                <a:gd name="T1" fmla="*/ 0 h 2054"/>
                <a:gd name="T2" fmla="*/ 874 w 874"/>
                <a:gd name="T3" fmla="*/ 0 h 2054"/>
                <a:gd name="T4" fmla="*/ 874 w 874"/>
                <a:gd name="T5" fmla="*/ 2054 h 2054"/>
                <a:gd name="T6" fmla="*/ 0 w 874"/>
                <a:gd name="T7" fmla="*/ 2054 h 2054"/>
              </a:gdLst>
              <a:ahLst/>
              <a:cxnLst>
                <a:cxn ang="0">
                  <a:pos x="T0" y="T1"/>
                </a:cxn>
                <a:cxn ang="0">
                  <a:pos x="T2" y="T3"/>
                </a:cxn>
                <a:cxn ang="0">
                  <a:pos x="T4" y="T5"/>
                </a:cxn>
                <a:cxn ang="0">
                  <a:pos x="T6" y="T7"/>
                </a:cxn>
              </a:cxnLst>
              <a:rect l="0" t="0" r="r" b="b"/>
              <a:pathLst>
                <a:path w="874" h="2054">
                  <a:moveTo>
                    <a:pt x="634" y="0"/>
                  </a:moveTo>
                  <a:lnTo>
                    <a:pt x="874" y="0"/>
                  </a:lnTo>
                  <a:lnTo>
                    <a:pt x="874" y="2054"/>
                  </a:lnTo>
                  <a:lnTo>
                    <a:pt x="0" y="2054"/>
                  </a:lnTo>
                </a:path>
              </a:pathLst>
            </a:custGeom>
            <a:noFill/>
            <a:ln w="22225">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3" name="Line 33"/>
            <p:cNvSpPr>
              <a:spLocks noChangeShapeType="1"/>
            </p:cNvSpPr>
            <p:nvPr/>
          </p:nvSpPr>
          <p:spPr bwMode="auto">
            <a:xfrm>
              <a:off x="5277" y="2704"/>
              <a:ext cx="245" cy="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34" name="Text Box 35"/>
          <p:cNvSpPr txBox="1">
            <a:spLocks noChangeArrowheads="1"/>
          </p:cNvSpPr>
          <p:nvPr/>
        </p:nvSpPr>
        <p:spPr bwMode="auto">
          <a:xfrm>
            <a:off x="5963096" y="5567064"/>
            <a:ext cx="2347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99"/>
                </a:solidFill>
              </a:rPr>
              <a:t>4</a:t>
            </a:r>
            <a:r>
              <a:rPr lang="en-US" altLang="zh-CN" sz="2800" b="1">
                <a:solidFill>
                  <a:srgbClr val="000099"/>
                </a:solidFill>
              </a:rPr>
              <a:t>K</a:t>
            </a:r>
            <a:r>
              <a:rPr lang="zh-CN" altLang="en-US" sz="2800" b="1">
                <a:solidFill>
                  <a:srgbClr val="000099"/>
                </a:solidFill>
              </a:rPr>
              <a:t>地址范围</a:t>
            </a:r>
          </a:p>
        </p:txBody>
      </p:sp>
    </p:spTree>
    <p:extLst>
      <p:ext uri="{BB962C8B-B14F-4D97-AF65-F5344CB8AC3E}">
        <p14:creationId xmlns:p14="http://schemas.microsoft.com/office/powerpoint/2010/main" val="33173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500"/>
                                        <p:tgtEl>
                                          <p:spTgt spid="1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wipe(left)">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wipe(left)">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xEl>
                                              <p:pRg st="0" end="0"/>
                                            </p:txEl>
                                          </p:spTgt>
                                        </p:tgtEl>
                                        <p:attrNameLst>
                                          <p:attrName>style.visibility</p:attrName>
                                        </p:attrNameLst>
                                      </p:cBhvr>
                                      <p:to>
                                        <p:strVal val="visible"/>
                                      </p:to>
                                    </p:set>
                                    <p:animEffect transition="in" filter="wipe(left)">
                                      <p:cBhvr>
                                        <p:cTn id="72" dur="500"/>
                                        <p:tgtEl>
                                          <p:spTgt spid="1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42"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outHorizont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
                                            <p:txEl>
                                              <p:pRg st="0" end="0"/>
                                            </p:txEl>
                                          </p:spTgt>
                                        </p:tgtEl>
                                        <p:attrNameLst>
                                          <p:attrName>style.visibility</p:attrName>
                                        </p:attrNameLst>
                                      </p:cBhvr>
                                      <p:to>
                                        <p:strVal val="visible"/>
                                      </p:to>
                                    </p:set>
                                    <p:animEffect transition="in" filter="wipe(left)">
                                      <p:cBhvr>
                                        <p:cTn id="82" dur="500"/>
                                        <p:tgtEl>
                                          <p:spTgt spid="17">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
                                            <p:txEl>
                                              <p:pRg st="0" end="0"/>
                                            </p:txEl>
                                          </p:spTgt>
                                        </p:tgtEl>
                                        <p:attrNameLst>
                                          <p:attrName>style.visibility</p:attrName>
                                        </p:attrNameLst>
                                      </p:cBhvr>
                                      <p:to>
                                        <p:strVal val="visible"/>
                                      </p:to>
                                    </p:set>
                                    <p:animEffect transition="in" filter="wipe(left)">
                                      <p:cBhvr>
                                        <p:cTn id="92" dur="500"/>
                                        <p:tgtEl>
                                          <p:spTgt spid="1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9">
                                            <p:txEl>
                                              <p:pRg st="1" end="1"/>
                                            </p:txEl>
                                          </p:spTgt>
                                        </p:tgtEl>
                                        <p:attrNameLst>
                                          <p:attrName>style.visibility</p:attrName>
                                        </p:attrNameLst>
                                      </p:cBhvr>
                                      <p:to>
                                        <p:strVal val="visible"/>
                                      </p:to>
                                    </p:set>
                                    <p:animEffect transition="in" filter="wipe(left)">
                                      <p:cBhvr>
                                        <p:cTn id="97" dur="500"/>
                                        <p:tgtEl>
                                          <p:spTgt spid="19">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wipe(left)">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
                                            <p:txEl>
                                              <p:pRg st="0" end="0"/>
                                            </p:txEl>
                                          </p:spTgt>
                                        </p:tgtEl>
                                        <p:attrNameLst>
                                          <p:attrName>style.visibility</p:attrName>
                                        </p:attrNameLst>
                                      </p:cBhvr>
                                      <p:to>
                                        <p:strVal val="visible"/>
                                      </p:to>
                                    </p:set>
                                    <p:animEffect transition="in" filter="wipe(left)">
                                      <p:cBhvr>
                                        <p:cTn id="107" dur="500"/>
                                        <p:tgtEl>
                                          <p:spTgt spid="2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nodeType="click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barn(outHorizontal)">
                                      <p:cBhvr>
                                        <p:cTn id="112" dur="5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3">
                                            <p:txEl>
                                              <p:pRg st="0" end="0"/>
                                            </p:txEl>
                                          </p:spTgt>
                                        </p:tgtEl>
                                        <p:attrNameLst>
                                          <p:attrName>style.visibility</p:attrName>
                                        </p:attrNameLst>
                                      </p:cBhvr>
                                      <p:to>
                                        <p:strVal val="visible"/>
                                      </p:to>
                                    </p:set>
                                    <p:animEffect transition="in" filter="wipe(left)">
                                      <p:cBhvr>
                                        <p:cTn id="117" dur="500"/>
                                        <p:tgtEl>
                                          <p:spTgt spid="23">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wipe(left)">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5">
                                            <p:txEl>
                                              <p:pRg st="0" end="0"/>
                                            </p:txEl>
                                          </p:spTgt>
                                        </p:tgtEl>
                                        <p:attrNameLst>
                                          <p:attrName>style.visibility</p:attrName>
                                        </p:attrNameLst>
                                      </p:cBhvr>
                                      <p:to>
                                        <p:strVal val="visible"/>
                                      </p:to>
                                    </p:set>
                                    <p:animEffect transition="in" filter="wipe(left)">
                                      <p:cBhvr>
                                        <p:cTn id="127" dur="500"/>
                                        <p:tgtEl>
                                          <p:spTgt spid="25">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5">
                                            <p:txEl>
                                              <p:pRg st="1" end="1"/>
                                            </p:txEl>
                                          </p:spTgt>
                                        </p:tgtEl>
                                        <p:attrNameLst>
                                          <p:attrName>style.visibility</p:attrName>
                                        </p:attrNameLst>
                                      </p:cBhvr>
                                      <p:to>
                                        <p:strVal val="visible"/>
                                      </p:to>
                                    </p:set>
                                    <p:animEffect transition="in" filter="wipe(left)">
                                      <p:cBhvr>
                                        <p:cTn id="132" dur="500"/>
                                        <p:tgtEl>
                                          <p:spTgt spid="25">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wipe(left)">
                                      <p:cBhvr>
                                        <p:cTn id="137" dur="500"/>
                                        <p:tgtEl>
                                          <p:spTgt spid="2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8">
                                            <p:txEl>
                                              <p:pRg st="0" end="0"/>
                                            </p:txEl>
                                          </p:spTgt>
                                        </p:tgtEl>
                                        <p:attrNameLst>
                                          <p:attrName>style.visibility</p:attrName>
                                        </p:attrNameLst>
                                      </p:cBhvr>
                                      <p:to>
                                        <p:strVal val="visible"/>
                                      </p:to>
                                    </p:set>
                                    <p:animEffect transition="in" filter="wipe(left)">
                                      <p:cBhvr>
                                        <p:cTn id="142" dur="500"/>
                                        <p:tgtEl>
                                          <p:spTgt spid="28">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42" fill="hold" nodeType="clickEffect">
                                  <p:stCondLst>
                                    <p:cond delay="0"/>
                                  </p:stCondLst>
                                  <p:childTnLst>
                                    <p:set>
                                      <p:cBhvr>
                                        <p:cTn id="146" dur="1" fill="hold">
                                          <p:stCondLst>
                                            <p:cond delay="0"/>
                                          </p:stCondLst>
                                        </p:cTn>
                                        <p:tgtEl>
                                          <p:spTgt spid="26"/>
                                        </p:tgtEl>
                                        <p:attrNameLst>
                                          <p:attrName>style.visibility</p:attrName>
                                        </p:attrNameLst>
                                      </p:cBhvr>
                                      <p:to>
                                        <p:strVal val="visible"/>
                                      </p:to>
                                    </p:set>
                                    <p:animEffect transition="in" filter="barn(outHorizontal)">
                                      <p:cBhvr>
                                        <p:cTn id="147" dur="500"/>
                                        <p:tgtEl>
                                          <p:spTgt spid="26"/>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right)">
                                      <p:cBhvr>
                                        <p:cTn id="152" dur="500"/>
                                        <p:tgtEl>
                                          <p:spTgt spid="29"/>
                                        </p:tgtEl>
                                      </p:cBhvr>
                                    </p:animEffect>
                                  </p:childTnLst>
                                </p:cTn>
                              </p:par>
                            </p:childTnLst>
                          </p:cTn>
                        </p:par>
                        <p:par>
                          <p:cTn id="153" fill="hold">
                            <p:stCondLst>
                              <p:cond delay="500"/>
                            </p:stCondLst>
                            <p:childTnLst>
                              <p:par>
                                <p:cTn id="154" presetID="22" presetClass="entr" presetSubtype="2" fill="hold" grpId="0" nodeType="afterEffect">
                                  <p:stCondLst>
                                    <p:cond delay="1000"/>
                                  </p:stCondLst>
                                  <p:childTnLst>
                                    <p:set>
                                      <p:cBhvr>
                                        <p:cTn id="155" dur="1" fill="hold">
                                          <p:stCondLst>
                                            <p:cond delay="0"/>
                                          </p:stCondLst>
                                        </p:cTn>
                                        <p:tgtEl>
                                          <p:spTgt spid="30"/>
                                        </p:tgtEl>
                                        <p:attrNameLst>
                                          <p:attrName>style.visibility</p:attrName>
                                        </p:attrNameLst>
                                      </p:cBhvr>
                                      <p:to>
                                        <p:strVal val="visible"/>
                                      </p:to>
                                    </p:set>
                                    <p:animEffect transition="in" filter="wipe(right)">
                                      <p:cBhvr>
                                        <p:cTn id="156" dur="500"/>
                                        <p:tgtEl>
                                          <p:spTgt spid="3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wipe(up)">
                                      <p:cBhvr>
                                        <p:cTn id="161" dur="500"/>
                                        <p:tgtEl>
                                          <p:spTgt spid="31"/>
                                        </p:tgtEl>
                                      </p:cBhvr>
                                    </p:animEffect>
                                  </p:childTnLst>
                                </p:cTn>
                              </p:par>
                            </p:childTnLst>
                          </p:cTn>
                        </p:par>
                        <p:par>
                          <p:cTn id="162" fill="hold">
                            <p:stCondLst>
                              <p:cond delay="500"/>
                            </p:stCondLst>
                            <p:childTnLst>
                              <p:par>
                                <p:cTn id="163" presetID="22" presetClass="entr" presetSubtype="2" fill="hold" grpId="0" nodeType="after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ipe(right)">
                                      <p:cBhvr>
                                        <p:cTn id="16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8" grpId="0" build="p" autoUpdateAnimBg="0"/>
      <p:bldP spid="10" grpId="0" build="p" autoUpdateAnimBg="0"/>
      <p:bldP spid="11" grpId="0" build="p" autoUpdateAnimBg="0"/>
      <p:bldP spid="13" grpId="0" build="p" autoUpdateAnimBg="0"/>
      <p:bldP spid="16" grpId="0" build="p" autoUpdateAnimBg="0"/>
      <p:bldP spid="17" grpId="0" build="p" autoUpdateAnimBg="0"/>
      <p:bldP spid="19" grpId="0" build="p" autoUpdateAnimBg="0"/>
      <p:bldP spid="22" grpId="0" build="p" autoUpdateAnimBg="0"/>
      <p:bldP spid="23" grpId="0" build="p" autoUpdateAnimBg="0"/>
      <p:bldP spid="25" grpId="0" build="p" autoUpdateAnimBg="0"/>
      <p:bldP spid="28" grpId="0" build="p" autoUpdateAnimBg="0"/>
      <p:bldP spid="30" grpId="0" autoUpdateAnimBg="0"/>
      <p:bldP spid="3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5"/>
          <p:cNvSpPr>
            <a:spLocks noChangeArrowheads="1"/>
          </p:cNvSpPr>
          <p:nvPr/>
        </p:nvSpPr>
        <p:spPr bwMode="auto">
          <a:xfrm>
            <a:off x="323528" y="1196752"/>
            <a:ext cx="4346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
              </a:spcBef>
            </a:pPr>
            <a:r>
              <a:rPr lang="zh-CN" altLang="en-US" sz="2800" b="1"/>
              <a:t>2. 分析芯片地址重叠情况</a:t>
            </a:r>
          </a:p>
        </p:txBody>
      </p:sp>
      <p:sp>
        <p:nvSpPr>
          <p:cNvPr id="3" name="Text Box 16"/>
          <p:cNvSpPr txBox="1">
            <a:spLocks noChangeArrowheads="1"/>
          </p:cNvSpPr>
          <p:nvPr/>
        </p:nvSpPr>
        <p:spPr bwMode="auto">
          <a:xfrm>
            <a:off x="734690" y="2043584"/>
            <a:ext cx="800258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731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30000"/>
              </a:spcBef>
            </a:pPr>
            <a:r>
              <a:rPr lang="zh-CN" altLang="en-US" sz="2800" b="1"/>
              <a:t>(1) 8</a:t>
            </a:r>
            <a:r>
              <a:rPr lang="en-US" altLang="zh-CN" sz="2800" b="1"/>
              <a:t>KB</a:t>
            </a:r>
            <a:r>
              <a:rPr lang="zh-CN" altLang="en-US" sz="2800" b="1"/>
              <a:t>芯片地址空间</a:t>
            </a:r>
            <a:r>
              <a:rPr lang="en-US" altLang="zh-CN" sz="2600" b="1"/>
              <a:t>E000~FFFF, </a:t>
            </a:r>
            <a:r>
              <a:rPr lang="zh-CN" altLang="en-US" sz="2600" b="1"/>
              <a:t>没有地址重叠;</a:t>
            </a:r>
          </a:p>
          <a:p>
            <a:pPr>
              <a:lnSpc>
                <a:spcPct val="105000"/>
              </a:lnSpc>
              <a:spcBef>
                <a:spcPct val="30000"/>
              </a:spcBef>
            </a:pPr>
            <a:r>
              <a:rPr lang="zh-CN" altLang="en-US" sz="2800" b="1"/>
              <a:t>(2) 4</a:t>
            </a:r>
            <a:r>
              <a:rPr lang="en-US" altLang="zh-CN" sz="2800" b="1"/>
              <a:t>KB</a:t>
            </a:r>
            <a:r>
              <a:rPr lang="zh-CN" altLang="en-US" sz="2800" b="1"/>
              <a:t>芯片地址空间</a:t>
            </a:r>
            <a:r>
              <a:rPr lang="en-US" altLang="zh-CN" sz="2600" b="1"/>
              <a:t>C000~DFFF(</a:t>
            </a:r>
            <a:r>
              <a:rPr lang="zh-CN" altLang="en-US" sz="2600" b="1"/>
              <a:t>即两个4</a:t>
            </a:r>
            <a:r>
              <a:rPr lang="en-US" altLang="zh-CN" sz="2600" b="1"/>
              <a:t>K</a:t>
            </a:r>
            <a:r>
              <a:rPr lang="zh-CN" altLang="en-US" sz="2600" b="1"/>
              <a:t>空间: </a:t>
            </a:r>
            <a:r>
              <a:rPr lang="en-US" altLang="zh-CN" sz="2600" b="1"/>
              <a:t>C000~CFFF、D000~DFFF</a:t>
            </a:r>
            <a:r>
              <a:rPr lang="zh-CN" altLang="en-US" sz="2600" b="1"/>
              <a:t>), 有4</a:t>
            </a:r>
            <a:r>
              <a:rPr lang="en-US" altLang="zh-CN" sz="2600" b="1"/>
              <a:t>K</a:t>
            </a:r>
            <a:r>
              <a:rPr lang="zh-CN" altLang="en-US" sz="2600" b="1"/>
              <a:t>地址重叠;</a:t>
            </a:r>
          </a:p>
          <a:p>
            <a:pPr>
              <a:lnSpc>
                <a:spcPct val="105000"/>
              </a:lnSpc>
              <a:spcBef>
                <a:spcPct val="30000"/>
              </a:spcBef>
            </a:pPr>
            <a:r>
              <a:rPr lang="zh-CN" altLang="en-US" sz="2800" b="1"/>
              <a:t>(3) 2</a:t>
            </a:r>
            <a:r>
              <a:rPr lang="en-US" altLang="zh-CN" sz="2800" b="1"/>
              <a:t>KB </a:t>
            </a:r>
            <a:r>
              <a:rPr lang="en-US" altLang="zh-CN" b="1">
                <a:cs typeface="Times New Roman" panose="02020603050405020304" pitchFamily="18" charset="0"/>
              </a:rPr>
              <a:t>①</a:t>
            </a:r>
            <a:r>
              <a:rPr lang="zh-CN" altLang="en-US" sz="2800" b="1"/>
              <a:t>芯片地址空间</a:t>
            </a:r>
            <a:r>
              <a:rPr lang="en-US" altLang="zh-CN" sz="2600" b="1"/>
              <a:t>A000~AFFF(</a:t>
            </a:r>
            <a:r>
              <a:rPr lang="zh-CN" altLang="en-US" sz="2600" b="1"/>
              <a:t>即两个2</a:t>
            </a:r>
            <a:r>
              <a:rPr lang="en-US" altLang="zh-CN" sz="2600" b="1"/>
              <a:t>K</a:t>
            </a:r>
            <a:r>
              <a:rPr lang="zh-CN" altLang="en-US" sz="2600" b="1"/>
              <a:t>空间: </a:t>
            </a:r>
            <a:r>
              <a:rPr lang="en-US" altLang="zh-CN" sz="2600" b="1"/>
              <a:t>A000~A7FF、A800~AFFF</a:t>
            </a:r>
            <a:r>
              <a:rPr lang="zh-CN" altLang="en-US" sz="2600" b="1"/>
              <a:t>), 有2</a:t>
            </a:r>
            <a:r>
              <a:rPr lang="en-US" altLang="zh-CN" sz="2600" b="1"/>
              <a:t>K</a:t>
            </a:r>
            <a:r>
              <a:rPr lang="zh-CN" altLang="en-US" sz="2600" b="1"/>
              <a:t>地址重叠;</a:t>
            </a:r>
          </a:p>
          <a:p>
            <a:pPr>
              <a:lnSpc>
                <a:spcPct val="105000"/>
              </a:lnSpc>
              <a:spcBef>
                <a:spcPct val="30000"/>
              </a:spcBef>
            </a:pPr>
            <a:r>
              <a:rPr lang="zh-CN" altLang="en-US" sz="2800" b="1"/>
              <a:t>(4) 2</a:t>
            </a:r>
            <a:r>
              <a:rPr lang="en-US" altLang="zh-CN" sz="2800" b="1"/>
              <a:t>KB </a:t>
            </a:r>
            <a:r>
              <a:rPr lang="en-US" altLang="zh-CN" b="1">
                <a:cs typeface="Times New Roman" panose="02020603050405020304" pitchFamily="18" charset="0"/>
              </a:rPr>
              <a:t>②</a:t>
            </a:r>
            <a:r>
              <a:rPr lang="zh-CN" altLang="en-US" sz="2800" b="1"/>
              <a:t>芯片地址空间</a:t>
            </a:r>
            <a:r>
              <a:rPr lang="en-US" altLang="zh-CN" sz="2600" b="1"/>
              <a:t>9000~9FFF(</a:t>
            </a:r>
            <a:r>
              <a:rPr lang="zh-CN" altLang="en-US" sz="2600" b="1"/>
              <a:t>即两个2</a:t>
            </a:r>
            <a:r>
              <a:rPr lang="en-US" altLang="zh-CN" sz="2600" b="1"/>
              <a:t>K</a:t>
            </a:r>
            <a:r>
              <a:rPr lang="zh-CN" altLang="en-US" sz="2600" b="1"/>
              <a:t>空间: </a:t>
            </a:r>
            <a:r>
              <a:rPr lang="en-US" altLang="zh-CN" sz="2600" b="1"/>
              <a:t>9000~97FF、9800~9FFF</a:t>
            </a:r>
            <a:r>
              <a:rPr lang="zh-CN" altLang="en-US" sz="2600" b="1"/>
              <a:t>), 有2</a:t>
            </a:r>
            <a:r>
              <a:rPr lang="en-US" altLang="zh-CN" sz="2600" b="1"/>
              <a:t>K</a:t>
            </a:r>
            <a:r>
              <a:rPr lang="zh-CN" altLang="en-US" sz="2600" b="1"/>
              <a:t>地址重叠;</a:t>
            </a:r>
          </a:p>
        </p:txBody>
      </p:sp>
    </p:spTree>
    <p:extLst>
      <p:ext uri="{BB962C8B-B14F-4D97-AF65-F5344CB8AC3E}">
        <p14:creationId xmlns:p14="http://schemas.microsoft.com/office/powerpoint/2010/main" val="39579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FCD28FC-9EB3-4233-8530-AAF382F6AF80}"/>
                  </a:ext>
                </a:extLst>
              </p:cNvPr>
              <p:cNvSpPr txBox="1"/>
              <p:nvPr/>
            </p:nvSpPr>
            <p:spPr>
              <a:xfrm>
                <a:off x="971600" y="188640"/>
                <a:ext cx="7776864" cy="3650743"/>
              </a:xfrm>
              <a:prstGeom prst="rect">
                <a:avLst/>
              </a:prstGeom>
              <a:noFill/>
            </p:spPr>
            <p:txBody>
              <a:bodyPr wrap="square" rtlCol="0">
                <a:spAutoFit/>
              </a:bodyPr>
              <a:lstStyle/>
              <a:p>
                <a:pPr>
                  <a:lnSpc>
                    <a:spcPct val="130000"/>
                  </a:lnSpc>
                </a:pPr>
                <a:r>
                  <a:rPr lang="zh-CN" altLang="en-US" sz="2000" b="1" dirty="0"/>
                  <a:t>例</a:t>
                </a:r>
                <a:r>
                  <a:rPr lang="en-US" altLang="zh-CN" sz="2000" b="1" dirty="0"/>
                  <a:t>4</a:t>
                </a:r>
                <a:r>
                  <a:rPr lang="zh-CN" altLang="en-US" sz="2000" b="1" dirty="0"/>
                  <a:t>，用</a:t>
                </a:r>
                <a:r>
                  <a:rPr lang="en-US" altLang="zh-CN" sz="2000" b="1" dirty="0"/>
                  <a:t>2K</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a14:m>
                <a:r>
                  <a:rPr lang="en-US" altLang="zh-CN" sz="2000" b="1" dirty="0"/>
                  <a:t>4b</a:t>
                </a:r>
                <a:r>
                  <a:rPr lang="zh-CN" altLang="en-US" sz="2000" b="1" dirty="0"/>
                  <a:t>的芯片</a:t>
                </a:r>
                <a:r>
                  <a:rPr lang="en-US" altLang="zh-CN" sz="2000" b="1" dirty="0"/>
                  <a:t>(</a:t>
                </a:r>
                <a:r>
                  <a:rPr lang="zh-CN" altLang="en-US" sz="2000" b="1" dirty="0"/>
                  <a:t>若干片</a:t>
                </a:r>
                <a:r>
                  <a:rPr lang="en-US" altLang="zh-CN" sz="2000" b="1" dirty="0"/>
                  <a:t>)</a:t>
                </a:r>
                <a:r>
                  <a:rPr lang="zh-CN" altLang="en-US" sz="2000" b="1" dirty="0"/>
                  <a:t>构成一个</a:t>
                </a:r>
                <a:r>
                  <a:rPr lang="en-US" altLang="zh-CN" sz="2000" b="1" dirty="0"/>
                  <a:t>12KB</a:t>
                </a:r>
                <a:r>
                  <a:rPr lang="zh-CN" altLang="en-US" sz="2000" b="1" dirty="0"/>
                  <a:t>的存储器，其地址范围在</a:t>
                </a:r>
                <a:r>
                  <a:rPr lang="en-US" altLang="zh-CN" sz="2000" b="1" dirty="0"/>
                  <a:t>C0000~C2FFFH</a:t>
                </a:r>
                <a:r>
                  <a:rPr lang="zh-CN" altLang="en-US" sz="2000" b="1" dirty="0"/>
                  <a:t>以及</a:t>
                </a:r>
                <a:r>
                  <a:rPr lang="en-US" altLang="zh-CN" sz="2000" b="1" dirty="0"/>
                  <a:t>C4000~C6FFF</a:t>
                </a:r>
                <a:r>
                  <a:rPr lang="zh-CN" altLang="en-US" sz="2000" b="1" dirty="0"/>
                  <a:t>之间。数据总线为</a:t>
                </a:r>
                <a:r>
                  <a:rPr lang="en-US" altLang="zh-CN" sz="2000" b="1" dirty="0"/>
                  <a:t>D0~D7</a:t>
                </a:r>
                <a:r>
                  <a:rPr lang="zh-CN" altLang="en-US" sz="2000" b="1" dirty="0"/>
                  <a:t>，地址总线为</a:t>
                </a:r>
                <a:r>
                  <a:rPr lang="en-US" altLang="zh-CN" sz="2000" b="1" dirty="0"/>
                  <a:t>A0~A19(</a:t>
                </a:r>
                <a:r>
                  <a:rPr lang="zh-CN" altLang="en-US" sz="2000" b="1" dirty="0"/>
                  <a:t>高地址</a:t>
                </a:r>
                <a:r>
                  <a:rPr lang="en-US" altLang="zh-CN" sz="2000" b="1" dirty="0"/>
                  <a:t>)</a:t>
                </a:r>
                <a:r>
                  <a:rPr lang="zh-CN" altLang="en-US" sz="2000" b="1" dirty="0"/>
                  <a:t>，对芯片读写采用</a:t>
                </a:r>
                <a:r>
                  <a:rPr lang="en-US" altLang="zh-CN" sz="2000" b="1" dirty="0"/>
                  <a:t>R/</a:t>
                </a:r>
                <a14:m>
                  <m:oMath xmlns:m="http://schemas.openxmlformats.org/officeDocument/2006/math">
                    <m:acc>
                      <m:accPr>
                        <m:chr m:val="̅"/>
                        <m:ctrlPr>
                          <a:rPr lang="en-US" altLang="zh-CN" sz="2000" b="1" i="1" smtClean="0">
                            <a:latin typeface="Cambria Math" panose="02040503050406030204" pitchFamily="18" charset="0"/>
                          </a:rPr>
                        </m:ctrlPr>
                      </m:accPr>
                      <m:e>
                        <m:r>
                          <m:rPr>
                            <m:nor/>
                          </m:rPr>
                          <a:rPr lang="en-US" altLang="zh-CN" sz="2000" b="1" i="0" smtClean="0">
                            <a:latin typeface="Cambria Math" panose="02040503050406030204" pitchFamily="18" charset="0"/>
                          </a:rPr>
                          <m:t>W</m:t>
                        </m:r>
                      </m:e>
                    </m:acc>
                  </m:oMath>
                </a14:m>
                <a:r>
                  <a:rPr lang="zh-CN" altLang="en-US" sz="2000" b="1" dirty="0"/>
                  <a:t>控制，且片选要求采用</a:t>
                </a:r>
                <a:r>
                  <a:rPr lang="en-US" altLang="zh-CN" sz="2000" b="1" dirty="0"/>
                  <a:t>3-8</a:t>
                </a:r>
                <a:r>
                  <a:rPr lang="zh-CN" altLang="en-US" sz="2000" b="1" dirty="0"/>
                  <a:t>译码器的输出，如下图所示。</a:t>
                </a:r>
                <a:endParaRPr lang="en-US" altLang="zh-CN" sz="2000" b="1" dirty="0"/>
              </a:p>
              <a:p>
                <a:pPr>
                  <a:lnSpc>
                    <a:spcPct val="130000"/>
                  </a:lnSpc>
                </a:pPr>
                <a:r>
                  <a:rPr lang="zh-CN" altLang="en-US" sz="2000" b="1" dirty="0"/>
                  <a:t>（</a:t>
                </a:r>
                <a:r>
                  <a:rPr lang="en-US" altLang="zh-CN" sz="2000" b="1" dirty="0"/>
                  <a:t>1</a:t>
                </a:r>
                <a:r>
                  <a:rPr lang="zh-CN" altLang="en-US" sz="2000" b="1" dirty="0"/>
                  <a:t>）需要</a:t>
                </a:r>
                <a:r>
                  <a:rPr lang="en-US" altLang="zh-CN" sz="2000" b="1" dirty="0"/>
                  <a:t>2K</a:t>
                </a:r>
                <a14:m>
                  <m:oMath xmlns:m="http://schemas.openxmlformats.org/officeDocument/2006/math">
                    <m:r>
                      <a:rPr lang="en-US" altLang="zh-CN" sz="2000" b="1" i="1">
                        <a:latin typeface="Cambria Math" panose="02040503050406030204" pitchFamily="18" charset="0"/>
                        <a:ea typeface="Cambria Math" panose="02040503050406030204" pitchFamily="18" charset="0"/>
                      </a:rPr>
                      <m:t>×</m:t>
                    </m:r>
                  </m:oMath>
                </a14:m>
                <a:r>
                  <a:rPr lang="en-US" altLang="zh-CN" sz="2000" b="1" dirty="0"/>
                  <a:t>4b</a:t>
                </a:r>
                <a:r>
                  <a:rPr lang="zh-CN" altLang="en-US" sz="2000" b="1" dirty="0"/>
                  <a:t>的芯片多少片构成</a:t>
                </a:r>
                <a:r>
                  <a:rPr lang="en-US" altLang="zh-CN" sz="2000" b="1" dirty="0"/>
                  <a:t>12KB</a:t>
                </a:r>
                <a:r>
                  <a:rPr lang="zh-CN" altLang="en-US" sz="2000" b="1" dirty="0"/>
                  <a:t>的存储器？</a:t>
                </a:r>
                <a:endParaRPr lang="en-US" altLang="zh-CN" sz="2000" b="1" dirty="0"/>
              </a:p>
              <a:p>
                <a:pPr>
                  <a:lnSpc>
                    <a:spcPct val="130000"/>
                  </a:lnSpc>
                </a:pPr>
                <a:r>
                  <a:rPr lang="zh-CN" altLang="en-US" sz="2000" b="1" dirty="0"/>
                  <a:t>（</a:t>
                </a:r>
                <a:r>
                  <a:rPr lang="en-US" altLang="zh-CN" sz="2000" b="1" dirty="0"/>
                  <a:t>2</a:t>
                </a:r>
                <a:r>
                  <a:rPr lang="zh-CN" altLang="en-US" sz="2000" b="1" dirty="0"/>
                  <a:t>）每组芯片地址线如何分配？</a:t>
                </a:r>
                <a:endParaRPr lang="en-US" altLang="zh-CN" sz="2000" b="1" dirty="0"/>
              </a:p>
              <a:p>
                <a:pPr>
                  <a:lnSpc>
                    <a:spcPct val="130000"/>
                  </a:lnSpc>
                </a:pPr>
                <a:r>
                  <a:rPr lang="zh-CN" altLang="en-US" sz="2000" b="1" dirty="0"/>
                  <a:t>（</a:t>
                </a:r>
                <a:r>
                  <a:rPr lang="en-US" altLang="zh-CN" sz="2000" b="1" dirty="0"/>
                  <a:t>3</a:t>
                </a:r>
                <a:r>
                  <a:rPr lang="zh-CN" altLang="en-US" sz="2000" b="1" dirty="0"/>
                  <a:t>）选择哪些地址线作为译码器的使能端？</a:t>
                </a:r>
                <a:endParaRPr lang="en-US" altLang="zh-CN" sz="2000" b="1" dirty="0"/>
              </a:p>
              <a:p>
                <a:pPr>
                  <a:lnSpc>
                    <a:spcPct val="130000"/>
                  </a:lnSpc>
                </a:pPr>
                <a:r>
                  <a:rPr lang="zh-CN" altLang="en-US" sz="2000" b="1" dirty="0"/>
                  <a:t>（</a:t>
                </a:r>
                <a:r>
                  <a:rPr lang="en-US" altLang="zh-CN" sz="2000" b="1" dirty="0"/>
                  <a:t>4</a:t>
                </a:r>
                <a:r>
                  <a:rPr lang="zh-CN" altLang="en-US" sz="2000" b="1" dirty="0"/>
                  <a:t>）选择哪些地址线作为译码器的输入端？</a:t>
                </a:r>
                <a:endParaRPr lang="en-US" altLang="zh-CN" sz="2000" b="1" dirty="0"/>
              </a:p>
              <a:p>
                <a:pPr>
                  <a:lnSpc>
                    <a:spcPct val="130000"/>
                  </a:lnSpc>
                </a:pPr>
                <a:r>
                  <a:rPr lang="zh-CN" altLang="en-US" sz="2000" b="1" dirty="0"/>
                  <a:t>（</a:t>
                </a:r>
                <a:r>
                  <a:rPr lang="en-US" altLang="zh-CN" sz="2000" b="1" dirty="0"/>
                  <a:t>5</a:t>
                </a:r>
                <a:r>
                  <a:rPr lang="zh-CN" altLang="en-US" sz="2000" b="1" dirty="0"/>
                  <a:t>）在不增加其他器件的条件下，画出存储器逻辑电路图。</a:t>
                </a:r>
                <a:endParaRPr lang="en-US" altLang="zh-CN" sz="2000" b="1" dirty="0"/>
              </a:p>
            </p:txBody>
          </p:sp>
        </mc:Choice>
        <mc:Fallback>
          <p:sp>
            <p:nvSpPr>
              <p:cNvPr id="2" name="文本框 1">
                <a:extLst>
                  <a:ext uri="{FF2B5EF4-FFF2-40B4-BE49-F238E27FC236}">
                    <a16:creationId xmlns:a16="http://schemas.microsoft.com/office/drawing/2014/main" id="{2FCD28FC-9EB3-4233-8530-AAF382F6AF80}"/>
                  </a:ext>
                </a:extLst>
              </p:cNvPr>
              <p:cNvSpPr txBox="1">
                <a:spLocks noRot="1" noChangeAspect="1" noMove="1" noResize="1" noEditPoints="1" noAdjustHandles="1" noChangeArrowheads="1" noChangeShapeType="1" noTextEdit="1"/>
              </p:cNvSpPr>
              <p:nvPr/>
            </p:nvSpPr>
            <p:spPr>
              <a:xfrm>
                <a:off x="971600" y="188640"/>
                <a:ext cx="7776864" cy="3650743"/>
              </a:xfrm>
              <a:prstGeom prst="rect">
                <a:avLst/>
              </a:prstGeom>
              <a:blipFill>
                <a:blip r:embed="rId2"/>
                <a:stretch>
                  <a:fillRect l="-784" r="-784" b="-2170"/>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C23AC14F-0C6C-4D37-9867-E89BB80C420B}"/>
              </a:ext>
            </a:extLst>
          </p:cNvPr>
          <p:cNvGrpSpPr/>
          <p:nvPr/>
        </p:nvGrpSpPr>
        <p:grpSpPr>
          <a:xfrm>
            <a:off x="1809162" y="4005064"/>
            <a:ext cx="3842958" cy="2520280"/>
            <a:chOff x="1809162" y="4005064"/>
            <a:chExt cx="3842958" cy="2520280"/>
          </a:xfrm>
        </p:grpSpPr>
        <p:grpSp>
          <p:nvGrpSpPr>
            <p:cNvPr id="47" name="组合 46">
              <a:extLst>
                <a:ext uri="{FF2B5EF4-FFF2-40B4-BE49-F238E27FC236}">
                  <a16:creationId xmlns:a16="http://schemas.microsoft.com/office/drawing/2014/main" id="{3A7BBA5C-C8C6-4B32-A0C6-722D0DF53D1B}"/>
                </a:ext>
              </a:extLst>
            </p:cNvPr>
            <p:cNvGrpSpPr/>
            <p:nvPr/>
          </p:nvGrpSpPr>
          <p:grpSpPr>
            <a:xfrm>
              <a:off x="2246696" y="4005064"/>
              <a:ext cx="3405424" cy="2520280"/>
              <a:chOff x="2246696" y="4005064"/>
              <a:chExt cx="3405424" cy="2520280"/>
            </a:xfrm>
          </p:grpSpPr>
          <p:sp>
            <p:nvSpPr>
              <p:cNvPr id="3" name="矩形 2">
                <a:extLst>
                  <a:ext uri="{FF2B5EF4-FFF2-40B4-BE49-F238E27FC236}">
                    <a16:creationId xmlns:a16="http://schemas.microsoft.com/office/drawing/2014/main" id="{3590FB7C-5E6A-40D7-A800-1D43F78A1AD4}"/>
                  </a:ext>
                </a:extLst>
              </p:cNvPr>
              <p:cNvSpPr/>
              <p:nvPr/>
            </p:nvSpPr>
            <p:spPr>
              <a:xfrm>
                <a:off x="3635896" y="4005064"/>
                <a:ext cx="1368152" cy="2520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F9361C0-F7B5-4BAB-9B45-BEC83122A2ED}"/>
                  </a:ext>
                </a:extLst>
              </p:cNvPr>
              <p:cNvSpPr txBox="1"/>
              <p:nvPr/>
            </p:nvSpPr>
            <p:spPr>
              <a:xfrm>
                <a:off x="3635896" y="4149080"/>
                <a:ext cx="428322" cy="369332"/>
              </a:xfrm>
              <a:prstGeom prst="rect">
                <a:avLst/>
              </a:prstGeom>
              <a:noFill/>
            </p:spPr>
            <p:txBody>
              <a:bodyPr wrap="none" rtlCol="0">
                <a:spAutoFit/>
              </a:bodyPr>
              <a:lstStyle/>
              <a:p>
                <a:r>
                  <a:rPr lang="en-US" altLang="zh-CN"/>
                  <a:t>G</a:t>
                </a:r>
                <a:r>
                  <a:rPr lang="en-US" altLang="zh-CN" baseline="-25000"/>
                  <a:t>1</a:t>
                </a:r>
                <a:endParaRPr lang="zh-CN" altLang="en-US" baseline="-25000"/>
              </a:p>
            </p:txBody>
          </p:sp>
          <p:sp>
            <p:nvSpPr>
              <p:cNvPr id="5" name="文本框 4">
                <a:extLst>
                  <a:ext uri="{FF2B5EF4-FFF2-40B4-BE49-F238E27FC236}">
                    <a16:creationId xmlns:a16="http://schemas.microsoft.com/office/drawing/2014/main" id="{7CAE348D-C09B-4AA9-A4A3-D108FF28779F}"/>
                  </a:ext>
                </a:extLst>
              </p:cNvPr>
              <p:cNvSpPr txBox="1"/>
              <p:nvPr/>
            </p:nvSpPr>
            <p:spPr>
              <a:xfrm>
                <a:off x="3635896" y="4499828"/>
                <a:ext cx="538930" cy="369332"/>
              </a:xfrm>
              <a:prstGeom prst="rect">
                <a:avLst/>
              </a:prstGeom>
              <a:noFill/>
            </p:spPr>
            <p:txBody>
              <a:bodyPr wrap="none" rtlCol="0">
                <a:spAutoFit/>
              </a:bodyPr>
              <a:lstStyle/>
              <a:p>
                <a:r>
                  <a:rPr lang="en-US" altLang="zh-CN"/>
                  <a:t>G</a:t>
                </a:r>
                <a:r>
                  <a:rPr lang="en-US" altLang="zh-CN" baseline="-25000"/>
                  <a:t>2A</a:t>
                </a:r>
                <a:endParaRPr lang="zh-CN" altLang="en-US" baseline="-25000"/>
              </a:p>
            </p:txBody>
          </p:sp>
          <p:sp>
            <p:nvSpPr>
              <p:cNvPr id="6" name="文本框 5">
                <a:extLst>
                  <a:ext uri="{FF2B5EF4-FFF2-40B4-BE49-F238E27FC236}">
                    <a16:creationId xmlns:a16="http://schemas.microsoft.com/office/drawing/2014/main" id="{4CE04BE7-D7B9-4407-8B20-E05FD273BFFD}"/>
                  </a:ext>
                </a:extLst>
              </p:cNvPr>
              <p:cNvSpPr txBox="1"/>
              <p:nvPr/>
            </p:nvSpPr>
            <p:spPr>
              <a:xfrm>
                <a:off x="3635896" y="4787860"/>
                <a:ext cx="530915" cy="369332"/>
              </a:xfrm>
              <a:prstGeom prst="rect">
                <a:avLst/>
              </a:prstGeom>
              <a:noFill/>
            </p:spPr>
            <p:txBody>
              <a:bodyPr wrap="none" rtlCol="0">
                <a:spAutoFit/>
              </a:bodyPr>
              <a:lstStyle/>
              <a:p>
                <a:r>
                  <a:rPr lang="en-US" altLang="zh-CN"/>
                  <a:t>G</a:t>
                </a:r>
                <a:r>
                  <a:rPr lang="en-US" altLang="zh-CN" baseline="-25000"/>
                  <a:t>2B</a:t>
                </a:r>
                <a:endParaRPr lang="zh-CN" altLang="en-US" baseline="-25000"/>
              </a:p>
            </p:txBody>
          </p:sp>
          <p:sp>
            <p:nvSpPr>
              <p:cNvPr id="7" name="文本框 6">
                <a:extLst>
                  <a:ext uri="{FF2B5EF4-FFF2-40B4-BE49-F238E27FC236}">
                    <a16:creationId xmlns:a16="http://schemas.microsoft.com/office/drawing/2014/main" id="{1FFA81CB-C72C-41D2-866B-75F30BE90DC8}"/>
                  </a:ext>
                </a:extLst>
              </p:cNvPr>
              <p:cNvSpPr txBox="1"/>
              <p:nvPr/>
            </p:nvSpPr>
            <p:spPr>
              <a:xfrm>
                <a:off x="3635896" y="5383688"/>
                <a:ext cx="466794" cy="369332"/>
              </a:xfrm>
              <a:prstGeom prst="rect">
                <a:avLst/>
              </a:prstGeom>
              <a:noFill/>
            </p:spPr>
            <p:txBody>
              <a:bodyPr wrap="none" rtlCol="0">
                <a:spAutoFit/>
              </a:bodyPr>
              <a:lstStyle/>
              <a:p>
                <a:r>
                  <a:rPr lang="en-US" altLang="zh-CN"/>
                  <a:t>A2</a:t>
                </a:r>
                <a:endParaRPr lang="zh-CN" altLang="en-US"/>
              </a:p>
            </p:txBody>
          </p:sp>
          <p:sp>
            <p:nvSpPr>
              <p:cNvPr id="8" name="文本框 7">
                <a:extLst>
                  <a:ext uri="{FF2B5EF4-FFF2-40B4-BE49-F238E27FC236}">
                    <a16:creationId xmlns:a16="http://schemas.microsoft.com/office/drawing/2014/main" id="{C0BE4B16-F99A-4A34-A8F8-258945579305}"/>
                  </a:ext>
                </a:extLst>
              </p:cNvPr>
              <p:cNvSpPr txBox="1"/>
              <p:nvPr/>
            </p:nvSpPr>
            <p:spPr>
              <a:xfrm>
                <a:off x="3635896" y="5651956"/>
                <a:ext cx="466794" cy="369332"/>
              </a:xfrm>
              <a:prstGeom prst="rect">
                <a:avLst/>
              </a:prstGeom>
              <a:noFill/>
            </p:spPr>
            <p:txBody>
              <a:bodyPr wrap="none" rtlCol="0">
                <a:spAutoFit/>
              </a:bodyPr>
              <a:lstStyle/>
              <a:p>
                <a:r>
                  <a:rPr lang="en-US" altLang="zh-CN"/>
                  <a:t>A1</a:t>
                </a:r>
                <a:endParaRPr lang="zh-CN" altLang="en-US"/>
              </a:p>
            </p:txBody>
          </p:sp>
          <p:sp>
            <p:nvSpPr>
              <p:cNvPr id="9" name="文本框 8">
                <a:extLst>
                  <a:ext uri="{FF2B5EF4-FFF2-40B4-BE49-F238E27FC236}">
                    <a16:creationId xmlns:a16="http://schemas.microsoft.com/office/drawing/2014/main" id="{8F180AFD-CF26-4C82-9BBF-558DD62DDD19}"/>
                  </a:ext>
                </a:extLst>
              </p:cNvPr>
              <p:cNvSpPr txBox="1"/>
              <p:nvPr/>
            </p:nvSpPr>
            <p:spPr>
              <a:xfrm>
                <a:off x="3635896" y="5939988"/>
                <a:ext cx="466794" cy="369332"/>
              </a:xfrm>
              <a:prstGeom prst="rect">
                <a:avLst/>
              </a:prstGeom>
              <a:noFill/>
            </p:spPr>
            <p:txBody>
              <a:bodyPr wrap="none" rtlCol="0">
                <a:spAutoFit/>
              </a:bodyPr>
              <a:lstStyle/>
              <a:p>
                <a:r>
                  <a:rPr lang="en-US" altLang="zh-CN"/>
                  <a:t>A0</a:t>
                </a:r>
                <a:endParaRPr lang="zh-CN" altLang="en-US"/>
              </a:p>
            </p:txBody>
          </p:sp>
          <p:sp>
            <p:nvSpPr>
              <p:cNvPr id="10" name="文本框 9">
                <a:extLst>
                  <a:ext uri="{FF2B5EF4-FFF2-40B4-BE49-F238E27FC236}">
                    <a16:creationId xmlns:a16="http://schemas.microsoft.com/office/drawing/2014/main" id="{458D8D75-8462-42DE-96CF-844678375146}"/>
                  </a:ext>
                </a:extLst>
              </p:cNvPr>
              <p:cNvSpPr txBox="1"/>
              <p:nvPr/>
            </p:nvSpPr>
            <p:spPr>
              <a:xfrm>
                <a:off x="4644008" y="4077072"/>
                <a:ext cx="470522" cy="369332"/>
              </a:xfrm>
              <a:prstGeom prst="rect">
                <a:avLst/>
              </a:prstGeom>
              <a:noFill/>
            </p:spPr>
            <p:txBody>
              <a:bodyPr wrap="square" rtlCol="0">
                <a:spAutoFit/>
              </a:bodyPr>
              <a:lstStyle/>
              <a:p>
                <a:r>
                  <a:rPr lang="en-US" altLang="zh-CN"/>
                  <a:t>Y</a:t>
                </a:r>
                <a:r>
                  <a:rPr lang="en-US" altLang="zh-CN" baseline="-25000"/>
                  <a:t>0</a:t>
                </a:r>
                <a:endParaRPr lang="zh-CN" altLang="en-US" baseline="-25000"/>
              </a:p>
            </p:txBody>
          </p:sp>
          <p:cxnSp>
            <p:nvCxnSpPr>
              <p:cNvPr id="13" name="直接连接符 12">
                <a:extLst>
                  <a:ext uri="{FF2B5EF4-FFF2-40B4-BE49-F238E27FC236}">
                    <a16:creationId xmlns:a16="http://schemas.microsoft.com/office/drawing/2014/main" id="{BD03BB04-F09D-406B-BA83-C05301272756}"/>
                  </a:ext>
                </a:extLst>
              </p:cNvPr>
              <p:cNvCxnSpPr/>
              <p:nvPr/>
            </p:nvCxnSpPr>
            <p:spPr>
              <a:xfrm>
                <a:off x="4708483" y="414908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C7F31AA-4FB5-456C-9864-C9480D19864F}"/>
                  </a:ext>
                </a:extLst>
              </p:cNvPr>
              <p:cNvSpPr txBox="1"/>
              <p:nvPr/>
            </p:nvSpPr>
            <p:spPr>
              <a:xfrm>
                <a:off x="4644008" y="4355812"/>
                <a:ext cx="470522" cy="369332"/>
              </a:xfrm>
              <a:prstGeom prst="rect">
                <a:avLst/>
              </a:prstGeom>
              <a:noFill/>
            </p:spPr>
            <p:txBody>
              <a:bodyPr wrap="square" rtlCol="0">
                <a:spAutoFit/>
              </a:bodyPr>
              <a:lstStyle/>
              <a:p>
                <a:r>
                  <a:rPr lang="en-US" altLang="zh-CN"/>
                  <a:t>Y</a:t>
                </a:r>
                <a:r>
                  <a:rPr lang="en-US" altLang="zh-CN" baseline="-25000"/>
                  <a:t>1</a:t>
                </a:r>
                <a:endParaRPr lang="zh-CN" altLang="en-US" baseline="-25000"/>
              </a:p>
            </p:txBody>
          </p:sp>
          <p:sp>
            <p:nvSpPr>
              <p:cNvPr id="15" name="文本框 14">
                <a:extLst>
                  <a:ext uri="{FF2B5EF4-FFF2-40B4-BE49-F238E27FC236}">
                    <a16:creationId xmlns:a16="http://schemas.microsoft.com/office/drawing/2014/main" id="{EF8A5AA1-288D-4E82-A7A3-F967E91D0EB3}"/>
                  </a:ext>
                </a:extLst>
              </p:cNvPr>
              <p:cNvSpPr txBox="1"/>
              <p:nvPr/>
            </p:nvSpPr>
            <p:spPr>
              <a:xfrm>
                <a:off x="4644008" y="4653136"/>
                <a:ext cx="508996" cy="369332"/>
              </a:xfrm>
              <a:prstGeom prst="rect">
                <a:avLst/>
              </a:prstGeom>
              <a:noFill/>
            </p:spPr>
            <p:txBody>
              <a:bodyPr wrap="square" rtlCol="0">
                <a:spAutoFit/>
              </a:bodyPr>
              <a:lstStyle/>
              <a:p>
                <a:r>
                  <a:rPr lang="en-US" altLang="zh-CN"/>
                  <a:t>Y</a:t>
                </a:r>
                <a:r>
                  <a:rPr lang="en-US" altLang="zh-CN" baseline="-25000"/>
                  <a:t>2</a:t>
                </a:r>
                <a:endParaRPr lang="zh-CN" altLang="en-US" baseline="-25000"/>
              </a:p>
            </p:txBody>
          </p:sp>
          <p:sp>
            <p:nvSpPr>
              <p:cNvPr id="16" name="文本框 15">
                <a:extLst>
                  <a:ext uri="{FF2B5EF4-FFF2-40B4-BE49-F238E27FC236}">
                    <a16:creationId xmlns:a16="http://schemas.microsoft.com/office/drawing/2014/main" id="{8471CFD9-9DDA-49C7-B539-CCBB9D86CE19}"/>
                  </a:ext>
                </a:extLst>
              </p:cNvPr>
              <p:cNvSpPr txBox="1"/>
              <p:nvPr/>
            </p:nvSpPr>
            <p:spPr>
              <a:xfrm>
                <a:off x="4644008" y="6084004"/>
                <a:ext cx="470522" cy="369332"/>
              </a:xfrm>
              <a:prstGeom prst="rect">
                <a:avLst/>
              </a:prstGeom>
              <a:noFill/>
            </p:spPr>
            <p:txBody>
              <a:bodyPr wrap="square" rtlCol="0">
                <a:spAutoFit/>
              </a:bodyPr>
              <a:lstStyle/>
              <a:p>
                <a:r>
                  <a:rPr lang="en-US" altLang="zh-CN"/>
                  <a:t>Y</a:t>
                </a:r>
                <a:r>
                  <a:rPr lang="en-US" altLang="zh-CN" baseline="-25000"/>
                  <a:t>7</a:t>
                </a:r>
                <a:endParaRPr lang="zh-CN" altLang="en-US" baseline="-25000"/>
              </a:p>
            </p:txBody>
          </p:sp>
          <p:sp>
            <p:nvSpPr>
              <p:cNvPr id="17" name="文本框 16">
                <a:extLst>
                  <a:ext uri="{FF2B5EF4-FFF2-40B4-BE49-F238E27FC236}">
                    <a16:creationId xmlns:a16="http://schemas.microsoft.com/office/drawing/2014/main" id="{9EF98F4F-B1B6-469D-95B1-60B121EB8CFB}"/>
                  </a:ext>
                </a:extLst>
              </p:cNvPr>
              <p:cNvSpPr txBox="1"/>
              <p:nvPr/>
            </p:nvSpPr>
            <p:spPr>
              <a:xfrm>
                <a:off x="4644008" y="5795972"/>
                <a:ext cx="470522" cy="369332"/>
              </a:xfrm>
              <a:prstGeom prst="rect">
                <a:avLst/>
              </a:prstGeom>
              <a:noFill/>
            </p:spPr>
            <p:txBody>
              <a:bodyPr wrap="square" rtlCol="0">
                <a:spAutoFit/>
              </a:bodyPr>
              <a:lstStyle/>
              <a:p>
                <a:r>
                  <a:rPr lang="en-US" altLang="zh-CN"/>
                  <a:t>Y</a:t>
                </a:r>
                <a:r>
                  <a:rPr lang="en-US" altLang="zh-CN" baseline="-25000"/>
                  <a:t>6</a:t>
                </a:r>
                <a:endParaRPr lang="zh-CN" altLang="en-US" baseline="-25000"/>
              </a:p>
            </p:txBody>
          </p:sp>
          <p:sp>
            <p:nvSpPr>
              <p:cNvPr id="18" name="文本框 17">
                <a:extLst>
                  <a:ext uri="{FF2B5EF4-FFF2-40B4-BE49-F238E27FC236}">
                    <a16:creationId xmlns:a16="http://schemas.microsoft.com/office/drawing/2014/main" id="{2AE8D8D7-1DE1-48E4-B921-BFAB4614E7B9}"/>
                  </a:ext>
                </a:extLst>
              </p:cNvPr>
              <p:cNvSpPr txBox="1"/>
              <p:nvPr/>
            </p:nvSpPr>
            <p:spPr>
              <a:xfrm>
                <a:off x="4644008" y="5507940"/>
                <a:ext cx="470522" cy="369332"/>
              </a:xfrm>
              <a:prstGeom prst="rect">
                <a:avLst/>
              </a:prstGeom>
              <a:noFill/>
            </p:spPr>
            <p:txBody>
              <a:bodyPr wrap="square" rtlCol="0">
                <a:spAutoFit/>
              </a:bodyPr>
              <a:lstStyle/>
              <a:p>
                <a:r>
                  <a:rPr lang="en-US" altLang="zh-CN"/>
                  <a:t>Y</a:t>
                </a:r>
                <a:r>
                  <a:rPr lang="en-US" altLang="zh-CN" baseline="-25000"/>
                  <a:t>5</a:t>
                </a:r>
                <a:endParaRPr lang="zh-CN" altLang="en-US" baseline="-25000"/>
              </a:p>
            </p:txBody>
          </p:sp>
          <p:sp>
            <p:nvSpPr>
              <p:cNvPr id="19" name="文本框 18">
                <a:extLst>
                  <a:ext uri="{FF2B5EF4-FFF2-40B4-BE49-F238E27FC236}">
                    <a16:creationId xmlns:a16="http://schemas.microsoft.com/office/drawing/2014/main" id="{A4867C42-F4AC-4BCE-8325-401169F95838}"/>
                  </a:ext>
                </a:extLst>
              </p:cNvPr>
              <p:cNvSpPr txBox="1"/>
              <p:nvPr/>
            </p:nvSpPr>
            <p:spPr>
              <a:xfrm>
                <a:off x="4644008" y="5229200"/>
                <a:ext cx="470522" cy="369332"/>
              </a:xfrm>
              <a:prstGeom prst="rect">
                <a:avLst/>
              </a:prstGeom>
              <a:noFill/>
            </p:spPr>
            <p:txBody>
              <a:bodyPr wrap="square" rtlCol="0">
                <a:spAutoFit/>
              </a:bodyPr>
              <a:lstStyle/>
              <a:p>
                <a:r>
                  <a:rPr lang="en-US" altLang="zh-CN"/>
                  <a:t>Y</a:t>
                </a:r>
                <a:r>
                  <a:rPr lang="en-US" altLang="zh-CN" baseline="-25000"/>
                  <a:t>4</a:t>
                </a:r>
                <a:endParaRPr lang="zh-CN" altLang="en-US" baseline="-25000"/>
              </a:p>
            </p:txBody>
          </p:sp>
          <p:sp>
            <p:nvSpPr>
              <p:cNvPr id="20" name="文本框 19">
                <a:extLst>
                  <a:ext uri="{FF2B5EF4-FFF2-40B4-BE49-F238E27FC236}">
                    <a16:creationId xmlns:a16="http://schemas.microsoft.com/office/drawing/2014/main" id="{D44155D6-3D3C-48A3-88B7-054490E8A592}"/>
                  </a:ext>
                </a:extLst>
              </p:cNvPr>
              <p:cNvSpPr txBox="1"/>
              <p:nvPr/>
            </p:nvSpPr>
            <p:spPr>
              <a:xfrm>
                <a:off x="4644008" y="4941168"/>
                <a:ext cx="470522" cy="369332"/>
              </a:xfrm>
              <a:prstGeom prst="rect">
                <a:avLst/>
              </a:prstGeom>
              <a:noFill/>
            </p:spPr>
            <p:txBody>
              <a:bodyPr wrap="square" rtlCol="0">
                <a:spAutoFit/>
              </a:bodyPr>
              <a:lstStyle/>
              <a:p>
                <a:r>
                  <a:rPr lang="en-US" altLang="zh-CN"/>
                  <a:t>Y</a:t>
                </a:r>
                <a:r>
                  <a:rPr lang="en-US" altLang="zh-CN" baseline="-25000"/>
                  <a:t>3</a:t>
                </a:r>
                <a:endParaRPr lang="zh-CN" altLang="en-US" baseline="-25000"/>
              </a:p>
            </p:txBody>
          </p:sp>
          <p:cxnSp>
            <p:nvCxnSpPr>
              <p:cNvPr id="21" name="直接连接符 20">
                <a:extLst>
                  <a:ext uri="{FF2B5EF4-FFF2-40B4-BE49-F238E27FC236}">
                    <a16:creationId xmlns:a16="http://schemas.microsoft.com/office/drawing/2014/main" id="{4E7074D5-E279-409A-833C-36217192E2B1}"/>
                  </a:ext>
                </a:extLst>
              </p:cNvPr>
              <p:cNvCxnSpPr/>
              <p:nvPr/>
            </p:nvCxnSpPr>
            <p:spPr>
              <a:xfrm>
                <a:off x="4716016" y="4437112"/>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1640805-B04A-414C-99CB-58A744F0307B}"/>
                  </a:ext>
                </a:extLst>
              </p:cNvPr>
              <p:cNvCxnSpPr/>
              <p:nvPr/>
            </p:nvCxnSpPr>
            <p:spPr>
              <a:xfrm>
                <a:off x="4716016" y="472514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7ADF6D4-A576-4A48-9DD9-C6816F151039}"/>
                  </a:ext>
                </a:extLst>
              </p:cNvPr>
              <p:cNvCxnSpPr/>
              <p:nvPr/>
            </p:nvCxnSpPr>
            <p:spPr>
              <a:xfrm>
                <a:off x="4716016" y="5013176"/>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6123B9-A5F9-4313-A6E0-424374D39CB3}"/>
                  </a:ext>
                </a:extLst>
              </p:cNvPr>
              <p:cNvCxnSpPr/>
              <p:nvPr/>
            </p:nvCxnSpPr>
            <p:spPr>
              <a:xfrm>
                <a:off x="4716016" y="530120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2EC368B-B7FF-461C-A382-4B2EAFA78954}"/>
                  </a:ext>
                </a:extLst>
              </p:cNvPr>
              <p:cNvCxnSpPr/>
              <p:nvPr/>
            </p:nvCxnSpPr>
            <p:spPr>
              <a:xfrm>
                <a:off x="4716016" y="558924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E5B2A86-6B0E-4DAE-B4DB-6B85CC6173A9}"/>
                  </a:ext>
                </a:extLst>
              </p:cNvPr>
              <p:cNvCxnSpPr/>
              <p:nvPr/>
            </p:nvCxnSpPr>
            <p:spPr>
              <a:xfrm>
                <a:off x="4716016" y="586876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B1DF92-FD00-4863-9F67-3D56B4456E9C}"/>
                  </a:ext>
                </a:extLst>
              </p:cNvPr>
              <p:cNvCxnSpPr/>
              <p:nvPr/>
            </p:nvCxnSpPr>
            <p:spPr>
              <a:xfrm>
                <a:off x="4716016" y="616530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4B0EBF9-02CD-4C66-B27D-5DE8F586120F}"/>
                  </a:ext>
                </a:extLst>
              </p:cNvPr>
              <p:cNvCxnSpPr/>
              <p:nvPr/>
            </p:nvCxnSpPr>
            <p:spPr>
              <a:xfrm>
                <a:off x="3707904" y="458112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8620614-BD93-46BE-B3D6-91A8A19E6ED8}"/>
                  </a:ext>
                </a:extLst>
              </p:cNvPr>
              <p:cNvCxnSpPr/>
              <p:nvPr/>
            </p:nvCxnSpPr>
            <p:spPr>
              <a:xfrm>
                <a:off x="3707904" y="486916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FEA33D8-1C00-4DC4-9B04-38D85C935892}"/>
                  </a:ext>
                </a:extLst>
              </p:cNvPr>
              <p:cNvCxnSpPr/>
              <p:nvPr/>
            </p:nvCxnSpPr>
            <p:spPr>
              <a:xfrm>
                <a:off x="5004048" y="422108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35147EF8-AB02-4F3D-A9C4-E706908A2F8C}"/>
                  </a:ext>
                </a:extLst>
              </p:cNvPr>
              <p:cNvCxnSpPr/>
              <p:nvPr/>
            </p:nvCxnSpPr>
            <p:spPr>
              <a:xfrm>
                <a:off x="5004048" y="450912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5C9C510-30B3-42AD-8FBA-808E01A36A8C}"/>
                  </a:ext>
                </a:extLst>
              </p:cNvPr>
              <p:cNvCxnSpPr/>
              <p:nvPr/>
            </p:nvCxnSpPr>
            <p:spPr>
              <a:xfrm>
                <a:off x="5004048" y="47971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8ED0EE0-BAF8-43C8-BFE7-BFB1939B4ADF}"/>
                  </a:ext>
                </a:extLst>
              </p:cNvPr>
              <p:cNvCxnSpPr/>
              <p:nvPr/>
            </p:nvCxnSpPr>
            <p:spPr>
              <a:xfrm>
                <a:off x="5004048" y="508518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0D4BFF6-7B3E-410C-B61F-AFD13595AC44}"/>
                  </a:ext>
                </a:extLst>
              </p:cNvPr>
              <p:cNvCxnSpPr/>
              <p:nvPr/>
            </p:nvCxnSpPr>
            <p:spPr>
              <a:xfrm>
                <a:off x="5004048" y="537321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1D5AB48-CA4D-4B69-8786-0038B258C6D3}"/>
                  </a:ext>
                </a:extLst>
              </p:cNvPr>
              <p:cNvCxnSpPr/>
              <p:nvPr/>
            </p:nvCxnSpPr>
            <p:spPr>
              <a:xfrm>
                <a:off x="5004048" y="566124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36996D7-535F-4319-B3D0-7075DF8A29A4}"/>
                  </a:ext>
                </a:extLst>
              </p:cNvPr>
              <p:cNvCxnSpPr/>
              <p:nvPr/>
            </p:nvCxnSpPr>
            <p:spPr>
              <a:xfrm>
                <a:off x="5004048" y="59492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8153F06-FE9B-468D-9978-CBF8D5911A8D}"/>
                  </a:ext>
                </a:extLst>
              </p:cNvPr>
              <p:cNvCxnSpPr/>
              <p:nvPr/>
            </p:nvCxnSpPr>
            <p:spPr>
              <a:xfrm>
                <a:off x="5004048" y="623731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72F5C10-E070-4CF9-8F4A-343B218F081F}"/>
                  </a:ext>
                </a:extLst>
              </p:cNvPr>
              <p:cNvCxnSpPr/>
              <p:nvPr/>
            </p:nvCxnSpPr>
            <p:spPr>
              <a:xfrm>
                <a:off x="2987824" y="61016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5D49C51-47D0-49EA-836A-02EDCE75CF8E}"/>
                  </a:ext>
                </a:extLst>
              </p:cNvPr>
              <p:cNvCxnSpPr/>
              <p:nvPr/>
            </p:nvCxnSpPr>
            <p:spPr>
              <a:xfrm>
                <a:off x="2987824" y="580526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92F601B-34FE-48EF-89D1-FBD41E884C35}"/>
                  </a:ext>
                </a:extLst>
              </p:cNvPr>
              <p:cNvCxnSpPr/>
              <p:nvPr/>
            </p:nvCxnSpPr>
            <p:spPr>
              <a:xfrm>
                <a:off x="2987824" y="551723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D283DC7-0C32-4D9E-A763-74CDA4D69039}"/>
                  </a:ext>
                </a:extLst>
              </p:cNvPr>
              <p:cNvCxnSpPr/>
              <p:nvPr/>
            </p:nvCxnSpPr>
            <p:spPr>
              <a:xfrm>
                <a:off x="2987824" y="49411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5964DA0-B043-4F43-92DD-1E3158946A17}"/>
                  </a:ext>
                </a:extLst>
              </p:cNvPr>
              <p:cNvCxnSpPr/>
              <p:nvPr/>
            </p:nvCxnSpPr>
            <p:spPr>
              <a:xfrm>
                <a:off x="2246696" y="4653136"/>
                <a:ext cx="1389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6A58B36-BF14-4482-B875-2EFA3049BE5F}"/>
                  </a:ext>
                </a:extLst>
              </p:cNvPr>
              <p:cNvCxnSpPr/>
              <p:nvPr/>
            </p:nvCxnSpPr>
            <p:spPr>
              <a:xfrm>
                <a:off x="2987824" y="436510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文本框 47">
              <a:extLst>
                <a:ext uri="{FF2B5EF4-FFF2-40B4-BE49-F238E27FC236}">
                  <a16:creationId xmlns:a16="http://schemas.microsoft.com/office/drawing/2014/main" id="{8682AE2C-69CD-4859-A6CB-5263F9BA51B0}"/>
                </a:ext>
              </a:extLst>
            </p:cNvPr>
            <p:cNvSpPr txBox="1"/>
            <p:nvPr/>
          </p:nvSpPr>
          <p:spPr>
            <a:xfrm>
              <a:off x="2995978" y="4036422"/>
              <a:ext cx="556563" cy="369332"/>
            </a:xfrm>
            <a:prstGeom prst="rect">
              <a:avLst/>
            </a:prstGeom>
            <a:noFill/>
          </p:spPr>
          <p:txBody>
            <a:bodyPr wrap="none" rtlCol="0">
              <a:spAutoFit/>
            </a:bodyPr>
            <a:lstStyle/>
            <a:p>
              <a:r>
                <a:rPr lang="en-US" altLang="zh-CN"/>
                <a:t>V</a:t>
              </a:r>
              <a:r>
                <a:rPr lang="en-US" altLang="zh-CN" baseline="-25000"/>
                <a:t>CC</a:t>
              </a:r>
              <a:endParaRPr lang="zh-CN" altLang="en-US" baseline="-25000"/>
            </a:p>
          </p:txBody>
        </p:sp>
        <p:grpSp>
          <p:nvGrpSpPr>
            <p:cNvPr id="55" name="组合 54">
              <a:extLst>
                <a:ext uri="{FF2B5EF4-FFF2-40B4-BE49-F238E27FC236}">
                  <a16:creationId xmlns:a16="http://schemas.microsoft.com/office/drawing/2014/main" id="{DBAD7F73-2AAC-4118-9953-DC836D18932E}"/>
                </a:ext>
              </a:extLst>
            </p:cNvPr>
            <p:cNvGrpSpPr/>
            <p:nvPr/>
          </p:nvGrpSpPr>
          <p:grpSpPr>
            <a:xfrm>
              <a:off x="1809162" y="4305796"/>
              <a:ext cx="468040" cy="609971"/>
              <a:chOff x="755576" y="4403204"/>
              <a:chExt cx="468040" cy="609971"/>
            </a:xfrm>
          </p:grpSpPr>
          <p:grpSp>
            <p:nvGrpSpPr>
              <p:cNvPr id="51" name="组合 50">
                <a:extLst>
                  <a:ext uri="{FF2B5EF4-FFF2-40B4-BE49-F238E27FC236}">
                    <a16:creationId xmlns:a16="http://schemas.microsoft.com/office/drawing/2014/main" id="{FC6C167D-7C9C-4E38-AE3B-C12334CEEE0B}"/>
                  </a:ext>
                </a:extLst>
              </p:cNvPr>
              <p:cNvGrpSpPr/>
              <p:nvPr/>
            </p:nvGrpSpPr>
            <p:grpSpPr>
              <a:xfrm>
                <a:off x="755576" y="4446404"/>
                <a:ext cx="468040" cy="566771"/>
                <a:chOff x="755576" y="4446404"/>
                <a:chExt cx="468040" cy="566771"/>
              </a:xfrm>
            </p:grpSpPr>
            <p:sp>
              <p:nvSpPr>
                <p:cNvPr id="49" name="矩形 48">
                  <a:extLst>
                    <a:ext uri="{FF2B5EF4-FFF2-40B4-BE49-F238E27FC236}">
                      <a16:creationId xmlns:a16="http://schemas.microsoft.com/office/drawing/2014/main" id="{96A4D1EA-86B1-48ED-9DCB-652DC71ED924}"/>
                    </a:ext>
                  </a:extLst>
                </p:cNvPr>
                <p:cNvSpPr/>
                <p:nvPr/>
              </p:nvSpPr>
              <p:spPr>
                <a:xfrm>
                  <a:off x="755576" y="4446404"/>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E9669B98-10D1-4F39-81B8-6BD18E5CBA1B}"/>
                    </a:ext>
                  </a:extLst>
                </p:cNvPr>
                <p:cNvSpPr/>
                <p:nvPr/>
              </p:nvSpPr>
              <p:spPr>
                <a:xfrm>
                  <a:off x="1115616" y="4689152"/>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E5A9FC41-40D9-4698-8F34-4BC0BFA74540}"/>
                  </a:ext>
                </a:extLst>
              </p:cNvPr>
              <p:cNvSpPr txBox="1"/>
              <p:nvPr/>
            </p:nvSpPr>
            <p:spPr>
              <a:xfrm>
                <a:off x="778550" y="4403204"/>
                <a:ext cx="337066" cy="369292"/>
              </a:xfrm>
              <a:prstGeom prst="rect">
                <a:avLst/>
              </a:prstGeom>
              <a:noFill/>
            </p:spPr>
            <p:txBody>
              <a:bodyPr wrap="square" rtlCol="0">
                <a:spAutoFit/>
              </a:bodyPr>
              <a:lstStyle/>
              <a:p>
                <a:r>
                  <a:rPr lang="en-US" altLang="zh-CN"/>
                  <a:t>&amp;</a:t>
                </a:r>
                <a:endParaRPr lang="zh-CN" altLang="en-US"/>
              </a:p>
            </p:txBody>
          </p:sp>
        </p:grpSp>
        <p:grpSp>
          <p:nvGrpSpPr>
            <p:cNvPr id="56" name="组合 55">
              <a:extLst>
                <a:ext uri="{FF2B5EF4-FFF2-40B4-BE49-F238E27FC236}">
                  <a16:creationId xmlns:a16="http://schemas.microsoft.com/office/drawing/2014/main" id="{46F405BB-1B22-4872-919A-7687B9243DAC}"/>
                </a:ext>
              </a:extLst>
            </p:cNvPr>
            <p:cNvGrpSpPr/>
            <p:nvPr/>
          </p:nvGrpSpPr>
          <p:grpSpPr>
            <a:xfrm>
              <a:off x="2520690" y="4788449"/>
              <a:ext cx="545916" cy="567884"/>
              <a:chOff x="662638" y="5309388"/>
              <a:chExt cx="545916" cy="567884"/>
            </a:xfrm>
          </p:grpSpPr>
          <p:sp>
            <p:nvSpPr>
              <p:cNvPr id="53" name="矩形 52">
                <a:extLst>
                  <a:ext uri="{FF2B5EF4-FFF2-40B4-BE49-F238E27FC236}">
                    <a16:creationId xmlns:a16="http://schemas.microsoft.com/office/drawing/2014/main" id="{7C965D34-274A-4B84-BDBE-92462C171776}"/>
                  </a:ext>
                </a:extLst>
              </p:cNvPr>
              <p:cNvSpPr/>
              <p:nvPr/>
            </p:nvSpPr>
            <p:spPr>
              <a:xfrm>
                <a:off x="755576" y="5310501"/>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BA8CCA0B-1BF9-49D6-BA95-8D653FBF0ADB}"/>
                  </a:ext>
                </a:extLst>
              </p:cNvPr>
              <p:cNvSpPr txBox="1"/>
              <p:nvPr/>
            </p:nvSpPr>
            <p:spPr>
              <a:xfrm>
                <a:off x="662638" y="5309388"/>
                <a:ext cx="545916" cy="369332"/>
              </a:xfrm>
              <a:prstGeom prst="rect">
                <a:avLst/>
              </a:prstGeom>
              <a:noFill/>
            </p:spPr>
            <p:txBody>
              <a:bodyPr wrap="square" rtlCol="0">
                <a:spAutoFit/>
              </a:bodyPr>
              <a:lstStyle/>
              <a:p>
                <a:r>
                  <a:rPr lang="zh-CN" altLang="en-US">
                    <a:latin typeface="+mn-ea"/>
                  </a:rPr>
                  <a:t>≥</a:t>
                </a:r>
                <a:r>
                  <a:rPr lang="en-US" altLang="zh-CN"/>
                  <a:t>1</a:t>
                </a:r>
                <a:endParaRPr lang="zh-CN" altLang="en-US"/>
              </a:p>
            </p:txBody>
          </p:sp>
        </p:grpSp>
      </p:grpSp>
    </p:spTree>
    <p:extLst>
      <p:ext uri="{BB962C8B-B14F-4D97-AF65-F5344CB8AC3E}">
        <p14:creationId xmlns:p14="http://schemas.microsoft.com/office/powerpoint/2010/main" val="1678839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29030F-6EE0-49F2-87A4-0EFC090737BA}"/>
              </a:ext>
            </a:extLst>
          </p:cNvPr>
          <p:cNvSpPr txBox="1"/>
          <p:nvPr/>
        </p:nvSpPr>
        <p:spPr>
          <a:xfrm>
            <a:off x="1043608" y="908720"/>
            <a:ext cx="803425" cy="461665"/>
          </a:xfrm>
          <a:prstGeom prst="rect">
            <a:avLst/>
          </a:prstGeom>
          <a:noFill/>
        </p:spPr>
        <p:txBody>
          <a:bodyPr wrap="none" rtlCol="0">
            <a:spAutoFit/>
          </a:bodyPr>
          <a:lstStyle/>
          <a:p>
            <a:r>
              <a:rPr lang="zh-CN" altLang="en-US" sz="2400" b="1"/>
              <a:t>解：</a:t>
            </a:r>
          </a:p>
        </p:txBody>
      </p:sp>
      <p:sp>
        <p:nvSpPr>
          <p:cNvPr id="3" name="文本框 2">
            <a:extLst>
              <a:ext uri="{FF2B5EF4-FFF2-40B4-BE49-F238E27FC236}">
                <a16:creationId xmlns:a16="http://schemas.microsoft.com/office/drawing/2014/main" id="{0D16DC5E-B9A9-4E91-B79C-5850B486ECD6}"/>
              </a:ext>
            </a:extLst>
          </p:cNvPr>
          <p:cNvSpPr txBox="1"/>
          <p:nvPr/>
        </p:nvSpPr>
        <p:spPr>
          <a:xfrm>
            <a:off x="2267744" y="908719"/>
            <a:ext cx="3672800" cy="461665"/>
          </a:xfrm>
          <a:prstGeom prst="rect">
            <a:avLst/>
          </a:prstGeom>
          <a:noFill/>
        </p:spPr>
        <p:txBody>
          <a:bodyPr wrap="none" rtlCol="0">
            <a:spAutoFit/>
          </a:bodyPr>
          <a:lstStyle/>
          <a:p>
            <a:r>
              <a:rPr lang="en-US" altLang="zh-CN" sz="2400" b="1"/>
              <a:t>C2FFFH-C0000H=2FFFH</a:t>
            </a:r>
            <a:endParaRPr lang="zh-CN" altLang="en-US" sz="2400" b="1"/>
          </a:p>
        </p:txBody>
      </p:sp>
      <p:sp>
        <p:nvSpPr>
          <p:cNvPr id="4" name="文本框 3">
            <a:extLst>
              <a:ext uri="{FF2B5EF4-FFF2-40B4-BE49-F238E27FC236}">
                <a16:creationId xmlns:a16="http://schemas.microsoft.com/office/drawing/2014/main" id="{57814B9B-DEBA-4308-BDEA-970F53769F76}"/>
              </a:ext>
            </a:extLst>
          </p:cNvPr>
          <p:cNvSpPr txBox="1"/>
          <p:nvPr/>
        </p:nvSpPr>
        <p:spPr>
          <a:xfrm>
            <a:off x="2267744" y="1370384"/>
            <a:ext cx="3672800" cy="461665"/>
          </a:xfrm>
          <a:prstGeom prst="rect">
            <a:avLst/>
          </a:prstGeom>
          <a:noFill/>
        </p:spPr>
        <p:txBody>
          <a:bodyPr wrap="none" rtlCol="0">
            <a:spAutoFit/>
          </a:bodyPr>
          <a:lstStyle/>
          <a:p>
            <a:r>
              <a:rPr lang="en-US" altLang="zh-CN" sz="2400" b="1"/>
              <a:t>C6FFFH-C4000H=2FFFH</a:t>
            </a:r>
            <a:endParaRPr lang="zh-CN" altLang="en-US" sz="2400" b="1"/>
          </a:p>
        </p:txBody>
      </p:sp>
      <p:sp>
        <p:nvSpPr>
          <p:cNvPr id="5" name="文本框 4">
            <a:extLst>
              <a:ext uri="{FF2B5EF4-FFF2-40B4-BE49-F238E27FC236}">
                <a16:creationId xmlns:a16="http://schemas.microsoft.com/office/drawing/2014/main" id="{2DB176DE-33FA-4921-922D-97AA1C122036}"/>
              </a:ext>
            </a:extLst>
          </p:cNvPr>
          <p:cNvSpPr txBox="1"/>
          <p:nvPr/>
        </p:nvSpPr>
        <p:spPr>
          <a:xfrm>
            <a:off x="1259632" y="1835021"/>
            <a:ext cx="6480300" cy="461665"/>
          </a:xfrm>
          <a:prstGeom prst="rect">
            <a:avLst/>
          </a:prstGeom>
          <a:noFill/>
        </p:spPr>
        <p:txBody>
          <a:bodyPr wrap="none" rtlCol="0">
            <a:spAutoFit/>
          </a:bodyPr>
          <a:lstStyle/>
          <a:p>
            <a:r>
              <a:rPr lang="en-US" altLang="zh-CN" sz="2400" b="1"/>
              <a:t>2FFFH+1=3000H=0011,00</a:t>
            </a:r>
            <a:r>
              <a:rPr lang="en-US" altLang="zh-CN" sz="2400" b="1">
                <a:solidFill>
                  <a:srgbClr val="FF0000"/>
                </a:solidFill>
              </a:rPr>
              <a:t>00,0000,0000</a:t>
            </a:r>
            <a:r>
              <a:rPr lang="en-US" altLang="zh-CN" sz="2400" b="1"/>
              <a:t>B=12KB</a:t>
            </a:r>
            <a:endParaRPr lang="zh-CN" altLang="en-US" sz="2400" b="1"/>
          </a:p>
        </p:txBody>
      </p:sp>
      <p:sp>
        <p:nvSpPr>
          <p:cNvPr id="6" name="文本框 5">
            <a:extLst>
              <a:ext uri="{FF2B5EF4-FFF2-40B4-BE49-F238E27FC236}">
                <a16:creationId xmlns:a16="http://schemas.microsoft.com/office/drawing/2014/main" id="{D3B7E44E-D8E5-4C4C-8E15-F55D94642450}"/>
              </a:ext>
            </a:extLst>
          </p:cNvPr>
          <p:cNvSpPr txBox="1"/>
          <p:nvPr/>
        </p:nvSpPr>
        <p:spPr>
          <a:xfrm>
            <a:off x="2123728" y="2420888"/>
            <a:ext cx="4515980" cy="461665"/>
          </a:xfrm>
          <a:prstGeom prst="rect">
            <a:avLst/>
          </a:prstGeom>
          <a:noFill/>
        </p:spPr>
        <p:txBody>
          <a:bodyPr wrap="none" rtlCol="0">
            <a:spAutoFit/>
          </a:bodyPr>
          <a:lstStyle/>
          <a:p>
            <a:r>
              <a:rPr lang="zh-CN" altLang="en-US" sz="2400" b="1"/>
              <a:t>因此属于部分译码，有地址重叠</a:t>
            </a:r>
          </a:p>
        </p:txBody>
      </p:sp>
      <p:sp>
        <p:nvSpPr>
          <p:cNvPr id="7" name="文本框 6">
            <a:extLst>
              <a:ext uri="{FF2B5EF4-FFF2-40B4-BE49-F238E27FC236}">
                <a16:creationId xmlns:a16="http://schemas.microsoft.com/office/drawing/2014/main" id="{92FD104C-BA94-4C84-B39E-87D84A1C3A8D}"/>
              </a:ext>
            </a:extLst>
          </p:cNvPr>
          <p:cNvSpPr txBox="1"/>
          <p:nvPr/>
        </p:nvSpPr>
        <p:spPr>
          <a:xfrm>
            <a:off x="2105109" y="3006755"/>
            <a:ext cx="5010346" cy="461665"/>
          </a:xfrm>
          <a:prstGeom prst="rect">
            <a:avLst/>
          </a:prstGeom>
          <a:noFill/>
        </p:spPr>
        <p:txBody>
          <a:bodyPr wrap="none" rtlCol="0">
            <a:spAutoFit/>
          </a:bodyPr>
          <a:lstStyle/>
          <a:p>
            <a:r>
              <a:rPr lang="en-US" altLang="zh-CN" sz="2400" b="1"/>
              <a:t>C0000H=1100,0</a:t>
            </a:r>
            <a:r>
              <a:rPr lang="en-US" altLang="zh-CN" sz="2400" b="1">
                <a:solidFill>
                  <a:srgbClr val="FF0000"/>
                </a:solidFill>
              </a:rPr>
              <a:t>0</a:t>
            </a:r>
            <a:r>
              <a:rPr lang="en-US" altLang="zh-CN" sz="2400" b="1"/>
              <a:t>00,0000,0000,0000B</a:t>
            </a:r>
            <a:endParaRPr lang="zh-CN" altLang="en-US" sz="2400" b="1"/>
          </a:p>
        </p:txBody>
      </p:sp>
      <p:sp>
        <p:nvSpPr>
          <p:cNvPr id="8" name="文本框 7">
            <a:extLst>
              <a:ext uri="{FF2B5EF4-FFF2-40B4-BE49-F238E27FC236}">
                <a16:creationId xmlns:a16="http://schemas.microsoft.com/office/drawing/2014/main" id="{F21DE456-7E16-4D2C-BAD0-087F2636C1F4}"/>
              </a:ext>
            </a:extLst>
          </p:cNvPr>
          <p:cNvSpPr txBox="1"/>
          <p:nvPr/>
        </p:nvSpPr>
        <p:spPr>
          <a:xfrm>
            <a:off x="2105109" y="3468420"/>
            <a:ext cx="5010346" cy="461665"/>
          </a:xfrm>
          <a:prstGeom prst="rect">
            <a:avLst/>
          </a:prstGeom>
          <a:noFill/>
        </p:spPr>
        <p:txBody>
          <a:bodyPr wrap="none" rtlCol="0">
            <a:spAutoFit/>
          </a:bodyPr>
          <a:lstStyle/>
          <a:p>
            <a:r>
              <a:rPr lang="en-US" altLang="zh-CN" sz="2400" b="1"/>
              <a:t>C4000H=1100,0</a:t>
            </a:r>
            <a:r>
              <a:rPr lang="en-US" altLang="zh-CN" sz="2400" b="1">
                <a:solidFill>
                  <a:srgbClr val="FF0000"/>
                </a:solidFill>
              </a:rPr>
              <a:t>1</a:t>
            </a:r>
            <a:r>
              <a:rPr lang="en-US" altLang="zh-CN" sz="2400" b="1"/>
              <a:t>00,0000,0000,0000B</a:t>
            </a:r>
            <a:endParaRPr lang="zh-CN" altLang="en-US" sz="2400" b="1"/>
          </a:p>
        </p:txBody>
      </p:sp>
      <p:sp>
        <p:nvSpPr>
          <p:cNvPr id="9" name="文本框 8">
            <a:extLst>
              <a:ext uri="{FF2B5EF4-FFF2-40B4-BE49-F238E27FC236}">
                <a16:creationId xmlns:a16="http://schemas.microsoft.com/office/drawing/2014/main" id="{919816E8-52AB-4775-BD6D-AEB247E756E1}"/>
              </a:ext>
            </a:extLst>
          </p:cNvPr>
          <p:cNvSpPr txBox="1"/>
          <p:nvPr/>
        </p:nvSpPr>
        <p:spPr>
          <a:xfrm>
            <a:off x="1907704" y="4047455"/>
            <a:ext cx="5355953" cy="461665"/>
          </a:xfrm>
          <a:prstGeom prst="rect">
            <a:avLst/>
          </a:prstGeom>
          <a:noFill/>
        </p:spPr>
        <p:txBody>
          <a:bodyPr wrap="none" rtlCol="0">
            <a:spAutoFit/>
          </a:bodyPr>
          <a:lstStyle/>
          <a:p>
            <a:r>
              <a:rPr lang="zh-CN" altLang="en-US" sz="2400" b="1"/>
              <a:t>可以得到</a:t>
            </a:r>
            <a:r>
              <a:rPr lang="en-US" altLang="zh-CN" sz="2400" b="1"/>
              <a:t>A14</a:t>
            </a:r>
            <a:r>
              <a:rPr lang="zh-CN" altLang="en-US" sz="2400" b="1"/>
              <a:t>地址线没有参与片选译码</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1F0A5C-28CB-4508-99AA-00E5E1220C80}"/>
                  </a:ext>
                </a:extLst>
              </p:cNvPr>
              <p:cNvSpPr txBox="1"/>
              <p:nvPr/>
            </p:nvSpPr>
            <p:spPr>
              <a:xfrm>
                <a:off x="1017296" y="4849857"/>
                <a:ext cx="6236003" cy="461665"/>
              </a:xfrm>
              <a:prstGeom prst="rect">
                <a:avLst/>
              </a:prstGeom>
              <a:noFill/>
            </p:spPr>
            <p:txBody>
              <a:bodyPr wrap="none" rtlCol="0">
                <a:spAutoFit/>
              </a:bodyPr>
              <a:lstStyle/>
              <a:p>
                <a:r>
                  <a:rPr lang="zh-CN" altLang="en-US" sz="2400" b="1"/>
                  <a:t>（</a:t>
                </a:r>
                <a:r>
                  <a:rPr lang="en-US" altLang="zh-CN" sz="2400" b="1"/>
                  <a:t>1</a:t>
                </a:r>
                <a:r>
                  <a:rPr lang="zh-CN" altLang="en-US" sz="2400" b="1"/>
                  <a:t>）</a:t>
                </a:r>
                <a:r>
                  <a:rPr lang="en-US" altLang="zh-CN" sz="2400" b="1"/>
                  <a:t>12KB= (2K</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a:t>4b</a:t>
                </a:r>
                <a:r>
                  <a:rPr lang="en-US" altLang="zh-CN" sz="2400" b="1">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a:t>2)</a:t>
                </a:r>
                <a:r>
                  <a:rPr lang="en-US" altLang="zh-CN" sz="2400" b="1">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 </m:t>
                    </m:r>
                  </m:oMath>
                </a14:m>
                <a:r>
                  <a:rPr lang="en-US" altLang="zh-CN" sz="2400" b="1"/>
                  <a:t>6</a:t>
                </a:r>
                <a:r>
                  <a:rPr lang="zh-CN" altLang="en-US" sz="2400" b="1"/>
                  <a:t>，所以需要</a:t>
                </a:r>
                <a:r>
                  <a:rPr lang="en-US" altLang="zh-CN" sz="2400" b="1"/>
                  <a:t>12</a:t>
                </a:r>
                <a:r>
                  <a:rPr lang="zh-CN" altLang="en-US" sz="2400" b="1"/>
                  <a:t>片</a:t>
                </a:r>
              </a:p>
            </p:txBody>
          </p:sp>
        </mc:Choice>
        <mc:Fallback xmlns="">
          <p:sp>
            <p:nvSpPr>
              <p:cNvPr id="10" name="文本框 9">
                <a:extLst>
                  <a:ext uri="{FF2B5EF4-FFF2-40B4-BE49-F238E27FC236}">
                    <a16:creationId xmlns:a16="http://schemas.microsoft.com/office/drawing/2014/main" id="{F01F0A5C-28CB-4508-99AA-00E5E1220C80}"/>
                  </a:ext>
                </a:extLst>
              </p:cNvPr>
              <p:cNvSpPr txBox="1">
                <a:spLocks noRot="1" noChangeAspect="1" noMove="1" noResize="1" noEditPoints="1" noAdjustHandles="1" noChangeArrowheads="1" noChangeShapeType="1" noTextEdit="1"/>
              </p:cNvSpPr>
              <p:nvPr/>
            </p:nvSpPr>
            <p:spPr>
              <a:xfrm>
                <a:off x="1017296" y="4849857"/>
                <a:ext cx="6236003" cy="461665"/>
              </a:xfrm>
              <a:prstGeom prst="rect">
                <a:avLst/>
              </a:prstGeom>
              <a:blipFill>
                <a:blip r:embed="rId2"/>
                <a:stretch>
                  <a:fillRect l="-1564" t="-14667" r="-880" b="-320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7B85533-605E-4271-85A9-BFFCB516F301}"/>
              </a:ext>
            </a:extLst>
          </p:cNvPr>
          <p:cNvSpPr txBox="1"/>
          <p:nvPr/>
        </p:nvSpPr>
        <p:spPr>
          <a:xfrm>
            <a:off x="1017297" y="5445224"/>
            <a:ext cx="7443136" cy="1000980"/>
          </a:xfrm>
          <a:prstGeom prst="rect">
            <a:avLst/>
          </a:prstGeom>
          <a:noFill/>
        </p:spPr>
        <p:txBody>
          <a:bodyPr wrap="square" rtlCol="0">
            <a:spAutoFit/>
          </a:bodyPr>
          <a:lstStyle/>
          <a:p>
            <a:pPr>
              <a:lnSpc>
                <a:spcPct val="130000"/>
              </a:lnSpc>
            </a:pPr>
            <a:r>
              <a:rPr lang="zh-CN" altLang="en-US" sz="2400" b="1"/>
              <a:t>（</a:t>
            </a:r>
            <a:r>
              <a:rPr lang="en-US" altLang="zh-CN" sz="2400" b="1"/>
              <a:t>2</a:t>
            </a:r>
            <a:r>
              <a:rPr lang="zh-CN" altLang="en-US" sz="2400" b="1"/>
              <a:t>）由于每组为</a:t>
            </a:r>
            <a:r>
              <a:rPr lang="en-US" altLang="zh-CN" sz="2400" b="1"/>
              <a:t>2KB</a:t>
            </a:r>
            <a:r>
              <a:rPr lang="zh-CN" altLang="en-US" sz="2400" b="1"/>
              <a:t>，所以需要</a:t>
            </a:r>
            <a:r>
              <a:rPr lang="en-US" altLang="zh-CN" sz="2400" b="1"/>
              <a:t>11</a:t>
            </a:r>
            <a:r>
              <a:rPr lang="zh-CN" altLang="en-US" sz="2400" b="1"/>
              <a:t>根地址线用于片内单元译码，即地址线</a:t>
            </a:r>
            <a:r>
              <a:rPr lang="en-US" altLang="zh-CN" sz="2400" b="1"/>
              <a:t>A0∽A10</a:t>
            </a:r>
            <a:r>
              <a:rPr lang="zh-CN" altLang="en-US" sz="2400" b="1"/>
              <a:t>。</a:t>
            </a:r>
          </a:p>
        </p:txBody>
      </p:sp>
    </p:spTree>
    <p:extLst>
      <p:ext uri="{BB962C8B-B14F-4D97-AF65-F5344CB8AC3E}">
        <p14:creationId xmlns:p14="http://schemas.microsoft.com/office/powerpoint/2010/main" val="25325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0C7D87-5967-4162-92D0-5B10A1377D9D}"/>
              </a:ext>
            </a:extLst>
          </p:cNvPr>
          <p:cNvSpPr txBox="1"/>
          <p:nvPr/>
        </p:nvSpPr>
        <p:spPr>
          <a:xfrm>
            <a:off x="251520" y="912286"/>
            <a:ext cx="8496944" cy="1481111"/>
          </a:xfrm>
          <a:prstGeom prst="rect">
            <a:avLst/>
          </a:prstGeom>
          <a:noFill/>
        </p:spPr>
        <p:txBody>
          <a:bodyPr wrap="square" rtlCol="0">
            <a:spAutoFit/>
          </a:bodyPr>
          <a:lstStyle/>
          <a:p>
            <a:pPr>
              <a:lnSpc>
                <a:spcPct val="130000"/>
              </a:lnSpc>
            </a:pPr>
            <a:r>
              <a:rPr lang="zh-CN" altLang="en-US" sz="2400" b="1"/>
              <a:t>（</a:t>
            </a:r>
            <a:r>
              <a:rPr lang="en-US" altLang="zh-CN" sz="2400" b="1"/>
              <a:t>3</a:t>
            </a:r>
            <a:r>
              <a:rPr lang="zh-CN" altLang="en-US" sz="2400" b="1"/>
              <a:t>）（</a:t>
            </a:r>
            <a:r>
              <a:rPr lang="en-US" altLang="zh-CN" sz="2400" b="1"/>
              <a:t>4</a:t>
            </a:r>
            <a:r>
              <a:rPr lang="zh-CN" altLang="en-US" sz="2400" b="1"/>
              <a:t>）已知</a:t>
            </a:r>
            <a:r>
              <a:rPr lang="en-US" altLang="zh-CN" sz="2400" b="1"/>
              <a:t>CPU</a:t>
            </a:r>
            <a:r>
              <a:rPr lang="zh-CN" altLang="en-US" sz="2400" b="1"/>
              <a:t>地址线为</a:t>
            </a:r>
            <a:r>
              <a:rPr lang="en-US" altLang="zh-CN" sz="2400" b="1"/>
              <a:t>A0∽A19</a:t>
            </a:r>
            <a:r>
              <a:rPr lang="zh-CN" altLang="en-US" sz="2400" b="1"/>
              <a:t>，每组芯片为</a:t>
            </a:r>
            <a:r>
              <a:rPr lang="en-US" altLang="zh-CN" sz="2400" b="1"/>
              <a:t>A0∽A10</a:t>
            </a:r>
            <a:r>
              <a:rPr lang="zh-CN" altLang="en-US" sz="2400" b="1"/>
              <a:t>，同时</a:t>
            </a:r>
            <a:r>
              <a:rPr lang="en-US" altLang="zh-CN" sz="2400" b="1"/>
              <a:t>A14</a:t>
            </a:r>
            <a:r>
              <a:rPr lang="zh-CN" altLang="en-US" sz="2400" b="1"/>
              <a:t>不参与片选译码</a:t>
            </a:r>
            <a:r>
              <a:rPr lang="en-US" altLang="zh-CN" sz="2400" b="1"/>
              <a:t> </a:t>
            </a:r>
            <a:r>
              <a:rPr lang="zh-CN" altLang="en-US" sz="2400" b="1"/>
              <a:t>，因此能够参加片选译码的只有</a:t>
            </a:r>
            <a:r>
              <a:rPr lang="en-US" altLang="zh-CN" sz="2400" b="1"/>
              <a:t>A11∽A13</a:t>
            </a:r>
            <a:r>
              <a:rPr lang="zh-CN" altLang="en-US" sz="2400" b="1"/>
              <a:t>，</a:t>
            </a:r>
            <a:r>
              <a:rPr lang="en-US" altLang="zh-CN" sz="2400" b="1"/>
              <a:t> A15∽A19 </a:t>
            </a:r>
            <a:r>
              <a:rPr lang="zh-CN" altLang="en-US" sz="2400" b="1"/>
              <a:t>。</a:t>
            </a:r>
          </a:p>
        </p:txBody>
      </p:sp>
      <p:sp>
        <p:nvSpPr>
          <p:cNvPr id="16" name="文本框 15">
            <a:extLst>
              <a:ext uri="{FF2B5EF4-FFF2-40B4-BE49-F238E27FC236}">
                <a16:creationId xmlns:a16="http://schemas.microsoft.com/office/drawing/2014/main" id="{A202AC5C-AE15-4158-A670-9F855AECBBC8}"/>
              </a:ext>
            </a:extLst>
          </p:cNvPr>
          <p:cNvSpPr txBox="1"/>
          <p:nvPr/>
        </p:nvSpPr>
        <p:spPr>
          <a:xfrm>
            <a:off x="521585" y="2643363"/>
            <a:ext cx="8208912" cy="1000980"/>
          </a:xfrm>
          <a:prstGeom prst="rect">
            <a:avLst/>
          </a:prstGeom>
          <a:noFill/>
        </p:spPr>
        <p:txBody>
          <a:bodyPr wrap="square" rtlCol="0">
            <a:spAutoFit/>
          </a:bodyPr>
          <a:lstStyle/>
          <a:p>
            <a:pPr>
              <a:lnSpc>
                <a:spcPct val="130000"/>
              </a:lnSpc>
            </a:pPr>
            <a:r>
              <a:rPr lang="zh-CN" altLang="en-US" sz="2400" b="1"/>
              <a:t>由于共有</a:t>
            </a:r>
            <a:r>
              <a:rPr lang="en-US" altLang="zh-CN" sz="2400" b="1"/>
              <a:t>6</a:t>
            </a:r>
            <a:r>
              <a:rPr lang="zh-CN" altLang="en-US" sz="2400" b="1"/>
              <a:t>组芯片，所以用于译码器译码输入的必须有</a:t>
            </a:r>
            <a:r>
              <a:rPr lang="en-US" altLang="zh-CN" sz="2400" b="1"/>
              <a:t>3</a:t>
            </a:r>
            <a:r>
              <a:rPr lang="zh-CN" altLang="en-US" sz="2400" b="1"/>
              <a:t>位地址线，因此译码器的</a:t>
            </a:r>
            <a:r>
              <a:rPr lang="zh-CN" altLang="en-US" sz="2400" b="1">
                <a:solidFill>
                  <a:srgbClr val="0000FF"/>
                </a:solidFill>
              </a:rPr>
              <a:t>输入端</a:t>
            </a:r>
            <a:r>
              <a:rPr lang="zh-CN" altLang="en-US" sz="2400" b="1"/>
              <a:t>为</a:t>
            </a:r>
            <a:r>
              <a:rPr lang="en-US" altLang="zh-CN" sz="2400" b="1"/>
              <a:t>A11∽A13</a:t>
            </a:r>
            <a:r>
              <a:rPr lang="zh-CN" altLang="en-US" sz="2400" b="1"/>
              <a:t>。</a:t>
            </a:r>
          </a:p>
        </p:txBody>
      </p:sp>
      <p:sp>
        <p:nvSpPr>
          <p:cNvPr id="17" name="文本框 16">
            <a:extLst>
              <a:ext uri="{FF2B5EF4-FFF2-40B4-BE49-F238E27FC236}">
                <a16:creationId xmlns:a16="http://schemas.microsoft.com/office/drawing/2014/main" id="{35C5EF27-73AF-43E6-B32F-DA473AE86C08}"/>
              </a:ext>
            </a:extLst>
          </p:cNvPr>
          <p:cNvSpPr txBox="1"/>
          <p:nvPr/>
        </p:nvSpPr>
        <p:spPr>
          <a:xfrm>
            <a:off x="550549" y="3780444"/>
            <a:ext cx="6840760" cy="520848"/>
          </a:xfrm>
          <a:prstGeom prst="rect">
            <a:avLst/>
          </a:prstGeom>
          <a:noFill/>
        </p:spPr>
        <p:txBody>
          <a:bodyPr wrap="square" rtlCol="0">
            <a:spAutoFit/>
          </a:bodyPr>
          <a:lstStyle/>
          <a:p>
            <a:pPr>
              <a:lnSpc>
                <a:spcPct val="130000"/>
              </a:lnSpc>
            </a:pPr>
            <a:r>
              <a:rPr lang="zh-CN" altLang="en-US" sz="2400" b="1"/>
              <a:t>所以，译码器的</a:t>
            </a:r>
            <a:r>
              <a:rPr lang="zh-CN" altLang="en-US" sz="2400" b="1">
                <a:solidFill>
                  <a:srgbClr val="0000FF"/>
                </a:solidFill>
              </a:rPr>
              <a:t>使能端</a:t>
            </a:r>
            <a:r>
              <a:rPr lang="zh-CN" altLang="en-US" sz="2400" b="1"/>
              <a:t>为</a:t>
            </a:r>
            <a:r>
              <a:rPr lang="en-US" altLang="zh-CN" sz="2400" b="1"/>
              <a:t>A15∽A19 </a:t>
            </a:r>
            <a:r>
              <a:rPr lang="zh-CN" altLang="en-US" sz="2400" b="1"/>
              <a:t>。</a:t>
            </a:r>
          </a:p>
        </p:txBody>
      </p:sp>
      <p:sp>
        <p:nvSpPr>
          <p:cNvPr id="18" name="文本框 17">
            <a:extLst>
              <a:ext uri="{FF2B5EF4-FFF2-40B4-BE49-F238E27FC236}">
                <a16:creationId xmlns:a16="http://schemas.microsoft.com/office/drawing/2014/main" id="{210ECCC4-3445-4C35-8B27-B024A51818C8}"/>
              </a:ext>
            </a:extLst>
          </p:cNvPr>
          <p:cNvSpPr txBox="1"/>
          <p:nvPr/>
        </p:nvSpPr>
        <p:spPr>
          <a:xfrm>
            <a:off x="1956980" y="4443043"/>
            <a:ext cx="5010346" cy="461665"/>
          </a:xfrm>
          <a:prstGeom prst="rect">
            <a:avLst/>
          </a:prstGeom>
          <a:noFill/>
        </p:spPr>
        <p:txBody>
          <a:bodyPr wrap="none" rtlCol="0">
            <a:spAutoFit/>
          </a:bodyPr>
          <a:lstStyle/>
          <a:p>
            <a:r>
              <a:rPr lang="en-US" altLang="zh-CN" sz="2400" b="1"/>
              <a:t>C0000H=1100,0</a:t>
            </a:r>
            <a:r>
              <a:rPr lang="en-US" altLang="zh-CN" sz="2400" b="1">
                <a:solidFill>
                  <a:srgbClr val="FF0000"/>
                </a:solidFill>
              </a:rPr>
              <a:t>0</a:t>
            </a:r>
            <a:r>
              <a:rPr lang="en-US" altLang="zh-CN" sz="2400" b="1"/>
              <a:t>00,0</a:t>
            </a:r>
            <a:r>
              <a:rPr lang="en-US" altLang="zh-CN" sz="2400" b="1">
                <a:solidFill>
                  <a:srgbClr val="0000FF"/>
                </a:solidFill>
              </a:rPr>
              <a:t>000,0000,0000</a:t>
            </a:r>
            <a:r>
              <a:rPr lang="en-US" altLang="zh-CN" sz="2400" b="1"/>
              <a:t>B</a:t>
            </a:r>
            <a:endParaRPr lang="zh-CN" altLang="en-US" sz="2400" b="1"/>
          </a:p>
        </p:txBody>
      </p:sp>
      <p:sp>
        <p:nvSpPr>
          <p:cNvPr id="19" name="文本框 18">
            <a:extLst>
              <a:ext uri="{FF2B5EF4-FFF2-40B4-BE49-F238E27FC236}">
                <a16:creationId xmlns:a16="http://schemas.microsoft.com/office/drawing/2014/main" id="{6DE74426-C391-4F07-A9AD-8895D7CA2621}"/>
              </a:ext>
            </a:extLst>
          </p:cNvPr>
          <p:cNvSpPr txBox="1"/>
          <p:nvPr/>
        </p:nvSpPr>
        <p:spPr>
          <a:xfrm>
            <a:off x="1956980" y="5046459"/>
            <a:ext cx="5010346" cy="461665"/>
          </a:xfrm>
          <a:prstGeom prst="rect">
            <a:avLst/>
          </a:prstGeom>
          <a:noFill/>
        </p:spPr>
        <p:txBody>
          <a:bodyPr wrap="none" rtlCol="0">
            <a:spAutoFit/>
          </a:bodyPr>
          <a:lstStyle/>
          <a:p>
            <a:r>
              <a:rPr lang="en-US" altLang="zh-CN" sz="2400" b="1"/>
              <a:t>C4000H=1100,0</a:t>
            </a:r>
            <a:r>
              <a:rPr lang="en-US" altLang="zh-CN" sz="2400" b="1">
                <a:solidFill>
                  <a:srgbClr val="FF0000"/>
                </a:solidFill>
              </a:rPr>
              <a:t>1</a:t>
            </a:r>
            <a:r>
              <a:rPr lang="en-US" altLang="zh-CN" sz="2400" b="1"/>
              <a:t>00,0</a:t>
            </a:r>
            <a:r>
              <a:rPr lang="en-US" altLang="zh-CN" sz="2400" b="1">
                <a:solidFill>
                  <a:srgbClr val="0000FF"/>
                </a:solidFill>
              </a:rPr>
              <a:t>000,0000,0000</a:t>
            </a:r>
            <a:r>
              <a:rPr lang="en-US" altLang="zh-CN" sz="2400" b="1"/>
              <a:t>B</a:t>
            </a:r>
            <a:endParaRPr lang="zh-CN" altLang="en-US" sz="2400" b="1"/>
          </a:p>
        </p:txBody>
      </p:sp>
      <p:sp>
        <p:nvSpPr>
          <p:cNvPr id="20" name="文本框 19">
            <a:extLst>
              <a:ext uri="{FF2B5EF4-FFF2-40B4-BE49-F238E27FC236}">
                <a16:creationId xmlns:a16="http://schemas.microsoft.com/office/drawing/2014/main" id="{286F389D-85BB-4D43-9A94-A49C54266B0A}"/>
              </a:ext>
            </a:extLst>
          </p:cNvPr>
          <p:cNvSpPr txBox="1"/>
          <p:nvPr/>
        </p:nvSpPr>
        <p:spPr>
          <a:xfrm>
            <a:off x="611560" y="5649875"/>
            <a:ext cx="5561414" cy="520848"/>
          </a:xfrm>
          <a:prstGeom prst="rect">
            <a:avLst/>
          </a:prstGeom>
          <a:noFill/>
        </p:spPr>
        <p:txBody>
          <a:bodyPr wrap="square" rtlCol="0">
            <a:spAutoFit/>
          </a:bodyPr>
          <a:lstStyle/>
          <a:p>
            <a:pPr>
              <a:lnSpc>
                <a:spcPct val="130000"/>
              </a:lnSpc>
            </a:pPr>
            <a:r>
              <a:rPr lang="zh-CN" altLang="en-US" sz="2400" b="1"/>
              <a:t>得到，</a:t>
            </a:r>
            <a:r>
              <a:rPr lang="en-US" altLang="zh-CN" sz="2400" b="1"/>
              <a:t>A19=A18=1, A17=A16=A15=0</a:t>
            </a:r>
            <a:r>
              <a:rPr lang="zh-CN" altLang="en-US" sz="2400" b="1"/>
              <a:t>。</a:t>
            </a:r>
          </a:p>
        </p:txBody>
      </p:sp>
    </p:spTree>
    <p:extLst>
      <p:ext uri="{BB962C8B-B14F-4D97-AF65-F5344CB8AC3E}">
        <p14:creationId xmlns:p14="http://schemas.microsoft.com/office/powerpoint/2010/main" val="21020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55DB13A5-A863-416E-8ACC-5CC19EE67AD8}"/>
              </a:ext>
            </a:extLst>
          </p:cNvPr>
          <p:cNvGrpSpPr/>
          <p:nvPr/>
        </p:nvGrpSpPr>
        <p:grpSpPr>
          <a:xfrm>
            <a:off x="1253460" y="797803"/>
            <a:ext cx="6668024" cy="5727541"/>
            <a:chOff x="1253460" y="797803"/>
            <a:chExt cx="6668024" cy="5727541"/>
          </a:xfrm>
        </p:grpSpPr>
        <p:grpSp>
          <p:nvGrpSpPr>
            <p:cNvPr id="2" name="组合 1">
              <a:extLst>
                <a:ext uri="{FF2B5EF4-FFF2-40B4-BE49-F238E27FC236}">
                  <a16:creationId xmlns:a16="http://schemas.microsoft.com/office/drawing/2014/main" id="{469B52B6-A076-41FC-BA40-E93C1E90689B}"/>
                </a:ext>
              </a:extLst>
            </p:cNvPr>
            <p:cNvGrpSpPr/>
            <p:nvPr/>
          </p:nvGrpSpPr>
          <p:grpSpPr>
            <a:xfrm>
              <a:off x="1253460" y="3822139"/>
              <a:ext cx="6637079" cy="830997"/>
              <a:chOff x="362851" y="2636912"/>
              <a:chExt cx="6637079" cy="830997"/>
            </a:xfrm>
          </p:grpSpPr>
          <p:sp>
            <p:nvSpPr>
              <p:cNvPr id="3" name="文本框 2">
                <a:extLst>
                  <a:ext uri="{FF2B5EF4-FFF2-40B4-BE49-F238E27FC236}">
                    <a16:creationId xmlns:a16="http://schemas.microsoft.com/office/drawing/2014/main" id="{D5BEF739-6456-4CF4-9357-4680B51FDB4B}"/>
                  </a:ext>
                </a:extLst>
              </p:cNvPr>
              <p:cNvSpPr txBox="1"/>
              <p:nvPr/>
            </p:nvSpPr>
            <p:spPr>
              <a:xfrm>
                <a:off x="1835696" y="2636912"/>
                <a:ext cx="5164234" cy="830997"/>
              </a:xfrm>
              <a:prstGeom prst="rect">
                <a:avLst/>
              </a:prstGeom>
              <a:noFill/>
            </p:spPr>
            <p:txBody>
              <a:bodyPr wrap="none" rtlCol="0">
                <a:spAutoFit/>
              </a:bodyPr>
              <a:lstStyle/>
              <a:p>
                <a:r>
                  <a:rPr lang="en-US" altLang="zh-CN" sz="2400" b="1"/>
                  <a:t>C1800H= 1100,0</a:t>
                </a:r>
                <a:r>
                  <a:rPr lang="en-US" altLang="zh-CN" sz="2400" b="1">
                    <a:solidFill>
                      <a:srgbClr val="FF0000"/>
                    </a:solidFill>
                  </a:rPr>
                  <a:t>0</a:t>
                </a:r>
                <a:r>
                  <a:rPr lang="en-US" altLang="zh-CN" sz="2400" b="1"/>
                  <a:t>01,1</a:t>
                </a:r>
                <a:r>
                  <a:rPr lang="en-US" altLang="zh-CN" sz="2400" b="1">
                    <a:solidFill>
                      <a:srgbClr val="0000FF"/>
                    </a:solidFill>
                  </a:rPr>
                  <a:t>000,0000,0000</a:t>
                </a:r>
                <a:r>
                  <a:rPr lang="en-US" altLang="zh-CN" sz="2400" b="1"/>
                  <a:t>B</a:t>
                </a:r>
              </a:p>
              <a:p>
                <a:r>
                  <a:rPr lang="en-US" altLang="zh-CN" sz="2400" b="1"/>
                  <a:t>C1FFFH=1100,0</a:t>
                </a:r>
                <a:r>
                  <a:rPr lang="en-US" altLang="zh-CN" sz="2400" b="1">
                    <a:solidFill>
                      <a:srgbClr val="FF0000"/>
                    </a:solidFill>
                  </a:rPr>
                  <a:t>0</a:t>
                </a:r>
                <a:r>
                  <a:rPr lang="en-US" altLang="zh-CN" sz="2400" b="1"/>
                  <a:t>01,1</a:t>
                </a:r>
                <a:r>
                  <a:rPr lang="en-US" altLang="zh-CN" sz="2400" b="1">
                    <a:solidFill>
                      <a:srgbClr val="0000FF"/>
                    </a:solidFill>
                  </a:rPr>
                  <a:t>111, 1111,1111</a:t>
                </a:r>
                <a:r>
                  <a:rPr lang="en-US" altLang="zh-CN" sz="2400" b="1"/>
                  <a:t>B</a:t>
                </a:r>
                <a:endParaRPr lang="zh-CN" altLang="en-US" sz="2400" b="1"/>
              </a:p>
            </p:txBody>
          </p:sp>
          <p:sp>
            <p:nvSpPr>
              <p:cNvPr id="4" name="文本框 3">
                <a:extLst>
                  <a:ext uri="{FF2B5EF4-FFF2-40B4-BE49-F238E27FC236}">
                    <a16:creationId xmlns:a16="http://schemas.microsoft.com/office/drawing/2014/main" id="{7265B002-E8BF-402C-A7F8-4E6AB606314A}"/>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5" name="文本框 4">
                <a:extLst>
                  <a:ext uri="{FF2B5EF4-FFF2-40B4-BE49-F238E27FC236}">
                    <a16:creationId xmlns:a16="http://schemas.microsoft.com/office/drawing/2014/main" id="{F20079C2-4DE5-44B5-BABE-C6C58505A4B7}"/>
                  </a:ext>
                </a:extLst>
              </p:cNvPr>
              <p:cNvSpPr txBox="1"/>
              <p:nvPr/>
            </p:nvSpPr>
            <p:spPr>
              <a:xfrm>
                <a:off x="362851" y="2775411"/>
                <a:ext cx="1112805" cy="461665"/>
              </a:xfrm>
              <a:prstGeom prst="rect">
                <a:avLst/>
              </a:prstGeom>
              <a:noFill/>
            </p:spPr>
            <p:txBody>
              <a:bodyPr wrap="none" rtlCol="0">
                <a:spAutoFit/>
              </a:bodyPr>
              <a:lstStyle/>
              <a:p>
                <a:r>
                  <a:rPr lang="zh-CN" altLang="en-US" sz="2400" b="1"/>
                  <a:t>第四组</a:t>
                </a:r>
              </a:p>
            </p:txBody>
          </p:sp>
        </p:grpSp>
        <p:grpSp>
          <p:nvGrpSpPr>
            <p:cNvPr id="6" name="组合 5">
              <a:extLst>
                <a:ext uri="{FF2B5EF4-FFF2-40B4-BE49-F238E27FC236}">
                  <a16:creationId xmlns:a16="http://schemas.microsoft.com/office/drawing/2014/main" id="{AC536504-6043-464A-B2BB-A13A401EB4F2}"/>
                </a:ext>
              </a:extLst>
            </p:cNvPr>
            <p:cNvGrpSpPr/>
            <p:nvPr/>
          </p:nvGrpSpPr>
          <p:grpSpPr>
            <a:xfrm>
              <a:off x="1253460" y="4758243"/>
              <a:ext cx="6637079" cy="830997"/>
              <a:chOff x="362851" y="2636912"/>
              <a:chExt cx="6637079" cy="830997"/>
            </a:xfrm>
          </p:grpSpPr>
          <p:sp>
            <p:nvSpPr>
              <p:cNvPr id="7" name="文本框 6">
                <a:extLst>
                  <a:ext uri="{FF2B5EF4-FFF2-40B4-BE49-F238E27FC236}">
                    <a16:creationId xmlns:a16="http://schemas.microsoft.com/office/drawing/2014/main" id="{F35250B7-3E12-4F11-84D1-1750311A1D13}"/>
                  </a:ext>
                </a:extLst>
              </p:cNvPr>
              <p:cNvSpPr txBox="1"/>
              <p:nvPr/>
            </p:nvSpPr>
            <p:spPr>
              <a:xfrm>
                <a:off x="1835696" y="2636912"/>
                <a:ext cx="5164234" cy="830997"/>
              </a:xfrm>
              <a:prstGeom prst="rect">
                <a:avLst/>
              </a:prstGeom>
              <a:noFill/>
            </p:spPr>
            <p:txBody>
              <a:bodyPr wrap="none" rtlCol="0">
                <a:spAutoFit/>
              </a:bodyPr>
              <a:lstStyle/>
              <a:p>
                <a:r>
                  <a:rPr lang="en-US" altLang="zh-CN" sz="2400" b="1"/>
                  <a:t>C2000H= 1100,0</a:t>
                </a:r>
                <a:r>
                  <a:rPr lang="en-US" altLang="zh-CN" sz="2400" b="1">
                    <a:solidFill>
                      <a:srgbClr val="FF0000"/>
                    </a:solidFill>
                  </a:rPr>
                  <a:t>0</a:t>
                </a:r>
                <a:r>
                  <a:rPr lang="en-US" altLang="zh-CN" sz="2400" b="1"/>
                  <a:t>10,0</a:t>
                </a:r>
                <a:r>
                  <a:rPr lang="en-US" altLang="zh-CN" sz="2400" b="1">
                    <a:solidFill>
                      <a:srgbClr val="0000FF"/>
                    </a:solidFill>
                  </a:rPr>
                  <a:t>000,0000,0000</a:t>
                </a:r>
                <a:r>
                  <a:rPr lang="en-US" altLang="zh-CN" sz="2400" b="1"/>
                  <a:t>B</a:t>
                </a:r>
              </a:p>
              <a:p>
                <a:r>
                  <a:rPr lang="en-US" altLang="zh-CN" sz="2400" b="1"/>
                  <a:t>C27FFH=1100,0</a:t>
                </a:r>
                <a:r>
                  <a:rPr lang="en-US" altLang="zh-CN" sz="2400" b="1">
                    <a:solidFill>
                      <a:srgbClr val="FF0000"/>
                    </a:solidFill>
                  </a:rPr>
                  <a:t>0</a:t>
                </a:r>
                <a:r>
                  <a:rPr lang="en-US" altLang="zh-CN" sz="2400" b="1"/>
                  <a:t>10,0</a:t>
                </a:r>
                <a:r>
                  <a:rPr lang="en-US" altLang="zh-CN" sz="2400" b="1">
                    <a:solidFill>
                      <a:srgbClr val="0000FF"/>
                    </a:solidFill>
                  </a:rPr>
                  <a:t>111, 1111,1111</a:t>
                </a:r>
                <a:r>
                  <a:rPr lang="en-US" altLang="zh-CN" sz="2400" b="1"/>
                  <a:t>B</a:t>
                </a:r>
                <a:endParaRPr lang="zh-CN" altLang="en-US" sz="2400" b="1"/>
              </a:p>
            </p:txBody>
          </p:sp>
          <p:sp>
            <p:nvSpPr>
              <p:cNvPr id="8" name="文本框 7">
                <a:extLst>
                  <a:ext uri="{FF2B5EF4-FFF2-40B4-BE49-F238E27FC236}">
                    <a16:creationId xmlns:a16="http://schemas.microsoft.com/office/drawing/2014/main" id="{9F837AD2-0CBC-4D17-8A06-747D34D03987}"/>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9" name="文本框 8">
                <a:extLst>
                  <a:ext uri="{FF2B5EF4-FFF2-40B4-BE49-F238E27FC236}">
                    <a16:creationId xmlns:a16="http://schemas.microsoft.com/office/drawing/2014/main" id="{7F7EE56B-802D-4B43-91FE-448B2AB3712D}"/>
                  </a:ext>
                </a:extLst>
              </p:cNvPr>
              <p:cNvSpPr txBox="1"/>
              <p:nvPr/>
            </p:nvSpPr>
            <p:spPr>
              <a:xfrm>
                <a:off x="362851" y="2775411"/>
                <a:ext cx="1112805" cy="461665"/>
              </a:xfrm>
              <a:prstGeom prst="rect">
                <a:avLst/>
              </a:prstGeom>
              <a:noFill/>
            </p:spPr>
            <p:txBody>
              <a:bodyPr wrap="none" rtlCol="0">
                <a:spAutoFit/>
              </a:bodyPr>
              <a:lstStyle/>
              <a:p>
                <a:r>
                  <a:rPr lang="zh-CN" altLang="en-US" sz="2400" b="1"/>
                  <a:t>第五组</a:t>
                </a:r>
              </a:p>
            </p:txBody>
          </p:sp>
        </p:grpSp>
        <p:grpSp>
          <p:nvGrpSpPr>
            <p:cNvPr id="10" name="组合 9">
              <a:extLst>
                <a:ext uri="{FF2B5EF4-FFF2-40B4-BE49-F238E27FC236}">
                  <a16:creationId xmlns:a16="http://schemas.microsoft.com/office/drawing/2014/main" id="{9D0721F4-0F33-4E15-9EAB-5C355336FED2}"/>
                </a:ext>
              </a:extLst>
            </p:cNvPr>
            <p:cNvGrpSpPr/>
            <p:nvPr/>
          </p:nvGrpSpPr>
          <p:grpSpPr>
            <a:xfrm>
              <a:off x="1253460" y="5694347"/>
              <a:ext cx="6637079" cy="830997"/>
              <a:chOff x="362851" y="2636912"/>
              <a:chExt cx="6637079" cy="830997"/>
            </a:xfrm>
          </p:grpSpPr>
          <p:sp>
            <p:nvSpPr>
              <p:cNvPr id="11" name="文本框 10">
                <a:extLst>
                  <a:ext uri="{FF2B5EF4-FFF2-40B4-BE49-F238E27FC236}">
                    <a16:creationId xmlns:a16="http://schemas.microsoft.com/office/drawing/2014/main" id="{08DAF621-AF0E-4A96-ABAE-8C96CC04CBEB}"/>
                  </a:ext>
                </a:extLst>
              </p:cNvPr>
              <p:cNvSpPr txBox="1"/>
              <p:nvPr/>
            </p:nvSpPr>
            <p:spPr>
              <a:xfrm>
                <a:off x="1835696" y="2636912"/>
                <a:ext cx="5164234" cy="830997"/>
              </a:xfrm>
              <a:prstGeom prst="rect">
                <a:avLst/>
              </a:prstGeom>
              <a:noFill/>
            </p:spPr>
            <p:txBody>
              <a:bodyPr wrap="none" rtlCol="0">
                <a:spAutoFit/>
              </a:bodyPr>
              <a:lstStyle/>
              <a:p>
                <a:r>
                  <a:rPr lang="en-US" altLang="zh-CN" sz="2400" b="1"/>
                  <a:t>C2800H= 1100,0</a:t>
                </a:r>
                <a:r>
                  <a:rPr lang="en-US" altLang="zh-CN" sz="2400" b="1">
                    <a:solidFill>
                      <a:srgbClr val="FF0000"/>
                    </a:solidFill>
                  </a:rPr>
                  <a:t>0</a:t>
                </a:r>
                <a:r>
                  <a:rPr lang="en-US" altLang="zh-CN" sz="2400" b="1"/>
                  <a:t>10,1</a:t>
                </a:r>
                <a:r>
                  <a:rPr lang="en-US" altLang="zh-CN" sz="2400" b="1">
                    <a:solidFill>
                      <a:srgbClr val="0000FF"/>
                    </a:solidFill>
                  </a:rPr>
                  <a:t>000,0000,0000</a:t>
                </a:r>
                <a:r>
                  <a:rPr lang="en-US" altLang="zh-CN" sz="2400" b="1"/>
                  <a:t>B</a:t>
                </a:r>
              </a:p>
              <a:p>
                <a:r>
                  <a:rPr lang="en-US" altLang="zh-CN" sz="2400" b="1"/>
                  <a:t>C2FFFH=1100,0</a:t>
                </a:r>
                <a:r>
                  <a:rPr lang="en-US" altLang="zh-CN" sz="2400" b="1">
                    <a:solidFill>
                      <a:srgbClr val="FF0000"/>
                    </a:solidFill>
                  </a:rPr>
                  <a:t>0</a:t>
                </a:r>
                <a:r>
                  <a:rPr lang="en-US" altLang="zh-CN" sz="2400" b="1"/>
                  <a:t>10,1</a:t>
                </a:r>
                <a:r>
                  <a:rPr lang="en-US" altLang="zh-CN" sz="2400" b="1">
                    <a:solidFill>
                      <a:srgbClr val="0000FF"/>
                    </a:solidFill>
                  </a:rPr>
                  <a:t>111, 1111,1111</a:t>
                </a:r>
                <a:r>
                  <a:rPr lang="en-US" altLang="zh-CN" sz="2400" b="1"/>
                  <a:t>B</a:t>
                </a:r>
                <a:endParaRPr lang="zh-CN" altLang="en-US" sz="2400" b="1"/>
              </a:p>
            </p:txBody>
          </p:sp>
          <p:sp>
            <p:nvSpPr>
              <p:cNvPr id="12" name="文本框 11">
                <a:extLst>
                  <a:ext uri="{FF2B5EF4-FFF2-40B4-BE49-F238E27FC236}">
                    <a16:creationId xmlns:a16="http://schemas.microsoft.com/office/drawing/2014/main" id="{A2ABB541-2A6C-49C2-8D9C-56C930A02CEF}"/>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13" name="文本框 12">
                <a:extLst>
                  <a:ext uri="{FF2B5EF4-FFF2-40B4-BE49-F238E27FC236}">
                    <a16:creationId xmlns:a16="http://schemas.microsoft.com/office/drawing/2014/main" id="{4739DCB1-C62E-4158-B1DE-7E8C6C16348B}"/>
                  </a:ext>
                </a:extLst>
              </p:cNvPr>
              <p:cNvSpPr txBox="1"/>
              <p:nvPr/>
            </p:nvSpPr>
            <p:spPr>
              <a:xfrm>
                <a:off x="362851" y="2775411"/>
                <a:ext cx="1112805" cy="461665"/>
              </a:xfrm>
              <a:prstGeom prst="rect">
                <a:avLst/>
              </a:prstGeom>
              <a:noFill/>
            </p:spPr>
            <p:txBody>
              <a:bodyPr wrap="none" rtlCol="0">
                <a:spAutoFit/>
              </a:bodyPr>
              <a:lstStyle/>
              <a:p>
                <a:r>
                  <a:rPr lang="zh-CN" altLang="en-US" sz="2400" b="1"/>
                  <a:t>第六组</a:t>
                </a:r>
              </a:p>
            </p:txBody>
          </p:sp>
        </p:grpSp>
        <p:grpSp>
          <p:nvGrpSpPr>
            <p:cNvPr id="14" name="组合 13">
              <a:extLst>
                <a:ext uri="{FF2B5EF4-FFF2-40B4-BE49-F238E27FC236}">
                  <a16:creationId xmlns:a16="http://schemas.microsoft.com/office/drawing/2014/main" id="{ED0D4FFC-8E99-40B8-912D-AF5D5FA9596E}"/>
                </a:ext>
              </a:extLst>
            </p:cNvPr>
            <p:cNvGrpSpPr/>
            <p:nvPr/>
          </p:nvGrpSpPr>
          <p:grpSpPr>
            <a:xfrm>
              <a:off x="1253460" y="797803"/>
              <a:ext cx="6637079" cy="830997"/>
              <a:chOff x="362851" y="2636912"/>
              <a:chExt cx="6637079" cy="830997"/>
            </a:xfrm>
          </p:grpSpPr>
          <p:sp>
            <p:nvSpPr>
              <p:cNvPr id="15" name="文本框 14">
                <a:extLst>
                  <a:ext uri="{FF2B5EF4-FFF2-40B4-BE49-F238E27FC236}">
                    <a16:creationId xmlns:a16="http://schemas.microsoft.com/office/drawing/2014/main" id="{1FC7F589-87F4-4F0E-8E2D-B4A545FF5B2F}"/>
                  </a:ext>
                </a:extLst>
              </p:cNvPr>
              <p:cNvSpPr txBox="1"/>
              <p:nvPr/>
            </p:nvSpPr>
            <p:spPr>
              <a:xfrm>
                <a:off x="1835696" y="2636912"/>
                <a:ext cx="5164234" cy="830997"/>
              </a:xfrm>
              <a:prstGeom prst="rect">
                <a:avLst/>
              </a:prstGeom>
              <a:noFill/>
            </p:spPr>
            <p:txBody>
              <a:bodyPr wrap="none" rtlCol="0">
                <a:spAutoFit/>
              </a:bodyPr>
              <a:lstStyle/>
              <a:p>
                <a:r>
                  <a:rPr lang="en-US" altLang="zh-CN" sz="2400" b="1"/>
                  <a:t>C0000H= 1100,0</a:t>
                </a:r>
                <a:r>
                  <a:rPr lang="en-US" altLang="zh-CN" sz="2400" b="1">
                    <a:solidFill>
                      <a:srgbClr val="FF0000"/>
                    </a:solidFill>
                  </a:rPr>
                  <a:t>0</a:t>
                </a:r>
                <a:r>
                  <a:rPr lang="en-US" altLang="zh-CN" sz="2400" b="1"/>
                  <a:t>00,0</a:t>
                </a:r>
                <a:r>
                  <a:rPr lang="en-US" altLang="zh-CN" sz="2400" b="1">
                    <a:solidFill>
                      <a:srgbClr val="0000FF"/>
                    </a:solidFill>
                  </a:rPr>
                  <a:t>000,0000,0000</a:t>
                </a:r>
                <a:r>
                  <a:rPr lang="en-US" altLang="zh-CN" sz="2400" b="1"/>
                  <a:t>B</a:t>
                </a:r>
              </a:p>
              <a:p>
                <a:r>
                  <a:rPr lang="en-US" altLang="zh-CN" sz="2400" b="1"/>
                  <a:t>C07FFH=1100,0</a:t>
                </a:r>
                <a:r>
                  <a:rPr lang="en-US" altLang="zh-CN" sz="2400" b="1">
                    <a:solidFill>
                      <a:srgbClr val="FF0000"/>
                    </a:solidFill>
                  </a:rPr>
                  <a:t>0</a:t>
                </a:r>
                <a:r>
                  <a:rPr lang="en-US" altLang="zh-CN" sz="2400" b="1"/>
                  <a:t>00,0</a:t>
                </a:r>
                <a:r>
                  <a:rPr lang="en-US" altLang="zh-CN" sz="2400" b="1">
                    <a:solidFill>
                      <a:srgbClr val="0000FF"/>
                    </a:solidFill>
                  </a:rPr>
                  <a:t>111, 1111,1111</a:t>
                </a:r>
                <a:r>
                  <a:rPr lang="en-US" altLang="zh-CN" sz="2400" b="1"/>
                  <a:t>B</a:t>
                </a:r>
                <a:endParaRPr lang="zh-CN" altLang="en-US" sz="2400" b="1"/>
              </a:p>
            </p:txBody>
          </p:sp>
          <p:sp>
            <p:nvSpPr>
              <p:cNvPr id="16" name="文本框 15">
                <a:extLst>
                  <a:ext uri="{FF2B5EF4-FFF2-40B4-BE49-F238E27FC236}">
                    <a16:creationId xmlns:a16="http://schemas.microsoft.com/office/drawing/2014/main" id="{803832E3-6F23-4B67-8C5D-B36F77169E5D}"/>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17" name="文本框 16">
                <a:extLst>
                  <a:ext uri="{FF2B5EF4-FFF2-40B4-BE49-F238E27FC236}">
                    <a16:creationId xmlns:a16="http://schemas.microsoft.com/office/drawing/2014/main" id="{87524735-8821-4FCD-A5C1-6DBB92FE1E9D}"/>
                  </a:ext>
                </a:extLst>
              </p:cNvPr>
              <p:cNvSpPr txBox="1"/>
              <p:nvPr/>
            </p:nvSpPr>
            <p:spPr>
              <a:xfrm>
                <a:off x="362851" y="2775411"/>
                <a:ext cx="1112805" cy="461665"/>
              </a:xfrm>
              <a:prstGeom prst="rect">
                <a:avLst/>
              </a:prstGeom>
              <a:noFill/>
            </p:spPr>
            <p:txBody>
              <a:bodyPr wrap="none" rtlCol="0">
                <a:spAutoFit/>
              </a:bodyPr>
              <a:lstStyle/>
              <a:p>
                <a:r>
                  <a:rPr lang="zh-CN" altLang="en-US" sz="2400" b="1"/>
                  <a:t>第一组</a:t>
                </a:r>
              </a:p>
            </p:txBody>
          </p:sp>
        </p:grpSp>
        <p:grpSp>
          <p:nvGrpSpPr>
            <p:cNvPr id="18" name="组合 17">
              <a:extLst>
                <a:ext uri="{FF2B5EF4-FFF2-40B4-BE49-F238E27FC236}">
                  <a16:creationId xmlns:a16="http://schemas.microsoft.com/office/drawing/2014/main" id="{8AECFE46-CD3E-41D5-9CC5-28F10A713345}"/>
                </a:ext>
              </a:extLst>
            </p:cNvPr>
            <p:cNvGrpSpPr/>
            <p:nvPr/>
          </p:nvGrpSpPr>
          <p:grpSpPr>
            <a:xfrm>
              <a:off x="1253460" y="1805915"/>
              <a:ext cx="6637079" cy="830997"/>
              <a:chOff x="362851" y="2636912"/>
              <a:chExt cx="6637079" cy="830997"/>
            </a:xfrm>
          </p:grpSpPr>
          <p:sp>
            <p:nvSpPr>
              <p:cNvPr id="19" name="文本框 18">
                <a:extLst>
                  <a:ext uri="{FF2B5EF4-FFF2-40B4-BE49-F238E27FC236}">
                    <a16:creationId xmlns:a16="http://schemas.microsoft.com/office/drawing/2014/main" id="{05193C3F-7EDB-40C8-B696-1BC362CB3706}"/>
                  </a:ext>
                </a:extLst>
              </p:cNvPr>
              <p:cNvSpPr txBox="1"/>
              <p:nvPr/>
            </p:nvSpPr>
            <p:spPr>
              <a:xfrm>
                <a:off x="1835696" y="2636912"/>
                <a:ext cx="5164234" cy="830997"/>
              </a:xfrm>
              <a:prstGeom prst="rect">
                <a:avLst/>
              </a:prstGeom>
              <a:noFill/>
            </p:spPr>
            <p:txBody>
              <a:bodyPr wrap="none" rtlCol="0">
                <a:spAutoFit/>
              </a:bodyPr>
              <a:lstStyle/>
              <a:p>
                <a:r>
                  <a:rPr lang="en-US" altLang="zh-CN" sz="2400" b="1"/>
                  <a:t>C0800H= 1100,0</a:t>
                </a:r>
                <a:r>
                  <a:rPr lang="en-US" altLang="zh-CN" sz="2400" b="1">
                    <a:solidFill>
                      <a:srgbClr val="FF0000"/>
                    </a:solidFill>
                  </a:rPr>
                  <a:t>0</a:t>
                </a:r>
                <a:r>
                  <a:rPr lang="en-US" altLang="zh-CN" sz="2400" b="1"/>
                  <a:t>00,1</a:t>
                </a:r>
                <a:r>
                  <a:rPr lang="en-US" altLang="zh-CN" sz="2400" b="1">
                    <a:solidFill>
                      <a:srgbClr val="0000FF"/>
                    </a:solidFill>
                  </a:rPr>
                  <a:t>000,0000,0000</a:t>
                </a:r>
                <a:r>
                  <a:rPr lang="en-US" altLang="zh-CN" sz="2400" b="1"/>
                  <a:t>B</a:t>
                </a:r>
              </a:p>
              <a:p>
                <a:r>
                  <a:rPr lang="en-US" altLang="zh-CN" sz="2400" b="1"/>
                  <a:t>C0FFFH=1100,0</a:t>
                </a:r>
                <a:r>
                  <a:rPr lang="en-US" altLang="zh-CN" sz="2400" b="1">
                    <a:solidFill>
                      <a:srgbClr val="FF0000"/>
                    </a:solidFill>
                  </a:rPr>
                  <a:t>0</a:t>
                </a:r>
                <a:r>
                  <a:rPr lang="en-US" altLang="zh-CN" sz="2400" b="1"/>
                  <a:t>00,1</a:t>
                </a:r>
                <a:r>
                  <a:rPr lang="en-US" altLang="zh-CN" sz="2400" b="1">
                    <a:solidFill>
                      <a:srgbClr val="0000FF"/>
                    </a:solidFill>
                  </a:rPr>
                  <a:t>111, 1111,1111</a:t>
                </a:r>
                <a:r>
                  <a:rPr lang="en-US" altLang="zh-CN" sz="2400" b="1"/>
                  <a:t>B</a:t>
                </a:r>
                <a:endParaRPr lang="zh-CN" altLang="en-US" sz="2400" b="1"/>
              </a:p>
            </p:txBody>
          </p:sp>
          <p:sp>
            <p:nvSpPr>
              <p:cNvPr id="20" name="文本框 19">
                <a:extLst>
                  <a:ext uri="{FF2B5EF4-FFF2-40B4-BE49-F238E27FC236}">
                    <a16:creationId xmlns:a16="http://schemas.microsoft.com/office/drawing/2014/main" id="{017ADA3A-789B-42D6-B559-73218114E9F0}"/>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21" name="文本框 20">
                <a:extLst>
                  <a:ext uri="{FF2B5EF4-FFF2-40B4-BE49-F238E27FC236}">
                    <a16:creationId xmlns:a16="http://schemas.microsoft.com/office/drawing/2014/main" id="{75ECDA49-5F5E-4744-8043-E0DE45ABB545}"/>
                  </a:ext>
                </a:extLst>
              </p:cNvPr>
              <p:cNvSpPr txBox="1"/>
              <p:nvPr/>
            </p:nvSpPr>
            <p:spPr>
              <a:xfrm>
                <a:off x="362851" y="2775411"/>
                <a:ext cx="1112805" cy="461665"/>
              </a:xfrm>
              <a:prstGeom prst="rect">
                <a:avLst/>
              </a:prstGeom>
              <a:noFill/>
            </p:spPr>
            <p:txBody>
              <a:bodyPr wrap="none" rtlCol="0">
                <a:spAutoFit/>
              </a:bodyPr>
              <a:lstStyle/>
              <a:p>
                <a:r>
                  <a:rPr lang="zh-CN" altLang="en-US" sz="2400" b="1"/>
                  <a:t>第二组</a:t>
                </a:r>
              </a:p>
            </p:txBody>
          </p:sp>
        </p:grpSp>
        <p:grpSp>
          <p:nvGrpSpPr>
            <p:cNvPr id="22" name="组合 21">
              <a:extLst>
                <a:ext uri="{FF2B5EF4-FFF2-40B4-BE49-F238E27FC236}">
                  <a16:creationId xmlns:a16="http://schemas.microsoft.com/office/drawing/2014/main" id="{6006A848-4A1C-4401-9267-080F48DF7C1B}"/>
                </a:ext>
              </a:extLst>
            </p:cNvPr>
            <p:cNvGrpSpPr/>
            <p:nvPr/>
          </p:nvGrpSpPr>
          <p:grpSpPr>
            <a:xfrm>
              <a:off x="1284405" y="2814027"/>
              <a:ext cx="6637079" cy="830997"/>
              <a:chOff x="362851" y="2636912"/>
              <a:chExt cx="6637079" cy="830997"/>
            </a:xfrm>
          </p:grpSpPr>
          <p:sp>
            <p:nvSpPr>
              <p:cNvPr id="23" name="文本框 22">
                <a:extLst>
                  <a:ext uri="{FF2B5EF4-FFF2-40B4-BE49-F238E27FC236}">
                    <a16:creationId xmlns:a16="http://schemas.microsoft.com/office/drawing/2014/main" id="{FF7C8468-D176-4FE4-98D8-7F7CDF449E27}"/>
                  </a:ext>
                </a:extLst>
              </p:cNvPr>
              <p:cNvSpPr txBox="1"/>
              <p:nvPr/>
            </p:nvSpPr>
            <p:spPr>
              <a:xfrm>
                <a:off x="1835696" y="2636912"/>
                <a:ext cx="5164234" cy="830997"/>
              </a:xfrm>
              <a:prstGeom prst="rect">
                <a:avLst/>
              </a:prstGeom>
              <a:noFill/>
            </p:spPr>
            <p:txBody>
              <a:bodyPr wrap="none" rtlCol="0">
                <a:spAutoFit/>
              </a:bodyPr>
              <a:lstStyle/>
              <a:p>
                <a:r>
                  <a:rPr lang="en-US" altLang="zh-CN" sz="2400" b="1"/>
                  <a:t>C1000H= 1100,0</a:t>
                </a:r>
                <a:r>
                  <a:rPr lang="en-US" altLang="zh-CN" sz="2400" b="1">
                    <a:solidFill>
                      <a:srgbClr val="FF0000"/>
                    </a:solidFill>
                  </a:rPr>
                  <a:t>0</a:t>
                </a:r>
                <a:r>
                  <a:rPr lang="en-US" altLang="zh-CN" sz="2400" b="1"/>
                  <a:t>01,0</a:t>
                </a:r>
                <a:r>
                  <a:rPr lang="en-US" altLang="zh-CN" sz="2400" b="1">
                    <a:solidFill>
                      <a:srgbClr val="0000FF"/>
                    </a:solidFill>
                  </a:rPr>
                  <a:t>000,0000,0000</a:t>
                </a:r>
                <a:r>
                  <a:rPr lang="en-US" altLang="zh-CN" sz="2400" b="1"/>
                  <a:t>B</a:t>
                </a:r>
              </a:p>
              <a:p>
                <a:r>
                  <a:rPr lang="en-US" altLang="zh-CN" sz="2400" b="1"/>
                  <a:t>C17FFH=1100,0</a:t>
                </a:r>
                <a:r>
                  <a:rPr lang="en-US" altLang="zh-CN" sz="2400" b="1">
                    <a:solidFill>
                      <a:srgbClr val="FF0000"/>
                    </a:solidFill>
                  </a:rPr>
                  <a:t>0</a:t>
                </a:r>
                <a:r>
                  <a:rPr lang="en-US" altLang="zh-CN" sz="2400" b="1"/>
                  <a:t>01,0</a:t>
                </a:r>
                <a:r>
                  <a:rPr lang="en-US" altLang="zh-CN" sz="2400" b="1">
                    <a:solidFill>
                      <a:srgbClr val="0000FF"/>
                    </a:solidFill>
                  </a:rPr>
                  <a:t>111, 1111,1111</a:t>
                </a:r>
                <a:r>
                  <a:rPr lang="en-US" altLang="zh-CN" sz="2400" b="1"/>
                  <a:t>B</a:t>
                </a:r>
                <a:endParaRPr lang="zh-CN" altLang="en-US" sz="2400" b="1"/>
              </a:p>
            </p:txBody>
          </p:sp>
          <p:sp>
            <p:nvSpPr>
              <p:cNvPr id="24" name="文本框 23">
                <a:extLst>
                  <a:ext uri="{FF2B5EF4-FFF2-40B4-BE49-F238E27FC236}">
                    <a16:creationId xmlns:a16="http://schemas.microsoft.com/office/drawing/2014/main" id="{34FE27A0-8878-41F6-82F0-9C62A6A872FC}"/>
                  </a:ext>
                </a:extLst>
              </p:cNvPr>
              <p:cNvSpPr txBox="1"/>
              <p:nvPr/>
            </p:nvSpPr>
            <p:spPr>
              <a:xfrm>
                <a:off x="1475656" y="3006244"/>
                <a:ext cx="494046" cy="461665"/>
              </a:xfrm>
              <a:prstGeom prst="rect">
                <a:avLst/>
              </a:prstGeom>
              <a:noFill/>
            </p:spPr>
            <p:txBody>
              <a:bodyPr wrap="none" rtlCol="0">
                <a:spAutoFit/>
              </a:bodyPr>
              <a:lstStyle/>
              <a:p>
                <a:r>
                  <a:rPr lang="zh-CN" altLang="en-US" sz="2400" b="1"/>
                  <a:t>∽</a:t>
                </a:r>
              </a:p>
            </p:txBody>
          </p:sp>
          <p:sp>
            <p:nvSpPr>
              <p:cNvPr id="25" name="文本框 24">
                <a:extLst>
                  <a:ext uri="{FF2B5EF4-FFF2-40B4-BE49-F238E27FC236}">
                    <a16:creationId xmlns:a16="http://schemas.microsoft.com/office/drawing/2014/main" id="{A074EF55-6689-4D10-B6E3-78618A5EDE79}"/>
                  </a:ext>
                </a:extLst>
              </p:cNvPr>
              <p:cNvSpPr txBox="1"/>
              <p:nvPr/>
            </p:nvSpPr>
            <p:spPr>
              <a:xfrm>
                <a:off x="362851" y="2775411"/>
                <a:ext cx="1112805" cy="461665"/>
              </a:xfrm>
              <a:prstGeom prst="rect">
                <a:avLst/>
              </a:prstGeom>
              <a:noFill/>
            </p:spPr>
            <p:txBody>
              <a:bodyPr wrap="none" rtlCol="0">
                <a:spAutoFit/>
              </a:bodyPr>
              <a:lstStyle/>
              <a:p>
                <a:r>
                  <a:rPr lang="zh-CN" altLang="en-US" sz="2400" b="1"/>
                  <a:t>第三组</a:t>
                </a:r>
              </a:p>
            </p:txBody>
          </p:sp>
        </p:grpSp>
      </p:grpSp>
      <p:sp>
        <p:nvSpPr>
          <p:cNvPr id="27" name="文本框 26">
            <a:extLst>
              <a:ext uri="{FF2B5EF4-FFF2-40B4-BE49-F238E27FC236}">
                <a16:creationId xmlns:a16="http://schemas.microsoft.com/office/drawing/2014/main" id="{BF1F0204-A343-4D04-A7E1-875AB0331B38}"/>
              </a:ext>
            </a:extLst>
          </p:cNvPr>
          <p:cNvSpPr txBox="1"/>
          <p:nvPr/>
        </p:nvSpPr>
        <p:spPr>
          <a:xfrm>
            <a:off x="850313" y="175909"/>
            <a:ext cx="2040943" cy="461665"/>
          </a:xfrm>
          <a:prstGeom prst="rect">
            <a:avLst/>
          </a:prstGeom>
          <a:noFill/>
        </p:spPr>
        <p:txBody>
          <a:bodyPr wrap="none" rtlCol="0">
            <a:spAutoFit/>
          </a:bodyPr>
          <a:lstStyle/>
          <a:p>
            <a:r>
              <a:rPr lang="zh-CN" altLang="en-US" sz="2400" b="1">
                <a:latin typeface="+mn-ea"/>
              </a:rPr>
              <a:t>第二种方法：</a:t>
            </a:r>
          </a:p>
        </p:txBody>
      </p:sp>
      <p:grpSp>
        <p:nvGrpSpPr>
          <p:cNvPr id="30" name="组合 29">
            <a:extLst>
              <a:ext uri="{FF2B5EF4-FFF2-40B4-BE49-F238E27FC236}">
                <a16:creationId xmlns:a16="http://schemas.microsoft.com/office/drawing/2014/main" id="{AD14F14D-8A9F-4C45-A318-60912A43D0ED}"/>
              </a:ext>
            </a:extLst>
          </p:cNvPr>
          <p:cNvGrpSpPr/>
          <p:nvPr/>
        </p:nvGrpSpPr>
        <p:grpSpPr>
          <a:xfrm>
            <a:off x="4114800" y="323364"/>
            <a:ext cx="1537320" cy="6201979"/>
            <a:chOff x="4114800" y="323364"/>
            <a:chExt cx="1537320" cy="6201979"/>
          </a:xfrm>
        </p:grpSpPr>
        <p:sp>
          <p:nvSpPr>
            <p:cNvPr id="26" name="矩形 25">
              <a:extLst>
                <a:ext uri="{FF2B5EF4-FFF2-40B4-BE49-F238E27FC236}">
                  <a16:creationId xmlns:a16="http://schemas.microsoft.com/office/drawing/2014/main" id="{00E3012C-C411-4A59-B7B9-34E635653AFF}"/>
                </a:ext>
              </a:extLst>
            </p:cNvPr>
            <p:cNvSpPr/>
            <p:nvPr/>
          </p:nvSpPr>
          <p:spPr>
            <a:xfrm>
              <a:off x="4114800" y="797803"/>
              <a:ext cx="1537320" cy="572754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58870F9F-BCEB-4FFB-B0FD-44880324D0FF}"/>
                </a:ext>
              </a:extLst>
            </p:cNvPr>
            <p:cNvSpPr txBox="1"/>
            <p:nvPr/>
          </p:nvSpPr>
          <p:spPr>
            <a:xfrm>
              <a:off x="4329462" y="323364"/>
              <a:ext cx="1107996" cy="369332"/>
            </a:xfrm>
            <a:prstGeom prst="rect">
              <a:avLst/>
            </a:prstGeom>
            <a:noFill/>
          </p:spPr>
          <p:txBody>
            <a:bodyPr wrap="none" rtlCol="0">
              <a:spAutoFit/>
            </a:bodyPr>
            <a:lstStyle/>
            <a:p>
              <a:r>
                <a:rPr lang="zh-CN" altLang="en-US" b="1"/>
                <a:t>片选地址</a:t>
              </a:r>
            </a:p>
          </p:txBody>
        </p:sp>
      </p:grpSp>
      <p:sp>
        <p:nvSpPr>
          <p:cNvPr id="31" name="矩形 30">
            <a:extLst>
              <a:ext uri="{FF2B5EF4-FFF2-40B4-BE49-F238E27FC236}">
                <a16:creationId xmlns:a16="http://schemas.microsoft.com/office/drawing/2014/main" id="{A983BA70-84C6-46E2-B8EF-447065F88C58}"/>
              </a:ext>
            </a:extLst>
          </p:cNvPr>
          <p:cNvSpPr/>
          <p:nvPr/>
        </p:nvSpPr>
        <p:spPr>
          <a:xfrm>
            <a:off x="4983728" y="852925"/>
            <a:ext cx="144016" cy="5672418"/>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025E3179-DCE2-42D4-A3A0-78737FD37C0C}"/>
              </a:ext>
            </a:extLst>
          </p:cNvPr>
          <p:cNvGrpSpPr/>
          <p:nvPr/>
        </p:nvGrpSpPr>
        <p:grpSpPr>
          <a:xfrm>
            <a:off x="5437458" y="291148"/>
            <a:ext cx="1985538" cy="473556"/>
            <a:chOff x="5437458" y="291148"/>
            <a:chExt cx="1985538" cy="473556"/>
          </a:xfrm>
        </p:grpSpPr>
        <p:sp>
          <p:nvSpPr>
            <p:cNvPr id="32" name="文本框 31">
              <a:extLst>
                <a:ext uri="{FF2B5EF4-FFF2-40B4-BE49-F238E27FC236}">
                  <a16:creationId xmlns:a16="http://schemas.microsoft.com/office/drawing/2014/main" id="{842EAB0A-3078-4D13-BA5B-8B0775169741}"/>
                </a:ext>
              </a:extLst>
            </p:cNvPr>
            <p:cNvSpPr txBox="1"/>
            <p:nvPr/>
          </p:nvSpPr>
          <p:spPr>
            <a:xfrm>
              <a:off x="6084168" y="291148"/>
              <a:ext cx="1338828" cy="369332"/>
            </a:xfrm>
            <a:prstGeom prst="rect">
              <a:avLst/>
            </a:prstGeom>
            <a:noFill/>
          </p:spPr>
          <p:txBody>
            <a:bodyPr wrap="none" rtlCol="0">
              <a:spAutoFit/>
            </a:bodyPr>
            <a:lstStyle/>
            <a:p>
              <a:r>
                <a:rPr lang="zh-CN" altLang="en-US" b="1"/>
                <a:t>译码器输入</a:t>
              </a:r>
            </a:p>
          </p:txBody>
        </p:sp>
        <p:cxnSp>
          <p:nvCxnSpPr>
            <p:cNvPr id="34" name="直接箭头连接符 33">
              <a:extLst>
                <a:ext uri="{FF2B5EF4-FFF2-40B4-BE49-F238E27FC236}">
                  <a16:creationId xmlns:a16="http://schemas.microsoft.com/office/drawing/2014/main" id="{37506349-B89C-45F8-93A8-0463F13C2A31}"/>
                </a:ext>
              </a:extLst>
            </p:cNvPr>
            <p:cNvCxnSpPr>
              <a:stCxn id="32" idx="1"/>
            </p:cNvCxnSpPr>
            <p:nvPr/>
          </p:nvCxnSpPr>
          <p:spPr>
            <a:xfrm flipH="1">
              <a:off x="5437458" y="475814"/>
              <a:ext cx="646710" cy="288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27E03B2F-0038-421A-948B-DDEE9DFF54AC}"/>
              </a:ext>
            </a:extLst>
          </p:cNvPr>
          <p:cNvGrpSpPr/>
          <p:nvPr/>
        </p:nvGrpSpPr>
        <p:grpSpPr>
          <a:xfrm>
            <a:off x="2860311" y="288897"/>
            <a:ext cx="1584378" cy="562624"/>
            <a:chOff x="2860311" y="288897"/>
            <a:chExt cx="1584378" cy="562624"/>
          </a:xfrm>
        </p:grpSpPr>
        <p:sp>
          <p:nvSpPr>
            <p:cNvPr id="35" name="文本框 34">
              <a:extLst>
                <a:ext uri="{FF2B5EF4-FFF2-40B4-BE49-F238E27FC236}">
                  <a16:creationId xmlns:a16="http://schemas.microsoft.com/office/drawing/2014/main" id="{AA456E7B-D14E-48ED-AF7F-7C46011C4210}"/>
                </a:ext>
              </a:extLst>
            </p:cNvPr>
            <p:cNvSpPr txBox="1"/>
            <p:nvPr/>
          </p:nvSpPr>
          <p:spPr>
            <a:xfrm>
              <a:off x="2860311" y="288897"/>
              <a:ext cx="1338828" cy="369332"/>
            </a:xfrm>
            <a:prstGeom prst="rect">
              <a:avLst/>
            </a:prstGeom>
            <a:noFill/>
          </p:spPr>
          <p:txBody>
            <a:bodyPr wrap="none" rtlCol="0">
              <a:spAutoFit/>
            </a:bodyPr>
            <a:lstStyle/>
            <a:p>
              <a:r>
                <a:rPr lang="zh-CN" altLang="en-US" b="1"/>
                <a:t>译码器使能</a:t>
              </a:r>
            </a:p>
          </p:txBody>
        </p:sp>
        <p:cxnSp>
          <p:nvCxnSpPr>
            <p:cNvPr id="37" name="直接箭头连接符 36">
              <a:extLst>
                <a:ext uri="{FF2B5EF4-FFF2-40B4-BE49-F238E27FC236}">
                  <a16:creationId xmlns:a16="http://schemas.microsoft.com/office/drawing/2014/main" id="{C85D0547-6131-41A7-8409-0330C7E97E0F}"/>
                </a:ext>
              </a:extLst>
            </p:cNvPr>
            <p:cNvCxnSpPr>
              <a:stCxn id="35" idx="3"/>
            </p:cNvCxnSpPr>
            <p:nvPr/>
          </p:nvCxnSpPr>
          <p:spPr>
            <a:xfrm>
              <a:off x="4199139" y="473563"/>
              <a:ext cx="245550" cy="377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72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755576" y="1340768"/>
            <a:ext cx="3993401" cy="523220"/>
            <a:chOff x="755576" y="1628800"/>
            <a:chExt cx="3993401" cy="523220"/>
          </a:xfrm>
        </p:grpSpPr>
        <p:sp>
          <p:nvSpPr>
            <p:cNvPr id="5" name="文本框 4"/>
            <p:cNvSpPr txBox="1"/>
            <p:nvPr/>
          </p:nvSpPr>
          <p:spPr>
            <a:xfrm>
              <a:off x="755576" y="1628800"/>
              <a:ext cx="3993401" cy="523220"/>
            </a:xfrm>
            <a:prstGeom prst="rect">
              <a:avLst/>
            </a:prstGeom>
            <a:noFill/>
          </p:spPr>
          <p:txBody>
            <a:bodyPr wrap="none" rtlCol="0">
              <a:spAutoFit/>
            </a:bodyPr>
            <a:lstStyle/>
            <a:p>
              <a:r>
                <a:rPr lang="zh-CN" altLang="en-US" sz="2800" b="1"/>
                <a:t>主存容量 </a:t>
              </a:r>
              <a:r>
                <a:rPr lang="en-US" altLang="zh-CN" sz="2800" b="1"/>
                <a:t>= </a:t>
              </a:r>
              <a:r>
                <a:rPr lang="zh-CN" altLang="en-US" sz="2800" b="1"/>
                <a:t>字数     位数</a:t>
              </a:r>
            </a:p>
          </p:txBody>
        </p:sp>
        <mc:AlternateContent xmlns:mc="http://schemas.openxmlformats.org/markup-compatibility/2006" xmlns:a14="http://schemas.microsoft.com/office/drawing/2010/main">
          <mc:Choice Requires="a14">
            <p:sp>
              <p:nvSpPr>
                <p:cNvPr id="6" name="矩形 5"/>
                <p:cNvSpPr/>
                <p:nvPr/>
              </p:nvSpPr>
              <p:spPr>
                <a:xfrm>
                  <a:off x="3275856" y="1628800"/>
                  <a:ext cx="49177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b="1">
                            <a:latin typeface="Cambria Math" panose="02040503050406030204" pitchFamily="18" charset="0"/>
                          </a:rPr>
                          <m:t>×</m:t>
                        </m:r>
                      </m:oMath>
                    </m:oMathPara>
                  </a14:m>
                  <a:endParaRPr lang="zh-CN" altLang="en-US" sz="2800" b="1"/>
                </a:p>
              </p:txBody>
            </p:sp>
          </mc:Choice>
          <mc:Fallback xmlns="">
            <p:sp>
              <p:nvSpPr>
                <p:cNvPr id="6" name="矩形 5"/>
                <p:cNvSpPr>
                  <a:spLocks noRot="1" noChangeAspect="1" noMove="1" noResize="1" noEditPoints="1" noAdjustHandles="1" noChangeArrowheads="1" noChangeShapeType="1" noTextEdit="1"/>
                </p:cNvSpPr>
                <p:nvPr/>
              </p:nvSpPr>
              <p:spPr>
                <a:xfrm>
                  <a:off x="3275856" y="1628800"/>
                  <a:ext cx="491774" cy="523220"/>
                </a:xfrm>
                <a:prstGeom prst="rect">
                  <a:avLst/>
                </a:prstGeom>
                <a:blipFill>
                  <a:blip r:embed="rId2"/>
                  <a:stretch>
                    <a:fillRect/>
                  </a:stretch>
                </a:blipFill>
              </p:spPr>
              <p:txBody>
                <a:bodyPr/>
                <a:lstStyle/>
                <a:p>
                  <a:r>
                    <a:rPr lang="zh-CN" altLang="en-US">
                      <a:noFill/>
                    </a:rPr>
                    <a:t> </a:t>
                  </a:r>
                </a:p>
              </p:txBody>
            </p:sp>
          </mc:Fallback>
        </mc:AlternateContent>
      </p:grpSp>
      <p:sp>
        <p:nvSpPr>
          <p:cNvPr id="8" name="文本框 7"/>
          <p:cNvSpPr txBox="1"/>
          <p:nvPr/>
        </p:nvSpPr>
        <p:spPr>
          <a:xfrm>
            <a:off x="755576" y="2060848"/>
            <a:ext cx="4134465" cy="523220"/>
          </a:xfrm>
          <a:prstGeom prst="rect">
            <a:avLst/>
          </a:prstGeom>
          <a:noFill/>
        </p:spPr>
        <p:txBody>
          <a:bodyPr wrap="none" rtlCol="0">
            <a:spAutoFit/>
          </a:bodyPr>
          <a:lstStyle/>
          <a:p>
            <a:r>
              <a:rPr lang="zh-CN" altLang="en-US" sz="2800" b="1"/>
              <a:t>字数指可编址存储单元数</a:t>
            </a:r>
          </a:p>
        </p:txBody>
      </p:sp>
      <p:sp>
        <p:nvSpPr>
          <p:cNvPr id="9" name="文本框 8"/>
          <p:cNvSpPr txBox="1"/>
          <p:nvPr/>
        </p:nvSpPr>
        <p:spPr>
          <a:xfrm>
            <a:off x="779941" y="2780928"/>
            <a:ext cx="5234125" cy="523220"/>
          </a:xfrm>
          <a:prstGeom prst="rect">
            <a:avLst/>
          </a:prstGeom>
          <a:noFill/>
        </p:spPr>
        <p:txBody>
          <a:bodyPr wrap="none" rtlCol="0">
            <a:spAutoFit/>
          </a:bodyPr>
          <a:lstStyle/>
          <a:p>
            <a:r>
              <a:rPr lang="zh-CN" altLang="en-US" sz="2800" b="1"/>
              <a:t>位数指每个</a:t>
            </a:r>
            <a:r>
              <a:rPr lang="zh-CN" altLang="en-US" sz="2800" b="1">
                <a:solidFill>
                  <a:srgbClr val="0000FF"/>
                </a:solidFill>
              </a:rPr>
              <a:t>编址存储单元</a:t>
            </a:r>
            <a:r>
              <a:rPr lang="zh-CN" altLang="en-US" sz="2800" b="1"/>
              <a:t>的位数</a:t>
            </a:r>
          </a:p>
        </p:txBody>
      </p:sp>
      <p:grpSp>
        <p:nvGrpSpPr>
          <p:cNvPr id="63" name="组合 62"/>
          <p:cNvGrpSpPr/>
          <p:nvPr/>
        </p:nvGrpSpPr>
        <p:grpSpPr>
          <a:xfrm>
            <a:off x="475175" y="3812369"/>
            <a:ext cx="3015330" cy="2361521"/>
            <a:chOff x="475175" y="3812369"/>
            <a:chExt cx="3015330" cy="2361521"/>
          </a:xfrm>
        </p:grpSpPr>
        <p:grpSp>
          <p:nvGrpSpPr>
            <p:cNvPr id="60" name="组合 59"/>
            <p:cNvGrpSpPr/>
            <p:nvPr/>
          </p:nvGrpSpPr>
          <p:grpSpPr>
            <a:xfrm>
              <a:off x="1371574" y="3812369"/>
              <a:ext cx="2118931" cy="2361521"/>
              <a:chOff x="1371574" y="3812369"/>
              <a:chExt cx="2118931" cy="2361521"/>
            </a:xfrm>
          </p:grpSpPr>
          <p:grpSp>
            <p:nvGrpSpPr>
              <p:cNvPr id="10" name="组合 9"/>
              <p:cNvGrpSpPr/>
              <p:nvPr/>
            </p:nvGrpSpPr>
            <p:grpSpPr>
              <a:xfrm>
                <a:off x="2077884" y="4389956"/>
                <a:ext cx="1412621" cy="1783934"/>
                <a:chOff x="6096649" y="2051556"/>
                <a:chExt cx="2448272" cy="1809492"/>
              </a:xfrm>
            </p:grpSpPr>
            <p:grpSp>
              <p:nvGrpSpPr>
                <p:cNvPr id="11" name="组合 64"/>
                <p:cNvGrpSpPr/>
                <p:nvPr/>
              </p:nvGrpSpPr>
              <p:grpSpPr>
                <a:xfrm>
                  <a:off x="6096649" y="3491716"/>
                  <a:ext cx="2448272" cy="369332"/>
                  <a:chOff x="2195736" y="4941168"/>
                  <a:chExt cx="2304256" cy="369332"/>
                </a:xfrm>
              </p:grpSpPr>
              <p:sp>
                <p:nvSpPr>
                  <p:cNvPr id="4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9" name="直接连接符 4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77"/>
                <p:cNvGrpSpPr/>
                <p:nvPr/>
              </p:nvGrpSpPr>
              <p:grpSpPr>
                <a:xfrm>
                  <a:off x="6096649" y="3131676"/>
                  <a:ext cx="2448272" cy="369332"/>
                  <a:chOff x="2195736" y="4941168"/>
                  <a:chExt cx="2304256" cy="369332"/>
                </a:xfrm>
              </p:grpSpPr>
              <p:sp>
                <p:nvSpPr>
                  <p:cNvPr id="4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1" name="直接连接符 4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86"/>
                <p:cNvGrpSpPr/>
                <p:nvPr/>
              </p:nvGrpSpPr>
              <p:grpSpPr>
                <a:xfrm>
                  <a:off x="6096649" y="2771636"/>
                  <a:ext cx="2448272" cy="369332"/>
                  <a:chOff x="2195736" y="4941168"/>
                  <a:chExt cx="2304256" cy="369332"/>
                </a:xfrm>
              </p:grpSpPr>
              <p:sp>
                <p:nvSpPr>
                  <p:cNvPr id="3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3" name="直接连接符 3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95"/>
                <p:cNvGrpSpPr/>
                <p:nvPr/>
              </p:nvGrpSpPr>
              <p:grpSpPr>
                <a:xfrm>
                  <a:off x="6096649" y="2411596"/>
                  <a:ext cx="2448272" cy="369332"/>
                  <a:chOff x="2195736" y="4941168"/>
                  <a:chExt cx="2304256" cy="369332"/>
                </a:xfrm>
              </p:grpSpPr>
              <p:sp>
                <p:nvSpPr>
                  <p:cNvPr id="2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5" name="直接连接符 2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04"/>
                <p:cNvGrpSpPr/>
                <p:nvPr/>
              </p:nvGrpSpPr>
              <p:grpSpPr>
                <a:xfrm>
                  <a:off x="6096649" y="2051556"/>
                  <a:ext cx="2448272" cy="369332"/>
                  <a:chOff x="2195736" y="4941168"/>
                  <a:chExt cx="2304256" cy="369332"/>
                </a:xfrm>
              </p:grpSpPr>
              <p:sp>
                <p:nvSpPr>
                  <p:cNvPr id="1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 name="直接连接符 1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7" name="直接箭头连接符 56"/>
              <p:cNvCxnSpPr>
                <a:endCxn id="16"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2217514" y="3812369"/>
                <a:ext cx="1217000" cy="400110"/>
              </a:xfrm>
              <a:prstGeom prst="rect">
                <a:avLst/>
              </a:prstGeom>
              <a:noFill/>
            </p:spPr>
            <p:txBody>
              <a:bodyPr wrap="none" rtlCol="0">
                <a:spAutoFit/>
              </a:bodyPr>
              <a:lstStyle/>
              <a:p>
                <a:r>
                  <a:rPr lang="zh-CN" altLang="en-US" sz="2000" b="1"/>
                  <a:t>字节编址</a:t>
                </a:r>
              </a:p>
            </p:txBody>
          </p:sp>
        </p:grpSp>
        <p:sp>
          <p:nvSpPr>
            <p:cNvPr id="61" name="文本框 60"/>
            <p:cNvSpPr txBox="1"/>
            <p:nvPr/>
          </p:nvSpPr>
          <p:spPr>
            <a:xfrm>
              <a:off x="475175" y="4338894"/>
              <a:ext cx="896399" cy="400110"/>
            </a:xfrm>
            <a:prstGeom prst="rect">
              <a:avLst/>
            </a:prstGeom>
            <a:noFill/>
          </p:spPr>
          <p:txBody>
            <a:bodyPr wrap="none" rtlCol="0">
              <a:spAutoFit/>
            </a:bodyPr>
            <a:lstStyle/>
            <a:p>
              <a:r>
                <a:rPr lang="en-US" altLang="zh-CN" sz="2000" b="1"/>
                <a:t>0000H</a:t>
              </a:r>
              <a:endParaRPr lang="zh-CN" altLang="en-US" sz="2000" b="1"/>
            </a:p>
          </p:txBody>
        </p:sp>
        <p:sp>
          <p:nvSpPr>
            <p:cNvPr id="62" name="文本框 61"/>
            <p:cNvSpPr txBox="1"/>
            <p:nvPr/>
          </p:nvSpPr>
          <p:spPr>
            <a:xfrm>
              <a:off x="487422" y="4746650"/>
              <a:ext cx="896399" cy="400110"/>
            </a:xfrm>
            <a:prstGeom prst="rect">
              <a:avLst/>
            </a:prstGeom>
            <a:noFill/>
          </p:spPr>
          <p:txBody>
            <a:bodyPr wrap="none" rtlCol="0">
              <a:spAutoFit/>
            </a:bodyPr>
            <a:lstStyle/>
            <a:p>
              <a:r>
                <a:rPr lang="en-US" altLang="zh-CN" sz="2000" b="1"/>
                <a:t>0001H</a:t>
              </a:r>
              <a:endParaRPr lang="zh-CN" altLang="en-US" sz="2000" b="1"/>
            </a:p>
          </p:txBody>
        </p:sp>
      </p:grpSp>
      <p:grpSp>
        <p:nvGrpSpPr>
          <p:cNvPr id="212" name="组合 211"/>
          <p:cNvGrpSpPr/>
          <p:nvPr/>
        </p:nvGrpSpPr>
        <p:grpSpPr>
          <a:xfrm>
            <a:off x="4539697" y="3861596"/>
            <a:ext cx="3230016" cy="2375716"/>
            <a:chOff x="4539697" y="3798173"/>
            <a:chExt cx="3230016" cy="2375716"/>
          </a:xfrm>
        </p:grpSpPr>
        <p:grpSp>
          <p:nvGrpSpPr>
            <p:cNvPr id="68" name="组合 67"/>
            <p:cNvGrpSpPr/>
            <p:nvPr/>
          </p:nvGrpSpPr>
          <p:grpSpPr>
            <a:xfrm>
              <a:off x="6117785" y="4329732"/>
              <a:ext cx="1651928" cy="1844157"/>
              <a:chOff x="6096649" y="2051556"/>
              <a:chExt cx="2448272" cy="1809492"/>
            </a:xfrm>
          </p:grpSpPr>
          <p:sp>
            <p:nvSpPr>
              <p:cNvPr id="108"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0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92"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84"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76" name="Text Box 5"/>
              <p:cNvSpPr txBox="1">
                <a:spLocks noChangeArrowheads="1"/>
              </p:cNvSpPr>
              <p:nvPr/>
            </p:nvSpPr>
            <p:spPr bwMode="auto">
              <a:xfrm>
                <a:off x="6096649" y="2051556"/>
                <a:ext cx="2448272" cy="40770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r>
                  <a:rPr lang="en-US" altLang="zh-CN" b="1">
                    <a:solidFill>
                      <a:srgbClr val="0000FF"/>
                    </a:solidFill>
                    <a:latin typeface="Times New Roman" pitchFamily="18" charset="0"/>
                    <a:ea typeface="仿宋_GB2312" pitchFamily="49" charset="-122"/>
                  </a:rPr>
                  <a:t>16/32/64….</a:t>
                </a:r>
                <a:endParaRPr lang="zh-CN" altLang="en-US" b="1" dirty="0">
                  <a:solidFill>
                    <a:srgbClr val="0000FF"/>
                  </a:solidFill>
                  <a:latin typeface="Times New Roman" pitchFamily="18" charset="0"/>
                  <a:ea typeface="仿宋_GB2312" pitchFamily="49" charset="-122"/>
                </a:endParaRPr>
              </a:p>
            </p:txBody>
          </p:sp>
        </p:grpSp>
        <p:cxnSp>
          <p:nvCxnSpPr>
            <p:cNvPr id="69" name="直接箭头连接符 68"/>
            <p:cNvCxnSpPr/>
            <p:nvPr/>
          </p:nvCxnSpPr>
          <p:spPr>
            <a:xfrm>
              <a:off x="5364088" y="4481688"/>
              <a:ext cx="706312" cy="15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6444208" y="3798173"/>
              <a:ext cx="1217000" cy="400110"/>
            </a:xfrm>
            <a:prstGeom prst="rect">
              <a:avLst/>
            </a:prstGeom>
            <a:noFill/>
          </p:spPr>
          <p:txBody>
            <a:bodyPr wrap="none" rtlCol="0">
              <a:spAutoFit/>
            </a:bodyPr>
            <a:lstStyle/>
            <a:p>
              <a:r>
                <a:rPr lang="zh-CN" altLang="en-US" sz="2000" b="1"/>
                <a:t>字编址址</a:t>
              </a:r>
            </a:p>
          </p:txBody>
        </p:sp>
        <p:sp>
          <p:nvSpPr>
            <p:cNvPr id="66" name="文本框 65"/>
            <p:cNvSpPr txBox="1"/>
            <p:nvPr/>
          </p:nvSpPr>
          <p:spPr>
            <a:xfrm>
              <a:off x="4539697" y="4253026"/>
              <a:ext cx="896399" cy="400110"/>
            </a:xfrm>
            <a:prstGeom prst="rect">
              <a:avLst/>
            </a:prstGeom>
            <a:noFill/>
          </p:spPr>
          <p:txBody>
            <a:bodyPr wrap="none" rtlCol="0">
              <a:spAutoFit/>
            </a:bodyPr>
            <a:lstStyle/>
            <a:p>
              <a:r>
                <a:rPr lang="en-US" altLang="zh-CN" sz="2000" b="1"/>
                <a:t>0000H</a:t>
              </a:r>
              <a:endParaRPr lang="zh-CN" altLang="en-US" sz="2000" b="1"/>
            </a:p>
          </p:txBody>
        </p:sp>
        <p:sp>
          <p:nvSpPr>
            <p:cNvPr id="67" name="文本框 66"/>
            <p:cNvSpPr txBox="1"/>
            <p:nvPr/>
          </p:nvSpPr>
          <p:spPr>
            <a:xfrm>
              <a:off x="4539697" y="4653136"/>
              <a:ext cx="896399" cy="400110"/>
            </a:xfrm>
            <a:prstGeom prst="rect">
              <a:avLst/>
            </a:prstGeom>
            <a:noFill/>
          </p:spPr>
          <p:txBody>
            <a:bodyPr wrap="none" rtlCol="0">
              <a:spAutoFit/>
            </a:bodyPr>
            <a:lstStyle/>
            <a:p>
              <a:r>
                <a:rPr lang="en-US" altLang="zh-CN" sz="2000" b="1"/>
                <a:t>0001H</a:t>
              </a:r>
              <a:endParaRPr lang="zh-CN" altLang="en-US" sz="2000" b="1"/>
            </a:p>
          </p:txBody>
        </p:sp>
      </p:grpSp>
      <p:grpSp>
        <p:nvGrpSpPr>
          <p:cNvPr id="71" name="组合 70">
            <a:extLst>
              <a:ext uri="{FF2B5EF4-FFF2-40B4-BE49-F238E27FC236}">
                <a16:creationId xmlns:a16="http://schemas.microsoft.com/office/drawing/2014/main" id="{02FFB5AB-B40A-4843-BB1A-0C7C3DC42BA9}"/>
              </a:ext>
            </a:extLst>
          </p:cNvPr>
          <p:cNvGrpSpPr/>
          <p:nvPr/>
        </p:nvGrpSpPr>
        <p:grpSpPr>
          <a:xfrm>
            <a:off x="827584" y="0"/>
            <a:ext cx="5328592" cy="839639"/>
            <a:chOff x="827584" y="0"/>
            <a:chExt cx="5328592" cy="839639"/>
          </a:xfrm>
        </p:grpSpPr>
        <p:sp>
          <p:nvSpPr>
            <p:cNvPr id="72" name="六边形 71">
              <a:extLst>
                <a:ext uri="{FF2B5EF4-FFF2-40B4-BE49-F238E27FC236}">
                  <a16:creationId xmlns:a16="http://schemas.microsoft.com/office/drawing/2014/main" id="{43506E16-73CF-46F0-8935-7B0E5886C965}"/>
                </a:ext>
              </a:extLst>
            </p:cNvPr>
            <p:cNvSpPr/>
            <p:nvPr/>
          </p:nvSpPr>
          <p:spPr>
            <a:xfrm>
              <a:off x="1119858" y="93956"/>
              <a:ext cx="503631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8.3.1   </a:t>
              </a:r>
              <a:r>
                <a:rPr lang="zh-CN" altLang="en-US" sz="2800" b="1">
                  <a:solidFill>
                    <a:schemeClr val="tx1"/>
                  </a:solidFill>
                  <a:latin typeface="微软雅黑" panose="020B0503020204020204" pitchFamily="34" charset="-122"/>
                  <a:ea typeface="微软雅黑" panose="020B0503020204020204" pitchFamily="34" charset="-122"/>
                </a:rPr>
                <a:t>主存容量的扩展</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73" name="组合 72">
              <a:extLst>
                <a:ext uri="{FF2B5EF4-FFF2-40B4-BE49-F238E27FC236}">
                  <a16:creationId xmlns:a16="http://schemas.microsoft.com/office/drawing/2014/main" id="{37105837-2090-4CC7-AE05-70697144C6A6}"/>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78" name="同心圆 215">
                <a:extLst>
                  <a:ext uri="{FF2B5EF4-FFF2-40B4-BE49-F238E27FC236}">
                    <a16:creationId xmlns:a16="http://schemas.microsoft.com/office/drawing/2014/main" id="{F8C2A51E-C0F7-4BC2-AAEC-F8B5F2EB10B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9" name="椭圆 78">
                <a:extLst>
                  <a:ext uri="{FF2B5EF4-FFF2-40B4-BE49-F238E27FC236}">
                    <a16:creationId xmlns:a16="http://schemas.microsoft.com/office/drawing/2014/main" id="{685D88AA-EA57-4E84-876E-42A4A117E58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74" name="组合 73">
              <a:extLst>
                <a:ext uri="{FF2B5EF4-FFF2-40B4-BE49-F238E27FC236}">
                  <a16:creationId xmlns:a16="http://schemas.microsoft.com/office/drawing/2014/main" id="{5E053EC9-2B1B-4A86-8162-9B54B06F1688}"/>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75" name="同心圆 220">
                <a:extLst>
                  <a:ext uri="{FF2B5EF4-FFF2-40B4-BE49-F238E27FC236}">
                    <a16:creationId xmlns:a16="http://schemas.microsoft.com/office/drawing/2014/main" id="{587DDF54-1BBC-4CEE-99E8-F9E741F04C0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77" name="椭圆 76">
                <a:extLst>
                  <a:ext uri="{FF2B5EF4-FFF2-40B4-BE49-F238E27FC236}">
                    <a16:creationId xmlns:a16="http://schemas.microsoft.com/office/drawing/2014/main" id="{69EA5EDF-1CC3-41AA-BF8B-E05D022427E9}"/>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left)">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2"/>
                                        </p:tgtEl>
                                        <p:attrNameLst>
                                          <p:attrName>style.visibility</p:attrName>
                                        </p:attrNameLst>
                                      </p:cBhvr>
                                      <p:to>
                                        <p:strVal val="visible"/>
                                      </p:to>
                                    </p:set>
                                    <p:animEffect transition="in" filter="wipe(left)">
                                      <p:cBhvr>
                                        <p:cTn id="27"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11DE46-D8C2-47DD-A7A5-132390501E58}"/>
              </a:ext>
            </a:extLst>
          </p:cNvPr>
          <p:cNvGrpSpPr/>
          <p:nvPr/>
        </p:nvGrpSpPr>
        <p:grpSpPr>
          <a:xfrm>
            <a:off x="2519784" y="628731"/>
            <a:ext cx="4166982" cy="2520280"/>
            <a:chOff x="1485138" y="4005064"/>
            <a:chExt cx="4166982" cy="2520280"/>
          </a:xfrm>
        </p:grpSpPr>
        <p:grpSp>
          <p:nvGrpSpPr>
            <p:cNvPr id="3" name="组合 2">
              <a:extLst>
                <a:ext uri="{FF2B5EF4-FFF2-40B4-BE49-F238E27FC236}">
                  <a16:creationId xmlns:a16="http://schemas.microsoft.com/office/drawing/2014/main" id="{6284A2E1-1A09-4776-85E1-511D54A0D548}"/>
                </a:ext>
              </a:extLst>
            </p:cNvPr>
            <p:cNvGrpSpPr/>
            <p:nvPr/>
          </p:nvGrpSpPr>
          <p:grpSpPr>
            <a:xfrm>
              <a:off x="1939063" y="4005064"/>
              <a:ext cx="3713057" cy="2520280"/>
              <a:chOff x="1939063" y="4005064"/>
              <a:chExt cx="3713057" cy="2520280"/>
            </a:xfrm>
          </p:grpSpPr>
          <p:sp>
            <p:nvSpPr>
              <p:cNvPr id="13" name="矩形 12">
                <a:extLst>
                  <a:ext uri="{FF2B5EF4-FFF2-40B4-BE49-F238E27FC236}">
                    <a16:creationId xmlns:a16="http://schemas.microsoft.com/office/drawing/2014/main" id="{89FDB76D-1CC2-4C6A-A509-819852189DD9}"/>
                  </a:ext>
                </a:extLst>
              </p:cNvPr>
              <p:cNvSpPr/>
              <p:nvPr/>
            </p:nvSpPr>
            <p:spPr>
              <a:xfrm>
                <a:off x="3635896" y="4005064"/>
                <a:ext cx="1368152" cy="2520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7175D985-1889-4CE7-A9F3-66E379C70C05}"/>
                  </a:ext>
                </a:extLst>
              </p:cNvPr>
              <p:cNvSpPr txBox="1"/>
              <p:nvPr/>
            </p:nvSpPr>
            <p:spPr>
              <a:xfrm>
                <a:off x="3635896" y="4149080"/>
                <a:ext cx="428322" cy="369332"/>
              </a:xfrm>
              <a:prstGeom prst="rect">
                <a:avLst/>
              </a:prstGeom>
              <a:noFill/>
            </p:spPr>
            <p:txBody>
              <a:bodyPr wrap="none" rtlCol="0">
                <a:spAutoFit/>
              </a:bodyPr>
              <a:lstStyle/>
              <a:p>
                <a:r>
                  <a:rPr lang="en-US" altLang="zh-CN"/>
                  <a:t>G</a:t>
                </a:r>
                <a:r>
                  <a:rPr lang="en-US" altLang="zh-CN" baseline="-25000"/>
                  <a:t>1</a:t>
                </a:r>
                <a:endParaRPr lang="zh-CN" altLang="en-US" baseline="-25000"/>
              </a:p>
            </p:txBody>
          </p:sp>
          <p:sp>
            <p:nvSpPr>
              <p:cNvPr id="15" name="文本框 14">
                <a:extLst>
                  <a:ext uri="{FF2B5EF4-FFF2-40B4-BE49-F238E27FC236}">
                    <a16:creationId xmlns:a16="http://schemas.microsoft.com/office/drawing/2014/main" id="{8D854735-1B4A-4B78-A942-58BFB6E8398C}"/>
                  </a:ext>
                </a:extLst>
              </p:cNvPr>
              <p:cNvSpPr txBox="1"/>
              <p:nvPr/>
            </p:nvSpPr>
            <p:spPr>
              <a:xfrm>
                <a:off x="3635896" y="4499828"/>
                <a:ext cx="538930" cy="369332"/>
              </a:xfrm>
              <a:prstGeom prst="rect">
                <a:avLst/>
              </a:prstGeom>
              <a:noFill/>
            </p:spPr>
            <p:txBody>
              <a:bodyPr wrap="none" rtlCol="0">
                <a:spAutoFit/>
              </a:bodyPr>
              <a:lstStyle/>
              <a:p>
                <a:r>
                  <a:rPr lang="en-US" altLang="zh-CN"/>
                  <a:t>G</a:t>
                </a:r>
                <a:r>
                  <a:rPr lang="en-US" altLang="zh-CN" baseline="-25000"/>
                  <a:t>2A</a:t>
                </a:r>
                <a:endParaRPr lang="zh-CN" altLang="en-US" baseline="-25000"/>
              </a:p>
            </p:txBody>
          </p:sp>
          <p:sp>
            <p:nvSpPr>
              <p:cNvPr id="16" name="文本框 15">
                <a:extLst>
                  <a:ext uri="{FF2B5EF4-FFF2-40B4-BE49-F238E27FC236}">
                    <a16:creationId xmlns:a16="http://schemas.microsoft.com/office/drawing/2014/main" id="{1CA37F08-1123-41B0-8C63-94ECD5513D1B}"/>
                  </a:ext>
                </a:extLst>
              </p:cNvPr>
              <p:cNvSpPr txBox="1"/>
              <p:nvPr/>
            </p:nvSpPr>
            <p:spPr>
              <a:xfrm>
                <a:off x="3635896" y="4787860"/>
                <a:ext cx="530915" cy="369332"/>
              </a:xfrm>
              <a:prstGeom prst="rect">
                <a:avLst/>
              </a:prstGeom>
              <a:noFill/>
            </p:spPr>
            <p:txBody>
              <a:bodyPr wrap="none" rtlCol="0">
                <a:spAutoFit/>
              </a:bodyPr>
              <a:lstStyle/>
              <a:p>
                <a:r>
                  <a:rPr lang="en-US" altLang="zh-CN"/>
                  <a:t>G</a:t>
                </a:r>
                <a:r>
                  <a:rPr lang="en-US" altLang="zh-CN" baseline="-25000"/>
                  <a:t>2B</a:t>
                </a:r>
                <a:endParaRPr lang="zh-CN" altLang="en-US" baseline="-25000"/>
              </a:p>
            </p:txBody>
          </p:sp>
          <p:sp>
            <p:nvSpPr>
              <p:cNvPr id="17" name="文本框 16">
                <a:extLst>
                  <a:ext uri="{FF2B5EF4-FFF2-40B4-BE49-F238E27FC236}">
                    <a16:creationId xmlns:a16="http://schemas.microsoft.com/office/drawing/2014/main" id="{3EF5AE60-1B80-4CCC-8B9B-B93239E6BEB0}"/>
                  </a:ext>
                </a:extLst>
              </p:cNvPr>
              <p:cNvSpPr txBox="1"/>
              <p:nvPr/>
            </p:nvSpPr>
            <p:spPr>
              <a:xfrm>
                <a:off x="3635896" y="5591669"/>
                <a:ext cx="466794" cy="369332"/>
              </a:xfrm>
              <a:prstGeom prst="rect">
                <a:avLst/>
              </a:prstGeom>
              <a:noFill/>
            </p:spPr>
            <p:txBody>
              <a:bodyPr wrap="none" rtlCol="0">
                <a:spAutoFit/>
              </a:bodyPr>
              <a:lstStyle/>
              <a:p>
                <a:r>
                  <a:rPr lang="en-US" altLang="zh-CN"/>
                  <a:t>A2</a:t>
                </a:r>
                <a:endParaRPr lang="zh-CN" altLang="en-US"/>
              </a:p>
            </p:txBody>
          </p:sp>
          <p:sp>
            <p:nvSpPr>
              <p:cNvPr id="18" name="文本框 17">
                <a:extLst>
                  <a:ext uri="{FF2B5EF4-FFF2-40B4-BE49-F238E27FC236}">
                    <a16:creationId xmlns:a16="http://schemas.microsoft.com/office/drawing/2014/main" id="{5F59BBB7-9971-43FB-8106-C507AA308B49}"/>
                  </a:ext>
                </a:extLst>
              </p:cNvPr>
              <p:cNvSpPr txBox="1"/>
              <p:nvPr/>
            </p:nvSpPr>
            <p:spPr>
              <a:xfrm>
                <a:off x="3635896" y="5859937"/>
                <a:ext cx="466794" cy="369332"/>
              </a:xfrm>
              <a:prstGeom prst="rect">
                <a:avLst/>
              </a:prstGeom>
              <a:noFill/>
            </p:spPr>
            <p:txBody>
              <a:bodyPr wrap="none" rtlCol="0">
                <a:spAutoFit/>
              </a:bodyPr>
              <a:lstStyle/>
              <a:p>
                <a:r>
                  <a:rPr lang="en-US" altLang="zh-CN"/>
                  <a:t>A1</a:t>
                </a:r>
                <a:endParaRPr lang="zh-CN" altLang="en-US"/>
              </a:p>
            </p:txBody>
          </p:sp>
          <p:sp>
            <p:nvSpPr>
              <p:cNvPr id="19" name="文本框 18">
                <a:extLst>
                  <a:ext uri="{FF2B5EF4-FFF2-40B4-BE49-F238E27FC236}">
                    <a16:creationId xmlns:a16="http://schemas.microsoft.com/office/drawing/2014/main" id="{27A6B72F-F30B-4146-A0CF-B0A4044FA018}"/>
                  </a:ext>
                </a:extLst>
              </p:cNvPr>
              <p:cNvSpPr txBox="1"/>
              <p:nvPr/>
            </p:nvSpPr>
            <p:spPr>
              <a:xfrm>
                <a:off x="3635896" y="6147969"/>
                <a:ext cx="466794" cy="369332"/>
              </a:xfrm>
              <a:prstGeom prst="rect">
                <a:avLst/>
              </a:prstGeom>
              <a:noFill/>
            </p:spPr>
            <p:txBody>
              <a:bodyPr wrap="none" rtlCol="0">
                <a:spAutoFit/>
              </a:bodyPr>
              <a:lstStyle/>
              <a:p>
                <a:r>
                  <a:rPr lang="en-US" altLang="zh-CN"/>
                  <a:t>A0</a:t>
                </a:r>
                <a:endParaRPr lang="zh-CN" altLang="en-US"/>
              </a:p>
            </p:txBody>
          </p:sp>
          <p:sp>
            <p:nvSpPr>
              <p:cNvPr id="20" name="文本框 19">
                <a:extLst>
                  <a:ext uri="{FF2B5EF4-FFF2-40B4-BE49-F238E27FC236}">
                    <a16:creationId xmlns:a16="http://schemas.microsoft.com/office/drawing/2014/main" id="{40EB273D-B35D-4978-890F-F8C9C1F9DBD3}"/>
                  </a:ext>
                </a:extLst>
              </p:cNvPr>
              <p:cNvSpPr txBox="1"/>
              <p:nvPr/>
            </p:nvSpPr>
            <p:spPr>
              <a:xfrm>
                <a:off x="4644008" y="4077072"/>
                <a:ext cx="470522" cy="369332"/>
              </a:xfrm>
              <a:prstGeom prst="rect">
                <a:avLst/>
              </a:prstGeom>
              <a:noFill/>
            </p:spPr>
            <p:txBody>
              <a:bodyPr wrap="square" rtlCol="0">
                <a:spAutoFit/>
              </a:bodyPr>
              <a:lstStyle/>
              <a:p>
                <a:r>
                  <a:rPr lang="en-US" altLang="zh-CN"/>
                  <a:t>Y</a:t>
                </a:r>
                <a:r>
                  <a:rPr lang="en-US" altLang="zh-CN" baseline="-25000"/>
                  <a:t>0</a:t>
                </a:r>
                <a:endParaRPr lang="zh-CN" altLang="en-US" baseline="-25000"/>
              </a:p>
            </p:txBody>
          </p:sp>
          <p:cxnSp>
            <p:nvCxnSpPr>
              <p:cNvPr id="21" name="直接连接符 20">
                <a:extLst>
                  <a:ext uri="{FF2B5EF4-FFF2-40B4-BE49-F238E27FC236}">
                    <a16:creationId xmlns:a16="http://schemas.microsoft.com/office/drawing/2014/main" id="{2C45B94E-A89E-428C-96E2-3D173A0602C0}"/>
                  </a:ext>
                </a:extLst>
              </p:cNvPr>
              <p:cNvCxnSpPr/>
              <p:nvPr/>
            </p:nvCxnSpPr>
            <p:spPr>
              <a:xfrm>
                <a:off x="4708483" y="414908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B5AE6B2-F815-42A0-ACE2-6508CD8BF7FC}"/>
                  </a:ext>
                </a:extLst>
              </p:cNvPr>
              <p:cNvSpPr txBox="1"/>
              <p:nvPr/>
            </p:nvSpPr>
            <p:spPr>
              <a:xfrm>
                <a:off x="4644008" y="4355812"/>
                <a:ext cx="470522" cy="369332"/>
              </a:xfrm>
              <a:prstGeom prst="rect">
                <a:avLst/>
              </a:prstGeom>
              <a:noFill/>
            </p:spPr>
            <p:txBody>
              <a:bodyPr wrap="square" rtlCol="0">
                <a:spAutoFit/>
              </a:bodyPr>
              <a:lstStyle/>
              <a:p>
                <a:r>
                  <a:rPr lang="en-US" altLang="zh-CN"/>
                  <a:t>Y</a:t>
                </a:r>
                <a:r>
                  <a:rPr lang="en-US" altLang="zh-CN" baseline="-25000"/>
                  <a:t>1</a:t>
                </a:r>
                <a:endParaRPr lang="zh-CN" altLang="en-US" baseline="-25000"/>
              </a:p>
            </p:txBody>
          </p:sp>
          <p:sp>
            <p:nvSpPr>
              <p:cNvPr id="23" name="文本框 22">
                <a:extLst>
                  <a:ext uri="{FF2B5EF4-FFF2-40B4-BE49-F238E27FC236}">
                    <a16:creationId xmlns:a16="http://schemas.microsoft.com/office/drawing/2014/main" id="{EF656BCB-9731-4AC9-AD23-244A6A07CFEB}"/>
                  </a:ext>
                </a:extLst>
              </p:cNvPr>
              <p:cNvSpPr txBox="1"/>
              <p:nvPr/>
            </p:nvSpPr>
            <p:spPr>
              <a:xfrm>
                <a:off x="4644008" y="4653136"/>
                <a:ext cx="508996" cy="369332"/>
              </a:xfrm>
              <a:prstGeom prst="rect">
                <a:avLst/>
              </a:prstGeom>
              <a:noFill/>
            </p:spPr>
            <p:txBody>
              <a:bodyPr wrap="square" rtlCol="0">
                <a:spAutoFit/>
              </a:bodyPr>
              <a:lstStyle/>
              <a:p>
                <a:r>
                  <a:rPr lang="en-US" altLang="zh-CN"/>
                  <a:t>Y</a:t>
                </a:r>
                <a:r>
                  <a:rPr lang="en-US" altLang="zh-CN" baseline="-25000"/>
                  <a:t>2</a:t>
                </a:r>
                <a:endParaRPr lang="zh-CN" altLang="en-US" baseline="-25000"/>
              </a:p>
            </p:txBody>
          </p:sp>
          <p:sp>
            <p:nvSpPr>
              <p:cNvPr id="24" name="文本框 23">
                <a:extLst>
                  <a:ext uri="{FF2B5EF4-FFF2-40B4-BE49-F238E27FC236}">
                    <a16:creationId xmlns:a16="http://schemas.microsoft.com/office/drawing/2014/main" id="{F349CCB2-A9DC-482A-A613-DED2B7A9AACB}"/>
                  </a:ext>
                </a:extLst>
              </p:cNvPr>
              <p:cNvSpPr txBox="1"/>
              <p:nvPr/>
            </p:nvSpPr>
            <p:spPr>
              <a:xfrm>
                <a:off x="4644008" y="6084004"/>
                <a:ext cx="470522" cy="369332"/>
              </a:xfrm>
              <a:prstGeom prst="rect">
                <a:avLst/>
              </a:prstGeom>
              <a:noFill/>
            </p:spPr>
            <p:txBody>
              <a:bodyPr wrap="square" rtlCol="0">
                <a:spAutoFit/>
              </a:bodyPr>
              <a:lstStyle/>
              <a:p>
                <a:r>
                  <a:rPr lang="en-US" altLang="zh-CN"/>
                  <a:t>Y</a:t>
                </a:r>
                <a:r>
                  <a:rPr lang="en-US" altLang="zh-CN" baseline="-25000"/>
                  <a:t>7</a:t>
                </a:r>
                <a:endParaRPr lang="zh-CN" altLang="en-US" baseline="-25000"/>
              </a:p>
            </p:txBody>
          </p:sp>
          <p:sp>
            <p:nvSpPr>
              <p:cNvPr id="25" name="文本框 24">
                <a:extLst>
                  <a:ext uri="{FF2B5EF4-FFF2-40B4-BE49-F238E27FC236}">
                    <a16:creationId xmlns:a16="http://schemas.microsoft.com/office/drawing/2014/main" id="{0941B692-78BE-4AA7-8122-E60ACFCB51DB}"/>
                  </a:ext>
                </a:extLst>
              </p:cNvPr>
              <p:cNvSpPr txBox="1"/>
              <p:nvPr/>
            </p:nvSpPr>
            <p:spPr>
              <a:xfrm>
                <a:off x="4644008" y="5795972"/>
                <a:ext cx="470522" cy="369332"/>
              </a:xfrm>
              <a:prstGeom prst="rect">
                <a:avLst/>
              </a:prstGeom>
              <a:noFill/>
            </p:spPr>
            <p:txBody>
              <a:bodyPr wrap="square" rtlCol="0">
                <a:spAutoFit/>
              </a:bodyPr>
              <a:lstStyle/>
              <a:p>
                <a:r>
                  <a:rPr lang="en-US" altLang="zh-CN"/>
                  <a:t>Y</a:t>
                </a:r>
                <a:r>
                  <a:rPr lang="en-US" altLang="zh-CN" baseline="-25000"/>
                  <a:t>6</a:t>
                </a:r>
                <a:endParaRPr lang="zh-CN" altLang="en-US" baseline="-25000"/>
              </a:p>
            </p:txBody>
          </p:sp>
          <p:sp>
            <p:nvSpPr>
              <p:cNvPr id="26" name="文本框 25">
                <a:extLst>
                  <a:ext uri="{FF2B5EF4-FFF2-40B4-BE49-F238E27FC236}">
                    <a16:creationId xmlns:a16="http://schemas.microsoft.com/office/drawing/2014/main" id="{508F45F3-E533-40F2-8E8B-BFE75724A591}"/>
                  </a:ext>
                </a:extLst>
              </p:cNvPr>
              <p:cNvSpPr txBox="1"/>
              <p:nvPr/>
            </p:nvSpPr>
            <p:spPr>
              <a:xfrm>
                <a:off x="4644008" y="5507940"/>
                <a:ext cx="470522" cy="369332"/>
              </a:xfrm>
              <a:prstGeom prst="rect">
                <a:avLst/>
              </a:prstGeom>
              <a:noFill/>
            </p:spPr>
            <p:txBody>
              <a:bodyPr wrap="square" rtlCol="0">
                <a:spAutoFit/>
              </a:bodyPr>
              <a:lstStyle/>
              <a:p>
                <a:r>
                  <a:rPr lang="en-US" altLang="zh-CN"/>
                  <a:t>Y</a:t>
                </a:r>
                <a:r>
                  <a:rPr lang="en-US" altLang="zh-CN" baseline="-25000"/>
                  <a:t>5</a:t>
                </a:r>
                <a:endParaRPr lang="zh-CN" altLang="en-US" baseline="-25000"/>
              </a:p>
            </p:txBody>
          </p:sp>
          <p:sp>
            <p:nvSpPr>
              <p:cNvPr id="27" name="文本框 26">
                <a:extLst>
                  <a:ext uri="{FF2B5EF4-FFF2-40B4-BE49-F238E27FC236}">
                    <a16:creationId xmlns:a16="http://schemas.microsoft.com/office/drawing/2014/main" id="{5A717D24-3E7C-4C83-9D63-96174EAABE5E}"/>
                  </a:ext>
                </a:extLst>
              </p:cNvPr>
              <p:cNvSpPr txBox="1"/>
              <p:nvPr/>
            </p:nvSpPr>
            <p:spPr>
              <a:xfrm>
                <a:off x="4644008" y="5229200"/>
                <a:ext cx="470522" cy="369332"/>
              </a:xfrm>
              <a:prstGeom prst="rect">
                <a:avLst/>
              </a:prstGeom>
              <a:noFill/>
            </p:spPr>
            <p:txBody>
              <a:bodyPr wrap="square" rtlCol="0">
                <a:spAutoFit/>
              </a:bodyPr>
              <a:lstStyle/>
              <a:p>
                <a:r>
                  <a:rPr lang="en-US" altLang="zh-CN"/>
                  <a:t>Y</a:t>
                </a:r>
                <a:r>
                  <a:rPr lang="en-US" altLang="zh-CN" baseline="-25000"/>
                  <a:t>4</a:t>
                </a:r>
                <a:endParaRPr lang="zh-CN" altLang="en-US" baseline="-25000"/>
              </a:p>
            </p:txBody>
          </p:sp>
          <p:sp>
            <p:nvSpPr>
              <p:cNvPr id="28" name="文本框 27">
                <a:extLst>
                  <a:ext uri="{FF2B5EF4-FFF2-40B4-BE49-F238E27FC236}">
                    <a16:creationId xmlns:a16="http://schemas.microsoft.com/office/drawing/2014/main" id="{E1FA1D46-CB8A-4C06-B094-03BBD904CC41}"/>
                  </a:ext>
                </a:extLst>
              </p:cNvPr>
              <p:cNvSpPr txBox="1"/>
              <p:nvPr/>
            </p:nvSpPr>
            <p:spPr>
              <a:xfrm>
                <a:off x="4644008" y="4941168"/>
                <a:ext cx="470522" cy="369332"/>
              </a:xfrm>
              <a:prstGeom prst="rect">
                <a:avLst/>
              </a:prstGeom>
              <a:noFill/>
            </p:spPr>
            <p:txBody>
              <a:bodyPr wrap="square" rtlCol="0">
                <a:spAutoFit/>
              </a:bodyPr>
              <a:lstStyle/>
              <a:p>
                <a:r>
                  <a:rPr lang="en-US" altLang="zh-CN"/>
                  <a:t>Y</a:t>
                </a:r>
                <a:r>
                  <a:rPr lang="en-US" altLang="zh-CN" baseline="-25000"/>
                  <a:t>3</a:t>
                </a:r>
                <a:endParaRPr lang="zh-CN" altLang="en-US" baseline="-25000"/>
              </a:p>
            </p:txBody>
          </p:sp>
          <p:cxnSp>
            <p:nvCxnSpPr>
              <p:cNvPr id="29" name="直接连接符 28">
                <a:extLst>
                  <a:ext uri="{FF2B5EF4-FFF2-40B4-BE49-F238E27FC236}">
                    <a16:creationId xmlns:a16="http://schemas.microsoft.com/office/drawing/2014/main" id="{7F5B87E0-B104-43C8-B0AF-071A4A7E229E}"/>
                  </a:ext>
                </a:extLst>
              </p:cNvPr>
              <p:cNvCxnSpPr/>
              <p:nvPr/>
            </p:nvCxnSpPr>
            <p:spPr>
              <a:xfrm>
                <a:off x="4716016" y="4437112"/>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28B3365-FE47-489C-A23C-4795AA4A9E21}"/>
                  </a:ext>
                </a:extLst>
              </p:cNvPr>
              <p:cNvCxnSpPr/>
              <p:nvPr/>
            </p:nvCxnSpPr>
            <p:spPr>
              <a:xfrm>
                <a:off x="4716016" y="472514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DE92D78-4BC8-4436-BB57-8D7997EA2D0F}"/>
                  </a:ext>
                </a:extLst>
              </p:cNvPr>
              <p:cNvCxnSpPr/>
              <p:nvPr/>
            </p:nvCxnSpPr>
            <p:spPr>
              <a:xfrm>
                <a:off x="4716016" y="5013176"/>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23C0599-83FD-4BD4-A1B9-A014549BFCA9}"/>
                  </a:ext>
                </a:extLst>
              </p:cNvPr>
              <p:cNvCxnSpPr/>
              <p:nvPr/>
            </p:nvCxnSpPr>
            <p:spPr>
              <a:xfrm>
                <a:off x="4716016" y="530120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EA0DFE9-3042-4F43-909C-803C0C7A005E}"/>
                  </a:ext>
                </a:extLst>
              </p:cNvPr>
              <p:cNvCxnSpPr/>
              <p:nvPr/>
            </p:nvCxnSpPr>
            <p:spPr>
              <a:xfrm>
                <a:off x="4716016" y="558924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91E38CD-741A-4C5C-99E0-2885E0CE29D3}"/>
                  </a:ext>
                </a:extLst>
              </p:cNvPr>
              <p:cNvCxnSpPr/>
              <p:nvPr/>
            </p:nvCxnSpPr>
            <p:spPr>
              <a:xfrm>
                <a:off x="4716016" y="586876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272D34C-78B2-4CA9-87CE-8C14BF2160C4}"/>
                  </a:ext>
                </a:extLst>
              </p:cNvPr>
              <p:cNvCxnSpPr/>
              <p:nvPr/>
            </p:nvCxnSpPr>
            <p:spPr>
              <a:xfrm>
                <a:off x="4716016" y="6165304"/>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2C0FCA3-6B8D-477B-B86C-13D1BEB25C82}"/>
                  </a:ext>
                </a:extLst>
              </p:cNvPr>
              <p:cNvCxnSpPr/>
              <p:nvPr/>
            </p:nvCxnSpPr>
            <p:spPr>
              <a:xfrm>
                <a:off x="3707904" y="4581128"/>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612C09D-D43C-4D4F-9859-CB700109A79D}"/>
                  </a:ext>
                </a:extLst>
              </p:cNvPr>
              <p:cNvCxnSpPr/>
              <p:nvPr/>
            </p:nvCxnSpPr>
            <p:spPr>
              <a:xfrm>
                <a:off x="3707904" y="4869160"/>
                <a:ext cx="2235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692DE50-2129-4EC7-8B34-75334B56A65C}"/>
                  </a:ext>
                </a:extLst>
              </p:cNvPr>
              <p:cNvCxnSpPr/>
              <p:nvPr/>
            </p:nvCxnSpPr>
            <p:spPr>
              <a:xfrm>
                <a:off x="5004048" y="422108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699C8A4-007A-41A7-A37C-4EF838DFBE7B}"/>
                  </a:ext>
                </a:extLst>
              </p:cNvPr>
              <p:cNvCxnSpPr/>
              <p:nvPr/>
            </p:nvCxnSpPr>
            <p:spPr>
              <a:xfrm>
                <a:off x="5004048" y="450912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877D7E-3558-4790-A516-B3EBA60D79CF}"/>
                  </a:ext>
                </a:extLst>
              </p:cNvPr>
              <p:cNvCxnSpPr/>
              <p:nvPr/>
            </p:nvCxnSpPr>
            <p:spPr>
              <a:xfrm>
                <a:off x="5004048" y="47971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080C0FD-73F5-4057-B4DC-A0FF69F93CAA}"/>
                  </a:ext>
                </a:extLst>
              </p:cNvPr>
              <p:cNvCxnSpPr/>
              <p:nvPr/>
            </p:nvCxnSpPr>
            <p:spPr>
              <a:xfrm>
                <a:off x="5004048" y="508518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87E2E06-54E6-4A8B-B951-769E3B3C681D}"/>
                  </a:ext>
                </a:extLst>
              </p:cNvPr>
              <p:cNvCxnSpPr/>
              <p:nvPr/>
            </p:nvCxnSpPr>
            <p:spPr>
              <a:xfrm>
                <a:off x="5004048" y="537321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F13AD3D-535D-47B3-BE4F-CDE16B05D4A9}"/>
                  </a:ext>
                </a:extLst>
              </p:cNvPr>
              <p:cNvCxnSpPr/>
              <p:nvPr/>
            </p:nvCxnSpPr>
            <p:spPr>
              <a:xfrm>
                <a:off x="5004048" y="566124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E670255-88B2-4893-973E-811BCFAB9FE7}"/>
                  </a:ext>
                </a:extLst>
              </p:cNvPr>
              <p:cNvCxnSpPr/>
              <p:nvPr/>
            </p:nvCxnSpPr>
            <p:spPr>
              <a:xfrm>
                <a:off x="5004048" y="594928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1E394B3-EA56-4768-AB14-96B557036873}"/>
                  </a:ext>
                </a:extLst>
              </p:cNvPr>
              <p:cNvCxnSpPr/>
              <p:nvPr/>
            </p:nvCxnSpPr>
            <p:spPr>
              <a:xfrm>
                <a:off x="5004048" y="623731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AD796DC3-96BF-4180-85C2-DC050D0E7DAF}"/>
                  </a:ext>
                </a:extLst>
              </p:cNvPr>
              <p:cNvCxnSpPr/>
              <p:nvPr/>
            </p:nvCxnSpPr>
            <p:spPr>
              <a:xfrm>
                <a:off x="2987824" y="6309661"/>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1E79300-4819-4DF6-B420-55BCE825D13E}"/>
                  </a:ext>
                </a:extLst>
              </p:cNvPr>
              <p:cNvCxnSpPr/>
              <p:nvPr/>
            </p:nvCxnSpPr>
            <p:spPr>
              <a:xfrm>
                <a:off x="2987824" y="6013245"/>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D45FFAFF-906B-4FE6-A5E8-9492AF8952B1}"/>
                  </a:ext>
                </a:extLst>
              </p:cNvPr>
              <p:cNvCxnSpPr/>
              <p:nvPr/>
            </p:nvCxnSpPr>
            <p:spPr>
              <a:xfrm>
                <a:off x="2987824" y="5725213"/>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A359E18-DE0D-4F4A-8405-B0B5ACF057F2}"/>
                  </a:ext>
                </a:extLst>
              </p:cNvPr>
              <p:cNvCxnSpPr/>
              <p:nvPr/>
            </p:nvCxnSpPr>
            <p:spPr>
              <a:xfrm>
                <a:off x="2987824" y="49411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E4F4D786-293D-425A-958F-01E6D495A753}"/>
                  </a:ext>
                </a:extLst>
              </p:cNvPr>
              <p:cNvCxnSpPr/>
              <p:nvPr/>
            </p:nvCxnSpPr>
            <p:spPr>
              <a:xfrm>
                <a:off x="1939063" y="4645093"/>
                <a:ext cx="16809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B077F09-71E4-480F-9D55-7FB35A326B20}"/>
                  </a:ext>
                </a:extLst>
              </p:cNvPr>
              <p:cNvCxnSpPr/>
              <p:nvPr/>
            </p:nvCxnSpPr>
            <p:spPr>
              <a:xfrm>
                <a:off x="2987824" y="436510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68D2D6D9-80D4-49F3-B63A-AA0C16AC9D94}"/>
                </a:ext>
              </a:extLst>
            </p:cNvPr>
            <p:cNvSpPr txBox="1"/>
            <p:nvPr/>
          </p:nvSpPr>
          <p:spPr>
            <a:xfrm>
              <a:off x="2995978" y="4036422"/>
              <a:ext cx="556563" cy="369332"/>
            </a:xfrm>
            <a:prstGeom prst="rect">
              <a:avLst/>
            </a:prstGeom>
            <a:noFill/>
          </p:spPr>
          <p:txBody>
            <a:bodyPr wrap="none" rtlCol="0">
              <a:spAutoFit/>
            </a:bodyPr>
            <a:lstStyle/>
            <a:p>
              <a:r>
                <a:rPr lang="en-US" altLang="zh-CN"/>
                <a:t>V</a:t>
              </a:r>
              <a:r>
                <a:rPr lang="en-US" altLang="zh-CN" baseline="-25000"/>
                <a:t>CC</a:t>
              </a:r>
              <a:endParaRPr lang="zh-CN" altLang="en-US" baseline="-25000"/>
            </a:p>
          </p:txBody>
        </p:sp>
        <p:grpSp>
          <p:nvGrpSpPr>
            <p:cNvPr id="5" name="组合 4">
              <a:extLst>
                <a:ext uri="{FF2B5EF4-FFF2-40B4-BE49-F238E27FC236}">
                  <a16:creationId xmlns:a16="http://schemas.microsoft.com/office/drawing/2014/main" id="{4A990B25-2071-4D70-80D9-0BE0438CE8A5}"/>
                </a:ext>
              </a:extLst>
            </p:cNvPr>
            <p:cNvGrpSpPr/>
            <p:nvPr/>
          </p:nvGrpSpPr>
          <p:grpSpPr>
            <a:xfrm>
              <a:off x="1485138" y="4305796"/>
              <a:ext cx="468040" cy="609971"/>
              <a:chOff x="431552" y="4403204"/>
              <a:chExt cx="468040" cy="609971"/>
            </a:xfrm>
          </p:grpSpPr>
          <p:grpSp>
            <p:nvGrpSpPr>
              <p:cNvPr id="9" name="组合 8">
                <a:extLst>
                  <a:ext uri="{FF2B5EF4-FFF2-40B4-BE49-F238E27FC236}">
                    <a16:creationId xmlns:a16="http://schemas.microsoft.com/office/drawing/2014/main" id="{E53B7C9A-2488-450E-9DA2-61D2E712357C}"/>
                  </a:ext>
                </a:extLst>
              </p:cNvPr>
              <p:cNvGrpSpPr/>
              <p:nvPr/>
            </p:nvGrpSpPr>
            <p:grpSpPr>
              <a:xfrm>
                <a:off x="431552" y="4446404"/>
                <a:ext cx="468040" cy="566771"/>
                <a:chOff x="431552" y="4446404"/>
                <a:chExt cx="468040" cy="566771"/>
              </a:xfrm>
            </p:grpSpPr>
            <p:sp>
              <p:nvSpPr>
                <p:cNvPr id="11" name="矩形 10">
                  <a:extLst>
                    <a:ext uri="{FF2B5EF4-FFF2-40B4-BE49-F238E27FC236}">
                      <a16:creationId xmlns:a16="http://schemas.microsoft.com/office/drawing/2014/main" id="{46DCAE28-C981-4947-8C2A-5A18775A0D3E}"/>
                    </a:ext>
                  </a:extLst>
                </p:cNvPr>
                <p:cNvSpPr/>
                <p:nvPr/>
              </p:nvSpPr>
              <p:spPr>
                <a:xfrm>
                  <a:off x="431552" y="4446404"/>
                  <a:ext cx="360040" cy="5667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0D56417-16C6-47AC-904C-E327EA0FC644}"/>
                    </a:ext>
                  </a:extLst>
                </p:cNvPr>
                <p:cNvSpPr/>
                <p:nvPr/>
              </p:nvSpPr>
              <p:spPr>
                <a:xfrm>
                  <a:off x="791592" y="4689152"/>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0B849176-1B13-4D55-8347-0C31361AA418}"/>
                  </a:ext>
                </a:extLst>
              </p:cNvPr>
              <p:cNvSpPr txBox="1"/>
              <p:nvPr/>
            </p:nvSpPr>
            <p:spPr>
              <a:xfrm>
                <a:off x="454526" y="4403204"/>
                <a:ext cx="337066" cy="369292"/>
              </a:xfrm>
              <a:prstGeom prst="rect">
                <a:avLst/>
              </a:prstGeom>
              <a:noFill/>
            </p:spPr>
            <p:txBody>
              <a:bodyPr wrap="square" rtlCol="0">
                <a:spAutoFit/>
              </a:bodyPr>
              <a:lstStyle/>
              <a:p>
                <a:r>
                  <a:rPr lang="en-US" altLang="zh-CN"/>
                  <a:t>&amp;</a:t>
                </a:r>
                <a:endParaRPr lang="zh-CN" altLang="en-US"/>
              </a:p>
            </p:txBody>
          </p:sp>
        </p:grpSp>
        <p:grpSp>
          <p:nvGrpSpPr>
            <p:cNvPr id="6" name="组合 5">
              <a:extLst>
                <a:ext uri="{FF2B5EF4-FFF2-40B4-BE49-F238E27FC236}">
                  <a16:creationId xmlns:a16="http://schemas.microsoft.com/office/drawing/2014/main" id="{CEA2AB91-7893-4C8C-9D85-0C33649F8C20}"/>
                </a:ext>
              </a:extLst>
            </p:cNvPr>
            <p:cNvGrpSpPr/>
            <p:nvPr/>
          </p:nvGrpSpPr>
          <p:grpSpPr>
            <a:xfrm>
              <a:off x="2520690" y="4861117"/>
              <a:ext cx="545916" cy="721326"/>
              <a:chOff x="662638" y="5382056"/>
              <a:chExt cx="545916" cy="721326"/>
            </a:xfrm>
          </p:grpSpPr>
          <p:sp>
            <p:nvSpPr>
              <p:cNvPr id="7" name="矩形 6">
                <a:extLst>
                  <a:ext uri="{FF2B5EF4-FFF2-40B4-BE49-F238E27FC236}">
                    <a16:creationId xmlns:a16="http://schemas.microsoft.com/office/drawing/2014/main" id="{1C288882-A1B6-480D-9216-5A690A7B6EE6}"/>
                  </a:ext>
                </a:extLst>
              </p:cNvPr>
              <p:cNvSpPr/>
              <p:nvPr/>
            </p:nvSpPr>
            <p:spPr>
              <a:xfrm>
                <a:off x="755576" y="5391349"/>
                <a:ext cx="335722" cy="7120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5BF7697-04B9-45E8-812E-A20126156CD8}"/>
                  </a:ext>
                </a:extLst>
              </p:cNvPr>
              <p:cNvSpPr txBox="1"/>
              <p:nvPr/>
            </p:nvSpPr>
            <p:spPr>
              <a:xfrm>
                <a:off x="662638" y="5382056"/>
                <a:ext cx="545916" cy="369332"/>
              </a:xfrm>
              <a:prstGeom prst="rect">
                <a:avLst/>
              </a:prstGeom>
              <a:noFill/>
            </p:spPr>
            <p:txBody>
              <a:bodyPr wrap="square" rtlCol="0">
                <a:spAutoFit/>
              </a:bodyPr>
              <a:lstStyle/>
              <a:p>
                <a:r>
                  <a:rPr lang="zh-CN" altLang="en-US">
                    <a:latin typeface="+mn-ea"/>
                  </a:rPr>
                  <a:t>≥</a:t>
                </a:r>
                <a:r>
                  <a:rPr lang="en-US" altLang="zh-CN"/>
                  <a:t>1</a:t>
                </a:r>
                <a:endParaRPr lang="zh-CN" altLang="en-US"/>
              </a:p>
            </p:txBody>
          </p:sp>
        </p:grpSp>
      </p:grpSp>
      <p:sp>
        <p:nvSpPr>
          <p:cNvPr id="52" name="文本框 51">
            <a:extLst>
              <a:ext uri="{FF2B5EF4-FFF2-40B4-BE49-F238E27FC236}">
                <a16:creationId xmlns:a16="http://schemas.microsoft.com/office/drawing/2014/main" id="{C6603ECD-6F2E-493B-8C36-51A630C61DD1}"/>
              </a:ext>
            </a:extLst>
          </p:cNvPr>
          <p:cNvSpPr txBox="1"/>
          <p:nvPr/>
        </p:nvSpPr>
        <p:spPr>
          <a:xfrm>
            <a:off x="722977" y="167066"/>
            <a:ext cx="2504212" cy="461665"/>
          </a:xfrm>
          <a:prstGeom prst="rect">
            <a:avLst/>
          </a:prstGeom>
          <a:noFill/>
        </p:spPr>
        <p:txBody>
          <a:bodyPr wrap="none" rtlCol="0">
            <a:spAutoFit/>
          </a:bodyPr>
          <a:lstStyle/>
          <a:p>
            <a:r>
              <a:rPr lang="zh-CN" altLang="en-US" sz="2400" b="1"/>
              <a:t>（</a:t>
            </a:r>
            <a:r>
              <a:rPr lang="en-US" altLang="zh-CN" sz="2400" b="1"/>
              <a:t>5</a:t>
            </a:r>
            <a:r>
              <a:rPr lang="zh-CN" altLang="en-US" sz="2400" b="1"/>
              <a:t>）逻辑电路图</a:t>
            </a:r>
          </a:p>
        </p:txBody>
      </p:sp>
      <p:grpSp>
        <p:nvGrpSpPr>
          <p:cNvPr id="78" name="组合 77">
            <a:extLst>
              <a:ext uri="{FF2B5EF4-FFF2-40B4-BE49-F238E27FC236}">
                <a16:creationId xmlns:a16="http://schemas.microsoft.com/office/drawing/2014/main" id="{5D8D8834-7569-47DA-B6C5-D13849F8B3BA}"/>
              </a:ext>
            </a:extLst>
          </p:cNvPr>
          <p:cNvGrpSpPr/>
          <p:nvPr/>
        </p:nvGrpSpPr>
        <p:grpSpPr>
          <a:xfrm>
            <a:off x="1437575" y="929463"/>
            <a:ext cx="1046193" cy="635372"/>
            <a:chOff x="1437575" y="929463"/>
            <a:chExt cx="1046193" cy="635372"/>
          </a:xfrm>
        </p:grpSpPr>
        <p:grpSp>
          <p:nvGrpSpPr>
            <p:cNvPr id="56" name="组合 55">
              <a:extLst>
                <a:ext uri="{FF2B5EF4-FFF2-40B4-BE49-F238E27FC236}">
                  <a16:creationId xmlns:a16="http://schemas.microsoft.com/office/drawing/2014/main" id="{BDB1F4FC-8772-4540-8DB3-D0708798DCED}"/>
                </a:ext>
              </a:extLst>
            </p:cNvPr>
            <p:cNvGrpSpPr/>
            <p:nvPr/>
          </p:nvGrpSpPr>
          <p:grpSpPr>
            <a:xfrm>
              <a:off x="1437575" y="929463"/>
              <a:ext cx="1041646" cy="369332"/>
              <a:chOff x="1082082" y="1996883"/>
              <a:chExt cx="1041646" cy="369332"/>
            </a:xfrm>
          </p:grpSpPr>
          <p:cxnSp>
            <p:nvCxnSpPr>
              <p:cNvPr id="54" name="直接连接符 53">
                <a:extLst>
                  <a:ext uri="{FF2B5EF4-FFF2-40B4-BE49-F238E27FC236}">
                    <a16:creationId xmlns:a16="http://schemas.microsoft.com/office/drawing/2014/main" id="{68A079B9-D9F0-4234-ACAE-6D00FB6A260F}"/>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E87365D7-D7D3-44A6-851B-14445F23A5FC}"/>
                  </a:ext>
                </a:extLst>
              </p:cNvPr>
              <p:cNvSpPr txBox="1"/>
              <p:nvPr/>
            </p:nvSpPr>
            <p:spPr>
              <a:xfrm>
                <a:off x="1082082" y="1996883"/>
                <a:ext cx="582211" cy="369332"/>
              </a:xfrm>
              <a:prstGeom prst="rect">
                <a:avLst/>
              </a:prstGeom>
              <a:noFill/>
            </p:spPr>
            <p:txBody>
              <a:bodyPr wrap="none" rtlCol="0">
                <a:spAutoFit/>
              </a:bodyPr>
              <a:lstStyle/>
              <a:p>
                <a:r>
                  <a:rPr lang="en-US" altLang="zh-CN"/>
                  <a:t>A19</a:t>
                </a:r>
                <a:endParaRPr lang="zh-CN" altLang="en-US"/>
              </a:p>
            </p:txBody>
          </p:sp>
        </p:grpSp>
        <p:grpSp>
          <p:nvGrpSpPr>
            <p:cNvPr id="57" name="组合 56">
              <a:extLst>
                <a:ext uri="{FF2B5EF4-FFF2-40B4-BE49-F238E27FC236}">
                  <a16:creationId xmlns:a16="http://schemas.microsoft.com/office/drawing/2014/main" id="{C3FBCA6E-0EA1-49AE-862D-EF127B973F88}"/>
                </a:ext>
              </a:extLst>
            </p:cNvPr>
            <p:cNvGrpSpPr/>
            <p:nvPr/>
          </p:nvGrpSpPr>
          <p:grpSpPr>
            <a:xfrm>
              <a:off x="1442122" y="1195503"/>
              <a:ext cx="1041646" cy="369332"/>
              <a:chOff x="1082082" y="1996883"/>
              <a:chExt cx="1041646" cy="369332"/>
            </a:xfrm>
          </p:grpSpPr>
          <p:cxnSp>
            <p:nvCxnSpPr>
              <p:cNvPr id="58" name="直接连接符 57">
                <a:extLst>
                  <a:ext uri="{FF2B5EF4-FFF2-40B4-BE49-F238E27FC236}">
                    <a16:creationId xmlns:a16="http://schemas.microsoft.com/office/drawing/2014/main" id="{4B95FE30-2D7B-46D5-B9B3-097AEC89E82D}"/>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C29D7699-892E-462F-B84C-73899CC365BF}"/>
                  </a:ext>
                </a:extLst>
              </p:cNvPr>
              <p:cNvSpPr txBox="1"/>
              <p:nvPr/>
            </p:nvSpPr>
            <p:spPr>
              <a:xfrm>
                <a:off x="1082082" y="1996883"/>
                <a:ext cx="582211" cy="369332"/>
              </a:xfrm>
              <a:prstGeom prst="rect">
                <a:avLst/>
              </a:prstGeom>
              <a:noFill/>
            </p:spPr>
            <p:txBody>
              <a:bodyPr wrap="none" rtlCol="0">
                <a:spAutoFit/>
              </a:bodyPr>
              <a:lstStyle/>
              <a:p>
                <a:r>
                  <a:rPr lang="en-US" altLang="zh-CN"/>
                  <a:t>A18</a:t>
                </a:r>
                <a:endParaRPr lang="zh-CN" altLang="en-US"/>
              </a:p>
            </p:txBody>
          </p:sp>
        </p:grpSp>
      </p:grpSp>
      <p:grpSp>
        <p:nvGrpSpPr>
          <p:cNvPr id="79" name="组合 78">
            <a:extLst>
              <a:ext uri="{FF2B5EF4-FFF2-40B4-BE49-F238E27FC236}">
                <a16:creationId xmlns:a16="http://schemas.microsoft.com/office/drawing/2014/main" id="{B1331C17-639B-418B-AC6E-B71BAE293D74}"/>
              </a:ext>
            </a:extLst>
          </p:cNvPr>
          <p:cNvGrpSpPr/>
          <p:nvPr/>
        </p:nvGrpSpPr>
        <p:grpSpPr>
          <a:xfrm>
            <a:off x="3059832" y="1196752"/>
            <a:ext cx="600518" cy="936104"/>
            <a:chOff x="3059832" y="1196752"/>
            <a:chExt cx="600518" cy="936104"/>
          </a:xfrm>
        </p:grpSpPr>
        <p:grpSp>
          <p:nvGrpSpPr>
            <p:cNvPr id="66" name="组合 65">
              <a:extLst>
                <a:ext uri="{FF2B5EF4-FFF2-40B4-BE49-F238E27FC236}">
                  <a16:creationId xmlns:a16="http://schemas.microsoft.com/office/drawing/2014/main" id="{DBA4E8A9-BAFE-44D6-AD53-D2E51982B59B}"/>
                </a:ext>
              </a:extLst>
            </p:cNvPr>
            <p:cNvGrpSpPr/>
            <p:nvPr/>
          </p:nvGrpSpPr>
          <p:grpSpPr>
            <a:xfrm>
              <a:off x="3078139" y="1196752"/>
              <a:ext cx="582211" cy="369332"/>
              <a:chOff x="1571752" y="1857232"/>
              <a:chExt cx="582211" cy="369332"/>
            </a:xfrm>
          </p:grpSpPr>
          <p:cxnSp>
            <p:nvCxnSpPr>
              <p:cNvPr id="67" name="直接连接符 66">
                <a:extLst>
                  <a:ext uri="{FF2B5EF4-FFF2-40B4-BE49-F238E27FC236}">
                    <a16:creationId xmlns:a16="http://schemas.microsoft.com/office/drawing/2014/main" id="{E8D8C672-78B1-4CAF-8BC3-763AB568FB24}"/>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DCF0C59-75C8-41A6-B07F-388998EF1071}"/>
                  </a:ext>
                </a:extLst>
              </p:cNvPr>
              <p:cNvSpPr txBox="1"/>
              <p:nvPr/>
            </p:nvSpPr>
            <p:spPr>
              <a:xfrm>
                <a:off x="1571752" y="1857232"/>
                <a:ext cx="582211" cy="369332"/>
              </a:xfrm>
              <a:prstGeom prst="rect">
                <a:avLst/>
              </a:prstGeom>
              <a:noFill/>
            </p:spPr>
            <p:txBody>
              <a:bodyPr wrap="none" rtlCol="0">
                <a:spAutoFit/>
              </a:bodyPr>
              <a:lstStyle/>
              <a:p>
                <a:r>
                  <a:rPr lang="en-US" altLang="zh-CN"/>
                  <a:t>A17</a:t>
                </a:r>
                <a:endParaRPr lang="zh-CN" altLang="en-US"/>
              </a:p>
            </p:txBody>
          </p:sp>
        </p:grpSp>
        <p:grpSp>
          <p:nvGrpSpPr>
            <p:cNvPr id="72" name="组合 71">
              <a:extLst>
                <a:ext uri="{FF2B5EF4-FFF2-40B4-BE49-F238E27FC236}">
                  <a16:creationId xmlns:a16="http://schemas.microsoft.com/office/drawing/2014/main" id="{1B419901-91D0-455B-B496-2E8D545EE6D6}"/>
                </a:ext>
              </a:extLst>
            </p:cNvPr>
            <p:cNvGrpSpPr/>
            <p:nvPr/>
          </p:nvGrpSpPr>
          <p:grpSpPr>
            <a:xfrm>
              <a:off x="3059832" y="1484784"/>
              <a:ext cx="582211" cy="369332"/>
              <a:chOff x="1571752" y="1857232"/>
              <a:chExt cx="582211" cy="369332"/>
            </a:xfrm>
          </p:grpSpPr>
          <p:cxnSp>
            <p:nvCxnSpPr>
              <p:cNvPr id="73" name="直接连接符 72">
                <a:extLst>
                  <a:ext uri="{FF2B5EF4-FFF2-40B4-BE49-F238E27FC236}">
                    <a16:creationId xmlns:a16="http://schemas.microsoft.com/office/drawing/2014/main" id="{DFB72E99-5EE3-44DF-899C-5FB2B9826504}"/>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265E6C86-2599-4796-83D5-6E49003C9912}"/>
                  </a:ext>
                </a:extLst>
              </p:cNvPr>
              <p:cNvSpPr txBox="1"/>
              <p:nvPr/>
            </p:nvSpPr>
            <p:spPr>
              <a:xfrm>
                <a:off x="1571752" y="1857232"/>
                <a:ext cx="582211" cy="369332"/>
              </a:xfrm>
              <a:prstGeom prst="rect">
                <a:avLst/>
              </a:prstGeom>
              <a:noFill/>
            </p:spPr>
            <p:txBody>
              <a:bodyPr wrap="none" rtlCol="0">
                <a:spAutoFit/>
              </a:bodyPr>
              <a:lstStyle/>
              <a:p>
                <a:r>
                  <a:rPr lang="en-US" altLang="zh-CN"/>
                  <a:t>A16</a:t>
                </a:r>
                <a:endParaRPr lang="zh-CN" altLang="en-US"/>
              </a:p>
            </p:txBody>
          </p:sp>
        </p:grpSp>
        <p:grpSp>
          <p:nvGrpSpPr>
            <p:cNvPr id="75" name="组合 74">
              <a:extLst>
                <a:ext uri="{FF2B5EF4-FFF2-40B4-BE49-F238E27FC236}">
                  <a16:creationId xmlns:a16="http://schemas.microsoft.com/office/drawing/2014/main" id="{4C962A12-F52F-438D-845F-5A6C977645AB}"/>
                </a:ext>
              </a:extLst>
            </p:cNvPr>
            <p:cNvGrpSpPr/>
            <p:nvPr/>
          </p:nvGrpSpPr>
          <p:grpSpPr>
            <a:xfrm>
              <a:off x="3059832" y="1763524"/>
              <a:ext cx="582211" cy="369332"/>
              <a:chOff x="1571752" y="1857232"/>
              <a:chExt cx="582211" cy="369332"/>
            </a:xfrm>
          </p:grpSpPr>
          <p:cxnSp>
            <p:nvCxnSpPr>
              <p:cNvPr id="76" name="直接连接符 75">
                <a:extLst>
                  <a:ext uri="{FF2B5EF4-FFF2-40B4-BE49-F238E27FC236}">
                    <a16:creationId xmlns:a16="http://schemas.microsoft.com/office/drawing/2014/main" id="{34D1893F-2773-4180-A11A-6C059CBA2A99}"/>
                  </a:ext>
                </a:extLst>
              </p:cNvPr>
              <p:cNvCxnSpPr/>
              <p:nvPr/>
            </p:nvCxnSpPr>
            <p:spPr>
              <a:xfrm>
                <a:off x="1619672" y="2192021"/>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52D7A206-E3CB-44AA-AC33-CBBF9C913B4C}"/>
                  </a:ext>
                </a:extLst>
              </p:cNvPr>
              <p:cNvSpPr txBox="1"/>
              <p:nvPr/>
            </p:nvSpPr>
            <p:spPr>
              <a:xfrm>
                <a:off x="1571752" y="1857232"/>
                <a:ext cx="582211" cy="369332"/>
              </a:xfrm>
              <a:prstGeom prst="rect">
                <a:avLst/>
              </a:prstGeom>
              <a:noFill/>
            </p:spPr>
            <p:txBody>
              <a:bodyPr wrap="none" rtlCol="0">
                <a:spAutoFit/>
              </a:bodyPr>
              <a:lstStyle/>
              <a:p>
                <a:r>
                  <a:rPr lang="en-US" altLang="zh-CN"/>
                  <a:t>A15</a:t>
                </a:r>
                <a:endParaRPr lang="zh-CN" altLang="en-US"/>
              </a:p>
            </p:txBody>
          </p:sp>
        </p:grpSp>
      </p:grpSp>
      <p:grpSp>
        <p:nvGrpSpPr>
          <p:cNvPr id="83" name="组合 82">
            <a:extLst>
              <a:ext uri="{FF2B5EF4-FFF2-40B4-BE49-F238E27FC236}">
                <a16:creationId xmlns:a16="http://schemas.microsoft.com/office/drawing/2014/main" id="{28213CD1-FD7C-4E3C-8662-792E141CB8D1}"/>
              </a:ext>
            </a:extLst>
          </p:cNvPr>
          <p:cNvGrpSpPr/>
          <p:nvPr/>
        </p:nvGrpSpPr>
        <p:grpSpPr>
          <a:xfrm>
            <a:off x="3485733" y="2132856"/>
            <a:ext cx="582211" cy="1009361"/>
            <a:chOff x="2627784" y="2788971"/>
            <a:chExt cx="582211" cy="1009361"/>
          </a:xfrm>
        </p:grpSpPr>
        <p:sp>
          <p:nvSpPr>
            <p:cNvPr id="80" name="文本框 79">
              <a:extLst>
                <a:ext uri="{FF2B5EF4-FFF2-40B4-BE49-F238E27FC236}">
                  <a16:creationId xmlns:a16="http://schemas.microsoft.com/office/drawing/2014/main" id="{7352FAC2-9615-4C2F-8F56-E09D429854AA}"/>
                </a:ext>
              </a:extLst>
            </p:cNvPr>
            <p:cNvSpPr txBox="1"/>
            <p:nvPr/>
          </p:nvSpPr>
          <p:spPr>
            <a:xfrm>
              <a:off x="2627784" y="2788971"/>
              <a:ext cx="582211" cy="369332"/>
            </a:xfrm>
            <a:prstGeom prst="rect">
              <a:avLst/>
            </a:prstGeom>
            <a:noFill/>
          </p:spPr>
          <p:txBody>
            <a:bodyPr wrap="none" rtlCol="0">
              <a:spAutoFit/>
            </a:bodyPr>
            <a:lstStyle/>
            <a:p>
              <a:r>
                <a:rPr lang="en-US" altLang="zh-CN"/>
                <a:t>A13</a:t>
              </a:r>
              <a:endParaRPr lang="zh-CN" altLang="en-US"/>
            </a:p>
          </p:txBody>
        </p:sp>
        <p:sp>
          <p:nvSpPr>
            <p:cNvPr id="81" name="文本框 80">
              <a:extLst>
                <a:ext uri="{FF2B5EF4-FFF2-40B4-BE49-F238E27FC236}">
                  <a16:creationId xmlns:a16="http://schemas.microsoft.com/office/drawing/2014/main" id="{01EAE8F8-F4E6-4A1A-9987-6C58225777F9}"/>
                </a:ext>
              </a:extLst>
            </p:cNvPr>
            <p:cNvSpPr txBox="1"/>
            <p:nvPr/>
          </p:nvSpPr>
          <p:spPr>
            <a:xfrm>
              <a:off x="2627784" y="3131676"/>
              <a:ext cx="582211" cy="369332"/>
            </a:xfrm>
            <a:prstGeom prst="rect">
              <a:avLst/>
            </a:prstGeom>
            <a:noFill/>
          </p:spPr>
          <p:txBody>
            <a:bodyPr wrap="none" rtlCol="0">
              <a:spAutoFit/>
            </a:bodyPr>
            <a:lstStyle/>
            <a:p>
              <a:r>
                <a:rPr lang="en-US" altLang="zh-CN"/>
                <a:t>A12</a:t>
              </a:r>
              <a:endParaRPr lang="zh-CN" altLang="en-US"/>
            </a:p>
          </p:txBody>
        </p:sp>
        <p:sp>
          <p:nvSpPr>
            <p:cNvPr id="82" name="文本框 81">
              <a:extLst>
                <a:ext uri="{FF2B5EF4-FFF2-40B4-BE49-F238E27FC236}">
                  <a16:creationId xmlns:a16="http://schemas.microsoft.com/office/drawing/2014/main" id="{7D28BCF9-2087-4EDB-AEA0-B0B586EFF0D2}"/>
                </a:ext>
              </a:extLst>
            </p:cNvPr>
            <p:cNvSpPr txBox="1"/>
            <p:nvPr/>
          </p:nvSpPr>
          <p:spPr>
            <a:xfrm>
              <a:off x="2627784" y="3429000"/>
              <a:ext cx="573619" cy="369332"/>
            </a:xfrm>
            <a:prstGeom prst="rect">
              <a:avLst/>
            </a:prstGeom>
            <a:noFill/>
          </p:spPr>
          <p:txBody>
            <a:bodyPr wrap="none" rtlCol="0">
              <a:spAutoFit/>
            </a:bodyPr>
            <a:lstStyle/>
            <a:p>
              <a:r>
                <a:rPr lang="en-US" altLang="zh-CN"/>
                <a:t>A11</a:t>
              </a:r>
              <a:endParaRPr lang="zh-CN" altLang="en-US"/>
            </a:p>
          </p:txBody>
        </p:sp>
      </p:grpSp>
      <p:grpSp>
        <p:nvGrpSpPr>
          <p:cNvPr id="90" name="组合 89">
            <a:extLst>
              <a:ext uri="{FF2B5EF4-FFF2-40B4-BE49-F238E27FC236}">
                <a16:creationId xmlns:a16="http://schemas.microsoft.com/office/drawing/2014/main" id="{59E547B7-1BD7-4C1C-91C0-AC9FF364E0F8}"/>
              </a:ext>
            </a:extLst>
          </p:cNvPr>
          <p:cNvGrpSpPr/>
          <p:nvPr/>
        </p:nvGrpSpPr>
        <p:grpSpPr>
          <a:xfrm>
            <a:off x="6708169" y="692880"/>
            <a:ext cx="811795" cy="1803851"/>
            <a:chOff x="6708169" y="692880"/>
            <a:chExt cx="811795" cy="1803851"/>
          </a:xfrm>
        </p:grpSpPr>
        <p:sp>
          <p:nvSpPr>
            <p:cNvPr id="84" name="文本框 83">
              <a:extLst>
                <a:ext uri="{FF2B5EF4-FFF2-40B4-BE49-F238E27FC236}">
                  <a16:creationId xmlns:a16="http://schemas.microsoft.com/office/drawing/2014/main" id="{C03F84BB-B94B-41FB-A61F-BFD01042D511}"/>
                </a:ext>
              </a:extLst>
            </p:cNvPr>
            <p:cNvSpPr txBox="1"/>
            <p:nvPr/>
          </p:nvSpPr>
          <p:spPr>
            <a:xfrm>
              <a:off x="6708169" y="692880"/>
              <a:ext cx="805106" cy="369332"/>
            </a:xfrm>
            <a:prstGeom prst="rect">
              <a:avLst/>
            </a:prstGeom>
            <a:noFill/>
          </p:spPr>
          <p:txBody>
            <a:bodyPr wrap="square" rtlCol="0">
              <a:spAutoFit/>
            </a:bodyPr>
            <a:lstStyle/>
            <a:p>
              <a:r>
                <a:rPr lang="en-US" altLang="zh-CN"/>
                <a:t>CS0</a:t>
              </a:r>
              <a:endParaRPr lang="zh-CN" altLang="en-US"/>
            </a:p>
          </p:txBody>
        </p:sp>
        <p:sp>
          <p:nvSpPr>
            <p:cNvPr id="85" name="文本框 84">
              <a:extLst>
                <a:ext uri="{FF2B5EF4-FFF2-40B4-BE49-F238E27FC236}">
                  <a16:creationId xmlns:a16="http://schemas.microsoft.com/office/drawing/2014/main" id="{6BC8BF5B-0416-4CC7-94F3-45898131B35D}"/>
                </a:ext>
              </a:extLst>
            </p:cNvPr>
            <p:cNvSpPr txBox="1"/>
            <p:nvPr/>
          </p:nvSpPr>
          <p:spPr>
            <a:xfrm>
              <a:off x="6708169" y="966118"/>
              <a:ext cx="805106" cy="369332"/>
            </a:xfrm>
            <a:prstGeom prst="rect">
              <a:avLst/>
            </a:prstGeom>
            <a:noFill/>
          </p:spPr>
          <p:txBody>
            <a:bodyPr wrap="square" rtlCol="0">
              <a:spAutoFit/>
            </a:bodyPr>
            <a:lstStyle/>
            <a:p>
              <a:r>
                <a:rPr lang="en-US" altLang="zh-CN"/>
                <a:t>CS1</a:t>
              </a:r>
              <a:endParaRPr lang="zh-CN" altLang="en-US"/>
            </a:p>
          </p:txBody>
        </p:sp>
        <p:sp>
          <p:nvSpPr>
            <p:cNvPr id="86" name="文本框 85">
              <a:extLst>
                <a:ext uri="{FF2B5EF4-FFF2-40B4-BE49-F238E27FC236}">
                  <a16:creationId xmlns:a16="http://schemas.microsoft.com/office/drawing/2014/main" id="{A14CC823-26F0-4B20-8A81-8ABAFCFFB8CB}"/>
                </a:ext>
              </a:extLst>
            </p:cNvPr>
            <p:cNvSpPr txBox="1"/>
            <p:nvPr/>
          </p:nvSpPr>
          <p:spPr>
            <a:xfrm>
              <a:off x="6708169" y="1267511"/>
              <a:ext cx="805106" cy="369332"/>
            </a:xfrm>
            <a:prstGeom prst="rect">
              <a:avLst/>
            </a:prstGeom>
            <a:noFill/>
          </p:spPr>
          <p:txBody>
            <a:bodyPr wrap="square" rtlCol="0">
              <a:spAutoFit/>
            </a:bodyPr>
            <a:lstStyle/>
            <a:p>
              <a:r>
                <a:rPr lang="en-US" altLang="zh-CN"/>
                <a:t>CS2</a:t>
              </a:r>
              <a:endParaRPr lang="zh-CN" altLang="en-US"/>
            </a:p>
          </p:txBody>
        </p:sp>
        <p:sp>
          <p:nvSpPr>
            <p:cNvPr id="87" name="文本框 86">
              <a:extLst>
                <a:ext uri="{FF2B5EF4-FFF2-40B4-BE49-F238E27FC236}">
                  <a16:creationId xmlns:a16="http://schemas.microsoft.com/office/drawing/2014/main" id="{9C2115D4-8721-4F4B-956D-3CCFE3E80D1E}"/>
                </a:ext>
              </a:extLst>
            </p:cNvPr>
            <p:cNvSpPr txBox="1"/>
            <p:nvPr/>
          </p:nvSpPr>
          <p:spPr>
            <a:xfrm>
              <a:off x="6714858" y="1531541"/>
              <a:ext cx="805106" cy="369332"/>
            </a:xfrm>
            <a:prstGeom prst="rect">
              <a:avLst/>
            </a:prstGeom>
            <a:noFill/>
          </p:spPr>
          <p:txBody>
            <a:bodyPr wrap="square" rtlCol="0">
              <a:spAutoFit/>
            </a:bodyPr>
            <a:lstStyle/>
            <a:p>
              <a:r>
                <a:rPr lang="en-US" altLang="zh-CN"/>
                <a:t>CS3</a:t>
              </a:r>
              <a:endParaRPr lang="zh-CN" altLang="en-US"/>
            </a:p>
          </p:txBody>
        </p:sp>
        <p:sp>
          <p:nvSpPr>
            <p:cNvPr id="88" name="文本框 87">
              <a:extLst>
                <a:ext uri="{FF2B5EF4-FFF2-40B4-BE49-F238E27FC236}">
                  <a16:creationId xmlns:a16="http://schemas.microsoft.com/office/drawing/2014/main" id="{7285DAD9-A2D2-46A5-8BD9-8D5BE2DF47FD}"/>
                </a:ext>
              </a:extLst>
            </p:cNvPr>
            <p:cNvSpPr txBox="1"/>
            <p:nvPr/>
          </p:nvSpPr>
          <p:spPr>
            <a:xfrm>
              <a:off x="6711937" y="1819573"/>
              <a:ext cx="805106" cy="369332"/>
            </a:xfrm>
            <a:prstGeom prst="rect">
              <a:avLst/>
            </a:prstGeom>
            <a:noFill/>
          </p:spPr>
          <p:txBody>
            <a:bodyPr wrap="square" rtlCol="0">
              <a:spAutoFit/>
            </a:bodyPr>
            <a:lstStyle/>
            <a:p>
              <a:r>
                <a:rPr lang="en-US" altLang="zh-CN"/>
                <a:t>CS4</a:t>
              </a:r>
              <a:endParaRPr lang="zh-CN" altLang="en-US"/>
            </a:p>
          </p:txBody>
        </p:sp>
        <p:sp>
          <p:nvSpPr>
            <p:cNvPr id="89" name="文本框 88">
              <a:extLst>
                <a:ext uri="{FF2B5EF4-FFF2-40B4-BE49-F238E27FC236}">
                  <a16:creationId xmlns:a16="http://schemas.microsoft.com/office/drawing/2014/main" id="{AC9FE563-84EA-4A24-99F5-80F79BCCA3C4}"/>
                </a:ext>
              </a:extLst>
            </p:cNvPr>
            <p:cNvSpPr txBox="1"/>
            <p:nvPr/>
          </p:nvSpPr>
          <p:spPr>
            <a:xfrm>
              <a:off x="6714858" y="2127399"/>
              <a:ext cx="805106" cy="369332"/>
            </a:xfrm>
            <a:prstGeom prst="rect">
              <a:avLst/>
            </a:prstGeom>
            <a:noFill/>
          </p:spPr>
          <p:txBody>
            <a:bodyPr wrap="square" rtlCol="0">
              <a:spAutoFit/>
            </a:bodyPr>
            <a:lstStyle/>
            <a:p>
              <a:r>
                <a:rPr lang="en-US" altLang="zh-CN"/>
                <a:t>CS5</a:t>
              </a:r>
              <a:endParaRPr lang="zh-CN" altLang="en-US"/>
            </a:p>
          </p:txBody>
        </p:sp>
      </p:grpSp>
      <p:sp>
        <p:nvSpPr>
          <p:cNvPr id="91" name="Text Box 50">
            <a:extLst>
              <a:ext uri="{FF2B5EF4-FFF2-40B4-BE49-F238E27FC236}">
                <a16:creationId xmlns:a16="http://schemas.microsoft.com/office/drawing/2014/main" id="{710BCD06-3D5C-4CBF-ABE2-8C92E798322C}"/>
              </a:ext>
            </a:extLst>
          </p:cNvPr>
          <p:cNvSpPr txBox="1">
            <a:spLocks noChangeArrowheads="1"/>
          </p:cNvSpPr>
          <p:nvPr/>
        </p:nvSpPr>
        <p:spPr bwMode="auto">
          <a:xfrm>
            <a:off x="938347" y="3941715"/>
            <a:ext cx="10207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2" name="Text Box 55">
            <a:extLst>
              <a:ext uri="{FF2B5EF4-FFF2-40B4-BE49-F238E27FC236}">
                <a16:creationId xmlns:a16="http://schemas.microsoft.com/office/drawing/2014/main" id="{E51E44F4-DA11-42A2-A4B0-BABC5EDD30EE}"/>
              </a:ext>
            </a:extLst>
          </p:cNvPr>
          <p:cNvSpPr txBox="1">
            <a:spLocks noChangeArrowheads="1"/>
          </p:cNvSpPr>
          <p:nvPr/>
        </p:nvSpPr>
        <p:spPr bwMode="auto">
          <a:xfrm>
            <a:off x="892310" y="5398271"/>
            <a:ext cx="10207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3" name="Text Box 51">
            <a:extLst>
              <a:ext uri="{FF2B5EF4-FFF2-40B4-BE49-F238E27FC236}">
                <a16:creationId xmlns:a16="http://schemas.microsoft.com/office/drawing/2014/main" id="{C6118F2F-A458-444F-BF1C-7A46366E6969}"/>
              </a:ext>
            </a:extLst>
          </p:cNvPr>
          <p:cNvSpPr txBox="1">
            <a:spLocks noChangeArrowheads="1"/>
          </p:cNvSpPr>
          <p:nvPr/>
        </p:nvSpPr>
        <p:spPr bwMode="auto">
          <a:xfrm>
            <a:off x="2276791" y="3929015"/>
            <a:ext cx="998538"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4" name="Text Box 56">
            <a:extLst>
              <a:ext uri="{FF2B5EF4-FFF2-40B4-BE49-F238E27FC236}">
                <a16:creationId xmlns:a16="http://schemas.microsoft.com/office/drawing/2014/main" id="{98BC9632-9F3C-4FA1-AEF1-3D7C72BCA4A8}"/>
              </a:ext>
            </a:extLst>
          </p:cNvPr>
          <p:cNvSpPr txBox="1">
            <a:spLocks noChangeArrowheads="1"/>
          </p:cNvSpPr>
          <p:nvPr/>
        </p:nvSpPr>
        <p:spPr bwMode="auto">
          <a:xfrm>
            <a:off x="2281554" y="5398271"/>
            <a:ext cx="984250"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6" name="Oval 63">
            <a:extLst>
              <a:ext uri="{FF2B5EF4-FFF2-40B4-BE49-F238E27FC236}">
                <a16:creationId xmlns:a16="http://schemas.microsoft.com/office/drawing/2014/main" id="{537F80E9-DBD3-4A72-A1F3-DDCBBAD5A24D}"/>
              </a:ext>
            </a:extLst>
          </p:cNvPr>
          <p:cNvSpPr>
            <a:spLocks noChangeArrowheads="1"/>
          </p:cNvSpPr>
          <p:nvPr/>
        </p:nvSpPr>
        <p:spPr bwMode="auto">
          <a:xfrm>
            <a:off x="2160904" y="577133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97" name="Text Box 52">
            <a:extLst>
              <a:ext uri="{FF2B5EF4-FFF2-40B4-BE49-F238E27FC236}">
                <a16:creationId xmlns:a16="http://schemas.microsoft.com/office/drawing/2014/main" id="{AC7AB2D6-72FC-4380-8C3B-F54709021D37}"/>
              </a:ext>
            </a:extLst>
          </p:cNvPr>
          <p:cNvSpPr txBox="1">
            <a:spLocks noChangeArrowheads="1"/>
          </p:cNvSpPr>
          <p:nvPr/>
        </p:nvSpPr>
        <p:spPr bwMode="auto">
          <a:xfrm>
            <a:off x="3624502" y="3943303"/>
            <a:ext cx="955675"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98" name="Text Box 57">
            <a:extLst>
              <a:ext uri="{FF2B5EF4-FFF2-40B4-BE49-F238E27FC236}">
                <a16:creationId xmlns:a16="http://schemas.microsoft.com/office/drawing/2014/main" id="{2B34CF62-D874-43D4-B3CB-5E53BC732799}"/>
              </a:ext>
            </a:extLst>
          </p:cNvPr>
          <p:cNvSpPr txBox="1">
            <a:spLocks noChangeArrowheads="1"/>
          </p:cNvSpPr>
          <p:nvPr/>
        </p:nvSpPr>
        <p:spPr bwMode="auto">
          <a:xfrm>
            <a:off x="3614977" y="5376046"/>
            <a:ext cx="9826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0" name="Oval 65">
            <a:extLst>
              <a:ext uri="{FF2B5EF4-FFF2-40B4-BE49-F238E27FC236}">
                <a16:creationId xmlns:a16="http://schemas.microsoft.com/office/drawing/2014/main" id="{8DB384C1-656C-46A8-9E34-5998C9EF7F20}"/>
              </a:ext>
            </a:extLst>
          </p:cNvPr>
          <p:cNvSpPr>
            <a:spLocks noChangeArrowheads="1"/>
          </p:cNvSpPr>
          <p:nvPr/>
        </p:nvSpPr>
        <p:spPr bwMode="auto">
          <a:xfrm>
            <a:off x="3500677" y="5799909"/>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1" name="Text Box 53">
            <a:extLst>
              <a:ext uri="{FF2B5EF4-FFF2-40B4-BE49-F238E27FC236}">
                <a16:creationId xmlns:a16="http://schemas.microsoft.com/office/drawing/2014/main" id="{B26E9420-B55D-4D0F-9E42-6B169E466A17}"/>
              </a:ext>
            </a:extLst>
          </p:cNvPr>
          <p:cNvSpPr txBox="1">
            <a:spLocks noChangeArrowheads="1"/>
          </p:cNvSpPr>
          <p:nvPr/>
        </p:nvSpPr>
        <p:spPr bwMode="auto">
          <a:xfrm>
            <a:off x="4952396" y="3930603"/>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2" name="Text Box 54">
            <a:extLst>
              <a:ext uri="{FF2B5EF4-FFF2-40B4-BE49-F238E27FC236}">
                <a16:creationId xmlns:a16="http://schemas.microsoft.com/office/drawing/2014/main" id="{2BCD6904-0686-470E-A93C-8300F3CC687A}"/>
              </a:ext>
            </a:extLst>
          </p:cNvPr>
          <p:cNvSpPr txBox="1">
            <a:spLocks noChangeArrowheads="1"/>
          </p:cNvSpPr>
          <p:nvPr/>
        </p:nvSpPr>
        <p:spPr bwMode="auto">
          <a:xfrm>
            <a:off x="4955571" y="5387941"/>
            <a:ext cx="10080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04" name="Oval 67">
            <a:extLst>
              <a:ext uri="{FF2B5EF4-FFF2-40B4-BE49-F238E27FC236}">
                <a16:creationId xmlns:a16="http://schemas.microsoft.com/office/drawing/2014/main" id="{183A9BC1-21B7-4B7F-B8AF-C64851D24C09}"/>
              </a:ext>
            </a:extLst>
          </p:cNvPr>
          <p:cNvSpPr>
            <a:spLocks noChangeArrowheads="1"/>
          </p:cNvSpPr>
          <p:nvPr/>
        </p:nvSpPr>
        <p:spPr bwMode="auto">
          <a:xfrm>
            <a:off x="4834921" y="580467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5" name="Line 74">
            <a:extLst>
              <a:ext uri="{FF2B5EF4-FFF2-40B4-BE49-F238E27FC236}">
                <a16:creationId xmlns:a16="http://schemas.microsoft.com/office/drawing/2014/main" id="{A941888E-26C7-421D-A085-D057EE97F772}"/>
              </a:ext>
            </a:extLst>
          </p:cNvPr>
          <p:cNvSpPr>
            <a:spLocks noChangeShapeType="1"/>
          </p:cNvSpPr>
          <p:nvPr/>
        </p:nvSpPr>
        <p:spPr bwMode="auto">
          <a:xfrm>
            <a:off x="2060081" y="5817371"/>
            <a:ext cx="158750" cy="0"/>
          </a:xfrm>
          <a:prstGeom prst="line">
            <a:avLst/>
          </a:prstGeom>
          <a:noFill/>
          <a:ln w="25400">
            <a:solidFill>
              <a:srgbClr val="003C00"/>
            </a:solidFill>
            <a:round/>
            <a:headEnd/>
            <a:tailEnd/>
          </a:ln>
        </p:spPr>
        <p:txBody>
          <a:bodyPr wrap="none"/>
          <a:lstStyle/>
          <a:p>
            <a:endParaRPr lang="zh-CN" altLang="en-US" b="1"/>
          </a:p>
        </p:txBody>
      </p:sp>
      <p:sp>
        <p:nvSpPr>
          <p:cNvPr id="106" name="Line 77">
            <a:extLst>
              <a:ext uri="{FF2B5EF4-FFF2-40B4-BE49-F238E27FC236}">
                <a16:creationId xmlns:a16="http://schemas.microsoft.com/office/drawing/2014/main" id="{7C8B878A-B369-47AA-934D-3446CED962CA}"/>
              </a:ext>
            </a:extLst>
          </p:cNvPr>
          <p:cNvSpPr>
            <a:spLocks noChangeShapeType="1"/>
          </p:cNvSpPr>
          <p:nvPr/>
        </p:nvSpPr>
        <p:spPr bwMode="auto">
          <a:xfrm>
            <a:off x="3380027" y="5860234"/>
            <a:ext cx="122238" cy="0"/>
          </a:xfrm>
          <a:prstGeom prst="line">
            <a:avLst/>
          </a:prstGeom>
          <a:noFill/>
          <a:ln w="25400">
            <a:solidFill>
              <a:srgbClr val="003C00"/>
            </a:solidFill>
            <a:round/>
            <a:headEnd/>
            <a:tailEnd/>
          </a:ln>
        </p:spPr>
        <p:txBody>
          <a:bodyPr wrap="none"/>
          <a:lstStyle/>
          <a:p>
            <a:endParaRPr lang="zh-CN" altLang="en-US" b="1"/>
          </a:p>
        </p:txBody>
      </p:sp>
      <p:sp>
        <p:nvSpPr>
          <p:cNvPr id="107" name="Line 79">
            <a:extLst>
              <a:ext uri="{FF2B5EF4-FFF2-40B4-BE49-F238E27FC236}">
                <a16:creationId xmlns:a16="http://schemas.microsoft.com/office/drawing/2014/main" id="{1912086B-F689-4058-BD81-8D67FE5C715C}"/>
              </a:ext>
            </a:extLst>
          </p:cNvPr>
          <p:cNvSpPr>
            <a:spLocks noChangeShapeType="1"/>
          </p:cNvSpPr>
          <p:nvPr/>
        </p:nvSpPr>
        <p:spPr bwMode="auto">
          <a:xfrm>
            <a:off x="4676171" y="5860234"/>
            <a:ext cx="176213" cy="0"/>
          </a:xfrm>
          <a:prstGeom prst="line">
            <a:avLst/>
          </a:prstGeom>
          <a:noFill/>
          <a:ln w="25400">
            <a:solidFill>
              <a:srgbClr val="003C00"/>
            </a:solidFill>
            <a:round/>
            <a:headEnd/>
            <a:tailEnd/>
          </a:ln>
        </p:spPr>
        <p:txBody>
          <a:bodyPr wrap="none"/>
          <a:lstStyle/>
          <a:p>
            <a:endParaRPr lang="zh-CN" altLang="en-US" b="1"/>
          </a:p>
        </p:txBody>
      </p:sp>
      <p:sp>
        <p:nvSpPr>
          <p:cNvPr id="109" name="Oval 90">
            <a:extLst>
              <a:ext uri="{FF2B5EF4-FFF2-40B4-BE49-F238E27FC236}">
                <a16:creationId xmlns:a16="http://schemas.microsoft.com/office/drawing/2014/main" id="{AD6734D9-821A-4EB5-A641-90D978F264EF}"/>
              </a:ext>
            </a:extLst>
          </p:cNvPr>
          <p:cNvSpPr>
            <a:spLocks noChangeArrowheads="1"/>
          </p:cNvSpPr>
          <p:nvPr/>
        </p:nvSpPr>
        <p:spPr bwMode="auto">
          <a:xfrm>
            <a:off x="768485" y="5739584"/>
            <a:ext cx="107950" cy="107950"/>
          </a:xfrm>
          <a:prstGeom prst="ellipse">
            <a:avLst/>
          </a:prstGeom>
          <a:noFill/>
          <a:ln w="22225">
            <a:solidFill>
              <a:srgbClr val="003C00"/>
            </a:solidFill>
            <a:round/>
            <a:headEnd/>
            <a:tailEnd/>
          </a:ln>
        </p:spPr>
        <p:txBody>
          <a:bodyPr wrap="none" anchor="ctr"/>
          <a:lstStyle/>
          <a:p>
            <a:endParaRPr lang="zh-CN" altLang="en-US" b="1"/>
          </a:p>
        </p:txBody>
      </p:sp>
      <p:sp>
        <p:nvSpPr>
          <p:cNvPr id="110" name="Line 94">
            <a:extLst>
              <a:ext uri="{FF2B5EF4-FFF2-40B4-BE49-F238E27FC236}">
                <a16:creationId xmlns:a16="http://schemas.microsoft.com/office/drawing/2014/main" id="{C07829AA-DE28-4540-97B7-38E708443CFE}"/>
              </a:ext>
            </a:extLst>
          </p:cNvPr>
          <p:cNvSpPr>
            <a:spLocks noChangeShapeType="1"/>
          </p:cNvSpPr>
          <p:nvPr/>
        </p:nvSpPr>
        <p:spPr bwMode="auto">
          <a:xfrm>
            <a:off x="648196" y="5788796"/>
            <a:ext cx="179388" cy="0"/>
          </a:xfrm>
          <a:prstGeom prst="line">
            <a:avLst/>
          </a:prstGeom>
          <a:noFill/>
          <a:ln w="25400">
            <a:solidFill>
              <a:srgbClr val="003C00"/>
            </a:solidFill>
            <a:round/>
            <a:headEnd/>
            <a:tailEnd/>
          </a:ln>
        </p:spPr>
        <p:txBody>
          <a:bodyPr wrap="none"/>
          <a:lstStyle/>
          <a:p>
            <a:endParaRPr lang="zh-CN" altLang="en-US" b="1"/>
          </a:p>
        </p:txBody>
      </p:sp>
      <p:sp>
        <p:nvSpPr>
          <p:cNvPr id="154" name="Text Box 53">
            <a:extLst>
              <a:ext uri="{FF2B5EF4-FFF2-40B4-BE49-F238E27FC236}">
                <a16:creationId xmlns:a16="http://schemas.microsoft.com/office/drawing/2014/main" id="{035D658D-D218-446A-84B0-3497ECF32438}"/>
              </a:ext>
            </a:extLst>
          </p:cNvPr>
          <p:cNvSpPr txBox="1">
            <a:spLocks noChangeArrowheads="1"/>
          </p:cNvSpPr>
          <p:nvPr/>
        </p:nvSpPr>
        <p:spPr bwMode="auto">
          <a:xfrm>
            <a:off x="6381214" y="3944955"/>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6" name="Text Box 53">
            <a:extLst>
              <a:ext uri="{FF2B5EF4-FFF2-40B4-BE49-F238E27FC236}">
                <a16:creationId xmlns:a16="http://schemas.microsoft.com/office/drawing/2014/main" id="{7DFCD358-367B-4DD4-9F6C-1909D258A28B}"/>
              </a:ext>
            </a:extLst>
          </p:cNvPr>
          <p:cNvSpPr txBox="1">
            <a:spLocks noChangeArrowheads="1"/>
          </p:cNvSpPr>
          <p:nvPr/>
        </p:nvSpPr>
        <p:spPr bwMode="auto">
          <a:xfrm>
            <a:off x="7675025" y="3926515"/>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8" name="Text Box 53">
            <a:extLst>
              <a:ext uri="{FF2B5EF4-FFF2-40B4-BE49-F238E27FC236}">
                <a16:creationId xmlns:a16="http://schemas.microsoft.com/office/drawing/2014/main" id="{5A38ACCA-11C1-4DF1-98E5-7ADB8CF27807}"/>
              </a:ext>
            </a:extLst>
          </p:cNvPr>
          <p:cNvSpPr txBox="1">
            <a:spLocks noChangeArrowheads="1"/>
          </p:cNvSpPr>
          <p:nvPr/>
        </p:nvSpPr>
        <p:spPr bwMode="auto">
          <a:xfrm>
            <a:off x="6345099" y="5378879"/>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59" name="Oval 66">
            <a:extLst>
              <a:ext uri="{FF2B5EF4-FFF2-40B4-BE49-F238E27FC236}">
                <a16:creationId xmlns:a16="http://schemas.microsoft.com/office/drawing/2014/main" id="{49953CBC-11C5-4A03-9B88-CF2687BBEBD0}"/>
              </a:ext>
            </a:extLst>
          </p:cNvPr>
          <p:cNvSpPr>
            <a:spLocks noChangeArrowheads="1"/>
          </p:cNvSpPr>
          <p:nvPr/>
        </p:nvSpPr>
        <p:spPr bwMode="auto">
          <a:xfrm>
            <a:off x="6260347" y="580111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0" name="Text Box 53">
            <a:extLst>
              <a:ext uri="{FF2B5EF4-FFF2-40B4-BE49-F238E27FC236}">
                <a16:creationId xmlns:a16="http://schemas.microsoft.com/office/drawing/2014/main" id="{DE633CAF-00F0-44C0-89DE-002B91FBB38F}"/>
              </a:ext>
            </a:extLst>
          </p:cNvPr>
          <p:cNvSpPr txBox="1">
            <a:spLocks noChangeArrowheads="1"/>
          </p:cNvSpPr>
          <p:nvPr/>
        </p:nvSpPr>
        <p:spPr bwMode="auto">
          <a:xfrm>
            <a:off x="7639132" y="5378879"/>
            <a:ext cx="995363" cy="760016"/>
          </a:xfrm>
          <a:prstGeom prst="rect">
            <a:avLst/>
          </a:prstGeom>
          <a:solidFill>
            <a:schemeClr val="accent5">
              <a:lumMod val="20000"/>
              <a:lumOff val="80000"/>
            </a:schemeClr>
          </a:solidFill>
          <a:ln w="25400">
            <a:solidFill>
              <a:srgbClr val="003C00"/>
            </a:solidFill>
            <a:miter lim="800000"/>
            <a:headEnd/>
            <a:tailEnd/>
          </a:ln>
        </p:spPr>
        <p:txBody>
          <a:bodyPr>
            <a:spAutoFit/>
          </a:bodyPr>
          <a:lstStyle/>
          <a:p>
            <a:pPr algn="l">
              <a:lnSpc>
                <a:spcPct val="135000"/>
              </a:lnSpc>
              <a:spcBef>
                <a:spcPct val="35000"/>
              </a:spcBef>
            </a:pPr>
            <a:r>
              <a:rPr lang="en-US" altLang="zh-CN" sz="2400" b="1"/>
              <a:t>2K</a:t>
            </a:r>
            <a:r>
              <a:rPr lang="en-US" altLang="zh-CN" sz="2400" b="1">
                <a:sym typeface="Symbol" pitchFamily="18" charset="2"/>
              </a:rPr>
              <a:t>4</a:t>
            </a:r>
          </a:p>
          <a:p>
            <a:pPr algn="l">
              <a:lnSpc>
                <a:spcPct val="35000"/>
              </a:lnSpc>
              <a:spcBef>
                <a:spcPct val="0"/>
              </a:spcBef>
            </a:pPr>
            <a:endParaRPr lang="en-US" altLang="zh-CN" sz="2400" b="1"/>
          </a:p>
        </p:txBody>
      </p:sp>
      <p:sp>
        <p:nvSpPr>
          <p:cNvPr id="161" name="Oval 66">
            <a:extLst>
              <a:ext uri="{FF2B5EF4-FFF2-40B4-BE49-F238E27FC236}">
                <a16:creationId xmlns:a16="http://schemas.microsoft.com/office/drawing/2014/main" id="{6C6694F4-D76A-40C8-9226-D61706FBBC95}"/>
              </a:ext>
            </a:extLst>
          </p:cNvPr>
          <p:cNvSpPr>
            <a:spLocks noChangeArrowheads="1"/>
          </p:cNvSpPr>
          <p:nvPr/>
        </p:nvSpPr>
        <p:spPr bwMode="auto">
          <a:xfrm>
            <a:off x="7556708" y="5801114"/>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8" name="Line 94">
            <a:extLst>
              <a:ext uri="{FF2B5EF4-FFF2-40B4-BE49-F238E27FC236}">
                <a16:creationId xmlns:a16="http://schemas.microsoft.com/office/drawing/2014/main" id="{3AFA30D6-AB0C-4298-98DF-C72FFE56DAC4}"/>
              </a:ext>
            </a:extLst>
          </p:cNvPr>
          <p:cNvSpPr>
            <a:spLocks noChangeShapeType="1"/>
          </p:cNvSpPr>
          <p:nvPr/>
        </p:nvSpPr>
        <p:spPr bwMode="auto">
          <a:xfrm>
            <a:off x="6135174" y="5838832"/>
            <a:ext cx="179388" cy="0"/>
          </a:xfrm>
          <a:prstGeom prst="line">
            <a:avLst/>
          </a:prstGeom>
          <a:noFill/>
          <a:ln w="25400">
            <a:solidFill>
              <a:srgbClr val="003C00"/>
            </a:solidFill>
            <a:round/>
            <a:headEnd/>
            <a:tailEnd/>
          </a:ln>
        </p:spPr>
        <p:txBody>
          <a:bodyPr wrap="none"/>
          <a:lstStyle/>
          <a:p>
            <a:endParaRPr lang="zh-CN" altLang="en-US" b="1"/>
          </a:p>
        </p:txBody>
      </p:sp>
      <p:sp>
        <p:nvSpPr>
          <p:cNvPr id="169" name="Line 94">
            <a:extLst>
              <a:ext uri="{FF2B5EF4-FFF2-40B4-BE49-F238E27FC236}">
                <a16:creationId xmlns:a16="http://schemas.microsoft.com/office/drawing/2014/main" id="{2126929D-0C33-4680-B95A-2E0BABDFD978}"/>
              </a:ext>
            </a:extLst>
          </p:cNvPr>
          <p:cNvSpPr>
            <a:spLocks noChangeShapeType="1"/>
          </p:cNvSpPr>
          <p:nvPr/>
        </p:nvSpPr>
        <p:spPr bwMode="auto">
          <a:xfrm>
            <a:off x="7438478" y="5849465"/>
            <a:ext cx="179388" cy="0"/>
          </a:xfrm>
          <a:prstGeom prst="line">
            <a:avLst/>
          </a:prstGeom>
          <a:noFill/>
          <a:ln w="25400">
            <a:solidFill>
              <a:srgbClr val="003C00"/>
            </a:solidFill>
            <a:round/>
            <a:headEnd/>
            <a:tailEnd/>
          </a:ln>
        </p:spPr>
        <p:txBody>
          <a:bodyPr wrap="none"/>
          <a:lstStyle/>
          <a:p>
            <a:endParaRPr lang="zh-CN" altLang="en-US" b="1"/>
          </a:p>
        </p:txBody>
      </p:sp>
      <p:grpSp>
        <p:nvGrpSpPr>
          <p:cNvPr id="174" name="组合 173">
            <a:extLst>
              <a:ext uri="{FF2B5EF4-FFF2-40B4-BE49-F238E27FC236}">
                <a16:creationId xmlns:a16="http://schemas.microsoft.com/office/drawing/2014/main" id="{DD72BF31-00E4-4770-98E8-248A3920176E}"/>
              </a:ext>
            </a:extLst>
          </p:cNvPr>
          <p:cNvGrpSpPr/>
          <p:nvPr/>
        </p:nvGrpSpPr>
        <p:grpSpPr>
          <a:xfrm>
            <a:off x="-5943" y="4441204"/>
            <a:ext cx="8570546" cy="1044152"/>
            <a:chOff x="33902" y="4375737"/>
            <a:chExt cx="8570546" cy="1044152"/>
          </a:xfrm>
        </p:grpSpPr>
        <p:grpSp>
          <p:nvGrpSpPr>
            <p:cNvPr id="139" name="组合 138">
              <a:extLst>
                <a:ext uri="{FF2B5EF4-FFF2-40B4-BE49-F238E27FC236}">
                  <a16:creationId xmlns:a16="http://schemas.microsoft.com/office/drawing/2014/main" id="{05101CA3-1C26-4C60-8607-A80E7BC937F3}"/>
                </a:ext>
              </a:extLst>
            </p:cNvPr>
            <p:cNvGrpSpPr/>
            <p:nvPr/>
          </p:nvGrpSpPr>
          <p:grpSpPr>
            <a:xfrm>
              <a:off x="33902" y="4598164"/>
              <a:ext cx="8570546" cy="821725"/>
              <a:chOff x="1884010" y="1525424"/>
              <a:chExt cx="8570546" cy="821725"/>
            </a:xfrm>
          </p:grpSpPr>
          <p:grpSp>
            <p:nvGrpSpPr>
              <p:cNvPr id="140" name="组合 139">
                <a:extLst>
                  <a:ext uri="{FF2B5EF4-FFF2-40B4-BE49-F238E27FC236}">
                    <a16:creationId xmlns:a16="http://schemas.microsoft.com/office/drawing/2014/main" id="{488AA9EB-8AAA-4650-AF35-F0D8D07A48F1}"/>
                  </a:ext>
                </a:extLst>
              </p:cNvPr>
              <p:cNvGrpSpPr/>
              <p:nvPr/>
            </p:nvGrpSpPr>
            <p:grpSpPr>
              <a:xfrm>
                <a:off x="1884010" y="1525424"/>
                <a:ext cx="8570546" cy="821725"/>
                <a:chOff x="1884010" y="1525424"/>
                <a:chExt cx="8570546" cy="821725"/>
              </a:xfrm>
            </p:grpSpPr>
            <p:grpSp>
              <p:nvGrpSpPr>
                <p:cNvPr id="142" name="组合 141">
                  <a:extLst>
                    <a:ext uri="{FF2B5EF4-FFF2-40B4-BE49-F238E27FC236}">
                      <a16:creationId xmlns:a16="http://schemas.microsoft.com/office/drawing/2014/main" id="{08F96C70-F56B-416D-94E3-C695748A7284}"/>
                    </a:ext>
                  </a:extLst>
                </p:cNvPr>
                <p:cNvGrpSpPr/>
                <p:nvPr/>
              </p:nvGrpSpPr>
              <p:grpSpPr>
                <a:xfrm flipV="1">
                  <a:off x="2670505" y="1525424"/>
                  <a:ext cx="7784051" cy="711496"/>
                  <a:chOff x="2516778" y="1687924"/>
                  <a:chExt cx="7784051" cy="908679"/>
                </a:xfrm>
              </p:grpSpPr>
              <p:grpSp>
                <p:nvGrpSpPr>
                  <p:cNvPr id="144" name="组合 143">
                    <a:extLst>
                      <a:ext uri="{FF2B5EF4-FFF2-40B4-BE49-F238E27FC236}">
                        <a16:creationId xmlns:a16="http://schemas.microsoft.com/office/drawing/2014/main" id="{BA3FECAD-842C-4585-8788-64298AFC635A}"/>
                      </a:ext>
                    </a:extLst>
                  </p:cNvPr>
                  <p:cNvGrpSpPr/>
                  <p:nvPr/>
                </p:nvGrpSpPr>
                <p:grpSpPr>
                  <a:xfrm>
                    <a:off x="2516778" y="1871832"/>
                    <a:ext cx="7784051" cy="684511"/>
                    <a:chOff x="2506937" y="332656"/>
                    <a:chExt cx="7784051" cy="684511"/>
                  </a:xfrm>
                </p:grpSpPr>
                <p:cxnSp>
                  <p:nvCxnSpPr>
                    <p:cNvPr id="152" name="直接连接符 151">
                      <a:extLst>
                        <a:ext uri="{FF2B5EF4-FFF2-40B4-BE49-F238E27FC236}">
                          <a16:creationId xmlns:a16="http://schemas.microsoft.com/office/drawing/2014/main" id="{AE30968D-CFFE-41E4-B1FB-B5C5D054251D}"/>
                        </a:ext>
                      </a:extLst>
                    </p:cNvPr>
                    <p:cNvCxnSpPr/>
                    <p:nvPr/>
                  </p:nvCxnSpPr>
                  <p:spPr>
                    <a:xfrm>
                      <a:off x="2506937" y="332656"/>
                      <a:ext cx="7784051"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3DC7A5F0-55D2-42E1-AA5D-75C0254896AE}"/>
                        </a:ext>
                      </a:extLst>
                    </p:cNvPr>
                    <p:cNvCxnSpPr>
                      <a:cxnSpLocks/>
                    </p:cNvCxnSpPr>
                    <p:nvPr/>
                  </p:nvCxnSpPr>
                  <p:spPr>
                    <a:xfrm>
                      <a:off x="4202119" y="344019"/>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5" name="直接箭头连接符 144">
                    <a:extLst>
                      <a:ext uri="{FF2B5EF4-FFF2-40B4-BE49-F238E27FC236}">
                        <a16:creationId xmlns:a16="http://schemas.microsoft.com/office/drawing/2014/main" id="{CB12499E-491D-4F40-A84B-C1BAC6D8DBFA}"/>
                      </a:ext>
                    </a:extLst>
                  </p:cNvPr>
                  <p:cNvCxnSpPr/>
                  <p:nvPr/>
                </p:nvCxnSpPr>
                <p:spPr>
                  <a:xfrm flipV="1">
                    <a:off x="4396173" y="1687924"/>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6A06FE7-B20D-4153-9AB8-1272FF225591}"/>
                      </a:ext>
                    </a:extLst>
                  </p:cNvPr>
                  <p:cNvCxnSpPr>
                    <a:cxnSpLocks/>
                  </p:cNvCxnSpPr>
                  <p:nvPr/>
                </p:nvCxnSpPr>
                <p:spPr>
                  <a:xfrm>
                    <a:off x="5580112" y="1854805"/>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CAFBCDE6-1BB6-4670-9482-D1D98B6EFAD8}"/>
                      </a:ext>
                    </a:extLst>
                  </p:cNvPr>
                  <p:cNvCxnSpPr>
                    <a:cxnSpLocks/>
                  </p:cNvCxnSpPr>
                  <p:nvPr/>
                </p:nvCxnSpPr>
                <p:spPr>
                  <a:xfrm>
                    <a:off x="6948264" y="1856139"/>
                    <a:ext cx="0" cy="740464"/>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44F378C4-3230-4385-9E21-0CE04015ECC1}"/>
                      </a:ext>
                    </a:extLst>
                  </p:cNvPr>
                  <p:cNvCxnSpPr>
                    <a:cxnSpLocks/>
                  </p:cNvCxnSpPr>
                  <p:nvPr/>
                </p:nvCxnSpPr>
                <p:spPr>
                  <a:xfrm>
                    <a:off x="8316416" y="1896172"/>
                    <a:ext cx="0" cy="673148"/>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E169E866-BAFE-461B-AABE-FC5EC58C6022}"/>
                      </a:ext>
                    </a:extLst>
                  </p:cNvPr>
                  <p:cNvCxnSpPr/>
                  <p:nvPr/>
                </p:nvCxnSpPr>
                <p:spPr>
                  <a:xfrm flipV="1">
                    <a:off x="5692317"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B2C421FB-0113-4F2B-AF7B-4BFA4B928606}"/>
                      </a:ext>
                    </a:extLst>
                  </p:cNvPr>
                  <p:cNvCxnSpPr/>
                  <p:nvPr/>
                </p:nvCxnSpPr>
                <p:spPr>
                  <a:xfrm flipV="1">
                    <a:off x="7060469" y="170432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0A8000CD-2E05-41E9-8207-9AF520DA272C}"/>
                      </a:ext>
                    </a:extLst>
                  </p:cNvPr>
                  <p:cNvCxnSpPr/>
                  <p:nvPr/>
                </p:nvCxnSpPr>
                <p:spPr>
                  <a:xfrm flipV="1">
                    <a:off x="8428621" y="1694160"/>
                    <a:ext cx="0" cy="183908"/>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sp>
              <p:nvSpPr>
                <p:cNvPr id="143" name="文本框 142">
                  <a:extLst>
                    <a:ext uri="{FF2B5EF4-FFF2-40B4-BE49-F238E27FC236}">
                      <a16:creationId xmlns:a16="http://schemas.microsoft.com/office/drawing/2014/main" id="{66F09BD2-0D7C-4A34-B980-E55CBD601059}"/>
                    </a:ext>
                  </a:extLst>
                </p:cNvPr>
                <p:cNvSpPr txBox="1"/>
                <p:nvPr/>
              </p:nvSpPr>
              <p:spPr>
                <a:xfrm>
                  <a:off x="1884010" y="1885484"/>
                  <a:ext cx="800219" cy="461665"/>
                </a:xfrm>
                <a:prstGeom prst="rect">
                  <a:avLst/>
                </a:prstGeom>
                <a:noFill/>
              </p:spPr>
              <p:txBody>
                <a:bodyPr wrap="none" rtlCol="0">
                  <a:spAutoFit/>
                </a:bodyPr>
                <a:lstStyle/>
                <a:p>
                  <a:r>
                    <a:rPr lang="en-US" altLang="zh-CN" sz="2400" b="1">
                      <a:solidFill>
                        <a:srgbClr val="FF00FF"/>
                      </a:solidFill>
                    </a:rPr>
                    <a:t>R/W</a:t>
                  </a:r>
                  <a:endParaRPr lang="zh-CN" altLang="en-US" sz="2400" b="1">
                    <a:solidFill>
                      <a:srgbClr val="FF00FF"/>
                    </a:solidFill>
                  </a:endParaRPr>
                </a:p>
              </p:txBody>
            </p:sp>
          </p:grpSp>
          <p:cxnSp>
            <p:nvCxnSpPr>
              <p:cNvPr id="141" name="直接连接符 140">
                <a:extLst>
                  <a:ext uri="{FF2B5EF4-FFF2-40B4-BE49-F238E27FC236}">
                    <a16:creationId xmlns:a16="http://schemas.microsoft.com/office/drawing/2014/main" id="{DD57388E-291D-4E01-9EAA-47E68ED6635B}"/>
                  </a:ext>
                </a:extLst>
              </p:cNvPr>
              <p:cNvCxnSpPr/>
              <p:nvPr/>
            </p:nvCxnSpPr>
            <p:spPr>
              <a:xfrm>
                <a:off x="2346861" y="1969912"/>
                <a:ext cx="258823" cy="0"/>
              </a:xfrm>
              <a:prstGeom prst="line">
                <a:avLst/>
              </a:prstGeom>
              <a:ln w="2540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65" name="Line 94">
              <a:extLst>
                <a:ext uri="{FF2B5EF4-FFF2-40B4-BE49-F238E27FC236}">
                  <a16:creationId xmlns:a16="http://schemas.microsoft.com/office/drawing/2014/main" id="{EFA3D49F-17CF-42DE-903D-00EA24042636}"/>
                </a:ext>
              </a:extLst>
            </p:cNvPr>
            <p:cNvSpPr>
              <a:spLocks noChangeShapeType="1"/>
            </p:cNvSpPr>
            <p:nvPr/>
          </p:nvSpPr>
          <p:spPr bwMode="auto">
            <a:xfrm>
              <a:off x="4766758" y="4386370"/>
              <a:ext cx="179388" cy="0"/>
            </a:xfrm>
            <a:prstGeom prst="line">
              <a:avLst/>
            </a:prstGeom>
            <a:noFill/>
            <a:ln w="25400">
              <a:solidFill>
                <a:srgbClr val="003C00"/>
              </a:solidFill>
              <a:round/>
              <a:headEnd/>
              <a:tailEnd/>
            </a:ln>
          </p:spPr>
          <p:txBody>
            <a:bodyPr wrap="none"/>
            <a:lstStyle/>
            <a:p>
              <a:endParaRPr lang="zh-CN" altLang="en-US" b="1"/>
            </a:p>
          </p:txBody>
        </p:sp>
        <p:sp>
          <p:nvSpPr>
            <p:cNvPr id="166" name="Line 94">
              <a:extLst>
                <a:ext uri="{FF2B5EF4-FFF2-40B4-BE49-F238E27FC236}">
                  <a16:creationId xmlns:a16="http://schemas.microsoft.com/office/drawing/2014/main" id="{12EF75C3-3DFD-4D15-A9D6-014B9F31F9FA}"/>
                </a:ext>
              </a:extLst>
            </p:cNvPr>
            <p:cNvSpPr>
              <a:spLocks noChangeShapeType="1"/>
            </p:cNvSpPr>
            <p:nvPr/>
          </p:nvSpPr>
          <p:spPr bwMode="auto">
            <a:xfrm>
              <a:off x="6177442" y="4375737"/>
              <a:ext cx="179388" cy="0"/>
            </a:xfrm>
            <a:prstGeom prst="line">
              <a:avLst/>
            </a:prstGeom>
            <a:noFill/>
            <a:ln w="25400">
              <a:solidFill>
                <a:srgbClr val="003C00"/>
              </a:solidFill>
              <a:round/>
              <a:headEnd/>
              <a:tailEnd/>
            </a:ln>
          </p:spPr>
          <p:txBody>
            <a:bodyPr wrap="none"/>
            <a:lstStyle/>
            <a:p>
              <a:endParaRPr lang="zh-CN" altLang="en-US" b="1"/>
            </a:p>
          </p:txBody>
        </p:sp>
        <p:sp>
          <p:nvSpPr>
            <p:cNvPr id="167" name="Line 94">
              <a:extLst>
                <a:ext uri="{FF2B5EF4-FFF2-40B4-BE49-F238E27FC236}">
                  <a16:creationId xmlns:a16="http://schemas.microsoft.com/office/drawing/2014/main" id="{ACC0AB48-EAAC-40D5-AE3B-A3E8770C411D}"/>
                </a:ext>
              </a:extLst>
            </p:cNvPr>
            <p:cNvSpPr>
              <a:spLocks noChangeShapeType="1"/>
            </p:cNvSpPr>
            <p:nvPr/>
          </p:nvSpPr>
          <p:spPr bwMode="auto">
            <a:xfrm>
              <a:off x="7524328" y="4386370"/>
              <a:ext cx="179388" cy="0"/>
            </a:xfrm>
            <a:prstGeom prst="line">
              <a:avLst/>
            </a:prstGeom>
            <a:noFill/>
            <a:ln w="25400">
              <a:solidFill>
                <a:srgbClr val="003C00"/>
              </a:solidFill>
              <a:round/>
              <a:headEnd/>
              <a:tailEnd/>
            </a:ln>
          </p:spPr>
          <p:txBody>
            <a:bodyPr wrap="none"/>
            <a:lstStyle/>
            <a:p>
              <a:endParaRPr lang="zh-CN" altLang="en-US" b="1"/>
            </a:p>
          </p:txBody>
        </p:sp>
        <p:cxnSp>
          <p:nvCxnSpPr>
            <p:cNvPr id="170" name="直接箭头连接符 169">
              <a:extLst>
                <a:ext uri="{FF2B5EF4-FFF2-40B4-BE49-F238E27FC236}">
                  <a16:creationId xmlns:a16="http://schemas.microsoft.com/office/drawing/2014/main" id="{00BB2050-0533-4706-B132-F36D0ECF6CAE}"/>
                </a:ext>
              </a:extLst>
            </p:cNvPr>
            <p:cNvCxnSpPr>
              <a:cxnSpLocks/>
            </p:cNvCxnSpPr>
            <p:nvPr/>
          </p:nvCxnSpPr>
          <p:spPr>
            <a:xfrm flipV="1">
              <a:off x="7956376" y="4621237"/>
              <a:ext cx="0" cy="527075"/>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81FAD5E4-983C-464F-B75D-D40C6E5400D9}"/>
                </a:ext>
              </a:extLst>
            </p:cNvPr>
            <p:cNvCxnSpPr/>
            <p:nvPr/>
          </p:nvCxnSpPr>
          <p:spPr>
            <a:xfrm>
              <a:off x="8100392" y="5162487"/>
              <a:ext cx="0" cy="144000"/>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F44657BD-8374-4EFD-8A7A-DD8B76038BB9}"/>
                </a:ext>
              </a:extLst>
            </p:cNvPr>
            <p:cNvCxnSpPr>
              <a:cxnSpLocks/>
            </p:cNvCxnSpPr>
            <p:nvPr/>
          </p:nvCxnSpPr>
          <p:spPr>
            <a:xfrm flipV="1">
              <a:off x="1043608" y="4637224"/>
              <a:ext cx="0" cy="527075"/>
            </a:xfrm>
            <a:prstGeom prst="straightConnector1">
              <a:avLst/>
            </a:prstGeom>
            <a:ln w="25400">
              <a:solidFill>
                <a:srgbClr val="FF00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2B998C44-7363-4A12-A9EF-D1512C594547}"/>
                </a:ext>
              </a:extLst>
            </p:cNvPr>
            <p:cNvCxnSpPr/>
            <p:nvPr/>
          </p:nvCxnSpPr>
          <p:spPr>
            <a:xfrm>
              <a:off x="1187624" y="5178474"/>
              <a:ext cx="0" cy="144000"/>
            </a:xfrm>
            <a:prstGeom prst="straightConnector1">
              <a:avLst/>
            </a:prstGeom>
            <a:ln w="25400">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179" name="组合 178">
            <a:extLst>
              <a:ext uri="{FF2B5EF4-FFF2-40B4-BE49-F238E27FC236}">
                <a16:creationId xmlns:a16="http://schemas.microsoft.com/office/drawing/2014/main" id="{9FDDE94B-3172-4EBE-B7AE-D05331F78FF3}"/>
              </a:ext>
            </a:extLst>
          </p:cNvPr>
          <p:cNvGrpSpPr/>
          <p:nvPr/>
        </p:nvGrpSpPr>
        <p:grpSpPr>
          <a:xfrm>
            <a:off x="664989" y="4358563"/>
            <a:ext cx="8218436" cy="1049139"/>
            <a:chOff x="704834" y="4293096"/>
            <a:chExt cx="8218436" cy="1049139"/>
          </a:xfrm>
        </p:grpSpPr>
        <p:sp>
          <p:nvSpPr>
            <p:cNvPr id="95" name="Oval 62">
              <a:extLst>
                <a:ext uri="{FF2B5EF4-FFF2-40B4-BE49-F238E27FC236}">
                  <a16:creationId xmlns:a16="http://schemas.microsoft.com/office/drawing/2014/main" id="{5F047205-3799-451A-B75A-E5868CF5BFBB}"/>
                </a:ext>
              </a:extLst>
            </p:cNvPr>
            <p:cNvSpPr>
              <a:spLocks noChangeArrowheads="1"/>
            </p:cNvSpPr>
            <p:nvPr/>
          </p:nvSpPr>
          <p:spPr bwMode="auto">
            <a:xfrm>
              <a:off x="2213449" y="429944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99" name="Oval 64">
              <a:extLst>
                <a:ext uri="{FF2B5EF4-FFF2-40B4-BE49-F238E27FC236}">
                  <a16:creationId xmlns:a16="http://schemas.microsoft.com/office/drawing/2014/main" id="{E7C50D93-CCAD-4E56-8DFC-DE04672472FB}"/>
                </a:ext>
              </a:extLst>
            </p:cNvPr>
            <p:cNvSpPr>
              <a:spLocks noChangeArrowheads="1"/>
            </p:cNvSpPr>
            <p:nvPr/>
          </p:nvSpPr>
          <p:spPr bwMode="auto">
            <a:xfrm>
              <a:off x="3553222" y="4328021"/>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3" name="Oval 66">
              <a:extLst>
                <a:ext uri="{FF2B5EF4-FFF2-40B4-BE49-F238E27FC236}">
                  <a16:creationId xmlns:a16="http://schemas.microsoft.com/office/drawing/2014/main" id="{E85B8B7D-57AE-4E27-B0DD-79E3C71928BD}"/>
                </a:ext>
              </a:extLst>
            </p:cNvPr>
            <p:cNvSpPr>
              <a:spLocks noChangeArrowheads="1"/>
            </p:cNvSpPr>
            <p:nvPr/>
          </p:nvSpPr>
          <p:spPr bwMode="auto">
            <a:xfrm>
              <a:off x="4871591" y="4345483"/>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08" name="Oval 89">
              <a:extLst>
                <a:ext uri="{FF2B5EF4-FFF2-40B4-BE49-F238E27FC236}">
                  <a16:creationId xmlns:a16="http://schemas.microsoft.com/office/drawing/2014/main" id="{1EB7A87B-0E19-4E16-B830-65350DB40F43}"/>
                </a:ext>
              </a:extLst>
            </p:cNvPr>
            <p:cNvSpPr>
              <a:spLocks noChangeArrowheads="1"/>
            </p:cNvSpPr>
            <p:nvPr/>
          </p:nvSpPr>
          <p:spPr bwMode="auto">
            <a:xfrm>
              <a:off x="865480" y="4293096"/>
              <a:ext cx="107950" cy="107950"/>
            </a:xfrm>
            <a:prstGeom prst="ellipse">
              <a:avLst/>
            </a:prstGeom>
            <a:noFill/>
            <a:ln w="22225">
              <a:solidFill>
                <a:srgbClr val="003C00"/>
              </a:solidFill>
              <a:round/>
              <a:headEnd/>
              <a:tailEnd/>
            </a:ln>
          </p:spPr>
          <p:txBody>
            <a:bodyPr wrap="none" anchor="ctr"/>
            <a:lstStyle/>
            <a:p>
              <a:endParaRPr lang="zh-CN" altLang="en-US" b="1"/>
            </a:p>
          </p:txBody>
        </p:sp>
        <p:grpSp>
          <p:nvGrpSpPr>
            <p:cNvPr id="126" name="组合 125">
              <a:extLst>
                <a:ext uri="{FF2B5EF4-FFF2-40B4-BE49-F238E27FC236}">
                  <a16:creationId xmlns:a16="http://schemas.microsoft.com/office/drawing/2014/main" id="{08A79C5C-7DBA-4A57-A743-3D497A5F62C2}"/>
                </a:ext>
              </a:extLst>
            </p:cNvPr>
            <p:cNvGrpSpPr/>
            <p:nvPr/>
          </p:nvGrpSpPr>
          <p:grpSpPr>
            <a:xfrm>
              <a:off x="863391" y="4552218"/>
              <a:ext cx="8059879" cy="790017"/>
              <a:chOff x="811645" y="1486855"/>
              <a:chExt cx="8059879" cy="790017"/>
            </a:xfrm>
          </p:grpSpPr>
          <p:grpSp>
            <p:nvGrpSpPr>
              <p:cNvPr id="127" name="组合 126">
                <a:extLst>
                  <a:ext uri="{FF2B5EF4-FFF2-40B4-BE49-F238E27FC236}">
                    <a16:creationId xmlns:a16="http://schemas.microsoft.com/office/drawing/2014/main" id="{44212F2A-F178-47ED-8083-B105AC644B94}"/>
                  </a:ext>
                </a:extLst>
              </p:cNvPr>
              <p:cNvGrpSpPr/>
              <p:nvPr/>
            </p:nvGrpSpPr>
            <p:grpSpPr>
              <a:xfrm>
                <a:off x="811645" y="1540396"/>
                <a:ext cx="7784051" cy="736476"/>
                <a:chOff x="811645" y="1540396"/>
                <a:chExt cx="7784051" cy="736476"/>
              </a:xfrm>
            </p:grpSpPr>
            <p:grpSp>
              <p:nvGrpSpPr>
                <p:cNvPr id="129" name="组合 128">
                  <a:extLst>
                    <a:ext uri="{FF2B5EF4-FFF2-40B4-BE49-F238E27FC236}">
                      <a16:creationId xmlns:a16="http://schemas.microsoft.com/office/drawing/2014/main" id="{9BA919DC-6461-4E5F-98C5-A645A04D0E13}"/>
                    </a:ext>
                  </a:extLst>
                </p:cNvPr>
                <p:cNvGrpSpPr/>
                <p:nvPr/>
              </p:nvGrpSpPr>
              <p:grpSpPr>
                <a:xfrm>
                  <a:off x="811645" y="1871832"/>
                  <a:ext cx="7784051" cy="405040"/>
                  <a:chOff x="801804" y="332656"/>
                  <a:chExt cx="7784051" cy="405040"/>
                </a:xfrm>
              </p:grpSpPr>
              <p:cxnSp>
                <p:nvCxnSpPr>
                  <p:cNvPr id="137" name="直接连接符 136">
                    <a:extLst>
                      <a:ext uri="{FF2B5EF4-FFF2-40B4-BE49-F238E27FC236}">
                        <a16:creationId xmlns:a16="http://schemas.microsoft.com/office/drawing/2014/main" id="{41CF7B4F-2F57-4F46-A2D6-B884EE805845}"/>
                      </a:ext>
                    </a:extLst>
                  </p:cNvPr>
                  <p:cNvCxnSpPr/>
                  <p:nvPr/>
                </p:nvCxnSpPr>
                <p:spPr>
                  <a:xfrm>
                    <a:off x="801804" y="332656"/>
                    <a:ext cx="778405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7510B22C-3A96-43DD-A226-3CF5BA4F7161}"/>
                      </a:ext>
                    </a:extLst>
                  </p:cNvPr>
                  <p:cNvCxnSpPr>
                    <a:cxnSpLocks/>
                  </p:cNvCxnSpPr>
                  <p:nvPr/>
                </p:nvCxnSpPr>
                <p:spPr>
                  <a:xfrm>
                    <a:off x="4202119" y="344036"/>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30" name="直接箭头连接符 129">
                  <a:extLst>
                    <a:ext uri="{FF2B5EF4-FFF2-40B4-BE49-F238E27FC236}">
                      <a16:creationId xmlns:a16="http://schemas.microsoft.com/office/drawing/2014/main" id="{0ACCD3F9-BD51-4DB2-8D3D-F0F42C4CA6D9}"/>
                    </a:ext>
                  </a:extLst>
                </p:cNvPr>
                <p:cNvCxnSpPr/>
                <p:nvPr/>
              </p:nvCxnSpPr>
              <p:spPr>
                <a:xfrm flipV="1">
                  <a:off x="4376238" y="1540396"/>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449132AC-5571-4C92-927C-D5F2EA00A197}"/>
                    </a:ext>
                  </a:extLst>
                </p:cNvPr>
                <p:cNvCxnSpPr>
                  <a:cxnSpLocks/>
                </p:cNvCxnSpPr>
                <p:nvPr/>
              </p:nvCxnSpPr>
              <p:spPr>
                <a:xfrm>
                  <a:off x="5580112"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1C16EC15-2DF3-4D8F-BE5E-93B7DE9B4CB2}"/>
                    </a:ext>
                  </a:extLst>
                </p:cNvPr>
                <p:cNvCxnSpPr>
                  <a:cxnSpLocks/>
                </p:cNvCxnSpPr>
                <p:nvPr/>
              </p:nvCxnSpPr>
              <p:spPr>
                <a:xfrm>
                  <a:off x="6948264"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89B6C4A1-B40B-467D-AE49-25678A7FC60B}"/>
                    </a:ext>
                  </a:extLst>
                </p:cNvPr>
                <p:cNvCxnSpPr>
                  <a:cxnSpLocks/>
                </p:cNvCxnSpPr>
                <p:nvPr/>
              </p:nvCxnSpPr>
              <p:spPr>
                <a:xfrm>
                  <a:off x="8316416" y="1854984"/>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F29E4A5-491B-4742-B994-F07EE855870C}"/>
                    </a:ext>
                  </a:extLst>
                </p:cNvPr>
                <p:cNvCxnSpPr/>
                <p:nvPr/>
              </p:nvCxnSpPr>
              <p:spPr>
                <a:xfrm flipV="1">
                  <a:off x="5744390"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9FDE983D-CBD3-44CB-8962-BC47E01E1859}"/>
                    </a:ext>
                  </a:extLst>
                </p:cNvPr>
                <p:cNvCxnSpPr/>
                <p:nvPr/>
              </p:nvCxnSpPr>
              <p:spPr>
                <a:xfrm flipV="1">
                  <a:off x="7112542" y="155679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E7C70091-D610-429F-A257-DA64A3FDAB4D}"/>
                    </a:ext>
                  </a:extLst>
                </p:cNvPr>
                <p:cNvCxnSpPr/>
                <p:nvPr/>
              </p:nvCxnSpPr>
              <p:spPr>
                <a:xfrm flipV="1">
                  <a:off x="8480694" y="1546632"/>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a:extLst>
                  <a:ext uri="{FF2B5EF4-FFF2-40B4-BE49-F238E27FC236}">
                    <a16:creationId xmlns:a16="http://schemas.microsoft.com/office/drawing/2014/main" id="{1BA56EFD-ADB4-47CC-BF53-160C1A7EF7A4}"/>
                  </a:ext>
                </a:extLst>
              </p:cNvPr>
              <p:cNvSpPr txBox="1"/>
              <p:nvPr/>
            </p:nvSpPr>
            <p:spPr>
              <a:xfrm>
                <a:off x="7676966" y="1486855"/>
                <a:ext cx="1194558" cy="461665"/>
              </a:xfrm>
              <a:prstGeom prst="rect">
                <a:avLst/>
              </a:prstGeom>
              <a:noFill/>
            </p:spPr>
            <p:txBody>
              <a:bodyPr wrap="none" rtlCol="0">
                <a:spAutoFit/>
              </a:bodyPr>
              <a:lstStyle/>
              <a:p>
                <a:r>
                  <a:rPr lang="en-US" altLang="zh-CN" sz="2400" b="1"/>
                  <a:t>A0-A10</a:t>
                </a:r>
                <a:endParaRPr lang="zh-CN" altLang="en-US" sz="2400" b="1"/>
              </a:p>
            </p:txBody>
          </p:sp>
        </p:grpSp>
        <p:sp>
          <p:nvSpPr>
            <p:cNvPr id="155" name="Oval 66">
              <a:extLst>
                <a:ext uri="{FF2B5EF4-FFF2-40B4-BE49-F238E27FC236}">
                  <a16:creationId xmlns:a16="http://schemas.microsoft.com/office/drawing/2014/main" id="{F713ED70-7B18-4D1A-89E8-135F4343EE7E}"/>
                </a:ext>
              </a:extLst>
            </p:cNvPr>
            <p:cNvSpPr>
              <a:spLocks noChangeArrowheads="1"/>
            </p:cNvSpPr>
            <p:nvPr/>
          </p:nvSpPr>
          <p:spPr bwMode="auto">
            <a:xfrm>
              <a:off x="6344195" y="432793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57" name="Oval 66">
              <a:extLst>
                <a:ext uri="{FF2B5EF4-FFF2-40B4-BE49-F238E27FC236}">
                  <a16:creationId xmlns:a16="http://schemas.microsoft.com/office/drawing/2014/main" id="{EAFE0D5B-C1FE-43AD-8B58-685A562FC763}"/>
                </a:ext>
              </a:extLst>
            </p:cNvPr>
            <p:cNvSpPr>
              <a:spLocks noChangeArrowheads="1"/>
            </p:cNvSpPr>
            <p:nvPr/>
          </p:nvSpPr>
          <p:spPr bwMode="auto">
            <a:xfrm>
              <a:off x="7632446" y="4327936"/>
              <a:ext cx="100013" cy="100013"/>
            </a:xfrm>
            <a:prstGeom prst="ellipse">
              <a:avLst/>
            </a:prstGeom>
            <a:noFill/>
            <a:ln w="22225">
              <a:solidFill>
                <a:srgbClr val="003C00"/>
              </a:solidFill>
              <a:round/>
              <a:headEnd/>
              <a:tailEnd/>
            </a:ln>
          </p:spPr>
          <p:txBody>
            <a:bodyPr wrap="none" anchor="ctr"/>
            <a:lstStyle/>
            <a:p>
              <a:endParaRPr lang="zh-CN" altLang="en-US" b="1"/>
            </a:p>
          </p:txBody>
        </p:sp>
        <p:sp>
          <p:nvSpPr>
            <p:cNvPr id="162" name="Line 94">
              <a:extLst>
                <a:ext uri="{FF2B5EF4-FFF2-40B4-BE49-F238E27FC236}">
                  <a16:creationId xmlns:a16="http://schemas.microsoft.com/office/drawing/2014/main" id="{9C2BB9C3-36B4-47A4-81B5-B75438527C24}"/>
                </a:ext>
              </a:extLst>
            </p:cNvPr>
            <p:cNvSpPr>
              <a:spLocks noChangeShapeType="1"/>
            </p:cNvSpPr>
            <p:nvPr/>
          </p:nvSpPr>
          <p:spPr bwMode="auto">
            <a:xfrm>
              <a:off x="704834" y="4337030"/>
              <a:ext cx="179388" cy="0"/>
            </a:xfrm>
            <a:prstGeom prst="line">
              <a:avLst/>
            </a:prstGeom>
            <a:noFill/>
            <a:ln w="25400">
              <a:solidFill>
                <a:srgbClr val="003C00"/>
              </a:solidFill>
              <a:round/>
              <a:headEnd/>
              <a:tailEnd/>
            </a:ln>
          </p:spPr>
          <p:txBody>
            <a:bodyPr wrap="none"/>
            <a:lstStyle/>
            <a:p>
              <a:endParaRPr lang="zh-CN" altLang="en-US" b="1"/>
            </a:p>
          </p:txBody>
        </p:sp>
        <p:sp>
          <p:nvSpPr>
            <p:cNvPr id="163" name="Line 94">
              <a:extLst>
                <a:ext uri="{FF2B5EF4-FFF2-40B4-BE49-F238E27FC236}">
                  <a16:creationId xmlns:a16="http://schemas.microsoft.com/office/drawing/2014/main" id="{DFE50D5F-7D3E-4C40-8257-9F8E04508299}"/>
                </a:ext>
              </a:extLst>
            </p:cNvPr>
            <p:cNvSpPr>
              <a:spLocks noChangeShapeType="1"/>
            </p:cNvSpPr>
            <p:nvPr/>
          </p:nvSpPr>
          <p:spPr bwMode="auto">
            <a:xfrm>
              <a:off x="2088356" y="4347663"/>
              <a:ext cx="179388" cy="0"/>
            </a:xfrm>
            <a:prstGeom prst="line">
              <a:avLst/>
            </a:prstGeom>
            <a:noFill/>
            <a:ln w="25400">
              <a:solidFill>
                <a:srgbClr val="003C00"/>
              </a:solidFill>
              <a:round/>
              <a:headEnd/>
              <a:tailEnd/>
            </a:ln>
          </p:spPr>
          <p:txBody>
            <a:bodyPr wrap="none"/>
            <a:lstStyle/>
            <a:p>
              <a:endParaRPr lang="zh-CN" altLang="en-US" b="1"/>
            </a:p>
          </p:txBody>
        </p:sp>
        <p:sp>
          <p:nvSpPr>
            <p:cNvPr id="164" name="Line 94">
              <a:extLst>
                <a:ext uri="{FF2B5EF4-FFF2-40B4-BE49-F238E27FC236}">
                  <a16:creationId xmlns:a16="http://schemas.microsoft.com/office/drawing/2014/main" id="{FF47CE2A-8A58-4DAD-9992-B076774D0DA5}"/>
                </a:ext>
              </a:extLst>
            </p:cNvPr>
            <p:cNvSpPr>
              <a:spLocks noChangeShapeType="1"/>
            </p:cNvSpPr>
            <p:nvPr/>
          </p:nvSpPr>
          <p:spPr bwMode="auto">
            <a:xfrm>
              <a:off x="3419872" y="4366506"/>
              <a:ext cx="179388" cy="0"/>
            </a:xfrm>
            <a:prstGeom prst="line">
              <a:avLst/>
            </a:prstGeom>
            <a:noFill/>
            <a:ln w="25400">
              <a:solidFill>
                <a:srgbClr val="003C00"/>
              </a:solidFill>
              <a:round/>
              <a:headEnd/>
              <a:tailEnd/>
            </a:ln>
          </p:spPr>
          <p:txBody>
            <a:bodyPr wrap="none"/>
            <a:lstStyle/>
            <a:p>
              <a:endParaRPr lang="zh-CN" altLang="en-US" b="1"/>
            </a:p>
          </p:txBody>
        </p:sp>
        <p:cxnSp>
          <p:nvCxnSpPr>
            <p:cNvPr id="175" name="直接箭头连接符 174">
              <a:extLst>
                <a:ext uri="{FF2B5EF4-FFF2-40B4-BE49-F238E27FC236}">
                  <a16:creationId xmlns:a16="http://schemas.microsoft.com/office/drawing/2014/main" id="{77E6F8D5-C244-4BFF-9E7D-BDA0A6DB262D}"/>
                </a:ext>
              </a:extLst>
            </p:cNvPr>
            <p:cNvCxnSpPr>
              <a:cxnSpLocks/>
            </p:cNvCxnSpPr>
            <p:nvPr/>
          </p:nvCxnSpPr>
          <p:spPr>
            <a:xfrm>
              <a:off x="2843808" y="4922781"/>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5B5C87B3-364F-4514-A4A3-70605BAC8AA5}"/>
                </a:ext>
              </a:extLst>
            </p:cNvPr>
            <p:cNvCxnSpPr/>
            <p:nvPr/>
          </p:nvCxnSpPr>
          <p:spPr>
            <a:xfrm flipV="1">
              <a:off x="3008086" y="4593163"/>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a:extLst>
                <a:ext uri="{FF2B5EF4-FFF2-40B4-BE49-F238E27FC236}">
                  <a16:creationId xmlns:a16="http://schemas.microsoft.com/office/drawing/2014/main" id="{6A9725B7-0C34-4CD5-83A7-D511F69D0CBE}"/>
                </a:ext>
              </a:extLst>
            </p:cNvPr>
            <p:cNvCxnSpPr>
              <a:cxnSpLocks/>
            </p:cNvCxnSpPr>
            <p:nvPr/>
          </p:nvCxnSpPr>
          <p:spPr>
            <a:xfrm>
              <a:off x="1527402" y="4922781"/>
              <a:ext cx="0" cy="39366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AA7B3075-F2E8-4527-8D3B-0069CF6998FF}"/>
                </a:ext>
              </a:extLst>
            </p:cNvPr>
            <p:cNvCxnSpPr/>
            <p:nvPr/>
          </p:nvCxnSpPr>
          <p:spPr>
            <a:xfrm flipV="1">
              <a:off x="1691680" y="4614429"/>
              <a:ext cx="0" cy="3314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F498FE74-69F6-4ED7-8D70-C034213C0C88}"/>
              </a:ext>
            </a:extLst>
          </p:cNvPr>
          <p:cNvGrpSpPr/>
          <p:nvPr/>
        </p:nvGrpSpPr>
        <p:grpSpPr>
          <a:xfrm>
            <a:off x="857462" y="3113161"/>
            <a:ext cx="7799294" cy="3700690"/>
            <a:chOff x="897307" y="3047694"/>
            <a:chExt cx="7799294" cy="3700690"/>
          </a:xfrm>
        </p:grpSpPr>
        <p:grpSp>
          <p:nvGrpSpPr>
            <p:cNvPr id="111" name="组合 110">
              <a:extLst>
                <a:ext uri="{FF2B5EF4-FFF2-40B4-BE49-F238E27FC236}">
                  <a16:creationId xmlns:a16="http://schemas.microsoft.com/office/drawing/2014/main" id="{64FC8D5B-569A-403A-9AA7-FFBB512892F9}"/>
                </a:ext>
              </a:extLst>
            </p:cNvPr>
            <p:cNvGrpSpPr/>
            <p:nvPr/>
          </p:nvGrpSpPr>
          <p:grpSpPr>
            <a:xfrm>
              <a:off x="897307" y="3047694"/>
              <a:ext cx="7799294" cy="3700690"/>
              <a:chOff x="2261162" y="-6667"/>
              <a:chExt cx="7799294" cy="3700690"/>
            </a:xfrm>
          </p:grpSpPr>
          <p:grpSp>
            <p:nvGrpSpPr>
              <p:cNvPr id="112" name="组合 111">
                <a:extLst>
                  <a:ext uri="{FF2B5EF4-FFF2-40B4-BE49-F238E27FC236}">
                    <a16:creationId xmlns:a16="http://schemas.microsoft.com/office/drawing/2014/main" id="{DE5483B3-5D6F-49A8-8926-C31C405BAAB7}"/>
                  </a:ext>
                </a:extLst>
              </p:cNvPr>
              <p:cNvGrpSpPr/>
              <p:nvPr/>
            </p:nvGrpSpPr>
            <p:grpSpPr>
              <a:xfrm>
                <a:off x="2276405" y="514187"/>
                <a:ext cx="7784051" cy="268875"/>
                <a:chOff x="2154110" y="332656"/>
                <a:chExt cx="7784051" cy="268875"/>
              </a:xfrm>
            </p:grpSpPr>
            <p:cxnSp>
              <p:nvCxnSpPr>
                <p:cNvPr id="121" name="直接连接符 120">
                  <a:extLst>
                    <a:ext uri="{FF2B5EF4-FFF2-40B4-BE49-F238E27FC236}">
                      <a16:creationId xmlns:a16="http://schemas.microsoft.com/office/drawing/2014/main" id="{1B2B2735-1211-4A13-AF5A-24E0EFE85DAB}"/>
                    </a:ext>
                  </a:extLst>
                </p:cNvPr>
                <p:cNvCxnSpPr/>
                <p:nvPr/>
              </p:nvCxnSpPr>
              <p:spPr>
                <a:xfrm>
                  <a:off x="2154110" y="332656"/>
                  <a:ext cx="7784051"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B50923D5-0B95-4D6C-9DBC-B7B4E6E1CB55}"/>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A3718BCF-CF5A-481D-A49E-25CBC3DB3D80}"/>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B4FBE95-78A9-4210-A18D-56DA52C4AC8B}"/>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729A5BD5-81FA-4783-BB7D-8A719D376EB6}"/>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13" name="组合 112">
                <a:extLst>
                  <a:ext uri="{FF2B5EF4-FFF2-40B4-BE49-F238E27FC236}">
                    <a16:creationId xmlns:a16="http://schemas.microsoft.com/office/drawing/2014/main" id="{A62C15C7-D375-484A-86F9-7269EAC62735}"/>
                  </a:ext>
                </a:extLst>
              </p:cNvPr>
              <p:cNvGrpSpPr/>
              <p:nvPr/>
            </p:nvGrpSpPr>
            <p:grpSpPr>
              <a:xfrm>
                <a:off x="2261162" y="3017035"/>
                <a:ext cx="7784054" cy="268875"/>
                <a:chOff x="2154108" y="332656"/>
                <a:chExt cx="7784054" cy="268875"/>
              </a:xfrm>
            </p:grpSpPr>
            <p:cxnSp>
              <p:nvCxnSpPr>
                <p:cNvPr id="116" name="直接连接符 115">
                  <a:extLst>
                    <a:ext uri="{FF2B5EF4-FFF2-40B4-BE49-F238E27FC236}">
                      <a16:creationId xmlns:a16="http://schemas.microsoft.com/office/drawing/2014/main" id="{D1501F19-8811-4434-BAF2-BDD2B54ACD35}"/>
                    </a:ext>
                  </a:extLst>
                </p:cNvPr>
                <p:cNvCxnSpPr/>
                <p:nvPr/>
              </p:nvCxnSpPr>
              <p:spPr>
                <a:xfrm>
                  <a:off x="2154108" y="594175"/>
                  <a:ext cx="7784054"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2D0D6BAA-71EE-4CD1-9133-054D6FF7BA48}"/>
                    </a:ext>
                  </a:extLst>
                </p:cNvPr>
                <p:cNvCxnSpPr>
                  <a:cxnSpLocks/>
                </p:cNvCxnSpPr>
                <p:nvPr/>
              </p:nvCxnSpPr>
              <p:spPr>
                <a:xfrm>
                  <a:off x="3995936"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5149AB8B-783F-438C-B178-581A9DF75416}"/>
                    </a:ext>
                  </a:extLst>
                </p:cNvPr>
                <p:cNvCxnSpPr>
                  <a:cxnSpLocks/>
                </p:cNvCxnSpPr>
                <p:nvPr/>
              </p:nvCxnSpPr>
              <p:spPr>
                <a:xfrm>
                  <a:off x="5508104"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EDC147D-5201-4966-8813-A3564CF7FAD6}"/>
                    </a:ext>
                  </a:extLst>
                </p:cNvPr>
                <p:cNvCxnSpPr>
                  <a:cxnSpLocks/>
                </p:cNvCxnSpPr>
                <p:nvPr/>
              </p:nvCxnSpPr>
              <p:spPr>
                <a:xfrm>
                  <a:off x="680424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6F9125E3-77FA-4B28-BF90-676935CDCE45}"/>
                    </a:ext>
                  </a:extLst>
                </p:cNvPr>
                <p:cNvCxnSpPr>
                  <a:cxnSpLocks/>
                </p:cNvCxnSpPr>
                <p:nvPr/>
              </p:nvCxnSpPr>
              <p:spPr>
                <a:xfrm>
                  <a:off x="8244408" y="332656"/>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17089A43-2BDC-4080-BF8A-2E29C8ED1B37}"/>
                  </a:ext>
                </a:extLst>
              </p:cNvPr>
              <p:cNvSpPr txBox="1"/>
              <p:nvPr/>
            </p:nvSpPr>
            <p:spPr>
              <a:xfrm>
                <a:off x="3560789" y="-6667"/>
                <a:ext cx="1040670" cy="461665"/>
              </a:xfrm>
              <a:prstGeom prst="rect">
                <a:avLst/>
              </a:prstGeom>
              <a:noFill/>
            </p:spPr>
            <p:txBody>
              <a:bodyPr wrap="none" rtlCol="0">
                <a:spAutoFit/>
              </a:bodyPr>
              <a:lstStyle/>
              <a:p>
                <a:r>
                  <a:rPr lang="en-US" altLang="zh-CN" sz="2400" b="1">
                    <a:solidFill>
                      <a:srgbClr val="0000FF"/>
                    </a:solidFill>
                  </a:rPr>
                  <a:t>D0-D3</a:t>
                </a:r>
                <a:endParaRPr lang="zh-CN" altLang="en-US" sz="2400" b="1">
                  <a:solidFill>
                    <a:srgbClr val="0000FF"/>
                  </a:solidFill>
                </a:endParaRPr>
              </a:p>
            </p:txBody>
          </p:sp>
          <p:sp>
            <p:nvSpPr>
              <p:cNvPr id="115" name="文本框 114">
                <a:extLst>
                  <a:ext uri="{FF2B5EF4-FFF2-40B4-BE49-F238E27FC236}">
                    <a16:creationId xmlns:a16="http://schemas.microsoft.com/office/drawing/2014/main" id="{B6F3BFC1-5446-4A8E-B762-FE5AEA1B00D3}"/>
                  </a:ext>
                </a:extLst>
              </p:cNvPr>
              <p:cNvSpPr txBox="1"/>
              <p:nvPr/>
            </p:nvSpPr>
            <p:spPr>
              <a:xfrm>
                <a:off x="3784928" y="3232358"/>
                <a:ext cx="1040670" cy="461665"/>
              </a:xfrm>
              <a:prstGeom prst="rect">
                <a:avLst/>
              </a:prstGeom>
              <a:noFill/>
            </p:spPr>
            <p:txBody>
              <a:bodyPr wrap="none" rtlCol="0">
                <a:spAutoFit/>
              </a:bodyPr>
              <a:lstStyle/>
              <a:p>
                <a:r>
                  <a:rPr lang="en-US" altLang="zh-CN" sz="2400" b="1">
                    <a:solidFill>
                      <a:srgbClr val="0000FF"/>
                    </a:solidFill>
                  </a:rPr>
                  <a:t>D4-D7</a:t>
                </a:r>
                <a:endParaRPr lang="zh-CN" altLang="en-US" sz="2400" b="1">
                  <a:solidFill>
                    <a:srgbClr val="0000FF"/>
                  </a:solidFill>
                </a:endParaRPr>
              </a:p>
            </p:txBody>
          </p:sp>
        </p:grpSp>
        <p:cxnSp>
          <p:nvCxnSpPr>
            <p:cNvPr id="180" name="直接箭头连接符 179">
              <a:extLst>
                <a:ext uri="{FF2B5EF4-FFF2-40B4-BE49-F238E27FC236}">
                  <a16:creationId xmlns:a16="http://schemas.microsoft.com/office/drawing/2014/main" id="{3518EA47-BE9E-4CE4-8746-22411235490B}"/>
                </a:ext>
              </a:extLst>
            </p:cNvPr>
            <p:cNvCxnSpPr>
              <a:cxnSpLocks/>
            </p:cNvCxnSpPr>
            <p:nvPr/>
          </p:nvCxnSpPr>
          <p:spPr>
            <a:xfrm>
              <a:off x="8172400" y="3583963"/>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043A7865-91DA-4620-8AE9-8B60FCE79B44}"/>
                </a:ext>
              </a:extLst>
            </p:cNvPr>
            <p:cNvCxnSpPr>
              <a:cxnSpLocks/>
            </p:cNvCxnSpPr>
            <p:nvPr/>
          </p:nvCxnSpPr>
          <p:spPr>
            <a:xfrm>
              <a:off x="1475656" y="3592173"/>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40D87FFC-7355-4390-8CFB-D8606B7FEAE7}"/>
                </a:ext>
              </a:extLst>
            </p:cNvPr>
            <p:cNvCxnSpPr>
              <a:cxnSpLocks/>
            </p:cNvCxnSpPr>
            <p:nvPr/>
          </p:nvCxnSpPr>
          <p:spPr>
            <a:xfrm>
              <a:off x="1475656" y="6072344"/>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8102EEF3-DC45-4219-8A9D-911152F5794A}"/>
                </a:ext>
              </a:extLst>
            </p:cNvPr>
            <p:cNvCxnSpPr>
              <a:cxnSpLocks/>
            </p:cNvCxnSpPr>
            <p:nvPr/>
          </p:nvCxnSpPr>
          <p:spPr>
            <a:xfrm>
              <a:off x="8172400" y="6063820"/>
              <a:ext cx="0" cy="268875"/>
            </a:xfrm>
            <a:prstGeom prst="straightConnector1">
              <a:avLst/>
            </a:prstGeom>
            <a:ln w="254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7" name="组合 206">
            <a:extLst>
              <a:ext uri="{FF2B5EF4-FFF2-40B4-BE49-F238E27FC236}">
                <a16:creationId xmlns:a16="http://schemas.microsoft.com/office/drawing/2014/main" id="{02653FED-6219-4D26-B925-CF952B4E2B6F}"/>
              </a:ext>
            </a:extLst>
          </p:cNvPr>
          <p:cNvGrpSpPr/>
          <p:nvPr/>
        </p:nvGrpSpPr>
        <p:grpSpPr>
          <a:xfrm>
            <a:off x="349543" y="3562531"/>
            <a:ext cx="7422972" cy="2314741"/>
            <a:chOff x="389388" y="3501008"/>
            <a:chExt cx="7422972" cy="2314741"/>
          </a:xfrm>
        </p:grpSpPr>
        <p:grpSp>
          <p:nvGrpSpPr>
            <p:cNvPr id="191" name="组合 190">
              <a:extLst>
                <a:ext uri="{FF2B5EF4-FFF2-40B4-BE49-F238E27FC236}">
                  <a16:creationId xmlns:a16="http://schemas.microsoft.com/office/drawing/2014/main" id="{A9613FF7-1CF9-4736-9A26-BE2EB4374B88}"/>
                </a:ext>
              </a:extLst>
            </p:cNvPr>
            <p:cNvGrpSpPr/>
            <p:nvPr/>
          </p:nvGrpSpPr>
          <p:grpSpPr>
            <a:xfrm>
              <a:off x="389388" y="3563724"/>
              <a:ext cx="582211" cy="2166961"/>
              <a:chOff x="389388" y="3563724"/>
              <a:chExt cx="582211" cy="2166961"/>
            </a:xfrm>
          </p:grpSpPr>
          <p:cxnSp>
            <p:nvCxnSpPr>
              <p:cNvPr id="189" name="直接连接符 188">
                <a:extLst>
                  <a:ext uri="{FF2B5EF4-FFF2-40B4-BE49-F238E27FC236}">
                    <a16:creationId xmlns:a16="http://schemas.microsoft.com/office/drawing/2014/main" id="{D5A96931-EFFC-491C-BFA3-C646CB38E45B}"/>
                  </a:ext>
                </a:extLst>
              </p:cNvPr>
              <p:cNvCxnSpPr/>
              <p:nvPr/>
            </p:nvCxnSpPr>
            <p:spPr>
              <a:xfrm>
                <a:off x="691225" y="378904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13C51234-B1DB-4C86-9DA8-8B1C1B103EEB}"/>
                  </a:ext>
                </a:extLst>
              </p:cNvPr>
              <p:cNvSpPr txBox="1"/>
              <p:nvPr/>
            </p:nvSpPr>
            <p:spPr>
              <a:xfrm>
                <a:off x="389388" y="3563724"/>
                <a:ext cx="582211" cy="369332"/>
              </a:xfrm>
              <a:prstGeom prst="rect">
                <a:avLst/>
              </a:prstGeom>
              <a:noFill/>
            </p:spPr>
            <p:txBody>
              <a:bodyPr wrap="none" rtlCol="0">
                <a:spAutoFit/>
              </a:bodyPr>
              <a:lstStyle/>
              <a:p>
                <a:r>
                  <a:rPr lang="en-US" altLang="zh-CN">
                    <a:solidFill>
                      <a:srgbClr val="C00000"/>
                    </a:solidFill>
                  </a:rPr>
                  <a:t>CS0</a:t>
                </a:r>
                <a:endParaRPr lang="zh-CN" altLang="en-US">
                  <a:solidFill>
                    <a:srgbClr val="C00000"/>
                  </a:solidFill>
                </a:endParaRPr>
              </a:p>
            </p:txBody>
          </p:sp>
        </p:grpSp>
        <p:grpSp>
          <p:nvGrpSpPr>
            <p:cNvPr id="192" name="组合 191">
              <a:extLst>
                <a:ext uri="{FF2B5EF4-FFF2-40B4-BE49-F238E27FC236}">
                  <a16:creationId xmlns:a16="http://schemas.microsoft.com/office/drawing/2014/main" id="{9BF729AE-5536-47F2-9782-9D00B99409CB}"/>
                </a:ext>
              </a:extLst>
            </p:cNvPr>
            <p:cNvGrpSpPr/>
            <p:nvPr/>
          </p:nvGrpSpPr>
          <p:grpSpPr>
            <a:xfrm>
              <a:off x="1829549" y="3528333"/>
              <a:ext cx="582211" cy="2204923"/>
              <a:chOff x="389388" y="3525762"/>
              <a:chExt cx="582211" cy="2204923"/>
            </a:xfrm>
          </p:grpSpPr>
          <p:cxnSp>
            <p:nvCxnSpPr>
              <p:cNvPr id="193" name="直接连接符 192">
                <a:extLst>
                  <a:ext uri="{FF2B5EF4-FFF2-40B4-BE49-F238E27FC236}">
                    <a16:creationId xmlns:a16="http://schemas.microsoft.com/office/drawing/2014/main" id="{37CB3190-9379-4243-B0A7-DEAF8FA1F794}"/>
                  </a:ext>
                </a:extLst>
              </p:cNvPr>
              <p:cNvCxnSpPr/>
              <p:nvPr/>
            </p:nvCxnSpPr>
            <p:spPr>
              <a:xfrm>
                <a:off x="669959" y="378904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4" name="文本框 193">
                <a:extLst>
                  <a:ext uri="{FF2B5EF4-FFF2-40B4-BE49-F238E27FC236}">
                    <a16:creationId xmlns:a16="http://schemas.microsoft.com/office/drawing/2014/main" id="{228FE5FC-B05C-4542-97AE-6E9630FC0AB1}"/>
                  </a:ext>
                </a:extLst>
              </p:cNvPr>
              <p:cNvSpPr txBox="1"/>
              <p:nvPr/>
            </p:nvSpPr>
            <p:spPr>
              <a:xfrm>
                <a:off x="389388" y="3525762"/>
                <a:ext cx="582211" cy="369332"/>
              </a:xfrm>
              <a:prstGeom prst="rect">
                <a:avLst/>
              </a:prstGeom>
              <a:noFill/>
            </p:spPr>
            <p:txBody>
              <a:bodyPr wrap="none" rtlCol="0">
                <a:spAutoFit/>
              </a:bodyPr>
              <a:lstStyle/>
              <a:p>
                <a:r>
                  <a:rPr lang="en-US" altLang="zh-CN">
                    <a:solidFill>
                      <a:srgbClr val="C00000"/>
                    </a:solidFill>
                  </a:rPr>
                  <a:t>CS1</a:t>
                </a:r>
                <a:endParaRPr lang="zh-CN" altLang="en-US">
                  <a:solidFill>
                    <a:srgbClr val="C00000"/>
                  </a:solidFill>
                </a:endParaRPr>
              </a:p>
            </p:txBody>
          </p:sp>
        </p:grpSp>
        <p:grpSp>
          <p:nvGrpSpPr>
            <p:cNvPr id="195" name="组合 194">
              <a:extLst>
                <a:ext uri="{FF2B5EF4-FFF2-40B4-BE49-F238E27FC236}">
                  <a16:creationId xmlns:a16="http://schemas.microsoft.com/office/drawing/2014/main" id="{2C84EDF3-0074-43E6-87D9-3111DD6A0A5D}"/>
                </a:ext>
              </a:extLst>
            </p:cNvPr>
            <p:cNvGrpSpPr/>
            <p:nvPr/>
          </p:nvGrpSpPr>
          <p:grpSpPr>
            <a:xfrm>
              <a:off x="3153106" y="3501008"/>
              <a:ext cx="582211" cy="2301685"/>
              <a:chOff x="389388" y="3470450"/>
              <a:chExt cx="582211" cy="2301685"/>
            </a:xfrm>
          </p:grpSpPr>
          <p:cxnSp>
            <p:nvCxnSpPr>
              <p:cNvPr id="196" name="直接连接符 195">
                <a:extLst>
                  <a:ext uri="{FF2B5EF4-FFF2-40B4-BE49-F238E27FC236}">
                    <a16:creationId xmlns:a16="http://schemas.microsoft.com/office/drawing/2014/main" id="{016A8203-AF3F-4876-B81C-D767B0416D59}"/>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7" name="文本框 196">
                <a:extLst>
                  <a:ext uri="{FF2B5EF4-FFF2-40B4-BE49-F238E27FC236}">
                    <a16:creationId xmlns:a16="http://schemas.microsoft.com/office/drawing/2014/main" id="{170DDF3C-8DC6-45AD-83CE-0271CC3B8B18}"/>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CS2</a:t>
                </a:r>
                <a:endParaRPr lang="zh-CN" altLang="en-US">
                  <a:solidFill>
                    <a:srgbClr val="C00000"/>
                  </a:solidFill>
                </a:endParaRPr>
              </a:p>
            </p:txBody>
          </p:sp>
        </p:grpSp>
        <p:grpSp>
          <p:nvGrpSpPr>
            <p:cNvPr id="198" name="组合 197">
              <a:extLst>
                <a:ext uri="{FF2B5EF4-FFF2-40B4-BE49-F238E27FC236}">
                  <a16:creationId xmlns:a16="http://schemas.microsoft.com/office/drawing/2014/main" id="{332309DC-019A-4A0E-BECD-1A9A97DBBB79}"/>
                </a:ext>
              </a:extLst>
            </p:cNvPr>
            <p:cNvGrpSpPr/>
            <p:nvPr/>
          </p:nvGrpSpPr>
          <p:grpSpPr>
            <a:xfrm>
              <a:off x="4478726" y="3503579"/>
              <a:ext cx="582211" cy="2301685"/>
              <a:chOff x="389388" y="3470450"/>
              <a:chExt cx="582211" cy="2301685"/>
            </a:xfrm>
          </p:grpSpPr>
          <p:cxnSp>
            <p:nvCxnSpPr>
              <p:cNvPr id="199" name="直接连接符 198">
                <a:extLst>
                  <a:ext uri="{FF2B5EF4-FFF2-40B4-BE49-F238E27FC236}">
                    <a16:creationId xmlns:a16="http://schemas.microsoft.com/office/drawing/2014/main" id="{E6883379-2B6C-432F-8E50-FDEEEB4C524B}"/>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0" name="文本框 199">
                <a:extLst>
                  <a:ext uri="{FF2B5EF4-FFF2-40B4-BE49-F238E27FC236}">
                    <a16:creationId xmlns:a16="http://schemas.microsoft.com/office/drawing/2014/main" id="{C5BBF068-4096-4B76-A3EE-0738EF4B992F}"/>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CS3</a:t>
                </a:r>
                <a:endParaRPr lang="zh-CN" altLang="en-US">
                  <a:solidFill>
                    <a:srgbClr val="C00000"/>
                  </a:solidFill>
                </a:endParaRPr>
              </a:p>
            </p:txBody>
          </p:sp>
        </p:grpSp>
        <p:grpSp>
          <p:nvGrpSpPr>
            <p:cNvPr id="201" name="组合 200">
              <a:extLst>
                <a:ext uri="{FF2B5EF4-FFF2-40B4-BE49-F238E27FC236}">
                  <a16:creationId xmlns:a16="http://schemas.microsoft.com/office/drawing/2014/main" id="{36C840F9-6229-4220-8D16-32957349EFF0}"/>
                </a:ext>
              </a:extLst>
            </p:cNvPr>
            <p:cNvGrpSpPr/>
            <p:nvPr/>
          </p:nvGrpSpPr>
          <p:grpSpPr>
            <a:xfrm>
              <a:off x="5889410" y="3514064"/>
              <a:ext cx="582211" cy="2301685"/>
              <a:chOff x="389388" y="3470450"/>
              <a:chExt cx="582211" cy="2301685"/>
            </a:xfrm>
          </p:grpSpPr>
          <p:cxnSp>
            <p:nvCxnSpPr>
              <p:cNvPr id="202" name="直接连接符 201">
                <a:extLst>
                  <a:ext uri="{FF2B5EF4-FFF2-40B4-BE49-F238E27FC236}">
                    <a16:creationId xmlns:a16="http://schemas.microsoft.com/office/drawing/2014/main" id="{821F4AB7-747A-40F4-8999-6298AEEA3856}"/>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3" name="文本框 202">
                <a:extLst>
                  <a:ext uri="{FF2B5EF4-FFF2-40B4-BE49-F238E27FC236}">
                    <a16:creationId xmlns:a16="http://schemas.microsoft.com/office/drawing/2014/main" id="{1FCBBEAB-F4EC-4D2D-B79C-532EA1DC1AC5}"/>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CS4</a:t>
                </a:r>
                <a:endParaRPr lang="zh-CN" altLang="en-US">
                  <a:solidFill>
                    <a:srgbClr val="C00000"/>
                  </a:solidFill>
                </a:endParaRPr>
              </a:p>
            </p:txBody>
          </p:sp>
        </p:grpSp>
        <p:grpSp>
          <p:nvGrpSpPr>
            <p:cNvPr id="204" name="组合 203">
              <a:extLst>
                <a:ext uri="{FF2B5EF4-FFF2-40B4-BE49-F238E27FC236}">
                  <a16:creationId xmlns:a16="http://schemas.microsoft.com/office/drawing/2014/main" id="{DB17B335-6CCC-4922-9B06-5E48619D8FFC}"/>
                </a:ext>
              </a:extLst>
            </p:cNvPr>
            <p:cNvGrpSpPr/>
            <p:nvPr/>
          </p:nvGrpSpPr>
          <p:grpSpPr>
            <a:xfrm>
              <a:off x="7230149" y="3503579"/>
              <a:ext cx="582211" cy="2301685"/>
              <a:chOff x="389388" y="3470450"/>
              <a:chExt cx="582211" cy="2301685"/>
            </a:xfrm>
          </p:grpSpPr>
          <p:cxnSp>
            <p:nvCxnSpPr>
              <p:cNvPr id="205" name="直接连接符 204">
                <a:extLst>
                  <a:ext uri="{FF2B5EF4-FFF2-40B4-BE49-F238E27FC236}">
                    <a16:creationId xmlns:a16="http://schemas.microsoft.com/office/drawing/2014/main" id="{78C104B8-BE1F-4762-AF34-7F83DCFF0E6E}"/>
                  </a:ext>
                </a:extLst>
              </p:cNvPr>
              <p:cNvCxnSpPr/>
              <p:nvPr/>
            </p:nvCxnSpPr>
            <p:spPr>
              <a:xfrm>
                <a:off x="669959" y="3830490"/>
                <a:ext cx="0" cy="19416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06" name="文本框 205">
                <a:extLst>
                  <a:ext uri="{FF2B5EF4-FFF2-40B4-BE49-F238E27FC236}">
                    <a16:creationId xmlns:a16="http://schemas.microsoft.com/office/drawing/2014/main" id="{666052FB-A14F-48D5-AEA1-152198FB6BFF}"/>
                  </a:ext>
                </a:extLst>
              </p:cNvPr>
              <p:cNvSpPr txBox="1"/>
              <p:nvPr/>
            </p:nvSpPr>
            <p:spPr>
              <a:xfrm>
                <a:off x="389388" y="3470450"/>
                <a:ext cx="582211" cy="369332"/>
              </a:xfrm>
              <a:prstGeom prst="rect">
                <a:avLst/>
              </a:prstGeom>
              <a:noFill/>
            </p:spPr>
            <p:txBody>
              <a:bodyPr wrap="none" rtlCol="0">
                <a:spAutoFit/>
              </a:bodyPr>
              <a:lstStyle/>
              <a:p>
                <a:r>
                  <a:rPr lang="en-US" altLang="zh-CN">
                    <a:solidFill>
                      <a:srgbClr val="C00000"/>
                    </a:solidFill>
                  </a:rPr>
                  <a:t>CS5</a:t>
                </a:r>
                <a:endParaRPr lang="zh-CN" altLang="en-US">
                  <a:solidFill>
                    <a:srgbClr val="C00000"/>
                  </a:solidFill>
                </a:endParaRPr>
              </a:p>
            </p:txBody>
          </p:sp>
        </p:grpSp>
      </p:grpSp>
    </p:spTree>
    <p:extLst>
      <p:ext uri="{BB962C8B-B14F-4D97-AF65-F5344CB8AC3E}">
        <p14:creationId xmlns:p14="http://schemas.microsoft.com/office/powerpoint/2010/main" val="12458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left)">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lef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up)">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7"/>
                                        </p:tgtEl>
                                        <p:attrNameLst>
                                          <p:attrName>style.visibility</p:attrName>
                                        </p:attrNameLst>
                                      </p:cBhvr>
                                      <p:to>
                                        <p:strVal val="visible"/>
                                      </p:to>
                                    </p:set>
                                    <p:animEffect transition="in" filter="wipe(down)">
                                      <p:cBhvr>
                                        <p:cTn id="27"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85775" y="1033572"/>
            <a:ext cx="4648200" cy="523220"/>
          </a:xfrm>
          <a:prstGeom prst="rect">
            <a:avLst/>
          </a:prstGeom>
          <a:noFill/>
          <a:ln w="9525">
            <a:noFill/>
            <a:miter lim="800000"/>
            <a:headEnd/>
            <a:tailEnd/>
          </a:ln>
        </p:spPr>
        <p:txBody>
          <a:bodyPr>
            <a:spAutoFit/>
          </a:bodyPr>
          <a:lstStyle/>
          <a:p>
            <a:pPr algn="l">
              <a:spcBef>
                <a:spcPct val="0"/>
              </a:spcBef>
            </a:pPr>
            <a:r>
              <a:rPr lang="zh-CN" altLang="en-US" sz="2800" b="1"/>
              <a:t>1. 刷新定义和原因</a:t>
            </a:r>
          </a:p>
        </p:txBody>
      </p:sp>
      <p:sp>
        <p:nvSpPr>
          <p:cNvPr id="4" name="Text Box 4"/>
          <p:cNvSpPr txBox="1">
            <a:spLocks noChangeArrowheads="1"/>
          </p:cNvSpPr>
          <p:nvPr/>
        </p:nvSpPr>
        <p:spPr bwMode="auto">
          <a:xfrm>
            <a:off x="2571973" y="1753652"/>
            <a:ext cx="4232275" cy="523220"/>
          </a:xfrm>
          <a:prstGeom prst="rect">
            <a:avLst/>
          </a:prstGeom>
          <a:noFill/>
          <a:ln w="9525">
            <a:noFill/>
            <a:miter lim="800000"/>
            <a:headEnd/>
            <a:tailEnd/>
          </a:ln>
        </p:spPr>
        <p:txBody>
          <a:bodyPr>
            <a:spAutoFit/>
          </a:bodyPr>
          <a:lstStyle/>
          <a:p>
            <a:pPr algn="l">
              <a:spcBef>
                <a:spcPct val="0"/>
              </a:spcBef>
            </a:pPr>
            <a:r>
              <a:rPr lang="zh-CN" altLang="en-US" sz="2800" b="1"/>
              <a:t>定期向电容补充电荷</a:t>
            </a:r>
          </a:p>
        </p:txBody>
      </p:sp>
      <p:sp>
        <p:nvSpPr>
          <p:cNvPr id="5" name="Line 5"/>
          <p:cNvSpPr>
            <a:spLocks noChangeShapeType="1"/>
          </p:cNvSpPr>
          <p:nvPr/>
        </p:nvSpPr>
        <p:spPr bwMode="auto">
          <a:xfrm>
            <a:off x="2019523" y="2040990"/>
            <a:ext cx="625475" cy="0"/>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6" name="Text Box 6"/>
          <p:cNvSpPr txBox="1">
            <a:spLocks noChangeArrowheads="1"/>
          </p:cNvSpPr>
          <p:nvPr/>
        </p:nvSpPr>
        <p:spPr bwMode="auto">
          <a:xfrm>
            <a:off x="1078136" y="1739206"/>
            <a:ext cx="1216025" cy="523220"/>
          </a:xfrm>
          <a:prstGeom prst="rect">
            <a:avLst/>
          </a:prstGeom>
          <a:noFill/>
          <a:ln w="9525">
            <a:noFill/>
            <a:miter lim="800000"/>
            <a:headEnd/>
            <a:tailEnd/>
          </a:ln>
        </p:spPr>
        <p:txBody>
          <a:bodyPr>
            <a:spAutoFit/>
          </a:bodyPr>
          <a:lstStyle/>
          <a:p>
            <a:pPr algn="l">
              <a:spcBef>
                <a:spcPct val="0"/>
              </a:spcBef>
            </a:pPr>
            <a:r>
              <a:rPr lang="zh-CN" altLang="en-US" sz="2800" b="1"/>
              <a:t>刷新</a:t>
            </a:r>
          </a:p>
        </p:txBody>
      </p:sp>
      <p:sp>
        <p:nvSpPr>
          <p:cNvPr id="7" name="Text Box 7"/>
          <p:cNvSpPr txBox="1">
            <a:spLocks noChangeArrowheads="1"/>
          </p:cNvSpPr>
          <p:nvPr/>
        </p:nvSpPr>
        <p:spPr bwMode="auto">
          <a:xfrm>
            <a:off x="600297" y="2469321"/>
            <a:ext cx="8175625" cy="1594026"/>
          </a:xfrm>
          <a:prstGeom prst="rect">
            <a:avLst/>
          </a:prstGeom>
          <a:noFill/>
          <a:ln w="9525">
            <a:noFill/>
            <a:miter lim="800000"/>
            <a:headEnd/>
            <a:tailEnd/>
          </a:ln>
        </p:spPr>
        <p:txBody>
          <a:bodyPr>
            <a:spAutoFit/>
          </a:bodyPr>
          <a:lstStyle/>
          <a:p>
            <a:pPr algn="l">
              <a:lnSpc>
                <a:spcPct val="120000"/>
              </a:lnSpc>
              <a:spcBef>
                <a:spcPct val="5000"/>
              </a:spcBef>
            </a:pPr>
            <a:r>
              <a:rPr lang="zh-CN" altLang="en-US" sz="2800" b="1"/>
              <a:t>动态存储器依靠电容电荷存储信息。电容电荷随时间推移将缓慢释放(泄漏), 因此需要定期对原存信息为</a:t>
            </a:r>
            <a:r>
              <a:rPr lang="en-US" altLang="zh-CN" sz="2800" b="1"/>
              <a:t>1</a:t>
            </a:r>
            <a:r>
              <a:rPr lang="zh-CN" altLang="en-US" sz="2800" b="1"/>
              <a:t>的电容补充电荷。</a:t>
            </a:r>
          </a:p>
        </p:txBody>
      </p:sp>
      <p:sp>
        <p:nvSpPr>
          <p:cNvPr id="8" name="Text Box 8"/>
          <p:cNvSpPr txBox="1">
            <a:spLocks noChangeArrowheads="1"/>
          </p:cNvSpPr>
          <p:nvPr/>
        </p:nvSpPr>
        <p:spPr bwMode="auto">
          <a:xfrm>
            <a:off x="649288" y="4444663"/>
            <a:ext cx="4648200" cy="523220"/>
          </a:xfrm>
          <a:prstGeom prst="rect">
            <a:avLst/>
          </a:prstGeom>
          <a:noFill/>
          <a:ln w="9525">
            <a:noFill/>
            <a:miter lim="800000"/>
            <a:headEnd/>
            <a:tailEnd/>
          </a:ln>
        </p:spPr>
        <p:txBody>
          <a:bodyPr>
            <a:spAutoFit/>
          </a:bodyPr>
          <a:lstStyle/>
          <a:p>
            <a:pPr algn="l">
              <a:spcBef>
                <a:spcPct val="5000"/>
              </a:spcBef>
            </a:pPr>
            <a:r>
              <a:rPr lang="zh-CN" altLang="en-US" sz="2800" b="1"/>
              <a:t>注意</a:t>
            </a:r>
            <a:r>
              <a:rPr lang="zh-CN" altLang="en-US" sz="2800" b="1" u="sng">
                <a:solidFill>
                  <a:srgbClr val="0000FF"/>
                </a:solidFill>
              </a:rPr>
              <a:t>刷新</a:t>
            </a:r>
            <a:r>
              <a:rPr lang="zh-CN" altLang="en-US" sz="2800" b="1"/>
              <a:t>与</a:t>
            </a:r>
            <a:r>
              <a:rPr lang="zh-CN" altLang="en-US" sz="2800" b="1" u="sng">
                <a:solidFill>
                  <a:srgbClr val="0000FF"/>
                </a:solidFill>
              </a:rPr>
              <a:t>重写</a:t>
            </a:r>
            <a:r>
              <a:rPr lang="zh-CN" altLang="en-US" sz="2800" b="1"/>
              <a:t>的区别。</a:t>
            </a:r>
          </a:p>
        </p:txBody>
      </p:sp>
      <p:sp>
        <p:nvSpPr>
          <p:cNvPr id="9" name="Text Box 9"/>
          <p:cNvSpPr txBox="1">
            <a:spLocks noChangeArrowheads="1"/>
          </p:cNvSpPr>
          <p:nvPr/>
        </p:nvSpPr>
        <p:spPr bwMode="auto">
          <a:xfrm>
            <a:off x="2408238" y="5222538"/>
            <a:ext cx="6624637" cy="523220"/>
          </a:xfrm>
          <a:prstGeom prst="rect">
            <a:avLst/>
          </a:prstGeom>
          <a:noFill/>
          <a:ln w="9525">
            <a:noFill/>
            <a:miter lim="800000"/>
            <a:headEnd/>
            <a:tailEnd/>
          </a:ln>
        </p:spPr>
        <p:txBody>
          <a:bodyPr>
            <a:spAutoFit/>
          </a:bodyPr>
          <a:lstStyle/>
          <a:p>
            <a:pPr algn="l">
              <a:spcBef>
                <a:spcPct val="5000"/>
              </a:spcBef>
            </a:pPr>
            <a:r>
              <a:rPr lang="zh-CN" altLang="en-US" sz="2800" b="1"/>
              <a:t>破坏性读出后重写, 以恢复原来的信息</a:t>
            </a:r>
          </a:p>
        </p:txBody>
      </p:sp>
      <p:sp>
        <p:nvSpPr>
          <p:cNvPr id="10" name="Line 10"/>
          <p:cNvSpPr>
            <a:spLocks noChangeShapeType="1"/>
          </p:cNvSpPr>
          <p:nvPr/>
        </p:nvSpPr>
        <p:spPr bwMode="auto">
          <a:xfrm>
            <a:off x="3087688" y="4951075"/>
            <a:ext cx="171450" cy="265113"/>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11" name="Line 11"/>
          <p:cNvSpPr>
            <a:spLocks noChangeShapeType="1"/>
          </p:cNvSpPr>
          <p:nvPr/>
        </p:nvSpPr>
        <p:spPr bwMode="auto">
          <a:xfrm flipH="1">
            <a:off x="1517650" y="4954250"/>
            <a:ext cx="366713" cy="863600"/>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12" name="Text Box 12"/>
          <p:cNvSpPr txBox="1">
            <a:spLocks noChangeArrowheads="1"/>
          </p:cNvSpPr>
          <p:nvPr/>
        </p:nvSpPr>
        <p:spPr bwMode="auto">
          <a:xfrm>
            <a:off x="722313" y="5786100"/>
            <a:ext cx="7954143" cy="523220"/>
          </a:xfrm>
          <a:prstGeom prst="rect">
            <a:avLst/>
          </a:prstGeom>
          <a:noFill/>
          <a:ln w="9525">
            <a:noFill/>
            <a:miter lim="800000"/>
            <a:headEnd/>
            <a:tailEnd/>
          </a:ln>
        </p:spPr>
        <p:txBody>
          <a:bodyPr wrap="square">
            <a:spAutoFit/>
          </a:bodyPr>
          <a:lstStyle/>
          <a:p>
            <a:pPr algn="l">
              <a:spcBef>
                <a:spcPct val="5000"/>
              </a:spcBef>
            </a:pPr>
            <a:r>
              <a:rPr lang="zh-CN" altLang="en-US" sz="2800" b="1"/>
              <a:t>动态存储器, 需定期补充电荷以保持原来信息</a:t>
            </a:r>
          </a:p>
        </p:txBody>
      </p:sp>
      <p:grpSp>
        <p:nvGrpSpPr>
          <p:cNvPr id="13" name="组合 12">
            <a:extLst>
              <a:ext uri="{FF2B5EF4-FFF2-40B4-BE49-F238E27FC236}">
                <a16:creationId xmlns:a16="http://schemas.microsoft.com/office/drawing/2014/main" id="{199D625C-1CA3-4792-9F97-75EB0A001134}"/>
              </a:ext>
            </a:extLst>
          </p:cNvPr>
          <p:cNvGrpSpPr/>
          <p:nvPr/>
        </p:nvGrpSpPr>
        <p:grpSpPr>
          <a:xfrm>
            <a:off x="827584" y="0"/>
            <a:ext cx="5328592" cy="839639"/>
            <a:chOff x="827584" y="0"/>
            <a:chExt cx="5328592" cy="839639"/>
          </a:xfrm>
        </p:grpSpPr>
        <p:sp>
          <p:nvSpPr>
            <p:cNvPr id="14" name="六边形 13">
              <a:extLst>
                <a:ext uri="{FF2B5EF4-FFF2-40B4-BE49-F238E27FC236}">
                  <a16:creationId xmlns:a16="http://schemas.microsoft.com/office/drawing/2014/main" id="{22D58738-F65F-4CD1-A35F-0E71D2BA72D8}"/>
                </a:ext>
              </a:extLst>
            </p:cNvPr>
            <p:cNvSpPr/>
            <p:nvPr/>
          </p:nvSpPr>
          <p:spPr>
            <a:xfrm>
              <a:off x="1119858" y="93956"/>
              <a:ext cx="5036318"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8.4   </a:t>
              </a:r>
              <a:r>
                <a:rPr lang="zh-CN" altLang="en-US" sz="2800" b="1">
                  <a:solidFill>
                    <a:schemeClr val="tx1"/>
                  </a:solidFill>
                  <a:latin typeface="微软雅黑" panose="020B0503020204020204" pitchFamily="34" charset="-122"/>
                  <a:ea typeface="微软雅黑" panose="020B0503020204020204" pitchFamily="34" charset="-122"/>
                </a:rPr>
                <a:t>动态存储器的刷新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107651C8-C5AB-4DBB-A40A-2E593D373E21}"/>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19" name="同心圆 215">
                <a:extLst>
                  <a:ext uri="{FF2B5EF4-FFF2-40B4-BE49-F238E27FC236}">
                    <a16:creationId xmlns:a16="http://schemas.microsoft.com/office/drawing/2014/main" id="{C95143EC-D1D4-4458-8D00-2B10519D6CFC}"/>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0" name="椭圆 19">
                <a:extLst>
                  <a:ext uri="{FF2B5EF4-FFF2-40B4-BE49-F238E27FC236}">
                    <a16:creationId xmlns:a16="http://schemas.microsoft.com/office/drawing/2014/main" id="{60BD9DA4-DFE6-46E5-80BE-EF3B5EE912F1}"/>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6" name="组合 15">
              <a:extLst>
                <a:ext uri="{FF2B5EF4-FFF2-40B4-BE49-F238E27FC236}">
                  <a16:creationId xmlns:a16="http://schemas.microsoft.com/office/drawing/2014/main" id="{C91CB2D5-A07B-4F92-A171-6ABA15EC2A62}"/>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17" name="同心圆 220">
                <a:extLst>
                  <a:ext uri="{FF2B5EF4-FFF2-40B4-BE49-F238E27FC236}">
                    <a16:creationId xmlns:a16="http://schemas.microsoft.com/office/drawing/2014/main" id="{0588B486-F466-45FD-AAEF-44640E3043C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8" name="椭圆 17">
                <a:extLst>
                  <a:ext uri="{FF2B5EF4-FFF2-40B4-BE49-F238E27FC236}">
                    <a16:creationId xmlns:a16="http://schemas.microsoft.com/office/drawing/2014/main" id="{45602799-B0C1-40EC-9CF5-A7ECEE49FF9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wipe(left)">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animBg="1"/>
      <p:bldP spid="6" grpId="0" build="p" autoUpdateAnimBg="0" advAuto="0"/>
      <p:bldP spid="7" grpId="0" build="p" autoUpdateAnimBg="0"/>
      <p:bldP spid="8" grpId="0" build="p" autoUpdateAnimBg="0"/>
      <p:bldP spid="9" grpId="0" autoUpdateAnimBg="0"/>
      <p:bldP spid="10" grpId="0" animBg="1"/>
      <p:bldP spid="11" grpId="0" animBg="1"/>
      <p:bldP spid="1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68300" y="692696"/>
            <a:ext cx="3478213" cy="461665"/>
          </a:xfrm>
          <a:prstGeom prst="rect">
            <a:avLst/>
          </a:prstGeom>
          <a:noFill/>
          <a:ln w="9525">
            <a:noFill/>
            <a:miter lim="800000"/>
            <a:headEnd/>
            <a:tailEnd/>
          </a:ln>
        </p:spPr>
        <p:txBody>
          <a:bodyPr>
            <a:spAutoFit/>
          </a:bodyPr>
          <a:lstStyle/>
          <a:p>
            <a:pPr algn="l">
              <a:spcBef>
                <a:spcPct val="5000"/>
              </a:spcBef>
            </a:pPr>
            <a:r>
              <a:rPr lang="zh-CN" altLang="en-US" sz="2400" b="1"/>
              <a:t>2. 最大刷新间隔</a:t>
            </a:r>
          </a:p>
        </p:txBody>
      </p:sp>
      <p:sp>
        <p:nvSpPr>
          <p:cNvPr id="3" name="Text Box 3"/>
          <p:cNvSpPr txBox="1">
            <a:spLocks noChangeArrowheads="1"/>
          </p:cNvSpPr>
          <p:nvPr/>
        </p:nvSpPr>
        <p:spPr bwMode="auto">
          <a:xfrm>
            <a:off x="738188" y="1168946"/>
            <a:ext cx="8405812" cy="461665"/>
          </a:xfrm>
          <a:prstGeom prst="rect">
            <a:avLst/>
          </a:prstGeom>
          <a:noFill/>
          <a:ln w="9525">
            <a:noFill/>
            <a:miter lim="800000"/>
            <a:headEnd/>
            <a:tailEnd/>
          </a:ln>
        </p:spPr>
        <p:txBody>
          <a:bodyPr>
            <a:spAutoFit/>
          </a:bodyPr>
          <a:lstStyle/>
          <a:p>
            <a:pPr algn="l">
              <a:spcBef>
                <a:spcPct val="5000"/>
              </a:spcBef>
            </a:pPr>
            <a:r>
              <a:rPr lang="zh-CN" altLang="en-US" sz="2400" b="1"/>
              <a:t>大多数</a:t>
            </a:r>
            <a:r>
              <a:rPr lang="en-US" altLang="zh-CN" sz="2400" b="1"/>
              <a:t>DRAM</a:t>
            </a:r>
            <a:r>
              <a:rPr lang="zh-CN" altLang="en-US" sz="2400" b="1"/>
              <a:t>要求: 2</a:t>
            </a:r>
            <a:r>
              <a:rPr lang="en-US" altLang="zh-CN" sz="2400" b="1"/>
              <a:t>ms</a:t>
            </a:r>
            <a:r>
              <a:rPr lang="zh-CN" altLang="en-US" sz="2400" b="1"/>
              <a:t>内须对所有单元刷新一遍</a:t>
            </a:r>
          </a:p>
        </p:txBody>
      </p:sp>
      <p:sp>
        <p:nvSpPr>
          <p:cNvPr id="4" name="Text Box 4"/>
          <p:cNvSpPr txBox="1">
            <a:spLocks noChangeArrowheads="1"/>
          </p:cNvSpPr>
          <p:nvPr/>
        </p:nvSpPr>
        <p:spPr bwMode="auto">
          <a:xfrm>
            <a:off x="854075" y="2654846"/>
            <a:ext cx="8232775" cy="461665"/>
          </a:xfrm>
          <a:prstGeom prst="rect">
            <a:avLst/>
          </a:prstGeom>
          <a:noFill/>
          <a:ln w="9525">
            <a:noFill/>
            <a:miter lim="800000"/>
            <a:headEnd/>
            <a:tailEnd/>
          </a:ln>
        </p:spPr>
        <p:txBody>
          <a:bodyPr>
            <a:spAutoFit/>
          </a:bodyPr>
          <a:lstStyle/>
          <a:p>
            <a:pPr algn="l">
              <a:spcBef>
                <a:spcPct val="5000"/>
              </a:spcBef>
            </a:pPr>
            <a:r>
              <a:rPr lang="zh-CN" altLang="en-US" sz="2400" b="1">
                <a:solidFill>
                  <a:srgbClr val="FF0000"/>
                </a:solidFill>
              </a:rPr>
              <a:t>各动态芯片可同时刷新, 片内按行刷新(按行读)。</a:t>
            </a:r>
          </a:p>
        </p:txBody>
      </p:sp>
      <p:sp>
        <p:nvSpPr>
          <p:cNvPr id="5" name="Text Box 5"/>
          <p:cNvSpPr txBox="1">
            <a:spLocks noChangeArrowheads="1"/>
          </p:cNvSpPr>
          <p:nvPr/>
        </p:nvSpPr>
        <p:spPr bwMode="auto">
          <a:xfrm>
            <a:off x="400050" y="1680121"/>
            <a:ext cx="3965575" cy="461665"/>
          </a:xfrm>
          <a:prstGeom prst="rect">
            <a:avLst/>
          </a:prstGeom>
          <a:noFill/>
          <a:ln w="9525">
            <a:noFill/>
            <a:miter lim="800000"/>
            <a:headEnd/>
            <a:tailEnd/>
          </a:ln>
        </p:spPr>
        <p:txBody>
          <a:bodyPr>
            <a:spAutoFit/>
          </a:bodyPr>
          <a:lstStyle/>
          <a:p>
            <a:pPr algn="l">
              <a:spcBef>
                <a:spcPct val="5000"/>
              </a:spcBef>
            </a:pPr>
            <a:r>
              <a:rPr lang="zh-CN" altLang="en-US" sz="2400" b="1"/>
              <a:t>3. 刷新方法</a:t>
            </a:r>
          </a:p>
        </p:txBody>
      </p:sp>
      <p:sp>
        <p:nvSpPr>
          <p:cNvPr id="6" name="Text Box 6"/>
          <p:cNvSpPr txBox="1">
            <a:spLocks noChangeArrowheads="1"/>
          </p:cNvSpPr>
          <p:nvPr/>
        </p:nvSpPr>
        <p:spPr bwMode="auto">
          <a:xfrm>
            <a:off x="3972718" y="3687823"/>
            <a:ext cx="4175125" cy="461665"/>
          </a:xfrm>
          <a:prstGeom prst="rect">
            <a:avLst/>
          </a:prstGeom>
          <a:noFill/>
          <a:ln w="9525">
            <a:noFill/>
            <a:miter lim="800000"/>
            <a:headEnd/>
            <a:tailEnd/>
          </a:ln>
        </p:spPr>
        <p:txBody>
          <a:bodyPr>
            <a:spAutoFit/>
          </a:bodyPr>
          <a:lstStyle/>
          <a:p>
            <a:pPr algn="l">
              <a:spcBef>
                <a:spcPct val="5000"/>
              </a:spcBef>
            </a:pPr>
            <a:r>
              <a:rPr lang="zh-CN" altLang="en-US" sz="2400" b="1"/>
              <a:t>刷新一行所用的时间。</a:t>
            </a:r>
          </a:p>
        </p:txBody>
      </p:sp>
      <p:sp>
        <p:nvSpPr>
          <p:cNvPr id="7" name="Text Box 7"/>
          <p:cNvSpPr txBox="1">
            <a:spLocks noChangeArrowheads="1"/>
          </p:cNvSpPr>
          <p:nvPr/>
        </p:nvSpPr>
        <p:spPr bwMode="auto">
          <a:xfrm>
            <a:off x="776288" y="3650209"/>
            <a:ext cx="4770437" cy="461665"/>
          </a:xfrm>
          <a:prstGeom prst="rect">
            <a:avLst/>
          </a:prstGeom>
          <a:noFill/>
          <a:ln w="9525">
            <a:noFill/>
            <a:miter lim="800000"/>
            <a:headEnd/>
            <a:tailEnd/>
          </a:ln>
        </p:spPr>
        <p:txBody>
          <a:bodyPr>
            <a:spAutoFit/>
          </a:bodyPr>
          <a:lstStyle/>
          <a:p>
            <a:pPr algn="l">
              <a:spcBef>
                <a:spcPct val="5000"/>
              </a:spcBef>
            </a:pPr>
            <a:r>
              <a:rPr lang="zh-CN" altLang="en-US" sz="2400" b="1">
                <a:sym typeface="Wingdings" pitchFamily="2" charset="2"/>
              </a:rPr>
              <a:t></a:t>
            </a:r>
            <a:r>
              <a:rPr lang="zh-CN" altLang="en-US" sz="2400" b="1">
                <a:cs typeface="Tahoma" pitchFamily="34" charset="0"/>
                <a:sym typeface="Wingdings" pitchFamily="2" charset="2"/>
              </a:rPr>
              <a:t> </a:t>
            </a:r>
            <a:r>
              <a:rPr lang="zh-CN" altLang="en-US" sz="2400" b="1"/>
              <a:t>刷新周期(存取周期):</a:t>
            </a:r>
          </a:p>
        </p:txBody>
      </p:sp>
      <p:sp>
        <p:nvSpPr>
          <p:cNvPr id="8" name="Text Box 8"/>
          <p:cNvSpPr txBox="1">
            <a:spLocks noChangeArrowheads="1"/>
          </p:cNvSpPr>
          <p:nvPr/>
        </p:nvSpPr>
        <p:spPr bwMode="auto">
          <a:xfrm>
            <a:off x="796925" y="4161384"/>
            <a:ext cx="3071813" cy="461665"/>
          </a:xfrm>
          <a:prstGeom prst="rect">
            <a:avLst/>
          </a:prstGeom>
          <a:noFill/>
          <a:ln w="9525">
            <a:noFill/>
            <a:miter lim="800000"/>
            <a:headEnd/>
            <a:tailEnd/>
          </a:ln>
        </p:spPr>
        <p:txBody>
          <a:bodyPr>
            <a:spAutoFit/>
          </a:bodyPr>
          <a:lstStyle/>
          <a:p>
            <a:pPr algn="l">
              <a:spcBef>
                <a:spcPct val="5000"/>
              </a:spcBef>
            </a:pPr>
            <a:r>
              <a:rPr lang="zh-CN" altLang="en-US" sz="2400" b="1">
                <a:sym typeface="Wingdings" pitchFamily="2" charset="2"/>
              </a:rPr>
              <a:t></a:t>
            </a:r>
            <a:r>
              <a:rPr lang="zh-CN" altLang="en-US" sz="2400" b="1">
                <a:cs typeface="Tahoma" pitchFamily="34" charset="0"/>
                <a:sym typeface="Wingdings" pitchFamily="2" charset="2"/>
              </a:rPr>
              <a:t> </a:t>
            </a:r>
            <a:r>
              <a:rPr lang="zh-CN" altLang="en-US" sz="2400" b="1"/>
              <a:t>刷新周期数:</a:t>
            </a:r>
          </a:p>
        </p:txBody>
      </p:sp>
      <p:sp>
        <p:nvSpPr>
          <p:cNvPr id="9" name="Rectangle 9"/>
          <p:cNvSpPr>
            <a:spLocks noChangeArrowheads="1"/>
          </p:cNvSpPr>
          <p:nvPr/>
        </p:nvSpPr>
        <p:spPr bwMode="auto">
          <a:xfrm>
            <a:off x="2916164" y="4157047"/>
            <a:ext cx="5754687" cy="830997"/>
          </a:xfrm>
          <a:prstGeom prst="rect">
            <a:avLst/>
          </a:prstGeom>
          <a:noFill/>
          <a:ln w="9525">
            <a:noFill/>
            <a:miter lim="800000"/>
            <a:headEnd/>
            <a:tailEnd/>
          </a:ln>
        </p:spPr>
        <p:txBody>
          <a:bodyPr>
            <a:spAutoFit/>
          </a:bodyPr>
          <a:lstStyle/>
          <a:p>
            <a:pPr algn="l">
              <a:spcBef>
                <a:spcPct val="5000"/>
              </a:spcBef>
            </a:pPr>
            <a:r>
              <a:rPr lang="zh-CN" altLang="en-US" sz="2400" b="1"/>
              <a:t>刷新一片芯片所需的周期数由芯片矩阵的</a:t>
            </a:r>
            <a:r>
              <a:rPr lang="zh-CN" altLang="en-US" sz="2400" b="1" u="sng">
                <a:solidFill>
                  <a:srgbClr val="0000FF"/>
                </a:solidFill>
              </a:rPr>
              <a:t>行数</a:t>
            </a:r>
            <a:r>
              <a:rPr lang="zh-CN" altLang="en-US" sz="2400" b="1"/>
              <a:t>决定。</a:t>
            </a:r>
          </a:p>
        </p:txBody>
      </p:sp>
      <p:sp>
        <p:nvSpPr>
          <p:cNvPr id="10" name="Text Box 16"/>
          <p:cNvSpPr txBox="1">
            <a:spLocks noChangeArrowheads="1"/>
          </p:cNvSpPr>
          <p:nvPr/>
        </p:nvSpPr>
        <p:spPr bwMode="auto">
          <a:xfrm>
            <a:off x="800100" y="2173834"/>
            <a:ext cx="8153400" cy="461665"/>
          </a:xfrm>
          <a:prstGeom prst="rect">
            <a:avLst/>
          </a:prstGeom>
          <a:noFill/>
          <a:ln w="9525">
            <a:noFill/>
            <a:miter lim="800000"/>
            <a:headEnd/>
            <a:tailEnd/>
          </a:ln>
        </p:spPr>
        <p:txBody>
          <a:bodyPr>
            <a:spAutoFit/>
          </a:bodyPr>
          <a:lstStyle/>
          <a:p>
            <a:pPr algn="l">
              <a:spcBef>
                <a:spcPct val="10000"/>
              </a:spcBef>
            </a:pPr>
            <a:r>
              <a:rPr lang="zh-CN" altLang="en-US" sz="2400" b="1"/>
              <a:t>(注: 单管动态存储器, 读出时能自动重写补充电荷)</a:t>
            </a:r>
          </a:p>
        </p:txBody>
      </p:sp>
      <p:sp>
        <p:nvSpPr>
          <p:cNvPr id="11" name="Text Box 17"/>
          <p:cNvSpPr txBox="1">
            <a:spLocks noChangeArrowheads="1"/>
          </p:cNvSpPr>
          <p:nvPr/>
        </p:nvSpPr>
        <p:spPr bwMode="auto">
          <a:xfrm>
            <a:off x="741363" y="3175546"/>
            <a:ext cx="5181600" cy="461665"/>
          </a:xfrm>
          <a:prstGeom prst="rect">
            <a:avLst/>
          </a:prstGeom>
          <a:noFill/>
          <a:ln w="9525">
            <a:noFill/>
            <a:miter lim="800000"/>
            <a:headEnd/>
            <a:tailEnd/>
          </a:ln>
        </p:spPr>
        <p:txBody>
          <a:bodyPr>
            <a:spAutoFit/>
          </a:bodyPr>
          <a:lstStyle/>
          <a:p>
            <a:pPr algn="l">
              <a:spcBef>
                <a:spcPct val="5000"/>
              </a:spcBef>
            </a:pPr>
            <a:r>
              <a:rPr lang="zh-CN" altLang="en-US" sz="2400" b="1"/>
              <a:t>刷新时的几个基本概念:</a:t>
            </a:r>
          </a:p>
        </p:txBody>
      </p:sp>
      <p:sp>
        <p:nvSpPr>
          <p:cNvPr id="12" name="Text Box 18"/>
          <p:cNvSpPr txBox="1">
            <a:spLocks noChangeArrowheads="1"/>
          </p:cNvSpPr>
          <p:nvPr/>
        </p:nvSpPr>
        <p:spPr bwMode="auto">
          <a:xfrm>
            <a:off x="790575" y="5075784"/>
            <a:ext cx="3027363" cy="461665"/>
          </a:xfrm>
          <a:prstGeom prst="rect">
            <a:avLst/>
          </a:prstGeom>
          <a:noFill/>
          <a:ln w="9525">
            <a:noFill/>
            <a:miter lim="800000"/>
            <a:headEnd/>
            <a:tailEnd/>
          </a:ln>
        </p:spPr>
        <p:txBody>
          <a:bodyPr>
            <a:spAutoFit/>
          </a:bodyPr>
          <a:lstStyle/>
          <a:p>
            <a:pPr algn="l"/>
            <a:r>
              <a:rPr lang="zh-CN" altLang="en-US" sz="2400" b="1">
                <a:sym typeface="Wingdings" pitchFamily="2" charset="2"/>
              </a:rPr>
              <a:t></a:t>
            </a:r>
            <a:r>
              <a:rPr lang="zh-CN" altLang="en-US" sz="2400" b="1">
                <a:cs typeface="Tahoma" pitchFamily="34" charset="0"/>
                <a:sym typeface="Wingdings" pitchFamily="2" charset="2"/>
              </a:rPr>
              <a:t> </a:t>
            </a:r>
            <a:r>
              <a:rPr lang="zh-CN" altLang="en-US" sz="2400" b="1"/>
              <a:t>对主存的访问:</a:t>
            </a:r>
          </a:p>
        </p:txBody>
      </p:sp>
      <p:sp>
        <p:nvSpPr>
          <p:cNvPr id="13" name="Text Box 19"/>
          <p:cNvSpPr txBox="1">
            <a:spLocks noChangeArrowheads="1"/>
          </p:cNvSpPr>
          <p:nvPr/>
        </p:nvSpPr>
        <p:spPr bwMode="auto">
          <a:xfrm>
            <a:off x="2560638" y="5567909"/>
            <a:ext cx="6175375" cy="461665"/>
          </a:xfrm>
          <a:prstGeom prst="rect">
            <a:avLst/>
          </a:prstGeom>
          <a:noFill/>
          <a:ln w="9525">
            <a:noFill/>
            <a:miter lim="800000"/>
            <a:headEnd/>
            <a:tailEnd/>
          </a:ln>
        </p:spPr>
        <p:txBody>
          <a:bodyPr>
            <a:spAutoFit/>
          </a:bodyPr>
          <a:lstStyle/>
          <a:p>
            <a:pPr algn="l"/>
            <a:r>
              <a:rPr lang="zh-CN" altLang="en-US" sz="2400" b="1">
                <a:solidFill>
                  <a:srgbClr val="0000FF"/>
                </a:solidFill>
              </a:rPr>
              <a:t>由</a:t>
            </a:r>
            <a:r>
              <a:rPr lang="en-US" altLang="zh-CN" sz="2400" b="1">
                <a:solidFill>
                  <a:srgbClr val="0000FF"/>
                </a:solidFill>
              </a:rPr>
              <a:t>CPU</a:t>
            </a:r>
            <a:r>
              <a:rPr lang="zh-CN" altLang="en-US" sz="2400" b="1">
                <a:solidFill>
                  <a:srgbClr val="0000FF"/>
                </a:solidFill>
              </a:rPr>
              <a:t>提供行、列地址随机访问</a:t>
            </a:r>
          </a:p>
        </p:txBody>
      </p:sp>
      <p:sp>
        <p:nvSpPr>
          <p:cNvPr id="14" name="Text Box 20"/>
          <p:cNvSpPr txBox="1">
            <a:spLocks noChangeArrowheads="1"/>
          </p:cNvSpPr>
          <p:nvPr/>
        </p:nvSpPr>
        <p:spPr bwMode="auto">
          <a:xfrm>
            <a:off x="850900" y="5564734"/>
            <a:ext cx="2060575" cy="461665"/>
          </a:xfrm>
          <a:prstGeom prst="rect">
            <a:avLst/>
          </a:prstGeom>
          <a:noFill/>
          <a:ln w="9525">
            <a:noFill/>
            <a:miter lim="800000"/>
            <a:headEnd/>
            <a:tailEnd/>
          </a:ln>
        </p:spPr>
        <p:txBody>
          <a:bodyPr>
            <a:spAutoFit/>
          </a:bodyPr>
          <a:lstStyle/>
          <a:p>
            <a:pPr algn="l"/>
            <a:r>
              <a:rPr lang="en-US" altLang="zh-CN" sz="2400" b="1"/>
              <a:t>CPU</a:t>
            </a:r>
            <a:r>
              <a:rPr lang="zh-CN" altLang="en-US" sz="2400" b="1"/>
              <a:t>访存:</a:t>
            </a:r>
          </a:p>
        </p:txBody>
      </p:sp>
      <p:sp>
        <p:nvSpPr>
          <p:cNvPr id="15" name="AutoShape 21"/>
          <p:cNvSpPr>
            <a:spLocks/>
          </p:cNvSpPr>
          <p:nvPr/>
        </p:nvSpPr>
        <p:spPr bwMode="auto">
          <a:xfrm>
            <a:off x="655638" y="5661248"/>
            <a:ext cx="180975" cy="744537"/>
          </a:xfrm>
          <a:prstGeom prst="leftBrace">
            <a:avLst>
              <a:gd name="adj1" fmla="val 34284"/>
              <a:gd name="adj2" fmla="val 50000"/>
            </a:avLst>
          </a:prstGeom>
          <a:noFill/>
          <a:ln w="22225" cap="sq">
            <a:solidFill>
              <a:srgbClr val="003C00"/>
            </a:solidFill>
            <a:round/>
            <a:headEnd type="none" w="sm" len="sm"/>
            <a:tailEnd type="none" w="sm" len="sm"/>
          </a:ln>
        </p:spPr>
        <p:txBody>
          <a:bodyPr wrap="none" anchor="ctr"/>
          <a:lstStyle/>
          <a:p>
            <a:endParaRPr lang="zh-CN" altLang="en-US" sz="2400" b="1"/>
          </a:p>
        </p:txBody>
      </p:sp>
      <p:sp>
        <p:nvSpPr>
          <p:cNvPr id="16" name="Text Box 22"/>
          <p:cNvSpPr txBox="1">
            <a:spLocks noChangeArrowheads="1"/>
          </p:cNvSpPr>
          <p:nvPr/>
        </p:nvSpPr>
        <p:spPr bwMode="auto">
          <a:xfrm>
            <a:off x="820738" y="6069559"/>
            <a:ext cx="2887662" cy="461665"/>
          </a:xfrm>
          <a:prstGeom prst="rect">
            <a:avLst/>
          </a:prstGeom>
          <a:noFill/>
          <a:ln w="9525">
            <a:noFill/>
            <a:miter lim="800000"/>
            <a:headEnd/>
            <a:tailEnd/>
          </a:ln>
        </p:spPr>
        <p:txBody>
          <a:bodyPr>
            <a:spAutoFit/>
          </a:bodyPr>
          <a:lstStyle/>
          <a:p>
            <a:pPr algn="l"/>
            <a:r>
              <a:rPr lang="zh-CN" altLang="en-US" sz="2400" b="1"/>
              <a:t>芯片刷新</a:t>
            </a:r>
            <a:r>
              <a:rPr lang="en-US" altLang="zh-CN" sz="2400" b="1"/>
              <a:t>:</a:t>
            </a:r>
          </a:p>
        </p:txBody>
      </p:sp>
      <p:sp>
        <p:nvSpPr>
          <p:cNvPr id="17" name="Text Box 23"/>
          <p:cNvSpPr txBox="1">
            <a:spLocks noChangeArrowheads="1"/>
          </p:cNvSpPr>
          <p:nvPr/>
        </p:nvSpPr>
        <p:spPr bwMode="auto">
          <a:xfrm>
            <a:off x="2547938" y="6036221"/>
            <a:ext cx="6784975" cy="461665"/>
          </a:xfrm>
          <a:prstGeom prst="rect">
            <a:avLst/>
          </a:prstGeom>
          <a:noFill/>
          <a:ln w="9525">
            <a:noFill/>
            <a:miter lim="800000"/>
            <a:headEnd/>
            <a:tailEnd/>
          </a:ln>
        </p:spPr>
        <p:txBody>
          <a:bodyPr>
            <a:spAutoFit/>
          </a:bodyPr>
          <a:lstStyle/>
          <a:p>
            <a:pPr algn="l"/>
            <a:r>
              <a:rPr lang="zh-CN" altLang="en-US" sz="2400" b="1">
                <a:solidFill>
                  <a:srgbClr val="FF0000"/>
                </a:solidFill>
              </a:rPr>
              <a:t>由刷新地址计数器提供行地址定时刷新。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5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left)">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left)">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xEl>
                                              <p:pRg st="0" end="0"/>
                                            </p:txEl>
                                          </p:spTgt>
                                        </p:tgtEl>
                                        <p:attrNameLst>
                                          <p:attrName>style.visibility</p:attrName>
                                        </p:attrNameLst>
                                      </p:cBhvr>
                                      <p:to>
                                        <p:strVal val="visible"/>
                                      </p:to>
                                    </p:set>
                                    <p:animEffect transition="in" filter="wipe(left)">
                                      <p:cBhvr>
                                        <p:cTn id="51" dur="500"/>
                                        <p:tgtEl>
                                          <p:spTgt spid="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
                                            <p:txEl>
                                              <p:pRg st="0" end="0"/>
                                            </p:txEl>
                                          </p:spTgt>
                                        </p:tgtEl>
                                        <p:attrNameLst>
                                          <p:attrName>style.visibility</p:attrName>
                                        </p:attrNameLst>
                                      </p:cBhvr>
                                      <p:to>
                                        <p:strVal val="visible"/>
                                      </p:to>
                                    </p:set>
                                    <p:animEffect transition="in" filter="wipe(left)">
                                      <p:cBhvr>
                                        <p:cTn id="56" dur="500"/>
                                        <p:tgtEl>
                                          <p:spTgt spid="12">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Effect transition="in" filter="wipe(left)">
                                      <p:cBhvr>
                                        <p:cTn id="66" dur="500"/>
                                        <p:tgtEl>
                                          <p:spTgt spid="14">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6">
                                            <p:txEl>
                                              <p:pRg st="0" end="0"/>
                                            </p:txEl>
                                          </p:spTgt>
                                        </p:tgtEl>
                                        <p:attrNameLst>
                                          <p:attrName>style.visibility</p:attrName>
                                        </p:attrNameLst>
                                      </p:cBhvr>
                                      <p:to>
                                        <p:strVal val="visible"/>
                                      </p:to>
                                    </p:set>
                                    <p:animEffect transition="in" filter="wipe(left)">
                                      <p:cBhvr>
                                        <p:cTn id="76" dur="500"/>
                                        <p:tgtEl>
                                          <p:spTgt spid="16">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
                                            <p:txEl>
                                              <p:pRg st="0" end="0"/>
                                            </p:txEl>
                                          </p:spTgt>
                                        </p:tgtEl>
                                        <p:attrNameLst>
                                          <p:attrName>style.visibility</p:attrName>
                                        </p:attrNameLst>
                                      </p:cBhvr>
                                      <p:to>
                                        <p:strVal val="visible"/>
                                      </p:to>
                                    </p:set>
                                    <p:animEffect transition="in" filter="wipe(left)">
                                      <p:cBhvr>
                                        <p:cTn id="8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build="p" autoUpdateAnimBg="0"/>
      <p:bldP spid="6" grpId="0" build="p" autoUpdateAnimBg="0"/>
      <p:bldP spid="7" grpId="0" build="p" autoUpdateAnimBg="0" advAuto="0"/>
      <p:bldP spid="8" grpId="0" build="p" autoUpdateAnimBg="0"/>
      <p:bldP spid="9" grpId="0" build="p" autoUpdateAnimBg="0"/>
      <p:bldP spid="10" grpId="0" autoUpdateAnimBg="0"/>
      <p:bldP spid="11" grpId="0" build="p" autoUpdateAnimBg="0"/>
      <p:bldP spid="12" grpId="0" build="p" autoUpdateAnimBg="0"/>
      <p:bldP spid="13" grpId="0" build="p" autoUpdateAnimBg="0"/>
      <p:bldP spid="14" grpId="0" build="p" autoUpdateAnimBg="0"/>
      <p:bldP spid="15" grpId="0" animBg="1"/>
      <p:bldP spid="16" grpId="0" build="p" autoUpdateAnimBg="0"/>
      <p:bldP spid="1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022600" y="1218818"/>
            <a:ext cx="5915025" cy="523220"/>
          </a:xfrm>
          <a:prstGeom prst="rect">
            <a:avLst/>
          </a:prstGeom>
          <a:noFill/>
          <a:ln w="9525">
            <a:noFill/>
            <a:miter lim="800000"/>
            <a:headEnd/>
            <a:tailEnd/>
          </a:ln>
        </p:spPr>
        <p:txBody>
          <a:bodyPr>
            <a:spAutoFit/>
          </a:bodyPr>
          <a:lstStyle/>
          <a:p>
            <a:pPr algn="l">
              <a:spcBef>
                <a:spcPct val="5000"/>
              </a:spcBef>
            </a:pPr>
            <a:r>
              <a:rPr lang="zh-CN" altLang="en-US" sz="2800" b="1"/>
              <a:t>2</a:t>
            </a:r>
            <a:r>
              <a:rPr lang="en-US" altLang="zh-CN" sz="2800" b="1"/>
              <a:t>ms</a:t>
            </a:r>
            <a:r>
              <a:rPr lang="zh-CN" altLang="en-US" sz="2800" b="1"/>
              <a:t>内集中安排所有刷新周期。</a:t>
            </a:r>
          </a:p>
        </p:txBody>
      </p:sp>
      <p:sp>
        <p:nvSpPr>
          <p:cNvPr id="3" name="Text Box 9"/>
          <p:cNvSpPr txBox="1">
            <a:spLocks noChangeArrowheads="1"/>
          </p:cNvSpPr>
          <p:nvPr/>
        </p:nvSpPr>
        <p:spPr bwMode="auto">
          <a:xfrm>
            <a:off x="438150" y="620688"/>
            <a:ext cx="4968875" cy="523220"/>
          </a:xfrm>
          <a:prstGeom prst="rect">
            <a:avLst/>
          </a:prstGeom>
          <a:noFill/>
          <a:ln w="9525">
            <a:noFill/>
            <a:miter lim="800000"/>
            <a:headEnd/>
            <a:tailEnd/>
          </a:ln>
        </p:spPr>
        <p:txBody>
          <a:bodyPr>
            <a:spAutoFit/>
          </a:bodyPr>
          <a:lstStyle/>
          <a:p>
            <a:pPr algn="l">
              <a:spcBef>
                <a:spcPct val="5000"/>
              </a:spcBef>
            </a:pPr>
            <a:r>
              <a:rPr lang="zh-CN" altLang="en-US" sz="2800" b="1"/>
              <a:t>4. 刷新周期的安排方式</a:t>
            </a:r>
          </a:p>
        </p:txBody>
      </p:sp>
      <p:sp>
        <p:nvSpPr>
          <p:cNvPr id="4" name="Text Box 10"/>
          <p:cNvSpPr txBox="1">
            <a:spLocks noChangeArrowheads="1"/>
          </p:cNvSpPr>
          <p:nvPr/>
        </p:nvSpPr>
        <p:spPr bwMode="auto">
          <a:xfrm>
            <a:off x="4910138" y="3035920"/>
            <a:ext cx="1055687" cy="519113"/>
          </a:xfrm>
          <a:prstGeom prst="rect">
            <a:avLst/>
          </a:prstGeom>
          <a:noFill/>
          <a:ln w="9525">
            <a:noFill/>
            <a:miter lim="800000"/>
            <a:headEnd/>
            <a:tailEnd/>
          </a:ln>
        </p:spPr>
        <p:txBody>
          <a:bodyPr>
            <a:spAutoFit/>
          </a:bodyPr>
          <a:lstStyle/>
          <a:p>
            <a:pPr algn="l">
              <a:spcBef>
                <a:spcPct val="5000"/>
              </a:spcBef>
            </a:pPr>
            <a:r>
              <a:rPr lang="zh-CN" altLang="en-US" sz="2800" b="1"/>
              <a:t>死区</a:t>
            </a:r>
          </a:p>
        </p:txBody>
      </p:sp>
      <p:sp>
        <p:nvSpPr>
          <p:cNvPr id="5" name="Text Box 11"/>
          <p:cNvSpPr txBox="1">
            <a:spLocks noChangeArrowheads="1"/>
          </p:cNvSpPr>
          <p:nvPr/>
        </p:nvSpPr>
        <p:spPr bwMode="auto">
          <a:xfrm>
            <a:off x="6958013" y="2070720"/>
            <a:ext cx="2157412" cy="1373188"/>
          </a:xfrm>
          <a:prstGeom prst="rect">
            <a:avLst/>
          </a:prstGeom>
          <a:noFill/>
          <a:ln w="9525">
            <a:noFill/>
            <a:miter lim="800000"/>
            <a:headEnd/>
            <a:tailEnd/>
          </a:ln>
        </p:spPr>
        <p:txBody>
          <a:bodyPr>
            <a:spAutoFit/>
          </a:bodyPr>
          <a:lstStyle/>
          <a:p>
            <a:pPr algn="l">
              <a:spcBef>
                <a:spcPct val="5000"/>
              </a:spcBef>
            </a:pPr>
            <a:r>
              <a:rPr lang="zh-CN" altLang="en-US" sz="2800" b="1" u="sng">
                <a:solidFill>
                  <a:srgbClr val="000099"/>
                </a:solidFill>
              </a:rPr>
              <a:t>集中刷新</a:t>
            </a:r>
            <a:r>
              <a:rPr lang="zh-CN" altLang="en-US" sz="2800" b="1">
                <a:solidFill>
                  <a:srgbClr val="000099"/>
                </a:solidFill>
              </a:rPr>
              <a:t>用于实时要求不高的场合.</a:t>
            </a:r>
          </a:p>
        </p:txBody>
      </p:sp>
      <p:sp>
        <p:nvSpPr>
          <p:cNvPr id="6" name="Text Box 12"/>
          <p:cNvSpPr txBox="1">
            <a:spLocks noChangeArrowheads="1"/>
          </p:cNvSpPr>
          <p:nvPr/>
        </p:nvSpPr>
        <p:spPr bwMode="auto">
          <a:xfrm>
            <a:off x="357907" y="1218818"/>
            <a:ext cx="2701925" cy="523220"/>
          </a:xfrm>
          <a:prstGeom prst="rect">
            <a:avLst/>
          </a:prstGeom>
          <a:noFill/>
          <a:ln w="9525">
            <a:noFill/>
            <a:miter lim="800000"/>
            <a:headEnd/>
            <a:tailEnd/>
          </a:ln>
        </p:spPr>
        <p:txBody>
          <a:bodyPr>
            <a:spAutoFit/>
          </a:bodyPr>
          <a:lstStyle/>
          <a:p>
            <a:pPr algn="l">
              <a:spcBef>
                <a:spcPct val="5000"/>
              </a:spcBef>
            </a:pPr>
            <a:r>
              <a:rPr lang="zh-CN" altLang="en-US" sz="2800" b="1"/>
              <a:t>(1) 集中刷新</a:t>
            </a:r>
          </a:p>
        </p:txBody>
      </p:sp>
      <p:grpSp>
        <p:nvGrpSpPr>
          <p:cNvPr id="7" name="Group 67"/>
          <p:cNvGrpSpPr>
            <a:grpSpLocks/>
          </p:cNvGrpSpPr>
          <p:nvPr/>
        </p:nvGrpSpPr>
        <p:grpSpPr bwMode="auto">
          <a:xfrm>
            <a:off x="862013" y="2013570"/>
            <a:ext cx="6008687" cy="966788"/>
            <a:chOff x="543" y="926"/>
            <a:chExt cx="3810" cy="609"/>
          </a:xfrm>
        </p:grpSpPr>
        <p:sp>
          <p:nvSpPr>
            <p:cNvPr id="8" name="Line 14"/>
            <p:cNvSpPr>
              <a:spLocks noChangeShapeType="1"/>
            </p:cNvSpPr>
            <p:nvPr/>
          </p:nvSpPr>
          <p:spPr bwMode="auto">
            <a:xfrm>
              <a:off x="1872" y="1128"/>
              <a:ext cx="528"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sz="2800" b="1"/>
            </a:p>
          </p:txBody>
        </p:sp>
        <p:sp>
          <p:nvSpPr>
            <p:cNvPr id="9" name="Line 15"/>
            <p:cNvSpPr>
              <a:spLocks noChangeShapeType="1"/>
            </p:cNvSpPr>
            <p:nvPr/>
          </p:nvSpPr>
          <p:spPr bwMode="auto">
            <a:xfrm>
              <a:off x="543" y="982"/>
              <a:ext cx="0" cy="533"/>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10" name="Line 16"/>
            <p:cNvSpPr>
              <a:spLocks noChangeShapeType="1"/>
            </p:cNvSpPr>
            <p:nvPr/>
          </p:nvSpPr>
          <p:spPr bwMode="auto">
            <a:xfrm>
              <a:off x="543" y="1272"/>
              <a:ext cx="3799" cy="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11" name="Text Box 17"/>
            <p:cNvSpPr txBox="1">
              <a:spLocks noChangeArrowheads="1"/>
            </p:cNvSpPr>
            <p:nvPr/>
          </p:nvSpPr>
          <p:spPr bwMode="auto">
            <a:xfrm>
              <a:off x="1184" y="936"/>
              <a:ext cx="644" cy="327"/>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12" name="Line 18"/>
            <p:cNvSpPr>
              <a:spLocks noChangeShapeType="1"/>
            </p:cNvSpPr>
            <p:nvPr/>
          </p:nvSpPr>
          <p:spPr bwMode="auto">
            <a:xfrm>
              <a:off x="1776" y="992"/>
              <a:ext cx="0" cy="28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13" name="Text Box 19"/>
            <p:cNvSpPr txBox="1">
              <a:spLocks noChangeArrowheads="1"/>
            </p:cNvSpPr>
            <p:nvPr/>
          </p:nvSpPr>
          <p:spPr bwMode="auto">
            <a:xfrm>
              <a:off x="2495" y="926"/>
              <a:ext cx="654" cy="327"/>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14" name="Line 20"/>
            <p:cNvSpPr>
              <a:spLocks noChangeShapeType="1"/>
            </p:cNvSpPr>
            <p:nvPr/>
          </p:nvSpPr>
          <p:spPr bwMode="auto">
            <a:xfrm>
              <a:off x="2486" y="991"/>
              <a:ext cx="0" cy="281"/>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15" name="Line 21"/>
            <p:cNvSpPr>
              <a:spLocks noChangeShapeType="1"/>
            </p:cNvSpPr>
            <p:nvPr/>
          </p:nvSpPr>
          <p:spPr bwMode="auto">
            <a:xfrm>
              <a:off x="3648" y="981"/>
              <a:ext cx="0" cy="291"/>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16" name="Text Box 22"/>
            <p:cNvSpPr txBox="1">
              <a:spLocks noChangeArrowheads="1"/>
            </p:cNvSpPr>
            <p:nvPr/>
          </p:nvSpPr>
          <p:spPr bwMode="auto">
            <a:xfrm>
              <a:off x="563" y="926"/>
              <a:ext cx="674" cy="327"/>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17" name="Line 23"/>
            <p:cNvSpPr>
              <a:spLocks noChangeShapeType="1"/>
            </p:cNvSpPr>
            <p:nvPr/>
          </p:nvSpPr>
          <p:spPr bwMode="auto">
            <a:xfrm>
              <a:off x="1155" y="981"/>
              <a:ext cx="0" cy="281"/>
            </a:xfrm>
            <a:prstGeom prst="line">
              <a:avLst/>
            </a:prstGeom>
            <a:noFill/>
            <a:ln w="28575" cap="sq">
              <a:solidFill>
                <a:srgbClr val="003C00"/>
              </a:solidFill>
              <a:round/>
              <a:headEnd type="none" w="sm" len="sm"/>
              <a:tailEnd type="none" w="sm" len="sm"/>
            </a:ln>
          </p:spPr>
          <p:txBody>
            <a:bodyPr wrap="none" anchor="ctr"/>
            <a:lstStyle/>
            <a:p>
              <a:endParaRPr lang="zh-CN" altLang="en-US" sz="2800" b="1"/>
            </a:p>
          </p:txBody>
        </p:sp>
        <p:sp>
          <p:nvSpPr>
            <p:cNvPr id="18" name="Text Box 24"/>
            <p:cNvSpPr txBox="1">
              <a:spLocks noChangeArrowheads="1"/>
            </p:cNvSpPr>
            <p:nvPr/>
          </p:nvSpPr>
          <p:spPr bwMode="auto">
            <a:xfrm>
              <a:off x="3082" y="936"/>
              <a:ext cx="614" cy="327"/>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19" name="Line 25"/>
            <p:cNvSpPr>
              <a:spLocks noChangeShapeType="1"/>
            </p:cNvSpPr>
            <p:nvPr/>
          </p:nvSpPr>
          <p:spPr bwMode="auto">
            <a:xfrm flipH="1">
              <a:off x="3082" y="990"/>
              <a:ext cx="0" cy="281"/>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20" name="Line 26"/>
            <p:cNvSpPr>
              <a:spLocks noChangeShapeType="1"/>
            </p:cNvSpPr>
            <p:nvPr/>
          </p:nvSpPr>
          <p:spPr bwMode="auto">
            <a:xfrm>
              <a:off x="3754" y="1128"/>
              <a:ext cx="528" cy="0"/>
            </a:xfrm>
            <a:prstGeom prst="line">
              <a:avLst/>
            </a:prstGeom>
            <a:noFill/>
            <a:ln w="28575" cap="rnd">
              <a:solidFill>
                <a:schemeClr val="tx1"/>
              </a:solidFill>
              <a:prstDash val="sysDot"/>
              <a:round/>
              <a:headEnd type="none" w="sm" len="sm"/>
              <a:tailEnd type="none" w="sm" len="sm"/>
            </a:ln>
          </p:spPr>
          <p:txBody>
            <a:bodyPr wrap="none" anchor="ctr"/>
            <a:lstStyle/>
            <a:p>
              <a:endParaRPr lang="zh-CN" altLang="en-US" sz="2800" b="1"/>
            </a:p>
          </p:txBody>
        </p:sp>
        <p:sp>
          <p:nvSpPr>
            <p:cNvPr id="21" name="Line 27"/>
            <p:cNvSpPr>
              <a:spLocks noChangeShapeType="1"/>
            </p:cNvSpPr>
            <p:nvPr/>
          </p:nvSpPr>
          <p:spPr bwMode="auto">
            <a:xfrm>
              <a:off x="4353" y="971"/>
              <a:ext cx="0" cy="564"/>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grpSp>
      <p:grpSp>
        <p:nvGrpSpPr>
          <p:cNvPr id="22" name="Group 28"/>
          <p:cNvGrpSpPr>
            <a:grpSpLocks/>
          </p:cNvGrpSpPr>
          <p:nvPr/>
        </p:nvGrpSpPr>
        <p:grpSpPr bwMode="auto">
          <a:xfrm>
            <a:off x="877888" y="2832720"/>
            <a:ext cx="6003925" cy="15875"/>
            <a:chOff x="649" y="2179"/>
            <a:chExt cx="3782" cy="10"/>
          </a:xfrm>
        </p:grpSpPr>
        <p:sp>
          <p:nvSpPr>
            <p:cNvPr id="23" name="Line 29"/>
            <p:cNvSpPr>
              <a:spLocks noChangeShapeType="1"/>
            </p:cNvSpPr>
            <p:nvPr/>
          </p:nvSpPr>
          <p:spPr bwMode="auto">
            <a:xfrm>
              <a:off x="2827" y="2189"/>
              <a:ext cx="1604" cy="0"/>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24" name="Line 30"/>
            <p:cNvSpPr>
              <a:spLocks noChangeShapeType="1"/>
            </p:cNvSpPr>
            <p:nvPr/>
          </p:nvSpPr>
          <p:spPr bwMode="auto">
            <a:xfrm flipH="1">
              <a:off x="649" y="2179"/>
              <a:ext cx="1574" cy="0"/>
            </a:xfrm>
            <a:prstGeom prst="line">
              <a:avLst/>
            </a:prstGeom>
            <a:noFill/>
            <a:ln w="22225" cap="sq">
              <a:solidFill>
                <a:srgbClr val="003C00"/>
              </a:solidFill>
              <a:round/>
              <a:headEnd/>
              <a:tailEnd type="triangle" w="med" len="med"/>
            </a:ln>
          </p:spPr>
          <p:txBody>
            <a:bodyPr wrap="none" anchor="ctr"/>
            <a:lstStyle/>
            <a:p>
              <a:endParaRPr lang="zh-CN" altLang="en-US" sz="2800" b="1"/>
            </a:p>
          </p:txBody>
        </p:sp>
      </p:grpSp>
      <p:sp>
        <p:nvSpPr>
          <p:cNvPr id="25" name="Text Box 31"/>
          <p:cNvSpPr txBox="1">
            <a:spLocks noChangeArrowheads="1"/>
          </p:cNvSpPr>
          <p:nvPr/>
        </p:nvSpPr>
        <p:spPr bwMode="auto">
          <a:xfrm>
            <a:off x="3354388" y="2558083"/>
            <a:ext cx="1208087" cy="533400"/>
          </a:xfrm>
          <a:prstGeom prst="rect">
            <a:avLst/>
          </a:prstGeom>
          <a:noFill/>
          <a:ln w="9525">
            <a:noFill/>
            <a:miter lim="800000"/>
            <a:headEnd/>
            <a:tailEnd/>
          </a:ln>
        </p:spPr>
        <p:txBody>
          <a:bodyPr>
            <a:spAutoFit/>
          </a:bodyPr>
          <a:lstStyle/>
          <a:p>
            <a:pPr algn="l">
              <a:spcBef>
                <a:spcPct val="5000"/>
              </a:spcBef>
            </a:pPr>
            <a:r>
              <a:rPr lang="zh-CN" altLang="en-US" sz="2800" b="1"/>
              <a:t> 2</a:t>
            </a:r>
            <a:r>
              <a:rPr lang="en-US" altLang="zh-CN" sz="2800" b="1"/>
              <a:t>ms</a:t>
            </a:r>
          </a:p>
        </p:txBody>
      </p:sp>
      <p:sp>
        <p:nvSpPr>
          <p:cNvPr id="26" name="Text Box 32"/>
          <p:cNvSpPr txBox="1">
            <a:spLocks noChangeArrowheads="1"/>
          </p:cNvSpPr>
          <p:nvPr/>
        </p:nvSpPr>
        <p:spPr bwMode="auto">
          <a:xfrm>
            <a:off x="909638" y="2972420"/>
            <a:ext cx="893762" cy="519113"/>
          </a:xfrm>
          <a:prstGeom prst="rect">
            <a:avLst/>
          </a:prstGeom>
          <a:noFill/>
          <a:ln w="9525">
            <a:noFill/>
            <a:miter lim="800000"/>
            <a:headEnd/>
            <a:tailEnd/>
          </a:ln>
        </p:spPr>
        <p:txBody>
          <a:bodyPr>
            <a:spAutoFit/>
          </a:bodyPr>
          <a:lstStyle/>
          <a:p>
            <a:pPr algn="l">
              <a:spcBef>
                <a:spcPct val="5000"/>
              </a:spcBef>
            </a:pPr>
            <a:r>
              <a:rPr lang="zh-CN" altLang="en-US" sz="2800" b="1"/>
              <a:t>50</a:t>
            </a:r>
            <a:r>
              <a:rPr lang="en-US" altLang="zh-CN" sz="2800" b="1"/>
              <a:t>ns</a:t>
            </a:r>
          </a:p>
        </p:txBody>
      </p:sp>
      <p:grpSp>
        <p:nvGrpSpPr>
          <p:cNvPr id="27" name="Group 33"/>
          <p:cNvGrpSpPr>
            <a:grpSpLocks/>
          </p:cNvGrpSpPr>
          <p:nvPr/>
        </p:nvGrpSpPr>
        <p:grpSpPr bwMode="auto">
          <a:xfrm>
            <a:off x="295275" y="3081958"/>
            <a:ext cx="2066925" cy="382587"/>
            <a:chOff x="272" y="2537"/>
            <a:chExt cx="1302" cy="241"/>
          </a:xfrm>
        </p:grpSpPr>
        <p:sp>
          <p:nvSpPr>
            <p:cNvPr id="28" name="Line 34"/>
            <p:cNvSpPr>
              <a:spLocks noChangeShapeType="1"/>
            </p:cNvSpPr>
            <p:nvPr/>
          </p:nvSpPr>
          <p:spPr bwMode="auto">
            <a:xfrm>
              <a:off x="629" y="2537"/>
              <a:ext cx="1" cy="240"/>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29" name="Line 35"/>
            <p:cNvSpPr>
              <a:spLocks noChangeShapeType="1"/>
            </p:cNvSpPr>
            <p:nvPr/>
          </p:nvSpPr>
          <p:spPr bwMode="auto">
            <a:xfrm>
              <a:off x="1241" y="2538"/>
              <a:ext cx="1" cy="240"/>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30" name="Line 36"/>
            <p:cNvSpPr>
              <a:spLocks noChangeShapeType="1"/>
            </p:cNvSpPr>
            <p:nvPr/>
          </p:nvSpPr>
          <p:spPr bwMode="auto">
            <a:xfrm>
              <a:off x="272" y="2623"/>
              <a:ext cx="324" cy="1"/>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31" name="Line 37"/>
            <p:cNvSpPr>
              <a:spLocks noChangeShapeType="1"/>
            </p:cNvSpPr>
            <p:nvPr/>
          </p:nvSpPr>
          <p:spPr bwMode="auto">
            <a:xfrm>
              <a:off x="1250" y="2633"/>
              <a:ext cx="324" cy="1"/>
            </a:xfrm>
            <a:prstGeom prst="line">
              <a:avLst/>
            </a:prstGeom>
            <a:noFill/>
            <a:ln w="22225" cap="sq">
              <a:solidFill>
                <a:srgbClr val="003C00"/>
              </a:solidFill>
              <a:round/>
              <a:headEnd type="triangle" w="med" len="med"/>
              <a:tailEnd/>
            </a:ln>
          </p:spPr>
          <p:txBody>
            <a:bodyPr wrap="none" anchor="ctr"/>
            <a:lstStyle/>
            <a:p>
              <a:endParaRPr lang="zh-CN" altLang="en-US" sz="2800" b="1"/>
            </a:p>
          </p:txBody>
        </p:sp>
      </p:grpSp>
      <p:grpSp>
        <p:nvGrpSpPr>
          <p:cNvPr id="32" name="Group 38"/>
          <p:cNvGrpSpPr>
            <a:grpSpLocks/>
          </p:cNvGrpSpPr>
          <p:nvPr/>
        </p:nvGrpSpPr>
        <p:grpSpPr bwMode="auto">
          <a:xfrm>
            <a:off x="3962400" y="3089895"/>
            <a:ext cx="2946400" cy="476250"/>
            <a:chOff x="2602" y="2052"/>
            <a:chExt cx="1856" cy="300"/>
          </a:xfrm>
        </p:grpSpPr>
        <p:sp>
          <p:nvSpPr>
            <p:cNvPr id="33" name="Line 39"/>
            <p:cNvSpPr>
              <a:spLocks noChangeShapeType="1"/>
            </p:cNvSpPr>
            <p:nvPr/>
          </p:nvSpPr>
          <p:spPr bwMode="auto">
            <a:xfrm flipH="1">
              <a:off x="2602" y="2052"/>
              <a:ext cx="0" cy="300"/>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34" name="Line 40"/>
            <p:cNvSpPr>
              <a:spLocks noChangeShapeType="1"/>
            </p:cNvSpPr>
            <p:nvPr/>
          </p:nvSpPr>
          <p:spPr bwMode="auto">
            <a:xfrm>
              <a:off x="4458" y="2083"/>
              <a:ext cx="0" cy="240"/>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35" name="Line 41"/>
            <p:cNvSpPr>
              <a:spLocks noChangeShapeType="1"/>
            </p:cNvSpPr>
            <p:nvPr/>
          </p:nvSpPr>
          <p:spPr bwMode="auto">
            <a:xfrm>
              <a:off x="2619" y="2199"/>
              <a:ext cx="591" cy="0"/>
            </a:xfrm>
            <a:prstGeom prst="line">
              <a:avLst/>
            </a:prstGeom>
            <a:noFill/>
            <a:ln w="22225" cap="sq">
              <a:solidFill>
                <a:srgbClr val="003C00"/>
              </a:solidFill>
              <a:round/>
              <a:headEnd type="triangle" w="med" len="med"/>
              <a:tailEnd/>
            </a:ln>
          </p:spPr>
          <p:txBody>
            <a:bodyPr wrap="none" anchor="ctr"/>
            <a:lstStyle/>
            <a:p>
              <a:endParaRPr lang="zh-CN" altLang="en-US" sz="2800" b="1"/>
            </a:p>
          </p:txBody>
        </p:sp>
        <p:sp>
          <p:nvSpPr>
            <p:cNvPr id="36" name="Line 42"/>
            <p:cNvSpPr>
              <a:spLocks noChangeShapeType="1"/>
            </p:cNvSpPr>
            <p:nvPr/>
          </p:nvSpPr>
          <p:spPr bwMode="auto">
            <a:xfrm>
              <a:off x="3798" y="2209"/>
              <a:ext cx="640" cy="0"/>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grpSp>
      <p:sp>
        <p:nvSpPr>
          <p:cNvPr id="37" name="Line 65"/>
          <p:cNvSpPr>
            <a:spLocks noChangeShapeType="1"/>
          </p:cNvSpPr>
          <p:nvPr/>
        </p:nvSpPr>
        <p:spPr bwMode="auto">
          <a:xfrm>
            <a:off x="5526088" y="3578845"/>
            <a:ext cx="1284287" cy="273050"/>
          </a:xfrm>
          <a:prstGeom prst="line">
            <a:avLst/>
          </a:prstGeom>
          <a:noFill/>
          <a:ln w="19050">
            <a:solidFill>
              <a:srgbClr val="000099"/>
            </a:solidFill>
            <a:round/>
            <a:headEnd/>
            <a:tailEnd type="triangle" w="med" len="med"/>
          </a:ln>
        </p:spPr>
        <p:txBody>
          <a:bodyPr wrap="none"/>
          <a:lstStyle/>
          <a:p>
            <a:endParaRPr lang="zh-CN" altLang="en-US" sz="2800" b="1"/>
          </a:p>
        </p:txBody>
      </p:sp>
      <p:sp>
        <p:nvSpPr>
          <p:cNvPr id="38" name="Text Box 66"/>
          <p:cNvSpPr txBox="1">
            <a:spLocks noChangeArrowheads="1"/>
          </p:cNvSpPr>
          <p:nvPr/>
        </p:nvSpPr>
        <p:spPr bwMode="auto">
          <a:xfrm>
            <a:off x="6777038" y="3562970"/>
            <a:ext cx="2414587" cy="946150"/>
          </a:xfrm>
          <a:prstGeom prst="rect">
            <a:avLst/>
          </a:prstGeom>
          <a:noFill/>
          <a:ln w="9525">
            <a:noFill/>
            <a:miter lim="800000"/>
            <a:headEnd/>
            <a:tailEnd/>
          </a:ln>
        </p:spPr>
        <p:txBody>
          <a:bodyPr>
            <a:spAutoFit/>
          </a:bodyPr>
          <a:lstStyle/>
          <a:p>
            <a:pPr algn="l"/>
            <a:r>
              <a:rPr lang="zh-CN" altLang="en-US" sz="2800" b="1">
                <a:solidFill>
                  <a:srgbClr val="000099"/>
                </a:solidFill>
              </a:rPr>
              <a:t>在此期间, 不能使用存储器</a:t>
            </a:r>
          </a:p>
        </p:txBody>
      </p:sp>
      <p:sp>
        <p:nvSpPr>
          <p:cNvPr id="39" name="Text Box 10"/>
          <p:cNvSpPr txBox="1">
            <a:spLocks noChangeArrowheads="1"/>
          </p:cNvSpPr>
          <p:nvPr/>
        </p:nvSpPr>
        <p:spPr bwMode="auto">
          <a:xfrm>
            <a:off x="444500" y="4077072"/>
            <a:ext cx="2559050" cy="523220"/>
          </a:xfrm>
          <a:prstGeom prst="rect">
            <a:avLst/>
          </a:prstGeom>
          <a:noFill/>
          <a:ln w="9525">
            <a:noFill/>
            <a:miter lim="800000"/>
            <a:headEnd/>
            <a:tailEnd/>
          </a:ln>
        </p:spPr>
        <p:txBody>
          <a:bodyPr>
            <a:spAutoFit/>
          </a:bodyPr>
          <a:lstStyle/>
          <a:p>
            <a:pPr algn="l">
              <a:spcBef>
                <a:spcPct val="5000"/>
              </a:spcBef>
            </a:pPr>
            <a:r>
              <a:rPr lang="zh-CN" altLang="en-US" sz="2800" b="1"/>
              <a:t>(2) 分散刷新</a:t>
            </a:r>
          </a:p>
        </p:txBody>
      </p:sp>
      <p:sp>
        <p:nvSpPr>
          <p:cNvPr id="40" name="Text Box 11"/>
          <p:cNvSpPr txBox="1">
            <a:spLocks noChangeArrowheads="1"/>
          </p:cNvSpPr>
          <p:nvPr/>
        </p:nvSpPr>
        <p:spPr bwMode="auto">
          <a:xfrm>
            <a:off x="709613" y="4619997"/>
            <a:ext cx="6781800" cy="523220"/>
          </a:xfrm>
          <a:prstGeom prst="rect">
            <a:avLst/>
          </a:prstGeom>
          <a:noFill/>
          <a:ln w="9525">
            <a:noFill/>
            <a:miter lim="800000"/>
            <a:headEnd/>
            <a:tailEnd/>
          </a:ln>
        </p:spPr>
        <p:txBody>
          <a:bodyPr>
            <a:spAutoFit/>
          </a:bodyPr>
          <a:lstStyle/>
          <a:p>
            <a:pPr algn="l">
              <a:spcBef>
                <a:spcPct val="5000"/>
              </a:spcBef>
            </a:pPr>
            <a:r>
              <a:rPr lang="zh-CN" altLang="en-US" sz="2800" b="1"/>
              <a:t>各刷新周期分散安排在存取周期中。</a:t>
            </a:r>
          </a:p>
        </p:txBody>
      </p:sp>
      <p:grpSp>
        <p:nvGrpSpPr>
          <p:cNvPr id="41" name="Group 89"/>
          <p:cNvGrpSpPr>
            <a:grpSpLocks/>
          </p:cNvGrpSpPr>
          <p:nvPr/>
        </p:nvGrpSpPr>
        <p:grpSpPr bwMode="auto">
          <a:xfrm>
            <a:off x="1093788" y="5258173"/>
            <a:ext cx="5081587" cy="565150"/>
            <a:chOff x="689" y="972"/>
            <a:chExt cx="3201" cy="356"/>
          </a:xfrm>
        </p:grpSpPr>
        <p:sp>
          <p:nvSpPr>
            <p:cNvPr id="42" name="Text Box 13"/>
            <p:cNvSpPr txBox="1">
              <a:spLocks noChangeArrowheads="1"/>
            </p:cNvSpPr>
            <p:nvPr/>
          </p:nvSpPr>
          <p:spPr bwMode="auto">
            <a:xfrm>
              <a:off x="712" y="996"/>
              <a:ext cx="643" cy="330"/>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43" name="Line 15"/>
            <p:cNvSpPr>
              <a:spLocks noChangeShapeType="1"/>
            </p:cNvSpPr>
            <p:nvPr/>
          </p:nvSpPr>
          <p:spPr bwMode="auto">
            <a:xfrm>
              <a:off x="692" y="1020"/>
              <a:ext cx="0" cy="301"/>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44" name="Line 16"/>
            <p:cNvSpPr>
              <a:spLocks noChangeShapeType="1"/>
            </p:cNvSpPr>
            <p:nvPr/>
          </p:nvSpPr>
          <p:spPr bwMode="auto">
            <a:xfrm>
              <a:off x="689" y="1328"/>
              <a:ext cx="3201" cy="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45" name="Text Box 17"/>
            <p:cNvSpPr txBox="1">
              <a:spLocks noChangeArrowheads="1"/>
            </p:cNvSpPr>
            <p:nvPr/>
          </p:nvSpPr>
          <p:spPr bwMode="auto">
            <a:xfrm>
              <a:off x="1908" y="992"/>
              <a:ext cx="644" cy="330"/>
            </a:xfrm>
            <a:prstGeom prst="rect">
              <a:avLst/>
            </a:prstGeom>
            <a:noFill/>
            <a:ln w="9525">
              <a:noFill/>
              <a:miter lim="800000"/>
              <a:headEnd/>
              <a:tailEnd/>
            </a:ln>
          </p:spPr>
          <p:txBody>
            <a:bodyPr>
              <a:spAutoFit/>
            </a:bodyPr>
            <a:lstStyle/>
            <a:p>
              <a:pPr algn="l">
                <a:spcBef>
                  <a:spcPct val="5000"/>
                </a:spcBef>
              </a:pPr>
              <a:r>
                <a:rPr lang="en-US" altLang="zh-CN" sz="2800" b="1"/>
                <a:t>R/W</a:t>
              </a:r>
            </a:p>
          </p:txBody>
        </p:sp>
        <p:sp>
          <p:nvSpPr>
            <p:cNvPr id="46" name="Text Box 18"/>
            <p:cNvSpPr txBox="1">
              <a:spLocks noChangeArrowheads="1"/>
            </p:cNvSpPr>
            <p:nvPr/>
          </p:nvSpPr>
          <p:spPr bwMode="auto">
            <a:xfrm>
              <a:off x="1311" y="972"/>
              <a:ext cx="614" cy="330"/>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47" name="Line 19"/>
            <p:cNvSpPr>
              <a:spLocks noChangeShapeType="1"/>
            </p:cNvSpPr>
            <p:nvPr/>
          </p:nvSpPr>
          <p:spPr bwMode="auto">
            <a:xfrm>
              <a:off x="1300" y="1020"/>
              <a:ext cx="0" cy="29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48" name="Line 20"/>
            <p:cNvSpPr>
              <a:spLocks noChangeShapeType="1"/>
            </p:cNvSpPr>
            <p:nvPr/>
          </p:nvSpPr>
          <p:spPr bwMode="auto">
            <a:xfrm>
              <a:off x="1890" y="1030"/>
              <a:ext cx="0" cy="29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49" name="Text Box 21"/>
            <p:cNvSpPr txBox="1">
              <a:spLocks noChangeArrowheads="1"/>
            </p:cNvSpPr>
            <p:nvPr/>
          </p:nvSpPr>
          <p:spPr bwMode="auto">
            <a:xfrm>
              <a:off x="2506" y="972"/>
              <a:ext cx="644" cy="330"/>
            </a:xfrm>
            <a:prstGeom prst="rect">
              <a:avLst/>
            </a:prstGeom>
            <a:noFill/>
            <a:ln w="9525">
              <a:noFill/>
              <a:miter lim="800000"/>
              <a:headEnd/>
              <a:tailEnd/>
            </a:ln>
          </p:spPr>
          <p:txBody>
            <a:bodyPr>
              <a:spAutoFit/>
            </a:bodyPr>
            <a:lstStyle/>
            <a:p>
              <a:pPr algn="l">
                <a:spcBef>
                  <a:spcPct val="5000"/>
                </a:spcBef>
              </a:pPr>
              <a:r>
                <a:rPr lang="zh-CN" altLang="en-US" sz="2800" b="1"/>
                <a:t>刷新</a:t>
              </a:r>
            </a:p>
          </p:txBody>
        </p:sp>
        <p:sp>
          <p:nvSpPr>
            <p:cNvPr id="50" name="Line 22"/>
            <p:cNvSpPr>
              <a:spLocks noChangeShapeType="1"/>
            </p:cNvSpPr>
            <p:nvPr/>
          </p:nvSpPr>
          <p:spPr bwMode="auto">
            <a:xfrm>
              <a:off x="2483" y="1038"/>
              <a:ext cx="0" cy="28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sp>
          <p:nvSpPr>
            <p:cNvPr id="51" name="Line 23"/>
            <p:cNvSpPr>
              <a:spLocks noChangeShapeType="1"/>
            </p:cNvSpPr>
            <p:nvPr/>
          </p:nvSpPr>
          <p:spPr bwMode="auto">
            <a:xfrm>
              <a:off x="3171" y="1174"/>
              <a:ext cx="528" cy="0"/>
            </a:xfrm>
            <a:prstGeom prst="line">
              <a:avLst/>
            </a:prstGeom>
            <a:noFill/>
            <a:ln w="28575" cap="rnd">
              <a:solidFill>
                <a:schemeClr val="tx1"/>
              </a:solidFill>
              <a:prstDash val="sysDot"/>
              <a:round/>
              <a:headEnd type="none" w="sm" len="sm"/>
              <a:tailEnd type="none" w="sm" len="sm"/>
            </a:ln>
          </p:spPr>
          <p:txBody>
            <a:bodyPr wrap="none" anchor="ctr"/>
            <a:lstStyle/>
            <a:p>
              <a:endParaRPr lang="zh-CN" altLang="en-US" sz="2800" b="1"/>
            </a:p>
          </p:txBody>
        </p:sp>
        <p:sp>
          <p:nvSpPr>
            <p:cNvPr id="52" name="Line 24"/>
            <p:cNvSpPr>
              <a:spLocks noChangeShapeType="1"/>
            </p:cNvSpPr>
            <p:nvPr/>
          </p:nvSpPr>
          <p:spPr bwMode="auto">
            <a:xfrm>
              <a:off x="3089" y="1040"/>
              <a:ext cx="0" cy="280"/>
            </a:xfrm>
            <a:prstGeom prst="line">
              <a:avLst/>
            </a:prstGeom>
            <a:noFill/>
            <a:ln w="25400" cap="sq">
              <a:solidFill>
                <a:srgbClr val="003C00"/>
              </a:solidFill>
              <a:round/>
              <a:headEnd type="none" w="sm" len="sm"/>
              <a:tailEnd type="none" w="sm" len="sm"/>
            </a:ln>
          </p:spPr>
          <p:txBody>
            <a:bodyPr wrap="none" anchor="ctr"/>
            <a:lstStyle/>
            <a:p>
              <a:endParaRPr lang="zh-CN" altLang="en-US" sz="2800" b="1"/>
            </a:p>
          </p:txBody>
        </p:sp>
      </p:grpSp>
      <p:sp>
        <p:nvSpPr>
          <p:cNvPr id="53" name="Text Box 25"/>
          <p:cNvSpPr txBox="1">
            <a:spLocks noChangeArrowheads="1"/>
          </p:cNvSpPr>
          <p:nvPr/>
        </p:nvSpPr>
        <p:spPr bwMode="auto">
          <a:xfrm>
            <a:off x="1500188" y="5937622"/>
            <a:ext cx="1295400" cy="523220"/>
          </a:xfrm>
          <a:prstGeom prst="rect">
            <a:avLst/>
          </a:prstGeom>
          <a:noFill/>
          <a:ln w="9525">
            <a:noFill/>
            <a:miter lim="800000"/>
            <a:headEnd/>
            <a:tailEnd/>
          </a:ln>
        </p:spPr>
        <p:txBody>
          <a:bodyPr>
            <a:spAutoFit/>
          </a:bodyPr>
          <a:lstStyle/>
          <a:p>
            <a:pPr algn="l">
              <a:spcBef>
                <a:spcPct val="5000"/>
              </a:spcBef>
            </a:pPr>
            <a:r>
              <a:rPr lang="zh-CN" altLang="en-US" sz="2800" b="1"/>
              <a:t>100</a:t>
            </a:r>
            <a:r>
              <a:rPr lang="en-US" altLang="zh-CN" sz="2800" b="1"/>
              <a:t>ns</a:t>
            </a:r>
          </a:p>
        </p:txBody>
      </p:sp>
      <p:grpSp>
        <p:nvGrpSpPr>
          <p:cNvPr id="54" name="Group 26"/>
          <p:cNvGrpSpPr>
            <a:grpSpLocks/>
          </p:cNvGrpSpPr>
          <p:nvPr/>
        </p:nvGrpSpPr>
        <p:grpSpPr bwMode="auto">
          <a:xfrm>
            <a:off x="1098550" y="5910635"/>
            <a:ext cx="1900238" cy="477837"/>
            <a:chOff x="678" y="3793"/>
            <a:chExt cx="1188" cy="301"/>
          </a:xfrm>
        </p:grpSpPr>
        <p:sp>
          <p:nvSpPr>
            <p:cNvPr id="55" name="Line 27"/>
            <p:cNvSpPr>
              <a:spLocks noChangeShapeType="1"/>
            </p:cNvSpPr>
            <p:nvPr/>
          </p:nvSpPr>
          <p:spPr bwMode="auto">
            <a:xfrm>
              <a:off x="1866" y="3821"/>
              <a:ext cx="0" cy="270"/>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sp>
          <p:nvSpPr>
            <p:cNvPr id="56" name="Line 28"/>
            <p:cNvSpPr>
              <a:spLocks noChangeShapeType="1"/>
            </p:cNvSpPr>
            <p:nvPr/>
          </p:nvSpPr>
          <p:spPr bwMode="auto">
            <a:xfrm>
              <a:off x="689" y="3998"/>
              <a:ext cx="286" cy="0"/>
            </a:xfrm>
            <a:prstGeom prst="line">
              <a:avLst/>
            </a:prstGeom>
            <a:noFill/>
            <a:ln w="22225" cap="sq">
              <a:solidFill>
                <a:srgbClr val="003C00"/>
              </a:solidFill>
              <a:round/>
              <a:headEnd type="triangle" w="med" len="med"/>
              <a:tailEnd/>
            </a:ln>
          </p:spPr>
          <p:txBody>
            <a:bodyPr wrap="none" anchor="ctr"/>
            <a:lstStyle/>
            <a:p>
              <a:endParaRPr lang="zh-CN" altLang="en-US" sz="2800" b="1"/>
            </a:p>
          </p:txBody>
        </p:sp>
        <p:sp>
          <p:nvSpPr>
            <p:cNvPr id="57" name="Line 29"/>
            <p:cNvSpPr>
              <a:spLocks noChangeShapeType="1"/>
            </p:cNvSpPr>
            <p:nvPr/>
          </p:nvSpPr>
          <p:spPr bwMode="auto">
            <a:xfrm>
              <a:off x="1588" y="3998"/>
              <a:ext cx="265" cy="0"/>
            </a:xfrm>
            <a:prstGeom prst="line">
              <a:avLst/>
            </a:prstGeom>
            <a:noFill/>
            <a:ln w="22225" cap="sq">
              <a:solidFill>
                <a:srgbClr val="003C00"/>
              </a:solidFill>
              <a:round/>
              <a:headEnd type="none" w="sm" len="sm"/>
              <a:tailEnd type="triangle" w="med" len="med"/>
            </a:ln>
          </p:spPr>
          <p:txBody>
            <a:bodyPr wrap="none" anchor="ctr"/>
            <a:lstStyle/>
            <a:p>
              <a:endParaRPr lang="zh-CN" altLang="en-US" sz="2800" b="1"/>
            </a:p>
          </p:txBody>
        </p:sp>
        <p:sp>
          <p:nvSpPr>
            <p:cNvPr id="58" name="Line 30"/>
            <p:cNvSpPr>
              <a:spLocks noChangeShapeType="1"/>
            </p:cNvSpPr>
            <p:nvPr/>
          </p:nvSpPr>
          <p:spPr bwMode="auto">
            <a:xfrm>
              <a:off x="678" y="3793"/>
              <a:ext cx="0" cy="301"/>
            </a:xfrm>
            <a:prstGeom prst="line">
              <a:avLst/>
            </a:prstGeom>
            <a:noFill/>
            <a:ln w="22225" cap="sq">
              <a:solidFill>
                <a:srgbClr val="003C00"/>
              </a:solidFill>
              <a:round/>
              <a:headEnd type="none" w="sm" len="sm"/>
              <a:tailEnd type="none" w="sm" len="sm"/>
            </a:ln>
          </p:spPr>
          <p:txBody>
            <a:bodyPr wrap="none" anchor="ctr"/>
            <a:lstStyle/>
            <a:p>
              <a:endParaRPr lang="zh-CN" altLang="en-US" sz="2800" b="1"/>
            </a:p>
          </p:txBody>
        </p:sp>
      </p:grpSp>
      <p:sp>
        <p:nvSpPr>
          <p:cNvPr id="59" name="Text Box 31"/>
          <p:cNvSpPr txBox="1">
            <a:spLocks noChangeArrowheads="1"/>
          </p:cNvSpPr>
          <p:nvPr/>
        </p:nvSpPr>
        <p:spPr bwMode="auto">
          <a:xfrm>
            <a:off x="6180138" y="5285160"/>
            <a:ext cx="2746375" cy="1384995"/>
          </a:xfrm>
          <a:prstGeom prst="rect">
            <a:avLst/>
          </a:prstGeom>
          <a:noFill/>
          <a:ln w="9525">
            <a:noFill/>
            <a:miter lim="800000"/>
            <a:headEnd/>
            <a:tailEnd/>
          </a:ln>
        </p:spPr>
        <p:txBody>
          <a:bodyPr>
            <a:spAutoFit/>
          </a:bodyPr>
          <a:lstStyle/>
          <a:p>
            <a:pPr algn="l">
              <a:spcBef>
                <a:spcPct val="5000"/>
              </a:spcBef>
            </a:pPr>
            <a:r>
              <a:rPr lang="zh-CN" altLang="en-US" sz="2800" b="1">
                <a:solidFill>
                  <a:srgbClr val="000099"/>
                </a:solidFill>
              </a:rPr>
              <a:t>造成主存利用率降低, 用在低速系统中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left)">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wipe(left)">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wipe(left)">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left)">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up)">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9">
                                            <p:txEl>
                                              <p:pRg st="0" end="0"/>
                                            </p:txEl>
                                          </p:spTgt>
                                        </p:tgtEl>
                                        <p:attrNameLst>
                                          <p:attrName>style.visibility</p:attrName>
                                        </p:attrNameLst>
                                      </p:cBhvr>
                                      <p:to>
                                        <p:strVal val="visible"/>
                                      </p:to>
                                    </p:set>
                                    <p:animEffect transition="in" filter="wipe(left)">
                                      <p:cBhvr>
                                        <p:cTn id="71" dur="500"/>
                                        <p:tgtEl>
                                          <p:spTgt spid="39">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0">
                                            <p:txEl>
                                              <p:pRg st="0" end="0"/>
                                            </p:txEl>
                                          </p:spTgt>
                                        </p:tgtEl>
                                        <p:attrNameLst>
                                          <p:attrName>style.visibility</p:attrName>
                                        </p:attrNameLst>
                                      </p:cBhvr>
                                      <p:to>
                                        <p:strVal val="visible"/>
                                      </p:to>
                                    </p:set>
                                    <p:animEffect transition="in" filter="wipe(left)">
                                      <p:cBhvr>
                                        <p:cTn id="76" dur="500"/>
                                        <p:tgtEl>
                                          <p:spTgt spid="40">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left)">
                                      <p:cBhvr>
                                        <p:cTn id="81" dur="500"/>
                                        <p:tgtEl>
                                          <p:spTgt spid="4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500"/>
                                        <p:tgtEl>
                                          <p:spTgt spid="5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3">
                                            <p:txEl>
                                              <p:pRg st="0" end="0"/>
                                            </p:txEl>
                                          </p:spTgt>
                                        </p:tgtEl>
                                        <p:attrNameLst>
                                          <p:attrName>style.visibility</p:attrName>
                                        </p:attrNameLst>
                                      </p:cBhvr>
                                      <p:to>
                                        <p:strVal val="visible"/>
                                      </p:to>
                                    </p:set>
                                    <p:animEffect transition="in" filter="wipe(left)">
                                      <p:cBhvr>
                                        <p:cTn id="91" dur="500"/>
                                        <p:tgtEl>
                                          <p:spTgt spid="53">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up)">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5" grpId="0" autoUpdateAnimBg="0"/>
      <p:bldP spid="6" grpId="0" build="p" autoUpdateAnimBg="0"/>
      <p:bldP spid="25" grpId="0" build="p" autoUpdateAnimBg="0"/>
      <p:bldP spid="26" grpId="0" build="p" autoUpdateAnimBg="0"/>
      <p:bldP spid="37" grpId="0" animBg="1"/>
      <p:bldP spid="38" grpId="0" autoUpdateAnimBg="0"/>
      <p:bldP spid="39" grpId="0" build="p" autoUpdateAnimBg="0"/>
      <p:bldP spid="40" grpId="0" build="p" autoUpdateAnimBg="0"/>
      <p:bldP spid="53" grpId="0" build="p" autoUpdateAnimBg="0"/>
      <p:bldP spid="5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06400" y="638487"/>
            <a:ext cx="2911475" cy="461665"/>
          </a:xfrm>
          <a:prstGeom prst="rect">
            <a:avLst/>
          </a:prstGeom>
          <a:noFill/>
          <a:ln w="9525">
            <a:noFill/>
            <a:miter lim="800000"/>
            <a:headEnd/>
            <a:tailEnd/>
          </a:ln>
        </p:spPr>
        <p:txBody>
          <a:bodyPr>
            <a:spAutoFit/>
          </a:bodyPr>
          <a:lstStyle/>
          <a:p>
            <a:pPr algn="l">
              <a:spcBef>
                <a:spcPct val="5000"/>
              </a:spcBef>
            </a:pPr>
            <a:r>
              <a:rPr lang="zh-CN" altLang="en-US" sz="2400" b="1"/>
              <a:t>(3) 异步刷新</a:t>
            </a:r>
          </a:p>
        </p:txBody>
      </p:sp>
      <p:sp>
        <p:nvSpPr>
          <p:cNvPr id="3" name="Text Box 3"/>
          <p:cNvSpPr txBox="1">
            <a:spLocks noChangeArrowheads="1"/>
          </p:cNvSpPr>
          <p:nvPr/>
        </p:nvSpPr>
        <p:spPr bwMode="auto">
          <a:xfrm>
            <a:off x="676275" y="1668774"/>
            <a:ext cx="5491163" cy="461665"/>
          </a:xfrm>
          <a:prstGeom prst="rect">
            <a:avLst/>
          </a:prstGeom>
          <a:noFill/>
          <a:ln w="9525">
            <a:noFill/>
            <a:miter lim="800000"/>
            <a:headEnd/>
            <a:tailEnd/>
          </a:ln>
        </p:spPr>
        <p:txBody>
          <a:bodyPr>
            <a:spAutoFit/>
          </a:bodyPr>
          <a:lstStyle/>
          <a:p>
            <a:pPr algn="l">
              <a:spcBef>
                <a:spcPct val="5000"/>
              </a:spcBef>
            </a:pPr>
            <a:r>
              <a:rPr lang="zh-CN" altLang="en-US" sz="2400" b="1"/>
              <a:t>例. 一片动态存储芯片共128行</a:t>
            </a:r>
          </a:p>
        </p:txBody>
      </p:sp>
      <p:sp>
        <p:nvSpPr>
          <p:cNvPr id="4" name="Text Box 4"/>
          <p:cNvSpPr txBox="1">
            <a:spLocks noChangeArrowheads="1"/>
          </p:cNvSpPr>
          <p:nvPr/>
        </p:nvSpPr>
        <p:spPr bwMode="auto">
          <a:xfrm>
            <a:off x="692150" y="1159187"/>
            <a:ext cx="5140325" cy="461665"/>
          </a:xfrm>
          <a:prstGeom prst="rect">
            <a:avLst/>
          </a:prstGeom>
          <a:noFill/>
          <a:ln w="9525">
            <a:noFill/>
            <a:miter lim="800000"/>
            <a:headEnd/>
            <a:tailEnd/>
          </a:ln>
        </p:spPr>
        <p:txBody>
          <a:bodyPr>
            <a:spAutoFit/>
          </a:bodyPr>
          <a:lstStyle/>
          <a:p>
            <a:pPr algn="l">
              <a:spcBef>
                <a:spcPct val="5000"/>
              </a:spcBef>
            </a:pPr>
            <a:r>
              <a:rPr lang="zh-CN" altLang="en-US" sz="2400" b="1"/>
              <a:t>刷新周期分散安排在2</a:t>
            </a:r>
            <a:r>
              <a:rPr lang="en-US" altLang="zh-CN" sz="2400" b="1"/>
              <a:t>ms</a:t>
            </a:r>
            <a:r>
              <a:rPr lang="zh-CN" altLang="en-US" sz="2400" b="1"/>
              <a:t>内。</a:t>
            </a:r>
          </a:p>
        </p:txBody>
      </p:sp>
      <p:grpSp>
        <p:nvGrpSpPr>
          <p:cNvPr id="6" name="Group 54"/>
          <p:cNvGrpSpPr>
            <a:grpSpLocks/>
          </p:cNvGrpSpPr>
          <p:nvPr/>
        </p:nvGrpSpPr>
        <p:grpSpPr bwMode="auto">
          <a:xfrm>
            <a:off x="1809750" y="2108513"/>
            <a:ext cx="1295400" cy="930275"/>
            <a:chOff x="1140" y="1073"/>
            <a:chExt cx="816" cy="586"/>
          </a:xfrm>
        </p:grpSpPr>
        <p:sp>
          <p:nvSpPr>
            <p:cNvPr id="7" name="Text Box 7"/>
            <p:cNvSpPr txBox="1">
              <a:spLocks noChangeArrowheads="1"/>
            </p:cNvSpPr>
            <p:nvPr/>
          </p:nvSpPr>
          <p:spPr bwMode="auto">
            <a:xfrm>
              <a:off x="1247" y="1073"/>
              <a:ext cx="624" cy="291"/>
            </a:xfrm>
            <a:prstGeom prst="rect">
              <a:avLst/>
            </a:prstGeom>
            <a:noFill/>
            <a:ln w="9525">
              <a:noFill/>
              <a:miter lim="800000"/>
              <a:headEnd/>
              <a:tailEnd/>
            </a:ln>
          </p:spPr>
          <p:txBody>
            <a:bodyPr>
              <a:spAutoFit/>
            </a:bodyPr>
            <a:lstStyle/>
            <a:p>
              <a:pPr algn="l">
                <a:spcBef>
                  <a:spcPct val="0"/>
                </a:spcBef>
              </a:pPr>
              <a:r>
                <a:rPr lang="zh-CN" altLang="en-US" sz="2400" b="1"/>
                <a:t>2</a:t>
              </a:r>
              <a:r>
                <a:rPr lang="en-US" altLang="zh-CN" sz="2400" b="1"/>
                <a:t>ms</a:t>
              </a:r>
            </a:p>
          </p:txBody>
        </p:sp>
        <p:sp>
          <p:nvSpPr>
            <p:cNvPr id="8" name="Line 8"/>
            <p:cNvSpPr>
              <a:spLocks noChangeShapeType="1"/>
            </p:cNvSpPr>
            <p:nvPr/>
          </p:nvSpPr>
          <p:spPr bwMode="auto">
            <a:xfrm>
              <a:off x="1197" y="1396"/>
              <a:ext cx="628" cy="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9" name="Text Box 9"/>
            <p:cNvSpPr txBox="1">
              <a:spLocks noChangeArrowheads="1"/>
            </p:cNvSpPr>
            <p:nvPr/>
          </p:nvSpPr>
          <p:spPr bwMode="auto">
            <a:xfrm>
              <a:off x="1140" y="1368"/>
              <a:ext cx="816" cy="291"/>
            </a:xfrm>
            <a:prstGeom prst="rect">
              <a:avLst/>
            </a:prstGeom>
            <a:noFill/>
            <a:ln w="9525">
              <a:noFill/>
              <a:miter lim="800000"/>
              <a:headEnd/>
              <a:tailEnd/>
            </a:ln>
          </p:spPr>
          <p:txBody>
            <a:bodyPr>
              <a:spAutoFit/>
            </a:bodyPr>
            <a:lstStyle/>
            <a:p>
              <a:pPr algn="l">
                <a:spcBef>
                  <a:spcPct val="5000"/>
                </a:spcBef>
              </a:pPr>
              <a:r>
                <a:rPr lang="zh-CN" altLang="en-US" sz="2400" b="1"/>
                <a:t>128行</a:t>
              </a:r>
            </a:p>
          </p:txBody>
        </p:sp>
      </p:grpSp>
      <p:sp>
        <p:nvSpPr>
          <p:cNvPr id="10" name="Text Box 10"/>
          <p:cNvSpPr txBox="1">
            <a:spLocks noChangeArrowheads="1"/>
          </p:cNvSpPr>
          <p:nvPr/>
        </p:nvSpPr>
        <p:spPr bwMode="auto">
          <a:xfrm>
            <a:off x="2863850" y="2343462"/>
            <a:ext cx="2532063" cy="461665"/>
          </a:xfrm>
          <a:prstGeom prst="rect">
            <a:avLst/>
          </a:prstGeom>
          <a:noFill/>
          <a:ln w="9525">
            <a:noFill/>
            <a:miter lim="800000"/>
            <a:headEnd/>
            <a:tailEnd/>
          </a:ln>
        </p:spPr>
        <p:txBody>
          <a:bodyPr>
            <a:spAutoFit/>
          </a:bodyPr>
          <a:lstStyle/>
          <a:p>
            <a:pPr algn="l">
              <a:spcBef>
                <a:spcPct val="5000"/>
              </a:spcBef>
            </a:pPr>
            <a:r>
              <a:rPr lang="zh-CN" altLang="en-US" sz="2400" b="1"/>
              <a:t>≈15.6 微秒</a:t>
            </a:r>
          </a:p>
        </p:txBody>
      </p:sp>
      <p:sp>
        <p:nvSpPr>
          <p:cNvPr id="11" name="Text Box 11"/>
          <p:cNvSpPr txBox="1">
            <a:spLocks noChangeArrowheads="1"/>
          </p:cNvSpPr>
          <p:nvPr/>
        </p:nvSpPr>
        <p:spPr bwMode="auto">
          <a:xfrm>
            <a:off x="790575" y="3156262"/>
            <a:ext cx="7964488" cy="830997"/>
          </a:xfrm>
          <a:prstGeom prst="rect">
            <a:avLst/>
          </a:prstGeom>
          <a:noFill/>
          <a:ln w="9525">
            <a:noFill/>
            <a:miter lim="800000"/>
            <a:headEnd/>
            <a:tailEnd/>
          </a:ln>
        </p:spPr>
        <p:txBody>
          <a:bodyPr>
            <a:spAutoFit/>
          </a:bodyPr>
          <a:lstStyle/>
          <a:p>
            <a:pPr marL="661988" indent="-661988" algn="l">
              <a:spcBef>
                <a:spcPct val="5000"/>
              </a:spcBef>
            </a:pPr>
            <a:r>
              <a:rPr lang="zh-CN" altLang="en-US" sz="2400" b="1"/>
              <a:t>即: 每隔15.6微秒提一次刷新请求, 刷新一行; 2</a:t>
            </a:r>
            <a:r>
              <a:rPr lang="en-US" altLang="zh-CN" sz="2400" b="1"/>
              <a:t>ms</a:t>
            </a:r>
            <a:r>
              <a:rPr lang="zh-CN" altLang="en-US" sz="2400" b="1"/>
              <a:t>内刷新完所有行。</a:t>
            </a:r>
          </a:p>
        </p:txBody>
      </p:sp>
      <p:grpSp>
        <p:nvGrpSpPr>
          <p:cNvPr id="12" name="Group 12"/>
          <p:cNvGrpSpPr>
            <a:grpSpLocks/>
          </p:cNvGrpSpPr>
          <p:nvPr/>
        </p:nvGrpSpPr>
        <p:grpSpPr bwMode="auto">
          <a:xfrm>
            <a:off x="536575" y="4675499"/>
            <a:ext cx="2560638" cy="460375"/>
            <a:chOff x="432" y="3084"/>
            <a:chExt cx="1629" cy="290"/>
          </a:xfrm>
        </p:grpSpPr>
        <p:sp>
          <p:nvSpPr>
            <p:cNvPr id="13" name="Line 13"/>
            <p:cNvSpPr>
              <a:spLocks noChangeShapeType="1"/>
            </p:cNvSpPr>
            <p:nvPr/>
          </p:nvSpPr>
          <p:spPr bwMode="auto">
            <a:xfrm>
              <a:off x="2061" y="3084"/>
              <a:ext cx="0" cy="290"/>
            </a:xfrm>
            <a:prstGeom prst="line">
              <a:avLst/>
            </a:prstGeom>
            <a:noFill/>
            <a:ln w="22225" cap="sq">
              <a:solidFill>
                <a:srgbClr val="003C00"/>
              </a:solidFill>
              <a:round/>
              <a:headEnd type="triangle" w="med" len="med"/>
              <a:tailEnd/>
            </a:ln>
          </p:spPr>
          <p:txBody>
            <a:bodyPr wrap="none" anchor="ctr"/>
            <a:lstStyle/>
            <a:p>
              <a:endParaRPr lang="zh-CN" altLang="en-US" sz="2400" b="1"/>
            </a:p>
          </p:txBody>
        </p:sp>
        <p:sp>
          <p:nvSpPr>
            <p:cNvPr id="14" name="Line 14"/>
            <p:cNvSpPr>
              <a:spLocks noChangeShapeType="1"/>
            </p:cNvSpPr>
            <p:nvPr/>
          </p:nvSpPr>
          <p:spPr bwMode="auto">
            <a:xfrm>
              <a:off x="1693" y="3258"/>
              <a:ext cx="354" cy="0"/>
            </a:xfrm>
            <a:prstGeom prst="line">
              <a:avLst/>
            </a:prstGeom>
            <a:noFill/>
            <a:ln w="22225" cap="sq">
              <a:solidFill>
                <a:srgbClr val="003C00"/>
              </a:solidFill>
              <a:round/>
              <a:headEnd type="none" w="sm" len="sm"/>
              <a:tailEnd type="triangle" w="med" len="med"/>
            </a:ln>
          </p:spPr>
          <p:txBody>
            <a:bodyPr wrap="none" anchor="ctr"/>
            <a:lstStyle/>
            <a:p>
              <a:endParaRPr lang="zh-CN" altLang="en-US" sz="2400" b="1"/>
            </a:p>
          </p:txBody>
        </p:sp>
        <p:sp>
          <p:nvSpPr>
            <p:cNvPr id="15" name="Line 15"/>
            <p:cNvSpPr>
              <a:spLocks noChangeShapeType="1"/>
            </p:cNvSpPr>
            <p:nvPr/>
          </p:nvSpPr>
          <p:spPr bwMode="auto">
            <a:xfrm>
              <a:off x="432" y="3259"/>
              <a:ext cx="311" cy="0"/>
            </a:xfrm>
            <a:prstGeom prst="line">
              <a:avLst/>
            </a:prstGeom>
            <a:noFill/>
            <a:ln w="22225" cap="sq">
              <a:solidFill>
                <a:srgbClr val="003C00"/>
              </a:solidFill>
              <a:round/>
              <a:headEnd type="triangle" w="med" len="med"/>
              <a:tailEnd/>
            </a:ln>
          </p:spPr>
          <p:txBody>
            <a:bodyPr wrap="none" anchor="ctr"/>
            <a:lstStyle/>
            <a:p>
              <a:endParaRPr lang="zh-CN" altLang="en-US" sz="2400" b="1"/>
            </a:p>
          </p:txBody>
        </p:sp>
      </p:grpSp>
      <p:grpSp>
        <p:nvGrpSpPr>
          <p:cNvPr id="16" name="Group 55"/>
          <p:cNvGrpSpPr>
            <a:grpSpLocks/>
          </p:cNvGrpSpPr>
          <p:nvPr/>
        </p:nvGrpSpPr>
        <p:grpSpPr bwMode="auto">
          <a:xfrm>
            <a:off x="508000" y="4075424"/>
            <a:ext cx="8353425" cy="998538"/>
            <a:chOff x="328" y="2264"/>
            <a:chExt cx="5262" cy="629"/>
          </a:xfrm>
        </p:grpSpPr>
        <p:sp>
          <p:nvSpPr>
            <p:cNvPr id="17" name="Line 17"/>
            <p:cNvSpPr>
              <a:spLocks noChangeShapeType="1"/>
            </p:cNvSpPr>
            <p:nvPr/>
          </p:nvSpPr>
          <p:spPr bwMode="auto">
            <a:xfrm>
              <a:off x="328" y="2380"/>
              <a:ext cx="0" cy="513"/>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18" name="Line 18"/>
            <p:cNvSpPr>
              <a:spLocks noChangeShapeType="1"/>
            </p:cNvSpPr>
            <p:nvPr/>
          </p:nvSpPr>
          <p:spPr bwMode="auto">
            <a:xfrm>
              <a:off x="1576" y="2476"/>
              <a:ext cx="320"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sz="2400" b="1"/>
            </a:p>
          </p:txBody>
        </p:sp>
        <p:sp>
          <p:nvSpPr>
            <p:cNvPr id="19" name="Line 19"/>
            <p:cNvSpPr>
              <a:spLocks noChangeShapeType="1"/>
            </p:cNvSpPr>
            <p:nvPr/>
          </p:nvSpPr>
          <p:spPr bwMode="auto">
            <a:xfrm>
              <a:off x="328" y="2620"/>
              <a:ext cx="5184" cy="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20" name="Text Box 20"/>
            <p:cNvSpPr txBox="1">
              <a:spLocks noChangeArrowheads="1"/>
            </p:cNvSpPr>
            <p:nvPr/>
          </p:nvSpPr>
          <p:spPr bwMode="auto">
            <a:xfrm>
              <a:off x="909" y="2284"/>
              <a:ext cx="614" cy="291"/>
            </a:xfrm>
            <a:prstGeom prst="rect">
              <a:avLst/>
            </a:prstGeom>
            <a:noFill/>
            <a:ln w="9525">
              <a:noFill/>
              <a:miter lim="800000"/>
              <a:headEnd/>
              <a:tailEnd/>
            </a:ln>
          </p:spPr>
          <p:txBody>
            <a:bodyPr>
              <a:spAutoFit/>
            </a:bodyPr>
            <a:lstStyle/>
            <a:p>
              <a:pPr algn="l">
                <a:spcBef>
                  <a:spcPct val="5000"/>
                </a:spcBef>
              </a:pPr>
              <a:r>
                <a:rPr lang="en-US" altLang="zh-CN" sz="2400" b="1"/>
                <a:t>R/W</a:t>
              </a:r>
            </a:p>
          </p:txBody>
        </p:sp>
        <p:sp>
          <p:nvSpPr>
            <p:cNvPr id="21" name="Line 21"/>
            <p:cNvSpPr>
              <a:spLocks noChangeShapeType="1"/>
            </p:cNvSpPr>
            <p:nvPr/>
          </p:nvSpPr>
          <p:spPr bwMode="auto">
            <a:xfrm>
              <a:off x="1511"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22" name="Text Box 22"/>
            <p:cNvSpPr txBox="1">
              <a:spLocks noChangeArrowheads="1"/>
            </p:cNvSpPr>
            <p:nvPr/>
          </p:nvSpPr>
          <p:spPr bwMode="auto">
            <a:xfrm>
              <a:off x="1927" y="2264"/>
              <a:ext cx="614" cy="291"/>
            </a:xfrm>
            <a:prstGeom prst="rect">
              <a:avLst/>
            </a:prstGeom>
            <a:noFill/>
            <a:ln w="9525">
              <a:noFill/>
              <a:miter lim="800000"/>
              <a:headEnd/>
              <a:tailEnd/>
            </a:ln>
          </p:spPr>
          <p:txBody>
            <a:bodyPr>
              <a:spAutoFit/>
            </a:bodyPr>
            <a:lstStyle/>
            <a:p>
              <a:pPr algn="l">
                <a:spcBef>
                  <a:spcPct val="5000"/>
                </a:spcBef>
              </a:pPr>
              <a:r>
                <a:rPr lang="zh-CN" altLang="en-US" sz="2400" b="1"/>
                <a:t>刷新</a:t>
              </a:r>
            </a:p>
          </p:txBody>
        </p:sp>
        <p:sp>
          <p:nvSpPr>
            <p:cNvPr id="23" name="Line 23"/>
            <p:cNvSpPr>
              <a:spLocks noChangeShapeType="1"/>
            </p:cNvSpPr>
            <p:nvPr/>
          </p:nvSpPr>
          <p:spPr bwMode="auto">
            <a:xfrm>
              <a:off x="1958" y="238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24" name="Line 24"/>
            <p:cNvSpPr>
              <a:spLocks noChangeShapeType="1"/>
            </p:cNvSpPr>
            <p:nvPr/>
          </p:nvSpPr>
          <p:spPr bwMode="auto">
            <a:xfrm>
              <a:off x="2544" y="2368"/>
              <a:ext cx="0" cy="240"/>
            </a:xfrm>
            <a:prstGeom prst="line">
              <a:avLst/>
            </a:prstGeom>
            <a:noFill/>
            <a:ln w="28575" cap="sq">
              <a:solidFill>
                <a:srgbClr val="003C00"/>
              </a:solidFill>
              <a:round/>
              <a:headEnd type="none" w="sm" len="sm"/>
              <a:tailEnd type="none" w="sm" len="sm"/>
            </a:ln>
          </p:spPr>
          <p:txBody>
            <a:bodyPr wrap="none" anchor="ctr"/>
            <a:lstStyle/>
            <a:p>
              <a:endParaRPr lang="zh-CN" altLang="en-US" sz="2400" b="1"/>
            </a:p>
          </p:txBody>
        </p:sp>
        <p:sp>
          <p:nvSpPr>
            <p:cNvPr id="25" name="Text Box 25"/>
            <p:cNvSpPr txBox="1">
              <a:spLocks noChangeArrowheads="1"/>
            </p:cNvSpPr>
            <p:nvPr/>
          </p:nvSpPr>
          <p:spPr bwMode="auto">
            <a:xfrm>
              <a:off x="328" y="2284"/>
              <a:ext cx="644" cy="291"/>
            </a:xfrm>
            <a:prstGeom prst="rect">
              <a:avLst/>
            </a:prstGeom>
            <a:noFill/>
            <a:ln w="9525">
              <a:noFill/>
              <a:miter lim="800000"/>
              <a:headEnd/>
              <a:tailEnd/>
            </a:ln>
          </p:spPr>
          <p:txBody>
            <a:bodyPr>
              <a:spAutoFit/>
            </a:bodyPr>
            <a:lstStyle/>
            <a:p>
              <a:pPr algn="l">
                <a:spcBef>
                  <a:spcPct val="5000"/>
                </a:spcBef>
              </a:pPr>
              <a:r>
                <a:rPr lang="en-US" altLang="zh-CN" sz="2400" b="1"/>
                <a:t>R/W</a:t>
              </a:r>
            </a:p>
          </p:txBody>
        </p:sp>
        <p:sp>
          <p:nvSpPr>
            <p:cNvPr id="26" name="Line 26"/>
            <p:cNvSpPr>
              <a:spLocks noChangeShapeType="1"/>
            </p:cNvSpPr>
            <p:nvPr/>
          </p:nvSpPr>
          <p:spPr bwMode="auto">
            <a:xfrm>
              <a:off x="920"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27" name="Text Box 27"/>
            <p:cNvSpPr txBox="1">
              <a:spLocks noChangeArrowheads="1"/>
            </p:cNvSpPr>
            <p:nvPr/>
          </p:nvSpPr>
          <p:spPr bwMode="auto">
            <a:xfrm>
              <a:off x="4155" y="2275"/>
              <a:ext cx="634" cy="291"/>
            </a:xfrm>
            <a:prstGeom prst="rect">
              <a:avLst/>
            </a:prstGeom>
            <a:noFill/>
            <a:ln w="9525">
              <a:noFill/>
              <a:miter lim="800000"/>
              <a:headEnd/>
              <a:tailEnd/>
            </a:ln>
          </p:spPr>
          <p:txBody>
            <a:bodyPr>
              <a:spAutoFit/>
            </a:bodyPr>
            <a:lstStyle/>
            <a:p>
              <a:pPr algn="l">
                <a:spcBef>
                  <a:spcPct val="5000"/>
                </a:spcBef>
              </a:pPr>
              <a:r>
                <a:rPr lang="zh-CN" altLang="en-US" sz="2400" b="1"/>
                <a:t>刷新</a:t>
              </a:r>
            </a:p>
          </p:txBody>
        </p:sp>
        <p:sp>
          <p:nvSpPr>
            <p:cNvPr id="28" name="Line 28"/>
            <p:cNvSpPr>
              <a:spLocks noChangeShapeType="1"/>
            </p:cNvSpPr>
            <p:nvPr/>
          </p:nvSpPr>
          <p:spPr bwMode="auto">
            <a:xfrm>
              <a:off x="4165" y="236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29" name="Line 29"/>
            <p:cNvSpPr>
              <a:spLocks noChangeShapeType="1"/>
            </p:cNvSpPr>
            <p:nvPr/>
          </p:nvSpPr>
          <p:spPr bwMode="auto">
            <a:xfrm>
              <a:off x="3166" y="2476"/>
              <a:ext cx="354" cy="0"/>
            </a:xfrm>
            <a:prstGeom prst="line">
              <a:avLst/>
            </a:prstGeom>
            <a:noFill/>
            <a:ln w="28575">
              <a:solidFill>
                <a:srgbClr val="003C00"/>
              </a:solidFill>
              <a:prstDash val="sysDot"/>
              <a:round/>
              <a:headEnd type="none" w="sm" len="sm"/>
              <a:tailEnd type="none" w="sm" len="sm"/>
            </a:ln>
          </p:spPr>
          <p:txBody>
            <a:bodyPr wrap="none" anchor="ctr"/>
            <a:lstStyle/>
            <a:p>
              <a:endParaRPr lang="zh-CN" altLang="en-US" sz="2400" b="1"/>
            </a:p>
          </p:txBody>
        </p:sp>
        <p:sp>
          <p:nvSpPr>
            <p:cNvPr id="30" name="Text Box 30"/>
            <p:cNvSpPr txBox="1">
              <a:spLocks noChangeArrowheads="1"/>
            </p:cNvSpPr>
            <p:nvPr/>
          </p:nvSpPr>
          <p:spPr bwMode="auto">
            <a:xfrm>
              <a:off x="2524" y="2284"/>
              <a:ext cx="624" cy="291"/>
            </a:xfrm>
            <a:prstGeom prst="rect">
              <a:avLst/>
            </a:prstGeom>
            <a:noFill/>
            <a:ln w="9525">
              <a:noFill/>
              <a:miter lim="800000"/>
              <a:headEnd/>
              <a:tailEnd/>
            </a:ln>
          </p:spPr>
          <p:txBody>
            <a:bodyPr>
              <a:spAutoFit/>
            </a:bodyPr>
            <a:lstStyle/>
            <a:p>
              <a:pPr algn="l">
                <a:spcBef>
                  <a:spcPct val="5000"/>
                </a:spcBef>
              </a:pPr>
              <a:r>
                <a:rPr lang="en-US" altLang="zh-CN" sz="2400" b="1"/>
                <a:t>R/W</a:t>
              </a:r>
            </a:p>
          </p:txBody>
        </p:sp>
        <p:sp>
          <p:nvSpPr>
            <p:cNvPr id="31" name="Line 31"/>
            <p:cNvSpPr>
              <a:spLocks noChangeShapeType="1"/>
            </p:cNvSpPr>
            <p:nvPr/>
          </p:nvSpPr>
          <p:spPr bwMode="auto">
            <a:xfrm>
              <a:off x="3104" y="238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32" name="Line 32"/>
            <p:cNvSpPr>
              <a:spLocks noChangeShapeType="1"/>
            </p:cNvSpPr>
            <p:nvPr/>
          </p:nvSpPr>
          <p:spPr bwMode="auto">
            <a:xfrm>
              <a:off x="3584" y="2370"/>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33" name="Text Box 33"/>
            <p:cNvSpPr txBox="1">
              <a:spLocks noChangeArrowheads="1"/>
            </p:cNvSpPr>
            <p:nvPr/>
          </p:nvSpPr>
          <p:spPr bwMode="auto">
            <a:xfrm>
              <a:off x="3578" y="2294"/>
              <a:ext cx="634" cy="291"/>
            </a:xfrm>
            <a:prstGeom prst="rect">
              <a:avLst/>
            </a:prstGeom>
            <a:noFill/>
            <a:ln w="9525">
              <a:noFill/>
              <a:miter lim="800000"/>
              <a:headEnd/>
              <a:tailEnd/>
            </a:ln>
          </p:spPr>
          <p:txBody>
            <a:bodyPr>
              <a:spAutoFit/>
            </a:bodyPr>
            <a:lstStyle/>
            <a:p>
              <a:pPr algn="l">
                <a:spcBef>
                  <a:spcPct val="5000"/>
                </a:spcBef>
              </a:pPr>
              <a:r>
                <a:rPr lang="en-US" altLang="zh-CN" sz="2400" b="1"/>
                <a:t>R/W</a:t>
              </a:r>
            </a:p>
          </p:txBody>
        </p:sp>
        <p:sp>
          <p:nvSpPr>
            <p:cNvPr id="34" name="Line 34"/>
            <p:cNvSpPr>
              <a:spLocks noChangeShapeType="1"/>
            </p:cNvSpPr>
            <p:nvPr/>
          </p:nvSpPr>
          <p:spPr bwMode="auto">
            <a:xfrm>
              <a:off x="4762" y="2372"/>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35" name="Text Box 35"/>
            <p:cNvSpPr txBox="1">
              <a:spLocks noChangeArrowheads="1"/>
            </p:cNvSpPr>
            <p:nvPr/>
          </p:nvSpPr>
          <p:spPr bwMode="auto">
            <a:xfrm>
              <a:off x="4761" y="2283"/>
              <a:ext cx="659" cy="291"/>
            </a:xfrm>
            <a:prstGeom prst="rect">
              <a:avLst/>
            </a:prstGeom>
            <a:noFill/>
            <a:ln w="9525">
              <a:noFill/>
              <a:miter lim="800000"/>
              <a:headEnd/>
              <a:tailEnd/>
            </a:ln>
          </p:spPr>
          <p:txBody>
            <a:bodyPr>
              <a:spAutoFit/>
            </a:bodyPr>
            <a:lstStyle/>
            <a:p>
              <a:pPr algn="l">
                <a:spcBef>
                  <a:spcPct val="5000"/>
                </a:spcBef>
              </a:pPr>
              <a:r>
                <a:rPr lang="en-US" altLang="zh-CN" sz="2400" b="1"/>
                <a:t>R/W</a:t>
              </a:r>
            </a:p>
          </p:txBody>
        </p:sp>
        <p:sp>
          <p:nvSpPr>
            <p:cNvPr id="36" name="Line 36"/>
            <p:cNvSpPr>
              <a:spLocks noChangeShapeType="1"/>
            </p:cNvSpPr>
            <p:nvPr/>
          </p:nvSpPr>
          <p:spPr bwMode="auto">
            <a:xfrm>
              <a:off x="5323" y="2372"/>
              <a:ext cx="0" cy="240"/>
            </a:xfrm>
            <a:prstGeom prst="line">
              <a:avLst/>
            </a:prstGeom>
            <a:noFill/>
            <a:ln w="25400" cap="sq">
              <a:solidFill>
                <a:srgbClr val="003C00"/>
              </a:solidFill>
              <a:round/>
              <a:headEnd type="none" w="sm" len="sm"/>
              <a:tailEnd type="none" w="sm" len="sm"/>
            </a:ln>
          </p:spPr>
          <p:txBody>
            <a:bodyPr wrap="none" anchor="ctr"/>
            <a:lstStyle/>
            <a:p>
              <a:endParaRPr lang="zh-CN" altLang="en-US" sz="2400" b="1"/>
            </a:p>
          </p:txBody>
        </p:sp>
        <p:sp>
          <p:nvSpPr>
            <p:cNvPr id="37" name="Line 37"/>
            <p:cNvSpPr>
              <a:spLocks noChangeShapeType="1"/>
            </p:cNvSpPr>
            <p:nvPr/>
          </p:nvSpPr>
          <p:spPr bwMode="auto">
            <a:xfrm flipV="1">
              <a:off x="5350" y="2476"/>
              <a:ext cx="240" cy="0"/>
            </a:xfrm>
            <a:prstGeom prst="line">
              <a:avLst/>
            </a:prstGeom>
            <a:noFill/>
            <a:ln w="25400">
              <a:solidFill>
                <a:srgbClr val="003C00"/>
              </a:solidFill>
              <a:prstDash val="sysDot"/>
              <a:round/>
              <a:headEnd type="none" w="sm" len="sm"/>
              <a:tailEnd type="none" w="sm" len="sm"/>
            </a:ln>
          </p:spPr>
          <p:txBody>
            <a:bodyPr wrap="none" anchor="ctr"/>
            <a:lstStyle/>
            <a:p>
              <a:endParaRPr lang="zh-CN" altLang="en-US" sz="2400" b="1"/>
            </a:p>
          </p:txBody>
        </p:sp>
      </p:grpSp>
      <p:sp>
        <p:nvSpPr>
          <p:cNvPr id="38" name="Text Box 38"/>
          <p:cNvSpPr txBox="1">
            <a:spLocks noChangeArrowheads="1"/>
          </p:cNvSpPr>
          <p:nvPr/>
        </p:nvSpPr>
        <p:spPr bwMode="auto">
          <a:xfrm>
            <a:off x="966788" y="4665974"/>
            <a:ext cx="1695450" cy="461665"/>
          </a:xfrm>
          <a:prstGeom prst="rect">
            <a:avLst/>
          </a:prstGeom>
          <a:noFill/>
          <a:ln w="9525">
            <a:noFill/>
            <a:miter lim="800000"/>
            <a:headEnd/>
            <a:tailEnd/>
          </a:ln>
        </p:spPr>
        <p:txBody>
          <a:bodyPr>
            <a:spAutoFit/>
          </a:bodyPr>
          <a:lstStyle/>
          <a:p>
            <a:pPr algn="l">
              <a:spcBef>
                <a:spcPct val="5000"/>
              </a:spcBef>
            </a:pPr>
            <a:r>
              <a:rPr lang="zh-CN" altLang="en-US" sz="2400" b="1"/>
              <a:t>15.6 微秒</a:t>
            </a:r>
          </a:p>
        </p:txBody>
      </p:sp>
      <p:sp>
        <p:nvSpPr>
          <p:cNvPr id="39" name="Text Box 39"/>
          <p:cNvSpPr txBox="1">
            <a:spLocks noChangeArrowheads="1"/>
          </p:cNvSpPr>
          <p:nvPr/>
        </p:nvSpPr>
        <p:spPr bwMode="auto">
          <a:xfrm>
            <a:off x="3511550" y="4680262"/>
            <a:ext cx="1744663" cy="461665"/>
          </a:xfrm>
          <a:prstGeom prst="rect">
            <a:avLst/>
          </a:prstGeom>
          <a:noFill/>
          <a:ln w="9525">
            <a:noFill/>
            <a:miter lim="800000"/>
            <a:headEnd/>
            <a:tailEnd/>
          </a:ln>
        </p:spPr>
        <p:txBody>
          <a:bodyPr>
            <a:spAutoFit/>
          </a:bodyPr>
          <a:lstStyle/>
          <a:p>
            <a:pPr algn="l">
              <a:spcBef>
                <a:spcPct val="5000"/>
              </a:spcBef>
            </a:pPr>
            <a:r>
              <a:rPr lang="zh-CN" altLang="en-US" sz="2400" b="1"/>
              <a:t>15.6 微秒</a:t>
            </a:r>
          </a:p>
        </p:txBody>
      </p:sp>
      <p:grpSp>
        <p:nvGrpSpPr>
          <p:cNvPr id="40" name="Group 40"/>
          <p:cNvGrpSpPr>
            <a:grpSpLocks/>
          </p:cNvGrpSpPr>
          <p:nvPr/>
        </p:nvGrpSpPr>
        <p:grpSpPr bwMode="auto">
          <a:xfrm>
            <a:off x="3133725" y="4707249"/>
            <a:ext cx="2551113" cy="461963"/>
            <a:chOff x="2078" y="3094"/>
            <a:chExt cx="1615" cy="291"/>
          </a:xfrm>
        </p:grpSpPr>
        <p:sp>
          <p:nvSpPr>
            <p:cNvPr id="41" name="Line 41"/>
            <p:cNvSpPr>
              <a:spLocks noChangeShapeType="1"/>
            </p:cNvSpPr>
            <p:nvPr/>
          </p:nvSpPr>
          <p:spPr bwMode="auto">
            <a:xfrm>
              <a:off x="3693" y="3094"/>
              <a:ext cx="0" cy="291"/>
            </a:xfrm>
            <a:prstGeom prst="line">
              <a:avLst/>
            </a:prstGeom>
            <a:noFill/>
            <a:ln w="22225" cap="sq">
              <a:solidFill>
                <a:srgbClr val="003C00"/>
              </a:solidFill>
              <a:round/>
              <a:headEnd type="triangle" w="med" len="med"/>
              <a:tailEnd/>
            </a:ln>
          </p:spPr>
          <p:txBody>
            <a:bodyPr wrap="none" anchor="ctr"/>
            <a:lstStyle/>
            <a:p>
              <a:endParaRPr lang="zh-CN" altLang="en-US" sz="2400" b="1"/>
            </a:p>
          </p:txBody>
        </p:sp>
        <p:sp>
          <p:nvSpPr>
            <p:cNvPr id="42" name="Line 42"/>
            <p:cNvSpPr>
              <a:spLocks noChangeShapeType="1"/>
            </p:cNvSpPr>
            <p:nvPr/>
          </p:nvSpPr>
          <p:spPr bwMode="auto">
            <a:xfrm>
              <a:off x="2078" y="3258"/>
              <a:ext cx="288" cy="0"/>
            </a:xfrm>
            <a:prstGeom prst="line">
              <a:avLst/>
            </a:prstGeom>
            <a:noFill/>
            <a:ln w="22225" cap="sq">
              <a:solidFill>
                <a:srgbClr val="003C00"/>
              </a:solidFill>
              <a:round/>
              <a:headEnd type="triangle" w="med" len="med"/>
              <a:tailEnd/>
            </a:ln>
          </p:spPr>
          <p:txBody>
            <a:bodyPr wrap="none" anchor="ctr"/>
            <a:lstStyle/>
            <a:p>
              <a:endParaRPr lang="zh-CN" altLang="en-US" sz="2400" b="1"/>
            </a:p>
          </p:txBody>
        </p:sp>
        <p:sp>
          <p:nvSpPr>
            <p:cNvPr id="43" name="Line 43"/>
            <p:cNvSpPr>
              <a:spLocks noChangeShapeType="1"/>
            </p:cNvSpPr>
            <p:nvPr/>
          </p:nvSpPr>
          <p:spPr bwMode="auto">
            <a:xfrm>
              <a:off x="3327" y="3269"/>
              <a:ext cx="356" cy="0"/>
            </a:xfrm>
            <a:prstGeom prst="line">
              <a:avLst/>
            </a:prstGeom>
            <a:noFill/>
            <a:ln w="22225" cap="sq">
              <a:solidFill>
                <a:srgbClr val="003C00"/>
              </a:solidFill>
              <a:round/>
              <a:headEnd type="none" w="sm" len="sm"/>
              <a:tailEnd type="triangle" w="med" len="med"/>
            </a:ln>
          </p:spPr>
          <p:txBody>
            <a:bodyPr wrap="none" anchor="ctr"/>
            <a:lstStyle/>
            <a:p>
              <a:endParaRPr lang="zh-CN" altLang="en-US" sz="2400" b="1"/>
            </a:p>
          </p:txBody>
        </p:sp>
      </p:grpSp>
      <p:sp>
        <p:nvSpPr>
          <p:cNvPr id="44" name="Text Box 44"/>
          <p:cNvSpPr txBox="1">
            <a:spLocks noChangeArrowheads="1"/>
          </p:cNvSpPr>
          <p:nvPr/>
        </p:nvSpPr>
        <p:spPr bwMode="auto">
          <a:xfrm>
            <a:off x="6230938" y="4731062"/>
            <a:ext cx="1711325" cy="461665"/>
          </a:xfrm>
          <a:prstGeom prst="rect">
            <a:avLst/>
          </a:prstGeom>
          <a:noFill/>
          <a:ln w="9525">
            <a:noFill/>
            <a:miter lim="800000"/>
            <a:headEnd/>
            <a:tailEnd/>
          </a:ln>
        </p:spPr>
        <p:txBody>
          <a:bodyPr>
            <a:spAutoFit/>
          </a:bodyPr>
          <a:lstStyle/>
          <a:p>
            <a:pPr algn="l">
              <a:spcBef>
                <a:spcPct val="5000"/>
              </a:spcBef>
            </a:pPr>
            <a:r>
              <a:rPr lang="zh-CN" altLang="en-US" sz="2400" b="1"/>
              <a:t>15.6 微秒</a:t>
            </a:r>
          </a:p>
        </p:txBody>
      </p:sp>
      <p:grpSp>
        <p:nvGrpSpPr>
          <p:cNvPr id="45" name="Group 45"/>
          <p:cNvGrpSpPr>
            <a:grpSpLocks/>
          </p:cNvGrpSpPr>
          <p:nvPr/>
        </p:nvGrpSpPr>
        <p:grpSpPr bwMode="auto">
          <a:xfrm>
            <a:off x="5694363" y="5000937"/>
            <a:ext cx="2732087" cy="1587"/>
            <a:chOff x="3711" y="3278"/>
            <a:chExt cx="1721" cy="1"/>
          </a:xfrm>
        </p:grpSpPr>
        <p:sp>
          <p:nvSpPr>
            <p:cNvPr id="46" name="Line 46"/>
            <p:cNvSpPr>
              <a:spLocks noChangeShapeType="1"/>
            </p:cNvSpPr>
            <p:nvPr/>
          </p:nvSpPr>
          <p:spPr bwMode="auto">
            <a:xfrm>
              <a:off x="3711" y="3278"/>
              <a:ext cx="368" cy="0"/>
            </a:xfrm>
            <a:prstGeom prst="line">
              <a:avLst/>
            </a:prstGeom>
            <a:noFill/>
            <a:ln w="22225" cap="sq">
              <a:solidFill>
                <a:srgbClr val="003C00"/>
              </a:solidFill>
              <a:round/>
              <a:headEnd type="triangle" w="med" len="med"/>
              <a:tailEnd/>
            </a:ln>
          </p:spPr>
          <p:txBody>
            <a:bodyPr wrap="none" anchor="ctr"/>
            <a:lstStyle/>
            <a:p>
              <a:endParaRPr lang="zh-CN" altLang="en-US" sz="2400" b="1"/>
            </a:p>
          </p:txBody>
        </p:sp>
        <p:sp>
          <p:nvSpPr>
            <p:cNvPr id="47" name="Line 47"/>
            <p:cNvSpPr>
              <a:spLocks noChangeShapeType="1"/>
            </p:cNvSpPr>
            <p:nvPr/>
          </p:nvSpPr>
          <p:spPr bwMode="auto">
            <a:xfrm>
              <a:off x="5104" y="3279"/>
              <a:ext cx="328" cy="0"/>
            </a:xfrm>
            <a:prstGeom prst="line">
              <a:avLst/>
            </a:prstGeom>
            <a:noFill/>
            <a:ln w="22225" cap="sq">
              <a:solidFill>
                <a:srgbClr val="003C00"/>
              </a:solidFill>
              <a:round/>
              <a:headEnd type="none" w="sm" len="sm"/>
              <a:tailEnd type="triangle" w="med" len="med"/>
            </a:ln>
          </p:spPr>
          <p:txBody>
            <a:bodyPr wrap="none" anchor="ctr"/>
            <a:lstStyle/>
            <a:p>
              <a:endParaRPr lang="zh-CN" altLang="en-US" sz="2400" b="1"/>
            </a:p>
          </p:txBody>
        </p:sp>
      </p:grpSp>
      <p:sp>
        <p:nvSpPr>
          <p:cNvPr id="48" name="Text Box 48"/>
          <p:cNvSpPr txBox="1">
            <a:spLocks noChangeArrowheads="1"/>
          </p:cNvSpPr>
          <p:nvPr/>
        </p:nvSpPr>
        <p:spPr bwMode="auto">
          <a:xfrm>
            <a:off x="2281238" y="5121587"/>
            <a:ext cx="1909762" cy="461665"/>
          </a:xfrm>
          <a:prstGeom prst="rect">
            <a:avLst/>
          </a:prstGeom>
          <a:noFill/>
          <a:ln w="9525">
            <a:noFill/>
            <a:miter lim="800000"/>
            <a:headEnd/>
            <a:tailEnd/>
          </a:ln>
        </p:spPr>
        <p:txBody>
          <a:bodyPr>
            <a:spAutoFit/>
          </a:bodyPr>
          <a:lstStyle/>
          <a:p>
            <a:pPr algn="l">
              <a:spcBef>
                <a:spcPct val="5000"/>
              </a:spcBef>
            </a:pPr>
            <a:r>
              <a:rPr lang="zh-CN" altLang="en-US" sz="2400" b="1"/>
              <a:t>刷新请求</a:t>
            </a:r>
          </a:p>
        </p:txBody>
      </p:sp>
      <p:sp>
        <p:nvSpPr>
          <p:cNvPr id="49" name="Text Box 49"/>
          <p:cNvSpPr txBox="1">
            <a:spLocks noChangeArrowheads="1"/>
          </p:cNvSpPr>
          <p:nvPr/>
        </p:nvSpPr>
        <p:spPr bwMode="auto">
          <a:xfrm>
            <a:off x="4840288" y="5139049"/>
            <a:ext cx="2020887" cy="461665"/>
          </a:xfrm>
          <a:prstGeom prst="rect">
            <a:avLst/>
          </a:prstGeom>
          <a:noFill/>
          <a:ln w="9525">
            <a:noFill/>
            <a:miter lim="800000"/>
            <a:headEnd/>
            <a:tailEnd/>
          </a:ln>
        </p:spPr>
        <p:txBody>
          <a:bodyPr>
            <a:spAutoFit/>
          </a:bodyPr>
          <a:lstStyle/>
          <a:p>
            <a:pPr algn="l">
              <a:spcBef>
                <a:spcPct val="5000"/>
              </a:spcBef>
            </a:pPr>
            <a:r>
              <a:rPr lang="zh-CN" altLang="en-US" sz="2400" b="1"/>
              <a:t>刷新请求</a:t>
            </a:r>
          </a:p>
        </p:txBody>
      </p:sp>
      <p:sp>
        <p:nvSpPr>
          <p:cNvPr id="50" name="Text Box 50"/>
          <p:cNvSpPr txBox="1">
            <a:spLocks noChangeArrowheads="1"/>
          </p:cNvSpPr>
          <p:nvPr/>
        </p:nvSpPr>
        <p:spPr bwMode="auto">
          <a:xfrm>
            <a:off x="1617663" y="5755322"/>
            <a:ext cx="3348037" cy="461665"/>
          </a:xfrm>
          <a:prstGeom prst="rect">
            <a:avLst/>
          </a:prstGeom>
          <a:noFill/>
          <a:ln w="9525">
            <a:noFill/>
            <a:miter lim="800000"/>
            <a:headEnd/>
            <a:tailEnd/>
          </a:ln>
        </p:spPr>
        <p:txBody>
          <a:bodyPr>
            <a:spAutoFit/>
          </a:bodyPr>
          <a:lstStyle/>
          <a:p>
            <a:pPr algn="l">
              <a:spcBef>
                <a:spcPct val="5000"/>
              </a:spcBef>
            </a:pPr>
            <a:r>
              <a:rPr lang="zh-CN" altLang="en-US" sz="2400" b="1"/>
              <a:t>(可作为</a:t>
            </a:r>
            <a:r>
              <a:rPr lang="en-US" altLang="zh-CN" sz="2400" b="1"/>
              <a:t>DMA</a:t>
            </a:r>
            <a:r>
              <a:rPr lang="zh-CN" altLang="en-US" sz="2400" b="1"/>
              <a:t>请求)</a:t>
            </a:r>
          </a:p>
        </p:txBody>
      </p:sp>
      <p:sp>
        <p:nvSpPr>
          <p:cNvPr id="51" name="Text Box 51"/>
          <p:cNvSpPr txBox="1">
            <a:spLocks noChangeArrowheads="1"/>
          </p:cNvSpPr>
          <p:nvPr/>
        </p:nvSpPr>
        <p:spPr bwMode="auto">
          <a:xfrm>
            <a:off x="4708525" y="5755322"/>
            <a:ext cx="3203575" cy="461665"/>
          </a:xfrm>
          <a:prstGeom prst="rect">
            <a:avLst/>
          </a:prstGeom>
          <a:noFill/>
          <a:ln w="9525">
            <a:noFill/>
            <a:miter lim="800000"/>
            <a:headEnd/>
            <a:tailEnd/>
          </a:ln>
        </p:spPr>
        <p:txBody>
          <a:bodyPr>
            <a:spAutoFit/>
          </a:bodyPr>
          <a:lstStyle/>
          <a:p>
            <a:pPr algn="l">
              <a:spcBef>
                <a:spcPct val="5000"/>
              </a:spcBef>
            </a:pPr>
            <a:r>
              <a:rPr lang="zh-CN" altLang="en-US" sz="2400" b="1"/>
              <a:t>(可作为</a:t>
            </a:r>
            <a:r>
              <a:rPr lang="en-US" altLang="zh-CN" sz="2400" b="1"/>
              <a:t>DMA</a:t>
            </a:r>
            <a:r>
              <a:rPr lang="zh-CN" altLang="en-US" sz="2400" b="1"/>
              <a:t>请求)</a:t>
            </a:r>
          </a:p>
        </p:txBody>
      </p:sp>
      <p:sp>
        <p:nvSpPr>
          <p:cNvPr id="52" name="Line 52"/>
          <p:cNvSpPr>
            <a:spLocks noChangeShapeType="1"/>
          </p:cNvSpPr>
          <p:nvPr/>
        </p:nvSpPr>
        <p:spPr bwMode="auto">
          <a:xfrm>
            <a:off x="8450263" y="4705662"/>
            <a:ext cx="0" cy="465137"/>
          </a:xfrm>
          <a:prstGeom prst="line">
            <a:avLst/>
          </a:prstGeom>
          <a:noFill/>
          <a:ln w="22225">
            <a:solidFill>
              <a:srgbClr val="003C00"/>
            </a:solidFill>
            <a:round/>
            <a:headEnd/>
            <a:tailEnd/>
          </a:ln>
        </p:spPr>
        <p:txBody>
          <a:bodyPr wrap="none"/>
          <a:lstStyle/>
          <a:p>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wipe(left)">
                                      <p:cBhvr>
                                        <p:cTn id="47" dur="500"/>
                                        <p:tgtEl>
                                          <p:spTgt spid="3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8">
                                            <p:txEl>
                                              <p:pRg st="0" end="0"/>
                                            </p:txEl>
                                          </p:spTgt>
                                        </p:tgtEl>
                                        <p:attrNameLst>
                                          <p:attrName>style.visibility</p:attrName>
                                        </p:attrNameLst>
                                      </p:cBhvr>
                                      <p:to>
                                        <p:strVal val="visible"/>
                                      </p:to>
                                    </p:set>
                                    <p:animEffect transition="in" filter="wipe(left)">
                                      <p:cBhvr>
                                        <p:cTn id="52" dur="500"/>
                                        <p:tgtEl>
                                          <p:spTgt spid="48">
                                            <p:txEl>
                                              <p:pRg st="0" end="0"/>
                                            </p:txEl>
                                          </p:spTgt>
                                        </p:tgtEl>
                                      </p:cBhvr>
                                    </p:animEffect>
                                  </p:childTnLst>
                                </p:cTn>
                              </p:par>
                            </p:childTnLst>
                          </p:cTn>
                        </p:par>
                        <p:par>
                          <p:cTn id="53" fill="hold">
                            <p:stCondLst>
                              <p:cond delay="500"/>
                            </p:stCondLst>
                            <p:childTnLst>
                              <p:par>
                                <p:cTn id="54" presetID="22" presetClass="entr" presetSubtype="8" fill="hold" grpId="0" nodeType="afterEffect">
                                  <p:stCondLst>
                                    <p:cond delay="100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left)">
                                      <p:cBhvr>
                                        <p:cTn id="66" dur="500"/>
                                        <p:tgtEl>
                                          <p:spTgt spid="3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9">
                                            <p:txEl>
                                              <p:pRg st="0" end="0"/>
                                            </p:txEl>
                                          </p:spTgt>
                                        </p:tgtEl>
                                        <p:attrNameLst>
                                          <p:attrName>style.visibility</p:attrName>
                                        </p:attrNameLst>
                                      </p:cBhvr>
                                      <p:to>
                                        <p:strVal val="visible"/>
                                      </p:to>
                                    </p:set>
                                    <p:animEffect transition="in" filter="wipe(left)">
                                      <p:cBhvr>
                                        <p:cTn id="71" dur="500"/>
                                        <p:tgtEl>
                                          <p:spTgt spid="49">
                                            <p:txEl>
                                              <p:pRg st="0" end="0"/>
                                            </p:txEl>
                                          </p:spTgt>
                                        </p:tgtEl>
                                      </p:cBhvr>
                                    </p:animEffect>
                                  </p:childTnLst>
                                </p:cTn>
                              </p:par>
                            </p:childTnLst>
                          </p:cTn>
                        </p:par>
                        <p:par>
                          <p:cTn id="72" fill="hold">
                            <p:stCondLst>
                              <p:cond delay="500"/>
                            </p:stCondLst>
                            <p:childTnLst>
                              <p:par>
                                <p:cTn id="73" presetID="22" presetClass="entr" presetSubtype="8" fill="hold" grpId="0" nodeType="afterEffect">
                                  <p:stCondLst>
                                    <p:cond delay="1000"/>
                                  </p:stCondLst>
                                  <p:childTnLst>
                                    <p:set>
                                      <p:cBhvr>
                                        <p:cTn id="74" dur="1" fill="hold">
                                          <p:stCondLst>
                                            <p:cond delay="0"/>
                                          </p:stCondLst>
                                        </p:cTn>
                                        <p:tgtEl>
                                          <p:spTgt spid="51">
                                            <p:txEl>
                                              <p:pRg st="0" end="0"/>
                                            </p:txEl>
                                          </p:spTgt>
                                        </p:tgtEl>
                                        <p:attrNameLst>
                                          <p:attrName>style.visibility</p:attrName>
                                        </p:attrNameLst>
                                      </p:cBhvr>
                                      <p:to>
                                        <p:strVal val="visible"/>
                                      </p:to>
                                    </p:set>
                                    <p:animEffect transition="in" filter="wipe(left)">
                                      <p:cBhvr>
                                        <p:cTn id="75" dur="500"/>
                                        <p:tgtEl>
                                          <p:spTgt spid="5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4">
                                            <p:txEl>
                                              <p:pRg st="0" end="0"/>
                                            </p:txEl>
                                          </p:spTgt>
                                        </p:tgtEl>
                                        <p:attrNameLst>
                                          <p:attrName>style.visibility</p:attrName>
                                        </p:attrNameLst>
                                      </p:cBhvr>
                                      <p:to>
                                        <p:strVal val="visible"/>
                                      </p:to>
                                    </p:set>
                                    <p:animEffect transition="in" filter="wipe(left)">
                                      <p:cBhvr>
                                        <p:cTn id="85" dur="500"/>
                                        <p:tgtEl>
                                          <p:spTgt spid="44">
                                            <p:txEl>
                                              <p:pRg st="0" end="0"/>
                                            </p:txEl>
                                          </p:spTgt>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up)">
                                      <p:cBhvr>
                                        <p:cTn id="8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10" grpId="0" build="p" autoUpdateAnimBg="0"/>
      <p:bldP spid="11" grpId="0" build="p" autoUpdateAnimBg="0"/>
      <p:bldP spid="38" grpId="0" build="p" autoUpdateAnimBg="0"/>
      <p:bldP spid="39" grpId="0" build="p" autoUpdateAnimBg="0"/>
      <p:bldP spid="44" grpId="0" build="p" autoUpdateAnimBg="0"/>
      <p:bldP spid="48" grpId="0" build="p" autoUpdateAnimBg="0"/>
      <p:bldP spid="49" grpId="0" build="p" autoUpdateAnimBg="0"/>
      <p:bldP spid="50" grpId="0" build="p" autoUpdateAnimBg="0" advAuto="1000"/>
      <p:bldP spid="51" grpId="0" build="p" autoUpdateAnimBg="0" advAuto="1000"/>
      <p:bldP spid="5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452438" y="966095"/>
            <a:ext cx="2805112" cy="461665"/>
          </a:xfrm>
          <a:prstGeom prst="rect">
            <a:avLst/>
          </a:prstGeom>
          <a:noFill/>
          <a:ln w="9525">
            <a:noFill/>
            <a:miter lim="800000"/>
            <a:headEnd/>
            <a:tailEnd/>
          </a:ln>
          <a:effectLst/>
        </p:spPr>
        <p:txBody>
          <a:bodyPr>
            <a:spAutoFit/>
          </a:bodyPr>
          <a:lstStyle/>
          <a:p>
            <a:pPr>
              <a:spcBef>
                <a:spcPct val="50000"/>
              </a:spcBef>
            </a:pPr>
            <a:r>
              <a:rPr lang="zh-CN" altLang="en-US" sz="2400" b="1">
                <a:solidFill>
                  <a:srgbClr val="990000"/>
                </a:solidFill>
              </a:rPr>
              <a:t>1、奇偶校验</a:t>
            </a:r>
          </a:p>
        </p:txBody>
      </p:sp>
      <p:sp>
        <p:nvSpPr>
          <p:cNvPr id="4" name="Rectangle 40"/>
          <p:cNvSpPr>
            <a:spLocks noChangeArrowheads="1"/>
          </p:cNvSpPr>
          <p:nvPr/>
        </p:nvSpPr>
        <p:spPr bwMode="auto">
          <a:xfrm>
            <a:off x="481641" y="1496205"/>
            <a:ext cx="4159250" cy="461665"/>
          </a:xfrm>
          <a:prstGeom prst="rect">
            <a:avLst/>
          </a:prstGeom>
          <a:noFill/>
          <a:ln w="9525">
            <a:noFill/>
            <a:miter lim="800000"/>
            <a:headEnd/>
            <a:tailEnd/>
          </a:ln>
          <a:effectLst/>
        </p:spPr>
        <p:txBody>
          <a:bodyPr>
            <a:spAutoFit/>
          </a:bodyPr>
          <a:lstStyle/>
          <a:p>
            <a:r>
              <a:rPr lang="zh-CN" altLang="en-US" sz="2400" b="1"/>
              <a:t>(1) 奇校验</a:t>
            </a:r>
          </a:p>
        </p:txBody>
      </p:sp>
      <p:sp>
        <p:nvSpPr>
          <p:cNvPr id="5" name="Text Box 42"/>
          <p:cNvSpPr txBox="1">
            <a:spLocks noChangeArrowheads="1"/>
          </p:cNvSpPr>
          <p:nvPr/>
        </p:nvSpPr>
        <p:spPr bwMode="auto">
          <a:xfrm>
            <a:off x="517525" y="1988840"/>
            <a:ext cx="8626475" cy="137954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对给定的一个需传送的</a:t>
            </a:r>
            <a:r>
              <a:rPr lang="zh-CN" altLang="en-US" sz="2400" b="1">
                <a:solidFill>
                  <a:srgbClr val="0000FF"/>
                </a:solidFill>
              </a:rPr>
              <a:t>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ea typeface="Batang" pitchFamily="18" charset="-127"/>
              </a:rPr>
              <a:t>∼</a:t>
            </a:r>
            <a:r>
              <a:rPr lang="en-US" altLang="zh-CN" sz="2400" b="1"/>
              <a:t>D</a:t>
            </a:r>
            <a:r>
              <a:rPr lang="en-US" altLang="zh-CN" sz="2400" b="1" baseline="-14000"/>
              <a:t>0 </a:t>
            </a:r>
            <a:r>
              <a:rPr lang="en-US" altLang="zh-CN" sz="2400" b="1"/>
              <a:t>, </a:t>
            </a:r>
            <a:r>
              <a:rPr lang="zh-CN" altLang="en-US" sz="2400" b="1"/>
              <a:t>设置一个</a:t>
            </a:r>
            <a:r>
              <a:rPr lang="zh-CN" altLang="en-US" sz="2400" b="1">
                <a:solidFill>
                  <a:srgbClr val="0000FF"/>
                </a:solidFill>
              </a:rPr>
              <a:t>校验位</a:t>
            </a:r>
            <a:r>
              <a:rPr lang="en-US" altLang="zh-CN" sz="2400" b="1"/>
              <a:t>P, </a:t>
            </a:r>
            <a:r>
              <a:rPr lang="zh-CN" altLang="en-US" sz="2400" b="1"/>
              <a:t>要求</a:t>
            </a:r>
            <a:r>
              <a:rPr lang="en-US" altLang="zh-CN" sz="2400" b="1"/>
              <a:t>PD</a:t>
            </a:r>
            <a:r>
              <a:rPr lang="en-US" altLang="zh-CN" sz="2400" b="1" baseline="-14000"/>
              <a:t>n</a:t>
            </a:r>
            <a:r>
              <a:rPr lang="en-US" altLang="zh-CN" sz="2400" b="1" baseline="-14000">
                <a:cs typeface="Times New Roman" pitchFamily="18" charset="0"/>
              </a:rPr>
              <a:t>–1</a:t>
            </a:r>
            <a:r>
              <a:rPr lang="en-US" altLang="zh-CN" sz="2400" b="1">
                <a:ea typeface="Batang" pitchFamily="18" charset="-127"/>
              </a:rPr>
              <a:t>∼</a:t>
            </a:r>
            <a:r>
              <a:rPr lang="en-US" altLang="zh-CN" sz="2400" b="1"/>
              <a:t>D</a:t>
            </a:r>
            <a:r>
              <a:rPr lang="en-US" altLang="zh-CN" sz="2400" b="1" baseline="-14000"/>
              <a:t>0</a:t>
            </a:r>
            <a:r>
              <a:rPr lang="en-US" altLang="zh-CN" sz="2400" b="1"/>
              <a:t>(</a:t>
            </a:r>
            <a:r>
              <a:rPr lang="zh-CN" altLang="en-US" sz="2400" b="1"/>
              <a:t>共</a:t>
            </a:r>
            <a:r>
              <a:rPr lang="en-US" altLang="zh-CN" sz="2400" b="1"/>
              <a:t>n+1</a:t>
            </a:r>
            <a:r>
              <a:rPr lang="zh-CN" altLang="en-US" sz="2400" b="1"/>
              <a:t>位)中</a:t>
            </a:r>
            <a:r>
              <a:rPr lang="en-US" altLang="zh-CN" sz="2400" b="1"/>
              <a:t>, </a:t>
            </a:r>
            <a:r>
              <a:rPr lang="zh-CN" altLang="en-US" sz="2400" b="1"/>
              <a:t>“1”的个数须为奇数。校验位</a:t>
            </a:r>
            <a:r>
              <a:rPr lang="en-US" altLang="zh-CN" sz="2400" b="1"/>
              <a:t>P</a:t>
            </a:r>
            <a:r>
              <a:rPr lang="zh-CN" altLang="en-US" sz="2400" b="1"/>
              <a:t>连同代码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t>～D</a:t>
            </a:r>
            <a:r>
              <a:rPr lang="en-US" altLang="zh-CN" sz="2400" b="1" baseline="-14000"/>
              <a:t>0</a:t>
            </a:r>
            <a:r>
              <a:rPr lang="zh-CN" altLang="en-US" sz="2400" b="1"/>
              <a:t>一起传送。</a:t>
            </a:r>
          </a:p>
        </p:txBody>
      </p:sp>
      <p:sp>
        <p:nvSpPr>
          <p:cNvPr id="6" name="Text Box 43"/>
          <p:cNvSpPr txBox="1">
            <a:spLocks noChangeArrowheads="1"/>
          </p:cNvSpPr>
          <p:nvPr/>
        </p:nvSpPr>
        <p:spPr bwMode="auto">
          <a:xfrm>
            <a:off x="468313" y="3534494"/>
            <a:ext cx="8497887" cy="461665"/>
          </a:xfrm>
          <a:prstGeom prst="rect">
            <a:avLst/>
          </a:prstGeom>
          <a:noFill/>
          <a:ln w="9525">
            <a:noFill/>
            <a:miter lim="800000"/>
            <a:headEnd/>
            <a:tailEnd/>
          </a:ln>
          <a:effectLst/>
        </p:spPr>
        <p:txBody>
          <a:bodyPr>
            <a:spAutoFit/>
          </a:bodyPr>
          <a:lstStyle/>
          <a:p>
            <a:pPr>
              <a:spcBef>
                <a:spcPct val="50000"/>
              </a:spcBef>
            </a:pPr>
            <a:r>
              <a:rPr lang="zh-CN" altLang="en-US" sz="2400" b="1"/>
              <a:t>比如: 代码串10001101, 则</a:t>
            </a:r>
            <a:r>
              <a:rPr lang="en-US" altLang="zh-CN" sz="2400" b="1"/>
              <a:t>P</a:t>
            </a:r>
            <a:r>
              <a:rPr lang="zh-CN" altLang="en-US" sz="2400" b="1"/>
              <a:t>应为1,  形成110001101</a:t>
            </a:r>
          </a:p>
        </p:txBody>
      </p:sp>
      <p:sp>
        <p:nvSpPr>
          <p:cNvPr id="7" name="Text Box 45"/>
          <p:cNvSpPr txBox="1">
            <a:spLocks noChangeArrowheads="1"/>
          </p:cNvSpPr>
          <p:nvPr/>
        </p:nvSpPr>
        <p:spPr bwMode="auto">
          <a:xfrm>
            <a:off x="452438" y="4012331"/>
            <a:ext cx="1841500" cy="461665"/>
          </a:xfrm>
          <a:prstGeom prst="rect">
            <a:avLst/>
          </a:prstGeom>
          <a:noFill/>
          <a:ln w="9525">
            <a:noFill/>
            <a:miter lim="800000"/>
            <a:headEnd/>
            <a:tailEnd/>
          </a:ln>
          <a:effectLst/>
        </p:spPr>
        <p:txBody>
          <a:bodyPr>
            <a:spAutoFit/>
          </a:bodyPr>
          <a:lstStyle/>
          <a:p>
            <a:pPr>
              <a:spcBef>
                <a:spcPct val="50000"/>
              </a:spcBef>
            </a:pPr>
            <a:r>
              <a:rPr lang="zh-CN" altLang="en-US" sz="2400" b="1"/>
              <a:t>电路:</a:t>
            </a:r>
          </a:p>
        </p:txBody>
      </p:sp>
      <p:sp>
        <p:nvSpPr>
          <p:cNvPr id="8" name="Text Box 46"/>
          <p:cNvSpPr txBox="1">
            <a:spLocks noChangeArrowheads="1"/>
          </p:cNvSpPr>
          <p:nvPr/>
        </p:nvSpPr>
        <p:spPr bwMode="auto">
          <a:xfrm>
            <a:off x="1404938" y="4013919"/>
            <a:ext cx="5421312" cy="461665"/>
          </a:xfrm>
          <a:prstGeom prst="rect">
            <a:avLst/>
          </a:prstGeom>
          <a:noFill/>
          <a:ln w="9525">
            <a:noFill/>
            <a:miter lim="800000"/>
            <a:headEnd/>
            <a:tailEnd/>
          </a:ln>
          <a:effectLst/>
        </p:spPr>
        <p:txBody>
          <a:bodyPr>
            <a:spAutoFit/>
          </a:bodyPr>
          <a:lstStyle/>
          <a:p>
            <a:pPr>
              <a:spcBef>
                <a:spcPct val="50000"/>
              </a:spcBef>
            </a:pPr>
            <a:r>
              <a:rPr lang="zh-CN" altLang="en-US" sz="2400" b="1"/>
              <a:t>对一个八位的数据</a:t>
            </a:r>
            <a:r>
              <a:rPr lang="en-US" altLang="zh-CN" sz="2400" b="1"/>
              <a:t>D</a:t>
            </a:r>
            <a:r>
              <a:rPr lang="en-US" altLang="zh-CN" sz="2400" b="1" baseline="-14000"/>
              <a:t>7</a:t>
            </a:r>
            <a:r>
              <a:rPr lang="en-US" altLang="zh-CN" sz="2400" b="1"/>
              <a:t>～D</a:t>
            </a:r>
            <a:r>
              <a:rPr lang="en-US" altLang="zh-CN" sz="2400" b="1" baseline="-14000"/>
              <a:t>0 </a:t>
            </a:r>
            <a:r>
              <a:rPr lang="zh-CN" altLang="en-US" sz="2400" b="1"/>
              <a:t>, 则:</a:t>
            </a:r>
          </a:p>
        </p:txBody>
      </p:sp>
      <p:grpSp>
        <p:nvGrpSpPr>
          <p:cNvPr id="20" name="Group 119"/>
          <p:cNvGrpSpPr>
            <a:grpSpLocks/>
          </p:cNvGrpSpPr>
          <p:nvPr/>
        </p:nvGrpSpPr>
        <p:grpSpPr bwMode="auto">
          <a:xfrm>
            <a:off x="2123728" y="4551638"/>
            <a:ext cx="5205413" cy="2147889"/>
            <a:chOff x="2142" y="2345"/>
            <a:chExt cx="3279" cy="1353"/>
          </a:xfrm>
        </p:grpSpPr>
        <p:sp>
          <p:nvSpPr>
            <p:cNvPr id="21" name="Rectangle 59"/>
            <p:cNvSpPr>
              <a:spLocks noChangeArrowheads="1"/>
            </p:cNvSpPr>
            <p:nvPr/>
          </p:nvSpPr>
          <p:spPr bwMode="auto">
            <a:xfrm>
              <a:off x="2152" y="2345"/>
              <a:ext cx="524" cy="489"/>
            </a:xfrm>
            <a:prstGeom prst="rect">
              <a:avLst/>
            </a:prstGeom>
            <a:noFill/>
            <a:ln w="9525">
              <a:noFill/>
              <a:miter lim="800000"/>
              <a:headEnd/>
              <a:tailEnd/>
            </a:ln>
            <a:effectLst/>
          </p:spPr>
          <p:txBody>
            <a:bodyPr>
              <a:spAutoFit/>
            </a:bodyPr>
            <a:lstStyle/>
            <a:p>
              <a:r>
                <a:rPr lang="en-US" altLang="zh-CN" sz="2400" b="1"/>
                <a:t>D</a:t>
              </a:r>
              <a:r>
                <a:rPr lang="en-US" altLang="zh-CN" sz="2400" b="1" baseline="-14000"/>
                <a:t>7</a:t>
              </a:r>
              <a:endParaRPr lang="en-US" altLang="zh-CN" sz="2400" b="1"/>
            </a:p>
            <a:p>
              <a:pPr>
                <a:lnSpc>
                  <a:spcPct val="85000"/>
                </a:lnSpc>
              </a:pPr>
              <a:r>
                <a:rPr lang="en-US" altLang="zh-CN" sz="2400" b="1"/>
                <a:t>D</a:t>
              </a:r>
              <a:r>
                <a:rPr lang="en-US" altLang="zh-CN" sz="2400" b="1" baseline="-14000"/>
                <a:t>6</a:t>
              </a:r>
              <a:endParaRPr lang="zh-CN" altLang="en-US" sz="2400" b="1" baseline="-14000"/>
            </a:p>
          </p:txBody>
        </p:sp>
        <p:sp>
          <p:nvSpPr>
            <p:cNvPr id="22" name="Line 61"/>
            <p:cNvSpPr>
              <a:spLocks noChangeShapeType="1"/>
            </p:cNvSpPr>
            <p:nvPr/>
          </p:nvSpPr>
          <p:spPr bwMode="auto">
            <a:xfrm>
              <a:off x="2937" y="2674"/>
              <a:ext cx="220" cy="0"/>
            </a:xfrm>
            <a:prstGeom prst="line">
              <a:avLst/>
            </a:prstGeom>
            <a:noFill/>
            <a:ln w="22225">
              <a:solidFill>
                <a:srgbClr val="003C00"/>
              </a:solidFill>
              <a:round/>
              <a:headEnd/>
              <a:tailEnd/>
            </a:ln>
            <a:effectLst/>
          </p:spPr>
          <p:txBody>
            <a:bodyPr wrap="none"/>
            <a:lstStyle/>
            <a:p>
              <a:endParaRPr lang="zh-CN" altLang="en-US" sz="2400" b="1"/>
            </a:p>
          </p:txBody>
        </p:sp>
        <p:sp>
          <p:nvSpPr>
            <p:cNvPr id="23" name="Rectangle 66"/>
            <p:cNvSpPr>
              <a:spLocks noChangeArrowheads="1"/>
            </p:cNvSpPr>
            <p:nvPr/>
          </p:nvSpPr>
          <p:spPr bwMode="auto">
            <a:xfrm>
              <a:off x="2142" y="3407"/>
              <a:ext cx="524" cy="291"/>
            </a:xfrm>
            <a:prstGeom prst="rect">
              <a:avLst/>
            </a:prstGeom>
            <a:noFill/>
            <a:ln w="9525">
              <a:noFill/>
              <a:miter lim="800000"/>
              <a:headEnd/>
              <a:tailEnd/>
            </a:ln>
            <a:effectLst/>
          </p:spPr>
          <p:txBody>
            <a:bodyPr>
              <a:spAutoFit/>
            </a:bodyPr>
            <a:lstStyle/>
            <a:p>
              <a:r>
                <a:rPr lang="en-US" altLang="zh-CN" sz="2400" b="1"/>
                <a:t>D</a:t>
              </a:r>
              <a:r>
                <a:rPr lang="en-US" altLang="zh-CN" sz="2400" b="1" baseline="-14000"/>
                <a:t>0</a:t>
              </a:r>
              <a:endParaRPr lang="en-US" altLang="zh-CN" sz="2400" b="1"/>
            </a:p>
          </p:txBody>
        </p:sp>
        <p:sp>
          <p:nvSpPr>
            <p:cNvPr id="24" name="Line 69"/>
            <p:cNvSpPr>
              <a:spLocks noChangeShapeType="1"/>
            </p:cNvSpPr>
            <p:nvPr/>
          </p:nvSpPr>
          <p:spPr bwMode="auto">
            <a:xfrm>
              <a:off x="2485" y="3200"/>
              <a:ext cx="490" cy="0"/>
            </a:xfrm>
            <a:prstGeom prst="line">
              <a:avLst/>
            </a:prstGeom>
            <a:noFill/>
            <a:ln w="22225">
              <a:solidFill>
                <a:srgbClr val="003C00"/>
              </a:solidFill>
              <a:round/>
              <a:headEnd/>
              <a:tailEnd/>
            </a:ln>
            <a:effectLst/>
          </p:spPr>
          <p:txBody>
            <a:bodyPr wrap="none"/>
            <a:lstStyle/>
            <a:p>
              <a:endParaRPr lang="zh-CN" altLang="en-US" sz="2400" b="1"/>
            </a:p>
          </p:txBody>
        </p:sp>
        <p:sp>
          <p:nvSpPr>
            <p:cNvPr id="25" name="Line 70"/>
            <p:cNvSpPr>
              <a:spLocks noChangeShapeType="1"/>
            </p:cNvSpPr>
            <p:nvPr/>
          </p:nvSpPr>
          <p:spPr bwMode="auto">
            <a:xfrm>
              <a:off x="3825" y="2667"/>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26" name="Rectangle 71"/>
            <p:cNvSpPr>
              <a:spLocks noChangeArrowheads="1"/>
            </p:cNvSpPr>
            <p:nvPr/>
          </p:nvSpPr>
          <p:spPr bwMode="auto">
            <a:xfrm>
              <a:off x="2144" y="3036"/>
              <a:ext cx="524" cy="298"/>
            </a:xfrm>
            <a:prstGeom prst="rect">
              <a:avLst/>
            </a:prstGeom>
            <a:noFill/>
            <a:ln w="9525">
              <a:noFill/>
              <a:miter lim="800000"/>
              <a:headEnd/>
              <a:tailEnd/>
            </a:ln>
            <a:effectLst/>
          </p:spPr>
          <p:txBody>
            <a:bodyPr>
              <a:spAutoFit/>
            </a:bodyPr>
            <a:lstStyle/>
            <a:p>
              <a:r>
                <a:rPr lang="en-US" altLang="zh-CN" sz="2400" b="1"/>
                <a:t>D</a:t>
              </a:r>
              <a:r>
                <a:rPr lang="en-US" altLang="zh-CN" sz="2400" b="1" baseline="-14000"/>
                <a:t>4</a:t>
              </a:r>
              <a:endParaRPr lang="zh-CN" altLang="en-US" sz="2400" b="1" baseline="-14000"/>
            </a:p>
          </p:txBody>
        </p:sp>
        <p:sp>
          <p:nvSpPr>
            <p:cNvPr id="27" name="Freeform 73"/>
            <p:cNvSpPr>
              <a:spLocks/>
            </p:cNvSpPr>
            <p:nvPr/>
          </p:nvSpPr>
          <p:spPr bwMode="auto">
            <a:xfrm>
              <a:off x="2470" y="2776"/>
              <a:ext cx="677" cy="22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28" name="Rectangle 74"/>
            <p:cNvSpPr>
              <a:spLocks noChangeArrowheads="1"/>
            </p:cNvSpPr>
            <p:nvPr/>
          </p:nvSpPr>
          <p:spPr bwMode="auto">
            <a:xfrm>
              <a:off x="2148" y="2828"/>
              <a:ext cx="321" cy="291"/>
            </a:xfrm>
            <a:prstGeom prst="rect">
              <a:avLst/>
            </a:prstGeom>
            <a:noFill/>
            <a:ln w="9525">
              <a:noFill/>
              <a:miter lim="800000"/>
              <a:headEnd/>
              <a:tailEnd/>
            </a:ln>
            <a:effectLst/>
          </p:spPr>
          <p:txBody>
            <a:bodyPr wrap="none">
              <a:spAutoFit/>
            </a:bodyPr>
            <a:lstStyle/>
            <a:p>
              <a:r>
                <a:rPr lang="en-US" altLang="zh-CN" sz="2400" b="1"/>
                <a:t>D</a:t>
              </a:r>
              <a:r>
                <a:rPr lang="en-US" altLang="zh-CN" sz="2400" b="1" baseline="-14000"/>
                <a:t>5</a:t>
              </a:r>
              <a:endParaRPr lang="zh-CN" altLang="en-US" sz="2400" b="1" baseline="-14000"/>
            </a:p>
          </p:txBody>
        </p:sp>
        <p:sp>
          <p:nvSpPr>
            <p:cNvPr id="29" name="Line 75"/>
            <p:cNvSpPr>
              <a:spLocks noChangeShapeType="1"/>
            </p:cNvSpPr>
            <p:nvPr/>
          </p:nvSpPr>
          <p:spPr bwMode="auto">
            <a:xfrm>
              <a:off x="3389" y="2670"/>
              <a:ext cx="181" cy="0"/>
            </a:xfrm>
            <a:prstGeom prst="line">
              <a:avLst/>
            </a:prstGeom>
            <a:noFill/>
            <a:ln w="22225">
              <a:solidFill>
                <a:srgbClr val="003C00"/>
              </a:solidFill>
              <a:round/>
              <a:headEnd/>
              <a:tailEnd/>
            </a:ln>
            <a:effectLst/>
          </p:spPr>
          <p:txBody>
            <a:bodyPr wrap="none"/>
            <a:lstStyle/>
            <a:p>
              <a:endParaRPr lang="zh-CN" altLang="en-US" sz="2400" b="1"/>
            </a:p>
          </p:txBody>
        </p:sp>
        <p:sp>
          <p:nvSpPr>
            <p:cNvPr id="30" name="Freeform 77"/>
            <p:cNvSpPr>
              <a:spLocks/>
            </p:cNvSpPr>
            <p:nvPr/>
          </p:nvSpPr>
          <p:spPr bwMode="auto">
            <a:xfrm>
              <a:off x="2771" y="2764"/>
              <a:ext cx="802" cy="436"/>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31" name="Line 78"/>
            <p:cNvSpPr>
              <a:spLocks noChangeShapeType="1"/>
            </p:cNvSpPr>
            <p:nvPr/>
          </p:nvSpPr>
          <p:spPr bwMode="auto">
            <a:xfrm>
              <a:off x="4020" y="2666"/>
              <a:ext cx="136" cy="0"/>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32" name="Line 80"/>
            <p:cNvSpPr>
              <a:spLocks noChangeShapeType="1"/>
            </p:cNvSpPr>
            <p:nvPr/>
          </p:nvSpPr>
          <p:spPr bwMode="auto">
            <a:xfrm>
              <a:off x="4198" y="2662"/>
              <a:ext cx="197" cy="0"/>
            </a:xfrm>
            <a:prstGeom prst="line">
              <a:avLst/>
            </a:prstGeom>
            <a:noFill/>
            <a:ln w="22225">
              <a:solidFill>
                <a:srgbClr val="003C00"/>
              </a:solidFill>
              <a:round/>
              <a:headEnd/>
              <a:tailEnd/>
            </a:ln>
            <a:effectLst/>
          </p:spPr>
          <p:txBody>
            <a:bodyPr wrap="none"/>
            <a:lstStyle/>
            <a:p>
              <a:endParaRPr lang="zh-CN" altLang="en-US" sz="2400" b="1"/>
            </a:p>
          </p:txBody>
        </p:sp>
        <p:sp>
          <p:nvSpPr>
            <p:cNvPr id="33" name="Line 81"/>
            <p:cNvSpPr>
              <a:spLocks noChangeShapeType="1"/>
            </p:cNvSpPr>
            <p:nvPr/>
          </p:nvSpPr>
          <p:spPr bwMode="auto">
            <a:xfrm>
              <a:off x="2274" y="3287"/>
              <a:ext cx="0" cy="147"/>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34" name="Freeform 82"/>
            <p:cNvSpPr>
              <a:spLocks/>
            </p:cNvSpPr>
            <p:nvPr/>
          </p:nvSpPr>
          <p:spPr bwMode="auto">
            <a:xfrm>
              <a:off x="2452" y="2775"/>
              <a:ext cx="1945" cy="769"/>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sz="2400" b="1"/>
            </a:p>
          </p:txBody>
        </p:sp>
        <p:sp>
          <p:nvSpPr>
            <p:cNvPr id="35" name="Line 83"/>
            <p:cNvSpPr>
              <a:spLocks noChangeShapeType="1"/>
            </p:cNvSpPr>
            <p:nvPr/>
          </p:nvSpPr>
          <p:spPr bwMode="auto">
            <a:xfrm>
              <a:off x="5062" y="2658"/>
              <a:ext cx="163" cy="0"/>
            </a:xfrm>
            <a:prstGeom prst="line">
              <a:avLst/>
            </a:prstGeom>
            <a:noFill/>
            <a:ln w="22225">
              <a:solidFill>
                <a:srgbClr val="003C00"/>
              </a:solidFill>
              <a:round/>
              <a:headEnd/>
              <a:tailEnd/>
            </a:ln>
            <a:effectLst/>
          </p:spPr>
          <p:txBody>
            <a:bodyPr wrap="none"/>
            <a:lstStyle/>
            <a:p>
              <a:endParaRPr lang="zh-CN" altLang="en-US" sz="2400" b="1"/>
            </a:p>
          </p:txBody>
        </p:sp>
        <p:sp>
          <p:nvSpPr>
            <p:cNvPr id="36" name="Rectangle 84"/>
            <p:cNvSpPr>
              <a:spLocks noChangeArrowheads="1"/>
            </p:cNvSpPr>
            <p:nvPr/>
          </p:nvSpPr>
          <p:spPr bwMode="auto">
            <a:xfrm>
              <a:off x="5187" y="2485"/>
              <a:ext cx="234" cy="291"/>
            </a:xfrm>
            <a:prstGeom prst="rect">
              <a:avLst/>
            </a:prstGeom>
            <a:noFill/>
            <a:ln w="9525">
              <a:noFill/>
              <a:miter lim="800000"/>
              <a:headEnd/>
              <a:tailEnd/>
            </a:ln>
            <a:effectLst/>
          </p:spPr>
          <p:txBody>
            <a:bodyPr wrap="none">
              <a:spAutoFit/>
            </a:bodyPr>
            <a:lstStyle/>
            <a:p>
              <a:r>
                <a:rPr lang="en-US" altLang="zh-CN" sz="2400" b="1"/>
                <a:t>P</a:t>
              </a:r>
              <a:endParaRPr lang="zh-CN" altLang="en-US" sz="2400" b="1"/>
            </a:p>
          </p:txBody>
        </p:sp>
        <p:sp>
          <p:nvSpPr>
            <p:cNvPr id="37" name="Line 91"/>
            <p:cNvSpPr>
              <a:spLocks noChangeShapeType="1"/>
            </p:cNvSpPr>
            <p:nvPr/>
          </p:nvSpPr>
          <p:spPr bwMode="auto">
            <a:xfrm>
              <a:off x="4640" y="2669"/>
              <a:ext cx="167" cy="0"/>
            </a:xfrm>
            <a:prstGeom prst="line">
              <a:avLst/>
            </a:prstGeom>
            <a:noFill/>
            <a:ln w="22225">
              <a:solidFill>
                <a:srgbClr val="003C00"/>
              </a:solidFill>
              <a:round/>
              <a:headEnd/>
              <a:tailEnd/>
            </a:ln>
            <a:effectLst/>
          </p:spPr>
          <p:txBody>
            <a:bodyPr wrap="none"/>
            <a:lstStyle/>
            <a:p>
              <a:endParaRPr lang="zh-CN" altLang="en-US" sz="2400" b="1"/>
            </a:p>
          </p:txBody>
        </p:sp>
        <p:sp>
          <p:nvSpPr>
            <p:cNvPr id="38" name="Rectangle 92"/>
            <p:cNvSpPr>
              <a:spLocks noChangeArrowheads="1"/>
            </p:cNvSpPr>
            <p:nvPr/>
          </p:nvSpPr>
          <p:spPr bwMode="auto">
            <a:xfrm>
              <a:off x="4806" y="2530"/>
              <a:ext cx="184" cy="282"/>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9" name="Oval 93"/>
            <p:cNvSpPr>
              <a:spLocks noChangeArrowheads="1"/>
            </p:cNvSpPr>
            <p:nvPr/>
          </p:nvSpPr>
          <p:spPr bwMode="auto">
            <a:xfrm>
              <a:off x="4998" y="2620"/>
              <a:ext cx="68" cy="68"/>
            </a:xfrm>
            <a:prstGeom prst="ellipse">
              <a:avLst/>
            </a:prstGeom>
            <a:noFill/>
            <a:ln w="22225">
              <a:solidFill>
                <a:srgbClr val="003C00"/>
              </a:solidFill>
              <a:round/>
              <a:headEnd/>
              <a:tailEnd/>
            </a:ln>
            <a:effectLst/>
          </p:spPr>
          <p:txBody>
            <a:bodyPr wrap="none" anchor="ctr"/>
            <a:lstStyle/>
            <a:p>
              <a:endParaRPr lang="zh-CN" altLang="en-US" sz="2400" b="1"/>
            </a:p>
          </p:txBody>
        </p:sp>
        <p:grpSp>
          <p:nvGrpSpPr>
            <p:cNvPr id="40" name="Group 103"/>
            <p:cNvGrpSpPr>
              <a:grpSpLocks/>
            </p:cNvGrpSpPr>
            <p:nvPr/>
          </p:nvGrpSpPr>
          <p:grpSpPr bwMode="auto">
            <a:xfrm>
              <a:off x="2539" y="2512"/>
              <a:ext cx="415" cy="318"/>
              <a:chOff x="2539" y="2512"/>
              <a:chExt cx="415" cy="318"/>
            </a:xfrm>
          </p:grpSpPr>
          <p:sp>
            <p:nvSpPr>
              <p:cNvPr id="50" name="Text Box 55"/>
              <p:cNvSpPr txBox="1">
                <a:spLocks noChangeArrowheads="1"/>
              </p:cNvSpPr>
              <p:nvPr/>
            </p:nvSpPr>
            <p:spPr bwMode="auto">
              <a:xfrm>
                <a:off x="2671" y="2512"/>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51" name="Line 56"/>
              <p:cNvSpPr>
                <a:spLocks noChangeShapeType="1"/>
              </p:cNvSpPr>
              <p:nvPr/>
            </p:nvSpPr>
            <p:spPr bwMode="auto">
              <a:xfrm>
                <a:off x="2543" y="2572"/>
                <a:ext cx="159" cy="0"/>
              </a:xfrm>
              <a:prstGeom prst="line">
                <a:avLst/>
              </a:prstGeom>
              <a:noFill/>
              <a:ln w="22225">
                <a:solidFill>
                  <a:srgbClr val="003C00"/>
                </a:solidFill>
                <a:round/>
                <a:headEnd/>
                <a:tailEnd/>
              </a:ln>
              <a:effectLst/>
            </p:spPr>
            <p:txBody>
              <a:bodyPr wrap="none"/>
              <a:lstStyle/>
              <a:p>
                <a:endParaRPr lang="zh-CN" altLang="en-US" sz="2400" b="1"/>
              </a:p>
            </p:txBody>
          </p:sp>
          <p:sp>
            <p:nvSpPr>
              <p:cNvPr id="52" name="Line 58"/>
              <p:cNvSpPr>
                <a:spLocks noChangeShapeType="1"/>
              </p:cNvSpPr>
              <p:nvPr/>
            </p:nvSpPr>
            <p:spPr bwMode="auto">
              <a:xfrm>
                <a:off x="2539" y="2771"/>
                <a:ext cx="159" cy="0"/>
              </a:xfrm>
              <a:prstGeom prst="line">
                <a:avLst/>
              </a:prstGeom>
              <a:noFill/>
              <a:ln w="22225">
                <a:solidFill>
                  <a:srgbClr val="003C00"/>
                </a:solidFill>
                <a:round/>
                <a:headEnd/>
                <a:tailEnd/>
              </a:ln>
              <a:effectLst/>
            </p:spPr>
            <p:txBody>
              <a:bodyPr wrap="none"/>
              <a:lstStyle/>
              <a:p>
                <a:endParaRPr lang="zh-CN" altLang="en-US" sz="2400" b="1"/>
              </a:p>
            </p:txBody>
          </p:sp>
          <p:sp>
            <p:nvSpPr>
              <p:cNvPr id="53" name="Rectangle 102"/>
              <p:cNvSpPr>
                <a:spLocks noChangeArrowheads="1"/>
              </p:cNvSpPr>
              <p:nvPr/>
            </p:nvSpPr>
            <p:spPr bwMode="auto">
              <a:xfrm>
                <a:off x="2696" y="2538"/>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1" name="Group 109"/>
            <p:cNvGrpSpPr>
              <a:grpSpLocks/>
            </p:cNvGrpSpPr>
            <p:nvPr/>
          </p:nvGrpSpPr>
          <p:grpSpPr bwMode="auto">
            <a:xfrm>
              <a:off x="3127" y="2493"/>
              <a:ext cx="283" cy="318"/>
              <a:chOff x="4963" y="3426"/>
              <a:chExt cx="283" cy="318"/>
            </a:xfrm>
          </p:grpSpPr>
          <p:sp>
            <p:nvSpPr>
              <p:cNvPr id="48" name="Text Box 105"/>
              <p:cNvSpPr txBox="1">
                <a:spLocks noChangeArrowheads="1"/>
              </p:cNvSpPr>
              <p:nvPr/>
            </p:nvSpPr>
            <p:spPr bwMode="auto">
              <a:xfrm>
                <a:off x="4963" y="3426"/>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9" name="Rectangle 108"/>
              <p:cNvSpPr>
                <a:spLocks noChangeArrowheads="1"/>
              </p:cNvSpPr>
              <p:nvPr/>
            </p:nvSpPr>
            <p:spPr bwMode="auto">
              <a:xfrm>
                <a:off x="4988" y="3452"/>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2" name="Group 115"/>
            <p:cNvGrpSpPr>
              <a:grpSpLocks/>
            </p:cNvGrpSpPr>
            <p:nvPr/>
          </p:nvGrpSpPr>
          <p:grpSpPr bwMode="auto">
            <a:xfrm>
              <a:off x="3554" y="2509"/>
              <a:ext cx="283" cy="300"/>
              <a:chOff x="3626" y="2509"/>
              <a:chExt cx="283" cy="300"/>
            </a:xfrm>
          </p:grpSpPr>
          <p:sp>
            <p:nvSpPr>
              <p:cNvPr id="46" name="Text Box 111"/>
              <p:cNvSpPr txBox="1">
                <a:spLocks noChangeArrowheads="1"/>
              </p:cNvSpPr>
              <p:nvPr/>
            </p:nvSpPr>
            <p:spPr bwMode="auto">
              <a:xfrm>
                <a:off x="3626" y="2509"/>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7" name="Rectangle 114"/>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nvGrpSpPr>
            <p:cNvPr id="43" name="Group 116"/>
            <p:cNvGrpSpPr>
              <a:grpSpLocks/>
            </p:cNvGrpSpPr>
            <p:nvPr/>
          </p:nvGrpSpPr>
          <p:grpSpPr bwMode="auto">
            <a:xfrm>
              <a:off x="4370" y="2514"/>
              <a:ext cx="283" cy="300"/>
              <a:chOff x="3626" y="2509"/>
              <a:chExt cx="283" cy="300"/>
            </a:xfrm>
          </p:grpSpPr>
          <p:sp>
            <p:nvSpPr>
              <p:cNvPr id="44" name="Text Box 117"/>
              <p:cNvSpPr txBox="1">
                <a:spLocks noChangeArrowheads="1"/>
              </p:cNvSpPr>
              <p:nvPr/>
            </p:nvSpPr>
            <p:spPr bwMode="auto">
              <a:xfrm>
                <a:off x="3626" y="2509"/>
                <a:ext cx="283" cy="291"/>
              </a:xfrm>
              <a:prstGeom prst="rect">
                <a:avLst/>
              </a:prstGeom>
              <a:noFill/>
              <a:ln w="22225">
                <a:noFill/>
                <a:miter lim="800000"/>
                <a:headEnd/>
                <a:tailEnd/>
              </a:ln>
              <a:effectLst/>
            </p:spPr>
            <p:txBody>
              <a:bodyPr>
                <a:spAutoFit/>
              </a:bodyPr>
              <a:lstStyle/>
              <a:p>
                <a:r>
                  <a:rPr lang="zh-CN" altLang="en-US" sz="2400" b="1">
                    <a:ea typeface="Batang" pitchFamily="18" charset="-127"/>
                    <a:sym typeface="Symbol" pitchFamily="18" charset="2"/>
                  </a:rPr>
                  <a:t></a:t>
                </a:r>
                <a:endParaRPr lang="zh-CN" altLang="en-US" sz="2400" b="1"/>
              </a:p>
            </p:txBody>
          </p:sp>
          <p:sp>
            <p:nvSpPr>
              <p:cNvPr id="45" name="Rectangle 118"/>
              <p:cNvSpPr>
                <a:spLocks noChangeArrowheads="1"/>
              </p:cNvSpPr>
              <p:nvPr/>
            </p:nvSpPr>
            <p:spPr bwMode="auto">
              <a:xfrm>
                <a:off x="3652" y="2517"/>
                <a:ext cx="242" cy="292"/>
              </a:xfrm>
              <a:prstGeom prst="rect">
                <a:avLst/>
              </a:prstGeom>
              <a:noFill/>
              <a:ln w="22225">
                <a:solidFill>
                  <a:srgbClr val="003C00"/>
                </a:solidFill>
                <a:miter lim="800000"/>
                <a:headEnd/>
                <a:tailEnd/>
              </a:ln>
              <a:effectLst/>
            </p:spPr>
            <p:txBody>
              <a:bodyPr wrap="none" anchor="ctr"/>
              <a:lstStyle/>
              <a:p>
                <a:endParaRPr lang="zh-CN" altLang="en-US" sz="2400" b="1"/>
              </a:p>
            </p:txBody>
          </p:sp>
        </p:grpSp>
      </p:grpSp>
      <p:grpSp>
        <p:nvGrpSpPr>
          <p:cNvPr id="18" name="组合 17"/>
          <p:cNvGrpSpPr/>
          <p:nvPr/>
        </p:nvGrpSpPr>
        <p:grpSpPr>
          <a:xfrm>
            <a:off x="3804215" y="1052736"/>
            <a:ext cx="3432081" cy="967169"/>
            <a:chOff x="4589909" y="1021671"/>
            <a:chExt cx="3432081" cy="967169"/>
          </a:xfrm>
        </p:grpSpPr>
        <p:sp>
          <p:nvSpPr>
            <p:cNvPr id="9" name="文本框 8"/>
            <p:cNvSpPr txBox="1"/>
            <p:nvPr/>
          </p:nvSpPr>
          <p:spPr>
            <a:xfrm>
              <a:off x="5973996" y="1021671"/>
              <a:ext cx="1341863" cy="461665"/>
            </a:xfrm>
            <a:prstGeom prst="rect">
              <a:avLst/>
            </a:prstGeom>
            <a:noFill/>
          </p:spPr>
          <p:txBody>
            <a:bodyPr wrap="square" rtlCol="0">
              <a:spAutoFit/>
            </a:bodyPr>
            <a:lstStyle/>
            <a:p>
              <a:r>
                <a:rPr lang="zh-CN" altLang="en-US" sz="2400" b="1"/>
                <a:t>校验码</a:t>
              </a:r>
            </a:p>
          </p:txBody>
        </p:sp>
        <p:cxnSp>
          <p:nvCxnSpPr>
            <p:cNvPr id="15" name="直接箭头连接符 14"/>
            <p:cNvCxnSpPr/>
            <p:nvPr/>
          </p:nvCxnSpPr>
          <p:spPr>
            <a:xfrm flipV="1">
              <a:off x="4589909" y="1367557"/>
              <a:ext cx="1384087" cy="62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flipV="1">
              <a:off x="7160073" y="1367558"/>
              <a:ext cx="861917" cy="507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4F197CA4-3DE0-41E3-ACCB-20DD064E9B1E}"/>
              </a:ext>
            </a:extLst>
          </p:cNvPr>
          <p:cNvGrpSpPr/>
          <p:nvPr/>
        </p:nvGrpSpPr>
        <p:grpSpPr>
          <a:xfrm>
            <a:off x="827584" y="0"/>
            <a:ext cx="4176464" cy="839639"/>
            <a:chOff x="827584" y="0"/>
            <a:chExt cx="4176464" cy="839639"/>
          </a:xfrm>
        </p:grpSpPr>
        <p:sp>
          <p:nvSpPr>
            <p:cNvPr id="55" name="六边形 54">
              <a:extLst>
                <a:ext uri="{FF2B5EF4-FFF2-40B4-BE49-F238E27FC236}">
                  <a16:creationId xmlns:a16="http://schemas.microsoft.com/office/drawing/2014/main" id="{62D645E0-262D-43DC-9215-E6785274CF7E}"/>
                </a:ext>
              </a:extLst>
            </p:cNvPr>
            <p:cNvSpPr/>
            <p:nvPr/>
          </p:nvSpPr>
          <p:spPr>
            <a:xfrm>
              <a:off x="1119858" y="93956"/>
              <a:ext cx="388419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anose="020B0503020204020204" pitchFamily="34" charset="-122"/>
                  <a:ea typeface="微软雅黑" panose="020B0503020204020204" pitchFamily="34" charset="-122"/>
                </a:rPr>
                <a:t>8.4   </a:t>
              </a:r>
              <a:r>
                <a:rPr lang="zh-CN" altLang="en-US" sz="2800" b="1">
                  <a:solidFill>
                    <a:schemeClr val="tx1"/>
                  </a:solidFill>
                  <a:latin typeface="微软雅黑" panose="020B0503020204020204" pitchFamily="34" charset="-122"/>
                  <a:ea typeface="微软雅黑" panose="020B0503020204020204" pitchFamily="34" charset="-122"/>
                </a:rPr>
                <a:t>数据校验</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56" name="组合 55">
              <a:extLst>
                <a:ext uri="{FF2B5EF4-FFF2-40B4-BE49-F238E27FC236}">
                  <a16:creationId xmlns:a16="http://schemas.microsoft.com/office/drawing/2014/main" id="{7082133B-2720-4B05-A9F0-C645FDA31ABA}"/>
                </a:ext>
              </a:extLst>
            </p:cNvPr>
            <p:cNvGrpSpPr/>
            <p:nvPr/>
          </p:nvGrpSpPr>
          <p:grpSpPr>
            <a:xfrm>
              <a:off x="827584" y="0"/>
              <a:ext cx="864096" cy="839639"/>
              <a:chOff x="304800" y="673100"/>
              <a:chExt cx="4000500" cy="4000500"/>
            </a:xfrm>
            <a:effectLst>
              <a:outerShdw blurRad="444500" dist="254000" dir="6840000" algn="tr" rotWithShape="0">
                <a:prstClr val="black">
                  <a:alpha val="50000"/>
                </a:prstClr>
              </a:outerShdw>
            </a:effectLst>
          </p:grpSpPr>
          <p:sp>
            <p:nvSpPr>
              <p:cNvPr id="60" name="同心圆 215">
                <a:extLst>
                  <a:ext uri="{FF2B5EF4-FFF2-40B4-BE49-F238E27FC236}">
                    <a16:creationId xmlns:a16="http://schemas.microsoft.com/office/drawing/2014/main" id="{9C8BCE36-DA40-45D8-9B97-06928CB3CAE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61" name="椭圆 60">
                <a:extLst>
                  <a:ext uri="{FF2B5EF4-FFF2-40B4-BE49-F238E27FC236}">
                    <a16:creationId xmlns:a16="http://schemas.microsoft.com/office/drawing/2014/main" id="{D2ACB36B-9C0F-424F-81BE-D1C579CF318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57" name="组合 56">
              <a:extLst>
                <a:ext uri="{FF2B5EF4-FFF2-40B4-BE49-F238E27FC236}">
                  <a16:creationId xmlns:a16="http://schemas.microsoft.com/office/drawing/2014/main" id="{F7533AB8-DD79-4E8C-9D46-5BE658D88765}"/>
                </a:ext>
              </a:extLst>
            </p:cNvPr>
            <p:cNvGrpSpPr/>
            <p:nvPr/>
          </p:nvGrpSpPr>
          <p:grpSpPr>
            <a:xfrm>
              <a:off x="1043607" y="174509"/>
              <a:ext cx="449306" cy="473563"/>
              <a:chOff x="304800" y="673100"/>
              <a:chExt cx="4000500" cy="4000500"/>
            </a:xfrm>
            <a:effectLst>
              <a:outerShdw blurRad="444500" dist="254000" dir="6840000" algn="tr" rotWithShape="0">
                <a:prstClr val="black">
                  <a:alpha val="50000"/>
                </a:prstClr>
              </a:outerShdw>
            </a:effectLst>
          </p:grpSpPr>
          <p:sp>
            <p:nvSpPr>
              <p:cNvPr id="58" name="同心圆 220">
                <a:extLst>
                  <a:ext uri="{FF2B5EF4-FFF2-40B4-BE49-F238E27FC236}">
                    <a16:creationId xmlns:a16="http://schemas.microsoft.com/office/drawing/2014/main" id="{FB1AC891-811C-48E7-88D9-FF782EE214C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59" name="椭圆 58">
                <a:extLst>
                  <a:ext uri="{FF2B5EF4-FFF2-40B4-BE49-F238E27FC236}">
                    <a16:creationId xmlns:a16="http://schemas.microsoft.com/office/drawing/2014/main" id="{CB41E963-8365-4456-96AB-D6C12F56A28E}"/>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extLst>
      <p:ext uri="{BB962C8B-B14F-4D97-AF65-F5344CB8AC3E}">
        <p14:creationId xmlns:p14="http://schemas.microsoft.com/office/powerpoint/2010/main" val="16230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6" grpId="0" build="p" autoUpdateAnimBg="0"/>
      <p:bldP spid="7" grpId="0" build="p" autoUpdateAnimBg="0"/>
      <p:bldP spid="8"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7038" y="3533923"/>
            <a:ext cx="4491037" cy="461665"/>
          </a:xfrm>
          <a:prstGeom prst="rect">
            <a:avLst/>
          </a:prstGeom>
          <a:noFill/>
          <a:ln w="9525">
            <a:noFill/>
            <a:miter lim="800000"/>
            <a:headEnd/>
            <a:tailEnd/>
          </a:ln>
          <a:effectLst/>
        </p:spPr>
        <p:txBody>
          <a:bodyPr wrap="square">
            <a:spAutoFit/>
          </a:bodyPr>
          <a:lstStyle/>
          <a:p>
            <a:pPr>
              <a:spcBef>
                <a:spcPct val="35000"/>
              </a:spcBef>
            </a:pPr>
            <a:r>
              <a:rPr lang="zh-CN" altLang="en-US" sz="2400" b="1"/>
              <a:t>(2) 偶校验</a:t>
            </a:r>
          </a:p>
        </p:txBody>
      </p:sp>
      <p:sp>
        <p:nvSpPr>
          <p:cNvPr id="3" name="Text Box 30"/>
          <p:cNvSpPr txBox="1">
            <a:spLocks noChangeArrowheads="1"/>
          </p:cNvSpPr>
          <p:nvPr/>
        </p:nvSpPr>
        <p:spPr bwMode="auto">
          <a:xfrm>
            <a:off x="268288" y="692696"/>
            <a:ext cx="3154362" cy="461665"/>
          </a:xfrm>
          <a:prstGeom prst="rect">
            <a:avLst/>
          </a:prstGeom>
          <a:noFill/>
          <a:ln w="9525">
            <a:noFill/>
            <a:miter lim="800000"/>
            <a:headEnd/>
            <a:tailEnd/>
          </a:ln>
          <a:effectLst/>
        </p:spPr>
        <p:txBody>
          <a:bodyPr>
            <a:spAutoFit/>
          </a:bodyPr>
          <a:lstStyle/>
          <a:p>
            <a:pPr>
              <a:spcBef>
                <a:spcPct val="50000"/>
              </a:spcBef>
            </a:pPr>
            <a:r>
              <a:rPr lang="zh-CN" altLang="en-US" sz="2400" b="1"/>
              <a:t>对代码的接收方:</a:t>
            </a:r>
          </a:p>
        </p:txBody>
      </p:sp>
      <p:sp>
        <p:nvSpPr>
          <p:cNvPr id="4" name="Line 37"/>
          <p:cNvSpPr>
            <a:spLocks noChangeShapeType="1"/>
          </p:cNvSpPr>
          <p:nvPr/>
        </p:nvSpPr>
        <p:spPr bwMode="auto">
          <a:xfrm flipH="1" flipV="1">
            <a:off x="6327775" y="1778571"/>
            <a:ext cx="542925" cy="630237"/>
          </a:xfrm>
          <a:prstGeom prst="line">
            <a:avLst/>
          </a:prstGeom>
          <a:noFill/>
          <a:ln w="20955">
            <a:solidFill>
              <a:schemeClr val="bg1"/>
            </a:solidFill>
            <a:round/>
            <a:headEnd type="triangle" w="med" len="med"/>
            <a:tailEnd/>
          </a:ln>
          <a:effectLst/>
        </p:spPr>
        <p:txBody>
          <a:bodyPr wrap="none"/>
          <a:lstStyle/>
          <a:p>
            <a:endParaRPr lang="zh-CN" altLang="en-US" sz="2400" b="1"/>
          </a:p>
        </p:txBody>
      </p:sp>
      <p:sp>
        <p:nvSpPr>
          <p:cNvPr id="5" name="Text Box 38"/>
          <p:cNvSpPr txBox="1">
            <a:spLocks noChangeArrowheads="1"/>
          </p:cNvSpPr>
          <p:nvPr/>
        </p:nvSpPr>
        <p:spPr bwMode="auto">
          <a:xfrm>
            <a:off x="6327775" y="2129533"/>
            <a:ext cx="2708721" cy="886397"/>
          </a:xfrm>
          <a:prstGeom prst="rect">
            <a:avLst/>
          </a:prstGeom>
          <a:noFill/>
          <a:ln w="9525">
            <a:noFill/>
            <a:miter lim="800000"/>
            <a:headEnd/>
            <a:tailEnd/>
          </a:ln>
          <a:effectLst/>
        </p:spPr>
        <p:txBody>
          <a:bodyPr wrap="square">
            <a:spAutoFit/>
          </a:bodyPr>
          <a:lstStyle/>
          <a:p>
            <a:pPr>
              <a:spcBef>
                <a:spcPct val="15000"/>
              </a:spcBef>
            </a:pPr>
            <a:r>
              <a:rPr lang="zh-CN" altLang="en-US" sz="2400" b="1">
                <a:solidFill>
                  <a:srgbClr val="0000FF"/>
                </a:solidFill>
              </a:rPr>
              <a:t>“1” 则正确</a:t>
            </a:r>
          </a:p>
          <a:p>
            <a:pPr>
              <a:spcBef>
                <a:spcPct val="15000"/>
              </a:spcBef>
            </a:pPr>
            <a:r>
              <a:rPr lang="zh-CN" altLang="en-US" sz="2400" b="1">
                <a:solidFill>
                  <a:srgbClr val="0000FF"/>
                </a:solidFill>
              </a:rPr>
              <a:t>“0” 则错误</a:t>
            </a:r>
          </a:p>
        </p:txBody>
      </p:sp>
      <p:sp>
        <p:nvSpPr>
          <p:cNvPr id="6" name="Text Box 41"/>
          <p:cNvSpPr txBox="1">
            <a:spLocks noChangeArrowheads="1"/>
          </p:cNvSpPr>
          <p:nvPr/>
        </p:nvSpPr>
        <p:spPr bwMode="auto">
          <a:xfrm>
            <a:off x="966788" y="3993671"/>
            <a:ext cx="8056562" cy="137954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对给定的一个需传送的代码</a:t>
            </a:r>
            <a:r>
              <a:rPr lang="en-US" altLang="zh-CN" sz="2400" b="1"/>
              <a:t>D</a:t>
            </a:r>
            <a:r>
              <a:rPr lang="en-US" altLang="zh-CN" sz="2400" b="1" baseline="-14000"/>
              <a:t>n</a:t>
            </a:r>
            <a:r>
              <a:rPr lang="en-US" altLang="zh-CN" sz="2400" b="1" baseline="-14000">
                <a:cs typeface="Times New Roman" pitchFamily="18" charset="0"/>
              </a:rPr>
              <a:t>–1 </a:t>
            </a:r>
            <a:r>
              <a:rPr lang="en-US" altLang="zh-CN" sz="2400" b="1">
                <a:cs typeface="Times New Roman" pitchFamily="18" charset="0"/>
                <a:sym typeface="Symbol" pitchFamily="18" charset="2"/>
              </a:rPr>
              <a:t></a:t>
            </a:r>
            <a:r>
              <a:rPr lang="en-US" altLang="zh-CN" sz="2400" b="1"/>
              <a:t> D</a:t>
            </a:r>
            <a:r>
              <a:rPr lang="en-US" altLang="zh-CN" sz="2400" b="1" baseline="-14000"/>
              <a:t>0 </a:t>
            </a:r>
            <a:r>
              <a:rPr lang="en-US" altLang="zh-CN" sz="2400" b="1"/>
              <a:t>, </a:t>
            </a:r>
            <a:r>
              <a:rPr lang="zh-CN" altLang="en-US" sz="2400" b="1"/>
              <a:t>设置一个校验位</a:t>
            </a:r>
            <a:r>
              <a:rPr lang="en-US" altLang="zh-CN" sz="2400" b="1"/>
              <a:t>P, </a:t>
            </a:r>
            <a:r>
              <a:rPr lang="zh-CN" altLang="en-US" sz="2400" b="1"/>
              <a:t>要求</a:t>
            </a:r>
            <a:r>
              <a:rPr lang="en-US" altLang="zh-CN" sz="2400" b="1"/>
              <a:t>PD</a:t>
            </a:r>
            <a:r>
              <a:rPr lang="en-US" altLang="zh-CN" sz="2400" b="1" baseline="-14000"/>
              <a:t>n</a:t>
            </a:r>
            <a:r>
              <a:rPr lang="en-US" altLang="zh-CN" sz="2400" b="1" baseline="-14000">
                <a:cs typeface="Times New Roman" pitchFamily="18" charset="0"/>
              </a:rPr>
              <a:t>–1</a:t>
            </a:r>
            <a:r>
              <a:rPr lang="en-US" altLang="zh-CN" sz="2400" b="1">
                <a:cs typeface="Times New Roman" pitchFamily="18" charset="0"/>
                <a:sym typeface="Symbol" pitchFamily="18" charset="2"/>
              </a:rPr>
              <a:t></a:t>
            </a:r>
            <a:r>
              <a:rPr lang="en-US" altLang="zh-CN" sz="2400" b="1"/>
              <a:t>D</a:t>
            </a:r>
            <a:r>
              <a:rPr lang="en-US" altLang="zh-CN" sz="2400" b="1" baseline="-14000"/>
              <a:t>0</a:t>
            </a:r>
            <a:r>
              <a:rPr lang="en-US" altLang="zh-CN" sz="2400" b="1"/>
              <a:t>(</a:t>
            </a:r>
            <a:r>
              <a:rPr lang="zh-CN" altLang="en-US" sz="2400" b="1"/>
              <a:t>共</a:t>
            </a:r>
            <a:r>
              <a:rPr lang="en-US" altLang="zh-CN" sz="2400" b="1"/>
              <a:t>n+1</a:t>
            </a:r>
            <a:r>
              <a:rPr lang="zh-CN" altLang="en-US" sz="2400" b="1"/>
              <a:t>位)中</a:t>
            </a:r>
            <a:r>
              <a:rPr lang="en-US" altLang="zh-CN" sz="2400" b="1"/>
              <a:t>, </a:t>
            </a:r>
            <a:r>
              <a:rPr lang="zh-CN" altLang="en-US" sz="2400" b="1"/>
              <a:t>“1”的个数须为偶数。校验位</a:t>
            </a:r>
            <a:r>
              <a:rPr lang="en-US" altLang="zh-CN" sz="2400" b="1"/>
              <a:t>P</a:t>
            </a:r>
            <a:r>
              <a:rPr lang="zh-CN" altLang="en-US" sz="2400" b="1"/>
              <a:t>连同代码</a:t>
            </a:r>
            <a:r>
              <a:rPr lang="en-US" altLang="zh-CN" sz="2400" b="1"/>
              <a:t>D</a:t>
            </a:r>
            <a:r>
              <a:rPr lang="en-US" altLang="zh-CN" sz="2400" b="1" baseline="-14000"/>
              <a:t>n</a:t>
            </a:r>
            <a:r>
              <a:rPr lang="en-US" altLang="zh-CN" sz="2400" b="1" baseline="-14000">
                <a:cs typeface="Times New Roman" pitchFamily="18" charset="0"/>
              </a:rPr>
              <a:t>–1</a:t>
            </a:r>
            <a:r>
              <a:rPr lang="en-US" altLang="zh-CN" sz="2400" b="1"/>
              <a:t>～D</a:t>
            </a:r>
            <a:r>
              <a:rPr lang="en-US" altLang="zh-CN" sz="2400" b="1" baseline="-14000"/>
              <a:t>0</a:t>
            </a:r>
            <a:r>
              <a:rPr lang="zh-CN" altLang="en-US" sz="2400" b="1"/>
              <a:t>一起传送。</a:t>
            </a:r>
          </a:p>
        </p:txBody>
      </p:sp>
      <p:sp>
        <p:nvSpPr>
          <p:cNvPr id="7" name="Text Box 42"/>
          <p:cNvSpPr txBox="1">
            <a:spLocks noChangeArrowheads="1"/>
          </p:cNvSpPr>
          <p:nvPr/>
        </p:nvSpPr>
        <p:spPr bwMode="auto">
          <a:xfrm>
            <a:off x="1475582" y="5645595"/>
            <a:ext cx="6310312" cy="830997"/>
          </a:xfrm>
          <a:prstGeom prst="rect">
            <a:avLst/>
          </a:prstGeom>
          <a:solidFill>
            <a:srgbClr val="EAFFD5"/>
          </a:solidFill>
          <a:ln w="12700">
            <a:solidFill>
              <a:srgbClr val="003C00"/>
            </a:solidFill>
            <a:miter lim="800000"/>
            <a:headEnd/>
            <a:tailEnd/>
          </a:ln>
          <a:effectLst/>
        </p:spPr>
        <p:txBody>
          <a:bodyPr>
            <a:spAutoFit/>
          </a:bodyPr>
          <a:lstStyle/>
          <a:p>
            <a:pPr>
              <a:spcBef>
                <a:spcPct val="50000"/>
              </a:spcBef>
            </a:pPr>
            <a:r>
              <a:rPr lang="zh-CN" altLang="en-US" sz="2400" b="1">
                <a:solidFill>
                  <a:srgbClr val="000099"/>
                </a:solidFill>
              </a:rPr>
              <a:t>奇偶校验简单, 但是只能校验一位错误, 且不能指出错误位置。</a:t>
            </a:r>
          </a:p>
        </p:txBody>
      </p:sp>
      <p:grpSp>
        <p:nvGrpSpPr>
          <p:cNvPr id="8" name="Group 67"/>
          <p:cNvGrpSpPr>
            <a:grpSpLocks/>
          </p:cNvGrpSpPr>
          <p:nvPr/>
        </p:nvGrpSpPr>
        <p:grpSpPr bwMode="auto">
          <a:xfrm>
            <a:off x="1533525" y="1149921"/>
            <a:ext cx="5027613" cy="2351087"/>
            <a:chOff x="966" y="369"/>
            <a:chExt cx="3167" cy="1481"/>
          </a:xfrm>
        </p:grpSpPr>
        <p:sp>
          <p:nvSpPr>
            <p:cNvPr id="9" name="Rectangle 7"/>
            <p:cNvSpPr>
              <a:spLocks noChangeArrowheads="1"/>
            </p:cNvSpPr>
            <p:nvPr/>
          </p:nvSpPr>
          <p:spPr bwMode="auto">
            <a:xfrm>
              <a:off x="970" y="369"/>
              <a:ext cx="524" cy="489"/>
            </a:xfrm>
            <a:prstGeom prst="rect">
              <a:avLst/>
            </a:prstGeom>
            <a:noFill/>
            <a:ln w="9525">
              <a:noFill/>
              <a:miter lim="800000"/>
              <a:headEnd/>
              <a:tailEnd/>
            </a:ln>
            <a:effectLst/>
          </p:spPr>
          <p:txBody>
            <a:bodyPr>
              <a:spAutoFit/>
            </a:bodyPr>
            <a:lstStyle/>
            <a:p>
              <a:r>
                <a:rPr lang="en-US" altLang="zh-CN" sz="2400" b="1"/>
                <a:t>D</a:t>
              </a:r>
              <a:r>
                <a:rPr lang="en-US" altLang="zh-CN" sz="2400" b="1" baseline="-14000"/>
                <a:t>7</a:t>
              </a:r>
              <a:endParaRPr lang="en-US" altLang="zh-CN" sz="2400" b="1"/>
            </a:p>
            <a:p>
              <a:pPr>
                <a:lnSpc>
                  <a:spcPct val="85000"/>
                </a:lnSpc>
              </a:pPr>
              <a:r>
                <a:rPr lang="en-US" altLang="zh-CN" sz="2400" b="1"/>
                <a:t>D</a:t>
              </a:r>
              <a:r>
                <a:rPr lang="en-US" altLang="zh-CN" sz="2400" b="1" baseline="-14000"/>
                <a:t>6</a:t>
              </a:r>
              <a:endParaRPr lang="zh-CN" altLang="en-US" sz="2400" b="1" baseline="-14000"/>
            </a:p>
          </p:txBody>
        </p:sp>
        <p:sp>
          <p:nvSpPr>
            <p:cNvPr id="10" name="Line 5"/>
            <p:cNvSpPr>
              <a:spLocks noChangeShapeType="1"/>
            </p:cNvSpPr>
            <p:nvPr/>
          </p:nvSpPr>
          <p:spPr bwMode="auto">
            <a:xfrm>
              <a:off x="1305" y="591"/>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1" name="Line 6"/>
            <p:cNvSpPr>
              <a:spLocks noChangeShapeType="1"/>
            </p:cNvSpPr>
            <p:nvPr/>
          </p:nvSpPr>
          <p:spPr bwMode="auto">
            <a:xfrm>
              <a:off x="1309" y="808"/>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2" name="Line 8"/>
            <p:cNvSpPr>
              <a:spLocks noChangeShapeType="1"/>
            </p:cNvSpPr>
            <p:nvPr/>
          </p:nvSpPr>
          <p:spPr bwMode="auto">
            <a:xfrm>
              <a:off x="1699" y="693"/>
              <a:ext cx="220" cy="0"/>
            </a:xfrm>
            <a:prstGeom prst="line">
              <a:avLst/>
            </a:prstGeom>
            <a:noFill/>
            <a:ln w="22225">
              <a:solidFill>
                <a:srgbClr val="003C00"/>
              </a:solidFill>
              <a:round/>
              <a:headEnd/>
              <a:tailEnd/>
            </a:ln>
            <a:effectLst/>
          </p:spPr>
          <p:txBody>
            <a:bodyPr wrap="none"/>
            <a:lstStyle/>
            <a:p>
              <a:endParaRPr lang="zh-CN" altLang="en-US" sz="2400" b="1"/>
            </a:p>
          </p:txBody>
        </p:sp>
        <p:sp>
          <p:nvSpPr>
            <p:cNvPr id="13" name="Rectangle 9"/>
            <p:cNvSpPr>
              <a:spLocks noChangeArrowheads="1"/>
            </p:cNvSpPr>
            <p:nvPr/>
          </p:nvSpPr>
          <p:spPr bwMode="auto">
            <a:xfrm>
              <a:off x="992" y="1378"/>
              <a:ext cx="524" cy="291"/>
            </a:xfrm>
            <a:prstGeom prst="rect">
              <a:avLst/>
            </a:prstGeom>
            <a:noFill/>
            <a:ln w="9525">
              <a:noFill/>
              <a:miter lim="800000"/>
              <a:headEnd/>
              <a:tailEnd/>
            </a:ln>
            <a:effectLst/>
          </p:spPr>
          <p:txBody>
            <a:bodyPr>
              <a:spAutoFit/>
            </a:bodyPr>
            <a:lstStyle/>
            <a:p>
              <a:r>
                <a:rPr lang="en-US" altLang="zh-CN" sz="2400" b="1"/>
                <a:t>D</a:t>
              </a:r>
              <a:r>
                <a:rPr lang="en-US" altLang="zh-CN" sz="2400" b="1" baseline="-14000"/>
                <a:t>0</a:t>
              </a:r>
              <a:endParaRPr lang="en-US" altLang="zh-CN" sz="2400" b="1"/>
            </a:p>
          </p:txBody>
        </p:sp>
        <p:sp>
          <p:nvSpPr>
            <p:cNvPr id="14" name="Line 12"/>
            <p:cNvSpPr>
              <a:spLocks noChangeShapeType="1"/>
            </p:cNvSpPr>
            <p:nvPr/>
          </p:nvSpPr>
          <p:spPr bwMode="auto">
            <a:xfrm>
              <a:off x="2563" y="671"/>
              <a:ext cx="172" cy="0"/>
            </a:xfrm>
            <a:prstGeom prst="line">
              <a:avLst/>
            </a:prstGeom>
            <a:noFill/>
            <a:ln w="22225">
              <a:solidFill>
                <a:srgbClr val="003C00"/>
              </a:solidFill>
              <a:round/>
              <a:headEnd/>
              <a:tailEnd/>
            </a:ln>
            <a:effectLst/>
          </p:spPr>
          <p:txBody>
            <a:bodyPr wrap="none"/>
            <a:lstStyle/>
            <a:p>
              <a:endParaRPr lang="zh-CN" altLang="en-US" sz="2400" b="1"/>
            </a:p>
          </p:txBody>
        </p:sp>
        <p:sp>
          <p:nvSpPr>
            <p:cNvPr id="15" name="Rectangle 13"/>
            <p:cNvSpPr>
              <a:spLocks noChangeArrowheads="1"/>
            </p:cNvSpPr>
            <p:nvPr/>
          </p:nvSpPr>
          <p:spPr bwMode="auto">
            <a:xfrm>
              <a:off x="972" y="1020"/>
              <a:ext cx="432" cy="298"/>
            </a:xfrm>
            <a:prstGeom prst="rect">
              <a:avLst/>
            </a:prstGeom>
            <a:noFill/>
            <a:ln w="9525">
              <a:noFill/>
              <a:miter lim="800000"/>
              <a:headEnd/>
              <a:tailEnd/>
            </a:ln>
            <a:effectLst/>
          </p:spPr>
          <p:txBody>
            <a:bodyPr>
              <a:spAutoFit/>
            </a:bodyPr>
            <a:lstStyle/>
            <a:p>
              <a:r>
                <a:rPr lang="en-US" altLang="zh-CN" sz="2400" b="1"/>
                <a:t>D</a:t>
              </a:r>
              <a:r>
                <a:rPr lang="en-US" altLang="zh-CN" sz="2400" b="1" baseline="-14000"/>
                <a:t>4</a:t>
              </a:r>
              <a:endParaRPr lang="zh-CN" altLang="en-US" sz="2400" b="1" baseline="-14000"/>
            </a:p>
          </p:txBody>
        </p:sp>
        <p:sp>
          <p:nvSpPr>
            <p:cNvPr id="16" name="Freeform 14"/>
            <p:cNvSpPr>
              <a:spLocks/>
            </p:cNvSpPr>
            <p:nvPr/>
          </p:nvSpPr>
          <p:spPr bwMode="auto">
            <a:xfrm>
              <a:off x="1312" y="784"/>
              <a:ext cx="611" cy="221"/>
            </a:xfrm>
            <a:custGeom>
              <a:avLst/>
              <a:gdLst/>
              <a:ahLst/>
              <a:cxnLst>
                <a:cxn ang="0">
                  <a:pos x="784" y="0"/>
                </a:cxn>
                <a:cxn ang="0">
                  <a:pos x="659" y="0"/>
                </a:cxn>
                <a:cxn ang="0">
                  <a:pos x="659" y="192"/>
                </a:cxn>
                <a:cxn ang="0">
                  <a:pos x="0" y="192"/>
                </a:cxn>
              </a:cxnLst>
              <a:rect l="0" t="0" r="r" b="b"/>
              <a:pathLst>
                <a:path w="784" h="192">
                  <a:moveTo>
                    <a:pt x="784" y="0"/>
                  </a:moveTo>
                  <a:lnTo>
                    <a:pt x="659" y="0"/>
                  </a:lnTo>
                  <a:lnTo>
                    <a:pt x="659" y="192"/>
                  </a:lnTo>
                  <a:lnTo>
                    <a:pt x="0" y="192"/>
                  </a:lnTo>
                </a:path>
              </a:pathLst>
            </a:custGeom>
            <a:noFill/>
            <a:ln w="22225">
              <a:solidFill>
                <a:srgbClr val="003C00"/>
              </a:solidFill>
              <a:round/>
              <a:headEnd/>
              <a:tailEnd/>
            </a:ln>
            <a:effectLst/>
          </p:spPr>
          <p:txBody>
            <a:bodyPr wrap="none"/>
            <a:lstStyle/>
            <a:p>
              <a:endParaRPr lang="zh-CN" altLang="en-US" sz="2400" b="1"/>
            </a:p>
          </p:txBody>
        </p:sp>
        <p:sp>
          <p:nvSpPr>
            <p:cNvPr id="17" name="Rectangle 15"/>
            <p:cNvSpPr>
              <a:spLocks noChangeArrowheads="1"/>
            </p:cNvSpPr>
            <p:nvPr/>
          </p:nvSpPr>
          <p:spPr bwMode="auto">
            <a:xfrm>
              <a:off x="966" y="838"/>
              <a:ext cx="321" cy="291"/>
            </a:xfrm>
            <a:prstGeom prst="rect">
              <a:avLst/>
            </a:prstGeom>
            <a:noFill/>
            <a:ln w="9525">
              <a:noFill/>
              <a:miter lim="800000"/>
              <a:headEnd/>
              <a:tailEnd/>
            </a:ln>
            <a:effectLst/>
          </p:spPr>
          <p:txBody>
            <a:bodyPr wrap="none">
              <a:spAutoFit/>
            </a:bodyPr>
            <a:lstStyle/>
            <a:p>
              <a:r>
                <a:rPr lang="en-US" altLang="zh-CN" sz="2400" b="1"/>
                <a:t>D</a:t>
              </a:r>
              <a:r>
                <a:rPr lang="en-US" altLang="zh-CN" sz="2400" b="1" baseline="-12000"/>
                <a:t>5</a:t>
              </a:r>
              <a:endParaRPr lang="zh-CN" altLang="en-US" sz="2400" b="1" baseline="-12000"/>
            </a:p>
          </p:txBody>
        </p:sp>
        <p:sp>
          <p:nvSpPr>
            <p:cNvPr id="18" name="Line 16"/>
            <p:cNvSpPr>
              <a:spLocks noChangeShapeType="1"/>
            </p:cNvSpPr>
            <p:nvPr/>
          </p:nvSpPr>
          <p:spPr bwMode="auto">
            <a:xfrm>
              <a:off x="2151" y="673"/>
              <a:ext cx="181" cy="0"/>
            </a:xfrm>
            <a:prstGeom prst="line">
              <a:avLst/>
            </a:prstGeom>
            <a:noFill/>
            <a:ln w="22225">
              <a:solidFill>
                <a:srgbClr val="003C00"/>
              </a:solidFill>
              <a:round/>
              <a:headEnd/>
              <a:tailEnd/>
            </a:ln>
            <a:effectLst/>
          </p:spPr>
          <p:txBody>
            <a:bodyPr wrap="none"/>
            <a:lstStyle/>
            <a:p>
              <a:endParaRPr lang="zh-CN" altLang="en-US" sz="2400" b="1"/>
            </a:p>
          </p:txBody>
        </p:sp>
        <p:sp>
          <p:nvSpPr>
            <p:cNvPr id="19" name="Line 19"/>
            <p:cNvSpPr>
              <a:spLocks noChangeShapeType="1"/>
            </p:cNvSpPr>
            <p:nvPr/>
          </p:nvSpPr>
          <p:spPr bwMode="auto">
            <a:xfrm>
              <a:off x="2758" y="670"/>
              <a:ext cx="159" cy="0"/>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20" name="Line 21"/>
            <p:cNvSpPr>
              <a:spLocks noChangeShapeType="1"/>
            </p:cNvSpPr>
            <p:nvPr/>
          </p:nvSpPr>
          <p:spPr bwMode="auto">
            <a:xfrm>
              <a:off x="2912" y="666"/>
              <a:ext cx="175" cy="0"/>
            </a:xfrm>
            <a:prstGeom prst="line">
              <a:avLst/>
            </a:prstGeom>
            <a:noFill/>
            <a:ln w="22225">
              <a:solidFill>
                <a:srgbClr val="003C00"/>
              </a:solidFill>
              <a:round/>
              <a:headEnd/>
              <a:tailEnd/>
            </a:ln>
            <a:effectLst/>
          </p:spPr>
          <p:txBody>
            <a:bodyPr wrap="none"/>
            <a:lstStyle/>
            <a:p>
              <a:endParaRPr lang="zh-CN" altLang="en-US" sz="2400" b="1"/>
            </a:p>
          </p:txBody>
        </p:sp>
        <p:sp>
          <p:nvSpPr>
            <p:cNvPr id="21" name="Line 22"/>
            <p:cNvSpPr>
              <a:spLocks noChangeShapeType="1"/>
            </p:cNvSpPr>
            <p:nvPr/>
          </p:nvSpPr>
          <p:spPr bwMode="auto">
            <a:xfrm>
              <a:off x="1100" y="1271"/>
              <a:ext cx="0" cy="159"/>
            </a:xfrm>
            <a:prstGeom prst="line">
              <a:avLst/>
            </a:prstGeom>
            <a:noFill/>
            <a:ln w="22225">
              <a:solidFill>
                <a:srgbClr val="003C00"/>
              </a:solidFill>
              <a:prstDash val="sysDot"/>
              <a:round/>
              <a:headEnd/>
              <a:tailEnd/>
            </a:ln>
            <a:effectLst/>
          </p:spPr>
          <p:txBody>
            <a:bodyPr wrap="none"/>
            <a:lstStyle/>
            <a:p>
              <a:endParaRPr lang="zh-CN" altLang="en-US" sz="2400" b="1"/>
            </a:p>
          </p:txBody>
        </p:sp>
        <p:sp>
          <p:nvSpPr>
            <p:cNvPr id="22" name="Freeform 23"/>
            <p:cNvSpPr>
              <a:spLocks/>
            </p:cNvSpPr>
            <p:nvPr/>
          </p:nvSpPr>
          <p:spPr bwMode="auto">
            <a:xfrm>
              <a:off x="1336" y="776"/>
              <a:ext cx="1762" cy="784"/>
            </a:xfrm>
            <a:custGeom>
              <a:avLst/>
              <a:gdLst/>
              <a:ahLst/>
              <a:cxnLst>
                <a:cxn ang="0">
                  <a:pos x="2446" y="0"/>
                </a:cxn>
                <a:cxn ang="0">
                  <a:pos x="2212" y="0"/>
                </a:cxn>
                <a:cxn ang="0">
                  <a:pos x="2212" y="860"/>
                </a:cxn>
                <a:cxn ang="0">
                  <a:pos x="0" y="860"/>
                </a:cxn>
              </a:cxnLst>
              <a:rect l="0" t="0" r="r" b="b"/>
              <a:pathLst>
                <a:path w="2446" h="860">
                  <a:moveTo>
                    <a:pt x="2446" y="0"/>
                  </a:moveTo>
                  <a:lnTo>
                    <a:pt x="2212" y="0"/>
                  </a:lnTo>
                  <a:lnTo>
                    <a:pt x="2212" y="860"/>
                  </a:lnTo>
                  <a:lnTo>
                    <a:pt x="0" y="860"/>
                  </a:lnTo>
                </a:path>
              </a:pathLst>
            </a:custGeom>
            <a:noFill/>
            <a:ln w="22225">
              <a:solidFill>
                <a:srgbClr val="003C00"/>
              </a:solidFill>
              <a:round/>
              <a:headEnd/>
              <a:tailEnd/>
            </a:ln>
            <a:effectLst/>
          </p:spPr>
          <p:txBody>
            <a:bodyPr wrap="none"/>
            <a:lstStyle/>
            <a:p>
              <a:endParaRPr lang="zh-CN" altLang="en-US" sz="2400" b="1"/>
            </a:p>
          </p:txBody>
        </p:sp>
        <p:sp>
          <p:nvSpPr>
            <p:cNvPr id="23" name="Rectangle 25"/>
            <p:cNvSpPr>
              <a:spLocks noChangeArrowheads="1"/>
            </p:cNvSpPr>
            <p:nvPr/>
          </p:nvSpPr>
          <p:spPr bwMode="auto">
            <a:xfrm>
              <a:off x="996" y="1559"/>
              <a:ext cx="234" cy="291"/>
            </a:xfrm>
            <a:prstGeom prst="rect">
              <a:avLst/>
            </a:prstGeom>
            <a:noFill/>
            <a:ln w="9525">
              <a:noFill/>
              <a:miter lim="800000"/>
              <a:headEnd/>
              <a:tailEnd/>
            </a:ln>
            <a:effectLst/>
          </p:spPr>
          <p:txBody>
            <a:bodyPr wrap="none">
              <a:spAutoFit/>
            </a:bodyPr>
            <a:lstStyle/>
            <a:p>
              <a:r>
                <a:rPr lang="en-US" altLang="zh-CN" sz="2400" b="1"/>
                <a:t>P</a:t>
              </a:r>
              <a:endParaRPr lang="zh-CN" altLang="en-US" sz="2400" b="1"/>
            </a:p>
          </p:txBody>
        </p:sp>
        <p:sp>
          <p:nvSpPr>
            <p:cNvPr id="24" name="Line 31"/>
            <p:cNvSpPr>
              <a:spLocks noChangeShapeType="1"/>
            </p:cNvSpPr>
            <p:nvPr/>
          </p:nvSpPr>
          <p:spPr bwMode="auto">
            <a:xfrm>
              <a:off x="3321" y="702"/>
              <a:ext cx="302" cy="0"/>
            </a:xfrm>
            <a:prstGeom prst="line">
              <a:avLst/>
            </a:prstGeom>
            <a:noFill/>
            <a:ln w="22225">
              <a:solidFill>
                <a:srgbClr val="003C00"/>
              </a:solidFill>
              <a:round/>
              <a:headEnd/>
              <a:tailEnd/>
            </a:ln>
            <a:effectLst/>
          </p:spPr>
          <p:txBody>
            <a:bodyPr wrap="none"/>
            <a:lstStyle/>
            <a:p>
              <a:endParaRPr lang="zh-CN" altLang="en-US" sz="2400" b="1"/>
            </a:p>
          </p:txBody>
        </p:sp>
        <p:sp>
          <p:nvSpPr>
            <p:cNvPr id="25" name="Freeform 34"/>
            <p:cNvSpPr>
              <a:spLocks/>
            </p:cNvSpPr>
            <p:nvPr/>
          </p:nvSpPr>
          <p:spPr bwMode="auto">
            <a:xfrm>
              <a:off x="1223" y="801"/>
              <a:ext cx="2397" cy="937"/>
            </a:xfrm>
            <a:custGeom>
              <a:avLst/>
              <a:gdLst/>
              <a:ahLst/>
              <a:cxnLst>
                <a:cxn ang="0">
                  <a:pos x="2605" y="0"/>
                </a:cxn>
                <a:cxn ang="0">
                  <a:pos x="2488" y="0"/>
                </a:cxn>
                <a:cxn ang="0">
                  <a:pos x="2488" y="1085"/>
                </a:cxn>
                <a:cxn ang="0">
                  <a:pos x="0" y="1085"/>
                </a:cxn>
              </a:cxnLst>
              <a:rect l="0" t="0" r="r" b="b"/>
              <a:pathLst>
                <a:path w="2605" h="1085">
                  <a:moveTo>
                    <a:pt x="2605" y="0"/>
                  </a:moveTo>
                  <a:lnTo>
                    <a:pt x="2488" y="0"/>
                  </a:lnTo>
                  <a:lnTo>
                    <a:pt x="2488" y="1085"/>
                  </a:lnTo>
                  <a:lnTo>
                    <a:pt x="0" y="1085"/>
                  </a:lnTo>
                </a:path>
              </a:pathLst>
            </a:custGeom>
            <a:noFill/>
            <a:ln w="22225">
              <a:solidFill>
                <a:srgbClr val="003C00"/>
              </a:solidFill>
              <a:round/>
              <a:headEnd/>
              <a:tailEnd/>
            </a:ln>
            <a:effectLst/>
          </p:spPr>
          <p:txBody>
            <a:bodyPr wrap="none"/>
            <a:lstStyle/>
            <a:p>
              <a:endParaRPr lang="zh-CN" altLang="en-US" sz="2400" b="1"/>
            </a:p>
          </p:txBody>
        </p:sp>
        <p:sp>
          <p:nvSpPr>
            <p:cNvPr id="26" name="Line 39"/>
            <p:cNvSpPr>
              <a:spLocks noChangeShapeType="1"/>
            </p:cNvSpPr>
            <p:nvPr/>
          </p:nvSpPr>
          <p:spPr bwMode="auto">
            <a:xfrm>
              <a:off x="3847" y="695"/>
              <a:ext cx="286" cy="0"/>
            </a:xfrm>
            <a:prstGeom prst="line">
              <a:avLst/>
            </a:prstGeom>
            <a:noFill/>
            <a:ln w="22225">
              <a:solidFill>
                <a:srgbClr val="003C00"/>
              </a:solidFill>
              <a:round/>
              <a:headEnd/>
              <a:tailEnd type="triangle" w="med" len="med"/>
            </a:ln>
            <a:effectLst/>
          </p:spPr>
          <p:txBody>
            <a:bodyPr wrap="none"/>
            <a:lstStyle/>
            <a:p>
              <a:endParaRPr lang="zh-CN" altLang="en-US" sz="2400" b="1"/>
            </a:p>
          </p:txBody>
        </p:sp>
        <p:sp>
          <p:nvSpPr>
            <p:cNvPr id="27" name="Rectangle 43"/>
            <p:cNvSpPr>
              <a:spLocks noChangeArrowheads="1"/>
            </p:cNvSpPr>
            <p:nvPr/>
          </p:nvSpPr>
          <p:spPr bwMode="auto">
            <a:xfrm>
              <a:off x="1441" y="524"/>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28" name="Rectangle 44"/>
            <p:cNvSpPr>
              <a:spLocks noChangeArrowheads="1"/>
            </p:cNvSpPr>
            <p:nvPr/>
          </p:nvSpPr>
          <p:spPr bwMode="auto">
            <a:xfrm>
              <a:off x="1475" y="540"/>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29" name="Rectangle 47"/>
            <p:cNvSpPr>
              <a:spLocks noChangeArrowheads="1"/>
            </p:cNvSpPr>
            <p:nvPr/>
          </p:nvSpPr>
          <p:spPr bwMode="auto">
            <a:xfrm>
              <a:off x="1891" y="513"/>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0" name="Rectangle 48"/>
            <p:cNvSpPr>
              <a:spLocks noChangeArrowheads="1"/>
            </p:cNvSpPr>
            <p:nvPr/>
          </p:nvSpPr>
          <p:spPr bwMode="auto">
            <a:xfrm>
              <a:off x="1925" y="529"/>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1" name="Rectangle 50"/>
            <p:cNvSpPr>
              <a:spLocks noChangeArrowheads="1"/>
            </p:cNvSpPr>
            <p:nvPr/>
          </p:nvSpPr>
          <p:spPr bwMode="auto">
            <a:xfrm>
              <a:off x="2302" y="516"/>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2" name="Rectangle 51"/>
            <p:cNvSpPr>
              <a:spLocks noChangeArrowheads="1"/>
            </p:cNvSpPr>
            <p:nvPr/>
          </p:nvSpPr>
          <p:spPr bwMode="auto">
            <a:xfrm>
              <a:off x="2336" y="532"/>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3" name="Rectangle 53"/>
            <p:cNvSpPr>
              <a:spLocks noChangeArrowheads="1"/>
            </p:cNvSpPr>
            <p:nvPr/>
          </p:nvSpPr>
          <p:spPr bwMode="auto">
            <a:xfrm>
              <a:off x="3588" y="536"/>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4" name="Rectangle 54"/>
            <p:cNvSpPr>
              <a:spLocks noChangeArrowheads="1"/>
            </p:cNvSpPr>
            <p:nvPr/>
          </p:nvSpPr>
          <p:spPr bwMode="auto">
            <a:xfrm>
              <a:off x="3622" y="552"/>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5" name="Rectangle 56"/>
            <p:cNvSpPr>
              <a:spLocks noChangeArrowheads="1"/>
            </p:cNvSpPr>
            <p:nvPr/>
          </p:nvSpPr>
          <p:spPr bwMode="auto">
            <a:xfrm>
              <a:off x="3058" y="531"/>
              <a:ext cx="266" cy="291"/>
            </a:xfrm>
            <a:prstGeom prst="rect">
              <a:avLst/>
            </a:prstGeom>
            <a:noFill/>
            <a:ln w="9525">
              <a:noFill/>
              <a:miter lim="800000"/>
              <a:headEnd/>
              <a:tailEnd/>
            </a:ln>
            <a:effectLst/>
          </p:spPr>
          <p:txBody>
            <a:bodyPr wrap="none">
              <a:spAutoFit/>
            </a:bodyPr>
            <a:lstStyle/>
            <a:p>
              <a:r>
                <a:rPr lang="zh-CN" altLang="en-US" sz="2400" b="1">
                  <a:ea typeface="Batang" pitchFamily="18" charset="-127"/>
                  <a:sym typeface="Symbol" pitchFamily="18" charset="2"/>
                </a:rPr>
                <a:t></a:t>
              </a:r>
            </a:p>
          </p:txBody>
        </p:sp>
        <p:sp>
          <p:nvSpPr>
            <p:cNvPr id="36" name="Rectangle 57"/>
            <p:cNvSpPr>
              <a:spLocks noChangeArrowheads="1"/>
            </p:cNvSpPr>
            <p:nvPr/>
          </p:nvSpPr>
          <p:spPr bwMode="auto">
            <a:xfrm>
              <a:off x="3092" y="547"/>
              <a:ext cx="225" cy="306"/>
            </a:xfrm>
            <a:prstGeom prst="rect">
              <a:avLst/>
            </a:prstGeom>
            <a:noFill/>
            <a:ln w="22225">
              <a:solidFill>
                <a:srgbClr val="003C00"/>
              </a:solidFill>
              <a:miter lim="800000"/>
              <a:headEnd/>
              <a:tailEnd/>
            </a:ln>
            <a:effectLst/>
          </p:spPr>
          <p:txBody>
            <a:bodyPr wrap="none" anchor="ctr"/>
            <a:lstStyle/>
            <a:p>
              <a:endParaRPr lang="zh-CN" altLang="en-US" sz="2400" b="1"/>
            </a:p>
          </p:txBody>
        </p:sp>
        <p:sp>
          <p:nvSpPr>
            <p:cNvPr id="37" name="Freeform 66"/>
            <p:cNvSpPr>
              <a:spLocks/>
            </p:cNvSpPr>
            <p:nvPr/>
          </p:nvSpPr>
          <p:spPr bwMode="auto">
            <a:xfrm>
              <a:off x="1311" y="785"/>
              <a:ext cx="1018" cy="392"/>
            </a:xfrm>
            <a:custGeom>
              <a:avLst/>
              <a:gdLst/>
              <a:ahLst/>
              <a:cxnLst>
                <a:cxn ang="0">
                  <a:pos x="1018" y="0"/>
                </a:cxn>
                <a:cxn ang="0">
                  <a:pos x="918" y="0"/>
                </a:cxn>
                <a:cxn ang="0">
                  <a:pos x="918" y="392"/>
                </a:cxn>
                <a:cxn ang="0">
                  <a:pos x="0" y="392"/>
                </a:cxn>
              </a:cxnLst>
              <a:rect l="0" t="0" r="r" b="b"/>
              <a:pathLst>
                <a:path w="1018" h="392">
                  <a:moveTo>
                    <a:pt x="1018" y="0"/>
                  </a:moveTo>
                  <a:lnTo>
                    <a:pt x="918" y="0"/>
                  </a:lnTo>
                  <a:lnTo>
                    <a:pt x="918" y="392"/>
                  </a:lnTo>
                  <a:lnTo>
                    <a:pt x="0" y="392"/>
                  </a:lnTo>
                </a:path>
              </a:pathLst>
            </a:custGeom>
            <a:noFill/>
            <a:ln w="22225">
              <a:solidFill>
                <a:srgbClr val="003C00"/>
              </a:solidFill>
              <a:round/>
              <a:headEnd/>
              <a:tailEnd/>
            </a:ln>
            <a:effectLst/>
          </p:spPr>
          <p:txBody>
            <a:bodyPr wrap="none"/>
            <a:lstStyle/>
            <a:p>
              <a:endParaRPr lang="zh-CN" altLang="en-US" sz="2400" b="1"/>
            </a:p>
          </p:txBody>
        </p:sp>
      </p:grpSp>
    </p:spTree>
    <p:extLst>
      <p:ext uri="{BB962C8B-B14F-4D97-AF65-F5344CB8AC3E}">
        <p14:creationId xmlns:p14="http://schemas.microsoft.com/office/powerpoint/2010/main" val="357237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animBg="1"/>
      <p:bldP spid="5" grpId="0" build="p" autoUpdateAnimBg="0"/>
      <p:bldP spid="6" grpId="0" build="p" autoUpdateAnimBg="0"/>
      <p:bldP spid="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5536" y="908720"/>
            <a:ext cx="8283575" cy="407064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rPr>
              <a:t>1.</a:t>
            </a:r>
            <a:r>
              <a:rPr kumimoji="0" lang="zh-CN" altLang="en-US" sz="2800" b="1" i="0" u="none" strike="noStrike" kern="1200" cap="none" spc="0" normalizeH="0" baseline="0" noProof="0">
                <a:ln>
                  <a:noFill/>
                </a:ln>
                <a:solidFill>
                  <a:schemeClr val="tx1"/>
                </a:solidFill>
                <a:effectLst/>
                <a:uLnTx/>
                <a:uFillTx/>
              </a:rPr>
              <a:t>位扩展</a:t>
            </a:r>
            <a:endParaRPr kumimoji="0" lang="en-US" altLang="zh-CN" sz="2800" b="1" i="0" u="none" strike="noStrike" kern="1200" cap="none" spc="0" normalizeH="0" baseline="0" noProof="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rPr>
              <a:t>        位扩展指只</a:t>
            </a:r>
            <a:r>
              <a:rPr kumimoji="0" lang="zh-CN" altLang="en-US" sz="2800" b="1" i="0" u="none" strike="noStrike" kern="1200" cap="none" spc="0" normalizeH="0" baseline="0" noProof="0">
                <a:ln>
                  <a:noFill/>
                </a:ln>
                <a:effectLst/>
                <a:uLnTx/>
                <a:uFillTx/>
              </a:rPr>
              <a:t>在</a:t>
            </a:r>
            <a:r>
              <a:rPr kumimoji="0" lang="zh-CN" altLang="en-US" sz="2800" b="1" i="0" u="none" strike="noStrike" kern="1200" cap="none" spc="0" normalizeH="0" baseline="0" noProof="0">
                <a:ln>
                  <a:noFill/>
                </a:ln>
                <a:solidFill>
                  <a:srgbClr val="FF0000"/>
                </a:solidFill>
                <a:effectLst/>
                <a:uLnTx/>
                <a:uFillTx/>
              </a:rPr>
              <a:t>位数方向</a:t>
            </a:r>
            <a:r>
              <a:rPr kumimoji="0" lang="zh-CN" altLang="en-US" sz="2800" b="1" i="0" u="none" strike="noStrike" kern="1200" cap="none" spc="0" normalizeH="0" baseline="0" noProof="0">
                <a:ln>
                  <a:noFill/>
                </a:ln>
                <a:effectLst/>
                <a:uLnTx/>
                <a:uFillTx/>
              </a:rPr>
              <a:t>扩展</a:t>
            </a:r>
            <a:r>
              <a:rPr kumimoji="0" lang="zh-CN" altLang="en-US" sz="2800" b="1" i="0" u="none" strike="noStrike" kern="1200" cap="none" spc="0" normalizeH="0" baseline="0" noProof="0">
                <a:ln>
                  <a:noFill/>
                </a:ln>
                <a:solidFill>
                  <a:schemeClr val="tx1"/>
                </a:solidFill>
                <a:effectLst/>
                <a:uLnTx/>
                <a:uFillTx/>
              </a:rPr>
              <a:t>。位扩展的连接方式是将各存储芯片的</a:t>
            </a:r>
            <a:r>
              <a:rPr kumimoji="0" lang="zh-CN" altLang="en-US" sz="2800" b="1" i="0" u="none" strike="noStrike" kern="1200" cap="none" spc="0" normalizeH="0" baseline="0" noProof="0">
                <a:ln>
                  <a:noFill/>
                </a:ln>
                <a:solidFill>
                  <a:srgbClr val="0000FF"/>
                </a:solidFill>
                <a:effectLst/>
                <a:uLnTx/>
                <a:uFillTx/>
              </a:rPr>
              <a:t>地址线、片选线和读</a:t>
            </a:r>
            <a:r>
              <a:rPr kumimoji="0" lang="en-US" altLang="zh-CN" sz="2800" b="1" i="0" u="none" strike="noStrike" kern="1200" cap="none" spc="0" normalizeH="0" baseline="0" noProof="0">
                <a:ln>
                  <a:noFill/>
                </a:ln>
                <a:solidFill>
                  <a:srgbClr val="0000FF"/>
                </a:solidFill>
                <a:effectLst/>
                <a:uLnTx/>
                <a:uFillTx/>
              </a:rPr>
              <a:t>/</a:t>
            </a:r>
            <a:r>
              <a:rPr kumimoji="0" lang="zh-CN" altLang="en-US" sz="2800" b="1" i="0" u="none" strike="noStrike" kern="1200" cap="none" spc="0" normalizeH="0" baseline="0" noProof="0">
                <a:ln>
                  <a:noFill/>
                </a:ln>
                <a:solidFill>
                  <a:srgbClr val="0000FF"/>
                </a:solidFill>
                <a:effectLst/>
                <a:uLnTx/>
                <a:uFillTx/>
              </a:rPr>
              <a:t>写线</a:t>
            </a:r>
            <a:r>
              <a:rPr kumimoji="0" lang="zh-CN" altLang="en-US" sz="2800" b="1" i="0" u="none" strike="noStrike" kern="1200" cap="none" spc="0" normalizeH="0" baseline="0" noProof="0">
                <a:ln>
                  <a:noFill/>
                </a:ln>
                <a:solidFill>
                  <a:schemeClr val="tx1"/>
                </a:solidFill>
                <a:effectLst/>
                <a:uLnTx/>
                <a:uFillTx/>
              </a:rPr>
              <a:t>相应地并联起来，而将各芯片的数据线单独列出。</a:t>
            </a:r>
            <a:endParaRPr kumimoji="0" lang="en-US" altLang="zh-CN" sz="2800" b="1" i="0" u="none" strike="noStrike" kern="1200" cap="none" spc="0" normalizeH="0" baseline="0" noProof="0">
              <a:ln>
                <a:noFill/>
              </a:ln>
              <a:solidFill>
                <a:schemeClr val="tx1"/>
              </a:solidFill>
              <a:effectLst/>
              <a:uLnTx/>
              <a:uFillTx/>
            </a:endParaRPr>
          </a:p>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zh-CN" altLang="en-US" sz="2800" b="1" i="0" u="none" strike="noStrike" kern="1200" cap="none" spc="0" normalizeH="0" baseline="0" noProof="0">
                <a:ln>
                  <a:noFill/>
                </a:ln>
                <a:solidFill>
                  <a:schemeClr val="tx1"/>
                </a:solidFill>
                <a:effectLst/>
                <a:uLnTx/>
                <a:uFillTx/>
              </a:rPr>
              <a:t>        如用</a:t>
            </a:r>
            <a:r>
              <a:rPr kumimoji="0" lang="en-US" altLang="zh-CN" sz="2800" b="1" i="0" u="none" strike="noStrike" kern="1200" cap="none" spc="0" normalizeH="0" baseline="0" noProof="0">
                <a:ln>
                  <a:noFill/>
                </a:ln>
                <a:solidFill>
                  <a:schemeClr val="tx1"/>
                </a:solidFill>
                <a:effectLst/>
                <a:uLnTx/>
                <a:uFillTx/>
              </a:rPr>
              <a:t>64K×1</a:t>
            </a:r>
            <a:r>
              <a:rPr kumimoji="0" lang="zh-CN" altLang="en-US" sz="2800" b="1" i="0" u="none" strike="noStrike" kern="1200" cap="none" spc="0" normalizeH="0" baseline="0" noProof="0">
                <a:ln>
                  <a:noFill/>
                </a:ln>
                <a:solidFill>
                  <a:schemeClr val="tx1"/>
                </a:solidFill>
                <a:effectLst/>
                <a:uLnTx/>
                <a:uFillTx/>
              </a:rPr>
              <a:t>的</a:t>
            </a:r>
            <a:r>
              <a:rPr kumimoji="0" lang="en-US" altLang="zh-CN" sz="2800" b="1" i="0" u="none" strike="noStrike" kern="1200" cap="none" spc="0" normalizeH="0" baseline="0" noProof="0">
                <a:ln>
                  <a:noFill/>
                </a:ln>
                <a:solidFill>
                  <a:schemeClr val="tx1"/>
                </a:solidFill>
                <a:effectLst/>
                <a:uLnTx/>
                <a:uFillTx/>
              </a:rPr>
              <a:t>SRAM</a:t>
            </a:r>
            <a:r>
              <a:rPr kumimoji="0" lang="zh-CN" altLang="en-US" sz="2800" b="1" i="0" u="none" strike="noStrike" kern="1200" cap="none" spc="0" normalizeH="0" baseline="0" noProof="0">
                <a:ln>
                  <a:noFill/>
                </a:ln>
                <a:solidFill>
                  <a:srgbClr val="0000FF"/>
                </a:solidFill>
                <a:effectLst/>
                <a:uLnTx/>
                <a:uFillTx/>
              </a:rPr>
              <a:t>存储芯片</a:t>
            </a:r>
            <a:r>
              <a:rPr kumimoji="0" lang="zh-CN" altLang="en-US" sz="2800" b="1" i="0" u="none" strike="noStrike" kern="1200" cap="none" spc="0" normalizeH="0" baseline="0" noProof="0">
                <a:ln>
                  <a:noFill/>
                </a:ln>
                <a:solidFill>
                  <a:schemeClr val="tx1"/>
                </a:solidFill>
                <a:effectLst/>
                <a:uLnTx/>
                <a:uFillTx/>
              </a:rPr>
              <a:t>组成</a:t>
            </a:r>
            <a:r>
              <a:rPr kumimoji="0" lang="en-US" altLang="zh-CN" sz="2800" b="1" i="0" u="none" strike="noStrike" kern="1200" cap="none" spc="0" normalizeH="0" baseline="0" noProof="0">
                <a:ln>
                  <a:noFill/>
                </a:ln>
                <a:solidFill>
                  <a:schemeClr val="tx1"/>
                </a:solidFill>
                <a:effectLst/>
                <a:uLnTx/>
                <a:uFillTx/>
              </a:rPr>
              <a:t>64K×8</a:t>
            </a:r>
            <a:r>
              <a:rPr kumimoji="0" lang="zh-CN" altLang="en-US" sz="2800" b="1" i="0" u="none" strike="noStrike" kern="1200" cap="none" spc="0" normalizeH="0" baseline="0" noProof="0">
                <a:ln>
                  <a:noFill/>
                </a:ln>
                <a:solidFill>
                  <a:schemeClr val="tx1"/>
                </a:solidFill>
                <a:effectLst/>
                <a:uLnTx/>
                <a:uFillTx/>
              </a:rPr>
              <a:t>的</a:t>
            </a:r>
            <a:r>
              <a:rPr kumimoji="0" lang="zh-CN" altLang="en-US" sz="2800" b="1" i="0" u="none" strike="noStrike" kern="1200" cap="none" spc="0" normalizeH="0" baseline="0" noProof="0">
                <a:ln>
                  <a:noFill/>
                </a:ln>
                <a:solidFill>
                  <a:srgbClr val="0000FF"/>
                </a:solidFill>
                <a:effectLst/>
                <a:uLnTx/>
                <a:uFillTx/>
              </a:rPr>
              <a:t>存储器</a:t>
            </a:r>
            <a:r>
              <a:rPr kumimoji="0" lang="zh-CN" altLang="en-US" sz="2800" b="1" i="0" u="none" strike="noStrike" kern="1200" cap="none" spc="0" normalizeH="0" baseline="0" noProof="0">
                <a:ln>
                  <a:noFill/>
                </a:ln>
                <a:solidFill>
                  <a:schemeClr val="tx1"/>
                </a:solidFill>
                <a:effectLst/>
                <a:uLnTx/>
                <a:uFillTx/>
              </a:rPr>
              <a:t>，需要</a:t>
            </a:r>
            <a:r>
              <a:rPr kumimoji="0" lang="en-US" altLang="zh-CN" sz="2800" b="1" i="0" u="none" strike="noStrike" kern="1200" cap="none" spc="0" normalizeH="0" baseline="0" noProof="0">
                <a:ln>
                  <a:noFill/>
                </a:ln>
                <a:solidFill>
                  <a:schemeClr val="tx1"/>
                </a:solidFill>
                <a:effectLst/>
                <a:uLnTx/>
                <a:uFillTx/>
              </a:rPr>
              <a:t>8</a:t>
            </a:r>
            <a:r>
              <a:rPr lang="zh-CN" altLang="en-US" sz="2800" b="1"/>
              <a:t>块</a:t>
            </a:r>
            <a:r>
              <a:rPr kumimoji="0" lang="zh-CN" altLang="en-US" sz="2800" b="1" i="0" u="none" strike="noStrike" kern="1200" cap="none" spc="0" normalizeH="0" baseline="0" noProof="0">
                <a:ln>
                  <a:noFill/>
                </a:ln>
                <a:solidFill>
                  <a:schemeClr val="tx1"/>
                </a:solidFill>
                <a:effectLst/>
                <a:uLnTx/>
                <a:uFillTx/>
              </a:rPr>
              <a:t>芯片。</a:t>
            </a:r>
          </a:p>
        </p:txBody>
      </p:sp>
      <p:sp>
        <p:nvSpPr>
          <p:cNvPr id="3" name="Text Box 4"/>
          <p:cNvSpPr txBox="1">
            <a:spLocks noChangeArrowheads="1"/>
          </p:cNvSpPr>
          <p:nvPr/>
        </p:nvSpPr>
        <p:spPr bwMode="auto">
          <a:xfrm>
            <a:off x="1368971" y="4797152"/>
            <a:ext cx="6336704"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b="1"/>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64K×1         16            1</a:t>
            </a:r>
          </a:p>
        </p:txBody>
      </p:sp>
    </p:spTree>
    <p:extLst>
      <p:ext uri="{BB962C8B-B14F-4D97-AF65-F5344CB8AC3E}">
        <p14:creationId xmlns:p14="http://schemas.microsoft.com/office/powerpoint/2010/main" val="31211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rot="5400000">
            <a:off x="2409527" y="4352132"/>
            <a:ext cx="519113" cy="361950"/>
          </a:xfrm>
          <a:prstGeom prst="rightArrow">
            <a:avLst>
              <a:gd name="adj1" fmla="val 50000"/>
              <a:gd name="adj2" fmla="val 35855"/>
            </a:avLst>
          </a:prstGeom>
          <a:solidFill>
            <a:srgbClr val="66FF33"/>
          </a:solidFill>
          <a:ln w="9525">
            <a:solidFill>
              <a:schemeClr val="tx1"/>
            </a:solidFill>
            <a:miter lim="800000"/>
            <a:headEnd/>
            <a:tailEnd/>
          </a:ln>
          <a:effectLst/>
        </p:spPr>
        <p:txBody>
          <a:bodyPr wrap="none" anchor="ctr"/>
          <a:lstStyle/>
          <a:p>
            <a:pPr eaLnBrk="1" hangingPunct="1"/>
            <a:endParaRPr lang="zh-CN" altLang="en-US"/>
          </a:p>
        </p:txBody>
      </p:sp>
      <p:grpSp>
        <p:nvGrpSpPr>
          <p:cNvPr id="3" name="Group 4"/>
          <p:cNvGrpSpPr>
            <a:grpSpLocks/>
          </p:cNvGrpSpPr>
          <p:nvPr/>
        </p:nvGrpSpPr>
        <p:grpSpPr bwMode="auto">
          <a:xfrm>
            <a:off x="827584" y="4754587"/>
            <a:ext cx="3324225" cy="1482725"/>
            <a:chOff x="1809" y="2978"/>
            <a:chExt cx="2094" cy="934"/>
          </a:xfrm>
        </p:grpSpPr>
        <p:sp>
          <p:nvSpPr>
            <p:cNvPr id="4" name="Rectangle 5"/>
            <p:cNvSpPr>
              <a:spLocks noChangeArrowheads="1"/>
            </p:cNvSpPr>
            <p:nvPr/>
          </p:nvSpPr>
          <p:spPr bwMode="auto">
            <a:xfrm>
              <a:off x="2715" y="3048"/>
              <a:ext cx="543" cy="864"/>
            </a:xfrm>
            <a:prstGeom prst="rect">
              <a:avLst/>
            </a:prstGeom>
            <a:solidFill>
              <a:srgbClr val="F6D3B0"/>
            </a:solidFill>
            <a:ln w="9525">
              <a:solidFill>
                <a:schemeClr val="tx1"/>
              </a:solidFill>
              <a:miter lim="800000"/>
              <a:headEnd/>
              <a:tailEnd/>
            </a:ln>
            <a:effectLst/>
          </p:spPr>
          <p:txBody>
            <a:bodyPr wrap="none" anchor="ctr"/>
            <a:lstStyle/>
            <a:p>
              <a:pPr algn="ctr"/>
              <a:r>
                <a:rPr lang="en-US" altLang="zh-CN" sz="2000"/>
                <a:t>64K×8</a:t>
              </a:r>
            </a:p>
            <a:p>
              <a:pPr algn="ctr"/>
              <a:r>
                <a:rPr lang="en-US" altLang="zh-CN" sz="2000"/>
                <a:t> </a:t>
              </a:r>
              <a:r>
                <a:rPr lang="zh-CN" altLang="en-US" sz="2000"/>
                <a:t>芯片组 </a:t>
              </a:r>
            </a:p>
          </p:txBody>
        </p:sp>
        <p:sp>
          <p:nvSpPr>
            <p:cNvPr id="5" name="Line 6"/>
            <p:cNvSpPr>
              <a:spLocks noChangeShapeType="1"/>
            </p:cNvSpPr>
            <p:nvPr/>
          </p:nvSpPr>
          <p:spPr bwMode="auto">
            <a:xfrm flipH="1">
              <a:off x="3266" y="3247"/>
              <a:ext cx="260"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6" name="Line 7"/>
            <p:cNvSpPr>
              <a:spLocks noChangeShapeType="1"/>
            </p:cNvSpPr>
            <p:nvPr/>
          </p:nvSpPr>
          <p:spPr bwMode="auto">
            <a:xfrm rot="10800000">
              <a:off x="3266" y="3713"/>
              <a:ext cx="260"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7" name="AutoShape 8"/>
            <p:cNvSpPr>
              <a:spLocks noChangeArrowheads="1"/>
            </p:cNvSpPr>
            <p:nvPr/>
          </p:nvSpPr>
          <p:spPr bwMode="auto">
            <a:xfrm>
              <a:off x="2455" y="3181"/>
              <a:ext cx="256" cy="133"/>
            </a:xfrm>
            <a:prstGeom prst="rightArrow">
              <a:avLst>
                <a:gd name="adj1" fmla="val 50000"/>
                <a:gd name="adj2" fmla="val 48120"/>
              </a:avLst>
            </a:prstGeom>
            <a:solidFill>
              <a:srgbClr val="FFCC66"/>
            </a:solidFill>
            <a:ln w="9525">
              <a:solidFill>
                <a:schemeClr val="tx1"/>
              </a:solidFill>
              <a:miter lim="800000"/>
              <a:headEnd/>
              <a:tailEnd/>
            </a:ln>
            <a:effectLst/>
          </p:spPr>
          <p:txBody>
            <a:bodyPr wrap="none" anchor="ctr"/>
            <a:lstStyle/>
            <a:p>
              <a:pPr eaLnBrk="1" hangingPunct="1"/>
              <a:endParaRPr lang="zh-CN" altLang="en-US"/>
            </a:p>
          </p:txBody>
        </p:sp>
        <p:sp>
          <p:nvSpPr>
            <p:cNvPr id="8" name="AutoShape 9"/>
            <p:cNvSpPr>
              <a:spLocks noChangeArrowheads="1"/>
            </p:cNvSpPr>
            <p:nvPr/>
          </p:nvSpPr>
          <p:spPr bwMode="auto">
            <a:xfrm>
              <a:off x="2455" y="3646"/>
              <a:ext cx="260" cy="133"/>
            </a:xfrm>
            <a:prstGeom prst="leftRightArrow">
              <a:avLst>
                <a:gd name="adj1" fmla="val 50000"/>
                <a:gd name="adj2" fmla="val 39098"/>
              </a:avLst>
            </a:prstGeom>
            <a:solidFill>
              <a:srgbClr val="FFCC66"/>
            </a:solidFill>
            <a:ln w="9525">
              <a:solidFill>
                <a:schemeClr val="tx1"/>
              </a:solidFill>
              <a:miter lim="800000"/>
              <a:headEnd/>
              <a:tailEnd/>
            </a:ln>
            <a:effectLst/>
          </p:spPr>
          <p:txBody>
            <a:bodyPr wrap="none" anchor="ctr"/>
            <a:lstStyle/>
            <a:p>
              <a:pPr eaLnBrk="1" hangingPunct="1"/>
              <a:endParaRPr lang="zh-CN" altLang="en-US"/>
            </a:p>
          </p:txBody>
        </p:sp>
        <p:sp>
          <p:nvSpPr>
            <p:cNvPr id="9" name="Text Box 10"/>
            <p:cNvSpPr txBox="1">
              <a:spLocks noChangeArrowheads="1"/>
            </p:cNvSpPr>
            <p:nvPr/>
          </p:nvSpPr>
          <p:spPr bwMode="auto">
            <a:xfrm>
              <a:off x="1809" y="3116"/>
              <a:ext cx="715"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10" name="Text Box 11"/>
            <p:cNvSpPr txBox="1">
              <a:spLocks noChangeArrowheads="1"/>
            </p:cNvSpPr>
            <p:nvPr/>
          </p:nvSpPr>
          <p:spPr bwMode="auto">
            <a:xfrm>
              <a:off x="1833" y="3573"/>
              <a:ext cx="715"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11" name="Text Box 12"/>
            <p:cNvSpPr txBox="1">
              <a:spLocks noChangeArrowheads="1"/>
            </p:cNvSpPr>
            <p:nvPr/>
          </p:nvSpPr>
          <p:spPr bwMode="auto">
            <a:xfrm>
              <a:off x="3513" y="2978"/>
              <a:ext cx="390"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12" name="Text Box 13"/>
            <p:cNvSpPr txBox="1">
              <a:spLocks noChangeArrowheads="1"/>
            </p:cNvSpPr>
            <p:nvPr/>
          </p:nvSpPr>
          <p:spPr bwMode="auto">
            <a:xfrm>
              <a:off x="3513" y="3443"/>
              <a:ext cx="390"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grpSp>
      <p:grpSp>
        <p:nvGrpSpPr>
          <p:cNvPr id="106" name="组合 105"/>
          <p:cNvGrpSpPr/>
          <p:nvPr/>
        </p:nvGrpSpPr>
        <p:grpSpPr>
          <a:xfrm>
            <a:off x="971551" y="647700"/>
            <a:ext cx="7167564" cy="3729038"/>
            <a:chOff x="971551" y="647700"/>
            <a:chExt cx="7167564" cy="3729038"/>
          </a:xfrm>
        </p:grpSpPr>
        <p:grpSp>
          <p:nvGrpSpPr>
            <p:cNvPr id="13" name="Group 14"/>
            <p:cNvGrpSpPr>
              <a:grpSpLocks/>
            </p:cNvGrpSpPr>
            <p:nvPr/>
          </p:nvGrpSpPr>
          <p:grpSpPr bwMode="auto">
            <a:xfrm>
              <a:off x="971551" y="647700"/>
              <a:ext cx="7167564" cy="3729038"/>
              <a:chOff x="612" y="408"/>
              <a:chExt cx="4515" cy="2349"/>
            </a:xfrm>
          </p:grpSpPr>
          <p:sp>
            <p:nvSpPr>
              <p:cNvPr id="14" name="Text Box 15"/>
              <p:cNvSpPr txBox="1">
                <a:spLocks noChangeArrowheads="1"/>
              </p:cNvSpPr>
              <p:nvPr/>
            </p:nvSpPr>
            <p:spPr bwMode="auto">
              <a:xfrm>
                <a:off x="4648" y="419"/>
                <a:ext cx="479"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15" name="Text Box 16"/>
              <p:cNvSpPr txBox="1">
                <a:spLocks noChangeArrowheads="1"/>
              </p:cNvSpPr>
              <p:nvPr/>
            </p:nvSpPr>
            <p:spPr bwMode="auto">
              <a:xfrm>
                <a:off x="3941" y="796"/>
                <a:ext cx="319" cy="289"/>
              </a:xfrm>
              <a:prstGeom prst="rect">
                <a:avLst/>
              </a:prstGeom>
              <a:noFill/>
              <a:ln w="9525">
                <a:noFill/>
                <a:miter lim="800000"/>
                <a:headEnd/>
                <a:tailEnd/>
              </a:ln>
              <a:effectLst/>
            </p:spPr>
            <p:txBody>
              <a:bodyPr>
                <a:spAutoFit/>
              </a:bodyPr>
              <a:lstStyle/>
              <a:p>
                <a:pPr>
                  <a:spcBef>
                    <a:spcPct val="50000"/>
                  </a:spcBef>
                </a:pPr>
                <a:endParaRPr lang="zh-CN" altLang="zh-CN" sz="2400"/>
              </a:p>
            </p:txBody>
          </p:sp>
          <p:sp>
            <p:nvSpPr>
              <p:cNvPr id="16" name="Rectangle 17"/>
              <p:cNvSpPr>
                <a:spLocks noChangeArrowheads="1"/>
              </p:cNvSpPr>
              <p:nvPr/>
            </p:nvSpPr>
            <p:spPr bwMode="auto">
              <a:xfrm>
                <a:off x="3941" y="613"/>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7" name="Rectangle 18"/>
              <p:cNvSpPr>
                <a:spLocks noChangeArrowheads="1"/>
              </p:cNvSpPr>
              <p:nvPr/>
            </p:nvSpPr>
            <p:spPr bwMode="auto">
              <a:xfrm>
                <a:off x="3622" y="705"/>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8" name="Rectangle 19"/>
              <p:cNvSpPr>
                <a:spLocks noChangeArrowheads="1"/>
              </p:cNvSpPr>
              <p:nvPr/>
            </p:nvSpPr>
            <p:spPr bwMode="auto">
              <a:xfrm>
                <a:off x="3302" y="796"/>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19" name="Rectangle 20"/>
              <p:cNvSpPr>
                <a:spLocks noChangeArrowheads="1"/>
              </p:cNvSpPr>
              <p:nvPr/>
            </p:nvSpPr>
            <p:spPr bwMode="auto">
              <a:xfrm>
                <a:off x="2983" y="887"/>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0" name="Rectangle 21"/>
              <p:cNvSpPr>
                <a:spLocks noChangeArrowheads="1"/>
              </p:cNvSpPr>
              <p:nvPr/>
            </p:nvSpPr>
            <p:spPr bwMode="auto">
              <a:xfrm>
                <a:off x="2663" y="978"/>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1" name="Rectangle 22"/>
              <p:cNvSpPr>
                <a:spLocks noChangeArrowheads="1"/>
              </p:cNvSpPr>
              <p:nvPr/>
            </p:nvSpPr>
            <p:spPr bwMode="auto">
              <a:xfrm>
                <a:off x="2344" y="1070"/>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2" name="Rectangle 23"/>
              <p:cNvSpPr>
                <a:spLocks noChangeArrowheads="1"/>
              </p:cNvSpPr>
              <p:nvPr/>
            </p:nvSpPr>
            <p:spPr bwMode="auto">
              <a:xfrm>
                <a:off x="2024" y="1161"/>
                <a:ext cx="559" cy="456"/>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3" name="Rectangle 24"/>
              <p:cNvSpPr>
                <a:spLocks noChangeArrowheads="1"/>
              </p:cNvSpPr>
              <p:nvPr/>
            </p:nvSpPr>
            <p:spPr bwMode="auto">
              <a:xfrm>
                <a:off x="1705" y="1252"/>
                <a:ext cx="559" cy="457"/>
              </a:xfrm>
              <a:prstGeom prst="rect">
                <a:avLst/>
              </a:prstGeom>
              <a:solidFill>
                <a:schemeClr val="bg1"/>
              </a:solidFill>
              <a:ln w="9525">
                <a:solidFill>
                  <a:schemeClr val="tx1"/>
                </a:solidFill>
                <a:miter lim="800000"/>
                <a:headEnd/>
                <a:tailEnd/>
              </a:ln>
              <a:effectLst/>
            </p:spPr>
            <p:txBody>
              <a:bodyPr wrap="none" anchor="ctr"/>
              <a:lstStyle/>
              <a:p>
                <a:pPr eaLnBrk="1" hangingPunct="1"/>
                <a:endParaRPr lang="zh-CN" altLang="en-US"/>
              </a:p>
            </p:txBody>
          </p:sp>
          <p:sp>
            <p:nvSpPr>
              <p:cNvPr id="24" name="Line 25"/>
              <p:cNvSpPr>
                <a:spLocks noChangeShapeType="1"/>
              </p:cNvSpPr>
              <p:nvPr/>
            </p:nvSpPr>
            <p:spPr bwMode="auto">
              <a:xfrm>
                <a:off x="1226" y="1344"/>
                <a:ext cx="479"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25" name="Line 26"/>
              <p:cNvSpPr>
                <a:spLocks noChangeShapeType="1"/>
              </p:cNvSpPr>
              <p:nvPr/>
            </p:nvSpPr>
            <p:spPr bwMode="auto">
              <a:xfrm>
                <a:off x="1226" y="1617"/>
                <a:ext cx="479" cy="0"/>
              </a:xfrm>
              <a:prstGeom prst="line">
                <a:avLst/>
              </a:prstGeom>
              <a:noFill/>
              <a:ln w="19050">
                <a:solidFill>
                  <a:schemeClr val="tx1"/>
                </a:solidFill>
                <a:round/>
                <a:headEnd/>
                <a:tailEnd type="stealth" w="sm" len="lg"/>
              </a:ln>
              <a:effectLst/>
            </p:spPr>
            <p:txBody>
              <a:bodyPr wrap="none" anchor="ctr"/>
              <a:lstStyle/>
              <a:p>
                <a:endParaRPr lang="zh-CN" altLang="en-US"/>
              </a:p>
            </p:txBody>
          </p:sp>
          <p:sp>
            <p:nvSpPr>
              <p:cNvPr id="26" name="Line 27"/>
              <p:cNvSpPr>
                <a:spLocks noChangeShapeType="1"/>
              </p:cNvSpPr>
              <p:nvPr/>
            </p:nvSpPr>
            <p:spPr bwMode="auto">
              <a:xfrm>
                <a:off x="1226" y="1982"/>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7" name="Line 28"/>
              <p:cNvSpPr>
                <a:spLocks noChangeShapeType="1"/>
              </p:cNvSpPr>
              <p:nvPr/>
            </p:nvSpPr>
            <p:spPr bwMode="auto">
              <a:xfrm>
                <a:off x="1226" y="2074"/>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8" name="Line 29"/>
              <p:cNvSpPr>
                <a:spLocks noChangeShapeType="1"/>
              </p:cNvSpPr>
              <p:nvPr/>
            </p:nvSpPr>
            <p:spPr bwMode="auto">
              <a:xfrm>
                <a:off x="1226" y="2165"/>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29" name="Line 30"/>
              <p:cNvSpPr>
                <a:spLocks noChangeShapeType="1"/>
              </p:cNvSpPr>
              <p:nvPr/>
            </p:nvSpPr>
            <p:spPr bwMode="auto">
              <a:xfrm>
                <a:off x="1226" y="2256"/>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0" name="Line 31"/>
              <p:cNvSpPr>
                <a:spLocks noChangeShapeType="1"/>
              </p:cNvSpPr>
              <p:nvPr/>
            </p:nvSpPr>
            <p:spPr bwMode="auto">
              <a:xfrm>
                <a:off x="1226" y="2348"/>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1" name="Line 32"/>
              <p:cNvSpPr>
                <a:spLocks noChangeShapeType="1"/>
              </p:cNvSpPr>
              <p:nvPr/>
            </p:nvSpPr>
            <p:spPr bwMode="auto">
              <a:xfrm>
                <a:off x="1226" y="2439"/>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2" name="Line 33"/>
              <p:cNvSpPr>
                <a:spLocks noChangeShapeType="1"/>
              </p:cNvSpPr>
              <p:nvPr/>
            </p:nvSpPr>
            <p:spPr bwMode="auto">
              <a:xfrm>
                <a:off x="1226" y="2530"/>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3" name="Line 34"/>
              <p:cNvSpPr>
                <a:spLocks noChangeShapeType="1"/>
              </p:cNvSpPr>
              <p:nvPr/>
            </p:nvSpPr>
            <p:spPr bwMode="auto">
              <a:xfrm>
                <a:off x="1226" y="2621"/>
                <a:ext cx="3434" cy="0"/>
              </a:xfrm>
              <a:prstGeom prst="line">
                <a:avLst/>
              </a:prstGeom>
              <a:noFill/>
              <a:ln w="19050">
                <a:solidFill>
                  <a:schemeClr val="tx1"/>
                </a:solidFill>
                <a:round/>
                <a:headEnd/>
                <a:tailEnd/>
              </a:ln>
              <a:effectLst/>
            </p:spPr>
            <p:txBody>
              <a:bodyPr wrap="none" anchor="ctr"/>
              <a:lstStyle/>
              <a:p>
                <a:endParaRPr lang="zh-CN" altLang="en-US"/>
              </a:p>
            </p:txBody>
          </p:sp>
          <p:sp>
            <p:nvSpPr>
              <p:cNvPr id="34" name="Line 35"/>
              <p:cNvSpPr>
                <a:spLocks noChangeShapeType="1"/>
              </p:cNvSpPr>
              <p:nvPr/>
            </p:nvSpPr>
            <p:spPr bwMode="auto">
              <a:xfrm flipV="1">
                <a:off x="2264" y="705"/>
                <a:ext cx="2236" cy="639"/>
              </a:xfrm>
              <a:prstGeom prst="line">
                <a:avLst/>
              </a:prstGeom>
              <a:noFill/>
              <a:ln w="19050">
                <a:solidFill>
                  <a:schemeClr val="tx1"/>
                </a:solidFill>
                <a:round/>
                <a:headEnd/>
                <a:tailEnd/>
              </a:ln>
              <a:effectLst/>
            </p:spPr>
            <p:txBody>
              <a:bodyPr wrap="none" anchor="ctr"/>
              <a:lstStyle/>
              <a:p>
                <a:endParaRPr lang="zh-CN" altLang="en-US"/>
              </a:p>
            </p:txBody>
          </p:sp>
          <p:sp>
            <p:nvSpPr>
              <p:cNvPr id="35" name="Line 36"/>
              <p:cNvSpPr>
                <a:spLocks noChangeShapeType="1"/>
              </p:cNvSpPr>
              <p:nvPr/>
            </p:nvSpPr>
            <p:spPr bwMode="auto">
              <a:xfrm flipV="1">
                <a:off x="2264" y="796"/>
                <a:ext cx="2236" cy="639"/>
              </a:xfrm>
              <a:prstGeom prst="line">
                <a:avLst/>
              </a:prstGeom>
              <a:noFill/>
              <a:ln w="19050">
                <a:solidFill>
                  <a:schemeClr val="tx1"/>
                </a:solidFill>
                <a:round/>
                <a:headEnd/>
                <a:tailEnd/>
              </a:ln>
              <a:effectLst/>
            </p:spPr>
            <p:txBody>
              <a:bodyPr wrap="none" anchor="ctr"/>
              <a:lstStyle/>
              <a:p>
                <a:endParaRPr lang="zh-CN" altLang="en-US"/>
              </a:p>
            </p:txBody>
          </p:sp>
          <p:sp>
            <p:nvSpPr>
              <p:cNvPr id="36" name="Line 37"/>
              <p:cNvSpPr>
                <a:spLocks noChangeShapeType="1"/>
              </p:cNvSpPr>
              <p:nvPr/>
            </p:nvSpPr>
            <p:spPr bwMode="auto">
              <a:xfrm>
                <a:off x="4500" y="705"/>
                <a:ext cx="160" cy="0"/>
              </a:xfrm>
              <a:prstGeom prst="line">
                <a:avLst/>
              </a:prstGeom>
              <a:noFill/>
              <a:ln w="19050">
                <a:solidFill>
                  <a:schemeClr val="tx1"/>
                </a:solidFill>
                <a:round/>
                <a:headEnd/>
                <a:tailEnd/>
              </a:ln>
              <a:effectLst/>
            </p:spPr>
            <p:txBody>
              <a:bodyPr wrap="none" anchor="ctr"/>
              <a:lstStyle/>
              <a:p>
                <a:endParaRPr lang="zh-CN" altLang="en-US"/>
              </a:p>
            </p:txBody>
          </p:sp>
          <p:sp>
            <p:nvSpPr>
              <p:cNvPr id="37" name="Line 38"/>
              <p:cNvSpPr>
                <a:spLocks noChangeShapeType="1"/>
              </p:cNvSpPr>
              <p:nvPr/>
            </p:nvSpPr>
            <p:spPr bwMode="auto">
              <a:xfrm>
                <a:off x="4500" y="796"/>
                <a:ext cx="160" cy="0"/>
              </a:xfrm>
              <a:prstGeom prst="line">
                <a:avLst/>
              </a:prstGeom>
              <a:noFill/>
              <a:ln w="19050">
                <a:solidFill>
                  <a:schemeClr val="tx1"/>
                </a:solidFill>
                <a:round/>
                <a:headEnd/>
                <a:tailEnd/>
              </a:ln>
              <a:effectLst/>
            </p:spPr>
            <p:txBody>
              <a:bodyPr wrap="none" anchor="ctr"/>
              <a:lstStyle/>
              <a:p>
                <a:endParaRPr lang="zh-CN" altLang="en-US"/>
              </a:p>
            </p:txBody>
          </p:sp>
          <p:sp>
            <p:nvSpPr>
              <p:cNvPr id="38" name="Line 39"/>
              <p:cNvSpPr>
                <a:spLocks noChangeShapeType="1"/>
              </p:cNvSpPr>
              <p:nvPr/>
            </p:nvSpPr>
            <p:spPr bwMode="auto">
              <a:xfrm flipV="1">
                <a:off x="1216" y="682"/>
                <a:ext cx="2186" cy="662"/>
              </a:xfrm>
              <a:prstGeom prst="line">
                <a:avLst/>
              </a:prstGeom>
              <a:noFill/>
              <a:ln w="19050">
                <a:solidFill>
                  <a:schemeClr val="tx1"/>
                </a:solidFill>
                <a:round/>
                <a:headEnd/>
                <a:tailEnd/>
              </a:ln>
              <a:effectLst/>
            </p:spPr>
            <p:txBody>
              <a:bodyPr wrap="none" anchor="ctr"/>
              <a:lstStyle/>
              <a:p>
                <a:endParaRPr lang="zh-CN" altLang="en-US"/>
              </a:p>
            </p:txBody>
          </p:sp>
          <p:sp>
            <p:nvSpPr>
              <p:cNvPr id="39" name="Line 40"/>
              <p:cNvSpPr>
                <a:spLocks noChangeShapeType="1"/>
              </p:cNvSpPr>
              <p:nvPr/>
            </p:nvSpPr>
            <p:spPr bwMode="auto">
              <a:xfrm>
                <a:off x="3382" y="682"/>
                <a:ext cx="559" cy="0"/>
              </a:xfrm>
              <a:prstGeom prst="line">
                <a:avLst/>
              </a:prstGeom>
              <a:noFill/>
              <a:ln w="19050">
                <a:solidFill>
                  <a:schemeClr val="tx1"/>
                </a:solidFill>
                <a:round/>
                <a:headEnd/>
                <a:tailEnd/>
              </a:ln>
              <a:effectLst/>
            </p:spPr>
            <p:txBody>
              <a:bodyPr wrap="none" anchor="ctr"/>
              <a:lstStyle/>
              <a:p>
                <a:endParaRPr lang="zh-CN" altLang="en-US"/>
              </a:p>
            </p:txBody>
          </p:sp>
          <p:sp>
            <p:nvSpPr>
              <p:cNvPr id="40" name="Line 41"/>
              <p:cNvSpPr>
                <a:spLocks noChangeShapeType="1"/>
              </p:cNvSpPr>
              <p:nvPr/>
            </p:nvSpPr>
            <p:spPr bwMode="auto">
              <a:xfrm>
                <a:off x="3088" y="773"/>
                <a:ext cx="534" cy="0"/>
              </a:xfrm>
              <a:prstGeom prst="line">
                <a:avLst/>
              </a:prstGeom>
              <a:noFill/>
              <a:ln w="19050">
                <a:solidFill>
                  <a:schemeClr val="tx1"/>
                </a:solidFill>
                <a:round/>
                <a:headEnd/>
                <a:tailEnd/>
              </a:ln>
              <a:effectLst/>
            </p:spPr>
            <p:txBody>
              <a:bodyPr wrap="none" anchor="ctr"/>
              <a:lstStyle/>
              <a:p>
                <a:endParaRPr lang="zh-CN" altLang="en-US"/>
              </a:p>
            </p:txBody>
          </p:sp>
          <p:sp>
            <p:nvSpPr>
              <p:cNvPr id="41" name="Line 42"/>
              <p:cNvSpPr>
                <a:spLocks noChangeShapeType="1"/>
              </p:cNvSpPr>
              <p:nvPr/>
            </p:nvSpPr>
            <p:spPr bwMode="auto">
              <a:xfrm>
                <a:off x="2793" y="864"/>
                <a:ext cx="509" cy="0"/>
              </a:xfrm>
              <a:prstGeom prst="line">
                <a:avLst/>
              </a:prstGeom>
              <a:noFill/>
              <a:ln w="19050">
                <a:solidFill>
                  <a:schemeClr val="tx1"/>
                </a:solidFill>
                <a:round/>
                <a:headEnd/>
                <a:tailEnd/>
              </a:ln>
              <a:effectLst/>
            </p:spPr>
            <p:txBody>
              <a:bodyPr wrap="none" anchor="ctr"/>
              <a:lstStyle/>
              <a:p>
                <a:endParaRPr lang="zh-CN" altLang="en-US"/>
              </a:p>
            </p:txBody>
          </p:sp>
          <p:sp>
            <p:nvSpPr>
              <p:cNvPr id="42" name="Line 43"/>
              <p:cNvSpPr>
                <a:spLocks noChangeShapeType="1"/>
              </p:cNvSpPr>
              <p:nvPr/>
            </p:nvSpPr>
            <p:spPr bwMode="auto">
              <a:xfrm>
                <a:off x="1595" y="1229"/>
                <a:ext cx="429" cy="0"/>
              </a:xfrm>
              <a:prstGeom prst="line">
                <a:avLst/>
              </a:prstGeom>
              <a:noFill/>
              <a:ln w="19050">
                <a:solidFill>
                  <a:schemeClr val="tx1"/>
                </a:solidFill>
                <a:round/>
                <a:headEnd/>
                <a:tailEnd/>
              </a:ln>
              <a:effectLst/>
            </p:spPr>
            <p:txBody>
              <a:bodyPr wrap="none" anchor="ctr"/>
              <a:lstStyle/>
              <a:p>
                <a:endParaRPr lang="zh-CN" altLang="en-US"/>
              </a:p>
            </p:txBody>
          </p:sp>
          <p:sp>
            <p:nvSpPr>
              <p:cNvPr id="43" name="Line 44"/>
              <p:cNvSpPr>
                <a:spLocks noChangeShapeType="1"/>
              </p:cNvSpPr>
              <p:nvPr/>
            </p:nvSpPr>
            <p:spPr bwMode="auto">
              <a:xfrm>
                <a:off x="1885" y="1138"/>
                <a:ext cx="459" cy="0"/>
              </a:xfrm>
              <a:prstGeom prst="line">
                <a:avLst/>
              </a:prstGeom>
              <a:noFill/>
              <a:ln w="19050">
                <a:solidFill>
                  <a:schemeClr val="tx1"/>
                </a:solidFill>
                <a:round/>
                <a:headEnd/>
                <a:tailEnd/>
              </a:ln>
              <a:effectLst/>
            </p:spPr>
            <p:txBody>
              <a:bodyPr wrap="none" anchor="ctr"/>
              <a:lstStyle/>
              <a:p>
                <a:endParaRPr lang="zh-CN" altLang="en-US"/>
              </a:p>
            </p:txBody>
          </p:sp>
          <p:sp>
            <p:nvSpPr>
              <p:cNvPr id="44" name="Line 45"/>
              <p:cNvSpPr>
                <a:spLocks noChangeShapeType="1"/>
              </p:cNvSpPr>
              <p:nvPr/>
            </p:nvSpPr>
            <p:spPr bwMode="auto">
              <a:xfrm>
                <a:off x="2194" y="1047"/>
                <a:ext cx="471" cy="0"/>
              </a:xfrm>
              <a:prstGeom prst="line">
                <a:avLst/>
              </a:prstGeom>
              <a:noFill/>
              <a:ln w="19050">
                <a:solidFill>
                  <a:schemeClr val="tx1"/>
                </a:solidFill>
                <a:round/>
                <a:headEnd/>
                <a:tailEnd/>
              </a:ln>
              <a:effectLst/>
            </p:spPr>
            <p:txBody>
              <a:bodyPr wrap="none" anchor="ctr"/>
              <a:lstStyle/>
              <a:p>
                <a:endParaRPr lang="zh-CN" altLang="en-US"/>
              </a:p>
            </p:txBody>
          </p:sp>
          <p:sp>
            <p:nvSpPr>
              <p:cNvPr id="45" name="Line 46"/>
              <p:cNvSpPr>
                <a:spLocks noChangeShapeType="1"/>
              </p:cNvSpPr>
              <p:nvPr/>
            </p:nvSpPr>
            <p:spPr bwMode="auto">
              <a:xfrm>
                <a:off x="2504" y="956"/>
                <a:ext cx="479" cy="0"/>
              </a:xfrm>
              <a:prstGeom prst="line">
                <a:avLst/>
              </a:prstGeom>
              <a:noFill/>
              <a:ln w="19050">
                <a:solidFill>
                  <a:schemeClr val="tx1"/>
                </a:solidFill>
                <a:round/>
                <a:headEnd/>
                <a:tailEnd/>
              </a:ln>
              <a:effectLst/>
            </p:spPr>
            <p:txBody>
              <a:bodyPr wrap="none" anchor="ctr"/>
              <a:lstStyle/>
              <a:p>
                <a:endParaRPr lang="zh-CN" altLang="en-US"/>
              </a:p>
            </p:txBody>
          </p:sp>
          <p:sp>
            <p:nvSpPr>
              <p:cNvPr id="46" name="Text Box 47"/>
              <p:cNvSpPr txBox="1">
                <a:spLocks noChangeArrowheads="1"/>
              </p:cNvSpPr>
              <p:nvPr/>
            </p:nvSpPr>
            <p:spPr bwMode="auto">
              <a:xfrm>
                <a:off x="946" y="1195"/>
                <a:ext cx="87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0</a:t>
                </a:r>
                <a:endParaRPr lang="en-US" altLang="zh-CN" sz="2000" b="1"/>
              </a:p>
            </p:txBody>
          </p:sp>
          <p:sp>
            <p:nvSpPr>
              <p:cNvPr id="47" name="Text Box 48"/>
              <p:cNvSpPr txBox="1">
                <a:spLocks noChangeArrowheads="1"/>
              </p:cNvSpPr>
              <p:nvPr/>
            </p:nvSpPr>
            <p:spPr bwMode="auto">
              <a:xfrm>
                <a:off x="916" y="1469"/>
                <a:ext cx="87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endParaRPr lang="en-US" altLang="zh-CN" sz="2000" b="1"/>
              </a:p>
            </p:txBody>
          </p:sp>
          <p:sp>
            <p:nvSpPr>
              <p:cNvPr id="48" name="Text Box 49"/>
              <p:cNvSpPr txBox="1">
                <a:spLocks noChangeArrowheads="1"/>
              </p:cNvSpPr>
              <p:nvPr/>
            </p:nvSpPr>
            <p:spPr bwMode="auto">
              <a:xfrm>
                <a:off x="956" y="1857"/>
                <a:ext cx="87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0</a:t>
                </a:r>
                <a:endParaRPr lang="en-US" altLang="zh-CN" sz="2000" b="1"/>
              </a:p>
            </p:txBody>
          </p:sp>
          <p:sp>
            <p:nvSpPr>
              <p:cNvPr id="49" name="Text Box 50"/>
              <p:cNvSpPr txBox="1">
                <a:spLocks noChangeArrowheads="1"/>
              </p:cNvSpPr>
              <p:nvPr/>
            </p:nvSpPr>
            <p:spPr bwMode="auto">
              <a:xfrm>
                <a:off x="966" y="2507"/>
                <a:ext cx="87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endParaRPr lang="en-US" altLang="zh-CN" sz="2000" b="1"/>
              </a:p>
            </p:txBody>
          </p:sp>
          <p:sp>
            <p:nvSpPr>
              <p:cNvPr id="50" name="Text Box 51"/>
              <p:cNvSpPr txBox="1">
                <a:spLocks noChangeArrowheads="1"/>
              </p:cNvSpPr>
              <p:nvPr/>
            </p:nvSpPr>
            <p:spPr bwMode="auto">
              <a:xfrm>
                <a:off x="4626" y="592"/>
                <a:ext cx="479"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51" name="Text Box 52"/>
              <p:cNvSpPr txBox="1">
                <a:spLocks noChangeArrowheads="1"/>
              </p:cNvSpPr>
              <p:nvPr/>
            </p:nvSpPr>
            <p:spPr bwMode="auto">
              <a:xfrm>
                <a:off x="1655" y="1344"/>
                <a:ext cx="789" cy="250"/>
              </a:xfrm>
              <a:prstGeom prst="rect">
                <a:avLst/>
              </a:prstGeom>
              <a:noFill/>
              <a:ln w="9525">
                <a:noFill/>
                <a:miter lim="800000"/>
                <a:headEnd/>
                <a:tailEnd/>
              </a:ln>
              <a:effectLst/>
            </p:spPr>
            <p:txBody>
              <a:bodyPr>
                <a:spAutoFit/>
              </a:bodyPr>
              <a:lstStyle/>
              <a:p>
                <a:pPr>
                  <a:spcBef>
                    <a:spcPct val="50000"/>
                  </a:spcBef>
                </a:pPr>
                <a:r>
                  <a:rPr lang="en-US" altLang="zh-CN" sz="2000" b="1"/>
                  <a:t>64K×1</a:t>
                </a:r>
              </a:p>
            </p:txBody>
          </p:sp>
          <p:sp>
            <p:nvSpPr>
              <p:cNvPr id="52" name="Text Box 53"/>
              <p:cNvSpPr txBox="1">
                <a:spLocks noChangeArrowheads="1"/>
              </p:cNvSpPr>
              <p:nvPr/>
            </p:nvSpPr>
            <p:spPr bwMode="auto">
              <a:xfrm>
                <a:off x="2073" y="1195"/>
                <a:ext cx="193" cy="250"/>
              </a:xfrm>
              <a:prstGeom prst="rect">
                <a:avLst/>
              </a:prstGeom>
              <a:noFill/>
              <a:ln w="9525">
                <a:noFill/>
                <a:miter lim="800000"/>
                <a:headEnd/>
                <a:tailEnd/>
              </a:ln>
              <a:effectLst/>
            </p:spPr>
            <p:txBody>
              <a:bodyPr>
                <a:spAutoFit/>
              </a:bodyPr>
              <a:lstStyle/>
              <a:p>
                <a:pPr>
                  <a:spcBef>
                    <a:spcPct val="50000"/>
                  </a:spcBef>
                </a:pPr>
                <a:r>
                  <a:rPr lang="en-US" altLang="zh-CN" sz="2000"/>
                  <a:t>1</a:t>
                </a:r>
              </a:p>
            </p:txBody>
          </p:sp>
          <p:sp>
            <p:nvSpPr>
              <p:cNvPr id="53" name="Text Box 54"/>
              <p:cNvSpPr txBox="1">
                <a:spLocks noChangeArrowheads="1"/>
              </p:cNvSpPr>
              <p:nvPr/>
            </p:nvSpPr>
            <p:spPr bwMode="auto">
              <a:xfrm>
                <a:off x="2382" y="1104"/>
                <a:ext cx="193" cy="250"/>
              </a:xfrm>
              <a:prstGeom prst="rect">
                <a:avLst/>
              </a:prstGeom>
              <a:noFill/>
              <a:ln w="9525">
                <a:noFill/>
                <a:miter lim="800000"/>
                <a:headEnd/>
                <a:tailEnd/>
              </a:ln>
              <a:effectLst/>
            </p:spPr>
            <p:txBody>
              <a:bodyPr>
                <a:spAutoFit/>
              </a:bodyPr>
              <a:lstStyle/>
              <a:p>
                <a:pPr>
                  <a:spcBef>
                    <a:spcPct val="50000"/>
                  </a:spcBef>
                </a:pPr>
                <a:r>
                  <a:rPr lang="en-US" altLang="zh-CN" sz="2000"/>
                  <a:t>2</a:t>
                </a:r>
              </a:p>
            </p:txBody>
          </p:sp>
          <p:sp>
            <p:nvSpPr>
              <p:cNvPr id="54" name="Text Box 55"/>
              <p:cNvSpPr txBox="1">
                <a:spLocks noChangeArrowheads="1"/>
              </p:cNvSpPr>
              <p:nvPr/>
            </p:nvSpPr>
            <p:spPr bwMode="auto">
              <a:xfrm>
                <a:off x="2692" y="1013"/>
                <a:ext cx="193" cy="250"/>
              </a:xfrm>
              <a:prstGeom prst="rect">
                <a:avLst/>
              </a:prstGeom>
              <a:noFill/>
              <a:ln w="9525">
                <a:noFill/>
                <a:miter lim="800000"/>
                <a:headEnd/>
                <a:tailEnd/>
              </a:ln>
              <a:effectLst/>
            </p:spPr>
            <p:txBody>
              <a:bodyPr>
                <a:spAutoFit/>
              </a:bodyPr>
              <a:lstStyle/>
              <a:p>
                <a:pPr>
                  <a:spcBef>
                    <a:spcPct val="50000"/>
                  </a:spcBef>
                </a:pPr>
                <a:r>
                  <a:rPr lang="en-US" altLang="zh-CN" sz="2000"/>
                  <a:t>3</a:t>
                </a:r>
              </a:p>
            </p:txBody>
          </p:sp>
          <p:sp>
            <p:nvSpPr>
              <p:cNvPr id="55" name="Text Box 56"/>
              <p:cNvSpPr txBox="1">
                <a:spLocks noChangeArrowheads="1"/>
              </p:cNvSpPr>
              <p:nvPr/>
            </p:nvSpPr>
            <p:spPr bwMode="auto">
              <a:xfrm>
                <a:off x="3001" y="921"/>
                <a:ext cx="193" cy="250"/>
              </a:xfrm>
              <a:prstGeom prst="rect">
                <a:avLst/>
              </a:prstGeom>
              <a:noFill/>
              <a:ln w="9525">
                <a:noFill/>
                <a:miter lim="800000"/>
                <a:headEnd/>
                <a:tailEnd/>
              </a:ln>
              <a:effectLst/>
            </p:spPr>
            <p:txBody>
              <a:bodyPr>
                <a:spAutoFit/>
              </a:bodyPr>
              <a:lstStyle/>
              <a:p>
                <a:pPr>
                  <a:spcBef>
                    <a:spcPct val="50000"/>
                  </a:spcBef>
                </a:pPr>
                <a:r>
                  <a:rPr lang="en-US" altLang="zh-CN" sz="2000"/>
                  <a:t>4</a:t>
                </a:r>
              </a:p>
            </p:txBody>
          </p:sp>
          <p:sp>
            <p:nvSpPr>
              <p:cNvPr id="56" name="Text Box 57"/>
              <p:cNvSpPr txBox="1">
                <a:spLocks noChangeArrowheads="1"/>
              </p:cNvSpPr>
              <p:nvPr/>
            </p:nvSpPr>
            <p:spPr bwMode="auto">
              <a:xfrm>
                <a:off x="3330" y="830"/>
                <a:ext cx="193" cy="250"/>
              </a:xfrm>
              <a:prstGeom prst="rect">
                <a:avLst/>
              </a:prstGeom>
              <a:noFill/>
              <a:ln w="9525">
                <a:noFill/>
                <a:miter lim="800000"/>
                <a:headEnd/>
                <a:tailEnd/>
              </a:ln>
              <a:effectLst/>
            </p:spPr>
            <p:txBody>
              <a:bodyPr>
                <a:spAutoFit/>
              </a:bodyPr>
              <a:lstStyle/>
              <a:p>
                <a:pPr>
                  <a:spcBef>
                    <a:spcPct val="50000"/>
                  </a:spcBef>
                </a:pPr>
                <a:r>
                  <a:rPr lang="en-US" altLang="zh-CN" sz="2000"/>
                  <a:t>5</a:t>
                </a:r>
              </a:p>
            </p:txBody>
          </p:sp>
          <p:sp>
            <p:nvSpPr>
              <p:cNvPr id="57" name="Text Box 58"/>
              <p:cNvSpPr txBox="1">
                <a:spLocks noChangeArrowheads="1"/>
              </p:cNvSpPr>
              <p:nvPr/>
            </p:nvSpPr>
            <p:spPr bwMode="auto">
              <a:xfrm>
                <a:off x="3630" y="739"/>
                <a:ext cx="193" cy="250"/>
              </a:xfrm>
              <a:prstGeom prst="rect">
                <a:avLst/>
              </a:prstGeom>
              <a:noFill/>
              <a:ln w="9525">
                <a:noFill/>
                <a:miter lim="800000"/>
                <a:headEnd/>
                <a:tailEnd/>
              </a:ln>
              <a:effectLst/>
            </p:spPr>
            <p:txBody>
              <a:bodyPr>
                <a:spAutoFit/>
              </a:bodyPr>
              <a:lstStyle/>
              <a:p>
                <a:pPr>
                  <a:spcBef>
                    <a:spcPct val="50000"/>
                  </a:spcBef>
                </a:pPr>
                <a:r>
                  <a:rPr lang="en-US" altLang="zh-CN" sz="2000"/>
                  <a:t>6</a:t>
                </a:r>
              </a:p>
            </p:txBody>
          </p:sp>
          <p:sp>
            <p:nvSpPr>
              <p:cNvPr id="58" name="Text Box 59"/>
              <p:cNvSpPr txBox="1">
                <a:spLocks noChangeArrowheads="1"/>
              </p:cNvSpPr>
              <p:nvPr/>
            </p:nvSpPr>
            <p:spPr bwMode="auto">
              <a:xfrm>
                <a:off x="3959" y="648"/>
                <a:ext cx="193" cy="250"/>
              </a:xfrm>
              <a:prstGeom prst="rect">
                <a:avLst/>
              </a:prstGeom>
              <a:noFill/>
              <a:ln w="9525">
                <a:noFill/>
                <a:miter lim="800000"/>
                <a:headEnd/>
                <a:tailEnd/>
              </a:ln>
              <a:effectLst/>
            </p:spPr>
            <p:txBody>
              <a:bodyPr>
                <a:spAutoFit/>
              </a:bodyPr>
              <a:lstStyle/>
              <a:p>
                <a:pPr>
                  <a:spcBef>
                    <a:spcPct val="50000"/>
                  </a:spcBef>
                </a:pPr>
                <a:r>
                  <a:rPr lang="en-US" altLang="zh-CN" sz="2000"/>
                  <a:t>7</a:t>
                </a:r>
              </a:p>
            </p:txBody>
          </p:sp>
          <p:sp>
            <p:nvSpPr>
              <p:cNvPr id="59" name="Text Box 60"/>
              <p:cNvSpPr txBox="1">
                <a:spLocks noChangeArrowheads="1"/>
              </p:cNvSpPr>
              <p:nvPr/>
            </p:nvSpPr>
            <p:spPr bwMode="auto">
              <a:xfrm>
                <a:off x="4279" y="556"/>
                <a:ext cx="193" cy="250"/>
              </a:xfrm>
              <a:prstGeom prst="rect">
                <a:avLst/>
              </a:prstGeom>
              <a:noFill/>
              <a:ln w="9525">
                <a:noFill/>
                <a:miter lim="800000"/>
                <a:headEnd/>
                <a:tailEnd/>
              </a:ln>
              <a:effectLst/>
            </p:spPr>
            <p:txBody>
              <a:bodyPr>
                <a:spAutoFit/>
              </a:bodyPr>
              <a:lstStyle/>
              <a:p>
                <a:pPr>
                  <a:spcBef>
                    <a:spcPct val="50000"/>
                  </a:spcBef>
                </a:pPr>
                <a:r>
                  <a:rPr lang="en-US" altLang="zh-CN" sz="2000"/>
                  <a:t>8</a:t>
                </a:r>
              </a:p>
            </p:txBody>
          </p:sp>
          <p:sp>
            <p:nvSpPr>
              <p:cNvPr id="60" name="Text Box 61"/>
              <p:cNvSpPr txBox="1">
                <a:spLocks noChangeArrowheads="1"/>
              </p:cNvSpPr>
              <p:nvPr/>
            </p:nvSpPr>
            <p:spPr bwMode="auto">
              <a:xfrm>
                <a:off x="2004" y="1515"/>
                <a:ext cx="510"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1" name="Text Box 62"/>
              <p:cNvSpPr txBox="1">
                <a:spLocks noChangeArrowheads="1"/>
              </p:cNvSpPr>
              <p:nvPr/>
            </p:nvSpPr>
            <p:spPr bwMode="auto">
              <a:xfrm>
                <a:off x="2324" y="1423"/>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2" name="Text Box 63"/>
              <p:cNvSpPr txBox="1">
                <a:spLocks noChangeArrowheads="1"/>
              </p:cNvSpPr>
              <p:nvPr/>
            </p:nvSpPr>
            <p:spPr bwMode="auto">
              <a:xfrm>
                <a:off x="2643" y="1332"/>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3" name="Text Box 64"/>
              <p:cNvSpPr txBox="1">
                <a:spLocks noChangeArrowheads="1"/>
              </p:cNvSpPr>
              <p:nvPr/>
            </p:nvSpPr>
            <p:spPr bwMode="auto">
              <a:xfrm>
                <a:off x="2973" y="1241"/>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4" name="Text Box 65"/>
              <p:cNvSpPr txBox="1">
                <a:spLocks noChangeArrowheads="1"/>
              </p:cNvSpPr>
              <p:nvPr/>
            </p:nvSpPr>
            <p:spPr bwMode="auto">
              <a:xfrm>
                <a:off x="3282" y="1150"/>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5" name="Text Box 66"/>
              <p:cNvSpPr txBox="1">
                <a:spLocks noChangeArrowheads="1"/>
              </p:cNvSpPr>
              <p:nvPr/>
            </p:nvSpPr>
            <p:spPr bwMode="auto">
              <a:xfrm>
                <a:off x="3612" y="1058"/>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6" name="Text Box 67"/>
              <p:cNvSpPr txBox="1">
                <a:spLocks noChangeArrowheads="1"/>
              </p:cNvSpPr>
              <p:nvPr/>
            </p:nvSpPr>
            <p:spPr bwMode="auto">
              <a:xfrm>
                <a:off x="3921" y="967"/>
                <a:ext cx="509"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7" name="Text Box 68"/>
              <p:cNvSpPr txBox="1">
                <a:spLocks noChangeArrowheads="1"/>
              </p:cNvSpPr>
              <p:nvPr/>
            </p:nvSpPr>
            <p:spPr bwMode="auto">
              <a:xfrm>
                <a:off x="4240" y="876"/>
                <a:ext cx="510" cy="250"/>
              </a:xfrm>
              <a:prstGeom prst="rect">
                <a:avLst/>
              </a:prstGeom>
              <a:noFill/>
              <a:ln w="9525">
                <a:noFill/>
                <a:miter lim="800000"/>
                <a:headEnd/>
                <a:tailEnd/>
              </a:ln>
              <a:effectLst/>
            </p:spPr>
            <p:txBody>
              <a:bodyPr>
                <a:spAutoFit/>
              </a:bodyPr>
              <a:lstStyle/>
              <a:p>
                <a:pPr>
                  <a:spcBef>
                    <a:spcPct val="50000"/>
                  </a:spcBef>
                </a:pPr>
                <a:r>
                  <a:rPr lang="en-US" altLang="zh-CN" sz="2000"/>
                  <a:t>I/O</a:t>
                </a:r>
              </a:p>
            </p:txBody>
          </p:sp>
          <p:sp>
            <p:nvSpPr>
              <p:cNvPr id="68" name="Text Box 69"/>
              <p:cNvSpPr txBox="1">
                <a:spLocks noChangeArrowheads="1"/>
              </p:cNvSpPr>
              <p:nvPr/>
            </p:nvSpPr>
            <p:spPr bwMode="auto">
              <a:xfrm>
                <a:off x="3688" y="1843"/>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69" name="Text Box 70"/>
              <p:cNvSpPr txBox="1">
                <a:spLocks noChangeArrowheads="1"/>
              </p:cNvSpPr>
              <p:nvPr/>
            </p:nvSpPr>
            <p:spPr bwMode="auto">
              <a:xfrm>
                <a:off x="4007" y="175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0" name="Text Box 71"/>
              <p:cNvSpPr txBox="1">
                <a:spLocks noChangeArrowheads="1"/>
              </p:cNvSpPr>
              <p:nvPr/>
            </p:nvSpPr>
            <p:spPr bwMode="auto">
              <a:xfrm>
                <a:off x="4326" y="1660"/>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1" name="Text Box 72"/>
              <p:cNvSpPr txBox="1">
                <a:spLocks noChangeArrowheads="1"/>
              </p:cNvSpPr>
              <p:nvPr/>
            </p:nvSpPr>
            <p:spPr bwMode="auto">
              <a:xfrm>
                <a:off x="3368" y="1934"/>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2" name="Text Box 73"/>
              <p:cNvSpPr txBox="1">
                <a:spLocks noChangeArrowheads="1"/>
              </p:cNvSpPr>
              <p:nvPr/>
            </p:nvSpPr>
            <p:spPr bwMode="auto">
              <a:xfrm>
                <a:off x="3049" y="2025"/>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3" name="Text Box 74"/>
              <p:cNvSpPr txBox="1">
                <a:spLocks noChangeArrowheads="1"/>
              </p:cNvSpPr>
              <p:nvPr/>
            </p:nvSpPr>
            <p:spPr bwMode="auto">
              <a:xfrm>
                <a:off x="2729" y="2117"/>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4" name="Text Box 75"/>
              <p:cNvSpPr txBox="1">
                <a:spLocks noChangeArrowheads="1"/>
              </p:cNvSpPr>
              <p:nvPr/>
            </p:nvSpPr>
            <p:spPr bwMode="auto">
              <a:xfrm>
                <a:off x="2410" y="2208"/>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5" name="Text Box 76"/>
              <p:cNvSpPr txBox="1">
                <a:spLocks noChangeArrowheads="1"/>
              </p:cNvSpPr>
              <p:nvPr/>
            </p:nvSpPr>
            <p:spPr bwMode="auto">
              <a:xfrm>
                <a:off x="2090" y="229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6" name="Text Box 77"/>
              <p:cNvSpPr txBox="1">
                <a:spLocks noChangeArrowheads="1"/>
              </p:cNvSpPr>
              <p:nvPr/>
            </p:nvSpPr>
            <p:spPr bwMode="auto">
              <a:xfrm>
                <a:off x="2490" y="1044"/>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7" name="Text Box 78"/>
              <p:cNvSpPr txBox="1">
                <a:spLocks noChangeArrowheads="1"/>
              </p:cNvSpPr>
              <p:nvPr/>
            </p:nvSpPr>
            <p:spPr bwMode="auto">
              <a:xfrm>
                <a:off x="3448" y="758"/>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8" name="Text Box 79"/>
              <p:cNvSpPr txBox="1">
                <a:spLocks noChangeArrowheads="1"/>
              </p:cNvSpPr>
              <p:nvPr/>
            </p:nvSpPr>
            <p:spPr bwMode="auto">
              <a:xfrm>
                <a:off x="3133" y="844"/>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79" name="Text Box 80"/>
              <p:cNvSpPr txBox="1">
                <a:spLocks noChangeArrowheads="1"/>
              </p:cNvSpPr>
              <p:nvPr/>
            </p:nvSpPr>
            <p:spPr bwMode="auto">
              <a:xfrm>
                <a:off x="4091" y="57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0" name="Text Box 81"/>
              <p:cNvSpPr txBox="1">
                <a:spLocks noChangeArrowheads="1"/>
              </p:cNvSpPr>
              <p:nvPr/>
            </p:nvSpPr>
            <p:spPr bwMode="auto">
              <a:xfrm>
                <a:off x="4411" y="408"/>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1" name="Text Box 82"/>
              <p:cNvSpPr txBox="1">
                <a:spLocks noChangeArrowheads="1"/>
              </p:cNvSpPr>
              <p:nvPr/>
            </p:nvSpPr>
            <p:spPr bwMode="auto">
              <a:xfrm>
                <a:off x="3448" y="66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2" name="Text Box 83"/>
              <p:cNvSpPr txBox="1">
                <a:spLocks noChangeArrowheads="1"/>
              </p:cNvSpPr>
              <p:nvPr/>
            </p:nvSpPr>
            <p:spPr bwMode="auto">
              <a:xfrm>
                <a:off x="3764" y="68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3" name="Text Box 84"/>
              <p:cNvSpPr txBox="1">
                <a:spLocks noChangeArrowheads="1"/>
              </p:cNvSpPr>
              <p:nvPr/>
            </p:nvSpPr>
            <p:spPr bwMode="auto">
              <a:xfrm>
                <a:off x="2170" y="1136"/>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4" name="Text Box 85"/>
              <p:cNvSpPr txBox="1">
                <a:spLocks noChangeArrowheads="1"/>
              </p:cNvSpPr>
              <p:nvPr/>
            </p:nvSpPr>
            <p:spPr bwMode="auto">
              <a:xfrm>
                <a:off x="2804" y="832"/>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5" name="Text Box 86"/>
              <p:cNvSpPr txBox="1">
                <a:spLocks noChangeArrowheads="1"/>
              </p:cNvSpPr>
              <p:nvPr/>
            </p:nvSpPr>
            <p:spPr bwMode="auto">
              <a:xfrm>
                <a:off x="3767" y="572"/>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6" name="Text Box 87"/>
              <p:cNvSpPr txBox="1">
                <a:spLocks noChangeArrowheads="1"/>
              </p:cNvSpPr>
              <p:nvPr/>
            </p:nvSpPr>
            <p:spPr bwMode="auto">
              <a:xfrm>
                <a:off x="4099" y="475"/>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7" name="Text Box 88"/>
              <p:cNvSpPr txBox="1">
                <a:spLocks noChangeArrowheads="1"/>
              </p:cNvSpPr>
              <p:nvPr/>
            </p:nvSpPr>
            <p:spPr bwMode="auto">
              <a:xfrm>
                <a:off x="2170" y="1029"/>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8" name="Text Box 89"/>
              <p:cNvSpPr txBox="1">
                <a:spLocks noChangeArrowheads="1"/>
              </p:cNvSpPr>
              <p:nvPr/>
            </p:nvSpPr>
            <p:spPr bwMode="auto">
              <a:xfrm>
                <a:off x="2490" y="943"/>
                <a:ext cx="239"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89" name="Text Box 90"/>
              <p:cNvSpPr txBox="1">
                <a:spLocks noChangeArrowheads="1"/>
              </p:cNvSpPr>
              <p:nvPr/>
            </p:nvSpPr>
            <p:spPr bwMode="auto">
              <a:xfrm>
                <a:off x="2809" y="948"/>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90" name="Text Box 91"/>
              <p:cNvSpPr txBox="1">
                <a:spLocks noChangeArrowheads="1"/>
              </p:cNvSpPr>
              <p:nvPr/>
            </p:nvSpPr>
            <p:spPr bwMode="auto">
              <a:xfrm>
                <a:off x="971" y="1334"/>
                <a:ext cx="385" cy="399"/>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91" name="Text Box 92"/>
              <p:cNvSpPr txBox="1">
                <a:spLocks noChangeArrowheads="1"/>
              </p:cNvSpPr>
              <p:nvPr/>
            </p:nvSpPr>
            <p:spPr bwMode="auto">
              <a:xfrm>
                <a:off x="991" y="2167"/>
                <a:ext cx="385" cy="399"/>
              </a:xfrm>
              <a:prstGeom prst="rect">
                <a:avLst/>
              </a:prstGeom>
              <a:noFill/>
              <a:ln w="9525">
                <a:noFill/>
                <a:miter lim="800000"/>
                <a:headEnd/>
                <a:tailEnd/>
              </a:ln>
              <a:effectLst/>
            </p:spPr>
            <p:txBody>
              <a:bodyPr vert="eaVert">
                <a:spAutoFit/>
              </a:bodyPr>
              <a:lstStyle/>
              <a:p>
                <a:pPr>
                  <a:spcBef>
                    <a:spcPct val="50000"/>
                  </a:spcBef>
                </a:pPr>
                <a:r>
                  <a:rPr lang="zh-CN" altLang="zh-CN" sz="2800"/>
                  <a:t>…</a:t>
                </a:r>
                <a:endParaRPr lang="en-US" altLang="zh-CN" sz="2800"/>
              </a:p>
            </p:txBody>
          </p:sp>
          <p:sp>
            <p:nvSpPr>
              <p:cNvPr id="92" name="Text Box 93"/>
              <p:cNvSpPr txBox="1">
                <a:spLocks noChangeArrowheads="1"/>
              </p:cNvSpPr>
              <p:nvPr/>
            </p:nvSpPr>
            <p:spPr bwMode="auto">
              <a:xfrm>
                <a:off x="612" y="1138"/>
                <a:ext cx="308" cy="742"/>
              </a:xfrm>
              <a:prstGeom prst="rect">
                <a:avLst/>
              </a:prstGeom>
              <a:noFill/>
              <a:ln w="9525">
                <a:noFill/>
                <a:miter lim="800000"/>
                <a:headEnd/>
                <a:tailEnd/>
              </a:ln>
              <a:effectLst/>
            </p:spPr>
            <p:txBody>
              <a:bodyPr vert="eaVert">
                <a:spAutoFit/>
              </a:bodyPr>
              <a:lstStyle/>
              <a:p>
                <a:pPr>
                  <a:spcBef>
                    <a:spcPct val="50000"/>
                  </a:spcBef>
                </a:pPr>
                <a:r>
                  <a:rPr lang="zh-CN" altLang="en-US" sz="2000" b="1"/>
                  <a:t>地址总线</a:t>
                </a:r>
              </a:p>
            </p:txBody>
          </p:sp>
          <p:sp>
            <p:nvSpPr>
              <p:cNvPr id="93" name="Text Box 94"/>
              <p:cNvSpPr txBox="1">
                <a:spLocks noChangeArrowheads="1"/>
              </p:cNvSpPr>
              <p:nvPr/>
            </p:nvSpPr>
            <p:spPr bwMode="auto">
              <a:xfrm>
                <a:off x="612" y="1982"/>
                <a:ext cx="308" cy="742"/>
              </a:xfrm>
              <a:prstGeom prst="rect">
                <a:avLst/>
              </a:prstGeom>
              <a:noFill/>
              <a:ln w="9525">
                <a:noFill/>
                <a:miter lim="800000"/>
                <a:headEnd/>
                <a:tailEnd/>
              </a:ln>
              <a:effectLst/>
            </p:spPr>
            <p:txBody>
              <a:bodyPr vert="eaVert">
                <a:spAutoFit/>
              </a:bodyPr>
              <a:lstStyle/>
              <a:p>
                <a:pPr>
                  <a:spcBef>
                    <a:spcPct val="50000"/>
                  </a:spcBef>
                </a:pPr>
                <a:r>
                  <a:rPr lang="zh-CN" altLang="en-US" sz="2000" b="1"/>
                  <a:t>数据总线</a:t>
                </a:r>
              </a:p>
            </p:txBody>
          </p:sp>
          <p:sp>
            <p:nvSpPr>
              <p:cNvPr id="94" name="Line 95"/>
              <p:cNvSpPr>
                <a:spLocks noChangeShapeType="1"/>
              </p:cNvSpPr>
              <p:nvPr/>
            </p:nvSpPr>
            <p:spPr bwMode="auto">
              <a:xfrm flipV="1">
                <a:off x="4415" y="1070"/>
                <a:ext cx="0" cy="912"/>
              </a:xfrm>
              <a:prstGeom prst="line">
                <a:avLst/>
              </a:prstGeom>
              <a:noFill/>
              <a:ln w="19050">
                <a:solidFill>
                  <a:schemeClr val="tx1"/>
                </a:solidFill>
                <a:round/>
                <a:headEnd/>
                <a:tailEnd/>
              </a:ln>
            </p:spPr>
            <p:txBody>
              <a:bodyPr wrap="none" anchor="ctr"/>
              <a:lstStyle/>
              <a:p>
                <a:endParaRPr lang="zh-CN" altLang="en-US"/>
              </a:p>
            </p:txBody>
          </p:sp>
          <p:sp>
            <p:nvSpPr>
              <p:cNvPr id="95" name="Line 96"/>
              <p:cNvSpPr>
                <a:spLocks noChangeShapeType="1"/>
              </p:cNvSpPr>
              <p:nvPr/>
            </p:nvSpPr>
            <p:spPr bwMode="auto">
              <a:xfrm flipV="1">
                <a:off x="4096" y="1161"/>
                <a:ext cx="0" cy="913"/>
              </a:xfrm>
              <a:prstGeom prst="line">
                <a:avLst/>
              </a:prstGeom>
              <a:noFill/>
              <a:ln w="19050">
                <a:solidFill>
                  <a:schemeClr val="tx1"/>
                </a:solidFill>
                <a:round/>
                <a:headEnd/>
                <a:tailEnd/>
              </a:ln>
            </p:spPr>
            <p:txBody>
              <a:bodyPr wrap="none" anchor="ctr"/>
              <a:lstStyle/>
              <a:p>
                <a:endParaRPr lang="zh-CN" altLang="en-US"/>
              </a:p>
            </p:txBody>
          </p:sp>
          <p:sp>
            <p:nvSpPr>
              <p:cNvPr id="96" name="Line 97"/>
              <p:cNvSpPr>
                <a:spLocks noChangeShapeType="1"/>
              </p:cNvSpPr>
              <p:nvPr/>
            </p:nvSpPr>
            <p:spPr bwMode="auto">
              <a:xfrm flipV="1">
                <a:off x="3776" y="1252"/>
                <a:ext cx="0" cy="913"/>
              </a:xfrm>
              <a:prstGeom prst="line">
                <a:avLst/>
              </a:prstGeom>
              <a:noFill/>
              <a:ln w="19050">
                <a:solidFill>
                  <a:schemeClr val="tx1"/>
                </a:solidFill>
                <a:round/>
                <a:headEnd/>
                <a:tailEnd/>
              </a:ln>
            </p:spPr>
            <p:txBody>
              <a:bodyPr wrap="none" anchor="ctr"/>
              <a:lstStyle/>
              <a:p>
                <a:endParaRPr lang="zh-CN" altLang="en-US"/>
              </a:p>
            </p:txBody>
          </p:sp>
          <p:sp>
            <p:nvSpPr>
              <p:cNvPr id="97" name="Line 98"/>
              <p:cNvSpPr>
                <a:spLocks noChangeShapeType="1"/>
              </p:cNvSpPr>
              <p:nvPr/>
            </p:nvSpPr>
            <p:spPr bwMode="auto">
              <a:xfrm flipV="1">
                <a:off x="3457" y="1344"/>
                <a:ext cx="0" cy="912"/>
              </a:xfrm>
              <a:prstGeom prst="line">
                <a:avLst/>
              </a:prstGeom>
              <a:noFill/>
              <a:ln w="19050">
                <a:solidFill>
                  <a:schemeClr val="tx1"/>
                </a:solidFill>
                <a:round/>
                <a:headEnd/>
                <a:tailEnd/>
              </a:ln>
            </p:spPr>
            <p:txBody>
              <a:bodyPr wrap="none" anchor="ctr"/>
              <a:lstStyle/>
              <a:p>
                <a:endParaRPr lang="zh-CN" altLang="en-US"/>
              </a:p>
            </p:txBody>
          </p:sp>
          <p:sp>
            <p:nvSpPr>
              <p:cNvPr id="98" name="Line 99"/>
              <p:cNvSpPr>
                <a:spLocks noChangeShapeType="1"/>
              </p:cNvSpPr>
              <p:nvPr/>
            </p:nvSpPr>
            <p:spPr bwMode="auto">
              <a:xfrm flipV="1">
                <a:off x="3137" y="1435"/>
                <a:ext cx="0" cy="901"/>
              </a:xfrm>
              <a:prstGeom prst="line">
                <a:avLst/>
              </a:prstGeom>
              <a:noFill/>
              <a:ln w="19050">
                <a:solidFill>
                  <a:schemeClr val="tx1"/>
                </a:solidFill>
                <a:round/>
                <a:headEnd/>
                <a:tailEnd/>
              </a:ln>
            </p:spPr>
            <p:txBody>
              <a:bodyPr wrap="none" anchor="ctr"/>
              <a:lstStyle/>
              <a:p>
                <a:endParaRPr lang="zh-CN" altLang="en-US"/>
              </a:p>
            </p:txBody>
          </p:sp>
          <p:sp>
            <p:nvSpPr>
              <p:cNvPr id="99" name="Line 100"/>
              <p:cNvSpPr>
                <a:spLocks noChangeShapeType="1"/>
              </p:cNvSpPr>
              <p:nvPr/>
            </p:nvSpPr>
            <p:spPr bwMode="auto">
              <a:xfrm flipV="1">
                <a:off x="2818" y="1526"/>
                <a:ext cx="0" cy="901"/>
              </a:xfrm>
              <a:prstGeom prst="line">
                <a:avLst/>
              </a:prstGeom>
              <a:noFill/>
              <a:ln w="19050">
                <a:solidFill>
                  <a:schemeClr val="tx1"/>
                </a:solidFill>
                <a:round/>
                <a:headEnd/>
                <a:tailEnd/>
              </a:ln>
            </p:spPr>
            <p:txBody>
              <a:bodyPr wrap="none" anchor="ctr"/>
              <a:lstStyle/>
              <a:p>
                <a:endParaRPr lang="zh-CN" altLang="en-US"/>
              </a:p>
            </p:txBody>
          </p:sp>
          <p:sp>
            <p:nvSpPr>
              <p:cNvPr id="100" name="Line 101"/>
              <p:cNvSpPr>
                <a:spLocks noChangeShapeType="1"/>
              </p:cNvSpPr>
              <p:nvPr/>
            </p:nvSpPr>
            <p:spPr bwMode="auto">
              <a:xfrm flipV="1">
                <a:off x="2499" y="1617"/>
                <a:ext cx="0" cy="924"/>
              </a:xfrm>
              <a:prstGeom prst="line">
                <a:avLst/>
              </a:prstGeom>
              <a:noFill/>
              <a:ln w="19050">
                <a:solidFill>
                  <a:schemeClr val="tx1"/>
                </a:solidFill>
                <a:round/>
                <a:headEnd/>
                <a:tailEnd/>
              </a:ln>
            </p:spPr>
            <p:txBody>
              <a:bodyPr wrap="none" anchor="ctr"/>
              <a:lstStyle/>
              <a:p>
                <a:endParaRPr lang="zh-CN" altLang="en-US"/>
              </a:p>
            </p:txBody>
          </p:sp>
          <p:sp>
            <p:nvSpPr>
              <p:cNvPr id="101" name="Line 102"/>
              <p:cNvSpPr>
                <a:spLocks noChangeShapeType="1"/>
              </p:cNvSpPr>
              <p:nvPr/>
            </p:nvSpPr>
            <p:spPr bwMode="auto">
              <a:xfrm flipV="1">
                <a:off x="2179" y="1709"/>
                <a:ext cx="0" cy="912"/>
              </a:xfrm>
              <a:prstGeom prst="line">
                <a:avLst/>
              </a:prstGeom>
              <a:noFill/>
              <a:ln w="19050">
                <a:solidFill>
                  <a:schemeClr val="tx1"/>
                </a:solidFill>
                <a:round/>
                <a:headEnd/>
                <a:tailEnd/>
              </a:ln>
            </p:spPr>
            <p:txBody>
              <a:bodyPr wrap="none" anchor="ctr"/>
              <a:lstStyle/>
              <a:p>
                <a:endParaRPr lang="zh-CN" altLang="en-US"/>
              </a:p>
            </p:txBody>
          </p:sp>
          <p:sp>
            <p:nvSpPr>
              <p:cNvPr id="102" name="Text Box 103"/>
              <p:cNvSpPr txBox="1">
                <a:spLocks noChangeArrowheads="1"/>
              </p:cNvSpPr>
              <p:nvPr/>
            </p:nvSpPr>
            <p:spPr bwMode="auto">
              <a:xfrm>
                <a:off x="3129" y="750"/>
                <a:ext cx="144"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sp>
            <p:nvSpPr>
              <p:cNvPr id="103" name="Text Box 104"/>
              <p:cNvSpPr txBox="1">
                <a:spLocks noChangeArrowheads="1"/>
              </p:cNvSpPr>
              <p:nvPr/>
            </p:nvSpPr>
            <p:spPr bwMode="auto">
              <a:xfrm>
                <a:off x="4406" y="491"/>
                <a:ext cx="240" cy="442"/>
              </a:xfrm>
              <a:prstGeom prst="rect">
                <a:avLst/>
              </a:prstGeom>
              <a:noFill/>
              <a:ln w="9525">
                <a:noFill/>
                <a:miter lim="800000"/>
                <a:headEnd/>
                <a:tailEnd/>
              </a:ln>
              <a:effectLst/>
            </p:spPr>
            <p:txBody>
              <a:bodyPr>
                <a:spAutoFit/>
              </a:bodyPr>
              <a:lstStyle/>
              <a:p>
                <a:pPr>
                  <a:spcBef>
                    <a:spcPct val="50000"/>
                  </a:spcBef>
                </a:pPr>
                <a:r>
                  <a:rPr lang="en-US" altLang="zh-CN" sz="4000" b="1"/>
                  <a:t>.</a:t>
                </a:r>
              </a:p>
            </p:txBody>
          </p:sp>
        </p:grpSp>
        <p:sp>
          <p:nvSpPr>
            <p:cNvPr id="105" name="Line 39"/>
            <p:cNvSpPr>
              <a:spLocks noChangeShapeType="1"/>
            </p:cNvSpPr>
            <p:nvPr/>
          </p:nvSpPr>
          <p:spPr bwMode="auto">
            <a:xfrm flipV="1">
              <a:off x="1907704" y="2378075"/>
              <a:ext cx="689000" cy="186829"/>
            </a:xfrm>
            <a:prstGeom prst="line">
              <a:avLst/>
            </a:prstGeom>
            <a:noFill/>
            <a:ln w="19050">
              <a:solidFill>
                <a:schemeClr val="tx1"/>
              </a:solidFill>
              <a:prstDash val="sysDot"/>
              <a:round/>
              <a:headEnd/>
              <a:tailEnd/>
            </a:ln>
            <a:effectLst/>
          </p:spPr>
          <p:txBody>
            <a:bodyPr wrap="none" anchor="ctr"/>
            <a:lstStyle/>
            <a:p>
              <a:endParaRPr lang="zh-CN" altLang="en-US"/>
            </a:p>
          </p:txBody>
        </p:sp>
      </p:grpSp>
      <p:grpSp>
        <p:nvGrpSpPr>
          <p:cNvPr id="108" name="组合 107"/>
          <p:cNvGrpSpPr/>
          <p:nvPr/>
        </p:nvGrpSpPr>
        <p:grpSpPr>
          <a:xfrm>
            <a:off x="6037342" y="4799849"/>
            <a:ext cx="266400" cy="1479600"/>
            <a:chOff x="6096649" y="2411596"/>
            <a:chExt cx="2448272" cy="1449452"/>
          </a:xfrm>
        </p:grpSpPr>
        <p:sp>
          <p:nvSpPr>
            <p:cNvPr id="113"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14"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15"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16"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18" name="组合 117"/>
          <p:cNvGrpSpPr/>
          <p:nvPr/>
        </p:nvGrpSpPr>
        <p:grpSpPr>
          <a:xfrm>
            <a:off x="6330588" y="4797152"/>
            <a:ext cx="266400" cy="1479600"/>
            <a:chOff x="6096649" y="2411596"/>
            <a:chExt cx="2448272" cy="1449452"/>
          </a:xfrm>
        </p:grpSpPr>
        <p:sp>
          <p:nvSpPr>
            <p:cNvPr id="119"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1"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2"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23" name="组合 122"/>
          <p:cNvGrpSpPr/>
          <p:nvPr/>
        </p:nvGrpSpPr>
        <p:grpSpPr>
          <a:xfrm>
            <a:off x="6611695" y="4797152"/>
            <a:ext cx="266400" cy="1479600"/>
            <a:chOff x="6096649" y="2411596"/>
            <a:chExt cx="2448272" cy="1449452"/>
          </a:xfrm>
        </p:grpSpPr>
        <p:sp>
          <p:nvSpPr>
            <p:cNvPr id="124"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5"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6"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27"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28" name="组合 127"/>
          <p:cNvGrpSpPr/>
          <p:nvPr/>
        </p:nvGrpSpPr>
        <p:grpSpPr>
          <a:xfrm>
            <a:off x="6889788" y="4799587"/>
            <a:ext cx="265140" cy="1479916"/>
            <a:chOff x="6096649" y="2411596"/>
            <a:chExt cx="2448272" cy="1449452"/>
          </a:xfrm>
        </p:grpSpPr>
        <p:sp>
          <p:nvSpPr>
            <p:cNvPr id="129"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1"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2"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33" name="组合 132"/>
          <p:cNvGrpSpPr/>
          <p:nvPr/>
        </p:nvGrpSpPr>
        <p:grpSpPr>
          <a:xfrm>
            <a:off x="7164867" y="4797152"/>
            <a:ext cx="265140" cy="1479916"/>
            <a:chOff x="6096649" y="2411596"/>
            <a:chExt cx="2448272" cy="1449452"/>
          </a:xfrm>
        </p:grpSpPr>
        <p:sp>
          <p:nvSpPr>
            <p:cNvPr id="134"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5"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6"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37"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38" name="组合 137"/>
          <p:cNvGrpSpPr/>
          <p:nvPr/>
        </p:nvGrpSpPr>
        <p:grpSpPr>
          <a:xfrm>
            <a:off x="7442960" y="4797152"/>
            <a:ext cx="265140" cy="1479916"/>
            <a:chOff x="6096649" y="2411596"/>
            <a:chExt cx="2448272" cy="1449452"/>
          </a:xfrm>
        </p:grpSpPr>
        <p:sp>
          <p:nvSpPr>
            <p:cNvPr id="139"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1"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2"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43" name="组合 142"/>
          <p:cNvGrpSpPr/>
          <p:nvPr/>
        </p:nvGrpSpPr>
        <p:grpSpPr>
          <a:xfrm>
            <a:off x="7714128" y="4797152"/>
            <a:ext cx="265140" cy="1479916"/>
            <a:chOff x="6096649" y="2411596"/>
            <a:chExt cx="2448272" cy="1449452"/>
          </a:xfrm>
        </p:grpSpPr>
        <p:sp>
          <p:nvSpPr>
            <p:cNvPr id="144"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5"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6"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47"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48" name="组合 147"/>
          <p:cNvGrpSpPr/>
          <p:nvPr/>
        </p:nvGrpSpPr>
        <p:grpSpPr>
          <a:xfrm>
            <a:off x="7979268" y="4797152"/>
            <a:ext cx="265140" cy="1479916"/>
            <a:chOff x="6096649" y="2411596"/>
            <a:chExt cx="2448272" cy="1449452"/>
          </a:xfrm>
        </p:grpSpPr>
        <p:sp>
          <p:nvSpPr>
            <p:cNvPr id="149" name="Text Box 5"/>
            <p:cNvSpPr txBox="1">
              <a:spLocks noChangeArrowheads="1"/>
            </p:cNvSpPr>
            <p:nvPr/>
          </p:nvSpPr>
          <p:spPr bwMode="auto">
            <a:xfrm>
              <a:off x="6096649" y="349171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50" name="Text Box 5"/>
            <p:cNvSpPr txBox="1">
              <a:spLocks noChangeArrowheads="1"/>
            </p:cNvSpPr>
            <p:nvPr/>
          </p:nvSpPr>
          <p:spPr bwMode="auto">
            <a:xfrm>
              <a:off x="6096649" y="313167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51" name="Text Box 5"/>
            <p:cNvSpPr txBox="1">
              <a:spLocks noChangeArrowheads="1"/>
            </p:cNvSpPr>
            <p:nvPr/>
          </p:nvSpPr>
          <p:spPr bwMode="auto">
            <a:xfrm>
              <a:off x="6096649" y="277163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sp>
          <p:nvSpPr>
            <p:cNvPr id="152" name="Text Box 5"/>
            <p:cNvSpPr txBox="1">
              <a:spLocks noChangeArrowheads="1"/>
            </p:cNvSpPr>
            <p:nvPr/>
          </p:nvSpPr>
          <p:spPr bwMode="auto">
            <a:xfrm>
              <a:off x="6096649" y="2411596"/>
              <a:ext cx="2448272"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grpSp>
      <p:grpSp>
        <p:nvGrpSpPr>
          <p:cNvPr id="104" name="组合 103"/>
          <p:cNvGrpSpPr/>
          <p:nvPr/>
        </p:nvGrpSpPr>
        <p:grpSpPr>
          <a:xfrm>
            <a:off x="4499992" y="4757082"/>
            <a:ext cx="1530703" cy="400110"/>
            <a:chOff x="4499992" y="4757082"/>
            <a:chExt cx="1530703" cy="400110"/>
          </a:xfrm>
        </p:grpSpPr>
        <p:cxnSp>
          <p:nvCxnSpPr>
            <p:cNvPr id="154" name="直接箭头连接符 153"/>
            <p:cNvCxnSpPr/>
            <p:nvPr/>
          </p:nvCxnSpPr>
          <p:spPr>
            <a:xfrm>
              <a:off x="5324383" y="4985744"/>
              <a:ext cx="706312" cy="153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文本框 154"/>
            <p:cNvSpPr txBox="1"/>
            <p:nvPr/>
          </p:nvSpPr>
          <p:spPr>
            <a:xfrm>
              <a:off x="4499992" y="4757082"/>
              <a:ext cx="896399" cy="400110"/>
            </a:xfrm>
            <a:prstGeom prst="rect">
              <a:avLst/>
            </a:prstGeom>
            <a:noFill/>
          </p:spPr>
          <p:txBody>
            <a:bodyPr wrap="none" rtlCol="0">
              <a:spAutoFit/>
            </a:bodyPr>
            <a:lstStyle/>
            <a:p>
              <a:r>
                <a:rPr lang="en-US" altLang="zh-CN" sz="2000" b="1"/>
                <a:t>0000H</a:t>
              </a:r>
              <a:endParaRPr lang="zh-CN" altLang="en-US" sz="20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left)">
                                      <p:cBhvr>
                                        <p:cTn id="22" dur="500"/>
                                        <p:tgtEl>
                                          <p:spTgt spid="10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wipe(up)">
                                      <p:cBhvr>
                                        <p:cTn id="26" dur="500"/>
                                        <p:tgtEl>
                                          <p:spTgt spid="10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right)">
                                      <p:cBhvr>
                                        <p:cTn id="31" dur="500"/>
                                        <p:tgtEl>
                                          <p:spTgt spid="118"/>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right)">
                                      <p:cBhvr>
                                        <p:cTn id="35" dur="500"/>
                                        <p:tgtEl>
                                          <p:spTgt spid="123"/>
                                        </p:tgtEl>
                                      </p:cBhvr>
                                    </p:animEffect>
                                  </p:childTnLst>
                                </p:cTn>
                              </p:par>
                            </p:childTnLst>
                          </p:cTn>
                        </p:par>
                        <p:par>
                          <p:cTn id="36" fill="hold">
                            <p:stCondLst>
                              <p:cond delay="1000"/>
                            </p:stCondLst>
                            <p:childTnLst>
                              <p:par>
                                <p:cTn id="37" presetID="22" presetClass="entr" presetSubtype="2" fill="hold" nodeType="after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wipe(right)">
                                      <p:cBhvr>
                                        <p:cTn id="39" dur="500"/>
                                        <p:tgtEl>
                                          <p:spTgt spid="128"/>
                                        </p:tgtEl>
                                      </p:cBhvr>
                                    </p:animEffect>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wipe(right)">
                                      <p:cBhvr>
                                        <p:cTn id="43" dur="500"/>
                                        <p:tgtEl>
                                          <p:spTgt spid="133"/>
                                        </p:tgtEl>
                                      </p:cBhvr>
                                    </p:animEffect>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138"/>
                                        </p:tgtEl>
                                        <p:attrNameLst>
                                          <p:attrName>style.visibility</p:attrName>
                                        </p:attrNameLst>
                                      </p:cBhvr>
                                      <p:to>
                                        <p:strVal val="visible"/>
                                      </p:to>
                                    </p:set>
                                    <p:animEffect transition="in" filter="wipe(right)">
                                      <p:cBhvr>
                                        <p:cTn id="47" dur="500"/>
                                        <p:tgtEl>
                                          <p:spTgt spid="138"/>
                                        </p:tgtEl>
                                      </p:cBhvr>
                                    </p:animEffect>
                                  </p:childTnLst>
                                </p:cTn>
                              </p:par>
                            </p:childTnLst>
                          </p:cTn>
                        </p:par>
                        <p:par>
                          <p:cTn id="48" fill="hold">
                            <p:stCondLst>
                              <p:cond delay="2500"/>
                            </p:stCondLst>
                            <p:childTnLst>
                              <p:par>
                                <p:cTn id="49" presetID="22" presetClass="entr" presetSubtype="2" fill="hold" nodeType="after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wipe(right)">
                                      <p:cBhvr>
                                        <p:cTn id="51" dur="500"/>
                                        <p:tgtEl>
                                          <p:spTgt spid="143"/>
                                        </p:tgtEl>
                                      </p:cBhvr>
                                    </p:animEffect>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148"/>
                                        </p:tgtEl>
                                        <p:attrNameLst>
                                          <p:attrName>style.visibility</p:attrName>
                                        </p:attrNameLst>
                                      </p:cBhvr>
                                      <p:to>
                                        <p:strVal val="visible"/>
                                      </p:to>
                                    </p:set>
                                    <p:animEffect transition="in" filter="wipe(right)">
                                      <p:cBhvr>
                                        <p:cTn id="5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16681" y="4077072"/>
            <a:ext cx="8359775" cy="2306637"/>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cs typeface="+mn-cs"/>
              </a:rPr>
              <a:t>        </a:t>
            </a:r>
            <a:r>
              <a:rPr kumimoji="0" lang="zh-CN" altLang="en-US" sz="2800" b="1" i="0" u="none" strike="noStrike" kern="1200" cap="none" spc="0" normalizeH="0" baseline="0" noProof="0">
                <a:ln>
                  <a:noFill/>
                </a:ln>
                <a:solidFill>
                  <a:schemeClr val="tx1"/>
                </a:solidFill>
                <a:effectLst/>
                <a:uLnTx/>
                <a:uFillTx/>
                <a:cs typeface="+mn-cs"/>
              </a:rPr>
              <a:t>当</a:t>
            </a:r>
            <a:r>
              <a:rPr kumimoji="0" lang="en-US" altLang="zh-CN" sz="2800" b="1" i="0" u="none" strike="noStrike" kern="1200" cap="none" spc="0" normalizeH="0" baseline="0" noProof="0">
                <a:ln>
                  <a:noFill/>
                </a:ln>
                <a:solidFill>
                  <a:schemeClr val="tx1"/>
                </a:solidFill>
                <a:effectLst/>
                <a:uLnTx/>
                <a:uFillTx/>
                <a:cs typeface="+mn-cs"/>
              </a:rPr>
              <a:t>CPU</a:t>
            </a:r>
            <a:r>
              <a:rPr kumimoji="0" lang="zh-CN" altLang="en-US" sz="2800" b="1" i="0" u="none" strike="noStrike" kern="1200" cap="none" spc="0" normalizeH="0" baseline="0" noProof="0">
                <a:ln>
                  <a:noFill/>
                </a:ln>
                <a:solidFill>
                  <a:schemeClr val="tx1"/>
                </a:solidFill>
                <a:effectLst/>
                <a:uLnTx/>
                <a:uFillTx/>
                <a:cs typeface="+mn-cs"/>
              </a:rPr>
              <a:t>访问该存储器时，其发出的地址和控制信号同时传给</a:t>
            </a:r>
            <a:r>
              <a:rPr kumimoji="0" lang="en-US" altLang="zh-CN" sz="2800" b="1" i="0" u="none" strike="noStrike" kern="1200" cap="none" spc="0" normalizeH="0" baseline="0" noProof="0">
                <a:ln>
                  <a:noFill/>
                </a:ln>
                <a:solidFill>
                  <a:schemeClr val="tx1"/>
                </a:solidFill>
                <a:effectLst/>
                <a:uLnTx/>
                <a:uFillTx/>
                <a:cs typeface="+mn-cs"/>
              </a:rPr>
              <a:t>8</a:t>
            </a:r>
            <a:r>
              <a:rPr kumimoji="0" lang="zh-CN" altLang="en-US" sz="2800" b="1" i="0" u="none" strike="noStrike" kern="1200" cap="none" spc="0" normalizeH="0" baseline="0" noProof="0">
                <a:ln>
                  <a:noFill/>
                </a:ln>
                <a:solidFill>
                  <a:schemeClr val="tx1"/>
                </a:solidFill>
                <a:effectLst/>
                <a:uLnTx/>
                <a:uFillTx/>
                <a:cs typeface="+mn-cs"/>
              </a:rPr>
              <a:t>个芯片，选中每个芯片的同一单元，其单元的内容被同时读至数据总线的相应位，或将数据总线上的内容分别同时写入相应单元。</a:t>
            </a:r>
          </a:p>
        </p:txBody>
      </p:sp>
      <p:sp>
        <p:nvSpPr>
          <p:cNvPr id="3" name="Rectangle 4"/>
          <p:cNvSpPr>
            <a:spLocks noChangeArrowheads="1"/>
          </p:cNvSpPr>
          <p:nvPr/>
        </p:nvSpPr>
        <p:spPr bwMode="auto">
          <a:xfrm>
            <a:off x="2438400" y="160290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4133850" y="15838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7048500" y="1545754"/>
            <a:ext cx="723900" cy="647700"/>
          </a:xfrm>
          <a:prstGeom prst="rect">
            <a:avLst/>
          </a:prstGeom>
          <a:solidFill>
            <a:srgbClr val="FFCC99"/>
          </a:solidFill>
          <a:ln w="28575" cap="sq">
            <a:solidFill>
              <a:schemeClr val="tx1"/>
            </a:solidFill>
            <a:miter lim="800000"/>
            <a:headEnd type="none" w="sm" len="sm"/>
            <a:tailEnd type="none" w="sm" len="sm"/>
          </a:ln>
          <a:effectLst/>
        </p:spPr>
        <p:txBody>
          <a:bodyPr wrap="none" anchor="ctr"/>
          <a:lstStyle/>
          <a:p>
            <a:pPr eaLnBrk="1" hangingPunct="1"/>
            <a:endParaRPr lang="zh-CN" altLang="en-US"/>
          </a:p>
        </p:txBody>
      </p:sp>
      <p:sp>
        <p:nvSpPr>
          <p:cNvPr id="6" name="AutoShape 7"/>
          <p:cNvSpPr>
            <a:spLocks noChangeArrowheads="1"/>
          </p:cNvSpPr>
          <p:nvPr/>
        </p:nvSpPr>
        <p:spPr bwMode="auto">
          <a:xfrm>
            <a:off x="2735808" y="2248272"/>
            <a:ext cx="108000" cy="588562"/>
          </a:xfrm>
          <a:prstGeom prst="upArrow">
            <a:avLst>
              <a:gd name="adj1" fmla="val 50000"/>
              <a:gd name="adj2" fmla="val 70108"/>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7" name="AutoShape 8"/>
          <p:cNvSpPr>
            <a:spLocks noChangeArrowheads="1"/>
          </p:cNvSpPr>
          <p:nvPr/>
        </p:nvSpPr>
        <p:spPr bwMode="auto">
          <a:xfrm flipH="1">
            <a:off x="4472793" y="2231554"/>
            <a:ext cx="99207" cy="607267"/>
          </a:xfrm>
          <a:prstGeom prst="upArrow">
            <a:avLst>
              <a:gd name="adj1" fmla="val 50000"/>
              <a:gd name="adj2" fmla="val 55287"/>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8" name="AutoShape 9"/>
          <p:cNvSpPr>
            <a:spLocks noChangeArrowheads="1"/>
          </p:cNvSpPr>
          <p:nvPr/>
        </p:nvSpPr>
        <p:spPr bwMode="auto">
          <a:xfrm>
            <a:off x="7421840" y="2192873"/>
            <a:ext cx="102401" cy="669655"/>
          </a:xfrm>
          <a:prstGeom prst="upArrow">
            <a:avLst>
              <a:gd name="adj1" fmla="val 50000"/>
              <a:gd name="adj2" fmla="val 59789"/>
            </a:avLst>
          </a:prstGeom>
          <a:solidFill>
            <a:srgbClr val="7030A0"/>
          </a:solidFill>
          <a:ln w="19050" cap="sq">
            <a:noFill/>
            <a:miter lim="800000"/>
            <a:headEnd type="none" w="sm" len="sm"/>
            <a:tailEnd type="none" w="sm" len="sm"/>
          </a:ln>
          <a:effectLst/>
        </p:spPr>
        <p:txBody>
          <a:bodyPr wrap="none" anchor="ctr"/>
          <a:lstStyle/>
          <a:p>
            <a:pPr eaLnBrk="1" hangingPunct="1"/>
            <a:endParaRPr lang="zh-CN" altLang="en-US"/>
          </a:p>
        </p:txBody>
      </p:sp>
      <p:sp>
        <p:nvSpPr>
          <p:cNvPr id="9" name="Rectangle 10"/>
          <p:cNvSpPr>
            <a:spLocks noChangeArrowheads="1"/>
          </p:cNvSpPr>
          <p:nvPr/>
        </p:nvSpPr>
        <p:spPr bwMode="auto">
          <a:xfrm>
            <a:off x="1751349" y="2831851"/>
            <a:ext cx="6001697" cy="72000"/>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10" name="Line 11"/>
          <p:cNvSpPr>
            <a:spLocks noChangeShapeType="1"/>
          </p:cNvSpPr>
          <p:nvPr/>
        </p:nvSpPr>
        <p:spPr bwMode="auto">
          <a:xfrm>
            <a:off x="2796210" y="955204"/>
            <a:ext cx="4139" cy="647700"/>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1" name="Line 12"/>
          <p:cNvSpPr>
            <a:spLocks noChangeShapeType="1"/>
          </p:cNvSpPr>
          <p:nvPr/>
        </p:nvSpPr>
        <p:spPr bwMode="auto">
          <a:xfrm flipH="1">
            <a:off x="4476750" y="931171"/>
            <a:ext cx="4139" cy="633634"/>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2" name="Line 13"/>
          <p:cNvSpPr>
            <a:spLocks noChangeShapeType="1"/>
          </p:cNvSpPr>
          <p:nvPr/>
        </p:nvSpPr>
        <p:spPr bwMode="auto">
          <a:xfrm flipH="1">
            <a:off x="7410450" y="944720"/>
            <a:ext cx="0" cy="601034"/>
          </a:xfrm>
          <a:prstGeom prst="line">
            <a:avLst/>
          </a:prstGeom>
          <a:noFill/>
          <a:ln w="57150" cap="sq">
            <a:solidFill>
              <a:srgbClr val="FF0000"/>
            </a:solidFill>
            <a:round/>
            <a:headEnd type="triangle" w="med" len="med"/>
            <a:tailEnd type="triangle" w="med" len="med"/>
          </a:ln>
          <a:effectLst/>
        </p:spPr>
        <p:txBody>
          <a:bodyPr wrap="none" anchor="ctr"/>
          <a:lstStyle/>
          <a:p>
            <a:endParaRPr lang="zh-CN" altLang="en-US"/>
          </a:p>
        </p:txBody>
      </p:sp>
      <p:sp>
        <p:nvSpPr>
          <p:cNvPr id="13" name="Rectangle 14"/>
          <p:cNvSpPr>
            <a:spLocks noChangeArrowheads="1"/>
          </p:cNvSpPr>
          <p:nvPr/>
        </p:nvSpPr>
        <p:spPr bwMode="auto">
          <a:xfrm>
            <a:off x="2000250" y="908720"/>
            <a:ext cx="5752800" cy="72000"/>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sp>
        <p:nvSpPr>
          <p:cNvPr id="14" name="Line 15"/>
          <p:cNvSpPr>
            <a:spLocks noChangeShapeType="1"/>
          </p:cNvSpPr>
          <p:nvPr/>
        </p:nvSpPr>
        <p:spPr bwMode="auto">
          <a:xfrm>
            <a:off x="2133600" y="207915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5" name="Line 16"/>
          <p:cNvSpPr>
            <a:spLocks noChangeShapeType="1"/>
          </p:cNvSpPr>
          <p:nvPr/>
        </p:nvSpPr>
        <p:spPr bwMode="auto">
          <a:xfrm>
            <a:off x="3905250" y="2079154"/>
            <a:ext cx="22860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6" name="Line 17"/>
          <p:cNvSpPr>
            <a:spLocks noChangeShapeType="1"/>
          </p:cNvSpPr>
          <p:nvPr/>
        </p:nvSpPr>
        <p:spPr bwMode="auto">
          <a:xfrm>
            <a:off x="6762750" y="2022004"/>
            <a:ext cx="285750" cy="0"/>
          </a:xfrm>
          <a:prstGeom prst="line">
            <a:avLst/>
          </a:prstGeom>
          <a:noFill/>
          <a:ln w="38100" cap="sq">
            <a:solidFill>
              <a:schemeClr val="tx2"/>
            </a:solidFill>
            <a:round/>
            <a:headEnd type="none" w="sm" len="sm"/>
            <a:tailEnd type="triangle" w="sm" len="sm"/>
          </a:ln>
          <a:effectLst/>
        </p:spPr>
        <p:txBody>
          <a:bodyPr wrap="none" anchor="ctr"/>
          <a:lstStyle/>
          <a:p>
            <a:endParaRPr lang="zh-CN" altLang="en-US"/>
          </a:p>
        </p:txBody>
      </p:sp>
      <p:sp>
        <p:nvSpPr>
          <p:cNvPr id="17" name="Line 18"/>
          <p:cNvSpPr>
            <a:spLocks noChangeShapeType="1"/>
          </p:cNvSpPr>
          <p:nvPr/>
        </p:nvSpPr>
        <p:spPr bwMode="auto">
          <a:xfrm>
            <a:off x="209550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8" name="Line 19"/>
          <p:cNvSpPr>
            <a:spLocks noChangeShapeType="1"/>
          </p:cNvSpPr>
          <p:nvPr/>
        </p:nvSpPr>
        <p:spPr bwMode="auto">
          <a:xfrm>
            <a:off x="3867150" y="2079154"/>
            <a:ext cx="0" cy="12001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19" name="Line 20"/>
          <p:cNvSpPr>
            <a:spLocks noChangeShapeType="1"/>
          </p:cNvSpPr>
          <p:nvPr/>
        </p:nvSpPr>
        <p:spPr bwMode="auto">
          <a:xfrm>
            <a:off x="6743700" y="2022004"/>
            <a:ext cx="0" cy="123825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0" name="Line 21"/>
          <p:cNvSpPr>
            <a:spLocks noChangeShapeType="1"/>
          </p:cNvSpPr>
          <p:nvPr/>
        </p:nvSpPr>
        <p:spPr bwMode="auto">
          <a:xfrm>
            <a:off x="1752600" y="3279304"/>
            <a:ext cx="4991100" cy="0"/>
          </a:xfrm>
          <a:prstGeom prst="line">
            <a:avLst/>
          </a:prstGeom>
          <a:noFill/>
          <a:ln w="38100" cap="sq">
            <a:solidFill>
              <a:schemeClr val="tx2"/>
            </a:solidFill>
            <a:round/>
            <a:headEnd type="none" w="sm" len="sm"/>
            <a:tailEnd type="none" w="sm" len="sm"/>
          </a:ln>
          <a:effectLst/>
        </p:spPr>
        <p:txBody>
          <a:bodyPr wrap="none" anchor="ctr"/>
          <a:lstStyle/>
          <a:p>
            <a:endParaRPr lang="zh-CN" altLang="en-US"/>
          </a:p>
        </p:txBody>
      </p:sp>
      <p:sp>
        <p:nvSpPr>
          <p:cNvPr id="21" name="Line 22"/>
          <p:cNvSpPr>
            <a:spLocks noChangeShapeType="1"/>
          </p:cNvSpPr>
          <p:nvPr/>
        </p:nvSpPr>
        <p:spPr bwMode="auto">
          <a:xfrm>
            <a:off x="346710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2" name="Line 23"/>
          <p:cNvSpPr>
            <a:spLocks noChangeShapeType="1"/>
          </p:cNvSpPr>
          <p:nvPr/>
        </p:nvSpPr>
        <p:spPr bwMode="auto">
          <a:xfrm>
            <a:off x="5238750" y="2060104"/>
            <a:ext cx="0" cy="140970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3" name="Line 24"/>
          <p:cNvSpPr>
            <a:spLocks noChangeShapeType="1"/>
          </p:cNvSpPr>
          <p:nvPr/>
        </p:nvSpPr>
        <p:spPr bwMode="auto">
          <a:xfrm>
            <a:off x="8115300" y="2041054"/>
            <a:ext cx="0" cy="139065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4" name="Line 25"/>
          <p:cNvSpPr>
            <a:spLocks noChangeShapeType="1"/>
          </p:cNvSpPr>
          <p:nvPr/>
        </p:nvSpPr>
        <p:spPr bwMode="auto">
          <a:xfrm>
            <a:off x="1714500" y="3469804"/>
            <a:ext cx="6400800" cy="0"/>
          </a:xfrm>
          <a:prstGeom prst="line">
            <a:avLst/>
          </a:prstGeom>
          <a:noFill/>
          <a:ln w="38100" cap="sq">
            <a:solidFill>
              <a:srgbClr val="2209B7"/>
            </a:solidFill>
            <a:round/>
            <a:headEnd type="none" w="sm" len="sm"/>
            <a:tailEnd type="none" w="sm" len="sm"/>
          </a:ln>
          <a:effectLst/>
        </p:spPr>
        <p:txBody>
          <a:bodyPr wrap="none" anchor="ctr"/>
          <a:lstStyle/>
          <a:p>
            <a:endParaRPr lang="zh-CN" altLang="en-US"/>
          </a:p>
        </p:txBody>
      </p:sp>
      <p:sp>
        <p:nvSpPr>
          <p:cNvPr id="25" name="Line 26"/>
          <p:cNvSpPr>
            <a:spLocks noChangeShapeType="1"/>
          </p:cNvSpPr>
          <p:nvPr/>
        </p:nvSpPr>
        <p:spPr bwMode="auto">
          <a:xfrm flipH="1">
            <a:off x="3162300" y="2060104"/>
            <a:ext cx="3048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6" name="Line 27"/>
          <p:cNvSpPr>
            <a:spLocks noChangeShapeType="1"/>
          </p:cNvSpPr>
          <p:nvPr/>
        </p:nvSpPr>
        <p:spPr bwMode="auto">
          <a:xfrm flipH="1">
            <a:off x="4857750" y="2060104"/>
            <a:ext cx="38100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7" name="Line 28"/>
          <p:cNvSpPr>
            <a:spLocks noChangeShapeType="1"/>
          </p:cNvSpPr>
          <p:nvPr/>
        </p:nvSpPr>
        <p:spPr bwMode="auto">
          <a:xfrm flipH="1" flipV="1">
            <a:off x="7753350" y="2002954"/>
            <a:ext cx="361950" cy="0"/>
          </a:xfrm>
          <a:prstGeom prst="line">
            <a:avLst/>
          </a:prstGeom>
          <a:noFill/>
          <a:ln w="38100" cap="sq">
            <a:solidFill>
              <a:srgbClr val="2209B7"/>
            </a:solidFill>
            <a:round/>
            <a:headEnd type="none" w="sm" len="sm"/>
            <a:tailEnd type="triangle" w="sm" len="sm"/>
          </a:ln>
          <a:effectLst/>
        </p:spPr>
        <p:txBody>
          <a:bodyPr wrap="none" anchor="ctr"/>
          <a:lstStyle/>
          <a:p>
            <a:endParaRPr lang="zh-CN" altLang="en-US"/>
          </a:p>
        </p:txBody>
      </p:sp>
      <p:sp>
        <p:nvSpPr>
          <p:cNvPr id="28" name="Text Box 29"/>
          <p:cNvSpPr txBox="1">
            <a:spLocks noChangeArrowheads="1"/>
          </p:cNvSpPr>
          <p:nvPr/>
        </p:nvSpPr>
        <p:spPr bwMode="auto">
          <a:xfrm>
            <a:off x="304800" y="3203104"/>
            <a:ext cx="1504950" cy="457200"/>
          </a:xfrm>
          <a:prstGeom prst="rect">
            <a:avLst/>
          </a:prstGeom>
          <a:noFill/>
          <a:ln w="57150" cap="sq">
            <a:noFill/>
            <a:miter lim="800000"/>
            <a:headEnd type="none" w="sm" len="sm"/>
            <a:tailEnd type="none" w="sm" len="sm"/>
          </a:ln>
          <a:effectLst/>
        </p:spPr>
        <p:txBody>
          <a:bodyPr>
            <a:spAutoFit/>
          </a:bodyPr>
          <a:lstStyle/>
          <a:p>
            <a:pPr algn="ctr">
              <a:spcBef>
                <a:spcPct val="50000"/>
              </a:spcBef>
            </a:pPr>
            <a:endParaRPr lang="zh-CN" altLang="zh-CN" sz="2400"/>
          </a:p>
        </p:txBody>
      </p:sp>
      <p:sp>
        <p:nvSpPr>
          <p:cNvPr id="29" name="Text Box 30"/>
          <p:cNvSpPr txBox="1">
            <a:spLocks noChangeArrowheads="1"/>
          </p:cNvSpPr>
          <p:nvPr/>
        </p:nvSpPr>
        <p:spPr bwMode="auto">
          <a:xfrm>
            <a:off x="6853861" y="1093395"/>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0</a:t>
            </a:r>
          </a:p>
        </p:txBody>
      </p:sp>
      <p:sp>
        <p:nvSpPr>
          <p:cNvPr id="30" name="Text Box 31"/>
          <p:cNvSpPr txBox="1">
            <a:spLocks noChangeArrowheads="1"/>
          </p:cNvSpPr>
          <p:nvPr/>
        </p:nvSpPr>
        <p:spPr bwMode="auto">
          <a:xfrm>
            <a:off x="3924300" y="111888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6</a:t>
            </a:r>
          </a:p>
        </p:txBody>
      </p:sp>
      <p:sp>
        <p:nvSpPr>
          <p:cNvPr id="31" name="Text Box 32"/>
          <p:cNvSpPr txBox="1">
            <a:spLocks noChangeArrowheads="1"/>
          </p:cNvSpPr>
          <p:nvPr/>
        </p:nvSpPr>
        <p:spPr bwMode="auto">
          <a:xfrm>
            <a:off x="2326171" y="1111573"/>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a:t>
            </a:r>
          </a:p>
        </p:txBody>
      </p:sp>
      <p:sp>
        <p:nvSpPr>
          <p:cNvPr id="32" name="Text Box 33"/>
          <p:cNvSpPr txBox="1">
            <a:spLocks noChangeArrowheads="1"/>
          </p:cNvSpPr>
          <p:nvPr/>
        </p:nvSpPr>
        <p:spPr bwMode="auto">
          <a:xfrm>
            <a:off x="1086644" y="7647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D</a:t>
            </a:r>
            <a:r>
              <a:rPr lang="en-US" altLang="zh-CN" sz="2000" b="1" baseline="-10000"/>
              <a:t>7 </a:t>
            </a:r>
            <a:r>
              <a:rPr lang="zh-CN" altLang="en-US" sz="2000" b="1" baseline="-10000"/>
              <a:t>～</a:t>
            </a:r>
            <a:r>
              <a:rPr lang="en-US" altLang="zh-CN" sz="2000" b="1"/>
              <a:t>D</a:t>
            </a:r>
            <a:r>
              <a:rPr lang="en-US" altLang="zh-CN" sz="2000" b="1" baseline="-10000"/>
              <a:t>0</a:t>
            </a:r>
          </a:p>
        </p:txBody>
      </p:sp>
      <p:sp>
        <p:nvSpPr>
          <p:cNvPr id="33" name="Text Box 34"/>
          <p:cNvSpPr txBox="1">
            <a:spLocks noChangeArrowheads="1"/>
          </p:cNvSpPr>
          <p:nvPr/>
        </p:nvSpPr>
        <p:spPr bwMode="auto">
          <a:xfrm>
            <a:off x="1181100" y="306975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CS</a:t>
            </a:r>
            <a:endParaRPr lang="en-US" altLang="zh-CN" sz="2000" b="1" baseline="-10000"/>
          </a:p>
        </p:txBody>
      </p:sp>
      <p:sp>
        <p:nvSpPr>
          <p:cNvPr id="34" name="Text Box 35"/>
          <p:cNvSpPr txBox="1">
            <a:spLocks noChangeArrowheads="1"/>
          </p:cNvSpPr>
          <p:nvPr/>
        </p:nvSpPr>
        <p:spPr bwMode="auto">
          <a:xfrm>
            <a:off x="726604" y="25649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A</a:t>
            </a:r>
            <a:r>
              <a:rPr lang="en-US" altLang="zh-CN" sz="2000" b="1" baseline="-10000"/>
              <a:t>15 </a:t>
            </a:r>
            <a:r>
              <a:rPr lang="zh-CN" altLang="en-US" sz="2000" b="1" baseline="-10000"/>
              <a:t>～</a:t>
            </a:r>
            <a:r>
              <a:rPr lang="en-US" altLang="zh-CN" sz="2000" b="1"/>
              <a:t>A</a:t>
            </a:r>
            <a:r>
              <a:rPr lang="en-US" altLang="zh-CN" sz="2000" b="1" baseline="-10000"/>
              <a:t>0</a:t>
            </a:r>
          </a:p>
        </p:txBody>
      </p:sp>
      <p:sp>
        <p:nvSpPr>
          <p:cNvPr id="35" name="Text Box 36"/>
          <p:cNvSpPr txBox="1">
            <a:spLocks noChangeArrowheads="1"/>
          </p:cNvSpPr>
          <p:nvPr/>
        </p:nvSpPr>
        <p:spPr bwMode="auto">
          <a:xfrm>
            <a:off x="1162050" y="3355504"/>
            <a:ext cx="1181100" cy="396875"/>
          </a:xfrm>
          <a:prstGeom prst="rect">
            <a:avLst/>
          </a:prstGeom>
          <a:noFill/>
          <a:ln w="57150" cap="sq">
            <a:noFill/>
            <a:miter lim="800000"/>
            <a:headEnd type="none" w="sm" len="sm"/>
            <a:tailEnd type="none" w="sm" len="sm"/>
          </a:ln>
          <a:effectLst/>
        </p:spPr>
        <p:txBody>
          <a:bodyPr>
            <a:spAutoFit/>
          </a:bodyPr>
          <a:lstStyle/>
          <a:p>
            <a:pPr>
              <a:spcBef>
                <a:spcPct val="50000"/>
              </a:spcBef>
            </a:pPr>
            <a:r>
              <a:rPr lang="en-US" altLang="zh-CN" sz="2000" b="1"/>
              <a:t>WE</a:t>
            </a:r>
            <a:endParaRPr lang="en-US" altLang="zh-CN" sz="2000" b="1" baseline="-10000"/>
          </a:p>
        </p:txBody>
      </p:sp>
      <p:sp>
        <p:nvSpPr>
          <p:cNvPr id="36" name="Line 37"/>
          <p:cNvSpPr>
            <a:spLocks noChangeShapeType="1"/>
          </p:cNvSpPr>
          <p:nvPr/>
        </p:nvSpPr>
        <p:spPr bwMode="auto">
          <a:xfrm flipV="1">
            <a:off x="1295400" y="31269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7" name="Line 38"/>
          <p:cNvSpPr>
            <a:spLocks noChangeShapeType="1"/>
          </p:cNvSpPr>
          <p:nvPr/>
        </p:nvSpPr>
        <p:spPr bwMode="auto">
          <a:xfrm flipV="1">
            <a:off x="1295400" y="3431704"/>
            <a:ext cx="285750" cy="0"/>
          </a:xfrm>
          <a:prstGeom prst="line">
            <a:avLst/>
          </a:prstGeom>
          <a:noFill/>
          <a:ln w="19050" cap="sq">
            <a:solidFill>
              <a:schemeClr val="tx2"/>
            </a:solidFill>
            <a:round/>
            <a:headEnd type="none" w="sm" len="sm"/>
            <a:tailEnd type="none" w="sm" len="sm"/>
          </a:ln>
          <a:effectLst/>
        </p:spPr>
        <p:txBody>
          <a:bodyPr wrap="none" anchor="ctr"/>
          <a:lstStyle/>
          <a:p>
            <a:endParaRPr lang="zh-CN" altLang="en-US"/>
          </a:p>
        </p:txBody>
      </p:sp>
      <p:sp>
        <p:nvSpPr>
          <p:cNvPr id="38" name="Text Box 39"/>
          <p:cNvSpPr txBox="1">
            <a:spLocks noChangeArrowheads="1"/>
          </p:cNvSpPr>
          <p:nvPr/>
        </p:nvSpPr>
        <p:spPr bwMode="auto">
          <a:xfrm>
            <a:off x="2133600" y="15267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39" name="Text Box 40"/>
          <p:cNvSpPr txBox="1">
            <a:spLocks noChangeArrowheads="1"/>
          </p:cNvSpPr>
          <p:nvPr/>
        </p:nvSpPr>
        <p:spPr bwMode="auto">
          <a:xfrm>
            <a:off x="3829050" y="148860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0" name="Text Box 41"/>
          <p:cNvSpPr txBox="1">
            <a:spLocks noChangeArrowheads="1"/>
          </p:cNvSpPr>
          <p:nvPr/>
        </p:nvSpPr>
        <p:spPr bwMode="auto">
          <a:xfrm>
            <a:off x="6781800" y="1469554"/>
            <a:ext cx="1352550" cy="785813"/>
          </a:xfrm>
          <a:prstGeom prst="rect">
            <a:avLst/>
          </a:prstGeom>
          <a:noFill/>
          <a:ln w="57150" cap="sq">
            <a:noFill/>
            <a:miter lim="800000"/>
            <a:headEnd type="none" w="sm" len="sm"/>
            <a:tailEnd type="none" w="sm" len="sm"/>
          </a:ln>
          <a:effectLst/>
        </p:spPr>
        <p:txBody>
          <a:bodyPr>
            <a:spAutoFit/>
          </a:bodyPr>
          <a:lstStyle/>
          <a:p>
            <a:pPr algn="ctr">
              <a:spcBef>
                <a:spcPct val="50000"/>
              </a:spcBef>
            </a:pPr>
            <a:r>
              <a:rPr lang="en-US" altLang="zh-CN" sz="2400" b="1"/>
              <a:t>64K</a:t>
            </a:r>
          </a:p>
          <a:p>
            <a:pPr algn="ctr">
              <a:lnSpc>
                <a:spcPct val="40000"/>
              </a:lnSpc>
              <a:spcBef>
                <a:spcPct val="50000"/>
              </a:spcBef>
            </a:pPr>
            <a:r>
              <a:rPr lang="en-US" altLang="zh-CN" sz="2400" b="1"/>
              <a:t>×1</a:t>
            </a:r>
          </a:p>
        </p:txBody>
      </p:sp>
      <p:sp>
        <p:nvSpPr>
          <p:cNvPr id="41" name="文本框 40"/>
          <p:cNvSpPr txBox="1"/>
          <p:nvPr/>
        </p:nvSpPr>
        <p:spPr>
          <a:xfrm>
            <a:off x="5364088" y="908720"/>
            <a:ext cx="723275" cy="523220"/>
          </a:xfrm>
          <a:prstGeom prst="rect">
            <a:avLst/>
          </a:prstGeom>
          <a:noFill/>
        </p:spPr>
        <p:txBody>
          <a:bodyPr wrap="none" rtlCol="0">
            <a:spAutoFit/>
          </a:bodyPr>
          <a:lstStyle/>
          <a:p>
            <a:r>
              <a:rPr lang="en-US" altLang="zh-CN"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9552" y="307844"/>
            <a:ext cx="8321675" cy="4541575"/>
          </a:xfrm>
          <a:prstGeom prst="rect">
            <a:avLst/>
          </a:prstGeom>
        </p:spPr>
        <p:txBody>
          <a:bodyPr/>
          <a:lstStyle/>
          <a:p>
            <a:pPr marL="342900" marR="0" lvl="0" indent="-342900" algn="l" defTabSz="914400" rtl="0" eaLnBrk="1" fontAlgn="auto" latinLnBrk="0" hangingPunct="1">
              <a:lnSpc>
                <a:spcPts val="4600"/>
              </a:lnSpc>
              <a:spcBef>
                <a:spcPct val="20000"/>
              </a:spcBef>
              <a:spcAft>
                <a:spcPts val="0"/>
              </a:spcAft>
              <a:buClrTx/>
              <a:buSzTx/>
              <a:buFontTx/>
              <a:buNone/>
              <a:tabLst/>
              <a:defRPr/>
            </a:pPr>
            <a:r>
              <a:rPr kumimoji="0" lang="en-US" altLang="zh-CN" sz="2800" b="1" i="0" u="none" strike="noStrike" kern="1200" cap="none" spc="0" normalizeH="0" baseline="0" noProof="0">
                <a:ln>
                  <a:noFill/>
                </a:ln>
                <a:solidFill>
                  <a:schemeClr val="tx1"/>
                </a:solidFill>
                <a:effectLst/>
                <a:uLnTx/>
                <a:uFillTx/>
              </a:rPr>
              <a:t>     2.</a:t>
            </a:r>
            <a:r>
              <a:rPr lang="zh-CN" altLang="en-US" sz="2800" b="1"/>
              <a:t>编址空间</a:t>
            </a:r>
            <a:r>
              <a:rPr kumimoji="0" lang="zh-CN" altLang="en-US" sz="2800" b="1" i="0" u="none" strike="noStrike" kern="1200" cap="none" spc="0" normalizeH="0" baseline="0" noProof="0">
                <a:ln>
                  <a:noFill/>
                </a:ln>
                <a:solidFill>
                  <a:schemeClr val="tx1"/>
                </a:solidFill>
                <a:effectLst/>
                <a:uLnTx/>
                <a:uFillTx/>
              </a:rPr>
              <a:t>扩展（字扩展）</a:t>
            </a:r>
            <a:endParaRPr kumimoji="0" lang="en-US" altLang="zh-CN" sz="2800" b="1" i="0" u="none" strike="noStrike" kern="1200" cap="none" spc="0" normalizeH="0" baseline="0" noProof="0">
              <a:ln>
                <a:noFill/>
              </a:ln>
              <a:solidFill>
                <a:schemeClr val="tx1"/>
              </a:solidFill>
              <a:effectLst/>
              <a:uLnTx/>
              <a:uFillTx/>
            </a:endParaRPr>
          </a:p>
          <a:p>
            <a:pPr marL="342900" lvl="0" indent="-342900">
              <a:lnSpc>
                <a:spcPts val="4600"/>
              </a:lnSpc>
              <a:spcBef>
                <a:spcPct val="20000"/>
              </a:spcBef>
              <a:defRPr/>
            </a:pPr>
            <a:r>
              <a:rPr kumimoji="0" lang="zh-CN" altLang="en-US" sz="2800" b="1" i="0" u="none" strike="noStrike" kern="1200" cap="none" spc="0" normalizeH="0" baseline="0" noProof="0">
                <a:ln>
                  <a:noFill/>
                </a:ln>
                <a:solidFill>
                  <a:schemeClr val="tx1"/>
                </a:solidFill>
                <a:effectLst/>
                <a:uLnTx/>
                <a:uFillTx/>
              </a:rPr>
              <a:t>        字扩展是指</a:t>
            </a:r>
            <a:r>
              <a:rPr kumimoji="0" lang="zh-CN" altLang="en-US" sz="2800" b="1" i="0" u="none" strike="noStrike" kern="1200" cap="none" spc="0" normalizeH="0" baseline="0" noProof="0">
                <a:ln>
                  <a:noFill/>
                </a:ln>
                <a:effectLst/>
                <a:uLnTx/>
                <a:uFillTx/>
              </a:rPr>
              <a:t>仅在</a:t>
            </a:r>
            <a:r>
              <a:rPr kumimoji="0" lang="zh-CN" altLang="en-US" sz="2800" b="1" i="0" u="none" strike="noStrike" kern="1200" cap="none" spc="0" normalizeH="0" baseline="0" noProof="0">
                <a:ln>
                  <a:noFill/>
                </a:ln>
                <a:solidFill>
                  <a:srgbClr val="FF0000"/>
                </a:solidFill>
                <a:effectLst/>
                <a:uLnTx/>
                <a:uFillTx/>
              </a:rPr>
              <a:t>字数方向</a:t>
            </a:r>
            <a:r>
              <a:rPr kumimoji="0" lang="zh-CN" altLang="en-US" sz="2800" b="1" i="0" u="none" strike="noStrike" kern="1200" cap="none" spc="0" normalizeH="0" baseline="0" noProof="0">
                <a:ln>
                  <a:noFill/>
                </a:ln>
                <a:effectLst/>
                <a:uLnTx/>
                <a:uFillTx/>
              </a:rPr>
              <a:t>扩展，而</a:t>
            </a:r>
            <a:r>
              <a:rPr kumimoji="0" lang="zh-CN" altLang="en-US" sz="2800" b="1" i="0" u="none" strike="noStrike" kern="1200" cap="none" spc="0" normalizeH="0" baseline="0" noProof="0">
                <a:ln>
                  <a:noFill/>
                </a:ln>
                <a:solidFill>
                  <a:srgbClr val="FF0000"/>
                </a:solidFill>
                <a:effectLst/>
                <a:uLnTx/>
                <a:uFillTx/>
              </a:rPr>
              <a:t>位数</a:t>
            </a:r>
            <a:r>
              <a:rPr kumimoji="0" lang="zh-CN" altLang="en-US" sz="2800" b="1" i="0" u="none" strike="noStrike" kern="1200" cap="none" spc="0" normalizeH="0" baseline="0" noProof="0">
                <a:ln>
                  <a:noFill/>
                </a:ln>
                <a:effectLst/>
                <a:uLnTx/>
                <a:uFillTx/>
              </a:rPr>
              <a:t>不变</a:t>
            </a:r>
            <a:r>
              <a:rPr kumimoji="0" lang="zh-CN" altLang="en-US" sz="2800" b="1" i="0" u="none" strike="noStrike" kern="1200" cap="none" spc="0" normalizeH="0" baseline="0" noProof="0">
                <a:ln>
                  <a:noFill/>
                </a:ln>
                <a:solidFill>
                  <a:schemeClr val="tx1"/>
                </a:solidFill>
                <a:effectLst/>
                <a:uLnTx/>
                <a:uFillTx/>
              </a:rPr>
              <a:t>。字扩展将芯片的</a:t>
            </a:r>
            <a:r>
              <a:rPr kumimoji="0" lang="zh-CN" altLang="en-US" sz="2800" b="1" i="0" u="none" strike="noStrike" kern="1200" cap="none" spc="0" normalizeH="0" baseline="0" noProof="0">
                <a:ln>
                  <a:noFill/>
                </a:ln>
                <a:solidFill>
                  <a:srgbClr val="0000FF"/>
                </a:solidFill>
                <a:effectLst/>
                <a:uLnTx/>
                <a:uFillTx/>
              </a:rPr>
              <a:t>数据线、读</a:t>
            </a:r>
            <a:r>
              <a:rPr kumimoji="0" lang="en-US" altLang="zh-CN" sz="2800" b="1" i="0" u="none" strike="noStrike" kern="1200" cap="none" spc="0" normalizeH="0" baseline="0" noProof="0">
                <a:ln>
                  <a:noFill/>
                </a:ln>
                <a:solidFill>
                  <a:srgbClr val="0000FF"/>
                </a:solidFill>
                <a:effectLst/>
                <a:uLnTx/>
                <a:uFillTx/>
              </a:rPr>
              <a:t>/</a:t>
            </a:r>
            <a:r>
              <a:rPr kumimoji="0" lang="zh-CN" altLang="en-US" sz="2800" b="1" i="0" u="none" strike="noStrike" kern="1200" cap="none" spc="0" normalizeH="0" baseline="0" noProof="0">
                <a:ln>
                  <a:noFill/>
                </a:ln>
                <a:solidFill>
                  <a:srgbClr val="0000FF"/>
                </a:solidFill>
                <a:effectLst/>
                <a:uLnTx/>
                <a:uFillTx/>
              </a:rPr>
              <a:t>写线</a:t>
            </a:r>
            <a:r>
              <a:rPr kumimoji="0" lang="zh-CN" altLang="en-US" sz="2800" b="1" i="0" u="none" strike="noStrike" kern="1200" cap="none" spc="0" normalizeH="0" baseline="0" noProof="0">
                <a:ln>
                  <a:noFill/>
                </a:ln>
                <a:solidFill>
                  <a:schemeClr val="tx1"/>
                </a:solidFill>
                <a:effectLst/>
                <a:uLnTx/>
                <a:uFillTx/>
              </a:rPr>
              <a:t>并联，由片选信号（</a:t>
            </a:r>
            <a:r>
              <a:rPr kumimoji="0" lang="zh-CN" altLang="en-US" sz="2800" b="1" i="0" u="none" strike="noStrike" kern="1200" cap="none" spc="0" normalizeH="0" baseline="0" noProof="0">
                <a:ln>
                  <a:noFill/>
                </a:ln>
                <a:solidFill>
                  <a:srgbClr val="FF00FF"/>
                </a:solidFill>
                <a:effectLst/>
                <a:uLnTx/>
                <a:uFillTx/>
              </a:rPr>
              <a:t>高位地址线译码</a:t>
            </a:r>
            <a:r>
              <a:rPr kumimoji="0" lang="zh-CN" altLang="en-US" sz="2800" b="1" i="0" u="none" strike="noStrike" kern="1200" cap="none" spc="0" normalizeH="0" baseline="0" noProof="0">
                <a:ln>
                  <a:noFill/>
                </a:ln>
                <a:solidFill>
                  <a:schemeClr val="tx1"/>
                </a:solidFill>
                <a:effectLst/>
                <a:uLnTx/>
                <a:uFillTx/>
              </a:rPr>
              <a:t>）</a:t>
            </a:r>
            <a:r>
              <a:rPr lang="zh-CN" altLang="en-US" sz="2800" b="1"/>
              <a:t>选定</a:t>
            </a:r>
            <a:r>
              <a:rPr kumimoji="0" lang="zh-CN" altLang="en-US" sz="2800" b="1" i="0" u="none" strike="noStrike" kern="1200" cap="none" spc="0" normalizeH="0" baseline="0" noProof="0">
                <a:ln>
                  <a:noFill/>
                </a:ln>
                <a:solidFill>
                  <a:schemeClr val="tx1"/>
                </a:solidFill>
                <a:effectLst/>
                <a:uLnTx/>
                <a:uFillTx/>
              </a:rPr>
              <a:t>存储芯片，</a:t>
            </a:r>
            <a:r>
              <a:rPr lang="zh-CN" altLang="en-US" sz="2800" b="1">
                <a:solidFill>
                  <a:srgbClr val="0000FF"/>
                </a:solidFill>
              </a:rPr>
              <a:t>低位地址线</a:t>
            </a:r>
            <a:r>
              <a:rPr lang="zh-CN" altLang="en-US" sz="2800" b="1"/>
              <a:t>直接连接各芯片</a:t>
            </a:r>
            <a:r>
              <a:rPr kumimoji="0" lang="zh-CN" altLang="en-US" sz="2800" b="1" i="0" u="none" strike="noStrike" kern="1200" cap="none" spc="0" normalizeH="0" baseline="0" noProof="0">
                <a:ln>
                  <a:noFill/>
                </a:ln>
                <a:solidFill>
                  <a:schemeClr val="tx1"/>
                </a:solidFill>
                <a:effectLst/>
                <a:uLnTx/>
                <a:uFillTx/>
              </a:rPr>
              <a:t>。</a:t>
            </a:r>
            <a:endParaRPr kumimoji="0" lang="en-US" altLang="zh-CN" sz="2800" b="1" i="0" u="none" strike="noStrike" kern="1200" cap="none" spc="0" normalizeH="0" baseline="0" noProof="0">
              <a:ln>
                <a:noFill/>
              </a:ln>
              <a:solidFill>
                <a:schemeClr val="tx1"/>
              </a:solidFill>
              <a:effectLst/>
              <a:uLnTx/>
              <a:uFillTx/>
            </a:endParaRPr>
          </a:p>
          <a:p>
            <a:pPr marL="342900" indent="-342900">
              <a:lnSpc>
                <a:spcPts val="4600"/>
              </a:lnSpc>
              <a:spcBef>
                <a:spcPct val="20000"/>
              </a:spcBef>
              <a:defRPr/>
            </a:pPr>
            <a:r>
              <a:rPr lang="zh-CN" altLang="en-US" sz="2800" b="1"/>
              <a:t>        如用</a:t>
            </a:r>
            <a:r>
              <a:rPr lang="en-US" altLang="zh-CN" sz="2800" b="1"/>
              <a:t>16K×8</a:t>
            </a:r>
            <a:r>
              <a:rPr lang="zh-CN" altLang="en-US" sz="2800" b="1"/>
              <a:t>的</a:t>
            </a:r>
            <a:r>
              <a:rPr lang="en-US" altLang="zh-CN" sz="2800" b="1"/>
              <a:t>SRAM</a:t>
            </a:r>
            <a:r>
              <a:rPr lang="zh-CN" altLang="en-US" sz="2800" b="1"/>
              <a:t>组成</a:t>
            </a:r>
            <a:r>
              <a:rPr lang="en-US" altLang="zh-CN" sz="2800" b="1"/>
              <a:t>64K×8</a:t>
            </a:r>
            <a:r>
              <a:rPr lang="zh-CN" altLang="en-US" sz="2800" b="1"/>
              <a:t>的存储器，需要</a:t>
            </a:r>
            <a:r>
              <a:rPr lang="en-US" altLang="zh-CN" sz="2800" b="1"/>
              <a:t>4</a:t>
            </a:r>
            <a:r>
              <a:rPr lang="zh-CN" altLang="en-US" sz="2800" b="1"/>
              <a:t>块芯片。</a:t>
            </a:r>
          </a:p>
          <a:p>
            <a:pPr marL="342900" marR="0" lvl="0" indent="-342900" algn="l" defTabSz="914400" rtl="0" eaLnBrk="1" fontAlgn="auto" latinLnBrk="0" hangingPunct="1">
              <a:lnSpc>
                <a:spcPts val="4600"/>
              </a:lnSpc>
              <a:spcBef>
                <a:spcPct val="20000"/>
              </a:spcBef>
              <a:spcAft>
                <a:spcPts val="0"/>
              </a:spcAft>
              <a:buClrTx/>
              <a:buSzTx/>
              <a:buFontTx/>
              <a:buNone/>
              <a:tabLst/>
              <a:defRPr/>
            </a:pPr>
            <a:endParaRPr kumimoji="0" lang="zh-CN" altLang="en-US" sz="2800" b="1" i="0" u="none" strike="noStrike" kern="1200" cap="none" spc="0" normalizeH="0" baseline="0" noProof="0">
              <a:ln>
                <a:noFill/>
              </a:ln>
              <a:solidFill>
                <a:schemeClr val="tx1"/>
              </a:solidFill>
              <a:effectLst/>
              <a:uLnTx/>
              <a:uFillTx/>
            </a:endParaRPr>
          </a:p>
        </p:txBody>
      </p:sp>
      <p:sp>
        <p:nvSpPr>
          <p:cNvPr id="3" name="Text Box 4"/>
          <p:cNvSpPr txBox="1">
            <a:spLocks noChangeArrowheads="1"/>
          </p:cNvSpPr>
          <p:nvPr/>
        </p:nvSpPr>
        <p:spPr bwMode="auto">
          <a:xfrm>
            <a:off x="1547664" y="4653136"/>
            <a:ext cx="6561162" cy="1712520"/>
          </a:xfrm>
          <a:prstGeom prst="rect">
            <a:avLst/>
          </a:prstGeom>
          <a:noFill/>
          <a:ln w="57150" cap="sq">
            <a:noFill/>
            <a:miter lim="800000"/>
            <a:headEnd type="none" w="sm" len="sm"/>
            <a:tailEnd type="none" w="sm" len="sm"/>
          </a:ln>
          <a:effectLst/>
        </p:spPr>
        <p:txBody>
          <a:bodyPr wrap="square">
            <a:spAutoFit/>
          </a:bodyPr>
          <a:lstStyle/>
          <a:p>
            <a:pPr>
              <a:lnSpc>
                <a:spcPct val="130000"/>
              </a:lnSpc>
            </a:pPr>
            <a:r>
              <a:rPr lang="en-US" altLang="zh-CN" sz="2800"/>
              <a:t>                        </a:t>
            </a:r>
            <a:r>
              <a:rPr lang="zh-CN" altLang="en-US" sz="2800" b="1">
                <a:solidFill>
                  <a:srgbClr val="FF0000"/>
                </a:solidFill>
              </a:rPr>
              <a:t>容量                地址      数据</a:t>
            </a:r>
          </a:p>
          <a:p>
            <a:pPr>
              <a:lnSpc>
                <a:spcPct val="130000"/>
              </a:lnSpc>
            </a:pPr>
            <a:r>
              <a:rPr lang="zh-CN" altLang="en-US" sz="2800" b="1"/>
              <a:t> 存储器          </a:t>
            </a:r>
            <a:r>
              <a:rPr lang="en-US" altLang="zh-CN" sz="2800" b="1"/>
              <a:t>64K×8              16           8</a:t>
            </a:r>
          </a:p>
          <a:p>
            <a:pPr>
              <a:lnSpc>
                <a:spcPct val="130000"/>
              </a:lnSpc>
            </a:pPr>
            <a:r>
              <a:rPr lang="en-US" altLang="zh-CN" sz="2800" b="1"/>
              <a:t> </a:t>
            </a:r>
            <a:r>
              <a:rPr lang="zh-CN" altLang="en-US" sz="2800" b="1"/>
              <a:t>存储芯片      </a:t>
            </a:r>
            <a:r>
              <a:rPr lang="en-US" altLang="zh-CN" sz="2800" b="1"/>
              <a:t>16K×8              14           8</a:t>
            </a: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62000" y="764704"/>
            <a:ext cx="7626350" cy="3341687"/>
            <a:chOff x="480" y="567"/>
            <a:chExt cx="4804" cy="2105"/>
          </a:xfrm>
        </p:grpSpPr>
        <p:sp>
          <p:nvSpPr>
            <p:cNvPr id="3" name="Rectangle 4"/>
            <p:cNvSpPr>
              <a:spLocks noChangeArrowheads="1"/>
            </p:cNvSpPr>
            <p:nvPr/>
          </p:nvSpPr>
          <p:spPr bwMode="auto">
            <a:xfrm>
              <a:off x="1304" y="888"/>
              <a:ext cx="29" cy="792"/>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4" name="Rectangle 5"/>
            <p:cNvSpPr>
              <a:spLocks noChangeArrowheads="1"/>
            </p:cNvSpPr>
            <p:nvPr/>
          </p:nvSpPr>
          <p:spPr bwMode="auto">
            <a:xfrm>
              <a:off x="1128" y="842"/>
              <a:ext cx="4020" cy="43"/>
            </a:xfrm>
            <a:prstGeom prst="rect">
              <a:avLst/>
            </a:prstGeom>
            <a:solidFill>
              <a:srgbClr val="7030A0"/>
            </a:solidFill>
            <a:ln w="57150" cap="sq">
              <a:noFill/>
              <a:miter lim="800000"/>
              <a:headEnd type="none" w="sm" len="sm"/>
              <a:tailEnd type="none" w="sm" len="sm"/>
            </a:ln>
            <a:effectLst/>
          </p:spPr>
          <p:txBody>
            <a:bodyPr wrap="none" anchor="ctr"/>
            <a:lstStyle/>
            <a:p>
              <a:pPr eaLnBrk="1" hangingPunct="1"/>
              <a:endParaRPr lang="zh-CN" altLang="en-US"/>
            </a:p>
          </p:txBody>
        </p:sp>
        <p:sp>
          <p:nvSpPr>
            <p:cNvPr id="5" name="Rectangle 6"/>
            <p:cNvSpPr>
              <a:spLocks noChangeArrowheads="1"/>
            </p:cNvSpPr>
            <p:nvPr/>
          </p:nvSpPr>
          <p:spPr bwMode="auto">
            <a:xfrm>
              <a:off x="3062" y="1559"/>
              <a:ext cx="646"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6" name="Rectangle 7"/>
            <p:cNvSpPr>
              <a:spLocks noChangeArrowheads="1"/>
            </p:cNvSpPr>
            <p:nvPr/>
          </p:nvSpPr>
          <p:spPr bwMode="auto">
            <a:xfrm>
              <a:off x="3789"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7" name="Rectangle 8"/>
            <p:cNvSpPr>
              <a:spLocks noChangeArrowheads="1"/>
            </p:cNvSpPr>
            <p:nvPr/>
          </p:nvSpPr>
          <p:spPr bwMode="auto">
            <a:xfrm>
              <a:off x="4516"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8" name="Rectangle 9"/>
            <p:cNvSpPr>
              <a:spLocks noChangeArrowheads="1"/>
            </p:cNvSpPr>
            <p:nvPr/>
          </p:nvSpPr>
          <p:spPr bwMode="auto">
            <a:xfrm>
              <a:off x="2334" y="1559"/>
              <a:ext cx="647" cy="559"/>
            </a:xfrm>
            <a:prstGeom prst="rect">
              <a:avLst/>
            </a:prstGeom>
            <a:noFill/>
            <a:ln w="9525">
              <a:solidFill>
                <a:schemeClr val="tx1"/>
              </a:solidFill>
              <a:miter lim="800000"/>
              <a:headEnd/>
              <a:tailEnd/>
            </a:ln>
            <a:effectLst/>
          </p:spPr>
          <p:txBody>
            <a:bodyPr wrap="none" anchor="ctr"/>
            <a:lstStyle/>
            <a:p>
              <a:pPr algn="ctr"/>
              <a:r>
                <a:rPr lang="en-US" altLang="zh-CN" sz="2000" b="1"/>
                <a:t>16K×8</a:t>
              </a:r>
            </a:p>
          </p:txBody>
        </p:sp>
        <p:sp>
          <p:nvSpPr>
            <p:cNvPr id="9" name="Rectangle 10"/>
            <p:cNvSpPr>
              <a:spLocks noChangeArrowheads="1"/>
            </p:cNvSpPr>
            <p:nvPr/>
          </p:nvSpPr>
          <p:spPr bwMode="auto">
            <a:xfrm>
              <a:off x="1474" y="1279"/>
              <a:ext cx="376" cy="746"/>
            </a:xfrm>
            <a:prstGeom prst="rect">
              <a:avLst/>
            </a:prstGeom>
            <a:noFill/>
            <a:ln w="9525">
              <a:solidFill>
                <a:schemeClr val="tx1"/>
              </a:solidFill>
              <a:miter lim="800000"/>
              <a:headEnd/>
              <a:tailEnd/>
            </a:ln>
            <a:effectLst/>
          </p:spPr>
          <p:txBody>
            <a:bodyPr wrap="none" anchor="ctr"/>
            <a:lstStyle/>
            <a:p>
              <a:pPr eaLnBrk="1" hangingPunct="1"/>
              <a:endParaRPr lang="zh-CN" altLang="en-US" b="1"/>
            </a:p>
          </p:txBody>
        </p:sp>
        <p:sp>
          <p:nvSpPr>
            <p:cNvPr id="10" name="Line 11"/>
            <p:cNvSpPr>
              <a:spLocks noChangeShapeType="1"/>
            </p:cNvSpPr>
            <p:nvPr/>
          </p:nvSpPr>
          <p:spPr bwMode="auto">
            <a:xfrm>
              <a:off x="1122" y="2305"/>
              <a:ext cx="3556" cy="0"/>
            </a:xfrm>
            <a:prstGeom prst="line">
              <a:avLst/>
            </a:prstGeom>
            <a:noFill/>
            <a:ln w="19050">
              <a:solidFill>
                <a:schemeClr val="tx1"/>
              </a:solidFill>
              <a:round/>
              <a:headEnd/>
              <a:tailEnd/>
            </a:ln>
            <a:effectLst/>
          </p:spPr>
          <p:txBody>
            <a:bodyPr wrap="none" anchor="ctr"/>
            <a:lstStyle/>
            <a:p>
              <a:endParaRPr lang="zh-CN" altLang="en-US"/>
            </a:p>
          </p:txBody>
        </p:sp>
        <p:sp>
          <p:nvSpPr>
            <p:cNvPr id="11" name="Line 12"/>
            <p:cNvSpPr>
              <a:spLocks noChangeShapeType="1"/>
            </p:cNvSpPr>
            <p:nvPr/>
          </p:nvSpPr>
          <p:spPr bwMode="auto">
            <a:xfrm>
              <a:off x="2080" y="1185"/>
              <a:ext cx="1859" cy="0"/>
            </a:xfrm>
            <a:prstGeom prst="line">
              <a:avLst/>
            </a:prstGeom>
            <a:noFill/>
            <a:ln w="19050">
              <a:solidFill>
                <a:schemeClr val="tx1"/>
              </a:solidFill>
              <a:round/>
              <a:headEnd/>
              <a:tailEnd/>
            </a:ln>
            <a:effectLst/>
          </p:spPr>
          <p:txBody>
            <a:bodyPr wrap="none" anchor="ctr"/>
            <a:lstStyle/>
            <a:p>
              <a:endParaRPr lang="zh-CN" altLang="en-US"/>
            </a:p>
          </p:txBody>
        </p:sp>
        <p:sp>
          <p:nvSpPr>
            <p:cNvPr id="12" name="Line 13"/>
            <p:cNvSpPr>
              <a:spLocks noChangeShapeType="1"/>
            </p:cNvSpPr>
            <p:nvPr/>
          </p:nvSpPr>
          <p:spPr bwMode="auto">
            <a:xfrm>
              <a:off x="1999" y="1092"/>
              <a:ext cx="2667" cy="0"/>
            </a:xfrm>
            <a:prstGeom prst="line">
              <a:avLst/>
            </a:prstGeom>
            <a:noFill/>
            <a:ln w="19050">
              <a:solidFill>
                <a:schemeClr val="tx1"/>
              </a:solidFill>
              <a:round/>
              <a:headEnd/>
              <a:tailEnd/>
            </a:ln>
            <a:effectLst/>
          </p:spPr>
          <p:txBody>
            <a:bodyPr wrap="none" anchor="ctr"/>
            <a:lstStyle/>
            <a:p>
              <a:endParaRPr lang="zh-CN" altLang="en-US"/>
            </a:p>
          </p:txBody>
        </p:sp>
        <p:sp>
          <p:nvSpPr>
            <p:cNvPr id="13" name="Line 14"/>
            <p:cNvSpPr>
              <a:spLocks noChangeShapeType="1"/>
            </p:cNvSpPr>
            <p:nvPr/>
          </p:nvSpPr>
          <p:spPr bwMode="auto">
            <a:xfrm>
              <a:off x="2161" y="1279"/>
              <a:ext cx="1050" cy="0"/>
            </a:xfrm>
            <a:prstGeom prst="line">
              <a:avLst/>
            </a:prstGeom>
            <a:noFill/>
            <a:ln w="19050">
              <a:solidFill>
                <a:schemeClr val="tx1"/>
              </a:solidFill>
              <a:round/>
              <a:headEnd/>
              <a:tailEnd/>
            </a:ln>
            <a:effectLst/>
          </p:spPr>
          <p:txBody>
            <a:bodyPr wrap="none" anchor="ctr"/>
            <a:lstStyle/>
            <a:p>
              <a:endParaRPr lang="zh-CN" altLang="en-US"/>
            </a:p>
          </p:txBody>
        </p:sp>
        <p:sp>
          <p:nvSpPr>
            <p:cNvPr id="14" name="Line 15"/>
            <p:cNvSpPr>
              <a:spLocks noChangeShapeType="1"/>
            </p:cNvSpPr>
            <p:nvPr/>
          </p:nvSpPr>
          <p:spPr bwMode="auto">
            <a:xfrm>
              <a:off x="2242" y="1372"/>
              <a:ext cx="242" cy="0"/>
            </a:xfrm>
            <a:prstGeom prst="line">
              <a:avLst/>
            </a:prstGeom>
            <a:noFill/>
            <a:ln w="19050">
              <a:solidFill>
                <a:schemeClr val="tx1"/>
              </a:solidFill>
              <a:round/>
              <a:headEnd/>
              <a:tailEnd/>
            </a:ln>
            <a:effectLst/>
          </p:spPr>
          <p:txBody>
            <a:bodyPr wrap="none" anchor="ctr"/>
            <a:lstStyle/>
            <a:p>
              <a:endParaRPr lang="zh-CN" altLang="en-US"/>
            </a:p>
          </p:txBody>
        </p:sp>
        <p:sp>
          <p:nvSpPr>
            <p:cNvPr id="15" name="Line 16"/>
            <p:cNvSpPr>
              <a:spLocks noChangeShapeType="1"/>
            </p:cNvSpPr>
            <p:nvPr/>
          </p:nvSpPr>
          <p:spPr bwMode="auto">
            <a:xfrm>
              <a:off x="1900" y="1932"/>
              <a:ext cx="354" cy="0"/>
            </a:xfrm>
            <a:prstGeom prst="line">
              <a:avLst/>
            </a:prstGeom>
            <a:noFill/>
            <a:ln w="19050">
              <a:solidFill>
                <a:schemeClr val="tx1"/>
              </a:solidFill>
              <a:round/>
              <a:headEnd/>
              <a:tailEnd/>
            </a:ln>
            <a:effectLst/>
          </p:spPr>
          <p:txBody>
            <a:bodyPr wrap="none" anchor="ctr"/>
            <a:lstStyle/>
            <a:p>
              <a:endParaRPr lang="zh-CN" altLang="en-US"/>
            </a:p>
          </p:txBody>
        </p:sp>
        <p:sp>
          <p:nvSpPr>
            <p:cNvPr id="16" name="Line 17"/>
            <p:cNvSpPr>
              <a:spLocks noChangeShapeType="1"/>
            </p:cNvSpPr>
            <p:nvPr/>
          </p:nvSpPr>
          <p:spPr bwMode="auto">
            <a:xfrm flipH="1">
              <a:off x="1900" y="1745"/>
              <a:ext cx="273" cy="0"/>
            </a:xfrm>
            <a:prstGeom prst="line">
              <a:avLst/>
            </a:prstGeom>
            <a:noFill/>
            <a:ln w="19050">
              <a:solidFill>
                <a:schemeClr val="tx1"/>
              </a:solidFill>
              <a:round/>
              <a:headEnd/>
              <a:tailEnd/>
            </a:ln>
            <a:effectLst/>
          </p:spPr>
          <p:txBody>
            <a:bodyPr wrap="none" anchor="ctr"/>
            <a:lstStyle/>
            <a:p>
              <a:endParaRPr lang="zh-CN" altLang="en-US"/>
            </a:p>
          </p:txBody>
        </p:sp>
        <p:sp>
          <p:nvSpPr>
            <p:cNvPr id="17" name="Line 18"/>
            <p:cNvSpPr>
              <a:spLocks noChangeShapeType="1"/>
            </p:cNvSpPr>
            <p:nvPr/>
          </p:nvSpPr>
          <p:spPr bwMode="auto">
            <a:xfrm flipH="1">
              <a:off x="1900" y="1559"/>
              <a:ext cx="192" cy="0"/>
            </a:xfrm>
            <a:prstGeom prst="line">
              <a:avLst/>
            </a:prstGeom>
            <a:noFill/>
            <a:ln w="19050">
              <a:solidFill>
                <a:schemeClr val="tx1"/>
              </a:solidFill>
              <a:round/>
              <a:headEnd/>
              <a:tailEnd/>
            </a:ln>
            <a:effectLst/>
          </p:spPr>
          <p:txBody>
            <a:bodyPr wrap="none" anchor="ctr"/>
            <a:lstStyle/>
            <a:p>
              <a:endParaRPr lang="zh-CN" altLang="en-US"/>
            </a:p>
          </p:txBody>
        </p:sp>
        <p:sp>
          <p:nvSpPr>
            <p:cNvPr id="18" name="Line 19"/>
            <p:cNvSpPr>
              <a:spLocks noChangeShapeType="1"/>
            </p:cNvSpPr>
            <p:nvPr/>
          </p:nvSpPr>
          <p:spPr bwMode="auto">
            <a:xfrm flipH="1">
              <a:off x="193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19" name="Text Box 20"/>
            <p:cNvSpPr txBox="1">
              <a:spLocks noChangeArrowheads="1"/>
            </p:cNvSpPr>
            <p:nvPr/>
          </p:nvSpPr>
          <p:spPr bwMode="auto">
            <a:xfrm>
              <a:off x="809" y="2060"/>
              <a:ext cx="485"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sp>
          <p:nvSpPr>
            <p:cNvPr id="20" name="Line 21"/>
            <p:cNvSpPr>
              <a:spLocks noChangeShapeType="1"/>
            </p:cNvSpPr>
            <p:nvPr/>
          </p:nvSpPr>
          <p:spPr bwMode="auto">
            <a:xfrm>
              <a:off x="1122" y="2177"/>
              <a:ext cx="566" cy="0"/>
            </a:xfrm>
            <a:prstGeom prst="line">
              <a:avLst/>
            </a:prstGeom>
            <a:noFill/>
            <a:ln w="19050">
              <a:solidFill>
                <a:schemeClr val="tx1"/>
              </a:solidFill>
              <a:round/>
              <a:headEnd/>
              <a:tailEnd/>
            </a:ln>
            <a:effectLst/>
          </p:spPr>
          <p:txBody>
            <a:bodyPr wrap="none" anchor="ctr"/>
            <a:lstStyle/>
            <a:p>
              <a:endParaRPr lang="zh-CN" altLang="en-US"/>
            </a:p>
          </p:txBody>
        </p:sp>
        <p:sp>
          <p:nvSpPr>
            <p:cNvPr id="21" name="Text Box 22"/>
            <p:cNvSpPr txBox="1">
              <a:spLocks noChangeArrowheads="1"/>
            </p:cNvSpPr>
            <p:nvPr/>
          </p:nvSpPr>
          <p:spPr bwMode="auto">
            <a:xfrm>
              <a:off x="839" y="1873"/>
              <a:ext cx="485"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22" name="Text Box 23"/>
            <p:cNvSpPr txBox="1">
              <a:spLocks noChangeArrowheads="1"/>
            </p:cNvSpPr>
            <p:nvPr/>
          </p:nvSpPr>
          <p:spPr bwMode="auto">
            <a:xfrm>
              <a:off x="513" y="2422"/>
              <a:ext cx="889"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23" name="Text Box 24"/>
            <p:cNvSpPr txBox="1">
              <a:spLocks noChangeArrowheads="1"/>
            </p:cNvSpPr>
            <p:nvPr/>
          </p:nvSpPr>
          <p:spPr bwMode="auto">
            <a:xfrm>
              <a:off x="480" y="718"/>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24" name="Text Box 25"/>
            <p:cNvSpPr txBox="1">
              <a:spLocks noChangeArrowheads="1"/>
            </p:cNvSpPr>
            <p:nvPr/>
          </p:nvSpPr>
          <p:spPr bwMode="auto">
            <a:xfrm>
              <a:off x="1456" y="567"/>
              <a:ext cx="889"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13</a:t>
              </a:r>
              <a:r>
                <a:rPr lang="zh-CN" altLang="en-US" sz="2000" b="1"/>
                <a:t>～</a:t>
              </a:r>
              <a:r>
                <a:rPr lang="en-US" altLang="zh-CN" sz="2000" b="1"/>
                <a:t>A</a:t>
              </a:r>
              <a:r>
                <a:rPr lang="en-US" altLang="zh-CN" sz="2000" b="1" baseline="-10000"/>
                <a:t>0</a:t>
              </a:r>
              <a:endParaRPr lang="en-US" altLang="zh-CN" sz="2000" b="1"/>
            </a:p>
          </p:txBody>
        </p:sp>
        <p:sp>
          <p:nvSpPr>
            <p:cNvPr id="25" name="Text Box 26"/>
            <p:cNvSpPr txBox="1">
              <a:spLocks noChangeArrowheads="1"/>
            </p:cNvSpPr>
            <p:nvPr/>
          </p:nvSpPr>
          <p:spPr bwMode="auto">
            <a:xfrm>
              <a:off x="584" y="1139"/>
              <a:ext cx="889"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A</a:t>
              </a:r>
              <a:r>
                <a:rPr lang="en-US" altLang="zh-CN" sz="2000" b="1" baseline="-10000">
                  <a:solidFill>
                    <a:srgbClr val="FF0000"/>
                  </a:solidFill>
                </a:rPr>
                <a:t>15</a:t>
              </a:r>
              <a:r>
                <a:rPr lang="zh-CN" altLang="en-US" sz="2000" b="1">
                  <a:solidFill>
                    <a:srgbClr val="FF0000"/>
                  </a:solidFill>
                </a:rPr>
                <a:t>～</a:t>
              </a:r>
              <a:r>
                <a:rPr lang="en-US" altLang="zh-CN" sz="2000" b="1">
                  <a:solidFill>
                    <a:srgbClr val="FF0000"/>
                  </a:solidFill>
                </a:rPr>
                <a:t>A</a:t>
              </a:r>
              <a:r>
                <a:rPr lang="en-US" altLang="zh-CN" sz="2000" b="1" baseline="-10000">
                  <a:solidFill>
                    <a:srgbClr val="FF0000"/>
                  </a:solidFill>
                </a:rPr>
                <a:t>14</a:t>
              </a:r>
              <a:endParaRPr lang="en-US" altLang="zh-CN" sz="2000" b="1">
                <a:solidFill>
                  <a:srgbClr val="FF0000"/>
                </a:solidFill>
              </a:endParaRPr>
            </a:p>
          </p:txBody>
        </p:sp>
        <p:sp>
          <p:nvSpPr>
            <p:cNvPr id="26" name="Text Box 27"/>
            <p:cNvSpPr txBox="1">
              <a:spLocks noChangeArrowheads="1"/>
            </p:cNvSpPr>
            <p:nvPr/>
          </p:nvSpPr>
          <p:spPr bwMode="auto">
            <a:xfrm>
              <a:off x="2294" y="1835"/>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7" name="Text Box 28"/>
            <p:cNvSpPr txBox="1">
              <a:spLocks noChangeArrowheads="1"/>
            </p:cNvSpPr>
            <p:nvPr/>
          </p:nvSpPr>
          <p:spPr bwMode="auto">
            <a:xfrm>
              <a:off x="3011"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8" name="Text Box 29"/>
            <p:cNvSpPr txBox="1">
              <a:spLocks noChangeArrowheads="1"/>
            </p:cNvSpPr>
            <p:nvPr/>
          </p:nvSpPr>
          <p:spPr bwMode="auto">
            <a:xfrm>
              <a:off x="3749"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29" name="Text Box 30"/>
            <p:cNvSpPr txBox="1">
              <a:spLocks noChangeArrowheads="1"/>
            </p:cNvSpPr>
            <p:nvPr/>
          </p:nvSpPr>
          <p:spPr bwMode="auto">
            <a:xfrm>
              <a:off x="4474" y="1828"/>
              <a:ext cx="485" cy="344"/>
            </a:xfrm>
            <a:prstGeom prst="rect">
              <a:avLst/>
            </a:prstGeom>
            <a:noFill/>
            <a:ln w="9525">
              <a:noFill/>
              <a:miter lim="800000"/>
              <a:headEnd/>
              <a:tailEnd/>
            </a:ln>
            <a:effectLst/>
          </p:spPr>
          <p:txBody>
            <a:bodyPr>
              <a:spAutoFit/>
            </a:bodyPr>
            <a:lstStyle/>
            <a:p>
              <a:pPr>
                <a:spcBef>
                  <a:spcPct val="50000"/>
                </a:spcBef>
              </a:pPr>
              <a:r>
                <a:rPr lang="en-US" altLang="zh-CN" sz="1600" b="1"/>
                <a:t>___</a:t>
              </a:r>
            </a:p>
            <a:p>
              <a:pPr>
                <a:lnSpc>
                  <a:spcPct val="20000"/>
                </a:lnSpc>
                <a:spcBef>
                  <a:spcPct val="50000"/>
                </a:spcBef>
              </a:pPr>
              <a:r>
                <a:rPr lang="en-US" altLang="zh-CN" sz="1600" b="1"/>
                <a:t>WE</a:t>
              </a:r>
            </a:p>
          </p:txBody>
        </p:sp>
        <p:sp>
          <p:nvSpPr>
            <p:cNvPr id="30" name="Text Box 31"/>
            <p:cNvSpPr txBox="1">
              <a:spLocks noChangeArrowheads="1"/>
            </p:cNvSpPr>
            <p:nvPr/>
          </p:nvSpPr>
          <p:spPr bwMode="auto">
            <a:xfrm>
              <a:off x="2608" y="1943"/>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1" name="Text Box 32"/>
            <p:cNvSpPr txBox="1">
              <a:spLocks noChangeArrowheads="1"/>
            </p:cNvSpPr>
            <p:nvPr/>
          </p:nvSpPr>
          <p:spPr bwMode="auto">
            <a:xfrm>
              <a:off x="3333" y="1956"/>
              <a:ext cx="500"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2" name="Text Box 33"/>
            <p:cNvSpPr txBox="1">
              <a:spLocks noChangeArrowheads="1"/>
            </p:cNvSpPr>
            <p:nvPr/>
          </p:nvSpPr>
          <p:spPr bwMode="auto">
            <a:xfrm>
              <a:off x="4060" y="1956"/>
              <a:ext cx="499"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33" name="Text Box 34"/>
            <p:cNvSpPr txBox="1">
              <a:spLocks noChangeArrowheads="1"/>
            </p:cNvSpPr>
            <p:nvPr/>
          </p:nvSpPr>
          <p:spPr bwMode="auto">
            <a:xfrm>
              <a:off x="4028" y="1548"/>
              <a:ext cx="53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34" name="Text Box 35"/>
            <p:cNvSpPr txBox="1">
              <a:spLocks noChangeArrowheads="1"/>
            </p:cNvSpPr>
            <p:nvPr/>
          </p:nvSpPr>
          <p:spPr bwMode="auto">
            <a:xfrm>
              <a:off x="2334"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5" name="Text Box 36"/>
            <p:cNvSpPr txBox="1">
              <a:spLocks noChangeArrowheads="1"/>
            </p:cNvSpPr>
            <p:nvPr/>
          </p:nvSpPr>
          <p:spPr bwMode="auto">
            <a:xfrm>
              <a:off x="3062"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6" name="Text Box 37"/>
            <p:cNvSpPr txBox="1">
              <a:spLocks noChangeArrowheads="1"/>
            </p:cNvSpPr>
            <p:nvPr/>
          </p:nvSpPr>
          <p:spPr bwMode="auto">
            <a:xfrm>
              <a:off x="3791"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7" name="Text Box 38"/>
            <p:cNvSpPr txBox="1">
              <a:spLocks noChangeArrowheads="1"/>
            </p:cNvSpPr>
            <p:nvPr/>
          </p:nvSpPr>
          <p:spPr bwMode="auto">
            <a:xfrm>
              <a:off x="4516" y="1431"/>
              <a:ext cx="485" cy="344"/>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CS</a:t>
              </a:r>
            </a:p>
          </p:txBody>
        </p:sp>
        <p:sp>
          <p:nvSpPr>
            <p:cNvPr id="38" name="Text Box 39"/>
            <p:cNvSpPr txBox="1">
              <a:spLocks noChangeArrowheads="1"/>
            </p:cNvSpPr>
            <p:nvPr/>
          </p:nvSpPr>
          <p:spPr bwMode="auto">
            <a:xfrm>
              <a:off x="3288" y="1534"/>
              <a:ext cx="544"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39" name="Text Box 40"/>
            <p:cNvSpPr txBox="1">
              <a:spLocks noChangeArrowheads="1"/>
            </p:cNvSpPr>
            <p:nvPr/>
          </p:nvSpPr>
          <p:spPr bwMode="auto">
            <a:xfrm>
              <a:off x="2562" y="1548"/>
              <a:ext cx="591"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40" name="Text Box 41"/>
            <p:cNvSpPr txBox="1">
              <a:spLocks noChangeArrowheads="1"/>
            </p:cNvSpPr>
            <p:nvPr/>
          </p:nvSpPr>
          <p:spPr bwMode="auto">
            <a:xfrm>
              <a:off x="1429" y="1429"/>
              <a:ext cx="271" cy="840"/>
            </a:xfrm>
            <a:prstGeom prst="rect">
              <a:avLst/>
            </a:prstGeom>
            <a:noFill/>
            <a:ln w="9525">
              <a:noFill/>
              <a:miter lim="800000"/>
              <a:headEnd/>
              <a:tailEnd/>
            </a:ln>
            <a:effectLst/>
          </p:spPr>
          <p:txBody>
            <a:bodyPr vert="eaVert">
              <a:spAutoFit/>
            </a:bodyPr>
            <a:lstStyle/>
            <a:p>
              <a:pPr>
                <a:spcBef>
                  <a:spcPct val="50000"/>
                </a:spcBef>
              </a:pPr>
              <a:r>
                <a:rPr lang="zh-CN" altLang="en-US" sz="1600" b="1"/>
                <a:t>译码器</a:t>
              </a:r>
            </a:p>
          </p:txBody>
        </p:sp>
        <p:sp>
          <p:nvSpPr>
            <p:cNvPr id="41" name="Text Box 42"/>
            <p:cNvSpPr txBox="1">
              <a:spLocks noChangeArrowheads="1"/>
            </p:cNvSpPr>
            <p:nvPr/>
          </p:nvSpPr>
          <p:spPr bwMode="auto">
            <a:xfrm>
              <a:off x="1617" y="115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3</a:t>
              </a:r>
              <a:endParaRPr lang="en-US" altLang="zh-CN" sz="1600"/>
            </a:p>
          </p:txBody>
        </p:sp>
        <p:sp>
          <p:nvSpPr>
            <p:cNvPr id="42" name="Text Box 43"/>
            <p:cNvSpPr txBox="1">
              <a:spLocks noChangeArrowheads="1"/>
            </p:cNvSpPr>
            <p:nvPr/>
          </p:nvSpPr>
          <p:spPr bwMode="auto">
            <a:xfrm>
              <a:off x="1617" y="1325"/>
              <a:ext cx="404" cy="322"/>
            </a:xfrm>
            <a:prstGeom prst="rect">
              <a:avLst/>
            </a:prstGeom>
            <a:noFill/>
            <a:ln w="9525">
              <a:noFill/>
              <a:miter lim="800000"/>
              <a:headEnd/>
              <a:tailEnd/>
            </a:ln>
            <a:effectLst/>
          </p:spPr>
          <p:txBody>
            <a:bodyPr>
              <a:spAutoFit/>
            </a:bodyPr>
            <a:lstStyle/>
            <a:p>
              <a:pPr>
                <a:spcBef>
                  <a:spcPct val="50000"/>
                </a:spcBef>
              </a:pPr>
              <a:r>
                <a:rPr lang="en-US" altLang="zh-CN" sz="1600" b="1"/>
                <a:t>__</a:t>
              </a:r>
            </a:p>
            <a:p>
              <a:pPr>
                <a:lnSpc>
                  <a:spcPct val="20000"/>
                </a:lnSpc>
                <a:spcBef>
                  <a:spcPct val="50000"/>
                </a:spcBef>
              </a:pPr>
              <a:r>
                <a:rPr lang="en-US" altLang="zh-CN" sz="1600" b="1"/>
                <a:t>Y</a:t>
              </a:r>
              <a:r>
                <a:rPr lang="en-US" altLang="zh-CN" sz="1600" b="1" baseline="-10000"/>
                <a:t>2</a:t>
              </a:r>
              <a:endParaRPr lang="en-US" altLang="zh-CN" sz="1600" b="1"/>
            </a:p>
          </p:txBody>
        </p:sp>
        <p:sp>
          <p:nvSpPr>
            <p:cNvPr id="43" name="Text Box 44"/>
            <p:cNvSpPr txBox="1">
              <a:spLocks noChangeArrowheads="1"/>
            </p:cNvSpPr>
            <p:nvPr/>
          </p:nvSpPr>
          <p:spPr bwMode="auto">
            <a:xfrm>
              <a:off x="1617" y="1500"/>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1</a:t>
              </a:r>
              <a:endParaRPr lang="en-US" altLang="zh-CN" sz="1600"/>
            </a:p>
          </p:txBody>
        </p:sp>
        <p:sp>
          <p:nvSpPr>
            <p:cNvPr id="44" name="Text Box 45"/>
            <p:cNvSpPr txBox="1">
              <a:spLocks noChangeArrowheads="1"/>
            </p:cNvSpPr>
            <p:nvPr/>
          </p:nvSpPr>
          <p:spPr bwMode="auto">
            <a:xfrm>
              <a:off x="1617" y="1675"/>
              <a:ext cx="404" cy="320"/>
            </a:xfrm>
            <a:prstGeom prst="rect">
              <a:avLst/>
            </a:prstGeom>
            <a:noFill/>
            <a:ln w="9525">
              <a:noFill/>
              <a:miter lim="800000"/>
              <a:headEnd/>
              <a:tailEnd/>
            </a:ln>
            <a:effectLst/>
          </p:spPr>
          <p:txBody>
            <a:bodyPr>
              <a:spAutoFit/>
            </a:bodyPr>
            <a:lstStyle/>
            <a:p>
              <a:pPr>
                <a:spcBef>
                  <a:spcPct val="50000"/>
                </a:spcBef>
              </a:pPr>
              <a:r>
                <a:rPr lang="en-US" altLang="zh-CN" sz="1600"/>
                <a:t>__</a:t>
              </a:r>
            </a:p>
            <a:p>
              <a:pPr>
                <a:lnSpc>
                  <a:spcPct val="20000"/>
                </a:lnSpc>
                <a:spcBef>
                  <a:spcPct val="50000"/>
                </a:spcBef>
              </a:pPr>
              <a:r>
                <a:rPr lang="en-US" altLang="zh-CN" sz="1600"/>
                <a:t>Y</a:t>
              </a:r>
              <a:r>
                <a:rPr lang="en-US" altLang="zh-CN" sz="1600" baseline="-10000"/>
                <a:t>0</a:t>
              </a:r>
              <a:endParaRPr lang="en-US" altLang="zh-CN" sz="1600"/>
            </a:p>
          </p:txBody>
        </p:sp>
        <p:sp>
          <p:nvSpPr>
            <p:cNvPr id="45" name="Line 46"/>
            <p:cNvSpPr>
              <a:spLocks noChangeShapeType="1"/>
            </p:cNvSpPr>
            <p:nvPr/>
          </p:nvSpPr>
          <p:spPr bwMode="auto">
            <a:xfrm flipH="1">
              <a:off x="1678" y="777"/>
              <a:ext cx="101" cy="175"/>
            </a:xfrm>
            <a:prstGeom prst="line">
              <a:avLst/>
            </a:prstGeom>
            <a:noFill/>
            <a:ln w="9525">
              <a:solidFill>
                <a:schemeClr val="tx1"/>
              </a:solidFill>
              <a:round/>
              <a:headEnd/>
              <a:tailEnd/>
            </a:ln>
            <a:effectLst/>
          </p:spPr>
          <p:txBody>
            <a:bodyPr wrap="none" anchor="ctr"/>
            <a:lstStyle/>
            <a:p>
              <a:endParaRPr lang="zh-CN" altLang="en-US"/>
            </a:p>
          </p:txBody>
        </p:sp>
        <p:sp>
          <p:nvSpPr>
            <p:cNvPr id="46" name="Line 47"/>
            <p:cNvSpPr>
              <a:spLocks noChangeShapeType="1"/>
            </p:cNvSpPr>
            <p:nvPr/>
          </p:nvSpPr>
          <p:spPr bwMode="auto">
            <a:xfrm flipH="1">
              <a:off x="1253" y="1197"/>
              <a:ext cx="152" cy="163"/>
            </a:xfrm>
            <a:prstGeom prst="line">
              <a:avLst/>
            </a:prstGeom>
            <a:noFill/>
            <a:ln w="9525">
              <a:solidFill>
                <a:schemeClr val="tx1"/>
              </a:solidFill>
              <a:round/>
              <a:headEnd/>
              <a:tailEnd/>
            </a:ln>
            <a:effectLst/>
          </p:spPr>
          <p:txBody>
            <a:bodyPr wrap="none" anchor="ctr"/>
            <a:lstStyle/>
            <a:p>
              <a:endParaRPr lang="zh-CN" altLang="en-US"/>
            </a:p>
          </p:txBody>
        </p:sp>
        <p:sp>
          <p:nvSpPr>
            <p:cNvPr id="50" name="Text Box 51"/>
            <p:cNvSpPr txBox="1">
              <a:spLocks noChangeArrowheads="1"/>
            </p:cNvSpPr>
            <p:nvPr/>
          </p:nvSpPr>
          <p:spPr bwMode="auto">
            <a:xfrm>
              <a:off x="1725" y="1070"/>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1" name="Text Box 52"/>
            <p:cNvSpPr txBox="1">
              <a:spLocks noChangeArrowheads="1"/>
            </p:cNvSpPr>
            <p:nvPr/>
          </p:nvSpPr>
          <p:spPr bwMode="auto">
            <a:xfrm>
              <a:off x="1725" y="1245"/>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2" name="Text Box 53"/>
            <p:cNvSpPr txBox="1">
              <a:spLocks noChangeArrowheads="1"/>
            </p:cNvSpPr>
            <p:nvPr/>
          </p:nvSpPr>
          <p:spPr bwMode="auto">
            <a:xfrm>
              <a:off x="1725" y="1431"/>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3" name="Text Box 54"/>
            <p:cNvSpPr txBox="1">
              <a:spLocks noChangeArrowheads="1"/>
            </p:cNvSpPr>
            <p:nvPr/>
          </p:nvSpPr>
          <p:spPr bwMode="auto">
            <a:xfrm>
              <a:off x="1731" y="1622"/>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4" name="Text Box 55"/>
            <p:cNvSpPr txBox="1">
              <a:spLocks noChangeArrowheads="1"/>
            </p:cNvSpPr>
            <p:nvPr/>
          </p:nvSpPr>
          <p:spPr bwMode="auto">
            <a:xfrm>
              <a:off x="1533" y="1746"/>
              <a:ext cx="556" cy="442"/>
            </a:xfrm>
            <a:prstGeom prst="rect">
              <a:avLst/>
            </a:prstGeom>
            <a:noFill/>
            <a:ln w="9525">
              <a:noFill/>
              <a:miter lim="800000"/>
              <a:headEnd/>
              <a:tailEnd/>
            </a:ln>
            <a:effectLst/>
          </p:spPr>
          <p:txBody>
            <a:bodyPr>
              <a:spAutoFit/>
            </a:bodyPr>
            <a:lstStyle/>
            <a:p>
              <a:pPr>
                <a:spcBef>
                  <a:spcPct val="50000"/>
                </a:spcBef>
              </a:pPr>
              <a:r>
                <a:rPr lang="zh-CN" altLang="en-US" sz="4000" b="1"/>
                <a:t>。</a:t>
              </a:r>
            </a:p>
          </p:txBody>
        </p:sp>
        <p:sp>
          <p:nvSpPr>
            <p:cNvPr id="55" name="Line 56"/>
            <p:cNvSpPr>
              <a:spLocks noChangeShapeType="1"/>
            </p:cNvSpPr>
            <p:nvPr/>
          </p:nvSpPr>
          <p:spPr bwMode="auto">
            <a:xfrm>
              <a:off x="1910" y="1372"/>
              <a:ext cx="81" cy="0"/>
            </a:xfrm>
            <a:prstGeom prst="line">
              <a:avLst/>
            </a:prstGeom>
            <a:noFill/>
            <a:ln w="19050">
              <a:solidFill>
                <a:schemeClr val="tx1"/>
              </a:solidFill>
              <a:round/>
              <a:headEnd/>
              <a:tailEnd/>
            </a:ln>
            <a:effectLst/>
          </p:spPr>
          <p:txBody>
            <a:bodyPr wrap="none" anchor="ctr"/>
            <a:lstStyle/>
            <a:p>
              <a:endParaRPr lang="zh-CN" altLang="en-US"/>
            </a:p>
          </p:txBody>
        </p:sp>
        <p:sp>
          <p:nvSpPr>
            <p:cNvPr id="56" name="AutoShape 57"/>
            <p:cNvSpPr>
              <a:spLocks noChangeArrowheads="1"/>
            </p:cNvSpPr>
            <p:nvPr/>
          </p:nvSpPr>
          <p:spPr bwMode="auto">
            <a:xfrm rot="10800000">
              <a:off x="4984" y="885"/>
              <a:ext cx="53" cy="668"/>
            </a:xfrm>
            <a:prstGeom prst="upArrow">
              <a:avLst>
                <a:gd name="adj1" fmla="val 61435"/>
                <a:gd name="adj2" fmla="val 11427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7" name="AutoShape 58"/>
            <p:cNvSpPr>
              <a:spLocks noChangeArrowheads="1"/>
            </p:cNvSpPr>
            <p:nvPr/>
          </p:nvSpPr>
          <p:spPr bwMode="auto">
            <a:xfrm rot="10800000">
              <a:off x="4260" y="885"/>
              <a:ext cx="54" cy="662"/>
            </a:xfrm>
            <a:prstGeom prst="upArrow">
              <a:avLst>
                <a:gd name="adj1" fmla="val 61435"/>
                <a:gd name="adj2" fmla="val 114020"/>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8" name="AutoShape 59"/>
            <p:cNvSpPr>
              <a:spLocks noChangeArrowheads="1"/>
            </p:cNvSpPr>
            <p:nvPr/>
          </p:nvSpPr>
          <p:spPr bwMode="auto">
            <a:xfrm rot="10800000" flipH="1">
              <a:off x="3493" y="885"/>
              <a:ext cx="54" cy="668"/>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59" name="AutoShape 60"/>
            <p:cNvSpPr>
              <a:spLocks noChangeArrowheads="1"/>
            </p:cNvSpPr>
            <p:nvPr/>
          </p:nvSpPr>
          <p:spPr bwMode="auto">
            <a:xfrm>
              <a:off x="3496" y="2124"/>
              <a:ext cx="45" cy="386"/>
            </a:xfrm>
            <a:prstGeom prst="upDownArrow">
              <a:avLst>
                <a:gd name="adj1" fmla="val 65083"/>
                <a:gd name="adj2" fmla="val 71811"/>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0" name="AutoShape 61"/>
            <p:cNvSpPr>
              <a:spLocks noChangeArrowheads="1"/>
            </p:cNvSpPr>
            <p:nvPr/>
          </p:nvSpPr>
          <p:spPr bwMode="auto">
            <a:xfrm>
              <a:off x="4173" y="2130"/>
              <a:ext cx="45" cy="386"/>
            </a:xfrm>
            <a:prstGeom prst="upDownArrow">
              <a:avLst>
                <a:gd name="adj1" fmla="val 56176"/>
                <a:gd name="adj2" fmla="val 6580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1" name="AutoShape 62"/>
            <p:cNvSpPr>
              <a:spLocks noChangeArrowheads="1"/>
            </p:cNvSpPr>
            <p:nvPr/>
          </p:nvSpPr>
          <p:spPr bwMode="auto">
            <a:xfrm>
              <a:off x="2789" y="2124"/>
              <a:ext cx="45"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2" name="AutoShape 63"/>
            <p:cNvSpPr>
              <a:spLocks noChangeArrowheads="1"/>
            </p:cNvSpPr>
            <p:nvPr/>
          </p:nvSpPr>
          <p:spPr bwMode="auto">
            <a:xfrm>
              <a:off x="4939" y="2130"/>
              <a:ext cx="45" cy="380"/>
            </a:xfrm>
            <a:prstGeom prst="upDownArrow">
              <a:avLst>
                <a:gd name="adj1" fmla="val 65083"/>
                <a:gd name="adj2" fmla="val 66052"/>
              </a:avLst>
            </a:prstGeom>
            <a:solidFill>
              <a:srgbClr val="00B050"/>
            </a:solidFill>
            <a:ln w="9525">
              <a:noFill/>
              <a:miter lim="800000"/>
              <a:headEnd/>
              <a:tailEnd/>
            </a:ln>
            <a:effectLst/>
          </p:spPr>
          <p:txBody>
            <a:bodyPr vert="eaVert" wrap="none" anchor="ctr"/>
            <a:lstStyle/>
            <a:p>
              <a:pPr eaLnBrk="1" hangingPunct="1"/>
              <a:endParaRPr lang="zh-CN" altLang="en-US"/>
            </a:p>
          </p:txBody>
        </p:sp>
        <p:sp>
          <p:nvSpPr>
            <p:cNvPr id="63" name="AutoShape 64"/>
            <p:cNvSpPr>
              <a:spLocks noChangeArrowheads="1"/>
            </p:cNvSpPr>
            <p:nvPr/>
          </p:nvSpPr>
          <p:spPr bwMode="auto">
            <a:xfrm>
              <a:off x="1304" y="1641"/>
              <a:ext cx="138" cy="63"/>
            </a:xfrm>
            <a:prstGeom prst="rightArrow">
              <a:avLst>
                <a:gd name="adj1" fmla="val 50000"/>
                <a:gd name="adj2" fmla="val 35286"/>
              </a:avLst>
            </a:prstGeom>
            <a:solidFill>
              <a:srgbClr val="7030A0"/>
            </a:solidFill>
            <a:ln w="9525">
              <a:noFill/>
              <a:miter lim="800000"/>
              <a:headEnd/>
              <a:tailEnd/>
            </a:ln>
            <a:effectLst/>
          </p:spPr>
          <p:txBody>
            <a:bodyPr wrap="none" anchor="ctr"/>
            <a:lstStyle/>
            <a:p>
              <a:pPr eaLnBrk="1" hangingPunct="1"/>
              <a:endParaRPr lang="zh-CN" altLang="en-US"/>
            </a:p>
          </p:txBody>
        </p:sp>
        <p:sp>
          <p:nvSpPr>
            <p:cNvPr id="64" name="AutoShape 65"/>
            <p:cNvSpPr>
              <a:spLocks noChangeArrowheads="1"/>
            </p:cNvSpPr>
            <p:nvPr/>
          </p:nvSpPr>
          <p:spPr bwMode="auto">
            <a:xfrm rot="10800000">
              <a:off x="2766" y="883"/>
              <a:ext cx="49" cy="670"/>
            </a:xfrm>
            <a:prstGeom prst="upArrow">
              <a:avLst>
                <a:gd name="adj1" fmla="val 61435"/>
                <a:gd name="adj2" fmla="val 115085"/>
              </a:avLst>
            </a:prstGeom>
            <a:solidFill>
              <a:srgbClr val="7030A0"/>
            </a:solidFill>
            <a:ln w="9525">
              <a:noFill/>
              <a:miter lim="800000"/>
              <a:headEnd/>
              <a:tailEnd/>
            </a:ln>
            <a:effectLst/>
          </p:spPr>
          <p:txBody>
            <a:bodyPr vert="eaVert" wrap="none" anchor="ctr"/>
            <a:lstStyle/>
            <a:p>
              <a:pPr eaLnBrk="1" hangingPunct="1"/>
              <a:endParaRPr lang="zh-CN" altLang="en-US"/>
            </a:p>
          </p:txBody>
        </p:sp>
        <p:sp>
          <p:nvSpPr>
            <p:cNvPr id="65" name="Line 66"/>
            <p:cNvSpPr>
              <a:spLocks noChangeShapeType="1"/>
            </p:cNvSpPr>
            <p:nvPr/>
          </p:nvSpPr>
          <p:spPr bwMode="auto">
            <a:xfrm>
              <a:off x="4663" y="1092"/>
              <a:ext cx="0" cy="467"/>
            </a:xfrm>
            <a:prstGeom prst="line">
              <a:avLst/>
            </a:prstGeom>
            <a:noFill/>
            <a:ln w="19050">
              <a:solidFill>
                <a:schemeClr val="tx1"/>
              </a:solidFill>
              <a:round/>
              <a:headEnd/>
              <a:tailEnd/>
            </a:ln>
          </p:spPr>
          <p:txBody>
            <a:bodyPr wrap="none" anchor="ctr"/>
            <a:lstStyle/>
            <a:p>
              <a:endParaRPr lang="zh-CN" altLang="en-US"/>
            </a:p>
          </p:txBody>
        </p:sp>
        <p:sp>
          <p:nvSpPr>
            <p:cNvPr id="66" name="Line 67"/>
            <p:cNvSpPr>
              <a:spLocks noChangeShapeType="1"/>
            </p:cNvSpPr>
            <p:nvPr/>
          </p:nvSpPr>
          <p:spPr bwMode="auto">
            <a:xfrm>
              <a:off x="3936" y="1185"/>
              <a:ext cx="0" cy="374"/>
            </a:xfrm>
            <a:prstGeom prst="line">
              <a:avLst/>
            </a:prstGeom>
            <a:noFill/>
            <a:ln w="19050">
              <a:solidFill>
                <a:schemeClr val="tx1"/>
              </a:solidFill>
              <a:round/>
              <a:headEnd/>
              <a:tailEnd/>
            </a:ln>
          </p:spPr>
          <p:txBody>
            <a:bodyPr wrap="none" anchor="ctr"/>
            <a:lstStyle/>
            <a:p>
              <a:endParaRPr lang="zh-CN" altLang="en-US"/>
            </a:p>
          </p:txBody>
        </p:sp>
        <p:sp>
          <p:nvSpPr>
            <p:cNvPr id="67" name="Line 68"/>
            <p:cNvSpPr>
              <a:spLocks noChangeShapeType="1"/>
            </p:cNvSpPr>
            <p:nvPr/>
          </p:nvSpPr>
          <p:spPr bwMode="auto">
            <a:xfrm>
              <a:off x="3208" y="1279"/>
              <a:ext cx="0" cy="280"/>
            </a:xfrm>
            <a:prstGeom prst="line">
              <a:avLst/>
            </a:prstGeom>
            <a:noFill/>
            <a:ln w="19050">
              <a:solidFill>
                <a:schemeClr val="tx1"/>
              </a:solidFill>
              <a:round/>
              <a:headEnd/>
              <a:tailEnd/>
            </a:ln>
          </p:spPr>
          <p:txBody>
            <a:bodyPr wrap="none" anchor="ctr"/>
            <a:lstStyle/>
            <a:p>
              <a:endParaRPr lang="zh-CN" altLang="en-US"/>
            </a:p>
          </p:txBody>
        </p:sp>
        <p:sp>
          <p:nvSpPr>
            <p:cNvPr id="68" name="Line 69"/>
            <p:cNvSpPr>
              <a:spLocks noChangeShapeType="1"/>
            </p:cNvSpPr>
            <p:nvPr/>
          </p:nvSpPr>
          <p:spPr bwMode="auto">
            <a:xfrm>
              <a:off x="2481" y="1372"/>
              <a:ext cx="0" cy="187"/>
            </a:xfrm>
            <a:prstGeom prst="line">
              <a:avLst/>
            </a:prstGeom>
            <a:noFill/>
            <a:ln w="19050">
              <a:solidFill>
                <a:schemeClr val="tx1"/>
              </a:solidFill>
              <a:round/>
              <a:headEnd/>
              <a:tailEnd/>
            </a:ln>
          </p:spPr>
          <p:txBody>
            <a:bodyPr wrap="none" anchor="ctr"/>
            <a:lstStyle/>
            <a:p>
              <a:endParaRPr lang="zh-CN" altLang="en-US"/>
            </a:p>
          </p:txBody>
        </p:sp>
        <p:sp>
          <p:nvSpPr>
            <p:cNvPr id="69" name="Line 70"/>
            <p:cNvSpPr>
              <a:spLocks noChangeShapeType="1"/>
            </p:cNvSpPr>
            <p:nvPr/>
          </p:nvSpPr>
          <p:spPr bwMode="auto">
            <a:xfrm flipV="1">
              <a:off x="4663" y="2118"/>
              <a:ext cx="0" cy="187"/>
            </a:xfrm>
            <a:prstGeom prst="line">
              <a:avLst/>
            </a:prstGeom>
            <a:noFill/>
            <a:ln w="19050">
              <a:solidFill>
                <a:schemeClr val="tx1"/>
              </a:solidFill>
              <a:round/>
              <a:headEnd/>
              <a:tailEnd/>
            </a:ln>
          </p:spPr>
          <p:txBody>
            <a:bodyPr wrap="none" anchor="ctr"/>
            <a:lstStyle/>
            <a:p>
              <a:endParaRPr lang="zh-CN" altLang="en-US"/>
            </a:p>
          </p:txBody>
        </p:sp>
        <p:sp>
          <p:nvSpPr>
            <p:cNvPr id="70" name="Line 71"/>
            <p:cNvSpPr>
              <a:spLocks noChangeShapeType="1"/>
            </p:cNvSpPr>
            <p:nvPr/>
          </p:nvSpPr>
          <p:spPr bwMode="auto">
            <a:xfrm>
              <a:off x="2250" y="1372"/>
              <a:ext cx="0" cy="560"/>
            </a:xfrm>
            <a:prstGeom prst="line">
              <a:avLst/>
            </a:prstGeom>
            <a:noFill/>
            <a:ln w="19050">
              <a:solidFill>
                <a:schemeClr val="tx1"/>
              </a:solidFill>
              <a:round/>
              <a:headEnd/>
              <a:tailEnd/>
            </a:ln>
          </p:spPr>
          <p:txBody>
            <a:bodyPr wrap="none" anchor="ctr"/>
            <a:lstStyle/>
            <a:p>
              <a:endParaRPr lang="zh-CN" altLang="en-US"/>
            </a:p>
          </p:txBody>
        </p:sp>
        <p:sp>
          <p:nvSpPr>
            <p:cNvPr id="71" name="Line 72"/>
            <p:cNvSpPr>
              <a:spLocks noChangeShapeType="1"/>
            </p:cNvSpPr>
            <p:nvPr/>
          </p:nvSpPr>
          <p:spPr bwMode="auto">
            <a:xfrm>
              <a:off x="2158" y="1279"/>
              <a:ext cx="0" cy="466"/>
            </a:xfrm>
            <a:prstGeom prst="line">
              <a:avLst/>
            </a:prstGeom>
            <a:noFill/>
            <a:ln w="19050">
              <a:solidFill>
                <a:schemeClr val="tx1"/>
              </a:solidFill>
              <a:round/>
              <a:headEnd/>
              <a:tailEnd/>
            </a:ln>
          </p:spPr>
          <p:txBody>
            <a:bodyPr wrap="none" anchor="ctr"/>
            <a:lstStyle/>
            <a:p>
              <a:endParaRPr lang="zh-CN" altLang="en-US"/>
            </a:p>
          </p:txBody>
        </p:sp>
        <p:sp>
          <p:nvSpPr>
            <p:cNvPr id="72" name="Line 73"/>
            <p:cNvSpPr>
              <a:spLocks noChangeShapeType="1"/>
            </p:cNvSpPr>
            <p:nvPr/>
          </p:nvSpPr>
          <p:spPr bwMode="auto">
            <a:xfrm>
              <a:off x="2087" y="1185"/>
              <a:ext cx="0" cy="374"/>
            </a:xfrm>
            <a:prstGeom prst="line">
              <a:avLst/>
            </a:prstGeom>
            <a:noFill/>
            <a:ln w="19050">
              <a:solidFill>
                <a:schemeClr val="tx1"/>
              </a:solidFill>
              <a:round/>
              <a:headEnd/>
              <a:tailEnd/>
            </a:ln>
          </p:spPr>
          <p:txBody>
            <a:bodyPr wrap="none" anchor="ctr"/>
            <a:lstStyle/>
            <a:p>
              <a:endParaRPr lang="zh-CN" altLang="en-US"/>
            </a:p>
          </p:txBody>
        </p:sp>
        <p:sp>
          <p:nvSpPr>
            <p:cNvPr id="73" name="Line 74"/>
            <p:cNvSpPr>
              <a:spLocks noChangeShapeType="1"/>
            </p:cNvSpPr>
            <p:nvPr/>
          </p:nvSpPr>
          <p:spPr bwMode="auto">
            <a:xfrm flipV="1">
              <a:off x="1683" y="2083"/>
              <a:ext cx="0" cy="94"/>
            </a:xfrm>
            <a:prstGeom prst="line">
              <a:avLst/>
            </a:prstGeom>
            <a:noFill/>
            <a:ln w="19050">
              <a:solidFill>
                <a:schemeClr val="tx1"/>
              </a:solidFill>
              <a:round/>
              <a:headEnd/>
              <a:tailEnd/>
            </a:ln>
          </p:spPr>
          <p:txBody>
            <a:bodyPr wrap="none" anchor="ctr"/>
            <a:lstStyle/>
            <a:p>
              <a:endParaRPr lang="zh-CN" altLang="en-US"/>
            </a:p>
          </p:txBody>
        </p:sp>
        <p:sp>
          <p:nvSpPr>
            <p:cNvPr id="74" name="Line 75"/>
            <p:cNvSpPr>
              <a:spLocks noChangeShapeType="1"/>
            </p:cNvSpPr>
            <p:nvPr/>
          </p:nvSpPr>
          <p:spPr bwMode="auto">
            <a:xfrm>
              <a:off x="2008" y="1092"/>
              <a:ext cx="0" cy="280"/>
            </a:xfrm>
            <a:prstGeom prst="line">
              <a:avLst/>
            </a:prstGeom>
            <a:noFill/>
            <a:ln w="19050">
              <a:solidFill>
                <a:schemeClr val="tx1"/>
              </a:solidFill>
              <a:round/>
              <a:headEnd/>
              <a:tailEnd/>
            </a:ln>
          </p:spPr>
          <p:txBody>
            <a:bodyPr wrap="none" anchor="ctr"/>
            <a:lstStyle/>
            <a:p>
              <a:endParaRPr lang="zh-CN" altLang="en-US"/>
            </a:p>
          </p:txBody>
        </p:sp>
        <p:sp>
          <p:nvSpPr>
            <p:cNvPr id="75" name="Line 76"/>
            <p:cNvSpPr>
              <a:spLocks noChangeShapeType="1"/>
            </p:cNvSpPr>
            <p:nvPr/>
          </p:nvSpPr>
          <p:spPr bwMode="auto">
            <a:xfrm flipV="1">
              <a:off x="2491" y="2118"/>
              <a:ext cx="0" cy="187"/>
            </a:xfrm>
            <a:prstGeom prst="line">
              <a:avLst/>
            </a:prstGeom>
            <a:noFill/>
            <a:ln w="19050">
              <a:solidFill>
                <a:schemeClr val="tx1"/>
              </a:solidFill>
              <a:round/>
              <a:headEnd/>
              <a:tailEnd/>
            </a:ln>
          </p:spPr>
          <p:txBody>
            <a:bodyPr wrap="none" anchor="ctr"/>
            <a:lstStyle/>
            <a:p>
              <a:endParaRPr lang="zh-CN" altLang="en-US"/>
            </a:p>
          </p:txBody>
        </p:sp>
        <p:sp>
          <p:nvSpPr>
            <p:cNvPr id="76" name="Line 77"/>
            <p:cNvSpPr>
              <a:spLocks noChangeShapeType="1"/>
            </p:cNvSpPr>
            <p:nvPr/>
          </p:nvSpPr>
          <p:spPr bwMode="auto">
            <a:xfrm flipV="1">
              <a:off x="3218" y="2118"/>
              <a:ext cx="0" cy="175"/>
            </a:xfrm>
            <a:prstGeom prst="line">
              <a:avLst/>
            </a:prstGeom>
            <a:noFill/>
            <a:ln w="19050">
              <a:solidFill>
                <a:schemeClr val="tx1"/>
              </a:solidFill>
              <a:round/>
              <a:headEnd/>
              <a:tailEnd/>
            </a:ln>
          </p:spPr>
          <p:txBody>
            <a:bodyPr wrap="none" anchor="ctr"/>
            <a:lstStyle/>
            <a:p>
              <a:endParaRPr lang="zh-CN" altLang="en-US"/>
            </a:p>
          </p:txBody>
        </p:sp>
        <p:sp>
          <p:nvSpPr>
            <p:cNvPr id="77" name="Line 78"/>
            <p:cNvSpPr>
              <a:spLocks noChangeShapeType="1"/>
            </p:cNvSpPr>
            <p:nvPr/>
          </p:nvSpPr>
          <p:spPr bwMode="auto">
            <a:xfrm flipV="1">
              <a:off x="3946" y="2118"/>
              <a:ext cx="0" cy="175"/>
            </a:xfrm>
            <a:prstGeom prst="line">
              <a:avLst/>
            </a:prstGeom>
            <a:noFill/>
            <a:ln w="19050">
              <a:solidFill>
                <a:schemeClr val="tx1"/>
              </a:solidFill>
              <a:round/>
              <a:headEnd/>
              <a:tailEnd/>
            </a:ln>
          </p:spPr>
          <p:txBody>
            <a:bodyPr wrap="none" anchor="ctr"/>
            <a:lstStyle/>
            <a:p>
              <a:endParaRPr lang="zh-CN" altLang="en-US"/>
            </a:p>
          </p:txBody>
        </p:sp>
        <p:sp>
          <p:nvSpPr>
            <p:cNvPr id="78" name="Text Box 79"/>
            <p:cNvSpPr txBox="1">
              <a:spLocks noChangeArrowheads="1"/>
            </p:cNvSpPr>
            <p:nvPr/>
          </p:nvSpPr>
          <p:spPr bwMode="auto">
            <a:xfrm>
              <a:off x="4745" y="1536"/>
              <a:ext cx="539" cy="212"/>
            </a:xfrm>
            <a:prstGeom prst="rect">
              <a:avLst/>
            </a:prstGeom>
            <a:noFill/>
            <a:ln w="9525">
              <a:noFill/>
              <a:miter lim="800000"/>
              <a:headEnd/>
              <a:tailEnd/>
            </a:ln>
            <a:effectLst/>
          </p:spPr>
          <p:txBody>
            <a:bodyPr wrap="square">
              <a:spAutoFit/>
            </a:bodyPr>
            <a:lstStyle/>
            <a:p>
              <a:pPr>
                <a:spcBef>
                  <a:spcPct val="50000"/>
                </a:spcBef>
              </a:pPr>
              <a:r>
                <a:rPr lang="en-US" altLang="zh-CN" sz="1600" b="1"/>
                <a:t>A</a:t>
              </a:r>
              <a:r>
                <a:rPr lang="en-US" altLang="zh-CN" sz="1600" b="1" baseline="-10000"/>
                <a:t>13</a:t>
              </a:r>
              <a:r>
                <a:rPr lang="zh-CN" altLang="en-US" sz="1600" b="1"/>
                <a:t>～</a:t>
              </a:r>
              <a:r>
                <a:rPr lang="en-US" altLang="zh-CN" sz="1600" b="1" baseline="-10000"/>
                <a:t>0</a:t>
              </a:r>
              <a:endParaRPr lang="en-US" altLang="zh-CN" sz="1600" b="1"/>
            </a:p>
          </p:txBody>
        </p:sp>
        <p:sp>
          <p:nvSpPr>
            <p:cNvPr id="79" name="Text Box 80"/>
            <p:cNvSpPr txBox="1">
              <a:spLocks noChangeArrowheads="1"/>
            </p:cNvSpPr>
            <p:nvPr/>
          </p:nvSpPr>
          <p:spPr bwMode="auto">
            <a:xfrm>
              <a:off x="4780" y="1956"/>
              <a:ext cx="504" cy="212"/>
            </a:xfrm>
            <a:prstGeom prst="rect">
              <a:avLst/>
            </a:prstGeom>
            <a:noFill/>
            <a:ln w="9525">
              <a:noFill/>
              <a:miter lim="800000"/>
              <a:headEnd/>
              <a:tailEnd/>
            </a:ln>
            <a:effectLst/>
          </p:spPr>
          <p:txBody>
            <a:bodyPr wrap="square">
              <a:spAutoFit/>
            </a:bodyPr>
            <a:lstStyle/>
            <a:p>
              <a:pPr>
                <a:spcBef>
                  <a:spcPct val="50000"/>
                </a:spcBef>
              </a:pPr>
              <a:r>
                <a:rPr lang="en-US" altLang="zh-CN" sz="1600" b="1"/>
                <a:t>D</a:t>
              </a:r>
              <a:r>
                <a:rPr lang="en-US" altLang="zh-CN" sz="1600" b="1" baseline="-10000"/>
                <a:t>7</a:t>
              </a:r>
              <a:r>
                <a:rPr lang="zh-CN" altLang="en-US" sz="1600" b="1"/>
                <a:t>～</a:t>
              </a:r>
              <a:r>
                <a:rPr lang="en-US" altLang="zh-CN" sz="1600" b="1" baseline="-10000"/>
                <a:t>0</a:t>
              </a:r>
              <a:endParaRPr lang="en-US" altLang="zh-CN" sz="1600" b="1"/>
            </a:p>
          </p:txBody>
        </p:sp>
        <p:sp>
          <p:nvSpPr>
            <p:cNvPr id="80" name="Rectangle 81"/>
            <p:cNvSpPr>
              <a:spLocks noChangeArrowheads="1"/>
            </p:cNvSpPr>
            <p:nvPr/>
          </p:nvSpPr>
          <p:spPr bwMode="auto">
            <a:xfrm>
              <a:off x="1116" y="2496"/>
              <a:ext cx="4044" cy="47"/>
            </a:xfrm>
            <a:prstGeom prst="rect">
              <a:avLst/>
            </a:prstGeom>
            <a:solidFill>
              <a:srgbClr val="00B050"/>
            </a:solidFill>
            <a:ln w="57150" cap="sq">
              <a:noFill/>
              <a:miter lim="800000"/>
              <a:headEnd type="none" w="sm" len="sm"/>
              <a:tailEnd type="none" w="sm" len="sm"/>
            </a:ln>
            <a:effectLst/>
          </p:spPr>
          <p:txBody>
            <a:bodyPr wrap="none" anchor="ctr"/>
            <a:lstStyle/>
            <a:p>
              <a:pPr eaLnBrk="1" hangingPunct="1"/>
              <a:endParaRPr lang="zh-CN" altLang="en-US"/>
            </a:p>
          </p:txBody>
        </p:sp>
      </p:grpSp>
      <p:sp>
        <p:nvSpPr>
          <p:cNvPr id="81" name="AutoShape 82"/>
          <p:cNvSpPr>
            <a:spLocks noChangeArrowheads="1"/>
          </p:cNvSpPr>
          <p:nvPr/>
        </p:nvSpPr>
        <p:spPr bwMode="auto">
          <a:xfrm rot="5400000">
            <a:off x="4453731" y="4216723"/>
            <a:ext cx="519113" cy="361950"/>
          </a:xfrm>
          <a:prstGeom prst="rightArrow">
            <a:avLst>
              <a:gd name="adj1" fmla="val 50000"/>
              <a:gd name="adj2" fmla="val 35855"/>
            </a:avLst>
          </a:prstGeom>
          <a:solidFill>
            <a:srgbClr val="66FF33"/>
          </a:solidFill>
          <a:ln w="9525">
            <a:solidFill>
              <a:schemeClr val="tx1"/>
            </a:solidFill>
            <a:miter lim="800000"/>
            <a:headEnd/>
            <a:tailEnd/>
          </a:ln>
          <a:effectLst/>
        </p:spPr>
        <p:txBody>
          <a:bodyPr wrap="none" anchor="ctr"/>
          <a:lstStyle/>
          <a:p>
            <a:pPr eaLnBrk="1" hangingPunct="1"/>
            <a:endParaRPr lang="zh-CN" altLang="en-US"/>
          </a:p>
        </p:txBody>
      </p:sp>
      <p:grpSp>
        <p:nvGrpSpPr>
          <p:cNvPr id="82" name="Group 83"/>
          <p:cNvGrpSpPr>
            <a:grpSpLocks/>
          </p:cNvGrpSpPr>
          <p:nvPr/>
        </p:nvGrpSpPr>
        <p:grpSpPr bwMode="auto">
          <a:xfrm>
            <a:off x="2776538" y="4650904"/>
            <a:ext cx="3609975" cy="1462087"/>
            <a:chOff x="1749" y="3015"/>
            <a:chExt cx="2274" cy="921"/>
          </a:xfrm>
        </p:grpSpPr>
        <p:sp>
          <p:nvSpPr>
            <p:cNvPr id="83" name="Rectangle 84"/>
            <p:cNvSpPr>
              <a:spLocks noChangeArrowheads="1"/>
            </p:cNvSpPr>
            <p:nvPr/>
          </p:nvSpPr>
          <p:spPr bwMode="auto">
            <a:xfrm>
              <a:off x="2697" y="3060"/>
              <a:ext cx="536" cy="876"/>
            </a:xfrm>
            <a:prstGeom prst="rect">
              <a:avLst/>
            </a:prstGeom>
            <a:solidFill>
              <a:srgbClr val="FFCC66"/>
            </a:solidFill>
            <a:ln w="9525">
              <a:solidFill>
                <a:schemeClr val="tx1"/>
              </a:solidFill>
              <a:miter lim="800000"/>
              <a:headEnd/>
              <a:tailEnd/>
            </a:ln>
            <a:effectLst/>
          </p:spPr>
          <p:txBody>
            <a:bodyPr wrap="none" anchor="ctr"/>
            <a:lstStyle/>
            <a:p>
              <a:pPr algn="ctr"/>
              <a:r>
                <a:rPr lang="en-US" altLang="zh-CN" sz="2000"/>
                <a:t>64K×8</a:t>
              </a:r>
            </a:p>
            <a:p>
              <a:pPr algn="ctr"/>
              <a:r>
                <a:rPr lang="en-US" altLang="zh-CN" sz="2000"/>
                <a:t> </a:t>
              </a:r>
              <a:r>
                <a:rPr lang="zh-CN" altLang="en-US" sz="2000"/>
                <a:t>芯片组 </a:t>
              </a:r>
            </a:p>
          </p:txBody>
        </p:sp>
        <p:sp>
          <p:nvSpPr>
            <p:cNvPr id="84" name="Line 85"/>
            <p:cNvSpPr>
              <a:spLocks noChangeShapeType="1"/>
            </p:cNvSpPr>
            <p:nvPr/>
          </p:nvSpPr>
          <p:spPr bwMode="auto">
            <a:xfrm flipH="1">
              <a:off x="3243" y="3262"/>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5" name="Line 86"/>
            <p:cNvSpPr>
              <a:spLocks noChangeShapeType="1"/>
            </p:cNvSpPr>
            <p:nvPr/>
          </p:nvSpPr>
          <p:spPr bwMode="auto">
            <a:xfrm rot="10800000">
              <a:off x="3243" y="3734"/>
              <a:ext cx="312" cy="0"/>
            </a:xfrm>
            <a:prstGeom prst="line">
              <a:avLst/>
            </a:prstGeom>
            <a:noFill/>
            <a:ln w="19050">
              <a:solidFill>
                <a:srgbClr val="FF3300"/>
              </a:solidFill>
              <a:round/>
              <a:headEnd/>
              <a:tailEnd type="stealth" w="sm" len="lg"/>
            </a:ln>
            <a:effectLst/>
          </p:spPr>
          <p:txBody>
            <a:bodyPr wrap="none" anchor="ctr"/>
            <a:lstStyle/>
            <a:p>
              <a:endParaRPr lang="zh-CN" altLang="en-US"/>
            </a:p>
          </p:txBody>
        </p:sp>
        <p:sp>
          <p:nvSpPr>
            <p:cNvPr id="86" name="AutoShape 87"/>
            <p:cNvSpPr>
              <a:spLocks noChangeArrowheads="1"/>
            </p:cNvSpPr>
            <p:nvPr/>
          </p:nvSpPr>
          <p:spPr bwMode="auto">
            <a:xfrm>
              <a:off x="2386" y="3195"/>
              <a:ext cx="307" cy="135"/>
            </a:xfrm>
            <a:prstGeom prst="rightArrow">
              <a:avLst>
                <a:gd name="adj1" fmla="val 50000"/>
                <a:gd name="adj2" fmla="val 56852"/>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7" name="AutoShape 88"/>
            <p:cNvSpPr>
              <a:spLocks noChangeArrowheads="1"/>
            </p:cNvSpPr>
            <p:nvPr/>
          </p:nvSpPr>
          <p:spPr bwMode="auto">
            <a:xfrm>
              <a:off x="2386" y="3666"/>
              <a:ext cx="311" cy="135"/>
            </a:xfrm>
            <a:prstGeom prst="leftRightArrow">
              <a:avLst>
                <a:gd name="adj1" fmla="val 50000"/>
                <a:gd name="adj2" fmla="val 46074"/>
              </a:avLst>
            </a:prstGeom>
            <a:solidFill>
              <a:srgbClr val="CCCC00"/>
            </a:solidFill>
            <a:ln w="9525">
              <a:solidFill>
                <a:schemeClr val="tx1"/>
              </a:solidFill>
              <a:miter lim="800000"/>
              <a:headEnd/>
              <a:tailEnd/>
            </a:ln>
            <a:effectLst/>
          </p:spPr>
          <p:txBody>
            <a:bodyPr wrap="none" anchor="ctr"/>
            <a:lstStyle/>
            <a:p>
              <a:pPr eaLnBrk="1" hangingPunct="1"/>
              <a:endParaRPr lang="zh-CN" altLang="en-US"/>
            </a:p>
          </p:txBody>
        </p:sp>
        <p:sp>
          <p:nvSpPr>
            <p:cNvPr id="88" name="Text Box 89"/>
            <p:cNvSpPr txBox="1">
              <a:spLocks noChangeArrowheads="1"/>
            </p:cNvSpPr>
            <p:nvPr/>
          </p:nvSpPr>
          <p:spPr bwMode="auto">
            <a:xfrm>
              <a:off x="1749" y="3154"/>
              <a:ext cx="858" cy="250"/>
            </a:xfrm>
            <a:prstGeom prst="rect">
              <a:avLst/>
            </a:prstGeom>
            <a:noFill/>
            <a:ln w="9525">
              <a:noFill/>
              <a:miter lim="800000"/>
              <a:headEnd/>
              <a:tailEnd/>
            </a:ln>
            <a:effectLst/>
          </p:spPr>
          <p:txBody>
            <a:bodyPr>
              <a:spAutoFit/>
            </a:bodyPr>
            <a:lstStyle/>
            <a:p>
              <a:pPr>
                <a:spcBef>
                  <a:spcPct val="50000"/>
                </a:spcBef>
              </a:pPr>
              <a:r>
                <a:rPr lang="en-US" altLang="zh-CN" sz="2000" b="1"/>
                <a:t>A</a:t>
              </a:r>
              <a:r>
                <a:rPr lang="en-US" altLang="zh-CN" sz="2000" b="1" baseline="-10000"/>
                <a:t>15</a:t>
              </a:r>
              <a:r>
                <a:rPr lang="zh-CN" altLang="en-US" sz="2000" b="1"/>
                <a:t>～</a:t>
              </a:r>
              <a:r>
                <a:rPr lang="en-US" altLang="zh-CN" sz="2000" b="1"/>
                <a:t>A</a:t>
              </a:r>
              <a:r>
                <a:rPr lang="en-US" altLang="zh-CN" sz="2000" b="1" baseline="-10000"/>
                <a:t>0</a:t>
              </a:r>
              <a:endParaRPr lang="en-US" altLang="zh-CN" sz="2000" b="1"/>
            </a:p>
          </p:txBody>
        </p:sp>
        <p:sp>
          <p:nvSpPr>
            <p:cNvPr id="89" name="Text Box 90"/>
            <p:cNvSpPr txBox="1">
              <a:spLocks noChangeArrowheads="1"/>
            </p:cNvSpPr>
            <p:nvPr/>
          </p:nvSpPr>
          <p:spPr bwMode="auto">
            <a:xfrm>
              <a:off x="1786" y="3593"/>
              <a:ext cx="857" cy="250"/>
            </a:xfrm>
            <a:prstGeom prst="rect">
              <a:avLst/>
            </a:prstGeom>
            <a:noFill/>
            <a:ln w="9525">
              <a:noFill/>
              <a:miter lim="800000"/>
              <a:headEnd/>
              <a:tailEnd/>
            </a:ln>
            <a:effectLst/>
          </p:spPr>
          <p:txBody>
            <a:bodyPr>
              <a:spAutoFit/>
            </a:bodyPr>
            <a:lstStyle/>
            <a:p>
              <a:pPr>
                <a:spcBef>
                  <a:spcPct val="50000"/>
                </a:spcBef>
              </a:pPr>
              <a:r>
                <a:rPr lang="en-US" altLang="zh-CN" sz="2000" b="1"/>
                <a:t>D</a:t>
              </a:r>
              <a:r>
                <a:rPr lang="en-US" altLang="zh-CN" sz="2000" b="1" baseline="-10000"/>
                <a:t>7</a:t>
              </a:r>
              <a:r>
                <a:rPr lang="zh-CN" altLang="en-US" sz="2000" b="1"/>
                <a:t>～</a:t>
              </a:r>
              <a:r>
                <a:rPr lang="en-US" altLang="zh-CN" sz="2000" b="1"/>
                <a:t>D</a:t>
              </a:r>
              <a:r>
                <a:rPr lang="en-US" altLang="zh-CN" sz="2000" b="1" baseline="-10000"/>
                <a:t>0</a:t>
              </a:r>
              <a:endParaRPr lang="en-US" altLang="zh-CN" sz="2000" b="1"/>
            </a:p>
          </p:txBody>
        </p:sp>
        <p:sp>
          <p:nvSpPr>
            <p:cNvPr id="90" name="Text Box 91"/>
            <p:cNvSpPr txBox="1">
              <a:spLocks noChangeArrowheads="1"/>
            </p:cNvSpPr>
            <p:nvPr/>
          </p:nvSpPr>
          <p:spPr bwMode="auto">
            <a:xfrm>
              <a:off x="3555" y="3015"/>
              <a:ext cx="468" cy="384"/>
            </a:xfrm>
            <a:prstGeom prst="rect">
              <a:avLst/>
            </a:prstGeom>
            <a:noFill/>
            <a:ln w="9525">
              <a:noFill/>
              <a:miter lim="800000"/>
              <a:headEnd/>
              <a:tailEnd/>
            </a:ln>
            <a:effectLst/>
          </p:spPr>
          <p:txBody>
            <a:bodyPr>
              <a:spAutoFit/>
            </a:bodyPr>
            <a:lstStyle/>
            <a:p>
              <a:pPr>
                <a:spcBef>
                  <a:spcPct val="50000"/>
                </a:spcBef>
              </a:pPr>
              <a:r>
                <a:rPr lang="en-US" altLang="zh-CN" sz="2000" b="1"/>
                <a:t>__</a:t>
              </a:r>
            </a:p>
            <a:p>
              <a:pPr>
                <a:lnSpc>
                  <a:spcPct val="20000"/>
                </a:lnSpc>
                <a:spcBef>
                  <a:spcPct val="50000"/>
                </a:spcBef>
              </a:pPr>
              <a:r>
                <a:rPr lang="en-US" altLang="zh-CN" sz="2000" b="1"/>
                <a:t>CS</a:t>
              </a:r>
            </a:p>
          </p:txBody>
        </p:sp>
        <p:sp>
          <p:nvSpPr>
            <p:cNvPr id="91" name="Text Box 92"/>
            <p:cNvSpPr txBox="1">
              <a:spLocks noChangeArrowheads="1"/>
            </p:cNvSpPr>
            <p:nvPr/>
          </p:nvSpPr>
          <p:spPr bwMode="auto">
            <a:xfrm>
              <a:off x="3543" y="3459"/>
              <a:ext cx="468" cy="384"/>
            </a:xfrm>
            <a:prstGeom prst="rect">
              <a:avLst/>
            </a:prstGeom>
            <a:noFill/>
            <a:ln w="9525">
              <a:noFill/>
              <a:miter lim="800000"/>
              <a:headEnd/>
              <a:tailEnd/>
            </a:ln>
            <a:effectLst/>
          </p:spPr>
          <p:txBody>
            <a:bodyPr>
              <a:spAutoFit/>
            </a:bodyPr>
            <a:lstStyle/>
            <a:p>
              <a:pPr>
                <a:spcBef>
                  <a:spcPct val="50000"/>
                </a:spcBef>
              </a:pPr>
              <a:r>
                <a:rPr lang="en-US" altLang="zh-CN" sz="2000" b="1"/>
                <a:t>___</a:t>
              </a:r>
            </a:p>
            <a:p>
              <a:pPr>
                <a:lnSpc>
                  <a:spcPct val="20000"/>
                </a:lnSpc>
                <a:spcBef>
                  <a:spcPct val="50000"/>
                </a:spcBef>
              </a:pPr>
              <a:r>
                <a:rPr lang="en-US" altLang="zh-CN" sz="2000" b="1"/>
                <a:t>WE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组合 200"/>
          <p:cNvGrpSpPr/>
          <p:nvPr/>
        </p:nvGrpSpPr>
        <p:grpSpPr>
          <a:xfrm>
            <a:off x="2914883" y="4377478"/>
            <a:ext cx="3015330" cy="1834996"/>
            <a:chOff x="475175" y="4338894"/>
            <a:chExt cx="3015330" cy="1834996"/>
          </a:xfrm>
        </p:grpSpPr>
        <p:grpSp>
          <p:nvGrpSpPr>
            <p:cNvPr id="202" name="组合 201"/>
            <p:cNvGrpSpPr/>
            <p:nvPr/>
          </p:nvGrpSpPr>
          <p:grpSpPr>
            <a:xfrm>
              <a:off x="1371574" y="4389956"/>
              <a:ext cx="2118931" cy="1783934"/>
              <a:chOff x="1371574" y="4389956"/>
              <a:chExt cx="2118931" cy="1783934"/>
            </a:xfrm>
          </p:grpSpPr>
          <p:grpSp>
            <p:nvGrpSpPr>
              <p:cNvPr id="204" name="组合 203"/>
              <p:cNvGrpSpPr/>
              <p:nvPr/>
            </p:nvGrpSpPr>
            <p:grpSpPr>
              <a:xfrm>
                <a:off x="2077884" y="4389956"/>
                <a:ext cx="1412621" cy="1783934"/>
                <a:chOff x="6096649" y="2051556"/>
                <a:chExt cx="2448272" cy="1809492"/>
              </a:xfrm>
            </p:grpSpPr>
            <p:grpSp>
              <p:nvGrpSpPr>
                <p:cNvPr id="206" name="组合 64"/>
                <p:cNvGrpSpPr/>
                <p:nvPr/>
              </p:nvGrpSpPr>
              <p:grpSpPr>
                <a:xfrm>
                  <a:off x="6096649" y="3491716"/>
                  <a:ext cx="2448272" cy="369332"/>
                  <a:chOff x="2195736" y="4941168"/>
                  <a:chExt cx="2304256" cy="369332"/>
                </a:xfrm>
              </p:grpSpPr>
              <p:sp>
                <p:nvSpPr>
                  <p:cNvPr id="243"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44" name="直接连接符 243"/>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7" name="组合 77"/>
                <p:cNvGrpSpPr/>
                <p:nvPr/>
              </p:nvGrpSpPr>
              <p:grpSpPr>
                <a:xfrm>
                  <a:off x="6096649" y="3131676"/>
                  <a:ext cx="2448272" cy="369332"/>
                  <a:chOff x="2195736" y="4941168"/>
                  <a:chExt cx="2304256" cy="369332"/>
                </a:xfrm>
              </p:grpSpPr>
              <p:sp>
                <p:nvSpPr>
                  <p:cNvPr id="235"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6" name="直接连接符 235"/>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8" name="组合 86"/>
                <p:cNvGrpSpPr/>
                <p:nvPr/>
              </p:nvGrpSpPr>
              <p:grpSpPr>
                <a:xfrm>
                  <a:off x="6096649" y="2771636"/>
                  <a:ext cx="2448272" cy="369332"/>
                  <a:chOff x="2195736" y="4941168"/>
                  <a:chExt cx="2304256" cy="369332"/>
                </a:xfrm>
              </p:grpSpPr>
              <p:sp>
                <p:nvSpPr>
                  <p:cNvPr id="227"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8" name="直接连接符 227"/>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9" name="组合 95"/>
                <p:cNvGrpSpPr/>
                <p:nvPr/>
              </p:nvGrpSpPr>
              <p:grpSpPr>
                <a:xfrm>
                  <a:off x="6096649" y="2411596"/>
                  <a:ext cx="2448272" cy="369332"/>
                  <a:chOff x="2195736" y="4941168"/>
                  <a:chExt cx="2304256" cy="369332"/>
                </a:xfrm>
              </p:grpSpPr>
              <p:sp>
                <p:nvSpPr>
                  <p:cNvPr id="219"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20" name="直接连接符 219"/>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组合 104"/>
                <p:cNvGrpSpPr/>
                <p:nvPr/>
              </p:nvGrpSpPr>
              <p:grpSpPr>
                <a:xfrm>
                  <a:off x="6096649" y="2051556"/>
                  <a:ext cx="2448272" cy="369332"/>
                  <a:chOff x="2195736" y="4941168"/>
                  <a:chExt cx="2304256" cy="369332"/>
                </a:xfrm>
              </p:grpSpPr>
              <p:sp>
                <p:nvSpPr>
                  <p:cNvPr id="211"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12" name="直接连接符 211"/>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5" name="直接箭头连接符 204"/>
              <p:cNvCxnSpPr>
                <a:endCxn id="211"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3" name="文本框 202"/>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grpSp>
        <p:nvGrpSpPr>
          <p:cNvPr id="151" name="组合 150"/>
          <p:cNvGrpSpPr/>
          <p:nvPr/>
        </p:nvGrpSpPr>
        <p:grpSpPr>
          <a:xfrm>
            <a:off x="2915816" y="2597156"/>
            <a:ext cx="3015330" cy="1834996"/>
            <a:chOff x="475175" y="4338894"/>
            <a:chExt cx="3015330" cy="1834996"/>
          </a:xfrm>
        </p:grpSpPr>
        <p:grpSp>
          <p:nvGrpSpPr>
            <p:cNvPr id="152" name="组合 151"/>
            <p:cNvGrpSpPr/>
            <p:nvPr/>
          </p:nvGrpSpPr>
          <p:grpSpPr>
            <a:xfrm>
              <a:off x="1371574" y="4389956"/>
              <a:ext cx="2118931" cy="1783934"/>
              <a:chOff x="1371574" y="4389956"/>
              <a:chExt cx="2118931" cy="1783934"/>
            </a:xfrm>
          </p:grpSpPr>
          <p:grpSp>
            <p:nvGrpSpPr>
              <p:cNvPr id="154" name="组合 153"/>
              <p:cNvGrpSpPr/>
              <p:nvPr/>
            </p:nvGrpSpPr>
            <p:grpSpPr>
              <a:xfrm>
                <a:off x="2077884" y="4389956"/>
                <a:ext cx="1412621" cy="1783934"/>
                <a:chOff x="6096649" y="2051556"/>
                <a:chExt cx="2448272" cy="1809492"/>
              </a:xfrm>
            </p:grpSpPr>
            <p:grpSp>
              <p:nvGrpSpPr>
                <p:cNvPr id="156" name="组合 64"/>
                <p:cNvGrpSpPr/>
                <p:nvPr/>
              </p:nvGrpSpPr>
              <p:grpSpPr>
                <a:xfrm>
                  <a:off x="6096649" y="3491716"/>
                  <a:ext cx="2448272" cy="369332"/>
                  <a:chOff x="2195736" y="4941168"/>
                  <a:chExt cx="2304256" cy="369332"/>
                </a:xfrm>
              </p:grpSpPr>
              <p:sp>
                <p:nvSpPr>
                  <p:cNvPr id="193"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94" name="直接连接符 193"/>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组合 77"/>
                <p:cNvGrpSpPr/>
                <p:nvPr/>
              </p:nvGrpSpPr>
              <p:grpSpPr>
                <a:xfrm>
                  <a:off x="6096649" y="3131676"/>
                  <a:ext cx="2448272" cy="369332"/>
                  <a:chOff x="2195736" y="4941168"/>
                  <a:chExt cx="2304256" cy="369332"/>
                </a:xfrm>
              </p:grpSpPr>
              <p:sp>
                <p:nvSpPr>
                  <p:cNvPr id="185"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86" name="直接连接符 185"/>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组合 86"/>
                <p:cNvGrpSpPr/>
                <p:nvPr/>
              </p:nvGrpSpPr>
              <p:grpSpPr>
                <a:xfrm>
                  <a:off x="6096649" y="2771636"/>
                  <a:ext cx="2448272" cy="369332"/>
                  <a:chOff x="2195736" y="4941168"/>
                  <a:chExt cx="2304256" cy="369332"/>
                </a:xfrm>
              </p:grpSpPr>
              <p:sp>
                <p:nvSpPr>
                  <p:cNvPr id="177"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8" name="直接连接符 177"/>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组合 95"/>
                <p:cNvGrpSpPr/>
                <p:nvPr/>
              </p:nvGrpSpPr>
              <p:grpSpPr>
                <a:xfrm>
                  <a:off x="6096649" y="2411596"/>
                  <a:ext cx="2448272" cy="369332"/>
                  <a:chOff x="2195736" y="4941168"/>
                  <a:chExt cx="2304256" cy="369332"/>
                </a:xfrm>
              </p:grpSpPr>
              <p:sp>
                <p:nvSpPr>
                  <p:cNvPr id="169"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70" name="直接连接符 169"/>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组合 104"/>
                <p:cNvGrpSpPr/>
                <p:nvPr/>
              </p:nvGrpSpPr>
              <p:grpSpPr>
                <a:xfrm>
                  <a:off x="6096649" y="2051556"/>
                  <a:ext cx="2448272" cy="369332"/>
                  <a:chOff x="2195736" y="4941168"/>
                  <a:chExt cx="2304256" cy="369332"/>
                </a:xfrm>
              </p:grpSpPr>
              <p:sp>
                <p:nvSpPr>
                  <p:cNvPr id="161"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62" name="直接连接符 161"/>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5" name="直接箭头连接符 154"/>
              <p:cNvCxnSpPr>
                <a:endCxn id="161"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3" name="文本框 152"/>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grpSp>
        <p:nvGrpSpPr>
          <p:cNvPr id="2" name="组合 1"/>
          <p:cNvGrpSpPr/>
          <p:nvPr/>
        </p:nvGrpSpPr>
        <p:grpSpPr>
          <a:xfrm>
            <a:off x="2915816" y="809486"/>
            <a:ext cx="3015330" cy="1834996"/>
            <a:chOff x="475175" y="4338894"/>
            <a:chExt cx="3015330" cy="1834996"/>
          </a:xfrm>
        </p:grpSpPr>
        <p:grpSp>
          <p:nvGrpSpPr>
            <p:cNvPr id="3" name="组合 2"/>
            <p:cNvGrpSpPr/>
            <p:nvPr/>
          </p:nvGrpSpPr>
          <p:grpSpPr>
            <a:xfrm>
              <a:off x="1371574" y="4389956"/>
              <a:ext cx="2118931" cy="1783934"/>
              <a:chOff x="1371574" y="4389956"/>
              <a:chExt cx="2118931" cy="1783934"/>
            </a:xfrm>
          </p:grpSpPr>
          <p:grpSp>
            <p:nvGrpSpPr>
              <p:cNvPr id="6" name="组合 5"/>
              <p:cNvGrpSpPr/>
              <p:nvPr/>
            </p:nvGrpSpPr>
            <p:grpSpPr>
              <a:xfrm>
                <a:off x="2077884" y="4389956"/>
                <a:ext cx="1412621" cy="1783934"/>
                <a:chOff x="6096649" y="2051556"/>
                <a:chExt cx="2448272" cy="1809492"/>
              </a:xfrm>
            </p:grpSpPr>
            <p:grpSp>
              <p:nvGrpSpPr>
                <p:cNvPr id="9" name="组合 64"/>
                <p:cNvGrpSpPr/>
                <p:nvPr/>
              </p:nvGrpSpPr>
              <p:grpSpPr>
                <a:xfrm>
                  <a:off x="6096649" y="3491716"/>
                  <a:ext cx="2448272" cy="369332"/>
                  <a:chOff x="2195736" y="4941168"/>
                  <a:chExt cx="2304256" cy="369332"/>
                </a:xfrm>
              </p:grpSpPr>
              <p:sp>
                <p:nvSpPr>
                  <p:cNvPr id="46"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47" name="直接连接符 46"/>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组合 77"/>
                <p:cNvGrpSpPr/>
                <p:nvPr/>
              </p:nvGrpSpPr>
              <p:grpSpPr>
                <a:xfrm>
                  <a:off x="6096649" y="3131676"/>
                  <a:ext cx="2448272" cy="369332"/>
                  <a:chOff x="2195736" y="4941168"/>
                  <a:chExt cx="2304256" cy="369332"/>
                </a:xfrm>
              </p:grpSpPr>
              <p:sp>
                <p:nvSpPr>
                  <p:cNvPr id="38"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9" name="直接连接符 38"/>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86"/>
                <p:cNvGrpSpPr/>
                <p:nvPr/>
              </p:nvGrpSpPr>
              <p:grpSpPr>
                <a:xfrm>
                  <a:off x="6096649" y="2771636"/>
                  <a:ext cx="2448272" cy="369332"/>
                  <a:chOff x="2195736" y="4941168"/>
                  <a:chExt cx="2304256" cy="369332"/>
                </a:xfrm>
              </p:grpSpPr>
              <p:sp>
                <p:nvSpPr>
                  <p:cNvPr id="30"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31" name="直接连接符 30"/>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95"/>
                <p:cNvGrpSpPr/>
                <p:nvPr/>
              </p:nvGrpSpPr>
              <p:grpSpPr>
                <a:xfrm>
                  <a:off x="6096649" y="2411596"/>
                  <a:ext cx="2448272" cy="369332"/>
                  <a:chOff x="2195736" y="4941168"/>
                  <a:chExt cx="2304256" cy="369332"/>
                </a:xfrm>
              </p:grpSpPr>
              <p:sp>
                <p:nvSpPr>
                  <p:cNvPr id="22"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23" name="直接连接符 22"/>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04"/>
                <p:cNvGrpSpPr/>
                <p:nvPr/>
              </p:nvGrpSpPr>
              <p:grpSpPr>
                <a:xfrm>
                  <a:off x="6096649" y="2051556"/>
                  <a:ext cx="2448272" cy="369332"/>
                  <a:chOff x="2195736" y="4941168"/>
                  <a:chExt cx="2304256" cy="369332"/>
                </a:xfrm>
              </p:grpSpPr>
              <p:sp>
                <p:nvSpPr>
                  <p:cNvPr id="14" name="Text Box 5"/>
                  <p:cNvSpPr txBox="1">
                    <a:spLocks noChangeArrowheads="1"/>
                  </p:cNvSpPr>
                  <p:nvPr/>
                </p:nvSpPr>
                <p:spPr bwMode="auto">
                  <a:xfrm>
                    <a:off x="2195736" y="4941168"/>
                    <a:ext cx="2304256" cy="369332"/>
                  </a:xfrm>
                  <a:prstGeom prst="rect">
                    <a:avLst/>
                  </a:prstGeom>
                  <a:solidFill>
                    <a:schemeClr val="bg1"/>
                  </a:solidFill>
                  <a:ln w="38100" algn="ctr">
                    <a:solidFill>
                      <a:schemeClr val="tx1"/>
                    </a:solidFill>
                    <a:miter lim="800000"/>
                    <a:headEnd/>
                    <a:tailEnd/>
                  </a:ln>
                  <a:effectLst/>
                  <a:scene3d>
                    <a:camera prst="legacyObliqueTopRight"/>
                    <a:lightRig rig="legacyFlat3" dir="b"/>
                  </a:scene3d>
                  <a:sp3d extrusionH="254000" contourW="12700" prstMaterial="legacyMatte">
                    <a:bevelT w="13970" h="13500" prst="angle"/>
                    <a:bevelB w="13500" h="13500" prst="angle"/>
                    <a:extrusionClr>
                      <a:schemeClr val="tx2">
                        <a:lumMod val="20000"/>
                        <a:lumOff val="80000"/>
                      </a:schemeClr>
                    </a:extrusionClr>
                  </a:sp3d>
                </p:spPr>
                <p:txBody>
                  <a:bodyPr wrap="square">
                    <a:spAutoFit/>
                    <a:flatTx/>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b="1" dirty="0">
                      <a:solidFill>
                        <a:srgbClr val="0000FF"/>
                      </a:solidFill>
                      <a:latin typeface="Times New Roman" pitchFamily="18" charset="0"/>
                      <a:ea typeface="仿宋_GB2312" pitchFamily="49" charset="-122"/>
                    </a:endParaRPr>
                  </a:p>
                </p:txBody>
              </p:sp>
              <p:cxnSp>
                <p:nvCxnSpPr>
                  <p:cNvPr id="15" name="直接连接符 14"/>
                  <p:cNvCxnSpPr/>
                  <p:nvPr/>
                </p:nvCxnSpPr>
                <p:spPr>
                  <a:xfrm>
                    <a:off x="248376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77180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059832"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347864"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35896"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23928"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11960" y="4941168"/>
                    <a:ext cx="0" cy="36004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 name="直接箭头连接符 6"/>
              <p:cNvCxnSpPr>
                <a:endCxn id="14" idx="1"/>
              </p:cNvCxnSpPr>
              <p:nvPr/>
            </p:nvCxnSpPr>
            <p:spPr>
              <a:xfrm>
                <a:off x="1371574" y="4565143"/>
                <a:ext cx="706310" cy="68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475175" y="4338894"/>
              <a:ext cx="768159" cy="400110"/>
            </a:xfrm>
            <a:prstGeom prst="rect">
              <a:avLst/>
            </a:prstGeom>
            <a:noFill/>
          </p:spPr>
          <p:txBody>
            <a:bodyPr wrap="none" rtlCol="0">
              <a:spAutoFit/>
            </a:bodyPr>
            <a:lstStyle/>
            <a:p>
              <a:r>
                <a:rPr lang="en-US" altLang="zh-CN" sz="2000" b="1"/>
                <a:t>000H</a:t>
              </a:r>
              <a:endParaRPr lang="zh-CN" altLang="en-US" sz="2000" b="1"/>
            </a:p>
          </p:txBody>
        </p:sp>
      </p:grpSp>
      <p:sp>
        <p:nvSpPr>
          <p:cNvPr id="251" name="左大括号 250"/>
          <p:cNvSpPr/>
          <p:nvPr/>
        </p:nvSpPr>
        <p:spPr>
          <a:xfrm>
            <a:off x="2626851" y="1096184"/>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2" name="左大括号 251"/>
          <p:cNvSpPr/>
          <p:nvPr/>
        </p:nvSpPr>
        <p:spPr>
          <a:xfrm>
            <a:off x="2627784" y="2780928"/>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左大括号 252"/>
          <p:cNvSpPr/>
          <p:nvPr/>
        </p:nvSpPr>
        <p:spPr>
          <a:xfrm>
            <a:off x="2627784" y="4527664"/>
            <a:ext cx="288032"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4" name="文本框 253"/>
          <p:cNvSpPr txBox="1"/>
          <p:nvPr/>
        </p:nvSpPr>
        <p:spPr>
          <a:xfrm>
            <a:off x="1979712" y="1117188"/>
            <a:ext cx="372877" cy="4832092"/>
          </a:xfrm>
          <a:prstGeom prst="rect">
            <a:avLst/>
          </a:prstGeom>
          <a:noFill/>
        </p:spPr>
        <p:txBody>
          <a:bodyPr wrap="square" rtlCol="0">
            <a:spAutoFit/>
          </a:bodyPr>
          <a:lstStyle/>
          <a:p>
            <a:r>
              <a:rPr lang="zh-CN" altLang="en-US" sz="2800" b="1"/>
              <a:t>低位地址用于片内选单元</a:t>
            </a:r>
          </a:p>
        </p:txBody>
      </p:sp>
      <p:grpSp>
        <p:nvGrpSpPr>
          <p:cNvPr id="259" name="组合 258"/>
          <p:cNvGrpSpPr/>
          <p:nvPr/>
        </p:nvGrpSpPr>
        <p:grpSpPr>
          <a:xfrm>
            <a:off x="6194313" y="908720"/>
            <a:ext cx="1113991" cy="5262979"/>
            <a:chOff x="6194313" y="908720"/>
            <a:chExt cx="1113991" cy="5262979"/>
          </a:xfrm>
        </p:grpSpPr>
        <p:sp>
          <p:nvSpPr>
            <p:cNvPr id="255" name="左大括号 254"/>
            <p:cNvSpPr/>
            <p:nvPr/>
          </p:nvSpPr>
          <p:spPr>
            <a:xfrm flipH="1">
              <a:off x="6194313" y="999272"/>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6" name="左大括号 255"/>
            <p:cNvSpPr/>
            <p:nvPr/>
          </p:nvSpPr>
          <p:spPr>
            <a:xfrm flipH="1">
              <a:off x="6228184" y="2708920"/>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7" name="左大括号 256"/>
            <p:cNvSpPr/>
            <p:nvPr/>
          </p:nvSpPr>
          <p:spPr>
            <a:xfrm flipH="1">
              <a:off x="6228184" y="4509120"/>
              <a:ext cx="249895" cy="1493624"/>
            </a:xfrm>
            <a:prstGeom prst="leftBrace">
              <a:avLst>
                <a:gd name="adj1" fmla="val 35939"/>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8" name="文本框 257"/>
            <p:cNvSpPr txBox="1"/>
            <p:nvPr/>
          </p:nvSpPr>
          <p:spPr>
            <a:xfrm>
              <a:off x="6935427" y="908720"/>
              <a:ext cx="372877" cy="5262979"/>
            </a:xfrm>
            <a:prstGeom prst="rect">
              <a:avLst/>
            </a:prstGeom>
            <a:noFill/>
          </p:spPr>
          <p:txBody>
            <a:bodyPr wrap="square" rtlCol="0">
              <a:spAutoFit/>
            </a:bodyPr>
            <a:lstStyle/>
            <a:p>
              <a:r>
                <a:rPr lang="zh-CN" altLang="en-US" sz="2800" b="1"/>
                <a:t>需要增加高位地址选定芯片</a:t>
              </a:r>
            </a:p>
          </p:txBody>
        </p:sp>
      </p:grpSp>
      <p:sp>
        <p:nvSpPr>
          <p:cNvPr id="5" name="文本框 4">
            <a:extLst>
              <a:ext uri="{FF2B5EF4-FFF2-40B4-BE49-F238E27FC236}">
                <a16:creationId xmlns:a16="http://schemas.microsoft.com/office/drawing/2014/main" id="{6089F5D7-06FC-4030-8916-1D833AE00D78}"/>
              </a:ext>
            </a:extLst>
          </p:cNvPr>
          <p:cNvSpPr txBox="1"/>
          <p:nvPr/>
        </p:nvSpPr>
        <p:spPr>
          <a:xfrm flipH="1">
            <a:off x="4970721" y="227346"/>
            <a:ext cx="959492" cy="461665"/>
          </a:xfrm>
          <a:prstGeom prst="rect">
            <a:avLst/>
          </a:prstGeom>
          <a:noFill/>
        </p:spPr>
        <p:txBody>
          <a:bodyPr wrap="square" rtlCol="0">
            <a:spAutoFit/>
          </a:bodyPr>
          <a:lstStyle/>
          <a:p>
            <a:r>
              <a:rPr lang="zh-CN" altLang="en-US" sz="2400" b="1"/>
              <a:t>位数</a:t>
            </a:r>
          </a:p>
        </p:txBody>
      </p:sp>
    </p:spTree>
    <p:extLst>
      <p:ext uri="{BB962C8B-B14F-4D97-AF65-F5344CB8AC3E}">
        <p14:creationId xmlns:p14="http://schemas.microsoft.com/office/powerpoint/2010/main" val="223243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down)">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wipe(down)">
                                      <p:cBhvr>
                                        <p:cTn id="12" dur="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1"/>
                                        </p:tgtEl>
                                        <p:attrNameLst>
                                          <p:attrName>style.visibility</p:attrName>
                                        </p:attrNameLst>
                                      </p:cBhvr>
                                      <p:to>
                                        <p:strVal val="visible"/>
                                      </p:to>
                                    </p:set>
                                    <p:animEffect transition="in" filter="wipe(up)">
                                      <p:cBhvr>
                                        <p:cTn id="17" dur="500"/>
                                        <p:tgtEl>
                                          <p:spTgt spid="2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wipe(up)">
                                      <p:cBhvr>
                                        <p:cTn id="22" dur="500"/>
                                        <p:tgtEl>
                                          <p:spTgt spid="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wipe(up)">
                                      <p:cBhvr>
                                        <p:cTn id="27" dur="5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4"/>
                                        </p:tgtEl>
                                        <p:attrNameLst>
                                          <p:attrName>style.visibility</p:attrName>
                                        </p:attrNameLst>
                                      </p:cBhvr>
                                      <p:to>
                                        <p:strVal val="visible"/>
                                      </p:to>
                                    </p:set>
                                    <p:animEffect transition="in" filter="wipe(up)">
                                      <p:cBhvr>
                                        <p:cTn id="32" dur="500"/>
                                        <p:tgtEl>
                                          <p:spTgt spid="2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59"/>
                                        </p:tgtEl>
                                        <p:attrNameLst>
                                          <p:attrName>style.visibility</p:attrName>
                                        </p:attrNameLst>
                                      </p:cBhvr>
                                      <p:to>
                                        <p:strVal val="visible"/>
                                      </p:to>
                                    </p:set>
                                    <p:animEffect transition="in" filter="wipe(right)">
                                      <p:cBhvr>
                                        <p:cTn id="37" dur="5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animBg="1"/>
      <p:bldP spid="253" grpId="0" animBg="1"/>
      <p:bldP spid="25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4061</TotalTime>
  <Words>3200</Words>
  <Application>Microsoft Office PowerPoint</Application>
  <PresentationFormat>全屏显示(4:3)</PresentationFormat>
  <Paragraphs>681</Paragraphs>
  <Slides>36</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36</vt:i4>
      </vt:variant>
    </vt:vector>
  </HeadingPairs>
  <TitlesOfParts>
    <vt:vector size="50" baseType="lpstr">
      <vt:lpstr>Batang</vt:lpstr>
      <vt:lpstr>仿宋_GB2312</vt:lpstr>
      <vt:lpstr>黑体</vt:lpstr>
      <vt:lpstr>宋体</vt:lpstr>
      <vt:lpstr>微软雅黑</vt:lpstr>
      <vt:lpstr>Arial</vt:lpstr>
      <vt:lpstr>Calibri</vt:lpstr>
      <vt:lpstr>Cambria Math</vt:lpstr>
      <vt:lpstr>Symbol</vt:lpstr>
      <vt:lpstr>Tahoma</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陈麒至</cp:lastModifiedBy>
  <cp:revision>445</cp:revision>
  <dcterms:created xsi:type="dcterms:W3CDTF">2017-01-15T07:54:50Z</dcterms:created>
  <dcterms:modified xsi:type="dcterms:W3CDTF">2020-11-11T03:52:17Z</dcterms:modified>
</cp:coreProperties>
</file>