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77" r:id="rId3"/>
    <p:sldId id="303" r:id="rId4"/>
    <p:sldId id="294" r:id="rId5"/>
    <p:sldId id="278" r:id="rId6"/>
    <p:sldId id="279" r:id="rId7"/>
    <p:sldId id="282" r:id="rId8"/>
    <p:sldId id="299" r:id="rId9"/>
    <p:sldId id="298" r:id="rId10"/>
    <p:sldId id="283" r:id="rId11"/>
    <p:sldId id="300" r:id="rId12"/>
    <p:sldId id="301" r:id="rId13"/>
    <p:sldId id="288" r:id="rId14"/>
    <p:sldId id="289" r:id="rId15"/>
    <p:sldId id="30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37167E-072D-4A6B-8C23-B25C9EBDBBD7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5A55E2AD-00A9-474D-A751-4CFE73FB187C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外部存储器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CC004-8183-4239-A696-9559B8E15D3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215">
                <a:extLst>
                  <a:ext uri="{FF2B5EF4-FFF2-40B4-BE49-F238E27FC236}">
                    <a16:creationId xmlns:a16="http://schemas.microsoft.com/office/drawing/2014/main" id="{B14B3258-2E69-423F-B03B-ECAE29DDA88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A9DFFA6-1416-4AF2-96C1-B81199361B5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337550D-4A85-4C13-ABDC-B92A7B4D383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220">
                <a:extLst>
                  <a:ext uri="{FF2B5EF4-FFF2-40B4-BE49-F238E27FC236}">
                    <a16:creationId xmlns:a16="http://schemas.microsoft.com/office/drawing/2014/main" id="{A15AB904-987E-41A1-9DBB-E77C51744F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0527CC9-27B2-4FC5-A394-46D5803EBE3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6AC37AC-7222-49E2-B97D-664B5B6DFE71}"/>
              </a:ext>
            </a:extLst>
          </p:cNvPr>
          <p:cNvGrpSpPr/>
          <p:nvPr/>
        </p:nvGrpSpPr>
        <p:grpSpPr>
          <a:xfrm>
            <a:off x="2153815" y="1484784"/>
            <a:ext cx="2418185" cy="2135403"/>
            <a:chOff x="1585434" y="1366007"/>
            <a:chExt cx="2418185" cy="213540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6B9C796-1931-4742-A867-09660D140F43}"/>
                </a:ext>
              </a:extLst>
            </p:cNvPr>
            <p:cNvSpPr txBox="1"/>
            <p:nvPr/>
          </p:nvSpPr>
          <p:spPr>
            <a:xfrm>
              <a:off x="1585434" y="2161665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外存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0BC7C0FD-01D6-4BFC-B223-C9CC4C34CA96}"/>
                </a:ext>
              </a:extLst>
            </p:cNvPr>
            <p:cNvSpPr/>
            <p:nvPr/>
          </p:nvSpPr>
          <p:spPr>
            <a:xfrm>
              <a:off x="2627784" y="1551477"/>
              <a:ext cx="295715" cy="1741532"/>
            </a:xfrm>
            <a:prstGeom prst="leftBrace">
              <a:avLst>
                <a:gd name="adj1" fmla="val 6477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B4FBA3B-64A4-480E-9E4F-44BE1DCA00D3}"/>
                </a:ext>
              </a:extLst>
            </p:cNvPr>
            <p:cNvSpPr txBox="1"/>
            <p:nvPr/>
          </p:nvSpPr>
          <p:spPr>
            <a:xfrm>
              <a:off x="3097601" y="1366007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磁盘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6BA4B65-B6C0-4529-A093-52D38611387D}"/>
                </a:ext>
              </a:extLst>
            </p:cNvPr>
            <p:cNvSpPr txBox="1"/>
            <p:nvPr/>
          </p:nvSpPr>
          <p:spPr>
            <a:xfrm>
              <a:off x="3097602" y="242696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36B377B-726C-4A18-B828-54730F51691C}"/>
                </a:ext>
              </a:extLst>
            </p:cNvPr>
            <p:cNvSpPr txBox="1"/>
            <p:nvPr/>
          </p:nvSpPr>
          <p:spPr>
            <a:xfrm>
              <a:off x="3097602" y="1899023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磁带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4368B5C-23DC-4952-B3E1-A5B949ECC224}"/>
                </a:ext>
              </a:extLst>
            </p:cNvPr>
            <p:cNvSpPr txBox="1"/>
            <p:nvPr/>
          </p:nvSpPr>
          <p:spPr>
            <a:xfrm>
              <a:off x="3097602" y="2978190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光盘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93264B3B-52AB-4376-AC0A-C9EDE6540FBD}"/>
              </a:ext>
            </a:extLst>
          </p:cNvPr>
          <p:cNvSpPr txBox="1"/>
          <p:nvPr/>
        </p:nvSpPr>
        <p:spPr>
          <a:xfrm>
            <a:off x="692571" y="4348358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磁表面存储器是目前使用最为广泛的外部存储器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62138" y="1412776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各记录面上相同序号的磁道构成一圆柱面。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7213" y="1422301"/>
            <a:ext cx="1744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圆柱面: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82393" y="1973783"/>
            <a:ext cx="3294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(柱面数=道数/面)   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83607" y="4077072"/>
            <a:ext cx="2052489" cy="1944216"/>
            <a:chOff x="1863" y="1946"/>
            <a:chExt cx="1466" cy="905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64" y="2548"/>
              <a:ext cx="1465" cy="303"/>
              <a:chOff x="2196" y="3255"/>
              <a:chExt cx="1465" cy="303"/>
            </a:xfrm>
          </p:grpSpPr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863" y="2341"/>
              <a:ext cx="1465" cy="303"/>
              <a:chOff x="2196" y="3255"/>
              <a:chExt cx="1465" cy="303"/>
            </a:xfrm>
          </p:grpSpPr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863" y="2153"/>
              <a:ext cx="1465" cy="303"/>
              <a:chOff x="2196" y="3255"/>
              <a:chExt cx="1465" cy="303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63" y="1946"/>
              <a:ext cx="1465" cy="303"/>
              <a:chOff x="2196" y="3255"/>
              <a:chExt cx="1465" cy="303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 flipH="1" flipV="1">
                <a:off x="2196" y="3255"/>
                <a:ext cx="1465" cy="303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 flipH="1" flipV="1">
                <a:off x="2312" y="3292"/>
                <a:ext cx="1241" cy="206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66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983" y="2080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1983" y="2206"/>
              <a:ext cx="0" cy="159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1983" y="2402"/>
              <a:ext cx="0" cy="10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1983" y="2585"/>
              <a:ext cx="0" cy="1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3227" y="2078"/>
              <a:ext cx="8" cy="639"/>
              <a:chOff x="552" y="3344"/>
              <a:chExt cx="8" cy="639"/>
            </a:xfrm>
          </p:grpSpPr>
          <p:sp>
            <p:nvSpPr>
              <p:cNvPr id="15" name="Line 31"/>
              <p:cNvSpPr>
                <a:spLocks noChangeShapeType="1"/>
              </p:cNvSpPr>
              <p:nvPr/>
            </p:nvSpPr>
            <p:spPr bwMode="auto">
              <a:xfrm>
                <a:off x="556" y="3344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32"/>
              <p:cNvSpPr>
                <a:spLocks noChangeShapeType="1"/>
              </p:cNvSpPr>
              <p:nvPr/>
            </p:nvSpPr>
            <p:spPr bwMode="auto">
              <a:xfrm>
                <a:off x="552" y="3470"/>
                <a:ext cx="0" cy="17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33"/>
              <p:cNvSpPr>
                <a:spLocks noChangeShapeType="1"/>
              </p:cNvSpPr>
              <p:nvPr/>
            </p:nvSpPr>
            <p:spPr bwMode="auto">
              <a:xfrm>
                <a:off x="558" y="365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34"/>
              <p:cNvSpPr>
                <a:spLocks noChangeShapeType="1"/>
              </p:cNvSpPr>
              <p:nvPr/>
            </p:nvSpPr>
            <p:spPr bwMode="auto">
              <a:xfrm>
                <a:off x="560" y="383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051720" y="2776439"/>
            <a:ext cx="585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对每一个圆柱进行编号, 称为</a:t>
            </a:r>
            <a:r>
              <a:rPr lang="zh-CN" altLang="en-US" sz="2800" b="1" u="sng"/>
              <a:t>圆柱号</a:t>
            </a:r>
          </a:p>
        </p:txBody>
      </p:sp>
    </p:spTree>
    <p:extLst>
      <p:ext uri="{BB962C8B-B14F-4D97-AF65-F5344CB8AC3E}">
        <p14:creationId xmlns:p14="http://schemas.microsoft.com/office/powerpoint/2010/main" val="6356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6000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3958" y="1620688"/>
            <a:ext cx="23939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驱动器号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8821" y="764704"/>
            <a:ext cx="2514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2</a:t>
            </a:r>
            <a:r>
              <a:rPr lang="zh-CN" altLang="en-US" sz="3000" b="1"/>
              <a:t>、 寻址信息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8646" y="1639738"/>
            <a:ext cx="2787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选择磁盘组  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448646" y="2797026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选择盘面 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51821" y="2198538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选择磁道 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93083" y="3425676"/>
            <a:ext cx="2533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900" b="1"/>
              <a:t>选择起始扇区 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4833" y="4479776"/>
            <a:ext cx="360355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900" b="1"/>
              <a:t>扇区数（数据块数）  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243483" y="2206476"/>
            <a:ext cx="22939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圆柱面号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41896" y="2812901"/>
            <a:ext cx="23971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Webdings" panose="05030102010509060703" pitchFamily="18" charset="2"/>
              </a:rPr>
              <a:t> </a:t>
            </a:r>
            <a:r>
              <a:rPr lang="zh-CN" altLang="en-US" sz="2900" b="1"/>
              <a:t>磁  头  号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41896" y="3419326"/>
            <a:ext cx="534352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扇  区  号</a:t>
            </a:r>
          </a:p>
          <a:p>
            <a:pPr>
              <a:lnSpc>
                <a:spcPct val="95000"/>
              </a:lnSpc>
            </a:pPr>
            <a:r>
              <a:rPr lang="zh-CN" altLang="en-US" sz="3200" b="1"/>
              <a:t>       </a:t>
            </a:r>
            <a:r>
              <a:rPr lang="zh-CN" altLang="en-US" sz="2800" b="1"/>
              <a:t>(无扇区划分时—数据块号)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41896" y="4457551"/>
            <a:ext cx="22336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ym typeface="Webdings" panose="05030102010509060703" pitchFamily="18" charset="2"/>
              </a:rPr>
              <a:t></a:t>
            </a:r>
            <a:r>
              <a:rPr lang="zh-CN" altLang="en-US" sz="2800" b="1">
                <a:sym typeface="Symbol" panose="05050102010706020507" pitchFamily="18" charset="2"/>
              </a:rPr>
              <a:t> </a:t>
            </a:r>
            <a:r>
              <a:rPr lang="zh-CN" altLang="en-US" sz="2900" b="1"/>
              <a:t>交  换  量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67546" y="1930251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272308" y="251603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56433" y="47702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250083" y="3093888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243733" y="3711426"/>
            <a:ext cx="1155700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 advAuto="0"/>
      <p:bldP spid="5" grpId="0" build="p" autoUpdateAnimBg="0" advAuto="0"/>
      <p:bldP spid="6" grpId="0" build="p" autoUpdateAnimBg="0" advAuto="0"/>
      <p:bldP spid="7" grpId="0" build="p" autoUpdateAnimBg="0" advAuto="0"/>
      <p:bldP spid="8" grpId="0" build="p" autoUpdateAnimBg="0" advAuto="0"/>
      <p:bldP spid="9" grpId="0" build="p" autoUpdateAnimBg="0"/>
      <p:bldP spid="10" grpId="0" build="p" autoUpdateAnimBg="0"/>
      <p:bldP spid="11" grpId="0" build="p" autoUpdateAnimBg="0"/>
      <p:bldP spid="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22288" y="1052736"/>
            <a:ext cx="8526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光盘存贮器的控制机构与组成部件与磁盘存储器相似, 如: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35000" y="2060848"/>
            <a:ext cx="3425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 </a:t>
            </a:r>
            <a:r>
              <a:rPr lang="zh-CN" altLang="en-US" sz="2800" b="1"/>
              <a:t>数据记录格式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5000" y="2708920"/>
            <a:ext cx="4567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 </a:t>
            </a:r>
            <a:r>
              <a:rPr lang="zh-CN" altLang="en-US" sz="2800" b="1"/>
              <a:t>寻址操作(寻址过程</a:t>
            </a:r>
            <a:r>
              <a:rPr lang="en-US" altLang="zh-CN" sz="2800" b="1"/>
              <a:t>):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76738" y="2734320"/>
            <a:ext cx="517683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划分光道、扇区、数据块等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3250" y="3324870"/>
            <a:ext cx="7191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不同之处主要在于记录信息的原理: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638" y="3933056"/>
            <a:ext cx="3252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ym typeface="Wingdings 2" panose="05020102010507070707" pitchFamily="18" charset="2"/>
              </a:rPr>
              <a:t></a:t>
            </a:r>
            <a:r>
              <a:rPr lang="zh-CN" altLang="en-US" sz="2800" b="1"/>
              <a:t> 光学读写头: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87688" y="3933056"/>
            <a:ext cx="5599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产生激光束的半导体激光器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6443" y="4770343"/>
            <a:ext cx="79343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激光束照射光介质(光盘</a:t>
            </a:r>
            <a:r>
              <a:rPr lang="en-US" altLang="zh-CN" sz="2800" b="1"/>
              <a:t>)</a:t>
            </a:r>
            <a:r>
              <a:rPr lang="zh-CN" altLang="en-US" sz="2800" b="1"/>
              <a:t>, 留下“凹坑”, 有无“凹坑”分别表示1或0。</a:t>
            </a:r>
            <a:endParaRPr lang="en-US" altLang="zh-CN" sz="2800" b="1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27585" y="5933558"/>
            <a:ext cx="446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如一次性写入型光盘</a:t>
            </a:r>
            <a:r>
              <a:rPr lang="en-US" altLang="zh-CN" sz="2800" b="1"/>
              <a:t>: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9A2550-1623-4BE9-A489-302AE3AE8E49}"/>
              </a:ext>
            </a:extLst>
          </p:cNvPr>
          <p:cNvGrpSpPr/>
          <p:nvPr/>
        </p:nvGrpSpPr>
        <p:grpSpPr>
          <a:xfrm>
            <a:off x="827584" y="0"/>
            <a:ext cx="6768752" cy="839639"/>
            <a:chOff x="827584" y="0"/>
            <a:chExt cx="6768752" cy="839639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C220DC73-819B-454C-BBE4-B3E5A6CB2B4C}"/>
                </a:ext>
              </a:extLst>
            </p:cNvPr>
            <p:cNvSpPr/>
            <p:nvPr/>
          </p:nvSpPr>
          <p:spPr>
            <a:xfrm>
              <a:off x="1119858" y="93956"/>
              <a:ext cx="64764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光盘存储器的基本原理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C22FB52-12A4-45DB-BAE8-BF5304052751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215">
                <a:extLst>
                  <a:ext uri="{FF2B5EF4-FFF2-40B4-BE49-F238E27FC236}">
                    <a16:creationId xmlns:a16="http://schemas.microsoft.com/office/drawing/2014/main" id="{112768A8-A224-4287-81C2-EEF200E4B8D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CF023E8-2210-4999-8DC0-4A5B59504CE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1AF9383-2D4D-474A-A67D-C36BB3D2114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220">
                <a:extLst>
                  <a:ext uri="{FF2B5EF4-FFF2-40B4-BE49-F238E27FC236}">
                    <a16:creationId xmlns:a16="http://schemas.microsoft.com/office/drawing/2014/main" id="{23C8367E-0968-4938-8D0A-A8F6C88F1DA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07FBA15-254B-4125-B8D9-5F10E6301AD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5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50975" y="1889224"/>
            <a:ext cx="2954338" cy="684213"/>
            <a:chOff x="618" y="818"/>
            <a:chExt cx="2403" cy="52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620" y="899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18" y="1050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19" y="818"/>
              <a:ext cx="2401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2113" y="2295624"/>
            <a:ext cx="172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基片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45125" y="1808262"/>
            <a:ext cx="147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反光层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9574" y="1332012"/>
            <a:ext cx="3114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记录层与保护膜</a:t>
            </a: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464050" y="2414687"/>
            <a:ext cx="881063" cy="173037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464050" y="2117824"/>
            <a:ext cx="881063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4476750" y="1597124"/>
            <a:ext cx="881063" cy="339725"/>
          </a:xfrm>
          <a:custGeom>
            <a:avLst/>
            <a:gdLst>
              <a:gd name="T0" fmla="*/ 0 w 664"/>
              <a:gd name="T1" fmla="*/ 0 h 273"/>
              <a:gd name="T2" fmla="*/ 410 w 664"/>
              <a:gd name="T3" fmla="*/ 0 h 273"/>
              <a:gd name="T4" fmla="*/ 410 w 664"/>
              <a:gd name="T5" fmla="*/ 273 h 273"/>
              <a:gd name="T6" fmla="*/ 664 w 664"/>
              <a:gd name="T7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273">
                <a:moveTo>
                  <a:pt x="0" y="0"/>
                </a:moveTo>
                <a:lnTo>
                  <a:pt x="410" y="0"/>
                </a:lnTo>
                <a:lnTo>
                  <a:pt x="410" y="273"/>
                </a:lnTo>
                <a:lnTo>
                  <a:pt x="664" y="273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3006725" y="836712"/>
            <a:ext cx="263525" cy="1023937"/>
          </a:xfrm>
          <a:custGeom>
            <a:avLst/>
            <a:gdLst>
              <a:gd name="T0" fmla="*/ 0 w 166"/>
              <a:gd name="T1" fmla="*/ 0 h 645"/>
              <a:gd name="T2" fmla="*/ 68 w 166"/>
              <a:gd name="T3" fmla="*/ 645 h 645"/>
              <a:gd name="T4" fmla="*/ 166 w 166"/>
              <a:gd name="T5" fmla="*/ 0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6" h="645">
                <a:moveTo>
                  <a:pt x="0" y="0"/>
                </a:moveTo>
                <a:lnTo>
                  <a:pt x="68" y="645"/>
                </a:lnTo>
                <a:lnTo>
                  <a:pt x="166" y="0"/>
                </a:lnTo>
              </a:path>
            </a:pathLst>
          </a:custGeom>
          <a:noFill/>
          <a:ln w="19050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395413" y="1273274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95263" y="858937"/>
            <a:ext cx="134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写入</a:t>
            </a:r>
            <a:r>
              <a:rPr lang="zh-CN" altLang="en-US" sz="2800" b="1"/>
              <a:t>:</a:t>
            </a:r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397000" y="3173512"/>
            <a:ext cx="2779713" cy="682625"/>
            <a:chOff x="1058" y="1701"/>
            <a:chExt cx="2402" cy="52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058" y="178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59" y="193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58" y="170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326" y="1709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200525" y="3048099"/>
            <a:ext cx="433191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照射后形成凹坑, 表示信息1; 没有激光照射处, 无凹坑, 表示0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1409700" y="5678587"/>
            <a:ext cx="3006725" cy="684212"/>
            <a:chOff x="1024" y="3511"/>
            <a:chExt cx="2403" cy="522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26" y="3592"/>
              <a:ext cx="2401" cy="15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024" y="3743"/>
              <a:ext cx="2401" cy="290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025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291" y="3511"/>
              <a:ext cx="1134" cy="8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74625" y="3962499"/>
            <a:ext cx="1347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/>
              <a:t>读出</a:t>
            </a:r>
            <a:r>
              <a:rPr lang="zh-CN" altLang="en-US" sz="2800" b="1"/>
              <a:t>: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855913" y="5005487"/>
            <a:ext cx="0" cy="63500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265238" y="5081687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激光照射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932113" y="4713387"/>
            <a:ext cx="0" cy="92075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040063" y="5080099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反射光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438400" y="4179987"/>
            <a:ext cx="1735138" cy="541337"/>
          </a:xfrm>
          <a:prstGeom prst="rect">
            <a:avLst/>
          </a:prstGeom>
          <a:noFill/>
          <a:ln w="22225">
            <a:solidFill>
              <a:srgbClr val="00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光敏器件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579087" y="5045734"/>
            <a:ext cx="41859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反射光经光敏器件转换为1。没有凹坑, 无反射光, 光敏器件转换为0</a:t>
            </a:r>
          </a:p>
        </p:txBody>
      </p:sp>
    </p:spTree>
    <p:extLst>
      <p:ext uri="{BB962C8B-B14F-4D97-AF65-F5344CB8AC3E}">
        <p14:creationId xmlns:p14="http://schemas.microsoft.com/office/powerpoint/2010/main" val="35327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3" grpId="0" build="p" autoUpdateAnimBg="0"/>
      <p:bldP spid="14" grpId="0" build="p" autoUpdateAnimBg="0"/>
      <p:bldP spid="20" grpId="0" autoUpdateAnimBg="0"/>
      <p:bldP spid="26" grpId="0" build="p" autoUpdateAnimBg="0"/>
      <p:bldP spid="28" grpId="0" build="p" autoUpdateAnimBg="0" advAuto="0"/>
      <p:bldP spid="30" grpId="0" build="p" autoUpdateAnimBg="0" advAuto="0"/>
      <p:bldP spid="31" grpId="0" animBg="1" autoUpdateAnimBg="0"/>
      <p:bldP spid="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 descr="6t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981075"/>
            <a:ext cx="6578600" cy="51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25" descr="2006712223945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860800"/>
            <a:ext cx="24907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FDCB5F75-493E-4CCB-A8A4-F7DBD8D2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96752"/>
            <a:ext cx="2922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读写原理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2A180FF-C842-445E-B985-E9A46278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832"/>
            <a:ext cx="73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存储介质:  磁层（氧化铁微粒、铁镍钴合金）</a:t>
            </a:r>
            <a:endParaRPr lang="en-US" altLang="zh-CN" sz="2800" b="1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3A3EE5F-4D67-4031-BAAC-1F4BE3BF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2780928"/>
            <a:ext cx="3287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读/写部件:  磁头</a:t>
            </a:r>
          </a:p>
        </p:txBody>
      </p:sp>
      <p:grpSp>
        <p:nvGrpSpPr>
          <p:cNvPr id="6" name="Group 38">
            <a:extLst>
              <a:ext uri="{FF2B5EF4-FFF2-40B4-BE49-F238E27FC236}">
                <a16:creationId xmlns:a16="http://schemas.microsoft.com/office/drawing/2014/main" id="{6328874A-E6A5-4EA1-B782-43759410F5C3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3352254"/>
            <a:ext cx="1984375" cy="565150"/>
            <a:chOff x="3630" y="1838"/>
            <a:chExt cx="1250" cy="356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6192077-00D3-4E1F-8EE8-C03C41CCA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5" y="1838"/>
              <a:ext cx="1045" cy="235"/>
            </a:xfrm>
            <a:custGeom>
              <a:avLst/>
              <a:gdLst>
                <a:gd name="T0" fmla="*/ 0 w 1045"/>
                <a:gd name="T1" fmla="*/ 225 h 235"/>
                <a:gd name="T2" fmla="*/ 274 w 1045"/>
                <a:gd name="T3" fmla="*/ 225 h 235"/>
                <a:gd name="T4" fmla="*/ 274 w 1045"/>
                <a:gd name="T5" fmla="*/ 0 h 235"/>
                <a:gd name="T6" fmla="*/ 821 w 1045"/>
                <a:gd name="T7" fmla="*/ 0 h 235"/>
                <a:gd name="T8" fmla="*/ 821 w 1045"/>
                <a:gd name="T9" fmla="*/ 235 h 235"/>
                <a:gd name="T10" fmla="*/ 1045 w 1045"/>
                <a:gd name="T1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5" h="235">
                  <a:moveTo>
                    <a:pt x="0" y="225"/>
                  </a:moveTo>
                  <a:lnTo>
                    <a:pt x="274" y="225"/>
                  </a:lnTo>
                  <a:lnTo>
                    <a:pt x="274" y="0"/>
                  </a:lnTo>
                  <a:lnTo>
                    <a:pt x="821" y="0"/>
                  </a:lnTo>
                  <a:lnTo>
                    <a:pt x="821" y="235"/>
                  </a:lnTo>
                  <a:lnTo>
                    <a:pt x="1045" y="235"/>
                  </a:lnTo>
                </a:path>
              </a:pathLst>
            </a:custGeom>
            <a:noFill/>
            <a:ln w="25400" cmpd="sng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FE53BF5F-11BC-4521-9038-B0A0777E8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86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44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</a:t>
              </a:r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16769369-F738-41EE-9565-DA51A87077C6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3604667"/>
            <a:ext cx="5051425" cy="2082800"/>
            <a:chOff x="1189" y="2076"/>
            <a:chExt cx="3182" cy="1337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FC7FD3EA-704F-4F96-A75D-C5B3A8E53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3002"/>
              <a:ext cx="2577" cy="401"/>
            </a:xfrm>
            <a:prstGeom prst="rect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42FFC7F9-224A-42E1-96EC-7F4D1C8546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14" y="2978"/>
              <a:ext cx="410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B8C02968-8A14-42AF-A433-7D2D61C50A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41" y="2973"/>
              <a:ext cx="402" cy="459"/>
            </a:xfrm>
            <a:prstGeom prst="flowChartPunchedTape">
              <a:avLst/>
            </a:prstGeom>
            <a:solidFill>
              <a:srgbClr val="6F6C00"/>
            </a:solidFill>
            <a:ln w="9525">
              <a:solidFill>
                <a:srgbClr val="6F6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7CC200F4-1FB1-4306-B397-DB6087161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2076"/>
              <a:ext cx="827" cy="849"/>
            </a:xfrm>
            <a:custGeom>
              <a:avLst/>
              <a:gdLst>
                <a:gd name="T0" fmla="*/ 342 w 801"/>
                <a:gd name="T1" fmla="*/ 849 h 849"/>
                <a:gd name="T2" fmla="*/ 342 w 801"/>
                <a:gd name="T3" fmla="*/ 683 h 849"/>
                <a:gd name="T4" fmla="*/ 176 w 801"/>
                <a:gd name="T5" fmla="*/ 576 h 849"/>
                <a:gd name="T6" fmla="*/ 176 w 801"/>
                <a:gd name="T7" fmla="*/ 176 h 849"/>
                <a:gd name="T8" fmla="*/ 615 w 801"/>
                <a:gd name="T9" fmla="*/ 176 h 849"/>
                <a:gd name="T10" fmla="*/ 615 w 801"/>
                <a:gd name="T11" fmla="*/ 576 h 849"/>
                <a:gd name="T12" fmla="*/ 439 w 801"/>
                <a:gd name="T13" fmla="*/ 683 h 849"/>
                <a:gd name="T14" fmla="*/ 449 w 801"/>
                <a:gd name="T15" fmla="*/ 849 h 849"/>
                <a:gd name="T16" fmla="*/ 801 w 801"/>
                <a:gd name="T17" fmla="*/ 683 h 849"/>
                <a:gd name="T18" fmla="*/ 801 w 801"/>
                <a:gd name="T19" fmla="*/ 0 h 849"/>
                <a:gd name="T20" fmla="*/ 0 w 801"/>
                <a:gd name="T21" fmla="*/ 0 h 849"/>
                <a:gd name="T22" fmla="*/ 0 w 801"/>
                <a:gd name="T23" fmla="*/ 683 h 849"/>
                <a:gd name="T24" fmla="*/ 342 w 801"/>
                <a:gd name="T2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1" h="849">
                  <a:moveTo>
                    <a:pt x="342" y="849"/>
                  </a:moveTo>
                  <a:lnTo>
                    <a:pt x="342" y="683"/>
                  </a:lnTo>
                  <a:lnTo>
                    <a:pt x="176" y="576"/>
                  </a:lnTo>
                  <a:lnTo>
                    <a:pt x="176" y="176"/>
                  </a:lnTo>
                  <a:lnTo>
                    <a:pt x="615" y="176"/>
                  </a:lnTo>
                  <a:lnTo>
                    <a:pt x="615" y="576"/>
                  </a:lnTo>
                  <a:lnTo>
                    <a:pt x="439" y="683"/>
                  </a:lnTo>
                  <a:lnTo>
                    <a:pt x="449" y="849"/>
                  </a:lnTo>
                  <a:lnTo>
                    <a:pt x="801" y="683"/>
                  </a:lnTo>
                  <a:lnTo>
                    <a:pt x="801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342" y="849"/>
                  </a:lnTo>
                  <a:close/>
                </a:path>
              </a:pathLst>
            </a:custGeom>
            <a:solidFill>
              <a:srgbClr val="006600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00"/>
              </a:extrusionClr>
              <a:contourClr>
                <a:srgbClr val="0066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flatTx/>
            </a:bodyPr>
            <a:lstStyle/>
            <a:p>
              <a:endParaRPr lang="zh-CN" altLang="en-US" sz="2800"/>
            </a:p>
          </p:txBody>
        </p:sp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D387D180-63DB-4C23-8384-40DD2F91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290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AAA634EE-030E-41E4-97D6-E58C0F2B0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8" y="2319"/>
              <a:ext cx="274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4ECEE749-50E8-4626-8D48-461763DE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" y="2319"/>
              <a:ext cx="547" cy="137"/>
            </a:xfrm>
            <a:custGeom>
              <a:avLst/>
              <a:gdLst>
                <a:gd name="T0" fmla="*/ 137 w 509"/>
                <a:gd name="T1" fmla="*/ 0 h 313"/>
                <a:gd name="T2" fmla="*/ 88 w 509"/>
                <a:gd name="T3" fmla="*/ 30 h 313"/>
                <a:gd name="T4" fmla="*/ 58 w 509"/>
                <a:gd name="T5" fmla="*/ 137 h 313"/>
                <a:gd name="T6" fmla="*/ 439 w 509"/>
                <a:gd name="T7" fmla="*/ 205 h 313"/>
                <a:gd name="T8" fmla="*/ 478 w 509"/>
                <a:gd name="T9" fmla="*/ 283 h 313"/>
                <a:gd name="T10" fmla="*/ 381 w 509"/>
                <a:gd name="T11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" h="313">
                  <a:moveTo>
                    <a:pt x="137" y="0"/>
                  </a:moveTo>
                  <a:cubicBezTo>
                    <a:pt x="119" y="3"/>
                    <a:pt x="101" y="7"/>
                    <a:pt x="88" y="30"/>
                  </a:cubicBezTo>
                  <a:cubicBezTo>
                    <a:pt x="75" y="53"/>
                    <a:pt x="0" y="108"/>
                    <a:pt x="58" y="137"/>
                  </a:cubicBezTo>
                  <a:cubicBezTo>
                    <a:pt x="116" y="166"/>
                    <a:pt x="369" y="181"/>
                    <a:pt x="439" y="205"/>
                  </a:cubicBezTo>
                  <a:cubicBezTo>
                    <a:pt x="509" y="229"/>
                    <a:pt x="488" y="265"/>
                    <a:pt x="478" y="283"/>
                  </a:cubicBezTo>
                  <a:cubicBezTo>
                    <a:pt x="468" y="301"/>
                    <a:pt x="424" y="307"/>
                    <a:pt x="381" y="313"/>
                  </a:cubicBezTo>
                </a:path>
              </a:pathLst>
            </a:cu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C55AB340-7D08-40A1-8759-C85AFCB1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2485"/>
              <a:ext cx="279" cy="51"/>
            </a:xfrm>
            <a:custGeom>
              <a:avLst/>
              <a:gdLst>
                <a:gd name="T0" fmla="*/ 159 w 559"/>
                <a:gd name="T1" fmla="*/ 0 h 110"/>
                <a:gd name="T2" fmla="*/ 71 w 559"/>
                <a:gd name="T3" fmla="*/ 29 h 110"/>
                <a:gd name="T4" fmla="*/ 81 w 559"/>
                <a:gd name="T5" fmla="*/ 97 h 110"/>
                <a:gd name="T6" fmla="*/ 559 w 559"/>
                <a:gd name="T7" fmla="*/ 10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110">
                  <a:moveTo>
                    <a:pt x="159" y="0"/>
                  </a:moveTo>
                  <a:cubicBezTo>
                    <a:pt x="121" y="6"/>
                    <a:pt x="84" y="13"/>
                    <a:pt x="71" y="29"/>
                  </a:cubicBezTo>
                  <a:cubicBezTo>
                    <a:pt x="58" y="45"/>
                    <a:pt x="0" y="84"/>
                    <a:pt x="81" y="97"/>
                  </a:cubicBezTo>
                  <a:cubicBezTo>
                    <a:pt x="162" y="110"/>
                    <a:pt x="360" y="108"/>
                    <a:pt x="559" y="107"/>
                  </a:cubicBezTo>
                </a:path>
              </a:pathLst>
            </a:custGeom>
            <a:noFill/>
            <a:ln w="25400" cmpd="sng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A0534637-E390-4866-A9DA-551295918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2" y="2533"/>
              <a:ext cx="377" cy="0"/>
            </a:xfrm>
            <a:prstGeom prst="lin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BA89A1F2-4F8B-44AC-9621-BB58BD422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2495"/>
              <a:ext cx="56" cy="56"/>
            </a:xfrm>
            <a:prstGeom prst="ellipse">
              <a:avLst/>
            </a:prstGeom>
            <a:noFill/>
            <a:ln w="25400">
              <a:solidFill>
                <a:srgbClr val="00005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7521B6D3-F46E-4334-B8B4-4A30A4166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" y="2172"/>
              <a:ext cx="664" cy="1093"/>
            </a:xfrm>
            <a:custGeom>
              <a:avLst/>
              <a:gdLst>
                <a:gd name="T0" fmla="*/ 391 w 664"/>
                <a:gd name="T1" fmla="*/ 752 h 1093"/>
                <a:gd name="T2" fmla="*/ 664 w 664"/>
                <a:gd name="T3" fmla="*/ 478 h 1093"/>
                <a:gd name="T4" fmla="*/ 664 w 664"/>
                <a:gd name="T5" fmla="*/ 0 h 1093"/>
                <a:gd name="T6" fmla="*/ 0 w 664"/>
                <a:gd name="T7" fmla="*/ 0 h 1093"/>
                <a:gd name="T8" fmla="*/ 0 w 664"/>
                <a:gd name="T9" fmla="*/ 488 h 1093"/>
                <a:gd name="T10" fmla="*/ 274 w 664"/>
                <a:gd name="T11" fmla="*/ 742 h 1093"/>
                <a:gd name="T12" fmla="*/ 313 w 664"/>
                <a:gd name="T13" fmla="*/ 801 h 1093"/>
                <a:gd name="T14" fmla="*/ 127 w 664"/>
                <a:gd name="T15" fmla="*/ 937 h 1093"/>
                <a:gd name="T16" fmla="*/ 78 w 664"/>
                <a:gd name="T17" fmla="*/ 986 h 1093"/>
                <a:gd name="T18" fmla="*/ 78 w 664"/>
                <a:gd name="T19" fmla="*/ 1045 h 1093"/>
                <a:gd name="T20" fmla="*/ 235 w 664"/>
                <a:gd name="T21" fmla="*/ 1093 h 1093"/>
                <a:gd name="T22" fmla="*/ 420 w 664"/>
                <a:gd name="T23" fmla="*/ 1084 h 1093"/>
                <a:gd name="T24" fmla="*/ 547 w 664"/>
                <a:gd name="T25" fmla="*/ 1084 h 1093"/>
                <a:gd name="T26" fmla="*/ 596 w 664"/>
                <a:gd name="T27" fmla="*/ 1035 h 1093"/>
                <a:gd name="T28" fmla="*/ 625 w 664"/>
                <a:gd name="T29" fmla="*/ 967 h 1093"/>
                <a:gd name="T30" fmla="*/ 430 w 664"/>
                <a:gd name="T31" fmla="*/ 849 h 1093"/>
                <a:gd name="T32" fmla="*/ 371 w 664"/>
                <a:gd name="T33" fmla="*/ 810 h 1093"/>
                <a:gd name="T34" fmla="*/ 391 w 664"/>
                <a:gd name="T35" fmla="*/ 752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4" h="1093">
                  <a:moveTo>
                    <a:pt x="391" y="752"/>
                  </a:moveTo>
                  <a:lnTo>
                    <a:pt x="664" y="478"/>
                  </a:lnTo>
                  <a:lnTo>
                    <a:pt x="664" y="0"/>
                  </a:lnTo>
                  <a:lnTo>
                    <a:pt x="0" y="0"/>
                  </a:lnTo>
                  <a:lnTo>
                    <a:pt x="0" y="488"/>
                  </a:lnTo>
                  <a:lnTo>
                    <a:pt x="274" y="742"/>
                  </a:lnTo>
                  <a:lnTo>
                    <a:pt x="313" y="801"/>
                  </a:lnTo>
                  <a:lnTo>
                    <a:pt x="127" y="937"/>
                  </a:lnTo>
                  <a:lnTo>
                    <a:pt x="78" y="986"/>
                  </a:lnTo>
                  <a:lnTo>
                    <a:pt x="78" y="1045"/>
                  </a:lnTo>
                  <a:lnTo>
                    <a:pt x="235" y="1093"/>
                  </a:lnTo>
                  <a:lnTo>
                    <a:pt x="420" y="1084"/>
                  </a:lnTo>
                  <a:lnTo>
                    <a:pt x="547" y="1084"/>
                  </a:lnTo>
                  <a:lnTo>
                    <a:pt x="596" y="1035"/>
                  </a:lnTo>
                  <a:lnTo>
                    <a:pt x="625" y="967"/>
                  </a:lnTo>
                  <a:lnTo>
                    <a:pt x="430" y="849"/>
                  </a:lnTo>
                  <a:lnTo>
                    <a:pt x="371" y="810"/>
                  </a:lnTo>
                  <a:lnTo>
                    <a:pt x="391" y="752"/>
                  </a:lnTo>
                  <a:close/>
                </a:path>
              </a:pathLst>
            </a:custGeom>
            <a:noFill/>
            <a:ln w="38100" cap="flat">
              <a:solidFill>
                <a:srgbClr val="FF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1" name="Line 26">
              <a:extLst>
                <a:ext uri="{FF2B5EF4-FFF2-40B4-BE49-F238E27FC236}">
                  <a16:creationId xmlns:a16="http://schemas.microsoft.com/office/drawing/2014/main" id="{1E563A90-7066-4DA3-A302-9F51F1110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378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8B9B9D72-C784-427C-B064-6B552E951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1" y="2224"/>
              <a:ext cx="0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73001B39-C23E-4444-9660-A5A8AA36C4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261053">
              <a:off x="2709" y="3069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/>
              <a:tailEnd type="triangl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A7E6D776-AE2B-4278-81B1-3A81BED926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4084708" flipH="1" flipV="1">
              <a:off x="3073" y="3014"/>
              <a:ext cx="1" cy="78"/>
            </a:xfrm>
            <a:prstGeom prst="line">
              <a:avLst/>
            </a:prstGeom>
            <a:noFill/>
            <a:ln w="19050">
              <a:solidFill>
                <a:srgbClr val="CCFF99"/>
              </a:solidFill>
              <a:round/>
              <a:headEnd type="triangl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25" name="Line 30">
            <a:extLst>
              <a:ext uri="{FF2B5EF4-FFF2-40B4-BE49-F238E27FC236}">
                <a16:creationId xmlns:a16="http://schemas.microsoft.com/office/drawing/2014/main" id="{012E8089-A3B4-491C-B4C4-C8A2288AC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8" y="5943054"/>
            <a:ext cx="5270500" cy="0"/>
          </a:xfrm>
          <a:prstGeom prst="line">
            <a:avLst/>
          </a:prstGeom>
          <a:noFill/>
          <a:ln w="22225">
            <a:solidFill>
              <a:srgbClr val="0044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47C304CC-D912-4D3D-83BD-2A7536A37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5646192"/>
            <a:ext cx="239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4400"/>
                </a:solidFill>
              </a:rPr>
              <a:t>磁介质运动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4BDF990A-B032-4A22-87A3-74BEFF1C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5098504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4400"/>
                </a:solidFill>
              </a:rPr>
              <a:t>磁介质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D5E075-3506-40CF-8E90-36E012DF5B24}"/>
              </a:ext>
            </a:extLst>
          </p:cNvPr>
          <p:cNvGrpSpPr/>
          <p:nvPr/>
        </p:nvGrpSpPr>
        <p:grpSpPr>
          <a:xfrm>
            <a:off x="827584" y="0"/>
            <a:ext cx="6480720" cy="839639"/>
            <a:chOff x="827584" y="0"/>
            <a:chExt cx="6480720" cy="839639"/>
          </a:xfrm>
        </p:grpSpPr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92775C4-A04D-4068-AD6D-85648FF2A8C6}"/>
                </a:ext>
              </a:extLst>
            </p:cNvPr>
            <p:cNvSpPr/>
            <p:nvPr/>
          </p:nvSpPr>
          <p:spPr>
            <a:xfrm>
              <a:off x="1119858" y="93956"/>
              <a:ext cx="618844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磁表面存储器存储原理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DA9E456-31C6-4B2C-89AF-3FDCFA97ADCF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215">
                <a:extLst>
                  <a:ext uri="{FF2B5EF4-FFF2-40B4-BE49-F238E27FC236}">
                    <a16:creationId xmlns:a16="http://schemas.microsoft.com/office/drawing/2014/main" id="{B5932083-E838-4B80-8A6A-9DD8F9F85AE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F6E2C7-AA27-4284-B6DF-A7B45AD67BF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66ABA45-C599-4088-AE8E-8F330CE4B9B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220">
                <a:extLst>
                  <a:ext uri="{FF2B5EF4-FFF2-40B4-BE49-F238E27FC236}">
                    <a16:creationId xmlns:a16="http://schemas.microsoft.com/office/drawing/2014/main" id="{3B574BB4-B669-4A5D-86CC-D70FB54B145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439C22D-F71B-4FE1-ACA8-65005A6063A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6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26" grpId="0" autoUpdateAnimBg="0"/>
      <p:bldP spid="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9" y="498984"/>
            <a:ext cx="78962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17067" y="44624"/>
            <a:ext cx="28908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cs typeface="Tahoma" panose="020B0604030504040204" pitchFamily="34" charset="0"/>
                <a:sym typeface="Wingdings" panose="05000000000000000000" pitchFamily="2" charset="2"/>
              </a:rPr>
              <a:t>、</a:t>
            </a:r>
            <a:r>
              <a:rPr lang="zh-CN" altLang="en-US" sz="2800" b="1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/>
              <a:t>读/写过程:</a:t>
            </a:r>
            <a:endParaRPr lang="en-US" altLang="zh-CN" sz="28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7830" y="620688"/>
            <a:ext cx="1731962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(1) 写入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0768"/>
            <a:ext cx="86394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  在磁头线圈中加入磁化电流(写电流), 并使磁介质移动, 在磁层上形成连续的小段磁化区域(位单元)。电流大小可以使磁化强度达到饱和。</a:t>
            </a:r>
            <a:endParaRPr lang="en-US" altLang="zh-CN" sz="2800" b="1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323529" y="3555013"/>
            <a:ext cx="84249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  根据所加电流方向不同, 被磁化的方向也不同, 磁化强度分别用+</a:t>
            </a:r>
            <a:r>
              <a:rPr lang="en-US" altLang="zh-CN" sz="2800" b="1"/>
              <a:t>Br</a:t>
            </a:r>
            <a:r>
              <a:rPr lang="zh-CN" altLang="en-US" sz="2800" b="1"/>
              <a:t>和–</a:t>
            </a:r>
            <a:r>
              <a:rPr lang="en-US" altLang="zh-CN" sz="2800" b="1"/>
              <a:t>Br</a:t>
            </a:r>
            <a:r>
              <a:rPr lang="zh-CN" altLang="en-US" sz="2800" b="1"/>
              <a:t>表示。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323528" y="5068341"/>
            <a:ext cx="81369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/>
              <a:t>      被磁化的区域是存储的信息; 用不同磁化方向来表示二进制信息“1”和“0”。</a:t>
            </a:r>
          </a:p>
        </p:txBody>
      </p:sp>
    </p:spTree>
    <p:extLst>
      <p:ext uri="{BB962C8B-B14F-4D97-AF65-F5344CB8AC3E}">
        <p14:creationId xmlns:p14="http://schemas.microsoft.com/office/powerpoint/2010/main" val="33185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build="p" autoUpdateAnimBg="0"/>
      <p:bldP spid="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24245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(2) 读出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820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磁头线圈中不加电流,  磁层移动。当被磁化的记录磁层(位单元)的转变区经过磁头下方时,  在线圈两端产生感应电势。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428750" y="2750136"/>
            <a:ext cx="1949331" cy="721901"/>
          </a:xfrm>
          <a:prstGeom prst="line">
            <a:avLst/>
          </a:prstGeom>
          <a:noFill/>
          <a:ln w="22225">
            <a:solidFill>
              <a:srgbClr val="00005E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52813" y="4417948"/>
            <a:ext cx="2347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读出信号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3131839" y="2122063"/>
            <a:ext cx="1595736" cy="564684"/>
          </a:xfrm>
          <a:prstGeom prst="line">
            <a:avLst/>
          </a:prstGeom>
          <a:noFill/>
          <a:ln w="22225">
            <a:solidFill>
              <a:srgbClr val="8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98343" y="2476079"/>
            <a:ext cx="312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磁通变化的区域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07459" y="1680930"/>
            <a:ext cx="1552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800000"/>
                </a:solidFill>
              </a:rPr>
              <a:t>转变区</a:t>
            </a:r>
            <a:endParaRPr lang="en-US" altLang="zh-CN" sz="2800" b="1" u="sng">
              <a:solidFill>
                <a:srgbClr val="800000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323994"/>
            <a:ext cx="194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u="sng">
                <a:solidFill>
                  <a:srgbClr val="000084"/>
                </a:solidFill>
              </a:rPr>
              <a:t>感应电势</a:t>
            </a: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3303588" y="3175175"/>
            <a:ext cx="1658937" cy="954088"/>
            <a:chOff x="2081" y="1403"/>
            <a:chExt cx="1045" cy="601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81" y="1483"/>
              <a:ext cx="8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e 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</a:t>
              </a:r>
              <a:r>
                <a:rPr lang="en-US" altLang="zh-CN" sz="2800" b="1">
                  <a:solidFill>
                    <a:srgbClr val="004400"/>
                  </a:solidFill>
                </a:rPr>
                <a:t> –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664" y="1403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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669" y="1733"/>
              <a:ext cx="440" cy="0"/>
            </a:xfrm>
            <a:prstGeom prst="line">
              <a:avLst/>
            </a:prstGeom>
            <a:noFill/>
            <a:ln w="25400">
              <a:solidFill>
                <a:srgbClr val="0044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688" y="1674"/>
              <a:ext cx="4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4400"/>
                  </a:solidFill>
                </a:rPr>
                <a:t>d</a:t>
              </a:r>
              <a:r>
                <a:rPr lang="en-US" altLang="zh-CN" sz="2800" b="1">
                  <a:solidFill>
                    <a:srgbClr val="004400"/>
                  </a:solidFill>
                  <a:sym typeface="Symbol" panose="05050102010706020507" pitchFamily="18" charset="2"/>
                </a:rPr>
                <a:t>t</a:t>
              </a:r>
              <a:endParaRPr lang="en-US" altLang="zh-CN" sz="2800" b="1">
                <a:solidFill>
                  <a:srgbClr val="0044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5157192"/>
            <a:ext cx="6286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build="p" autoUpdateAnimBg="0" advAuto="0"/>
      <p:bldP spid="7" grpId="0" build="p" autoUpdateAnimBg="0" advAuto="0"/>
      <p:bldP spid="8" grpId="0" build="p" autoUpdateAnimBg="0"/>
      <p:bldP spid="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55675" y="2401724"/>
            <a:ext cx="1274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25975" y="1901776"/>
            <a:ext cx="2225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磁盘控制器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1909763" y="2071018"/>
            <a:ext cx="198437" cy="1141958"/>
          </a:xfrm>
          <a:prstGeom prst="leftBrace">
            <a:avLst>
              <a:gd name="adj1" fmla="val 40678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30413" y="2833191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磁盘驱动器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481763" y="191683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+ 接口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051300" y="2171650"/>
            <a:ext cx="533400" cy="0"/>
          </a:xfrm>
          <a:prstGeom prst="line">
            <a:avLst/>
          </a:prstGeom>
          <a:noFill/>
          <a:ln w="25400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049463" y="1901775"/>
            <a:ext cx="218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磁盘适配器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3992563" y="2778125"/>
            <a:ext cx="184150" cy="650875"/>
          </a:xfrm>
          <a:prstGeom prst="leftBrace">
            <a:avLst>
              <a:gd name="adj1" fmla="val 29454"/>
              <a:gd name="adj2" fmla="val 50000"/>
            </a:avLst>
          </a:prstGeom>
          <a:noFill/>
          <a:ln w="2540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141788" y="256490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盘片、磁头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08450" y="3053854"/>
            <a:ext cx="408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定位系统、传动系统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57200" y="1052736"/>
            <a:ext cx="198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1. 组成</a:t>
            </a:r>
          </a:p>
        </p:txBody>
      </p:sp>
      <p:pic>
        <p:nvPicPr>
          <p:cNvPr id="23" name="图片 22" descr="硬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77072"/>
            <a:ext cx="2376264" cy="237626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D78116-C021-49E6-B3B3-4C99E3D37431}"/>
              </a:ext>
            </a:extLst>
          </p:cNvPr>
          <p:cNvGrpSpPr/>
          <p:nvPr/>
        </p:nvGrpSpPr>
        <p:grpSpPr>
          <a:xfrm>
            <a:off x="827584" y="0"/>
            <a:ext cx="4968552" cy="839639"/>
            <a:chOff x="827584" y="0"/>
            <a:chExt cx="4968552" cy="839639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B6372552-515C-4585-A4D5-5E71BFCF4107}"/>
                </a:ext>
              </a:extLst>
            </p:cNvPr>
            <p:cNvSpPr/>
            <p:nvPr/>
          </p:nvSpPr>
          <p:spPr>
            <a:xfrm>
              <a:off x="1119858" y="93956"/>
              <a:ext cx="467627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8.5.2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磁盘存储器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4A7D9D-9F14-4044-847F-9338EF7FB40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15">
                <a:extLst>
                  <a:ext uri="{FF2B5EF4-FFF2-40B4-BE49-F238E27FC236}">
                    <a16:creationId xmlns:a16="http://schemas.microsoft.com/office/drawing/2014/main" id="{51F2050D-706E-47D0-87C6-04C5ACC3CA4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D62A4BF-8E57-41F8-8ADC-C4E05E38BD3A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E433FB6-A96E-4D78-98B7-13ED56D81D2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220">
                <a:extLst>
                  <a:ext uri="{FF2B5EF4-FFF2-40B4-BE49-F238E27FC236}">
                    <a16:creationId xmlns:a16="http://schemas.microsoft.com/office/drawing/2014/main" id="{AF73D647-E4A5-4897-8B66-7D699CFEA25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4089176-1C4E-4B73-9C25-D1E8A651660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76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animBg="1" autoUpdateAnimBg="0"/>
      <p:bldP spid="7" grpId="0" build="p" autoUpdateAnimBg="0"/>
      <p:bldP spid="8" grpId="0" build="p" autoUpdateAnimBg="0" advAuto="1000"/>
      <p:bldP spid="10" grpId="0" build="p" autoUpdateAnimBg="0" advAuto="0"/>
      <p:bldP spid="11" grpId="0" animBg="1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712" y="188640"/>
            <a:ext cx="5688632" cy="6462269"/>
            <a:chOff x="1979712" y="188640"/>
            <a:chExt cx="5688632" cy="646226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712" y="188640"/>
              <a:ext cx="4858078" cy="6462269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H="1">
              <a:off x="6084168" y="2204864"/>
              <a:ext cx="936104" cy="720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5148064" y="2996952"/>
              <a:ext cx="2157778" cy="6480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20272" y="1745091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盘片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36679" y="2636912"/>
              <a:ext cx="331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磁头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49139" y="116632"/>
            <a:ext cx="24987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1、 信息分布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100138" y="908720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盘片: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206625" y="908720"/>
            <a:ext cx="56057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多片形成盘组, 每片双面记录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117600" y="1513111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磁道: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190750" y="1514698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盘片旋转一周, 磁头的作用区域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55934" y="3356992"/>
            <a:ext cx="3744058" cy="3168352"/>
            <a:chOff x="827942" y="1700808"/>
            <a:chExt cx="4320122" cy="3765103"/>
          </a:xfrm>
        </p:grpSpPr>
        <p:grpSp>
          <p:nvGrpSpPr>
            <p:cNvPr id="11" name="组合 10"/>
            <p:cNvGrpSpPr/>
            <p:nvPr/>
          </p:nvGrpSpPr>
          <p:grpSpPr>
            <a:xfrm>
              <a:off x="827942" y="1700808"/>
              <a:ext cx="4320122" cy="3765103"/>
              <a:chOff x="827942" y="1700808"/>
              <a:chExt cx="4320122" cy="3765103"/>
            </a:xfrm>
          </p:grpSpPr>
          <p:pic>
            <p:nvPicPr>
              <p:cNvPr id="14" name="Picture 2" descr="http://t3.baidu.com/it/u=3143861545,1016459101&amp;fm=23&amp;gp=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42" y="1844824"/>
                <a:ext cx="4071938" cy="362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矩形 14"/>
              <p:cNvSpPr/>
              <p:nvPr/>
            </p:nvSpPr>
            <p:spPr>
              <a:xfrm>
                <a:off x="133164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磁头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051720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扇区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17008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主轴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347864" y="1772816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磁道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5936" y="1853208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盘片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99992" y="2996952"/>
                <a:ext cx="648072" cy="4320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柱面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40679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20344" y="2996952"/>
              <a:ext cx="0" cy="151216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5616" y="2060848"/>
            <a:ext cx="1344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道密度: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556767" y="2062435"/>
            <a:ext cx="633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盘片径向单位距离的磁道数</a:t>
            </a:r>
          </a:p>
        </p:txBody>
      </p:sp>
      <p:pic>
        <p:nvPicPr>
          <p:cNvPr id="24" name="Picture 58" descr="20111024114548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45024"/>
            <a:ext cx="385375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54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22" grpId="0" build="p" autoUpdateAnimBg="0"/>
      <p:bldP spid="2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4899025" y="1219349"/>
            <a:ext cx="1131888" cy="0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964113" y="725636"/>
            <a:ext cx="128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磁道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084763" y="1233636"/>
            <a:ext cx="3649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盘片旋转一周的磁头作用区, 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302375" y="1668611"/>
            <a:ext cx="2727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最外层为0道。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4770439" y="2989411"/>
            <a:ext cx="2897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61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66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道密度</a:t>
            </a:r>
            <a:r>
              <a:rPr lang="zh-CN" altLang="en-US" sz="2800" b="1"/>
              <a:t>：单位距离的磁道数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587375" y="916136"/>
            <a:ext cx="4119563" cy="3824288"/>
            <a:chOff x="370" y="134"/>
            <a:chExt cx="2595" cy="2409"/>
          </a:xfrm>
        </p:grpSpPr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370" y="134"/>
              <a:ext cx="2595" cy="2409"/>
            </a:xfrm>
            <a:prstGeom prst="rect">
              <a:avLst/>
            </a:prstGeom>
            <a:noFill/>
            <a:ln w="19050">
              <a:solidFill>
                <a:srgbClr val="003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404" y="151"/>
              <a:ext cx="2519" cy="2369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3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Oval 45"/>
          <p:cNvSpPr>
            <a:spLocks noChangeArrowheads="1"/>
          </p:cNvSpPr>
          <p:nvPr/>
        </p:nvSpPr>
        <p:spPr bwMode="auto">
          <a:xfrm>
            <a:off x="831850" y="1100286"/>
            <a:ext cx="3613150" cy="34131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4051300" y="1224111"/>
            <a:ext cx="868363" cy="503238"/>
          </a:xfrm>
          <a:prstGeom prst="line">
            <a:avLst/>
          </a:prstGeom>
          <a:noFill/>
          <a:ln w="19050">
            <a:solidFill>
              <a:srgbClr val="003C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Oval 47"/>
          <p:cNvSpPr>
            <a:spLocks noChangeArrowheads="1"/>
          </p:cNvSpPr>
          <p:nvPr/>
        </p:nvSpPr>
        <p:spPr bwMode="auto">
          <a:xfrm>
            <a:off x="1076325" y="1232049"/>
            <a:ext cx="3119438" cy="3052762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512888" y="1579711"/>
            <a:ext cx="2265362" cy="2265363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49"/>
          <p:cNvSpPr>
            <a:spLocks noChangeArrowheads="1"/>
          </p:cNvSpPr>
          <p:nvPr/>
        </p:nvSpPr>
        <p:spPr bwMode="auto">
          <a:xfrm>
            <a:off x="1290638" y="1405086"/>
            <a:ext cx="2678112" cy="26638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50"/>
          <p:cNvSpPr>
            <a:spLocks noChangeArrowheads="1"/>
          </p:cNvSpPr>
          <p:nvPr/>
        </p:nvSpPr>
        <p:spPr bwMode="auto">
          <a:xfrm>
            <a:off x="1693863" y="1732111"/>
            <a:ext cx="1892300" cy="1892300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1100138" y="2768749"/>
            <a:ext cx="2982912" cy="2260600"/>
            <a:chOff x="1513" y="1589"/>
            <a:chExt cx="1892" cy="1682"/>
          </a:xfrm>
        </p:grpSpPr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Freeform 54"/>
          <p:cNvSpPr>
            <a:spLocks/>
          </p:cNvSpPr>
          <p:nvPr/>
        </p:nvSpPr>
        <p:spPr bwMode="auto">
          <a:xfrm rot="5400000">
            <a:off x="2428082" y="3652192"/>
            <a:ext cx="336550" cy="2773363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9525">
            <a:solidFill>
              <a:srgbClr val="003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55"/>
          <p:cNvSpPr txBox="1">
            <a:spLocks noChangeArrowheads="1"/>
          </p:cNvSpPr>
          <p:nvPr/>
        </p:nvSpPr>
        <p:spPr bwMode="auto">
          <a:xfrm>
            <a:off x="2136775" y="4705499"/>
            <a:ext cx="128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C00"/>
                </a:solidFill>
              </a:rPr>
              <a:t>扇区</a:t>
            </a:r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H="1">
            <a:off x="641350" y="2740174"/>
            <a:ext cx="1927225" cy="327025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7"/>
          <p:cNvSpPr>
            <a:spLocks noChangeShapeType="1"/>
          </p:cNvSpPr>
          <p:nvPr/>
        </p:nvSpPr>
        <p:spPr bwMode="auto">
          <a:xfrm>
            <a:off x="2638425" y="2729061"/>
            <a:ext cx="2033588" cy="298450"/>
          </a:xfrm>
          <a:prstGeom prst="line">
            <a:avLst/>
          </a:prstGeom>
          <a:noFill/>
          <a:ln w="222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1833563" y="1935311"/>
            <a:ext cx="1533525" cy="15335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2051050" y="2165499"/>
            <a:ext cx="1101725" cy="1101725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60"/>
          <p:cNvSpPr>
            <a:spLocks noChangeArrowheads="1"/>
          </p:cNvSpPr>
          <p:nvPr/>
        </p:nvSpPr>
        <p:spPr bwMode="auto">
          <a:xfrm>
            <a:off x="2220913" y="2362349"/>
            <a:ext cx="719137" cy="719137"/>
          </a:xfrm>
          <a:prstGeom prst="ellips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" name="Group 61"/>
          <p:cNvGrpSpPr>
            <a:grpSpLocks/>
          </p:cNvGrpSpPr>
          <p:nvPr/>
        </p:nvGrpSpPr>
        <p:grpSpPr bwMode="auto">
          <a:xfrm>
            <a:off x="1657350" y="3006874"/>
            <a:ext cx="1955800" cy="1511300"/>
            <a:chOff x="836" y="1283"/>
            <a:chExt cx="1232" cy="952"/>
          </a:xfrm>
        </p:grpSpPr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1142" y="1593"/>
              <a:ext cx="576" cy="86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1087" y="1712"/>
              <a:ext cx="717" cy="10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983" y="1825"/>
              <a:ext cx="906" cy="139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 rot="-19835">
              <a:off x="910" y="1924"/>
              <a:ext cx="1051" cy="171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 rot="53631">
              <a:off x="836" y="2063"/>
              <a:ext cx="1232" cy="172"/>
            </a:xfrm>
            <a:custGeom>
              <a:avLst/>
              <a:gdLst>
                <a:gd name="T0" fmla="*/ 0 w 1171"/>
                <a:gd name="T1" fmla="*/ 0 h 495"/>
                <a:gd name="T2" fmla="*/ 566 w 1171"/>
                <a:gd name="T3" fmla="*/ 489 h 495"/>
                <a:gd name="T4" fmla="*/ 1171 w 1171"/>
                <a:gd name="T5" fmla="*/ 39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1" h="495">
                  <a:moveTo>
                    <a:pt x="0" y="0"/>
                  </a:moveTo>
                  <a:cubicBezTo>
                    <a:pt x="185" y="241"/>
                    <a:pt x="371" y="483"/>
                    <a:pt x="566" y="489"/>
                  </a:cubicBezTo>
                  <a:cubicBezTo>
                    <a:pt x="761" y="495"/>
                    <a:pt x="966" y="267"/>
                    <a:pt x="1171" y="39"/>
                  </a:cubicBezTo>
                </a:path>
              </a:pathLst>
            </a:custGeom>
            <a:noFill/>
            <a:ln w="28575" cap="flat" cmpd="sng">
              <a:solidFill>
                <a:srgbClr val="000084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1203" y="1513"/>
              <a:ext cx="482" cy="6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1256" y="1382"/>
              <a:ext cx="349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1308" y="1283"/>
              <a:ext cx="269" cy="52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 cmpd="sng">
              <a:solidFill>
                <a:srgbClr val="00008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Oval 70"/>
          <p:cNvSpPr>
            <a:spLocks noChangeArrowheads="1"/>
          </p:cNvSpPr>
          <p:nvPr/>
        </p:nvSpPr>
        <p:spPr bwMode="auto">
          <a:xfrm>
            <a:off x="2554288" y="2683024"/>
            <a:ext cx="93662" cy="88900"/>
          </a:xfrm>
          <a:prstGeom prst="ellipse">
            <a:avLst/>
          </a:prstGeom>
          <a:solidFill>
            <a:srgbClr val="33CC33"/>
          </a:solidFill>
          <a:ln w="9525">
            <a:solidFill>
              <a:srgbClr val="003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1549400" y="5450607"/>
            <a:ext cx="21050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定长记录: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01600" y="5553794"/>
            <a:ext cx="141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/>
              <a:t>数据块格式:</a:t>
            </a:r>
          </a:p>
        </p:txBody>
      </p:sp>
      <p:sp>
        <p:nvSpPr>
          <p:cNvPr id="40" name="AutoShape 11"/>
          <p:cNvSpPr>
            <a:spLocks/>
          </p:cNvSpPr>
          <p:nvPr/>
        </p:nvSpPr>
        <p:spPr bwMode="auto">
          <a:xfrm>
            <a:off x="1403350" y="5644282"/>
            <a:ext cx="185738" cy="698500"/>
          </a:xfrm>
          <a:prstGeom prst="leftBrace">
            <a:avLst>
              <a:gd name="adj1" fmla="val 31339"/>
              <a:gd name="adj2" fmla="val 50000"/>
            </a:avLst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560513" y="6022107"/>
            <a:ext cx="25034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不定长记录: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3113088" y="5469657"/>
            <a:ext cx="60467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划分扇区, 每扇区存放一个定长数据块</a:t>
            </a: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3441700" y="6015757"/>
            <a:ext cx="38862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/>
              <a:t> 称为记录块, 无扇区化分</a:t>
            </a:r>
          </a:p>
        </p:txBody>
      </p:sp>
    </p:spTree>
    <p:extLst>
      <p:ext uri="{BB962C8B-B14F-4D97-AF65-F5344CB8AC3E}">
        <p14:creationId xmlns:p14="http://schemas.microsoft.com/office/powerpoint/2010/main" val="4763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build="p" autoUpdateAnimBg="0"/>
      <p:bldP spid="22" grpId="0" autoUpdateAnimBg="0"/>
      <p:bldP spid="38" grpId="0" build="p" autoUpdateAnimBg="0"/>
      <p:bldP spid="39" grpId="0" build="p" autoUpdateAnimBg="0"/>
      <p:bldP spid="40" grpId="0" animBg="1" autoUpdateAnimBg="0"/>
      <p:bldP spid="41" grpId="0" build="p" autoUpdateAnimBg="0"/>
      <p:bldP spid="42" grpId="0" autoUpdateAnimBg="0"/>
      <p:bldP spid="4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546</Words>
  <Application>Microsoft Office PowerPoint</Application>
  <PresentationFormat>全屏显示(4:3)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Wingdings 2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170</cp:revision>
  <dcterms:created xsi:type="dcterms:W3CDTF">2017-01-15T07:54:50Z</dcterms:created>
  <dcterms:modified xsi:type="dcterms:W3CDTF">2020-07-29T11:27:37Z</dcterms:modified>
</cp:coreProperties>
</file>