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rawings/vmlDrawing2.vml" ContentType="application/vnd.openxmlformats-officedocument.vmlDrawing"/>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ink/ink1.xml" ContentType="application/inkml+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ink/ink3.xml" ContentType="application/inkml+xml"/>
  <Override PartName="/ppt/slides/slide17.xml" ContentType="application/vnd.openxmlformats-officedocument.presentationml.slide+xml"/>
  <Override PartName="/ppt/slides/slide18.xml" ContentType="application/vnd.openxmlformats-officedocument.presentationml.slide+xml"/>
  <Override PartName="/ppt/ink/ink2.xml" ContentType="application/inkml+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711" r:id="rId1"/>
    <p:sldMasterId id="2147483712" r:id="rId2"/>
  </p:sldMasterIdLst>
  <p:notesMasterIdLst>
    <p:notesMasterId r:id="rId3"/>
  </p:notesMasterIdLst>
  <p:handoutMasterIdLst>
    <p:handoutMasterId r:id="rId4"/>
  </p:handoutMasterIdLst>
  <p:sldIdLst>
    <p:sldId id="469" r:id="rId5"/>
    <p:sldId id="470" r:id="rId6"/>
    <p:sldId id="471" r:id="rId7"/>
    <p:sldId id="472" r:id="rId8"/>
    <p:sldId id="473" r:id="rId9"/>
    <p:sldId id="474" r:id="rId10"/>
    <p:sldId id="475" r:id="rId11"/>
    <p:sldId id="476" r:id="rId12"/>
    <p:sldId id="477" r:id="rId13"/>
    <p:sldId id="478" r:id="rId14"/>
    <p:sldId id="479" r:id="rId15"/>
    <p:sldId id="480" r:id="rId16"/>
    <p:sldId id="481" r:id="rId17"/>
    <p:sldId id="482" r:id="rId18"/>
    <p:sldId id="483" r:id="rId19"/>
    <p:sldId id="484" r:id="rId20"/>
    <p:sldId id="485" r:id="rId21"/>
    <p:sldId id="486" r:id="rId22"/>
    <p:sldId id="487" r:id="rId23"/>
    <p:sldId id="488" r:id="rId24"/>
    <p:sldId id="489" r:id="rId25"/>
    <p:sldId id="490" r:id="rId26"/>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CC00FF"/>
    <a:srgbClr val="0000FF"/>
    <a:srgbClr val="75EEFB"/>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20" name=""/>
        <p:cNvGrpSpPr/>
        <p:nvPr/>
      </p:nvGrpSpPr>
      <p:grpSpPr>
        <a:xfrm>
          <a:off x="0" y="0"/>
          <a:ext cx="0" cy="0"/>
          <a:chOff x="0" y="0"/>
          <a:chExt cx="0" cy="0"/>
        </a:xfrm>
      </p:grpSpPr>
      <p:sp>
        <p:nvSpPr>
          <p:cNvPr id="1049004"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49005" name="日期占位符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899EF621-2FA7-4D82-B1F5-F4453AAEEB20}" type="datetimeFigureOut">
              <a:rPr altLang="en-US" lang="zh-CN" smtClean="0"/>
              <a:t>2020/7/29</a:t>
            </a:fld>
            <a:endParaRPr altLang="en-US" lang="zh-CN"/>
          </a:p>
        </p:txBody>
      </p:sp>
      <p:sp>
        <p:nvSpPr>
          <p:cNvPr id="1049006" name="页脚占位符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49007" name="灯片编号占位符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478A30EB-9F3D-48B7-A767-0B3956421BBA}" type="slidenum">
              <a:rPr altLang="en-US" lang="zh-CN" smtClean="0"/>
              <a:t>‹#›</a:t>
            </a:fld>
            <a:endParaRPr altLang="en-US" lang="zh-CN"/>
          </a:p>
        </p:txBody>
      </p:sp>
    </p:spTree>
  </p:cSld>
  <p:clrMap accent1="accent1" accent2="accent2" accent3="accent3" accent4="accent4" accent5="accent5" accent6="accent6" bg1="lt1" bg2="lt2" tx1="dk1" tx2="dk2" hlink="hlink" folHlink="folHlink"/>
  <p:hf dt="0" ftr="0" hdr="0" sldNum="1"/>
</p:handoutMaster>
</file>

<file path=ppt/ink/ink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18871.406 4067.969 136.826, 18827.127 4094.858 193.373, 18813.896 4138.891 238.027, 18800.279 4186.911 263.503, 18789.729 4237.395 287.516, 18779.211 4289.915 317.863, 18765.248 4350.113 355.255, 18756.645 4415.925 387.262, 18762.705 4456.677 403.278, 18774.068 4498.288 415.135, 18788.197 4551.744 428.489, 18796.502 4593.807 439.667, 18800.041 4649.729 452.686, 18801.412 4710.241 467.405, 18801.883 4765.513 480.925, 18801.955 4819.884 492.406, 18801.955 4889.056 506.034, 18801.955 4964.228 518.7, 18801.955 5022.241 528.695, 18796.145 5095.099 540.373, 18793.691 5171.921 552.087, 18786.846 5230.332 561.697, 18783.953 5282.367 569.839, 18782.732 5335.32 577.543, 18782.184 5394.289 585.709, 18782.109 5458.756 598.232, 18790.371 5514.545 624.088, 18809.25 5453.996 438.105</trace>
  <trace timeOffset="0.0" brushRef="#br1" contextRef="#ctx0"> 18742.422 3899.297 180.378, 18799.174 3934.969 283.15, 18852.703 3956.144 303.633, 18912.396 3978.693 320.99, 18954.344 3994.129 329.596, 18995.068 4015.71 337.634, 19064.484 4055.044 349.8, 19108.262 4081.821 354.908, 19150.652 4103.362 359.202, 19190.424 4130.915 362.757, 19247.727 4159.872 366.486, 19306.4 4191.614 370.241, 19348.25 4210.599 373.29, 19394.646 4235.903 376.064, 19442.99 4257.961 378.625, 19509.93 4297.271 382.091, 19571.854 4338.365 386.748, 19637.568 4397.126 397.173, 19676.951 4458.316 422.798, 19683.893 4501.868 448.578, 19674 4548.522 479.565, 19656.623 4596.971 508.616, 19634.643 4641.346 526.906, 19604.41 4694.77 541.211, 19575.523 4741.396 560.314, 19535.461 4792.209 578.768, 19477.955 4859.986 600.075, 19409.721 4934.647 623.197, 19357.938 4992.475 645.385, 19289.812 5065.333 665.932, 19218.465 5142.156 685.993, 19158.768 5206.373 703.061, 19106.158 5270.19 717.016, 19049.395 5343.258 729.902, 18991.189 5410.61 741.022, 18930.473 5481.909 753.06, 18883.99 5537.636 759.678, 18825.281 5595.18 765.724, 18765.66 5646.817 740.225, 18695.248 5636.728 567.812, 18680.945 5584.376 391.304, 18683.154 5544.271 3.913</trace>
</ink>
</file>

<file path=ppt/ink/ink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13146.484 5020.469 136.826, 13188.588 5062.573 142.306, 13222.128 5111.22 157.39, 13248.007 5155.174 176.969, 13292.253 5187.295 196.79, 13348.724 5189.14 208.576, 13398.335 5177.358 216.975, 13440.649 5155.585 223.07, 13499.147 5112.445 227.912, 13554.815 5075.654 230.91, 13597.759 5061.373 231.664, 13644.471 5065.964 230.871, 13693.864 5104.547 233.091, 13739.186 5125.497 244.095, 13792.576 5113.953 253.08, 13841.484 5095.14 257.908, 13890.687 5065.139 261.804, 13931.767 5036.521 265.385, 13976.599 5024.062 264.598, 14006.878 5066.315 260.877, 14069.132 5094.036 272.864, 14116.894 5069.881 278.411, 14172.316 5048.56 285.81, 14223.509 5040.498 290.327, 14280.674 5049.204 289.506, 14326.243 5084.081 288, 14371.221 5108.735 293.625, 14422.321 5100.201 304.272, 14475.857 5080.357 310.818, 14535.388 5083.521 308.532, 14596.169 5087.765 304.214, 14654.67 5089.922 309.725, 14712.949 5081.66 318.304, 14780.631 5062.174 325.885, 14838.667 5050.419 330.67, 14901.823 5062.017 327.299, 14949.91 5102.146 322.678, 15006.486 5119.331 329.583, 15074.456 5104.581 337.889, 15142.879 5088.136 342.193, 15209.673 5074.265 343.558, 15272.067 5070.078 338.132, 15330.053 5087.295 330.621, 15390.619 5081.66 339.029, 15454.975 5062.856 342.919, 15518.274 5069.047 336.733, 15569.215 5104.956 329.973, 15627.187 5109.766 339.821, 15695.847 5094.659 348.661, 15761.409 5081.031 350.841, 15823.461 5070.152 350.314, 15887.225 5073.599 337.287, 15927.394 5094.649 309.491</trace>
  <trace timeOffset="0.0" brushRef="#br1" contextRef="#ctx0"> 12303.125 5020.469 136.826, 12347.33 5000.983 136.826, 12387.958 5006.434 137.156, 12419.833 5051.061 143.097, 12431.484 5111.235 149.521, 12441 5162.77 156.649, 12457.575 5205.068 166.996, 12500.611 5211.611 194.367, 12551.404 5165.063 212.037, 12595.514 5117.267 228.108, 12650.59 5081.733 235.488, 12692.567 5088.263 224.011, 12729.143 5137.613 223.796, 12784.862 5155.855 239.919, 12832.737 5129.933 249.587, 12878.911 5109.68 255.432, 12920.1 5084.923 260.011, 12967.496 5077.546 256.86, 13010.739 5130.662 243.621, 13066.614 5155.855 252.241, 13109.891 5134.419 262.822, 13156.247 5112.577 268.574, 13205.52 5118.656 264.506, 13255.303 5135.232 259.586, 13299.28 5152.788 257.734, 13348.375 5159.375 259.812, 13396.831 5143.83 266.303, 13440.298 5129.794 270.648, 13486.653 5144.716 261.306, 13507.008 5189.338 256.605, 13570.956 5187.01 273.115, 13614.347 5157.001 282.861, 13661.232 5125.263 287.922, 13709.163 5102.655 286.413, 13763.698 5107.139 278.703, 13803.631 5136.282 271.784, 13843.994 5168.601 273.363, 13890.713 5171.924 288.843, 13941.689 5151.471 300.629, 13998.569 5122.499 304.238, 14055.862 5126.983 291.712, 14113.498 5177.201 275.71, 14163.49 5189.14 283.971, 14221.177 5181.846 292.196, 14280.706 5164.52 298.536, 14336.719 5147.038 304.349, 14392.551 5139.531 300.469, 14439.151 5164.561 287.353, 14505.459 5190.801 297.605, 14560.929 5168.588 304.998, 14610.464 5142.965 312.031, 14669.996 5118.012 314.591, 14711.276 5079.115 312.393, 14763.356 5056.038 305.086, 14810.109 5076.75 293.099, 14854.477 5109.069 293.828, 14908.304 5103.958 305.763, 14965.991 5076.283 316.619, 15022.037 5053.669 324.243, 15091.418 5028.26 327.982, 15155.061 5020.654 324.833, 15216.664 5020.47 316.158, 15265.751 5045.089 308.315, 15312.795 5075.19 306.638, 15369.006 5076.48 315.145, 15433.915 5052.591 328.161, 15493.348 5029.154 337.013, 15554.537 5011.764 340.857, 15625.579 5000.699 333.323, 15684.912 5026.732 318.832, 15727.674 5065.269 313.431, 15780.127 5089.299 319.684, 15839.969 5071.739 336.557, 15900.493 5051.266 343.996, 15964.383 5049.611 330.866, 16018.254 5077.982 320.512, 16066.447 5114.357 316.935, 16129.253 5119.688 325.066, 16192.559 5110.797 339.38, 16251.809 5084.811 347.997, 16318.349 5062.856 346.835, 16379.817 5060.156 338.844, 16435.625 5087.11 320.084, 16480.771 5118.992 314.466, 16539.826 5129.609 327.158, 16606.256 5113.015 344.483, 16667.562 5084.983 354.957, 16730.377 5051.696 360.198, 16795.805 5027.495 358.842, 16860.721 5037.613 334.336, 16895.848 5083.525 330.969, 16953.014 5108.661 352.143, 17018.379 5102.471 364.168, 17084.533 5079.803 370.774, 17151.732 5050.803 376.635, 17225.994 5020.384 378.611, 17297.631 5002.358 371.906, 17360.568 5025.581 342.205, 17398.234 5075.985 334.086, 17449.518 5107.921 345.366, 17515.504 5106.245 352.609, 17584.691 5085.848 363.585, 17649.715 5061.545 372.846, 17719.086 5040.67 370.765, 17783.719 5062.646 350.412, 17846.393 5089.299 346.752, 17912.379 5086.401 351.164, 17975.215 5069.542 360.171, 18037.932 5040.881 371.414, 18101.859 5010.462 379.503, 18168.488 4982.626 377.739, 18232.676 4997.641 351.879, 18287.812 5029.36 359.862, 18352.277 5023.096 367.704, 18422.832 5000.837 378.594, 18493.926 4972.057 387.578, 18534.916 4956.704 389.978, 18600.65 4932.389 384.024, 18667.752 4929.512 347.011, 18723.047 4951.016 348.268, 18795.908 4947.495 361.279, 18864.879 4932.906 372.995, 18932.369 4913.955 372.33</trace>
  <trace timeOffset="0.0" brushRef="#br1" contextRef="#ctx0"> 7421.562 8929.688 136.826, 7369.65 8929.502 136.826, 7342.187 8979.834 136.852, 7372.662 9025.585 151.741, 7422.033 9064.751 179.413, 7471.384 9101.699 199.551, 7511.146 9138.853 210.855, 7575.365 9159.484 229.475, 7619.763 9144.974 239.676, 7667.883 9112.655 249.198, 7721.231 9081.553 256.927, 7762.723 9058.355 262.488, 7834.238 9017.538 272.309, 7906.249 8980.219 281.631, 7964.056 8949.249 288.348, 8026.62 8919.553 293.22, 8080.7 8905.326 294.73, 8143.192 8900.282 294.185, 8205.213 8905.73 293.119, 8254.807 8915.029 292.842, 8312.098 8935.137 294.903, 8360.124 8958.422 311.075, 8415.716 8976.671 329.328, 8480.142 8969.999 345.661, 8549.457 8939.821 357.746, 8589.342 8927.63 361.592, 8629.202 8915.802 364.396, 8701.036 8901.768 369.816, 8774.913 8907.218 368.901, 8847.35 8935.595 354.528, 8905.459 8973.723 344.221, 8964.036 8997.408 347.413, 9025.944 8985.884 361.632, 9099.645 8970.479 375.058, 9140.553 8962.152 378.876, 9181.536 8959.639 380.841, 9250.582 8967.717 375.64, 9315.959 9001.443 361.216, 9377.891 9028.283 358.832, 9450.057 9025.744 371.122, 9524.689 9002.464 388.078, 9603.656 8983.596 397.7, 9673.263 8987.559 396.036, 9744.188 9002.304 381.545, 9820.05 9009.064 378, 9891.106 9000.802 387.189, 9964.507 8990.251 395.179, 10005.138 8989.403 397.741, 10089.43 8986.95 396.289, 10130.168 8988.86 393.417, 10172.285 8997.48 391.029, 10240.473 9023.689 384.562, 10313.618 9038.472 384.739, 10392.9 9033.02 395.205, 10471.441 9016.68 407.647, 10518.741 9001.581 414.523, 10601.677 8975.691 425.222, 10642.263 8963.469 429.203, 10683.009 8949.446 432.549, 10769.234 8931.532 435.492, 10814.013 8922.576 435.441, 10856.82 8920.123 435.114, 10897.883 8919.766 434.064, 10944.146 8928.027 432.435, 10987.133 8935.422 430.537, 11028.259 8946.719 429.484, 11069.319 8957.721 430.701, 11110.569 8959.454 434.313, 11152.247 8952.159 442.583, 11235.723 8926.863 470.36, 11276.648 8920.389 477.763, 11320.296 8911.503 479.068, 11363.94 8913.438 478.084, 11404.665 8919.145 473.102, 11446.881 8919.766 465.889, 11490.001 8929.064 459.063, 11531.905 8929.687 460.084, 11576.66 8929.687 474.556, 11618.601 8920.389 488.323, 11658.484 8924.534 240.802</trace>
  <trace timeOffset="0.0" brushRef="#br1" contextRef="#ctx0"> 13920.391 9028.906 139.906, 13963.831 9030.395 242.226, 14014.112 9028.979 258.393, 14078.208 9016.088 275.672, 14135.65 9003.879 296.643, 14191.087 8993.956 316.793, 14262.559 8982.108 345.812, 14327.756 8986.592 378.671, 14381.389 9032.625 417.77, 14450.076 9051.376 505.986, 14495.55 9024.05 531.227, 14543.741 9000.445 553.805, 14587.762 8980.946 571.51, 14642.011 8962.687 597.795, 14693.777 8951.451 621.423, 14754.933 8941.269 648.421, 14816.688 8939.608 664.556, 14879.099 8956.641 670.369, 14927.092 8994.332 689.172, 14982.334 9016.285 745.681, 15050.33 9013.177 769.334, 15124.011 9009.249 778.821, 15192.391 9001.77 785.226, 15266.559 8990.952 790.371, 15334.276 8981.924 793.754, 15402.912 8986.592 793.982, 15468.491 9020.222 794.959, 15519.776 9072.312 812.485, 15591.883 9088.365 829.633, 15667.818 9081.144 845.966, 15748.38 9066.106 854.184, 15824.816 9050.483 855.23, 15901.46 9040.487 854.395, 15981.459 9042.348 791.371, 16027.325 9058.83 622.144</trace>
  <trace timeOffset="0.0" brushRef="#br1" contextRef="#ctx0"> 9525 10249.297 162.07, 9576.982 10268.782 200.17, 9619.087 10278.031 219.246, 9666.752 10284.87 238.07, 9720.4 10296.095 260.866, 9772.483 10315.02 286.566, 9819.979 10338.791 309.666, 9875.468 10360.741 330.786, 9947.336 10364.656 353.351, 10011.13 10348.244 373.712, 10091.495 10321.184 397.551, 10133.729 10307.848 408.112, 10174.521 10292.967 417.204, 10220.048 10278.85 427.676, 10270.121 10265.536 436.141, 10312.58 10248.246 447.965, 10395.711 10236.292 481.118, 10443.907 10242.823 500.814, 10485.489 10256.234 513.932, 10528.207 10271.556 526.195, 10574.04 10287.767 542.951, 10624.682 10298.55 563.117, 10679.813 10298.908 582.585, 10729.915 10290.645 596.405, 10780.401 10280.795 608.024, 10837.631 10262.468 625.066, 10895.953 10251.997 643.801, 10957.145 10249.297 659.904, 11016.675 10257.559 670.536, 11075.992 10271.001 679.011, 11136.771 10291.399 693.92, 11196.037 10307.097 710.199, 11259.397 10300.565 736.411, 11326.786 10282.313 753.168, 11388.717 10262.541 766.373, 11459.645 10255.772 772.148, 11531.316 10258.78 773.619, 11597.657 10273.916 774.259, 11664.224 10294.435 777.999, 11732.088 10298.908 783.169, 11800.509 10286.497 788.124, 11873.197 10271.158 791.229, 11938.905 10254.515 792.695, 12014.677 10245.962 793.333, 12086.94 10243.08 792.713, 12153.733 10255.033 793.156, 12220.788 10266.514 796.32, 12292.101 10260.249 801.5, 12366.611 10253.412 806.334, 12436.82 10242.361 810.826, 12507.173 10230.669 814.363, 12583.88 10216.633 816.572, 12655.79 10209.683 817.284, 12726.222 10216.905 817.475, 12796.614 10228.422 820.035, 12876.558 10229.452 824.566, 12955.748 10229.452 829.323, 13035.124 10238.753 831.597, 13111.154 10252.196 828.937, 13183.758 10268.109 823.482, 13254.949 10272.897 794.555, 13300.229 10291.453 624.648</trace>
  <trace timeOffset="0.0" brushRef="#br1" contextRef="#ctx0"> 0 11251.406 533.15, 0 11184.552 869.749, 14.116 11142.204 762.117, 28.232 11099.857 8.697</trace>
</ink>
</file>

<file path=ppt/ink/ink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8334.375 8205.391 136.826, 8385.487 8214.817 250.056, 8406.99 8259.233 288.081, 8436.082 8311.097 335.457, 8484.255 8343.675 370.048, 8556.408 8329.599 408.484, 8626.397 8282.674 448.109, 8702.604 8224.17 488.26, 8743.367 8189.361 509.641, 8784.61 8156.161 527.322, 8824.729 8129.799 544.826, 8873.264 8101.416 565.118, 8925.229 8086.687 577.151, 8968.807 8114.97 572.085, 8998.819 8160.908 564.336, 9026.467 8201.556 562.143, 9068.098 8233.14 573.961, 9117.522 8250.812 595.902, 9168.718 8251.479 621.763, 9222.99 8239.271 660.073, 9280.478 8252.3 668.625, 9326.76 8289.877 650.203, 9383.864 8278.502 651.466, 9441.286 8250.58 687.649, 9501.737 8235.342 724.801, 9561.253 8253.268 712.846, 9621.536 8264.922 717.532, 9677.796 8239.626 749.191, 9723.702 8234.984 588.984</trace>
  <trace timeOffset="0.0" brushRef="#br1" contextRef="#ctx0"> 17690.703 8126.016 136.826, 17731.217 8133.312 165.189, 17786.654 8143.16 190.032, 17832.414 8151.31 205.989, 17890.029 8160.967 223.737, 17956.465 8168.6 239.313, 18022.115 8174.593 254.805, 18100.178 8183.814 272.331, 18160.887 8185.19 285.306, 18210.893 8185.475 296.077, 18275.949 8185.549 307.471, 18364.623 8185.549 321.64, 18427.178 8185.549 330.134, 18496.172 8189.067 337.595, 18583.756 8193.811 346.185, 18649.412 8194.847 352.155, 18728.977 8198.804 358.08, 18770.111 8201.204 360.864, 18827.859 8203.73 365.813, 18904.125 8210.575 370.999, 18982.355 8216.985 375.402, 19077.479 8226.736 381.008, 19156.354 8235.354 384.246, 19197.379 8238.946 385.669, 19268.781 8246.242 388.315, 19322.785 8251.565 390.386, 19397.438 8259.59 392.272, 19440.898 8265.119 393.159, 19482.988 8268.712 393.937, 19527.715 8274.521 394.67, 19592.822 8280.75 395.802, 19672.283 8289.11 396.749, 19713.402 8291.253 397.229, 19754.021 8296.117 397.659, 19794.27 8299.279 398.062, 19850.932 8302.594 398.716, 19920.824 8309.723 399.308, 19996.234 8316.206 400.19, 20050.625 8321.204 400.97, 20115.922 8329.045 401.919, 20187.377 8332.356 403.517, 20243.52 8339.488 405.108, 20300.402 8342.453 406.651, 20358.975 8343.675 409.029, 20417.988 8344.111 411.487, 20459.754 8347.816 413.535, 20515.41 8351.593 415.64, 20581.414 8353.188 417.562, 20643.678 8353.862 419.02, 20686.939 8354.147 420.345, 20736.312 8350.7 421.91, 20779.891 8346.924 423.505, 20826.494 8344.921 425.901, 20871.6 8344.37 428.439, 20911.398 8325.221 431.061, 20915.637 8266.582 378.765, 20875.396 8251.527 240.038</trace>
  <trace timeOffset="0.0" brushRef="#br1" contextRef="#ctx0"> 6806.406 9604.375 136.826, 6856.725 9594.455 147.047, 6905.823 9628.811 168.39, 6939.108 9670.767 182.486, 6984.166 9716.857 192.627, 7034.45 9742.66 204.045, 7094.611 9744.313 221.41, 7158.171 9718.326 245.93, 7205.71 9693.587 259.67, 7269.998 9669.481 270.019, 7325.15 9650.533 276.281, 7382.242 9632.709 282.43, 7435.037 9624.915 286.605, 7495.805 9630.027 290.542, 7542.343 9657.949 290.943, 7582.259 9693.758 291.436, 7624.591 9723.079 295.781, 7676.061 9720.95 305.33, 7732.535 9696.111 316.239, 7792.066 9664.302 323.92, 7842.084 9639.308 329.898, 7902.867 9616.143 334.767, 7966.068 9629.669 330.958, 8012.787 9669.813 323.717, 8062.456 9702.205 322.942, 8126.329 9700.073 329.82, 8194.679 9679.787 337.095, 8255.992 9653.899 347.68, 8324.144 9629.142 359.698, 8397.109 9608.674 369.442, 8464.338 9604.375 377.903, 8531.694 9626.708 384.636, 8594.063 9660.922 392.016, 8661.233 9673.754 396.035, 8728.06 9659.758 404.242, 8770.269 9637.201 412.245, 8837.203 9598.84 426.058, 8907.688 9553.232 442.237, 8947.936 9531.828 449.575, 8992.613 9518.136 455.94, 9040.634 9515.264 458.86, 9085.289 9523.34 459.135, 9161.693 9564.526 458.825, 9202.977 9588.501 458.825, 9274.54 9621.334 461.206, 9320.63 9624.146 469.522, 9361.727 9615.329 482.674, 9405.373 9599.599 500.825, 9449.02 9587.516 517.473, 9498.634 9575.827 530.158, 9545.399 9574.609 538.74, 9596.961 9574.609 543.235, 9647.458 9590.796 545.486, 9697.476 9614.494 548.508, 9738.823 9643.494 551.185, 9781.588 9670.394 553.615, 9824.376 9690.86 565.564, 9877.127 9693.674 580.57, 9934.926 9690.152 599.752, 9990.608 9684.107 615.095, 10051.852 9676.457 624.959, 10114.125 9673.901 627.944, 10174.29 9682.719 623.561, 10226.49 9696.162 618.105, 10276.721 9719.595 609.868, 10326.067 9740.033 598.2, 10377.718 9751.472 592.252, 10428.659 9753.129 595.588, 10490.041 9745.909 605.649, 10542.036 9736.346 618.712, 10601.632 9726.25 636.841, 10655.716 9717.814 651.482, 10719.983 9713.589 661.839, 10780.62 9719.323 656.409, 10836.028 9736.257 650, 10888.359 9759.876 649.405, 10949.301 9772.016 654.961, 11007.69 9773.047 668.921, 11070.518 9757.939 693.977, 11130.52 9739.49 718.434, 11193.834 9713.431 741.705, 11258.735 9696.73 752.084, 11325.106 9684.107 747.45, 11390.596 9689.559 737.497, 11455.6 9717.48 714.162, 11509.435 9747.702 700.553, 11574.379 9762.767 703.076, 11642.098 9759.604 726.05, 11706.711 9741.779 757.131, 11777.445 9723.241 772.001, 11842.729 9707.029 777.404, 11911.935 9695.517 778.75, 11980.645 9693.674 778.71, 12050.556 9697.192 774.567, 12117.468 9718.701 763.146, 12185.115 9733.359 744.017, 12231.102 9760.622 491.371</trace>
  <trace timeOffset="0.0" brushRef="#br1" contextRef="#ctx0"> 13622.734 9564.688 136.826, 13671.847 9606.505 171.704, 13721.39 9622.201 186.869, 13762.818 9624.035 195.615, 13806.269 9620.699 203.935, 13856.009 9608.034 212.141, 13913.915 9584.334 223.122, 13955.555 9569.61 230.08, 14006.196 9555.87 235.468, 14055.133 9554.765 236.797, 14107.977 9564.065 236.847, 14150.69 9576.472 237.53, 14197.894 9587.357 239.341, 14248.74 9593.831 242.671, 14295.813 9594.455 246.795, 14344.073 9588.645 254.539, 14405.895 9572.936 267.064, 14461.385 9561.526 279.992, 14511.772 9555.123 289.567, 14564.218 9560.573 296.645, 14621.653 9575.318 304.96, 14677.899 9598.172 313.795, 14740.6 9628.922 324.035, 14803.047 9634.141 338.876, 14873.448 9617.956 361.812, 14942.716 9593.217 385.693, 15008.249 9570.191 403.339, 15084.577 9557.578 413.449, 15127.501 9555.123 415.889, 15172.143 9563.656 416.372, 15216.305 9568.136 416.294, 15292.667 9581.833 417.146, 15333.101 9584.348 419.3, 15374.283 9577.238 422.185, 15422.699 9569.159 426.184, 15507.423 9543.791 434.027, 15548.057 9532.55 437.113, 15590.667 9520.919 440.962, 15644.338 9510.56 444.85, 15728.59 9497.082 449.4, 15771.244 9495.421 450, 15817.131 9498.755 448.486, 15861.587 9510.609 444.185, 15941.602 9531.673 440.947, 15987.271 9534.736 441.786, 16027.633 9543.184 444.201, 16068.814 9544.658 448.21, 16109.935 9544.844 454.365, 16156.624 9544.844 462.484, 16199.459 9544.844 469.242, 16245.239 9544.844 473.39, 16295.112 9544.844 474.821, 16335.838 9544.844 473.994, 16377.116 9550.652 472.959, 16420.139 9554.409 473.315, 16460.266 9563.027 474.738, 16504.24 9572.95 476.141, 16553.428 9574.537 475.959, 16598.66 9574.609 477.736, 16648.186 9559.912 484.465, 16692.666 9547.828 495.89, 16734.305 9536.655 510.302, 16781.428 9534.921 511.133, 16827.18 9547.741 493.018, 16868.066 9562.061 491.487, 16910.188 9558.695 499.23, 16959.877 9549.144 509.801, 17009.896 9539.221 530.008, 17060.135 9531.587 553.396, 17108.582 9525.073 562.481, 17148.281 9532.631 371.479</trace>
  <trace timeOffset="0.0" brushRef="#br1" contextRef="#ctx0"> 13424.297 12620.625 146.936, 13475.336 12614.581 166.543, 13521.533 12626.433 174.771, 13579.578 12647.692 176.64, 13639.801 12653.911 178.814, 13698.92 12652.661 183.989, 13742.616 12647.229 189.08, 13786.425 12637.981 195.386, 13836.165 12625.845 203.13, 13894.07 12600.696 215.361, 13944.602 12583.406 226.049, 14005.166 12562.482 241.016, 14056.332 12555.724 251.876, 14106.302 12568.203 262.837, 14155.209 12592.989 273.057, 14205.448 12624.971 283.721, 14249.349 12654.736 301.641, 14305.962 12684.749 331.26, 14366.934 12699.378 361.582, 14433.365 12683.14 392.658, 14507.067 12658.81 418.735, 14585.338 12635.471 433.499, 14627.916 12624.357 438.263, 14704.616 12611.06 444.769, 14747.206 12602.44 447.166, 14793.834 12600.967 450.133, 14836.822 12608.076 453.556, 14878.353 12617.925 457.023, 14919.008 12635.66 460.625, 14959.847 12649.583 466.573, 15005.003 12650.391 477.31, 15052.66 12643.098 495.215, 15099.634 12629.044 511.866, 15153.773 12612.514 530.781, 15197.847 12596.701 545.783, 15247.834 12580.741 557.028, 15300.352 12564.529 566.43, 15347.694 12552.276 574.932, 15403.258 12551.172 578.546, 15453.755 12551.172 574.778, 15504.926 12554.692 567.727, 15556.938 12560.737 562.838, 15613.76 12561.094 565.914, 15663.419 12555.287 577.087, 15714.626 12545.722 592.71, 15770.479 12533.347 607.827, 15825.8 12518.991 619.494, 15881.734 12508.589 627.025, 15938.238 12502.186 630.851, 16003.271 12492.675 630.681, 16065.806 12498.936 625.276, 16126.226 12501.49 617.631, 16180.61 12508.858 615.08, 16237.227 12503.15 623.147, 16295.933 12494.342 639.235, 16352.106 12481.184 657.666, 16415.133 12469.667 674.812, 16487.021 12452.164 688.855, 16556.062 12437.032 696.595, 16626.385 12425.174 698.355, 16687.672 12422.262 694.078, 16747.787 12431.079 669.206, 16801.074 12458.891 636.473, 16852.318 12479.986 628.994, 16913.523 12491.02 637.756, 16970.479 12488.121 655.829, 17032.387 12482.342 678.267, 17098.279 12473.459 701.517, 17162.035 12466.062 719.325, 17225.365 12462.061 731.205, 17287.711 12469.171 729.641, 17353.236 12487.169 706.713, 17416.092 12506.748 684.957, 17475.553 12519.674 683.589, 17540.891 12521.406 702.689, 17607.982 12521.406 733.612, 17673.805 12512.109 755.31, 17746.336 12511.486 763.603, 17811.555 12517.293 739.548, 17853.316 12535.473 581.403</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9" name=""/>
        <p:cNvGrpSpPr/>
        <p:nvPr/>
      </p:nvGrpSpPr>
      <p:grpSpPr>
        <a:xfrm>
          <a:off x="0" y="0"/>
          <a:ext cx="0" cy="0"/>
          <a:chOff x="0" y="0"/>
          <a:chExt cx="0" cy="0"/>
        </a:xfrm>
      </p:grpSpPr>
      <p:sp>
        <p:nvSpPr>
          <p:cNvPr id="1048998"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48999" name="日期占位符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C78CBBD-3C27-499C-A42A-8E50B2D588E8}" type="datetimeFigureOut">
              <a:rPr altLang="en-US" lang="zh-CN" smtClean="0"/>
              <a:t>2020/7/29</a:t>
            </a:fld>
            <a:endParaRPr altLang="en-US" lang="zh-CN"/>
          </a:p>
        </p:txBody>
      </p:sp>
      <p:sp>
        <p:nvSpPr>
          <p:cNvPr id="1049000" name="幻灯片图像占位符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altLang="en-US" lang="zh-CN"/>
          </a:p>
        </p:txBody>
      </p:sp>
      <p:sp>
        <p:nvSpPr>
          <p:cNvPr id="1049001" name="备注占位符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02" name="页脚占位符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49003" name="灯片编号占位符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85F073A4-FF0A-445A-A3D9-21E3B1F6790F}" type="slidenum">
              <a:rPr altLang="en-US" lang="zh-CN" smtClean="0"/>
              <a:t>‹#›</a:t>
            </a:fld>
            <a:endParaRPr altLang="en-US" lang="zh-CN"/>
          </a:p>
        </p:txBody>
      </p:sp>
    </p:spTree>
  </p:cSld>
  <p:clrMap accent1="accent1" accent2="accent2" accent3="accent3" accent4="accent4" accent5="accent5" accent6="accent6" bg1="lt1" bg2="lt2" tx1="dk1" tx2="dk2" hlink="hlink" folHlink="folHlink"/>
  <p:hf dt="0" ftr="0" hdr="0" sldNum="1"/>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27" name=""/>
        <p:cNvGrpSpPr/>
        <p:nvPr/>
      </p:nvGrpSpPr>
      <p:grpSpPr>
        <a:xfrm>
          <a:off x="0" y="0"/>
          <a:ext cx="0" cy="0"/>
          <a:chOff x="0" y="0"/>
          <a:chExt cx="0" cy="0"/>
        </a:xfrm>
      </p:grpSpPr>
      <p:pic>
        <p:nvPicPr>
          <p:cNvPr id="2097152" name="Picture 2"/>
          <p:cNvPicPr>
            <a:picLocks noChangeAspect="1" noChangeArrowheads="1"/>
          </p:cNvPicPr>
          <p:nvPr userDrawn="1"/>
        </p:nvPicPr>
        <p:blipFill>
          <a:blip xmlns:r="http://schemas.openxmlformats.org/officeDocument/2006/relationships" r:embed="rId1" cstate="print"/>
          <a:srcRect/>
          <a:stretch>
            <a:fillRect/>
          </a:stretch>
        </p:blipFill>
        <p:spPr bwMode="auto">
          <a:xfrm>
            <a:off x="51958" y="51195"/>
            <a:ext cx="1051486" cy="713509"/>
          </a:xfrm>
          <a:prstGeom prst="rect"/>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9"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8" name=""/>
        <p:cNvGrpSpPr/>
        <p:nvPr/>
      </p:nvGrpSpPr>
      <p:grpSpPr>
        <a:xfrm>
          <a:off x="0" y="0"/>
          <a:ext cx="0" cy="0"/>
          <a:chOff x="0" y="0"/>
          <a:chExt cx="0" cy="0"/>
        </a:xfrm>
      </p:grpSpPr>
      <p:sp>
        <p:nvSpPr>
          <p:cNvPr id="1048993" name="Title 1"/>
          <p:cNvSpPr>
            <a:spLocks noGrp="1"/>
          </p:cNvSpPr>
          <p:nvPr>
            <p:ph type="ctrTitle"/>
          </p:nvPr>
        </p:nvSpPr>
        <p:spPr>
          <a:xfrm>
            <a:off x="914400" y="1122363"/>
            <a:ext cx="10363200" cy="2387600"/>
          </a:xfrm>
        </p:spPr>
        <p:txBody>
          <a:bodyPr anchor="b"/>
          <a:lstStyle>
            <a:lvl1pPr algn="ctr">
              <a:defRPr sz="6000"/>
            </a:lvl1pPr>
          </a:lstStyle>
          <a:p>
            <a:r>
              <a:rPr altLang="en-US" lang="zh-CN" smtClean="0"/>
              <a:t>单击此处编辑母版标题样式</a:t>
            </a:r>
            <a:endParaRPr dirty="0" lang="en-US"/>
          </a:p>
        </p:txBody>
      </p:sp>
      <p:sp>
        <p:nvSpPr>
          <p:cNvPr id="1048994"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8995" name="Date Placeholder 3"/>
          <p:cNvSpPr>
            <a:spLocks noGrp="1"/>
          </p:cNvSpPr>
          <p:nvPr>
            <p:ph type="dt" sz="half" idx="10"/>
          </p:nvPr>
        </p:nvSpPr>
        <p:spPr/>
        <p:txBody>
          <a:bodyPr/>
          <a:p>
            <a:fld id="{A346817E-0B45-4720-AA23-C2196F400BBE}" type="datetimeFigureOut">
              <a:rPr altLang="en-US" lang="zh-CN" smtClean="0"/>
              <a:t>2015/2/2</a:t>
            </a:fld>
            <a:endParaRPr altLang="en-US" lang="zh-CN"/>
          </a:p>
        </p:txBody>
      </p:sp>
      <p:sp>
        <p:nvSpPr>
          <p:cNvPr id="1048996" name="Footer Placeholder 4"/>
          <p:cNvSpPr>
            <a:spLocks noGrp="1"/>
          </p:cNvSpPr>
          <p:nvPr>
            <p:ph type="ftr" sz="quarter" idx="11"/>
          </p:nvPr>
        </p:nvSpPr>
        <p:spPr/>
        <p:txBody>
          <a:bodyPr/>
          <a:p>
            <a:endParaRPr altLang="en-US" lang="zh-CN"/>
          </a:p>
        </p:txBody>
      </p:sp>
      <p:sp>
        <p:nvSpPr>
          <p:cNvPr id="1048997" name="Slide Number Placeholder 5"/>
          <p:cNvSpPr>
            <a:spLocks noGrp="1"/>
          </p:cNvSpPr>
          <p:nvPr>
            <p:ph type="sldNum" sz="quarter" idx="12"/>
          </p:nvPr>
        </p:nvSpPr>
        <p:spPr/>
        <p:txBody>
          <a:bodyPr/>
          <a:p>
            <a:fld id="{0279700D-8087-46DD-9E4C-2E27B4C0B8CD}"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4" name=""/>
        <p:cNvGrpSpPr/>
        <p:nvPr/>
      </p:nvGrpSpPr>
      <p:grpSpPr>
        <a:xfrm>
          <a:off x="0" y="0"/>
          <a:ext cx="0" cy="0"/>
          <a:chOff x="0" y="0"/>
          <a:chExt cx="0" cy="0"/>
        </a:xfrm>
      </p:grpSpPr>
      <p:sp>
        <p:nvSpPr>
          <p:cNvPr id="1048576" name="标题占位符 1"/>
          <p:cNvSpPr>
            <a:spLocks noGrp="1"/>
          </p:cNvSpPr>
          <p:nvPr>
            <p:ph type="title"/>
          </p:nvPr>
        </p:nvSpPr>
        <p:spPr>
          <a:xfrm>
            <a:off x="609600" y="274638"/>
            <a:ext cx="10972800" cy="1143000"/>
          </a:xfrm>
          <a:prstGeom prst="rect"/>
        </p:spPr>
        <p:txBody>
          <a:bodyPr anchor="ctr" bIns="45720" lIns="91440" rIns="91440" rtlCol="0" tIns="45720" vert="horz">
            <a:normAutofit/>
          </a:bodyPr>
          <a:p>
            <a:r>
              <a:rPr altLang="en-US" lang="zh-CN"/>
              <a:t>单击此处编辑母版标题样式</a:t>
            </a:r>
          </a:p>
        </p:txBody>
      </p:sp>
      <p:sp>
        <p:nvSpPr>
          <p:cNvPr id="1048577" name="文本占位符 2"/>
          <p:cNvSpPr>
            <a:spLocks noGrp="1"/>
          </p:cNvSpPr>
          <p:nvPr>
            <p:ph type="body" idx="1"/>
          </p:nvPr>
        </p:nvSpPr>
        <p:spPr>
          <a:xfrm>
            <a:off x="609600" y="1600200"/>
            <a:ext cx="10972800" cy="4525963"/>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609600" y="6356350"/>
            <a:ext cx="2844800" cy="365125"/>
          </a:xfrm>
          <a:prstGeom prst="rect"/>
        </p:spPr>
        <p:txBody>
          <a:bodyPr anchor="ctr" bIns="45720" lIns="91440" rIns="91440" rtlCol="0" tIns="45720" vert="horz"/>
          <a:lstStyle>
            <a:lvl1pPr algn="l">
              <a:defRPr sz="1200">
                <a:solidFill>
                  <a:schemeClr val="tx1">
                    <a:tint val="75000"/>
                  </a:schemeClr>
                </a:solidFill>
              </a:defRPr>
            </a:lvl1pPr>
          </a:lstStyle>
          <a:p>
            <a:endParaRPr altLang="en-US" lang="zh-CN"/>
          </a:p>
        </p:txBody>
      </p:sp>
      <p:sp>
        <p:nvSpPr>
          <p:cNvPr id="1048579" name="页脚占位符 4"/>
          <p:cNvSpPr>
            <a:spLocks noGrp="1"/>
          </p:cNvSpPr>
          <p:nvPr>
            <p:ph type="ftr" sz="quarter" idx="3"/>
          </p:nvPr>
        </p:nvSpPr>
        <p:spPr>
          <a:xfrm>
            <a:off x="4165600" y="6356350"/>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737600" y="6356350"/>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B1C7748E-314A-4332-A808-614A9DA0F03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714" r:id="rId1"/>
    <p:sldLayoutId id="2147483715" r:id="rId2"/>
  </p:sldLayoutIdLst>
  <p:hf dt="1"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16" name=""/>
        <p:cNvGrpSpPr/>
        <p:nvPr/>
      </p:nvGrpSpPr>
      <p:grpSpPr>
        <a:xfrm>
          <a:off x="0" y="0"/>
          <a:ext cx="0" cy="0"/>
          <a:chOff x="0" y="0"/>
          <a:chExt cx="0" cy="0"/>
        </a:xfrm>
      </p:grpSpPr>
      <p:sp>
        <p:nvSpPr>
          <p:cNvPr id="1048988" name="标题占位符 1"/>
          <p:cNvSpPr>
            <a:spLocks noGrp="1"/>
          </p:cNvSpPr>
          <p:nvPr>
            <p:ph type="title"/>
          </p:nvPr>
        </p:nvSpPr>
        <p:spPr>
          <a:xfrm>
            <a:off x="609600" y="274638"/>
            <a:ext cx="10972800" cy="1143000"/>
          </a:xfrm>
          <a:prstGeom prst="rect"/>
        </p:spPr>
        <p:txBody>
          <a:bodyPr anchor="ctr" bIns="45720" lIns="91440" rIns="91440" rtlCol="0" tIns="45720" vert="horz">
            <a:normAutofit/>
          </a:bodyPr>
          <a:p>
            <a:r>
              <a:rPr altLang="en-US" lang="zh-CN"/>
              <a:t>单击此处编辑母版标题样式</a:t>
            </a:r>
          </a:p>
        </p:txBody>
      </p:sp>
      <p:sp>
        <p:nvSpPr>
          <p:cNvPr id="1048989" name="文本占位符 2"/>
          <p:cNvSpPr>
            <a:spLocks noGrp="1"/>
          </p:cNvSpPr>
          <p:nvPr>
            <p:ph type="body" idx="1"/>
          </p:nvPr>
        </p:nvSpPr>
        <p:spPr>
          <a:xfrm>
            <a:off x="609600" y="1600200"/>
            <a:ext cx="10972800" cy="4525963"/>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990" name="日期占位符 3"/>
          <p:cNvSpPr>
            <a:spLocks noGrp="1"/>
          </p:cNvSpPr>
          <p:nvPr>
            <p:ph type="dt" sz="half" idx="2"/>
          </p:nvPr>
        </p:nvSpPr>
        <p:spPr>
          <a:xfrm>
            <a:off x="609600" y="6356350"/>
            <a:ext cx="2844800" cy="365125"/>
          </a:xfrm>
          <a:prstGeom prst="rect"/>
        </p:spPr>
        <p:txBody>
          <a:bodyPr anchor="ctr" bIns="45720" lIns="91440" rIns="91440" rtlCol="0" tIns="45720" vert="horz"/>
          <a:lstStyle>
            <a:lvl1pPr algn="l">
              <a:defRPr sz="1200">
                <a:solidFill>
                  <a:schemeClr val="tx1">
                    <a:tint val="75000"/>
                  </a:schemeClr>
                </a:solidFill>
              </a:defRPr>
            </a:lvl1pPr>
          </a:lstStyle>
          <a:p>
            <a:endParaRPr altLang="en-US" lang="zh-CN"/>
          </a:p>
        </p:txBody>
      </p:sp>
      <p:sp>
        <p:nvSpPr>
          <p:cNvPr id="1048991" name="页脚占位符 4"/>
          <p:cNvSpPr>
            <a:spLocks noGrp="1"/>
          </p:cNvSpPr>
          <p:nvPr>
            <p:ph type="ftr" sz="quarter" idx="3"/>
          </p:nvPr>
        </p:nvSpPr>
        <p:spPr>
          <a:xfrm>
            <a:off x="4165600" y="6356350"/>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992" name="灯片编号占位符 5"/>
          <p:cNvSpPr>
            <a:spLocks noGrp="1"/>
          </p:cNvSpPr>
          <p:nvPr>
            <p:ph type="sldNum" sz="quarter" idx="4"/>
          </p:nvPr>
        </p:nvSpPr>
        <p:spPr>
          <a:xfrm>
            <a:off x="8737600" y="6356350"/>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5C1240E5-BA70-490E-9935-316F179738A2}"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716" r:id="rId1"/>
  </p:sldLayoutIdLst>
  <p:hf dt="1"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customXml" Target="../ink/ink3.x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customXml" Target="../ink/ink2.xml"/><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3.emf"/><Relationship Id="rId3" Type="http://schemas.openxmlformats.org/officeDocument/2006/relationships/slideLayout" Target="../slideLayouts/slideLayout1.xml"/><Relationship Id="rId4"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4" name=""/>
        <p:cNvGrpSpPr/>
        <p:nvPr/>
      </p:nvGrpSpPr>
      <p:grpSpPr>
        <a:xfrm>
          <a:off x="0" y="0"/>
          <a:ext cx="0" cy="0"/>
          <a:chOff x="0" y="0"/>
          <a:chExt cx="0" cy="0"/>
        </a:xfrm>
      </p:grpSpPr>
      <p:sp>
        <p:nvSpPr>
          <p:cNvPr id="1048662" name="圆角矩形 186"/>
          <p:cNvSpPr/>
          <p:nvPr/>
        </p:nvSpPr>
        <p:spPr>
          <a:xfrm>
            <a:off x="3555644" y="3645024"/>
            <a:ext cx="5492684" cy="802827"/>
          </a:xfrm>
          <a:prstGeom prst="roundRect">
            <a:avLst>
              <a:gd name="adj" fmla="val 42270"/>
            </a:avLst>
          </a:prstGeom>
          <a:solidFill>
            <a:schemeClr val="bg1">
              <a:lumMod val="85000"/>
            </a:schemeClr>
          </a:solidFill>
          <a:ln>
            <a:noFill/>
          </a:ln>
          <a:effectLst>
            <a:innerShdw blurRad="63500" dir="162000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bIns="45732" lIns="91466" rIns="91466" rtlCol="0" tIns="45732"/>
          <a:p>
            <a:pPr algn="ctr"/>
            <a:endParaRPr altLang="en-US" lang="zh-CN"/>
          </a:p>
        </p:txBody>
      </p:sp>
      <p:sp>
        <p:nvSpPr>
          <p:cNvPr id="1048663" name="TextBox 187"/>
          <p:cNvSpPr txBox="1"/>
          <p:nvPr/>
        </p:nvSpPr>
        <p:spPr>
          <a:xfrm>
            <a:off x="4042609" y="3738457"/>
            <a:ext cx="4437432" cy="624865"/>
          </a:xfrm>
          <a:prstGeom prst="rect"/>
          <a:noFill/>
        </p:spPr>
        <p:txBody>
          <a:bodyPr bIns="45732" lIns="91466" rIns="91466" rtlCol="0" tIns="45732" wrap="none">
            <a:spAutoFit/>
          </a:bodyPr>
          <a:p>
            <a:pPr algn="ctr"/>
            <a:r>
              <a:rPr altLang="en-US" b="1" sz="3600" lang="zh-CN">
                <a:latin typeface="微软雅黑" pitchFamily="34" charset="-122"/>
                <a:ea typeface="微软雅黑" pitchFamily="34" charset="-122"/>
              </a:rPr>
              <a:t>第</a:t>
            </a:r>
            <a:r>
              <a:rPr altLang="zh-CN" b="1" sz="3600" lang="en-US">
                <a:latin typeface="微软雅黑" pitchFamily="34" charset="-122"/>
                <a:ea typeface="微软雅黑" pitchFamily="34" charset="-122"/>
              </a:rPr>
              <a:t>9</a:t>
            </a:r>
            <a:r>
              <a:rPr altLang="en-US" b="1" sz="3600" lang="zh-CN">
                <a:latin typeface="微软雅黑" pitchFamily="34" charset="-122"/>
                <a:ea typeface="微软雅黑" pitchFamily="34" charset="-122"/>
              </a:rPr>
              <a:t>章   输入输出系统 </a:t>
            </a:r>
            <a:endParaRPr altLang="en-US" b="1" dirty="0" sz="3600" lang="zh-CN">
              <a:latin typeface="微软雅黑" pitchFamily="34" charset="-122"/>
              <a:ea typeface="微软雅黑" pitchFamily="34" charset="-122"/>
            </a:endParaRPr>
          </a:p>
        </p:txBody>
      </p:sp>
      <p:grpSp>
        <p:nvGrpSpPr>
          <p:cNvPr id="45" name="组合 13"/>
          <p:cNvGrpSpPr/>
          <p:nvPr/>
        </p:nvGrpSpPr>
        <p:grpSpPr>
          <a:xfrm>
            <a:off x="3482769" y="3645024"/>
            <a:ext cx="2960374" cy="3097047"/>
            <a:chOff x="1956944" y="3743727"/>
            <a:chExt cx="2960374" cy="3097047"/>
          </a:xfrm>
        </p:grpSpPr>
        <p:grpSp>
          <p:nvGrpSpPr>
            <p:cNvPr id="46" name="组合 14"/>
            <p:cNvGrpSpPr/>
            <p:nvPr/>
          </p:nvGrpSpPr>
          <p:grpSpPr>
            <a:xfrm>
              <a:off x="1979268" y="3743727"/>
              <a:ext cx="956825" cy="802827"/>
              <a:chOff x="899592" y="2191937"/>
              <a:chExt cx="956659" cy="802397"/>
            </a:xfrm>
            <a:effectLst>
              <a:outerShdw algn="tl" blurRad="50800" dir="2700000" dist="38100" rotWithShape="0">
                <a:prstClr val="black">
                  <a:alpha val="40000"/>
                </a:prstClr>
              </a:outerShdw>
            </a:effectLst>
          </p:grpSpPr>
          <p:sp>
            <p:nvSpPr>
              <p:cNvPr id="1048664"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a typeface="微软雅黑" pitchFamily="34" charset="-122"/>
                </a:endParaRPr>
              </a:p>
            </p:txBody>
          </p:sp>
          <p:sp>
            <p:nvSpPr>
              <p:cNvPr id="1048665" name="圆角矩形 190"/>
              <p:cNvSpPr/>
              <p:nvPr/>
            </p:nvSpPr>
            <p:spPr>
              <a:xfrm>
                <a:off x="899593" y="2191937"/>
                <a:ext cx="956658" cy="80239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a typeface="微软雅黑" pitchFamily="34" charset="-122"/>
                </a:endParaRPr>
              </a:p>
            </p:txBody>
          </p:sp>
        </p:grpSp>
        <p:pic>
          <p:nvPicPr>
            <p:cNvPr id="2097153" name="Picture 2" descr="C:\Users\Administrator\Desktop\手.png"/>
            <p:cNvPicPr>
              <a:picLocks noChangeAspect="1" noChangeArrowheads="1"/>
            </p:cNvPicPr>
            <p:nvPr/>
          </p:nvPicPr>
          <p:blipFill>
            <a:blip xmlns:r="http://schemas.openxmlformats.org/officeDocument/2006/relationships" r:embed="rId1"/>
            <a:srcRect/>
            <a:stretch>
              <a:fillRect/>
            </a:stretch>
          </p:blipFill>
          <p:spPr bwMode="auto">
            <a:xfrm flipH="1">
              <a:off x="1956944" y="3962916"/>
              <a:ext cx="2960374" cy="2877858"/>
            </a:xfrm>
            <a:prstGeom prst="rect"/>
            <a:noFill/>
          </p:spPr>
        </p:pic>
      </p:grpSp>
      <p:grpSp>
        <p:nvGrpSpPr>
          <p:cNvPr id="47" name="组合 18"/>
          <p:cNvGrpSpPr/>
          <p:nvPr/>
        </p:nvGrpSpPr>
        <p:grpSpPr>
          <a:xfrm>
            <a:off x="3845197" y="1772816"/>
            <a:ext cx="4597066" cy="775935"/>
            <a:chOff x="4304043" y="1286668"/>
            <a:chExt cx="3837944" cy="2757793"/>
          </a:xfrm>
          <a:effectLst>
            <a:outerShdw algn="tr" blurRad="381000" dir="8100000" dist="254000" rotWithShape="0">
              <a:prstClr val="black">
                <a:alpha val="40000"/>
              </a:prstClr>
            </a:outerShdw>
          </a:effectLst>
        </p:grpSpPr>
        <p:sp>
          <p:nvSpPr>
            <p:cNvPr id="1048666" name="圆角矩形 33"/>
            <p:cNvSpPr/>
            <p:nvPr/>
          </p:nvSpPr>
          <p:spPr>
            <a:xfrm>
              <a:off x="4304043" y="1286668"/>
              <a:ext cx="3837944" cy="2757793"/>
            </a:xfrm>
            <a:prstGeom prst="roundRect"/>
            <a:gradFill>
              <a:gsLst>
                <a:gs pos="0">
                  <a:schemeClr val="bg1"/>
                </a:gs>
                <a:gs pos="0">
                  <a:schemeClr val="bg1"/>
                </a:gs>
                <a:gs pos="62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800" lang="zh-CN">
                <a:solidFill>
                  <a:schemeClr val="tx1"/>
                </a:solidFill>
              </a:endParaRPr>
            </a:p>
          </p:txBody>
        </p:sp>
        <p:sp>
          <p:nvSpPr>
            <p:cNvPr id="1048667" name="圆角矩形 34"/>
            <p:cNvSpPr/>
            <p:nvPr/>
          </p:nvSpPr>
          <p:spPr>
            <a:xfrm>
              <a:off x="4351931" y="1367703"/>
              <a:ext cx="3742172" cy="2595722"/>
            </a:xfrm>
            <a:prstGeom prst="roundRect"/>
            <a:gradFill>
              <a:gsLst>
                <a:gs pos="0">
                  <a:schemeClr val="bg1"/>
                </a:gs>
                <a:gs pos="0">
                  <a:schemeClr val="bg1"/>
                </a:gs>
                <a:gs pos="42000">
                  <a:srgbClr val="F0F0F0"/>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sz="2800" lang="zh-CN">
                  <a:solidFill>
                    <a:srgbClr val="0000FF"/>
                  </a:solidFill>
                  <a:latin typeface="微软雅黑" panose="020B0503020204020204" pitchFamily="34" charset="-122"/>
                  <a:ea typeface="微软雅黑" panose="020B0503020204020204" pitchFamily="34" charset="-122"/>
                </a:rPr>
                <a:t>第二部分  计算机组成原理</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id="5" nodeType="clickEffect" presetClass="path" presetID="63" presetSubtype="0">
                                  <p:stCondLst>
                                    <p:cond delay="0"/>
                                  </p:stCondLst>
                                  <p:childTnLst>
                                    <p:animMotion origin="layout" path="M -1.66667E-6 0.00139 L 0.52066 -0.00301 " pathEditMode="relative" rAng="0" ptsTypes="AA">
                                      <p:cBhvr>
                                        <p:cTn dur="1000" fill="hold" id="6"/>
                                        <p:tgtEl>
                                          <p:spTgt spid="45"/>
                                        </p:tgtEl>
                                        <p:attrNameLst>
                                          <p:attrName>ppt_x</p:attrName>
                                          <p:attrName>ppt_y</p:attrName>
                                        </p:attrNameLst>
                                      </p:cBhvr>
                                      <p:rCtr x="26024" y="-231"/>
                                    </p:animMotion>
                                  </p:childTnLst>
                                </p:cTn>
                              </p:par>
                              <p:par>
                                <p:cTn fill="hold" grpId="0" id="7" nodeType="withEffect" presetClass="entr" presetID="22" presetSubtype="8">
                                  <p:stCondLst>
                                    <p:cond delay="250"/>
                                  </p:stCondLst>
                                  <p:childTnLst>
                                    <p:set>
                                      <p:cBhvr>
                                        <p:cTn dur="1" fill="hold" id="8">
                                          <p:stCondLst>
                                            <p:cond delay="0"/>
                                          </p:stCondLst>
                                        </p:cTn>
                                        <p:tgtEl>
                                          <p:spTgt spid="1048662"/>
                                        </p:tgtEl>
                                        <p:attrNameLst>
                                          <p:attrName>style.visibility</p:attrName>
                                        </p:attrNameLst>
                                      </p:cBhvr>
                                      <p:to>
                                        <p:strVal val="visible"/>
                                      </p:to>
                                    </p:set>
                                    <p:animEffect transition="in" filter="wipe(left)">
                                      <p:cBhvr>
                                        <p:cTn dur="1000" id="9"/>
                                        <p:tgtEl>
                                          <p:spTgt spid="1048662"/>
                                        </p:tgtEl>
                                      </p:cBhvr>
                                    </p:animEffect>
                                  </p:childTnLst>
                                </p:cTn>
                              </p:par>
                              <p:par>
                                <p:cTn fill="hold" grpId="0" id="10" nodeType="withEffect" presetClass="entr" presetID="22" presetSubtype="8">
                                  <p:stCondLst>
                                    <p:cond delay="750"/>
                                  </p:stCondLst>
                                  <p:childTnLst>
                                    <p:set>
                                      <p:cBhvr>
                                        <p:cTn dur="1" fill="hold" id="11">
                                          <p:stCondLst>
                                            <p:cond delay="0"/>
                                          </p:stCondLst>
                                        </p:cTn>
                                        <p:tgtEl>
                                          <p:spTgt spid="1048663"/>
                                        </p:tgtEl>
                                        <p:attrNameLst>
                                          <p:attrName>style.visibility</p:attrName>
                                        </p:attrNameLst>
                                      </p:cBhvr>
                                      <p:to>
                                        <p:strVal val="visible"/>
                                      </p:to>
                                    </p:set>
                                    <p:animEffect transition="in" filter="wipe(left)">
                                      <p:cBhvr>
                                        <p:cTn dur="500" id="12"/>
                                        <p:tgtEl>
                                          <p:spTgt spid="1048663"/>
                                        </p:tgtEl>
                                      </p:cBhvr>
                                    </p:animEffect>
                                  </p:childTnLst>
                                </p:cTn>
                              </p:par>
                            </p:childTnLst>
                          </p:cTn>
                        </p:par>
                        <p:par>
                          <p:cTn fill="hold" id="13">
                            <p:stCondLst>
                              <p:cond delay="1250"/>
                            </p:stCondLst>
                            <p:childTnLst>
                              <p:par>
                                <p:cTn fill="hold" id="14" nodeType="afterEffect" presetClass="exit" presetID="1" presetSubtype="0">
                                  <p:stCondLst>
                                    <p:cond delay="0"/>
                                  </p:stCondLst>
                                  <p:childTnLst>
                                    <p:set>
                                      <p:cBhvr>
                                        <p:cTn dur="1" fill="hold" id="15">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2" grpId="0" animBg="1"/>
      <p:bldP spid="104866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6" name=""/>
        <p:cNvGrpSpPr/>
        <p:nvPr/>
      </p:nvGrpSpPr>
      <p:grpSpPr>
        <a:xfrm>
          <a:off x="0" y="0"/>
          <a:ext cx="0" cy="0"/>
          <a:chOff x="0" y="0"/>
          <a:chExt cx="0" cy="0"/>
        </a:xfrm>
      </p:grpSpPr>
      <p:sp>
        <p:nvSpPr>
          <p:cNvPr id="1048633" name="Rectangle 2"/>
          <p:cNvSpPr>
            <a:spLocks noChangeArrowheads="1"/>
          </p:cNvSpPr>
          <p:nvPr/>
        </p:nvSpPr>
        <p:spPr bwMode="auto">
          <a:xfrm>
            <a:off x="2243138" y="2105893"/>
            <a:ext cx="7516812" cy="2613660"/>
          </a:xfrm>
          <a:prstGeom prst="rect"/>
          <a:noFill/>
          <a:ln>
            <a:noFill/>
          </a:ln>
          <a:effectLst/>
        </p:spPr>
        <p:txBody>
          <a:bodyPr>
            <a:spAutoFit/>
          </a:bodyPr>
          <a:p>
            <a:pPr>
              <a:spcBef>
                <a:spcPct val="50000"/>
              </a:spcBef>
            </a:pPr>
            <a:r>
              <a:rPr altLang="en-US" b="1" sz="2800" lang="zh-CN"/>
              <a:t>下列选项中的英文缩写均为总线标准的是:</a:t>
            </a:r>
          </a:p>
          <a:p>
            <a:pPr>
              <a:spcBef>
                <a:spcPct val="25000"/>
              </a:spcBef>
            </a:pPr>
            <a:r>
              <a:rPr altLang="zh-CN" b="1" sz="2800" lang="en-US"/>
              <a:t>  A.  PCI、CRT、USB、EISA                  </a:t>
            </a:r>
          </a:p>
          <a:p>
            <a:pPr>
              <a:spcBef>
                <a:spcPct val="25000"/>
              </a:spcBef>
            </a:pPr>
            <a:r>
              <a:rPr altLang="zh-CN" b="1" sz="2800" lang="en-US"/>
              <a:t>  B.  ISA、CPI、VESA、EISA</a:t>
            </a:r>
          </a:p>
          <a:p>
            <a:pPr>
              <a:spcBef>
                <a:spcPct val="25000"/>
              </a:spcBef>
            </a:pPr>
            <a:r>
              <a:rPr altLang="zh-CN" b="1" sz="2800" lang="en-US"/>
              <a:t>  C.  ISA、SCSI、RAM、MIPS     </a:t>
            </a:r>
          </a:p>
          <a:p>
            <a:pPr>
              <a:spcBef>
                <a:spcPct val="25000"/>
              </a:spcBef>
            </a:pPr>
            <a:r>
              <a:rPr altLang="zh-CN" b="1" sz="2800" lang="en-US"/>
              <a:t>  D.  ISA、EISA、PCI、PCI-Express</a:t>
            </a:r>
          </a:p>
        </p:txBody>
      </p:sp>
      <p:sp>
        <p:nvSpPr>
          <p:cNvPr id="1048634" name="Text Box 3"/>
          <p:cNvSpPr txBox="1">
            <a:spLocks noChangeArrowheads="1"/>
          </p:cNvSpPr>
          <p:nvPr/>
        </p:nvSpPr>
        <p:spPr bwMode="auto">
          <a:xfrm>
            <a:off x="1881188" y="1052736"/>
            <a:ext cx="1239837" cy="523220"/>
          </a:xfrm>
          <a:prstGeom prst="rect"/>
          <a:noFill/>
          <a:ln>
            <a:noFill/>
          </a:ln>
          <a:effectLst/>
        </p:spPr>
        <p:txBody>
          <a:bodyPr>
            <a:spAutoFit/>
          </a:bodyPr>
          <a:p>
            <a:pPr>
              <a:spcBef>
                <a:spcPct val="50000"/>
              </a:spcBef>
            </a:pPr>
            <a:r>
              <a:rPr altLang="en-US" b="1" sz="2800" lang="zh-CN"/>
              <a:t>例题:</a:t>
            </a:r>
          </a:p>
        </p:txBody>
      </p:sp>
      <mc:AlternateContent xmlns:mc="http://schemas.openxmlformats.org/markup-compatibility/2006">
        <mc:Choice xmlns:p14="http://schemas.microsoft.com/office/powerpoint/2010/main" Requires="p14">
          <p:contentPart p14:bwMode="auto" r:id="rId1">
            <p14:nvContentPartPr>
              <p14:cNvPr id="1048635" name=""/>
              <p14:cNvContentPartPr/>
              <p14:nvPr/>
            </p14:nvContentPartPr>
            <p14:xfrm>
              <a:off x="8966853" y="1871662"/>
              <a:ext cx="481415" cy="838809"/>
            </p14:xfrm>
          </p:contentPart>
        </mc:Choice>
        <mc:Fallback>
          <p:sp>
            <p:nvSpPr>
              <p:cNvPr id="1048635" name=""/>
              <p:cNvSpPr/>
              <p:nvPr/>
            </p:nvSpPr>
            <p:spPr>
              <a:xfrm>
                <a:off x="8966853" y="1871662"/>
                <a:ext cx="481415" cy="83880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33">
                                            <p:txEl>
                                              <p:pRg st="0" end="0"/>
                                            </p:txEl>
                                          </p:spTgt>
                                        </p:tgtEl>
                                        <p:attrNameLst>
                                          <p:attrName>style.visibility</p:attrName>
                                        </p:attrNameLst>
                                      </p:cBhvr>
                                      <p:to>
                                        <p:strVal val="visible"/>
                                      </p:to>
                                    </p:set>
                                    <p:animEffect transition="in" filter="wipe(left)">
                                      <p:cBhvr>
                                        <p:cTn dur="500" id="7"/>
                                        <p:tgtEl>
                                          <p:spTgt spid="104863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33">
                                            <p:txEl>
                                              <p:pRg st="1" end="1"/>
                                            </p:txEl>
                                          </p:spTgt>
                                        </p:tgtEl>
                                        <p:attrNameLst>
                                          <p:attrName>style.visibility</p:attrName>
                                        </p:attrNameLst>
                                      </p:cBhvr>
                                      <p:to>
                                        <p:strVal val="visible"/>
                                      </p:to>
                                    </p:set>
                                    <p:animEffect transition="in" filter="wipe(left)">
                                      <p:cBhvr>
                                        <p:cTn dur="500" id="12"/>
                                        <p:tgtEl>
                                          <p:spTgt spid="1048633">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633">
                                            <p:txEl>
                                              <p:pRg st="2" end="2"/>
                                            </p:txEl>
                                          </p:spTgt>
                                        </p:tgtEl>
                                        <p:attrNameLst>
                                          <p:attrName>style.visibility</p:attrName>
                                        </p:attrNameLst>
                                      </p:cBhvr>
                                      <p:to>
                                        <p:strVal val="visible"/>
                                      </p:to>
                                    </p:set>
                                    <p:animEffect transition="in" filter="wipe(left)">
                                      <p:cBhvr>
                                        <p:cTn dur="500" id="17"/>
                                        <p:tgtEl>
                                          <p:spTgt spid="1048633">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633">
                                            <p:txEl>
                                              <p:pRg st="3" end="3"/>
                                            </p:txEl>
                                          </p:spTgt>
                                        </p:tgtEl>
                                        <p:attrNameLst>
                                          <p:attrName>style.visibility</p:attrName>
                                        </p:attrNameLst>
                                      </p:cBhvr>
                                      <p:to>
                                        <p:strVal val="visible"/>
                                      </p:to>
                                    </p:set>
                                    <p:animEffect transition="in" filter="wipe(left)">
                                      <p:cBhvr>
                                        <p:cTn dur="500" id="22"/>
                                        <p:tgtEl>
                                          <p:spTgt spid="1048633">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8633">
                                            <p:txEl>
                                              <p:pRg st="4" end="4"/>
                                            </p:txEl>
                                          </p:spTgt>
                                        </p:tgtEl>
                                        <p:attrNameLst>
                                          <p:attrName>style.visibility</p:attrName>
                                        </p:attrNameLst>
                                      </p:cBhvr>
                                      <p:to>
                                        <p:strVal val="visible"/>
                                      </p:to>
                                    </p:set>
                                    <p:animEffect transition="in" filter="wipe(left)">
                                      <p:cBhvr>
                                        <p:cTn dur="500" id="27"/>
                                        <p:tgtEl>
                                          <p:spTgt spid="10486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28" name=""/>
        <p:cNvGrpSpPr/>
        <p:nvPr/>
      </p:nvGrpSpPr>
      <p:grpSpPr>
        <a:xfrm>
          <a:off x="0" y="0"/>
          <a:ext cx="0" cy="0"/>
          <a:chOff x="0" y="0"/>
          <a:chExt cx="0" cy="0"/>
        </a:xfrm>
      </p:grpSpPr>
      <p:sp>
        <p:nvSpPr>
          <p:cNvPr id="1048581" name="Text Box 5"/>
          <p:cNvSpPr txBox="1">
            <a:spLocks noChangeArrowheads="1"/>
          </p:cNvSpPr>
          <p:nvPr/>
        </p:nvSpPr>
        <p:spPr bwMode="auto">
          <a:xfrm>
            <a:off x="6022330" y="2823319"/>
            <a:ext cx="1443782" cy="461665"/>
          </a:xfrm>
          <a:prstGeom prst="rect"/>
          <a:solidFill>
            <a:srgbClr val="00B050"/>
          </a:solidFill>
          <a:ln w="38100" cap="sq">
            <a:solidFill>
              <a:schemeClr val="bg2"/>
            </a:solidFill>
            <a:miter lim="800000"/>
            <a:headEnd type="none" w="sm" len="sm"/>
            <a:tailEnd type="none" w="sm" len="sm"/>
          </a:ln>
        </p:spPr>
        <p:txBody>
          <a:bodyPr wrap="square">
            <a:spAutoFit/>
          </a:bodyPr>
          <a:p>
            <a:pPr algn="ctr">
              <a:spcBef>
                <a:spcPct val="50000"/>
              </a:spcBef>
            </a:pPr>
            <a:r>
              <a:rPr altLang="zh-CN" b="1" sz="2400" lang="en-US">
                <a:solidFill>
                  <a:schemeClr val="bg1"/>
                </a:solidFill>
              </a:rPr>
              <a:t>  I/O</a:t>
            </a:r>
            <a:r>
              <a:rPr altLang="en-US" b="1" sz="2400" lang="zh-CN">
                <a:solidFill>
                  <a:schemeClr val="bg1"/>
                </a:solidFill>
              </a:rPr>
              <a:t>接口</a:t>
            </a:r>
          </a:p>
        </p:txBody>
      </p:sp>
      <p:sp>
        <p:nvSpPr>
          <p:cNvPr id="1048582" name="Line 6"/>
          <p:cNvSpPr>
            <a:spLocks noChangeShapeType="1"/>
          </p:cNvSpPr>
          <p:nvPr/>
        </p:nvSpPr>
        <p:spPr bwMode="auto">
          <a:xfrm>
            <a:off x="7882037" y="2469456"/>
            <a:ext cx="0" cy="1219200"/>
          </a:xfrm>
          <a:prstGeom prst="line"/>
          <a:noFill/>
          <a:ln w="38100" cap="sq">
            <a:solidFill>
              <a:schemeClr val="tx1"/>
            </a:solidFill>
            <a:round/>
            <a:headEnd type="none" w="sm" len="sm"/>
            <a:tailEnd type="none" w="sm" len="sm"/>
          </a:ln>
          <a:effectLst/>
        </p:spPr>
        <p:txBody>
          <a:bodyPr anchor="ctr" wrap="none"/>
          <a:p>
            <a:endParaRPr altLang="en-US" b="1" sz="2800" lang="zh-CN"/>
          </a:p>
        </p:txBody>
      </p:sp>
      <p:sp>
        <p:nvSpPr>
          <p:cNvPr id="1048583" name="Line 7"/>
          <p:cNvSpPr>
            <a:spLocks noChangeShapeType="1"/>
          </p:cNvSpPr>
          <p:nvPr/>
        </p:nvSpPr>
        <p:spPr bwMode="auto">
          <a:xfrm>
            <a:off x="5596037" y="2469456"/>
            <a:ext cx="0" cy="1219200"/>
          </a:xfrm>
          <a:prstGeom prst="line"/>
          <a:noFill/>
          <a:ln w="38100" cap="sq">
            <a:solidFill>
              <a:schemeClr val="tx1"/>
            </a:solidFill>
            <a:round/>
            <a:headEnd type="none" w="sm" len="sm"/>
            <a:tailEnd type="none" w="sm" len="sm"/>
          </a:ln>
          <a:effectLst/>
        </p:spPr>
        <p:txBody>
          <a:bodyPr anchor="ctr" wrap="none"/>
          <a:p>
            <a:endParaRPr altLang="en-US" b="1" sz="2800" lang="zh-CN"/>
          </a:p>
        </p:txBody>
      </p:sp>
      <p:sp>
        <p:nvSpPr>
          <p:cNvPr id="1048584" name="Text Box 8"/>
          <p:cNvSpPr txBox="1">
            <a:spLocks noChangeArrowheads="1"/>
          </p:cNvSpPr>
          <p:nvPr/>
        </p:nvSpPr>
        <p:spPr bwMode="auto">
          <a:xfrm>
            <a:off x="7856711" y="2621856"/>
            <a:ext cx="615553" cy="1066800"/>
          </a:xfrm>
          <a:prstGeom prst="rect"/>
          <a:noFill/>
          <a:ln w="12700" cap="sq">
            <a:noFill/>
            <a:miter lim="800000"/>
            <a:headEnd type="none" w="sm" len="sm"/>
            <a:tailEnd type="none" w="sm" len="sm"/>
          </a:ln>
          <a:effectLst/>
        </p:spPr>
        <p:txBody>
          <a:bodyPr vert="eaVert">
            <a:spAutoFit/>
          </a:bodyPr>
          <a:p>
            <a:pPr>
              <a:spcBef>
                <a:spcPct val="50000"/>
              </a:spcBef>
            </a:pPr>
            <a:r>
              <a:rPr altLang="en-US" b="1" sz="2800" lang="zh-CN">
                <a:solidFill>
                  <a:srgbClr val="0000FF"/>
                </a:solidFill>
              </a:rPr>
              <a:t>外设</a:t>
            </a:r>
          </a:p>
        </p:txBody>
      </p:sp>
      <p:sp>
        <p:nvSpPr>
          <p:cNvPr id="1048585" name="Text Box 9"/>
          <p:cNvSpPr txBox="1">
            <a:spLocks noChangeArrowheads="1"/>
          </p:cNvSpPr>
          <p:nvPr/>
        </p:nvSpPr>
        <p:spPr bwMode="auto">
          <a:xfrm>
            <a:off x="5010646" y="2252464"/>
            <a:ext cx="615553" cy="1752600"/>
          </a:xfrm>
          <a:prstGeom prst="rect"/>
          <a:noFill/>
          <a:ln w="12700" cap="sq">
            <a:noFill/>
            <a:miter lim="800000"/>
            <a:headEnd type="none" w="sm" len="sm"/>
            <a:tailEnd type="none" w="sm" len="sm"/>
          </a:ln>
          <a:effectLst/>
        </p:spPr>
        <p:txBody>
          <a:bodyPr vert="eaVert">
            <a:spAutoFit/>
          </a:bodyPr>
          <a:p>
            <a:pPr>
              <a:spcBef>
                <a:spcPct val="50000"/>
              </a:spcBef>
            </a:pPr>
            <a:r>
              <a:rPr altLang="en-US" b="1" sz="2800" lang="zh-CN">
                <a:solidFill>
                  <a:srgbClr val="0000FF"/>
                </a:solidFill>
              </a:rPr>
              <a:t>系统总线</a:t>
            </a:r>
          </a:p>
        </p:txBody>
      </p:sp>
      <p:sp>
        <p:nvSpPr>
          <p:cNvPr id="1048586" name="Line 10"/>
          <p:cNvSpPr>
            <a:spLocks noChangeShapeType="1"/>
          </p:cNvSpPr>
          <p:nvPr/>
        </p:nvSpPr>
        <p:spPr bwMode="auto">
          <a:xfrm>
            <a:off x="5596037" y="3079056"/>
            <a:ext cx="457200" cy="0"/>
          </a:xfrm>
          <a:prstGeom prst="line"/>
          <a:noFill/>
          <a:ln w="28575" cap="sq">
            <a:solidFill>
              <a:schemeClr val="tx1"/>
            </a:solidFill>
            <a:round/>
            <a:headEnd type="triangle" w="med" len="med"/>
            <a:tailEnd type="triangle" w="med" len="med"/>
          </a:ln>
          <a:effectLst/>
        </p:spPr>
        <p:txBody>
          <a:bodyPr anchor="ctr" wrap="none"/>
          <a:p>
            <a:endParaRPr altLang="en-US" b="1" sz="2800" lang="zh-CN"/>
          </a:p>
        </p:txBody>
      </p:sp>
      <p:sp>
        <p:nvSpPr>
          <p:cNvPr id="1048587" name="Line 11"/>
          <p:cNvSpPr>
            <a:spLocks noChangeShapeType="1"/>
          </p:cNvSpPr>
          <p:nvPr/>
        </p:nvSpPr>
        <p:spPr bwMode="auto">
          <a:xfrm>
            <a:off x="7424837" y="3079056"/>
            <a:ext cx="457200" cy="0"/>
          </a:xfrm>
          <a:prstGeom prst="line"/>
          <a:noFill/>
          <a:ln w="28575" cap="sq">
            <a:solidFill>
              <a:schemeClr val="tx1"/>
            </a:solidFill>
            <a:round/>
            <a:headEnd type="triangle" w="med" len="med"/>
            <a:tailEnd type="triangle" w="med" len="med"/>
          </a:ln>
          <a:effectLst/>
        </p:spPr>
        <p:txBody>
          <a:bodyPr anchor="ctr" wrap="none"/>
          <a:p>
            <a:endParaRPr altLang="en-US" b="1" sz="2800" lang="zh-CN"/>
          </a:p>
        </p:txBody>
      </p:sp>
      <p:sp>
        <p:nvSpPr>
          <p:cNvPr id="1048588" name="Text Box 6"/>
          <p:cNvSpPr txBox="1">
            <a:spLocks noChangeArrowheads="1"/>
          </p:cNvSpPr>
          <p:nvPr/>
        </p:nvSpPr>
        <p:spPr bwMode="auto">
          <a:xfrm>
            <a:off x="1778000" y="1556792"/>
            <a:ext cx="7975600" cy="954107"/>
          </a:xfrm>
          <a:prstGeom prst="rect"/>
          <a:noFill/>
          <a:ln w="9525">
            <a:noFill/>
            <a:miter lim="800000"/>
            <a:headEnd/>
            <a:tailEnd/>
          </a:ln>
          <a:effectLst/>
        </p:spPr>
        <p:txBody>
          <a:bodyPr>
            <a:spAutoFit/>
          </a:bodyPr>
          <a:p>
            <a:pPr>
              <a:spcBef>
                <a:spcPct val="50000"/>
              </a:spcBef>
            </a:pPr>
            <a:r>
              <a:rPr altLang="en-US" b="1" sz="2800" lang="zh-CN"/>
              <a:t>外设与系统总线之间的逻辑电路称为输入输出接口，简称</a:t>
            </a:r>
            <a:r>
              <a:rPr altLang="zh-CN" b="1" sz="2800" lang="en-US">
                <a:solidFill>
                  <a:srgbClr val="0000FF"/>
                </a:solidFill>
              </a:rPr>
              <a:t>I/O</a:t>
            </a:r>
            <a:r>
              <a:rPr altLang="en-US" b="1" sz="2800" lang="zh-CN">
                <a:solidFill>
                  <a:srgbClr val="0000FF"/>
                </a:solidFill>
              </a:rPr>
              <a:t>接口。</a:t>
            </a:r>
          </a:p>
        </p:txBody>
      </p:sp>
      <p:sp>
        <p:nvSpPr>
          <p:cNvPr id="1048589" name="Text Box 6"/>
          <p:cNvSpPr txBox="1">
            <a:spLocks noChangeArrowheads="1"/>
          </p:cNvSpPr>
          <p:nvPr/>
        </p:nvSpPr>
        <p:spPr bwMode="auto">
          <a:xfrm>
            <a:off x="1930400" y="980728"/>
            <a:ext cx="7975600" cy="523220"/>
          </a:xfrm>
          <a:prstGeom prst="rect"/>
          <a:noFill/>
          <a:ln w="9525">
            <a:noFill/>
            <a:miter lim="800000"/>
            <a:headEnd/>
            <a:tailEnd/>
          </a:ln>
          <a:effectLst/>
        </p:spPr>
        <p:txBody>
          <a:bodyPr>
            <a:spAutoFit/>
          </a:bodyPr>
          <a:p>
            <a:pPr>
              <a:spcBef>
                <a:spcPct val="50000"/>
              </a:spcBef>
            </a:pPr>
            <a:r>
              <a:rPr altLang="en-US" b="1" sz="2800" lang="zh-CN"/>
              <a:t>输入输出设备也称外部设备，简称</a:t>
            </a:r>
            <a:r>
              <a:rPr altLang="en-US" b="1" sz="2800" lang="zh-CN">
                <a:solidFill>
                  <a:srgbClr val="0000FF"/>
                </a:solidFill>
              </a:rPr>
              <a:t>外设。</a:t>
            </a:r>
          </a:p>
        </p:txBody>
      </p:sp>
      <p:sp>
        <p:nvSpPr>
          <p:cNvPr id="1048590" name="Text Box 6"/>
          <p:cNvSpPr txBox="1">
            <a:spLocks noChangeArrowheads="1"/>
          </p:cNvSpPr>
          <p:nvPr/>
        </p:nvSpPr>
        <p:spPr bwMode="auto">
          <a:xfrm>
            <a:off x="1963584" y="4016013"/>
            <a:ext cx="3941192" cy="523220"/>
          </a:xfrm>
          <a:prstGeom prst="rect"/>
          <a:noFill/>
          <a:ln w="9525">
            <a:noFill/>
            <a:miter lim="800000"/>
            <a:headEnd/>
            <a:tailEnd/>
          </a:ln>
          <a:effectLst/>
        </p:spPr>
        <p:txBody>
          <a:bodyPr wrap="square">
            <a:spAutoFit/>
          </a:bodyPr>
          <a:p>
            <a:pPr>
              <a:spcBef>
                <a:spcPct val="50000"/>
              </a:spcBef>
            </a:pPr>
            <a:r>
              <a:rPr altLang="en-US" b="1" sz="2800" lang="zh-CN"/>
              <a:t>为什么需要</a:t>
            </a:r>
            <a:r>
              <a:rPr altLang="zh-CN" b="1" sz="2800" lang="en-US"/>
              <a:t>I/O</a:t>
            </a:r>
            <a:r>
              <a:rPr altLang="en-US" b="1" sz="2800" lang="zh-CN"/>
              <a:t>接口？</a:t>
            </a:r>
          </a:p>
        </p:txBody>
      </p:sp>
      <p:sp>
        <p:nvSpPr>
          <p:cNvPr id="1048591" name="Text Box 35"/>
          <p:cNvSpPr txBox="1">
            <a:spLocks noChangeArrowheads="1"/>
          </p:cNvSpPr>
          <p:nvPr/>
        </p:nvSpPr>
        <p:spPr bwMode="auto">
          <a:xfrm>
            <a:off x="1991544" y="4581128"/>
            <a:ext cx="2076450" cy="510540"/>
          </a:xfrm>
          <a:prstGeom prst="rect"/>
          <a:noFill/>
          <a:ln>
            <a:noFill/>
          </a:ln>
          <a:effectLst/>
        </p:spPr>
        <p:txBody>
          <a:bodyPr>
            <a:spAutoFit/>
          </a:bodyPr>
          <a:p>
            <a:pPr>
              <a:spcBef>
                <a:spcPct val="50000"/>
              </a:spcBef>
            </a:pPr>
            <a:r>
              <a:rPr altLang="en-US" b="1" sz="2800" lang="zh-CN">
                <a:sym typeface="Wingdings" panose="05000000000000000000" pitchFamily="2" charset="2"/>
              </a:rPr>
              <a:t> 工作速度</a:t>
            </a:r>
            <a:endParaRPr altLang="en-US" b="1" sz="2800" lang="zh-CN"/>
          </a:p>
        </p:txBody>
      </p:sp>
      <p:sp>
        <p:nvSpPr>
          <p:cNvPr id="1048592" name="Text Box 36"/>
          <p:cNvSpPr txBox="1">
            <a:spLocks noChangeArrowheads="1"/>
          </p:cNvSpPr>
          <p:nvPr/>
        </p:nvSpPr>
        <p:spPr bwMode="auto">
          <a:xfrm>
            <a:off x="3935760" y="4581128"/>
            <a:ext cx="5760640" cy="523220"/>
          </a:xfrm>
          <a:prstGeom prst="rect"/>
          <a:noFill/>
          <a:ln>
            <a:noFill/>
          </a:ln>
          <a:effectLst/>
        </p:spPr>
        <p:txBody>
          <a:bodyPr wrap="square">
            <a:spAutoFit/>
          </a:bodyPr>
          <a:p>
            <a:pPr>
              <a:spcBef>
                <a:spcPct val="50000"/>
              </a:spcBef>
            </a:pPr>
            <a:r>
              <a:rPr altLang="en-US" b="1" sz="2800" lang="zh-CN">
                <a:solidFill>
                  <a:srgbClr val="0000FF"/>
                </a:solidFill>
              </a:rPr>
              <a:t>，不同速度外设与</a:t>
            </a:r>
            <a:r>
              <a:rPr altLang="zh-CN" b="1" sz="2800" lang="en-US">
                <a:solidFill>
                  <a:srgbClr val="0000FF"/>
                </a:solidFill>
              </a:rPr>
              <a:t>CPU</a:t>
            </a:r>
            <a:r>
              <a:rPr altLang="en-US" b="1" sz="2800" lang="zh-CN">
                <a:solidFill>
                  <a:srgbClr val="0000FF"/>
                </a:solidFill>
              </a:rPr>
              <a:t>连接</a:t>
            </a:r>
          </a:p>
        </p:txBody>
      </p:sp>
      <p:sp>
        <p:nvSpPr>
          <p:cNvPr id="1048593" name="Text Box 37"/>
          <p:cNvSpPr txBox="1">
            <a:spLocks noChangeArrowheads="1"/>
          </p:cNvSpPr>
          <p:nvPr/>
        </p:nvSpPr>
        <p:spPr bwMode="auto">
          <a:xfrm>
            <a:off x="2001069" y="5078016"/>
            <a:ext cx="3362325" cy="510540"/>
          </a:xfrm>
          <a:prstGeom prst="rect"/>
          <a:noFill/>
          <a:ln>
            <a:noFill/>
          </a:ln>
          <a:effectLst/>
        </p:spPr>
        <p:txBody>
          <a:bodyPr>
            <a:spAutoFit/>
          </a:bodyPr>
          <a:p>
            <a:pPr>
              <a:spcBef>
                <a:spcPct val="50000"/>
              </a:spcBef>
            </a:pPr>
            <a:r>
              <a:rPr altLang="en-US" b="1" sz="2800" lang="zh-CN">
                <a:sym typeface="Wingdings" panose="05000000000000000000" pitchFamily="2" charset="2"/>
              </a:rPr>
              <a:t> </a:t>
            </a:r>
            <a:r>
              <a:rPr altLang="en-US" b="1" sz="2800" lang="zh-CN"/>
              <a:t>数据格式的转换</a:t>
            </a:r>
            <a:endParaRPr altLang="zh-CN" b="1" sz="2800" lang="en-US"/>
          </a:p>
        </p:txBody>
      </p:sp>
      <p:sp>
        <p:nvSpPr>
          <p:cNvPr id="1048594" name="Text Box 38"/>
          <p:cNvSpPr txBox="1">
            <a:spLocks noChangeArrowheads="1"/>
          </p:cNvSpPr>
          <p:nvPr/>
        </p:nvSpPr>
        <p:spPr bwMode="auto">
          <a:xfrm>
            <a:off x="5015880" y="5085184"/>
            <a:ext cx="5593531" cy="523220"/>
          </a:xfrm>
          <a:prstGeom prst="rect"/>
          <a:noFill/>
          <a:ln>
            <a:noFill/>
          </a:ln>
          <a:effectLst/>
        </p:spPr>
        <p:txBody>
          <a:bodyPr wrap="square">
            <a:spAutoFit/>
          </a:bodyPr>
          <a:p>
            <a:pPr>
              <a:spcBef>
                <a:spcPct val="50000"/>
              </a:spcBef>
            </a:pPr>
            <a:r>
              <a:rPr altLang="en-US" b="1" sz="2800" lang="zh-CN">
                <a:solidFill>
                  <a:srgbClr val="0000FF"/>
                </a:solidFill>
              </a:rPr>
              <a:t>，外设与</a:t>
            </a:r>
            <a:r>
              <a:rPr altLang="zh-CN" b="1" sz="2800" lang="en-US">
                <a:solidFill>
                  <a:srgbClr val="0000FF"/>
                </a:solidFill>
              </a:rPr>
              <a:t>CPU</a:t>
            </a:r>
            <a:r>
              <a:rPr altLang="en-US" b="1" sz="2800" lang="zh-CN">
                <a:solidFill>
                  <a:srgbClr val="0000FF"/>
                </a:solidFill>
              </a:rPr>
              <a:t>的数据格式可能不同</a:t>
            </a:r>
          </a:p>
        </p:txBody>
      </p:sp>
      <p:sp>
        <p:nvSpPr>
          <p:cNvPr id="1048595" name="Text Box 39"/>
          <p:cNvSpPr txBox="1">
            <a:spLocks noChangeArrowheads="1"/>
          </p:cNvSpPr>
          <p:nvPr/>
        </p:nvSpPr>
        <p:spPr bwMode="auto">
          <a:xfrm>
            <a:off x="1997894" y="5619353"/>
            <a:ext cx="4551362" cy="533400"/>
          </a:xfrm>
          <a:prstGeom prst="rect"/>
          <a:noFill/>
          <a:ln>
            <a:noFill/>
          </a:ln>
          <a:effectLst/>
        </p:spPr>
        <p:txBody>
          <a:bodyPr>
            <a:spAutoFit/>
          </a:bodyPr>
          <a:p>
            <a:pPr>
              <a:spcBef>
                <a:spcPct val="50000"/>
              </a:spcBef>
            </a:pPr>
            <a:r>
              <a:rPr altLang="en-US" b="1" sz="2800" lang="zh-CN">
                <a:sym typeface="Wingdings" panose="05000000000000000000" pitchFamily="2" charset="2"/>
              </a:rPr>
              <a:t> 一次数据传送量的控制</a:t>
            </a:r>
          </a:p>
        </p:txBody>
      </p:sp>
      <p:sp>
        <p:nvSpPr>
          <p:cNvPr id="1048596" name="Text Box 40"/>
          <p:cNvSpPr txBox="1">
            <a:spLocks noChangeArrowheads="1"/>
          </p:cNvSpPr>
          <p:nvPr/>
        </p:nvSpPr>
        <p:spPr bwMode="auto">
          <a:xfrm>
            <a:off x="2034406" y="6135291"/>
            <a:ext cx="4368800" cy="533400"/>
          </a:xfrm>
          <a:prstGeom prst="rect"/>
          <a:noFill/>
          <a:ln>
            <a:noFill/>
          </a:ln>
          <a:effectLst/>
        </p:spPr>
        <p:txBody>
          <a:bodyPr>
            <a:spAutoFit/>
          </a:bodyPr>
          <a:p>
            <a:pPr>
              <a:spcBef>
                <a:spcPct val="50000"/>
              </a:spcBef>
            </a:pPr>
            <a:r>
              <a:rPr altLang="en-US" b="1" sz="2800" lang="zh-CN">
                <a:sym typeface="Wingdings" panose="05000000000000000000" pitchFamily="2" charset="2"/>
              </a:rPr>
              <a:t> 其它因素(如电平转换</a:t>
            </a:r>
            <a:r>
              <a:rPr altLang="zh-CN" b="1" sz="2800" lang="en-US">
                <a:sym typeface="Wingdings" panose="05000000000000000000" pitchFamily="2" charset="2"/>
              </a:rPr>
              <a:t>)</a:t>
            </a:r>
          </a:p>
        </p:txBody>
      </p:sp>
      <p:grpSp>
        <p:nvGrpSpPr>
          <p:cNvPr id="29" name="组合 21"/>
          <p:cNvGrpSpPr/>
          <p:nvPr/>
        </p:nvGrpSpPr>
        <p:grpSpPr>
          <a:xfrm>
            <a:off x="2351584" y="0"/>
            <a:ext cx="3384376" cy="839639"/>
            <a:chOff x="827584" y="0"/>
            <a:chExt cx="3384376" cy="839639"/>
          </a:xfrm>
        </p:grpSpPr>
        <p:sp>
          <p:nvSpPr>
            <p:cNvPr id="1048597" name="六边形 22"/>
            <p:cNvSpPr/>
            <p:nvPr/>
          </p:nvSpPr>
          <p:spPr>
            <a:xfrm>
              <a:off x="1119858" y="93956"/>
              <a:ext cx="3092102"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9.2   </a:t>
              </a:r>
              <a:r>
                <a:rPr altLang="en-US" b="1" sz="2800" lang="zh-CN">
                  <a:solidFill>
                    <a:schemeClr val="tx1"/>
                  </a:solidFill>
                  <a:latin typeface="微软雅黑" panose="020B0503020204020204" pitchFamily="34" charset="-122"/>
                  <a:ea typeface="微软雅黑" panose="020B0503020204020204" pitchFamily="34" charset="-122"/>
                </a:rPr>
                <a:t>接口</a:t>
              </a:r>
              <a:r>
                <a:rPr altLang="zh-CN" b="1" sz="2800" lang="en-US">
                  <a:solidFill>
                    <a:schemeClr val="tx1"/>
                  </a:solidFill>
                  <a:latin typeface="微软雅黑" panose="020B0503020204020204" pitchFamily="34" charset="-122"/>
                  <a:ea typeface="微软雅黑" panose="020B0503020204020204" pitchFamily="34" charset="-122"/>
                </a:rPr>
                <a:t>  </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30" name="组合 23"/>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598"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99" name="椭圆 28"/>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31" name="组合 24"/>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600"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601" name="椭圆 26"/>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58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588"/>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9" presetSubtype="0">
                                  <p:stCondLst>
                                    <p:cond delay="0"/>
                                  </p:stCondLst>
                                  <p:childTnLst>
                                    <p:set>
                                      <p:cBhvr>
                                        <p:cTn dur="1" fill="hold" id="14">
                                          <p:stCondLst>
                                            <p:cond delay="0"/>
                                          </p:stCondLst>
                                        </p:cTn>
                                        <p:tgtEl>
                                          <p:spTgt spid="1048581"/>
                                        </p:tgtEl>
                                        <p:attrNameLst>
                                          <p:attrName>style.visibility</p:attrName>
                                        </p:attrNameLst>
                                      </p:cBhvr>
                                      <p:to>
                                        <p:strVal val="visible"/>
                                      </p:to>
                                    </p:set>
                                    <p:animEffect transition="in" filter="dissolve">
                                      <p:cBhvr>
                                        <p:cTn dur="500" id="15"/>
                                        <p:tgtEl>
                                          <p:spTgt spid="104858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16" presetSubtype="37">
                                  <p:stCondLst>
                                    <p:cond delay="0"/>
                                  </p:stCondLst>
                                  <p:childTnLst>
                                    <p:set>
                                      <p:cBhvr>
                                        <p:cTn dur="1" fill="hold" id="19">
                                          <p:stCondLst>
                                            <p:cond delay="0"/>
                                          </p:stCondLst>
                                        </p:cTn>
                                        <p:tgtEl>
                                          <p:spTgt spid="1048586"/>
                                        </p:tgtEl>
                                        <p:attrNameLst>
                                          <p:attrName>style.visibility</p:attrName>
                                        </p:attrNameLst>
                                      </p:cBhvr>
                                      <p:to>
                                        <p:strVal val="visible"/>
                                      </p:to>
                                    </p:set>
                                    <p:animEffect transition="in" filter="barn(outVertical)">
                                      <p:cBhvr>
                                        <p:cTn dur="500" id="20"/>
                                        <p:tgtEl>
                                          <p:spTgt spid="1048586"/>
                                        </p:tgtEl>
                                      </p:cBhvr>
                                    </p:animEffect>
                                  </p:childTnLst>
                                </p:cTn>
                              </p:par>
                            </p:childTnLst>
                          </p:cTn>
                        </p:par>
                        <p:par>
                          <p:cTn fill="hold" id="21">
                            <p:stCondLst>
                              <p:cond delay="500"/>
                            </p:stCondLst>
                            <p:childTnLst>
                              <p:par>
                                <p:cTn fill="hold" grpId="0" id="22" nodeType="afterEffect" presetClass="entr" presetID="16" presetSubtype="42">
                                  <p:stCondLst>
                                    <p:cond delay="0"/>
                                  </p:stCondLst>
                                  <p:childTnLst>
                                    <p:set>
                                      <p:cBhvr>
                                        <p:cTn dur="1" fill="hold" id="23">
                                          <p:stCondLst>
                                            <p:cond delay="0"/>
                                          </p:stCondLst>
                                        </p:cTn>
                                        <p:tgtEl>
                                          <p:spTgt spid="1048583"/>
                                        </p:tgtEl>
                                        <p:attrNameLst>
                                          <p:attrName>style.visibility</p:attrName>
                                        </p:attrNameLst>
                                      </p:cBhvr>
                                      <p:to>
                                        <p:strVal val="visible"/>
                                      </p:to>
                                    </p:set>
                                    <p:animEffect transition="in" filter="barn(outHorizontal)">
                                      <p:cBhvr>
                                        <p:cTn dur="500" id="24"/>
                                        <p:tgtEl>
                                          <p:spTgt spid="1048583"/>
                                        </p:tgtEl>
                                      </p:cBhvr>
                                    </p:animEffect>
                                  </p:childTnLst>
                                </p:cTn>
                              </p:par>
                            </p:childTnLst>
                          </p:cTn>
                        </p:par>
                        <p:par>
                          <p:cTn fill="hold" id="25">
                            <p:stCondLst>
                              <p:cond delay="1000"/>
                            </p:stCondLst>
                            <p:childTnLst>
                              <p:par>
                                <p:cTn fill="hold" grpId="0" id="26" nodeType="afterEffect" presetClass="entr" presetID="9" presetSubtype="0">
                                  <p:stCondLst>
                                    <p:cond delay="0"/>
                                  </p:stCondLst>
                                  <p:childTnLst>
                                    <p:set>
                                      <p:cBhvr>
                                        <p:cTn dur="1" fill="hold" id="27">
                                          <p:stCondLst>
                                            <p:cond delay="0"/>
                                          </p:stCondLst>
                                        </p:cTn>
                                        <p:tgtEl>
                                          <p:spTgt spid="1048585">
                                            <p:txEl>
                                              <p:pRg st="0" end="0"/>
                                            </p:txEl>
                                          </p:spTgt>
                                        </p:tgtEl>
                                        <p:attrNameLst>
                                          <p:attrName>style.visibility</p:attrName>
                                        </p:attrNameLst>
                                      </p:cBhvr>
                                      <p:to>
                                        <p:strVal val="visible"/>
                                      </p:to>
                                    </p:set>
                                    <p:animEffect transition="in" filter="dissolve">
                                      <p:cBhvr>
                                        <p:cTn dur="500" id="28"/>
                                        <p:tgtEl>
                                          <p:spTgt spid="1048585">
                                            <p:txEl>
                                              <p:pRg st="0" end="0"/>
                                            </p:txEl>
                                          </p:spTgt>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16" presetSubtype="37">
                                  <p:stCondLst>
                                    <p:cond delay="0"/>
                                  </p:stCondLst>
                                  <p:childTnLst>
                                    <p:set>
                                      <p:cBhvr>
                                        <p:cTn dur="1" fill="hold" id="32">
                                          <p:stCondLst>
                                            <p:cond delay="0"/>
                                          </p:stCondLst>
                                        </p:cTn>
                                        <p:tgtEl>
                                          <p:spTgt spid="1048587"/>
                                        </p:tgtEl>
                                        <p:attrNameLst>
                                          <p:attrName>style.visibility</p:attrName>
                                        </p:attrNameLst>
                                      </p:cBhvr>
                                      <p:to>
                                        <p:strVal val="visible"/>
                                      </p:to>
                                    </p:set>
                                    <p:animEffect transition="in" filter="barn(outVertical)">
                                      <p:cBhvr>
                                        <p:cTn dur="500" id="33"/>
                                        <p:tgtEl>
                                          <p:spTgt spid="1048587"/>
                                        </p:tgtEl>
                                      </p:cBhvr>
                                    </p:animEffect>
                                  </p:childTnLst>
                                </p:cTn>
                              </p:par>
                            </p:childTnLst>
                          </p:cTn>
                        </p:par>
                        <p:par>
                          <p:cTn fill="hold" id="34">
                            <p:stCondLst>
                              <p:cond delay="500"/>
                            </p:stCondLst>
                            <p:childTnLst>
                              <p:par>
                                <p:cTn fill="hold" grpId="0" id="35" nodeType="afterEffect" presetClass="entr" presetID="16" presetSubtype="42">
                                  <p:stCondLst>
                                    <p:cond delay="0"/>
                                  </p:stCondLst>
                                  <p:childTnLst>
                                    <p:set>
                                      <p:cBhvr>
                                        <p:cTn dur="1" fill="hold" id="36">
                                          <p:stCondLst>
                                            <p:cond delay="0"/>
                                          </p:stCondLst>
                                        </p:cTn>
                                        <p:tgtEl>
                                          <p:spTgt spid="1048582"/>
                                        </p:tgtEl>
                                        <p:attrNameLst>
                                          <p:attrName>style.visibility</p:attrName>
                                        </p:attrNameLst>
                                      </p:cBhvr>
                                      <p:to>
                                        <p:strVal val="visible"/>
                                      </p:to>
                                    </p:set>
                                    <p:animEffect transition="in" filter="barn(outHorizontal)">
                                      <p:cBhvr>
                                        <p:cTn dur="500" id="37"/>
                                        <p:tgtEl>
                                          <p:spTgt spid="1048582"/>
                                        </p:tgtEl>
                                      </p:cBhvr>
                                    </p:animEffect>
                                  </p:childTnLst>
                                </p:cTn>
                              </p:par>
                            </p:childTnLst>
                          </p:cTn>
                        </p:par>
                        <p:par>
                          <p:cTn fill="hold" id="38">
                            <p:stCondLst>
                              <p:cond delay="1000"/>
                            </p:stCondLst>
                            <p:childTnLst>
                              <p:par>
                                <p:cTn fill="hold" grpId="0" id="39" nodeType="afterEffect" presetClass="entr" presetID="9" presetSubtype="0">
                                  <p:stCondLst>
                                    <p:cond delay="0"/>
                                  </p:stCondLst>
                                  <p:childTnLst>
                                    <p:set>
                                      <p:cBhvr>
                                        <p:cTn dur="1" fill="hold" id="40">
                                          <p:stCondLst>
                                            <p:cond delay="0"/>
                                          </p:stCondLst>
                                        </p:cTn>
                                        <p:tgtEl>
                                          <p:spTgt spid="1048584">
                                            <p:txEl>
                                              <p:pRg st="0" end="0"/>
                                            </p:txEl>
                                          </p:spTgt>
                                        </p:tgtEl>
                                        <p:attrNameLst>
                                          <p:attrName>style.visibility</p:attrName>
                                        </p:attrNameLst>
                                      </p:cBhvr>
                                      <p:to>
                                        <p:strVal val="visible"/>
                                      </p:to>
                                    </p:set>
                                    <p:animEffect transition="in" filter="dissolve">
                                      <p:cBhvr>
                                        <p:cTn dur="500" id="41"/>
                                        <p:tgtEl>
                                          <p:spTgt spid="1048584">
                                            <p:txEl>
                                              <p:pRg st="0" end="0"/>
                                            </p:txEl>
                                          </p:spTgt>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1" presetSubtype="0">
                                  <p:stCondLst>
                                    <p:cond delay="0"/>
                                  </p:stCondLst>
                                  <p:childTnLst>
                                    <p:set>
                                      <p:cBhvr>
                                        <p:cTn dur="1" fill="hold" id="45">
                                          <p:stCondLst>
                                            <p:cond delay="0"/>
                                          </p:stCondLst>
                                        </p:cTn>
                                        <p:tgtEl>
                                          <p:spTgt spid="1048590"/>
                                        </p:tgtEl>
                                        <p:attrNameLst>
                                          <p:attrName>style.visibility</p:attrName>
                                        </p:attrNameLst>
                                      </p:cBhvr>
                                      <p:to>
                                        <p:strVal val="visible"/>
                                      </p:to>
                                    </p:se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8">
                                  <p:stCondLst>
                                    <p:cond delay="0"/>
                                  </p:stCondLst>
                                  <p:childTnLst>
                                    <p:set>
                                      <p:cBhvr>
                                        <p:cTn dur="1" fill="hold" id="49">
                                          <p:stCondLst>
                                            <p:cond delay="0"/>
                                          </p:stCondLst>
                                        </p:cTn>
                                        <p:tgtEl>
                                          <p:spTgt spid="1048591">
                                            <p:txEl>
                                              <p:pRg st="0" end="0"/>
                                            </p:txEl>
                                          </p:spTgt>
                                        </p:tgtEl>
                                        <p:attrNameLst>
                                          <p:attrName>style.visibility</p:attrName>
                                        </p:attrNameLst>
                                      </p:cBhvr>
                                      <p:to>
                                        <p:strVal val="visible"/>
                                      </p:to>
                                    </p:set>
                                    <p:animEffect transition="in" filter="wipe(left)">
                                      <p:cBhvr>
                                        <p:cTn dur="500" id="50"/>
                                        <p:tgtEl>
                                          <p:spTgt spid="1048591">
                                            <p:txEl>
                                              <p:pRg st="0" end="0"/>
                                            </p:txEl>
                                          </p:spTgt>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2" presetSubtype="8">
                                  <p:stCondLst>
                                    <p:cond delay="0"/>
                                  </p:stCondLst>
                                  <p:childTnLst>
                                    <p:set>
                                      <p:cBhvr>
                                        <p:cTn dur="1" fill="hold" id="54">
                                          <p:stCondLst>
                                            <p:cond delay="0"/>
                                          </p:stCondLst>
                                        </p:cTn>
                                        <p:tgtEl>
                                          <p:spTgt spid="1048592">
                                            <p:txEl>
                                              <p:pRg st="0" end="0"/>
                                            </p:txEl>
                                          </p:spTgt>
                                        </p:tgtEl>
                                        <p:attrNameLst>
                                          <p:attrName>style.visibility</p:attrName>
                                        </p:attrNameLst>
                                      </p:cBhvr>
                                      <p:to>
                                        <p:strVal val="visible"/>
                                      </p:to>
                                    </p:set>
                                    <p:animEffect transition="in" filter="wipe(left)">
                                      <p:cBhvr>
                                        <p:cTn dur="500" id="55"/>
                                        <p:tgtEl>
                                          <p:spTgt spid="1048592">
                                            <p:txEl>
                                              <p:pRg st="0" end="0"/>
                                            </p:txEl>
                                          </p:spTgt>
                                        </p:tgtEl>
                                      </p:cBhvr>
                                    </p:animEffect>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22" presetSubtype="8">
                                  <p:stCondLst>
                                    <p:cond delay="0"/>
                                  </p:stCondLst>
                                  <p:childTnLst>
                                    <p:set>
                                      <p:cBhvr>
                                        <p:cTn dur="1" fill="hold" id="59">
                                          <p:stCondLst>
                                            <p:cond delay="0"/>
                                          </p:stCondLst>
                                        </p:cTn>
                                        <p:tgtEl>
                                          <p:spTgt spid="1048593">
                                            <p:txEl>
                                              <p:pRg st="0" end="0"/>
                                            </p:txEl>
                                          </p:spTgt>
                                        </p:tgtEl>
                                        <p:attrNameLst>
                                          <p:attrName>style.visibility</p:attrName>
                                        </p:attrNameLst>
                                      </p:cBhvr>
                                      <p:to>
                                        <p:strVal val="visible"/>
                                      </p:to>
                                    </p:set>
                                    <p:animEffect transition="in" filter="wipe(left)">
                                      <p:cBhvr>
                                        <p:cTn dur="500" id="60"/>
                                        <p:tgtEl>
                                          <p:spTgt spid="1048593">
                                            <p:txEl>
                                              <p:pRg st="0" end="0"/>
                                            </p:txEl>
                                          </p:spTgt>
                                        </p:tgtEl>
                                      </p:cBhvr>
                                    </p:animEffect>
                                  </p:childTnLst>
                                </p:cTn>
                              </p:par>
                            </p:childTnLst>
                          </p:cTn>
                        </p:par>
                      </p:childTnLst>
                    </p:cTn>
                  </p:par>
                  <p:par>
                    <p:cTn fill="hold" id="61">
                      <p:stCondLst>
                        <p:cond delay="indefinite"/>
                      </p:stCondLst>
                      <p:childTnLst>
                        <p:par>
                          <p:cTn fill="hold" id="62">
                            <p:stCondLst>
                              <p:cond delay="0"/>
                            </p:stCondLst>
                            <p:childTnLst>
                              <p:par>
                                <p:cTn fill="hold" grpId="0" id="63" nodeType="clickEffect" presetClass="entr" presetID="22" presetSubtype="8">
                                  <p:stCondLst>
                                    <p:cond delay="0"/>
                                  </p:stCondLst>
                                  <p:childTnLst>
                                    <p:set>
                                      <p:cBhvr>
                                        <p:cTn dur="1" fill="hold" id="64">
                                          <p:stCondLst>
                                            <p:cond delay="0"/>
                                          </p:stCondLst>
                                        </p:cTn>
                                        <p:tgtEl>
                                          <p:spTgt spid="1048594">
                                            <p:txEl>
                                              <p:pRg st="0" end="0"/>
                                            </p:txEl>
                                          </p:spTgt>
                                        </p:tgtEl>
                                        <p:attrNameLst>
                                          <p:attrName>style.visibility</p:attrName>
                                        </p:attrNameLst>
                                      </p:cBhvr>
                                      <p:to>
                                        <p:strVal val="visible"/>
                                      </p:to>
                                    </p:set>
                                    <p:animEffect transition="in" filter="wipe(left)">
                                      <p:cBhvr>
                                        <p:cTn dur="500" id="65"/>
                                        <p:tgtEl>
                                          <p:spTgt spid="1048594">
                                            <p:txEl>
                                              <p:pRg st="0" end="0"/>
                                            </p:txEl>
                                          </p:spTgt>
                                        </p:tgtEl>
                                      </p:cBhvr>
                                    </p:animEffect>
                                  </p:childTnLst>
                                </p:cTn>
                              </p:par>
                            </p:childTnLst>
                          </p:cTn>
                        </p:par>
                      </p:childTnLst>
                    </p:cTn>
                  </p:par>
                  <p:par>
                    <p:cTn fill="hold" id="66">
                      <p:stCondLst>
                        <p:cond delay="indefinite"/>
                      </p:stCondLst>
                      <p:childTnLst>
                        <p:par>
                          <p:cTn fill="hold" id="67">
                            <p:stCondLst>
                              <p:cond delay="0"/>
                            </p:stCondLst>
                            <p:childTnLst>
                              <p:par>
                                <p:cTn fill="hold" grpId="0" id="68" nodeType="clickEffect" presetClass="entr" presetID="22" presetSubtype="8">
                                  <p:stCondLst>
                                    <p:cond delay="0"/>
                                  </p:stCondLst>
                                  <p:childTnLst>
                                    <p:set>
                                      <p:cBhvr>
                                        <p:cTn dur="1" fill="hold" id="69">
                                          <p:stCondLst>
                                            <p:cond delay="0"/>
                                          </p:stCondLst>
                                        </p:cTn>
                                        <p:tgtEl>
                                          <p:spTgt spid="1048595">
                                            <p:txEl>
                                              <p:pRg st="0" end="0"/>
                                            </p:txEl>
                                          </p:spTgt>
                                        </p:tgtEl>
                                        <p:attrNameLst>
                                          <p:attrName>style.visibility</p:attrName>
                                        </p:attrNameLst>
                                      </p:cBhvr>
                                      <p:to>
                                        <p:strVal val="visible"/>
                                      </p:to>
                                    </p:set>
                                    <p:animEffect transition="in" filter="wipe(left)">
                                      <p:cBhvr>
                                        <p:cTn dur="500" id="70"/>
                                        <p:tgtEl>
                                          <p:spTgt spid="1048595">
                                            <p:txEl>
                                              <p:pRg st="0" end="0"/>
                                            </p:txEl>
                                          </p:spTgt>
                                        </p:tgtEl>
                                      </p:cBhvr>
                                    </p:animEffect>
                                  </p:childTnLst>
                                </p:cTn>
                              </p:par>
                            </p:childTnLst>
                          </p:cTn>
                        </p:par>
                      </p:childTnLst>
                    </p:cTn>
                  </p:par>
                  <p:par>
                    <p:cTn fill="hold" id="71">
                      <p:stCondLst>
                        <p:cond delay="indefinite"/>
                      </p:stCondLst>
                      <p:childTnLst>
                        <p:par>
                          <p:cTn fill="hold" id="72">
                            <p:stCondLst>
                              <p:cond delay="0"/>
                            </p:stCondLst>
                            <p:childTnLst>
                              <p:par>
                                <p:cTn fill="hold" grpId="0" id="73" nodeType="clickEffect" presetClass="entr" presetID="22" presetSubtype="8">
                                  <p:stCondLst>
                                    <p:cond delay="0"/>
                                  </p:stCondLst>
                                  <p:childTnLst>
                                    <p:set>
                                      <p:cBhvr>
                                        <p:cTn dur="1" fill="hold" id="74">
                                          <p:stCondLst>
                                            <p:cond delay="0"/>
                                          </p:stCondLst>
                                        </p:cTn>
                                        <p:tgtEl>
                                          <p:spTgt spid="1048596">
                                            <p:txEl>
                                              <p:pRg st="0" end="0"/>
                                            </p:txEl>
                                          </p:spTgt>
                                        </p:tgtEl>
                                        <p:attrNameLst>
                                          <p:attrName>style.visibility</p:attrName>
                                        </p:attrNameLst>
                                      </p:cBhvr>
                                      <p:to>
                                        <p:strVal val="visible"/>
                                      </p:to>
                                    </p:set>
                                    <p:animEffect transition="in" filter="wipe(left)">
                                      <p:cBhvr>
                                        <p:cTn dur="500" id="75"/>
                                        <p:tgtEl>
                                          <p:spTgt spid="10485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1" grpId="0" animBg="1" autoUpdateAnimBg="0"/>
      <p:bldP spid="1048582" grpId="0" animBg="1"/>
      <p:bldP spid="1048583" grpId="0" animBg="1"/>
      <p:bldP spid="1048584" grpId="0" build="p" autoUpdateAnimBg="0" advAuto="0"/>
      <p:bldP spid="1048585" grpId="0" build="p" autoUpdateAnimBg="0" advAuto="0"/>
      <p:bldP spid="1048586" grpId="0" animBg="1"/>
      <p:bldP spid="1048587" grpId="0" animBg="1"/>
      <p:bldP spid="1048588" grpId="0"/>
      <p:bldP spid="1048589" grpId="0"/>
      <p:bldP spid="1048590" grpId="0"/>
      <p:bldP spid="1048591" grpId="0" build="p" autoUpdateAnimBg="0"/>
      <p:bldP spid="1048592" grpId="0" build="p" autoUpdateAnimBg="0"/>
      <p:bldP spid="1048593" grpId="0" build="p" autoUpdateAnimBg="0"/>
      <p:bldP spid="1048594" grpId="0" build="p" autoUpdateAnimBg="0"/>
      <p:bldP spid="1048595" grpId="0" build="p" autoUpdateAnimBg="0"/>
      <p:bldP spid="104859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4" name=""/>
        <p:cNvGrpSpPr/>
        <p:nvPr/>
      </p:nvGrpSpPr>
      <p:grpSpPr>
        <a:xfrm>
          <a:off x="0" y="0"/>
          <a:ext cx="0" cy="0"/>
          <a:chOff x="0" y="0"/>
          <a:chExt cx="0" cy="0"/>
        </a:xfrm>
      </p:grpSpPr>
      <p:sp>
        <p:nvSpPr>
          <p:cNvPr id="1048602" name="Text Box 2"/>
          <p:cNvSpPr txBox="1">
            <a:spLocks noChangeArrowheads="1"/>
          </p:cNvSpPr>
          <p:nvPr/>
        </p:nvSpPr>
        <p:spPr bwMode="auto">
          <a:xfrm>
            <a:off x="5223511" y="1370776"/>
            <a:ext cx="1797857" cy="523220"/>
          </a:xfrm>
          <a:prstGeom prst="rect"/>
          <a:noFill/>
          <a:ln w="12700" cap="sq">
            <a:noFill/>
            <a:miter lim="800000"/>
            <a:headEnd type="none" w="sm" len="sm"/>
            <a:tailEnd type="none" w="sm" len="sm"/>
          </a:ln>
          <a:effectLst/>
        </p:spPr>
        <p:txBody>
          <a:bodyPr wrap="square">
            <a:spAutoFit/>
          </a:bodyPr>
          <a:p>
            <a:pPr>
              <a:spcBef>
                <a:spcPct val="50000"/>
              </a:spcBef>
            </a:pPr>
            <a:r>
              <a:rPr altLang="en-US" b="1" sz="2800" lang="zh-CN">
                <a:solidFill>
                  <a:srgbClr val="0000FF"/>
                </a:solidFill>
                <a:latin typeface="黑体" pitchFamily="2" charset="-122"/>
                <a:ea typeface="黑体" pitchFamily="2" charset="-122"/>
              </a:rPr>
              <a:t>接口模型</a:t>
            </a:r>
          </a:p>
        </p:txBody>
      </p:sp>
      <p:sp>
        <p:nvSpPr>
          <p:cNvPr id="1048603" name="Line 3"/>
          <p:cNvSpPr>
            <a:spLocks noChangeShapeType="1"/>
          </p:cNvSpPr>
          <p:nvPr/>
        </p:nvSpPr>
        <p:spPr bwMode="auto">
          <a:xfrm flipH="1">
            <a:off x="6075363" y="2924646"/>
            <a:ext cx="381000" cy="0"/>
          </a:xfrm>
          <a:prstGeom prst="line"/>
          <a:noFill/>
          <a:ln w="38100">
            <a:solidFill>
              <a:schemeClr val="tx1"/>
            </a:solidFill>
            <a:round/>
            <a:headEnd type="triangle" w="med" len="med"/>
            <a:tailEnd/>
          </a:ln>
          <a:effectLst/>
        </p:spPr>
        <p:txBody>
          <a:bodyPr anchor="ctr" wrap="none"/>
          <a:p>
            <a:endParaRPr altLang="en-US" lang="zh-CN"/>
          </a:p>
        </p:txBody>
      </p:sp>
      <p:sp>
        <p:nvSpPr>
          <p:cNvPr id="1048604" name="Line 4"/>
          <p:cNvSpPr>
            <a:spLocks noChangeShapeType="1"/>
          </p:cNvSpPr>
          <p:nvPr/>
        </p:nvSpPr>
        <p:spPr bwMode="auto">
          <a:xfrm flipH="1">
            <a:off x="3935413" y="2297584"/>
            <a:ext cx="1066800" cy="0"/>
          </a:xfrm>
          <a:prstGeom prst="line"/>
          <a:noFill/>
          <a:ln w="38100">
            <a:solidFill>
              <a:schemeClr val="tx1"/>
            </a:solidFill>
            <a:round/>
            <a:headEnd type="triangle" w="med" len="med"/>
            <a:tailEnd/>
          </a:ln>
          <a:effectLst/>
        </p:spPr>
        <p:txBody>
          <a:bodyPr anchor="ctr" wrap="none"/>
          <a:p>
            <a:endParaRPr altLang="en-US" lang="zh-CN"/>
          </a:p>
        </p:txBody>
      </p:sp>
      <p:sp>
        <p:nvSpPr>
          <p:cNvPr id="1048605" name="Line 5"/>
          <p:cNvSpPr>
            <a:spLocks noChangeShapeType="1"/>
          </p:cNvSpPr>
          <p:nvPr/>
        </p:nvSpPr>
        <p:spPr bwMode="auto">
          <a:xfrm flipH="1">
            <a:off x="6075363" y="2419821"/>
            <a:ext cx="381000" cy="0"/>
          </a:xfrm>
          <a:prstGeom prst="line"/>
          <a:noFill/>
          <a:ln w="38100">
            <a:solidFill>
              <a:schemeClr val="tx1"/>
            </a:solidFill>
            <a:round/>
            <a:headEnd type="triangle" w="med" len="med"/>
            <a:tailEnd/>
          </a:ln>
          <a:effectLst/>
        </p:spPr>
        <p:txBody>
          <a:bodyPr anchor="ctr" wrap="none"/>
          <a:p>
            <a:endParaRPr altLang="en-US" lang="zh-CN"/>
          </a:p>
        </p:txBody>
      </p:sp>
      <p:sp>
        <p:nvSpPr>
          <p:cNvPr id="1048606" name="Line 6"/>
          <p:cNvSpPr>
            <a:spLocks noChangeShapeType="1"/>
          </p:cNvSpPr>
          <p:nvPr/>
        </p:nvSpPr>
        <p:spPr bwMode="auto">
          <a:xfrm>
            <a:off x="6383338" y="2546821"/>
            <a:ext cx="0" cy="304800"/>
          </a:xfrm>
          <a:prstGeom prst="line"/>
          <a:noFill/>
          <a:ln w="38100" cap="rnd">
            <a:solidFill>
              <a:schemeClr val="tx1"/>
            </a:solidFill>
            <a:prstDash val="sysDot"/>
            <a:round/>
            <a:headEnd type="none" w="sm" len="sm"/>
            <a:tailEnd type="none" w="sm" len="sm"/>
          </a:ln>
          <a:effectLst/>
        </p:spPr>
        <p:txBody>
          <a:bodyPr anchor="ctr" wrap="none"/>
          <a:p>
            <a:endParaRPr altLang="en-US" lang="zh-CN"/>
          </a:p>
        </p:txBody>
      </p:sp>
      <p:sp>
        <p:nvSpPr>
          <p:cNvPr id="1048607" name="Text Box 7"/>
          <p:cNvSpPr txBox="1">
            <a:spLocks noChangeArrowheads="1"/>
          </p:cNvSpPr>
          <p:nvPr/>
        </p:nvSpPr>
        <p:spPr bwMode="auto">
          <a:xfrm>
            <a:off x="3935413" y="1916584"/>
            <a:ext cx="1171575" cy="396875"/>
          </a:xfrm>
          <a:prstGeom prst="rect"/>
          <a:noFill/>
          <a:ln w="12700" cap="sq">
            <a:noFill/>
            <a:miter lim="800000"/>
            <a:headEnd type="none" w="sm" len="sm"/>
            <a:tailEnd type="none" w="sm" len="sm"/>
          </a:ln>
          <a:effectLst/>
        </p:spPr>
        <p:txBody>
          <a:bodyPr>
            <a:spAutoFit/>
          </a:bodyPr>
          <a:p>
            <a:pPr>
              <a:spcBef>
                <a:spcPct val="50000"/>
              </a:spcBef>
            </a:pPr>
            <a:r>
              <a:rPr altLang="en-US" b="1" sz="2000" lang="zh-CN"/>
              <a:t>地址线</a:t>
            </a:r>
          </a:p>
        </p:txBody>
      </p:sp>
      <p:sp>
        <p:nvSpPr>
          <p:cNvPr id="1048608" name="Text Box 8"/>
          <p:cNvSpPr txBox="1">
            <a:spLocks noChangeArrowheads="1"/>
          </p:cNvSpPr>
          <p:nvPr/>
        </p:nvSpPr>
        <p:spPr bwMode="auto">
          <a:xfrm>
            <a:off x="5054600" y="2240434"/>
            <a:ext cx="989013" cy="802640"/>
          </a:xfrm>
          <a:prstGeom prst="rect"/>
          <a:noFill/>
          <a:ln w="38100" cap="sq">
            <a:solidFill>
              <a:schemeClr val="tx1"/>
            </a:solidFill>
            <a:miter lim="800000"/>
            <a:headEnd type="none" w="sm" len="sm"/>
            <a:tailEnd type="none" w="sm" len="sm"/>
          </a:ln>
          <a:effectLst/>
        </p:spPr>
        <p:txBody>
          <a:bodyPr>
            <a:spAutoFit/>
          </a:bodyPr>
          <a:p>
            <a:pPr>
              <a:spcBef>
                <a:spcPct val="50000"/>
              </a:spcBef>
            </a:pPr>
            <a:r>
              <a:rPr altLang="en-US" b="1" sz="2400" lang="zh-CN"/>
              <a:t>控制逻辑</a:t>
            </a:r>
          </a:p>
        </p:txBody>
      </p:sp>
      <p:sp>
        <p:nvSpPr>
          <p:cNvPr id="1048609" name="Text Box 9"/>
          <p:cNvSpPr txBox="1">
            <a:spLocks noChangeArrowheads="1"/>
          </p:cNvSpPr>
          <p:nvPr/>
        </p:nvSpPr>
        <p:spPr bwMode="auto">
          <a:xfrm>
            <a:off x="5035550" y="3539009"/>
            <a:ext cx="1828800" cy="461665"/>
          </a:xfrm>
          <a:prstGeom prst="rect"/>
          <a:noFill/>
          <a:ln w="38100" cap="sq">
            <a:solidFill>
              <a:schemeClr val="tx1"/>
            </a:solidFill>
            <a:miter lim="800000"/>
            <a:headEnd type="none" w="sm" len="sm"/>
            <a:tailEnd type="none" w="sm" len="sm"/>
          </a:ln>
          <a:effectLst/>
        </p:spPr>
        <p:txBody>
          <a:bodyPr>
            <a:spAutoFit/>
          </a:bodyPr>
          <a:p>
            <a:pPr>
              <a:spcBef>
                <a:spcPct val="50000"/>
              </a:spcBef>
            </a:pPr>
            <a:r>
              <a:rPr altLang="en-US" b="1" sz="2400" lang="zh-CN"/>
              <a:t>命令寄存器</a:t>
            </a:r>
          </a:p>
        </p:txBody>
      </p:sp>
      <p:sp>
        <p:nvSpPr>
          <p:cNvPr id="1048610" name="Text Box 10"/>
          <p:cNvSpPr txBox="1">
            <a:spLocks noChangeArrowheads="1"/>
          </p:cNvSpPr>
          <p:nvPr/>
        </p:nvSpPr>
        <p:spPr bwMode="auto">
          <a:xfrm>
            <a:off x="5035550" y="4367684"/>
            <a:ext cx="1830388" cy="461665"/>
          </a:xfrm>
          <a:prstGeom prst="rect"/>
          <a:noFill/>
          <a:ln w="38100" cap="sq">
            <a:solidFill>
              <a:schemeClr val="tx1"/>
            </a:solidFill>
            <a:miter lim="800000"/>
            <a:headEnd type="none" w="sm" len="sm"/>
            <a:tailEnd type="none" w="sm" len="sm"/>
          </a:ln>
          <a:effectLst/>
        </p:spPr>
        <p:txBody>
          <a:bodyPr>
            <a:spAutoFit/>
          </a:bodyPr>
          <a:p>
            <a:pPr>
              <a:spcBef>
                <a:spcPct val="50000"/>
              </a:spcBef>
            </a:pPr>
            <a:r>
              <a:rPr altLang="en-US" b="1" sz="2400" lang="zh-CN"/>
              <a:t>状态寄存器</a:t>
            </a:r>
          </a:p>
        </p:txBody>
      </p:sp>
      <p:sp>
        <p:nvSpPr>
          <p:cNvPr id="1048611" name="Text Box 11"/>
          <p:cNvSpPr txBox="1">
            <a:spLocks noChangeArrowheads="1"/>
          </p:cNvSpPr>
          <p:nvPr/>
        </p:nvSpPr>
        <p:spPr bwMode="auto">
          <a:xfrm>
            <a:off x="3968750" y="3351684"/>
            <a:ext cx="1676400" cy="396875"/>
          </a:xfrm>
          <a:prstGeom prst="rect"/>
          <a:noFill/>
          <a:ln w="12700" cap="sq">
            <a:noFill/>
            <a:miter lim="800000"/>
            <a:headEnd type="none" w="sm" len="sm"/>
            <a:tailEnd type="none" w="sm" len="sm"/>
          </a:ln>
          <a:effectLst/>
        </p:spPr>
        <p:txBody>
          <a:bodyPr>
            <a:spAutoFit/>
          </a:bodyPr>
          <a:p>
            <a:pPr>
              <a:spcBef>
                <a:spcPct val="50000"/>
              </a:spcBef>
            </a:pPr>
            <a:r>
              <a:rPr altLang="en-US" b="1" sz="2000" lang="zh-CN"/>
              <a:t>数据线</a:t>
            </a:r>
          </a:p>
        </p:txBody>
      </p:sp>
      <p:sp>
        <p:nvSpPr>
          <p:cNvPr id="1048612" name="Text Box 12"/>
          <p:cNvSpPr txBox="1">
            <a:spLocks noChangeArrowheads="1"/>
          </p:cNvSpPr>
          <p:nvPr/>
        </p:nvSpPr>
        <p:spPr bwMode="auto">
          <a:xfrm>
            <a:off x="3968750" y="4216871"/>
            <a:ext cx="1676400" cy="396875"/>
          </a:xfrm>
          <a:prstGeom prst="rect"/>
          <a:noFill/>
          <a:ln w="12700" cap="sq">
            <a:noFill/>
            <a:miter lim="800000"/>
            <a:headEnd type="none" w="sm" len="sm"/>
            <a:tailEnd type="none" w="sm" len="sm"/>
          </a:ln>
          <a:effectLst/>
        </p:spPr>
        <p:txBody>
          <a:bodyPr>
            <a:spAutoFit/>
          </a:bodyPr>
          <a:p>
            <a:pPr>
              <a:spcBef>
                <a:spcPct val="50000"/>
              </a:spcBef>
            </a:pPr>
            <a:r>
              <a:rPr altLang="en-US" b="1" sz="2000" lang="zh-CN"/>
              <a:t>数据线</a:t>
            </a:r>
          </a:p>
        </p:txBody>
      </p:sp>
      <p:sp>
        <p:nvSpPr>
          <p:cNvPr id="1048613" name="Line 13"/>
          <p:cNvSpPr>
            <a:spLocks noChangeShapeType="1"/>
          </p:cNvSpPr>
          <p:nvPr/>
        </p:nvSpPr>
        <p:spPr bwMode="auto">
          <a:xfrm flipH="1">
            <a:off x="3968750" y="3767609"/>
            <a:ext cx="1066800" cy="0"/>
          </a:xfrm>
          <a:prstGeom prst="line"/>
          <a:noFill/>
          <a:ln w="38100">
            <a:solidFill>
              <a:schemeClr val="tx1"/>
            </a:solidFill>
            <a:round/>
            <a:headEnd type="triangle" w="med" len="med"/>
            <a:tailEnd/>
          </a:ln>
          <a:effectLst/>
        </p:spPr>
        <p:txBody>
          <a:bodyPr anchor="ctr" wrap="none"/>
          <a:p>
            <a:endParaRPr altLang="en-US" lang="zh-CN"/>
          </a:p>
        </p:txBody>
      </p:sp>
      <p:sp>
        <p:nvSpPr>
          <p:cNvPr id="1048614" name="Line 14"/>
          <p:cNvSpPr>
            <a:spLocks noChangeShapeType="1"/>
          </p:cNvSpPr>
          <p:nvPr/>
        </p:nvSpPr>
        <p:spPr bwMode="auto">
          <a:xfrm flipH="1">
            <a:off x="3968750" y="4596284"/>
            <a:ext cx="1066800" cy="0"/>
          </a:xfrm>
          <a:prstGeom prst="line"/>
          <a:noFill/>
          <a:ln w="38100">
            <a:solidFill>
              <a:schemeClr val="tx1"/>
            </a:solidFill>
            <a:round/>
            <a:headEnd/>
            <a:tailEnd type="triangle" w="med" len="med"/>
          </a:ln>
          <a:effectLst/>
        </p:spPr>
        <p:txBody>
          <a:bodyPr anchor="ctr" wrap="none"/>
          <a:p>
            <a:endParaRPr altLang="en-US" lang="zh-CN"/>
          </a:p>
        </p:txBody>
      </p:sp>
      <p:sp>
        <p:nvSpPr>
          <p:cNvPr id="1048615" name="Line 15"/>
          <p:cNvSpPr>
            <a:spLocks noChangeShapeType="1"/>
          </p:cNvSpPr>
          <p:nvPr/>
        </p:nvSpPr>
        <p:spPr bwMode="auto">
          <a:xfrm flipH="1">
            <a:off x="6864350" y="3767609"/>
            <a:ext cx="838200" cy="0"/>
          </a:xfrm>
          <a:prstGeom prst="line"/>
          <a:noFill/>
          <a:ln w="38100">
            <a:solidFill>
              <a:schemeClr val="tx1"/>
            </a:solidFill>
            <a:round/>
            <a:headEnd type="triangle" w="med" len="med"/>
            <a:tailEnd/>
          </a:ln>
          <a:effectLst/>
        </p:spPr>
        <p:txBody>
          <a:bodyPr anchor="ctr" wrap="none"/>
          <a:p>
            <a:endParaRPr altLang="en-US" lang="zh-CN"/>
          </a:p>
        </p:txBody>
      </p:sp>
      <p:sp>
        <p:nvSpPr>
          <p:cNvPr id="1048616" name="Text Box 16"/>
          <p:cNvSpPr txBox="1">
            <a:spLocks noChangeArrowheads="1"/>
          </p:cNvSpPr>
          <p:nvPr/>
        </p:nvSpPr>
        <p:spPr bwMode="auto">
          <a:xfrm>
            <a:off x="6940550" y="3392165"/>
            <a:ext cx="1295400" cy="396875"/>
          </a:xfrm>
          <a:prstGeom prst="rect"/>
          <a:noFill/>
          <a:ln w="12700" cap="sq">
            <a:noFill/>
            <a:miter lim="800000"/>
            <a:headEnd type="none" w="sm" len="sm"/>
            <a:tailEnd type="none" w="sm" len="sm"/>
          </a:ln>
          <a:effectLst/>
        </p:spPr>
        <p:txBody>
          <a:bodyPr>
            <a:spAutoFit/>
          </a:bodyPr>
          <a:p>
            <a:pPr>
              <a:spcBef>
                <a:spcPct val="50000"/>
              </a:spcBef>
            </a:pPr>
            <a:r>
              <a:rPr altLang="en-US" b="1" sz="2000" lang="zh-CN"/>
              <a:t>命令</a:t>
            </a:r>
          </a:p>
        </p:txBody>
      </p:sp>
      <p:sp>
        <p:nvSpPr>
          <p:cNvPr id="1048617" name="Line 17"/>
          <p:cNvSpPr>
            <a:spLocks noChangeShapeType="1"/>
          </p:cNvSpPr>
          <p:nvPr/>
        </p:nvSpPr>
        <p:spPr bwMode="auto">
          <a:xfrm flipH="1">
            <a:off x="6864350" y="4596284"/>
            <a:ext cx="838200" cy="0"/>
          </a:xfrm>
          <a:prstGeom prst="line"/>
          <a:noFill/>
          <a:ln w="38100">
            <a:solidFill>
              <a:schemeClr val="tx1"/>
            </a:solidFill>
            <a:round/>
            <a:headEnd/>
            <a:tailEnd type="triangle" w="med" len="med"/>
          </a:ln>
          <a:effectLst/>
        </p:spPr>
        <p:txBody>
          <a:bodyPr anchor="ctr" wrap="none"/>
          <a:p>
            <a:endParaRPr altLang="en-US" lang="zh-CN"/>
          </a:p>
        </p:txBody>
      </p:sp>
      <p:sp>
        <p:nvSpPr>
          <p:cNvPr id="1048618" name="Text Box 18"/>
          <p:cNvSpPr txBox="1">
            <a:spLocks noChangeArrowheads="1"/>
          </p:cNvSpPr>
          <p:nvPr/>
        </p:nvSpPr>
        <p:spPr bwMode="auto">
          <a:xfrm>
            <a:off x="6940550" y="4216871"/>
            <a:ext cx="1295400" cy="396875"/>
          </a:xfrm>
          <a:prstGeom prst="rect"/>
          <a:noFill/>
          <a:ln w="12700" cap="sq">
            <a:noFill/>
            <a:miter lim="800000"/>
            <a:headEnd type="none" w="sm" len="sm"/>
            <a:tailEnd type="none" w="sm" len="sm"/>
          </a:ln>
          <a:effectLst/>
        </p:spPr>
        <p:txBody>
          <a:bodyPr>
            <a:spAutoFit/>
          </a:bodyPr>
          <a:p>
            <a:pPr>
              <a:spcBef>
                <a:spcPct val="50000"/>
              </a:spcBef>
            </a:pPr>
            <a:r>
              <a:rPr altLang="en-US" b="1" sz="2000" lang="zh-CN"/>
              <a:t>状态</a:t>
            </a:r>
          </a:p>
        </p:txBody>
      </p:sp>
      <p:grpSp>
        <p:nvGrpSpPr>
          <p:cNvPr id="35" name="Group 19"/>
          <p:cNvGrpSpPr/>
          <p:nvPr/>
        </p:nvGrpSpPr>
        <p:grpSpPr bwMode="auto">
          <a:xfrm>
            <a:off x="3968750" y="5045548"/>
            <a:ext cx="4267200" cy="614363"/>
            <a:chOff x="2879" y="1488"/>
            <a:chExt cx="2688" cy="387"/>
          </a:xfrm>
        </p:grpSpPr>
        <p:sp>
          <p:nvSpPr>
            <p:cNvPr id="1048619" name="Text Box 20"/>
            <p:cNvSpPr txBox="1">
              <a:spLocks noChangeArrowheads="1"/>
            </p:cNvSpPr>
            <p:nvPr/>
          </p:nvSpPr>
          <p:spPr bwMode="auto">
            <a:xfrm>
              <a:off x="3551" y="1584"/>
              <a:ext cx="1152" cy="291"/>
            </a:xfrm>
            <a:prstGeom prst="rect"/>
            <a:noFill/>
            <a:ln w="38100" cap="sq">
              <a:solidFill>
                <a:schemeClr val="tx1"/>
              </a:solidFill>
              <a:miter lim="800000"/>
              <a:headEnd type="none" w="sm" len="sm"/>
              <a:tailEnd type="none" w="sm" len="sm"/>
            </a:ln>
            <a:effectLst/>
          </p:spPr>
          <p:txBody>
            <a:bodyPr>
              <a:spAutoFit/>
            </a:bodyPr>
            <a:p>
              <a:pPr>
                <a:spcBef>
                  <a:spcPct val="50000"/>
                </a:spcBef>
              </a:pPr>
              <a:r>
                <a:rPr altLang="en-US" b="1" sz="2400" lang="zh-CN"/>
                <a:t>数据寄存器</a:t>
              </a:r>
            </a:p>
          </p:txBody>
        </p:sp>
        <p:sp>
          <p:nvSpPr>
            <p:cNvPr id="1048620" name="Line 21"/>
            <p:cNvSpPr>
              <a:spLocks noChangeShapeType="1"/>
            </p:cNvSpPr>
            <p:nvPr/>
          </p:nvSpPr>
          <p:spPr bwMode="auto">
            <a:xfrm flipH="1">
              <a:off x="2879" y="1728"/>
              <a:ext cx="672" cy="0"/>
            </a:xfrm>
            <a:prstGeom prst="line"/>
            <a:noFill/>
            <a:ln w="38100">
              <a:solidFill>
                <a:schemeClr val="tx1"/>
              </a:solidFill>
              <a:round/>
              <a:headEnd type="triangle" w="med" len="med"/>
              <a:tailEnd type="triangle" w="med" len="med"/>
            </a:ln>
            <a:effectLst/>
          </p:spPr>
          <p:txBody>
            <a:bodyPr anchor="ctr" wrap="none"/>
            <a:p>
              <a:endParaRPr altLang="en-US" lang="zh-CN"/>
            </a:p>
          </p:txBody>
        </p:sp>
        <p:sp>
          <p:nvSpPr>
            <p:cNvPr id="1048621" name="Text Box 22"/>
            <p:cNvSpPr txBox="1">
              <a:spLocks noChangeArrowheads="1"/>
            </p:cNvSpPr>
            <p:nvPr/>
          </p:nvSpPr>
          <p:spPr bwMode="auto">
            <a:xfrm>
              <a:off x="2879" y="1488"/>
              <a:ext cx="1056" cy="250"/>
            </a:xfrm>
            <a:prstGeom prst="rect"/>
            <a:noFill/>
            <a:ln w="12700" cap="sq">
              <a:noFill/>
              <a:miter lim="800000"/>
              <a:headEnd type="none" w="sm" len="sm"/>
              <a:tailEnd type="none" w="sm" len="sm"/>
            </a:ln>
            <a:effectLst/>
          </p:spPr>
          <p:txBody>
            <a:bodyPr>
              <a:spAutoFit/>
            </a:bodyPr>
            <a:p>
              <a:pPr>
                <a:spcBef>
                  <a:spcPct val="50000"/>
                </a:spcBef>
              </a:pPr>
              <a:r>
                <a:rPr altLang="en-US" b="1" sz="2000" lang="zh-CN"/>
                <a:t>数据线</a:t>
              </a:r>
            </a:p>
          </p:txBody>
        </p:sp>
        <p:sp>
          <p:nvSpPr>
            <p:cNvPr id="1048622" name="Line 23"/>
            <p:cNvSpPr>
              <a:spLocks noChangeShapeType="1"/>
            </p:cNvSpPr>
            <p:nvPr/>
          </p:nvSpPr>
          <p:spPr bwMode="auto">
            <a:xfrm flipH="1">
              <a:off x="4703" y="1728"/>
              <a:ext cx="528" cy="0"/>
            </a:xfrm>
            <a:prstGeom prst="line"/>
            <a:noFill/>
            <a:ln w="38100">
              <a:solidFill>
                <a:schemeClr val="tx1"/>
              </a:solidFill>
              <a:round/>
              <a:headEnd type="triangle" w="med" len="med"/>
              <a:tailEnd type="triangle" w="med" len="med"/>
            </a:ln>
            <a:effectLst/>
          </p:spPr>
          <p:txBody>
            <a:bodyPr anchor="ctr" wrap="none"/>
            <a:p>
              <a:endParaRPr altLang="en-US" lang="zh-CN"/>
            </a:p>
          </p:txBody>
        </p:sp>
        <p:sp>
          <p:nvSpPr>
            <p:cNvPr id="1048623" name="Text Box 24"/>
            <p:cNvSpPr txBox="1">
              <a:spLocks noChangeArrowheads="1"/>
            </p:cNvSpPr>
            <p:nvPr/>
          </p:nvSpPr>
          <p:spPr bwMode="auto">
            <a:xfrm>
              <a:off x="4751" y="1488"/>
              <a:ext cx="816" cy="250"/>
            </a:xfrm>
            <a:prstGeom prst="rect"/>
            <a:noFill/>
            <a:ln w="12700" cap="sq">
              <a:noFill/>
              <a:miter lim="800000"/>
              <a:headEnd type="none" w="sm" len="sm"/>
              <a:tailEnd type="none" w="sm" len="sm"/>
            </a:ln>
            <a:effectLst/>
          </p:spPr>
          <p:txBody>
            <a:bodyPr>
              <a:spAutoFit/>
            </a:bodyPr>
            <a:p>
              <a:pPr>
                <a:spcBef>
                  <a:spcPct val="50000"/>
                </a:spcBef>
              </a:pPr>
              <a:r>
                <a:rPr altLang="en-US" b="1" sz="2000" lang="zh-CN"/>
                <a:t>数据</a:t>
              </a:r>
            </a:p>
          </p:txBody>
        </p:sp>
      </p:grpSp>
      <p:sp>
        <p:nvSpPr>
          <p:cNvPr id="1048624" name="Text Box 25"/>
          <p:cNvSpPr txBox="1">
            <a:spLocks noChangeArrowheads="1"/>
          </p:cNvSpPr>
          <p:nvPr/>
        </p:nvSpPr>
        <p:spPr bwMode="auto">
          <a:xfrm>
            <a:off x="8662669" y="3461221"/>
            <a:ext cx="601981" cy="1219200"/>
          </a:xfrm>
          <a:prstGeom prst="rect"/>
          <a:noFill/>
          <a:ln w="28575" cap="sq">
            <a:solidFill>
              <a:schemeClr val="tx1"/>
            </a:solidFill>
            <a:miter lim="800000"/>
            <a:headEnd type="none" w="sm" len="sm"/>
            <a:tailEnd type="none" w="sm" len="sm"/>
          </a:ln>
          <a:effectLst/>
        </p:spPr>
        <p:txBody>
          <a:bodyPr vert="eaVert">
            <a:spAutoFit/>
          </a:bodyPr>
          <a:p>
            <a:pPr algn="ctr">
              <a:spcBef>
                <a:spcPct val="50000"/>
              </a:spcBef>
            </a:pPr>
            <a:r>
              <a:rPr altLang="en-US" b="1" sz="2800" lang="zh-CN">
                <a:latin typeface="黑体" pitchFamily="2" charset="-122"/>
                <a:ea typeface="黑体" pitchFamily="2" charset="-122"/>
              </a:rPr>
              <a:t>外设</a:t>
            </a:r>
          </a:p>
        </p:txBody>
      </p:sp>
      <p:sp>
        <p:nvSpPr>
          <p:cNvPr id="1048625" name="Text Box 26"/>
          <p:cNvSpPr txBox="1">
            <a:spLocks noChangeArrowheads="1"/>
          </p:cNvSpPr>
          <p:nvPr/>
        </p:nvSpPr>
        <p:spPr bwMode="auto">
          <a:xfrm>
            <a:off x="3359150" y="3462809"/>
            <a:ext cx="611188" cy="1905000"/>
          </a:xfrm>
          <a:prstGeom prst="rect"/>
          <a:noFill/>
          <a:ln w="12700" cap="sq">
            <a:noFill/>
            <a:miter lim="800000"/>
            <a:headEnd type="none" w="sm" len="sm"/>
            <a:tailEnd type="none" w="sm" len="sm"/>
          </a:ln>
          <a:effectLst/>
        </p:spPr>
        <p:txBody>
          <a:bodyPr vert="eaVert">
            <a:spAutoFit/>
          </a:bodyPr>
          <a:p>
            <a:pPr>
              <a:spcBef>
                <a:spcPct val="50000"/>
              </a:spcBef>
            </a:pPr>
            <a:r>
              <a:rPr altLang="en-US" b="1" sz="2800" lang="zh-CN">
                <a:latin typeface="黑体" pitchFamily="2" charset="-122"/>
                <a:ea typeface="黑体" pitchFamily="2" charset="-122"/>
              </a:rPr>
              <a:t>系统总线</a:t>
            </a:r>
          </a:p>
        </p:txBody>
      </p:sp>
      <p:sp>
        <p:nvSpPr>
          <p:cNvPr id="1048626" name="Line 27"/>
          <p:cNvSpPr>
            <a:spLocks noChangeShapeType="1"/>
          </p:cNvSpPr>
          <p:nvPr/>
        </p:nvSpPr>
        <p:spPr bwMode="auto">
          <a:xfrm>
            <a:off x="3935413" y="1660996"/>
            <a:ext cx="0" cy="4432300"/>
          </a:xfrm>
          <a:prstGeom prst="line"/>
          <a:noFill/>
          <a:ln w="76200">
            <a:solidFill>
              <a:schemeClr val="tx1"/>
            </a:solidFill>
            <a:round/>
            <a:headEnd type="triangle" w="med" len="med"/>
            <a:tailEnd type="triangle" w="med" len="med"/>
          </a:ln>
          <a:effectLst/>
        </p:spPr>
        <p:txBody>
          <a:bodyPr anchor="ctr" wrap="none"/>
          <a:p>
            <a:endParaRPr altLang="en-US" lang="zh-CN"/>
          </a:p>
        </p:txBody>
      </p:sp>
      <p:sp>
        <p:nvSpPr>
          <p:cNvPr id="1048627" name="Line 28"/>
          <p:cNvSpPr>
            <a:spLocks noChangeShapeType="1"/>
          </p:cNvSpPr>
          <p:nvPr/>
        </p:nvSpPr>
        <p:spPr bwMode="auto">
          <a:xfrm flipH="1">
            <a:off x="3935413" y="2692871"/>
            <a:ext cx="1066800" cy="0"/>
          </a:xfrm>
          <a:prstGeom prst="line"/>
          <a:noFill/>
          <a:ln w="38100">
            <a:solidFill>
              <a:schemeClr val="tx1"/>
            </a:solidFill>
            <a:round/>
            <a:headEnd type="triangle" w="med" len="med"/>
            <a:tailEnd/>
          </a:ln>
          <a:effectLst/>
        </p:spPr>
        <p:txBody>
          <a:bodyPr anchor="ctr" wrap="none"/>
          <a:p>
            <a:endParaRPr altLang="en-US" lang="zh-CN"/>
          </a:p>
        </p:txBody>
      </p:sp>
      <p:sp>
        <p:nvSpPr>
          <p:cNvPr id="1048628" name="Text Box 29"/>
          <p:cNvSpPr txBox="1">
            <a:spLocks noChangeArrowheads="1"/>
          </p:cNvSpPr>
          <p:nvPr/>
        </p:nvSpPr>
        <p:spPr bwMode="auto">
          <a:xfrm>
            <a:off x="3935413" y="2311871"/>
            <a:ext cx="1171575" cy="396875"/>
          </a:xfrm>
          <a:prstGeom prst="rect"/>
          <a:noFill/>
          <a:ln w="12700" cap="sq">
            <a:noFill/>
            <a:miter lim="800000"/>
            <a:headEnd type="none" w="sm" len="sm"/>
            <a:tailEnd type="none" w="sm" len="sm"/>
          </a:ln>
          <a:effectLst/>
        </p:spPr>
        <p:txBody>
          <a:bodyPr>
            <a:spAutoFit/>
          </a:bodyPr>
          <a:p>
            <a:pPr algn="ctr">
              <a:spcBef>
                <a:spcPct val="50000"/>
              </a:spcBef>
            </a:pPr>
            <a:r>
              <a:rPr altLang="zh-CN" b="1" sz="2000" lang="en-US"/>
              <a:t>IOR</a:t>
            </a:r>
          </a:p>
        </p:txBody>
      </p:sp>
      <p:sp>
        <p:nvSpPr>
          <p:cNvPr id="1048629" name="Line 30"/>
          <p:cNvSpPr>
            <a:spLocks noChangeShapeType="1"/>
          </p:cNvSpPr>
          <p:nvPr/>
        </p:nvSpPr>
        <p:spPr bwMode="auto">
          <a:xfrm flipH="1">
            <a:off x="3935413" y="3053234"/>
            <a:ext cx="1066800" cy="0"/>
          </a:xfrm>
          <a:prstGeom prst="line"/>
          <a:noFill/>
          <a:ln w="38100">
            <a:solidFill>
              <a:schemeClr val="tx1"/>
            </a:solidFill>
            <a:round/>
            <a:headEnd type="triangle" w="med" len="med"/>
            <a:tailEnd/>
          </a:ln>
          <a:effectLst/>
        </p:spPr>
        <p:txBody>
          <a:bodyPr anchor="ctr" wrap="none"/>
          <a:p>
            <a:endParaRPr altLang="en-US" lang="zh-CN"/>
          </a:p>
        </p:txBody>
      </p:sp>
      <p:sp>
        <p:nvSpPr>
          <p:cNvPr id="1048630" name="Text Box 31"/>
          <p:cNvSpPr txBox="1">
            <a:spLocks noChangeArrowheads="1"/>
          </p:cNvSpPr>
          <p:nvPr/>
        </p:nvSpPr>
        <p:spPr bwMode="auto">
          <a:xfrm>
            <a:off x="3935413" y="2672234"/>
            <a:ext cx="1171575" cy="396875"/>
          </a:xfrm>
          <a:prstGeom prst="rect"/>
          <a:noFill/>
          <a:ln w="12700" cap="sq">
            <a:noFill/>
            <a:miter lim="800000"/>
            <a:headEnd type="none" w="sm" len="sm"/>
            <a:tailEnd type="none" w="sm" len="sm"/>
          </a:ln>
          <a:effectLst/>
        </p:spPr>
        <p:txBody>
          <a:bodyPr>
            <a:spAutoFit/>
          </a:bodyPr>
          <a:p>
            <a:pPr algn="ctr">
              <a:spcBef>
                <a:spcPct val="50000"/>
              </a:spcBef>
            </a:pPr>
            <a:r>
              <a:rPr altLang="zh-CN" b="1" sz="2000" lang="en-US"/>
              <a:t>IOW</a:t>
            </a:r>
          </a:p>
        </p:txBody>
      </p:sp>
      <p:sp>
        <p:nvSpPr>
          <p:cNvPr id="1048631" name="Line 32"/>
          <p:cNvSpPr>
            <a:spLocks noChangeShapeType="1"/>
          </p:cNvSpPr>
          <p:nvPr/>
        </p:nvSpPr>
        <p:spPr bwMode="auto">
          <a:xfrm>
            <a:off x="7751763" y="1660996"/>
            <a:ext cx="0" cy="4432300"/>
          </a:xfrm>
          <a:prstGeom prst="line"/>
          <a:noFill/>
          <a:ln w="76200">
            <a:solidFill>
              <a:schemeClr val="tx1"/>
            </a:solidFill>
            <a:round/>
            <a:headEnd type="triangle" w="med" len="med"/>
            <a:tailEnd type="triangle" w="med" len="med"/>
          </a:ln>
          <a:effectLst/>
        </p:spPr>
        <p:txBody>
          <a:bodyPr anchor="ctr" wrap="none"/>
          <a:p>
            <a:endParaRPr altLang="en-US" lang="zh-CN"/>
          </a:p>
        </p:txBody>
      </p:sp>
      <p:sp>
        <p:nvSpPr>
          <p:cNvPr id="1048632" name="Line 33"/>
          <p:cNvSpPr>
            <a:spLocks noChangeShapeType="1"/>
          </p:cNvSpPr>
          <p:nvPr/>
        </p:nvSpPr>
        <p:spPr bwMode="auto">
          <a:xfrm>
            <a:off x="7824788" y="4037484"/>
            <a:ext cx="792162" cy="0"/>
          </a:xfrm>
          <a:prstGeom prst="line"/>
          <a:noFill/>
          <a:ln w="38100" cap="sq">
            <a:solidFill>
              <a:schemeClr val="tx1"/>
            </a:solidFill>
            <a:round/>
            <a:headEnd type="triangle" w="med" len="med"/>
            <a:tailEnd type="triangle" w="med" len="med"/>
          </a:ln>
          <a:effectLst/>
        </p:spPr>
        <p:txBody>
          <a:bodyPr/>
          <a:p>
            <a:endParaRPr altLang="en-US" 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7" name=""/>
        <p:cNvGrpSpPr/>
        <p:nvPr/>
      </p:nvGrpSpPr>
      <p:grpSpPr>
        <a:xfrm>
          <a:off x="0" y="0"/>
          <a:ext cx="0" cy="0"/>
          <a:chOff x="0" y="0"/>
          <a:chExt cx="0" cy="0"/>
        </a:xfrm>
      </p:grpSpPr>
      <p:sp>
        <p:nvSpPr>
          <p:cNvPr id="1048636" name="Text Box 16"/>
          <p:cNvSpPr txBox="1">
            <a:spLocks noChangeArrowheads="1"/>
          </p:cNvSpPr>
          <p:nvPr/>
        </p:nvSpPr>
        <p:spPr bwMode="auto">
          <a:xfrm>
            <a:off x="2903984" y="113259"/>
            <a:ext cx="3048000" cy="523220"/>
          </a:xfrm>
          <a:prstGeom prst="rect"/>
          <a:noFill/>
          <a:ln w="12700" cap="sq">
            <a:noFill/>
            <a:miter lim="800000"/>
            <a:headEnd type="none" w="sm" len="sm"/>
            <a:tailEnd type="none" w="sm" len="sm"/>
          </a:ln>
          <a:effectLst/>
        </p:spPr>
        <p:txBody>
          <a:bodyPr wrap="square">
            <a:spAutoFit/>
          </a:bodyPr>
          <a:p>
            <a:pPr>
              <a:spcBef>
                <a:spcPct val="50000"/>
              </a:spcBef>
            </a:pPr>
            <a:r>
              <a:rPr altLang="zh-CN" b="1" sz="2800" lang="en-US">
                <a:ea typeface="宋体" panose="02010600030101010101" pitchFamily="2" charset="-122"/>
              </a:rPr>
              <a:t>I/O</a:t>
            </a:r>
            <a:r>
              <a:rPr altLang="en-US" b="1" sz="2800" lang="zh-CN">
                <a:ea typeface="宋体" panose="02010600030101010101" pitchFamily="2" charset="-122"/>
              </a:rPr>
              <a:t>接口主要功能</a:t>
            </a:r>
          </a:p>
        </p:txBody>
      </p:sp>
      <p:sp>
        <p:nvSpPr>
          <p:cNvPr id="1048637" name="Rectangle 17"/>
          <p:cNvSpPr>
            <a:spLocks noChangeArrowheads="1"/>
          </p:cNvSpPr>
          <p:nvPr/>
        </p:nvSpPr>
        <p:spPr bwMode="auto">
          <a:xfrm>
            <a:off x="2979117" y="1929567"/>
            <a:ext cx="5181600" cy="523220"/>
          </a:xfrm>
          <a:prstGeom prst="rect"/>
          <a:noFill/>
          <a:ln w="12700" cap="sq">
            <a:noFill/>
            <a:miter lim="800000"/>
            <a:headEnd type="none" w="sm" len="sm"/>
            <a:tailEnd type="none" w="sm" len="sm"/>
          </a:ln>
          <a:effectLst/>
        </p:spPr>
        <p:txBody>
          <a:bodyPr>
            <a:spAutoFit/>
          </a:bodyPr>
          <a:p>
            <a:r>
              <a:rPr altLang="en-US" b="1" sz="2800" lang="zh-CN">
                <a:ea typeface="宋体" panose="02010600030101010101" pitchFamily="2" charset="-122"/>
              </a:rPr>
              <a:t>接收</a:t>
            </a:r>
            <a:r>
              <a:rPr altLang="zh-CN" b="1" sz="2800" lang="en-US">
                <a:ea typeface="宋体" panose="02010600030101010101" pitchFamily="2" charset="-122"/>
              </a:rPr>
              <a:t>CPU</a:t>
            </a:r>
            <a:r>
              <a:rPr altLang="en-US" b="1" sz="2800" lang="zh-CN">
                <a:ea typeface="宋体" panose="02010600030101010101" pitchFamily="2" charset="-122"/>
              </a:rPr>
              <a:t>送来的地址码，</a:t>
            </a:r>
          </a:p>
        </p:txBody>
      </p:sp>
      <p:sp>
        <p:nvSpPr>
          <p:cNvPr id="1048638" name="Text Box 18"/>
          <p:cNvSpPr txBox="1">
            <a:spLocks noChangeArrowheads="1"/>
          </p:cNvSpPr>
          <p:nvPr/>
        </p:nvSpPr>
        <p:spPr bwMode="auto">
          <a:xfrm>
            <a:off x="2439367" y="1273929"/>
            <a:ext cx="30480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ea typeface="宋体" panose="02010600030101010101" pitchFamily="2" charset="-122"/>
              </a:rPr>
              <a:t>(1)</a:t>
            </a:r>
            <a:r>
              <a:rPr altLang="en-US" b="1" sz="2800" lang="zh-CN">
                <a:ea typeface="宋体" panose="02010600030101010101" pitchFamily="2" charset="-122"/>
              </a:rPr>
              <a:t>寻址</a:t>
            </a:r>
          </a:p>
        </p:txBody>
      </p:sp>
      <p:sp>
        <p:nvSpPr>
          <p:cNvPr id="1048639" name="Rectangle 19"/>
          <p:cNvSpPr>
            <a:spLocks noChangeArrowheads="1"/>
          </p:cNvSpPr>
          <p:nvPr/>
        </p:nvSpPr>
        <p:spPr bwMode="auto">
          <a:xfrm>
            <a:off x="2950542" y="2553454"/>
            <a:ext cx="6673850" cy="523220"/>
          </a:xfrm>
          <a:prstGeom prst="rect"/>
          <a:noFill/>
          <a:ln w="12700" cap="sq">
            <a:noFill/>
            <a:miter lim="800000"/>
            <a:headEnd type="none" w="sm" len="sm"/>
            <a:tailEnd type="none" w="sm" len="sm"/>
          </a:ln>
          <a:effectLst/>
        </p:spPr>
        <p:txBody>
          <a:bodyPr>
            <a:spAutoFit/>
          </a:bodyPr>
          <a:p>
            <a:r>
              <a:rPr altLang="en-US" b="1" sz="2800" lang="zh-CN">
                <a:ea typeface="宋体" panose="02010600030101010101" pitchFamily="2" charset="-122"/>
              </a:rPr>
              <a:t>选择接口中的寄存器供</a:t>
            </a:r>
            <a:r>
              <a:rPr altLang="zh-CN" b="1" sz="2800" lang="en-US">
                <a:ea typeface="宋体" panose="02010600030101010101" pitchFamily="2" charset="-122"/>
              </a:rPr>
              <a:t>CPU</a:t>
            </a:r>
            <a:r>
              <a:rPr altLang="en-US" b="1" sz="2800" lang="zh-CN">
                <a:ea typeface="宋体" panose="02010600030101010101" pitchFamily="2" charset="-122"/>
              </a:rPr>
              <a:t>访问。</a:t>
            </a:r>
          </a:p>
        </p:txBody>
      </p:sp>
      <p:sp>
        <p:nvSpPr>
          <p:cNvPr id="1048640" name="Text Box 20"/>
          <p:cNvSpPr txBox="1">
            <a:spLocks noChangeArrowheads="1"/>
          </p:cNvSpPr>
          <p:nvPr/>
        </p:nvSpPr>
        <p:spPr bwMode="auto">
          <a:xfrm>
            <a:off x="2423492" y="3434517"/>
            <a:ext cx="30480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ea typeface="宋体" panose="02010600030101010101" pitchFamily="2" charset="-122"/>
              </a:rPr>
              <a:t>(2)</a:t>
            </a:r>
            <a:r>
              <a:rPr altLang="en-US" b="1" sz="2800" lang="zh-CN">
                <a:ea typeface="宋体" panose="02010600030101010101" pitchFamily="2" charset="-122"/>
              </a:rPr>
              <a:t>数据缓冲</a:t>
            </a:r>
          </a:p>
        </p:txBody>
      </p:sp>
      <p:sp>
        <p:nvSpPr>
          <p:cNvPr id="1048641" name="Rectangle 21"/>
          <p:cNvSpPr>
            <a:spLocks noChangeArrowheads="1"/>
          </p:cNvSpPr>
          <p:nvPr/>
        </p:nvSpPr>
        <p:spPr bwMode="auto">
          <a:xfrm>
            <a:off x="2968005" y="4237792"/>
            <a:ext cx="6019800" cy="523220"/>
          </a:xfrm>
          <a:prstGeom prst="rect"/>
          <a:noFill/>
          <a:ln w="12700" cap="sq">
            <a:noFill/>
            <a:miter lim="800000"/>
            <a:headEnd type="none" w="sm" len="sm"/>
            <a:tailEnd type="none" w="sm" len="sm"/>
          </a:ln>
          <a:effectLst/>
        </p:spPr>
        <p:txBody>
          <a:bodyPr>
            <a:spAutoFit/>
          </a:bodyPr>
          <a:p>
            <a:r>
              <a:rPr altLang="en-US" b="1" sz="2800" lang="zh-CN">
                <a:ea typeface="宋体" panose="02010600030101010101" pitchFamily="2" charset="-122"/>
              </a:rPr>
              <a:t>实现主机与外设的</a:t>
            </a:r>
            <a:r>
              <a:rPr altLang="en-US" b="1" sz="2800" lang="zh-CN">
                <a:solidFill>
                  <a:schemeClr val="folHlink"/>
                </a:solidFill>
                <a:ea typeface="宋体" panose="02010600030101010101" pitchFamily="2" charset="-122"/>
              </a:rPr>
              <a:t>速度匹配</a:t>
            </a:r>
            <a:r>
              <a:rPr altLang="en-US" b="1" sz="2800" lang="zh-CN">
                <a:ea typeface="宋体" panose="02010600030101010101" pitchFamily="2" charset="-122"/>
              </a:rPr>
              <a:t>；</a:t>
            </a:r>
          </a:p>
        </p:txBody>
      </p:sp>
      <p:sp>
        <p:nvSpPr>
          <p:cNvPr id="1048642" name="Rectangle 22"/>
          <p:cNvSpPr>
            <a:spLocks noChangeArrowheads="1"/>
          </p:cNvSpPr>
          <p:nvPr/>
        </p:nvSpPr>
        <p:spPr bwMode="auto">
          <a:xfrm>
            <a:off x="2955305" y="4922004"/>
            <a:ext cx="6019800" cy="523220"/>
          </a:xfrm>
          <a:prstGeom prst="rect"/>
          <a:noFill/>
          <a:ln w="12700" cap="sq">
            <a:noFill/>
            <a:miter lim="800000"/>
            <a:headEnd type="none" w="sm" len="sm"/>
            <a:tailEnd type="none" w="sm" len="sm"/>
          </a:ln>
          <a:effectLst/>
        </p:spPr>
        <p:txBody>
          <a:bodyPr>
            <a:spAutoFit/>
          </a:bodyPr>
          <a:p>
            <a:r>
              <a:rPr altLang="en-US" b="1" sz="2800" lang="zh-CN">
                <a:solidFill>
                  <a:schemeClr val="folHlink"/>
                </a:solidFill>
                <a:ea typeface="宋体" panose="02010600030101010101" pitchFamily="2" charset="-122"/>
              </a:rPr>
              <a:t>缓冲深度</a:t>
            </a:r>
            <a:r>
              <a:rPr altLang="en-US" b="1" sz="2800" lang="zh-CN">
                <a:ea typeface="宋体" panose="02010600030101010101" pitchFamily="2" charset="-122"/>
              </a:rPr>
              <a:t>与传送的数据量有关。</a:t>
            </a:r>
          </a:p>
        </p:txBody>
      </p:sp>
      <p:grpSp>
        <p:nvGrpSpPr>
          <p:cNvPr id="38" name="组合 8"/>
          <p:cNvGrpSpPr/>
          <p:nvPr/>
        </p:nvGrpSpPr>
        <p:grpSpPr>
          <a:xfrm>
            <a:off x="2351584" y="116632"/>
            <a:ext cx="529167" cy="529359"/>
            <a:chOff x="304800" y="673100"/>
            <a:chExt cx="4000500" cy="4000500"/>
          </a:xfrm>
          <a:effectLst>
            <a:outerShdw algn="tr" blurRad="444500" dir="8100000" dist="254000" rotWithShape="0">
              <a:prstClr val="black">
                <a:alpha val="50000"/>
              </a:prstClr>
            </a:outerShdw>
          </a:effectLst>
        </p:grpSpPr>
        <p:sp>
          <p:nvSpPr>
            <p:cNvPr id="1048643" name="同心圆 234"/>
            <p:cNvSpPr/>
            <p:nvPr/>
          </p:nvSpPr>
          <p:spPr>
            <a:xfrm>
              <a:off x="304800" y="673100"/>
              <a:ext cx="4000500" cy="4000500"/>
            </a:xfrm>
            <a:prstGeom prst="donut">
              <a:avLst>
                <a:gd name="adj" fmla="val 4879"/>
              </a:avLst>
            </a:prstGeom>
            <a:gradFill>
              <a:gsLst>
                <a:gs pos="0">
                  <a:sysClr lastClr="FFFFFF" val="window"/>
                </a:gs>
                <a:gs pos="55000">
                  <a:sysClr lastClr="FFFFFF" val="window">
                    <a:lumMod val="95000"/>
                  </a:sysClr>
                </a:gs>
                <a:gs pos="100000">
                  <a:sysClr lastClr="FFFFFF" val="window">
                    <a:lumMod val="65000"/>
                  </a:sysClr>
                </a:gs>
              </a:gsLst>
              <a:lin ang="8100000" scaled="0"/>
            </a:gradFill>
            <a:ln w="25400" cap="flat" cmpd="sng" algn="ctr">
              <a:noFill/>
              <a:prstDash val="solid"/>
            </a:ln>
            <a:effectLst/>
          </p:spPr>
          <p:txBody>
            <a:bodyPr anchor="ctr" rtlCol="0"/>
            <a:p>
              <a:pPr algn="ctr" defTabSz="914621" fontAlgn="auto">
                <a:spcBef>
                  <a:spcPts val="0"/>
                </a:spcBef>
                <a:spcAft>
                  <a:spcPts val="0"/>
                </a:spcAft>
              </a:pPr>
              <a:endParaRPr altLang="en-US" sz="1200" kern="0" lang="zh-CN">
                <a:solidFill>
                  <a:sysClr lastClr="000000" val="windowText"/>
                </a:solidFill>
                <a:latin typeface="Calibri"/>
                <a:ea typeface="宋体"/>
              </a:endParaRPr>
            </a:p>
          </p:txBody>
        </p:sp>
        <p:sp>
          <p:nvSpPr>
            <p:cNvPr id="1048644" name="椭圆 10"/>
            <p:cNvSpPr/>
            <p:nvPr/>
          </p:nvSpPr>
          <p:spPr>
            <a:xfrm>
              <a:off x="392112" y="760412"/>
              <a:ext cx="3825874" cy="3825874"/>
            </a:xfrm>
            <a:prstGeom prst="ellipse"/>
            <a:gradFill>
              <a:gsLst>
                <a:gs pos="0">
                  <a:sysClr lastClr="FFFFFF" val="window"/>
                </a:gs>
                <a:gs pos="51000">
                  <a:sysClr lastClr="FFFFFF" val="window">
                    <a:lumMod val="95000"/>
                  </a:sysClr>
                </a:gs>
                <a:gs pos="100000">
                  <a:sysClr lastClr="FFFFFF" val="window">
                    <a:lumMod val="75000"/>
                  </a:sysClr>
                </a:gs>
              </a:gsLst>
              <a:lin ang="18900000" scaled="0"/>
            </a:gradFill>
            <a:ln w="25400" cap="flat" cmpd="sng" algn="ctr">
              <a:noFill/>
              <a:prstDash val="solid"/>
            </a:ln>
            <a:effectLst/>
          </p:spPr>
          <p:txBody>
            <a:bodyPr anchor="ctr" rtlCol="0"/>
            <a:p>
              <a:pPr algn="ctr" defTabSz="914621" fontAlgn="auto">
                <a:spcBef>
                  <a:spcPts val="0"/>
                </a:spcBef>
                <a:spcAft>
                  <a:spcPts val="0"/>
                </a:spcAft>
              </a:pPr>
              <a:r>
                <a:rPr altLang="zh-CN" b="1" sz="2400" kern="0" lang="en-US">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rPr>
                <a:t>1</a:t>
              </a:r>
              <a:endParaRPr altLang="en-US" b="1" sz="2400" kern="0" lang="zh-CN">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38"/>
                                        </p:tgtEl>
                                        <p:attrNameLst>
                                          <p:attrName>style.visibility</p:attrName>
                                        </p:attrNameLst>
                                      </p:cBhvr>
                                      <p:to>
                                        <p:strVal val="visible"/>
                                      </p:to>
                                    </p:set>
                                    <p:animEffect transition="in" filter="wipe(left)">
                                      <p:cBhvr>
                                        <p:cTn dur="500" id="7"/>
                                        <p:tgtEl>
                                          <p:spTgt spid="104863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637"/>
                                        </p:tgtEl>
                                        <p:attrNameLst>
                                          <p:attrName>style.visibility</p:attrName>
                                        </p:attrNameLst>
                                      </p:cBhvr>
                                      <p:to>
                                        <p:strVal val="visible"/>
                                      </p:to>
                                    </p:set>
                                    <p:animEffect transition="in" filter="wipe(up)">
                                      <p:cBhvr>
                                        <p:cTn dur="500" id="12"/>
                                        <p:tgtEl>
                                          <p:spTgt spid="1048637"/>
                                        </p:tgtEl>
                                      </p:cBhvr>
                                    </p:animEffect>
                                  </p:childTnLst>
                                </p:cTn>
                              </p:par>
                            </p:childTnLst>
                          </p:cTn>
                        </p:par>
                        <p:par>
                          <p:cTn fill="hold" id="13">
                            <p:stCondLst>
                              <p:cond delay="500"/>
                            </p:stCondLst>
                            <p:childTnLst>
                              <p:par>
                                <p:cTn fill="hold" grpId="0" id="14" nodeType="afterEffect" presetClass="entr" presetID="22" presetSubtype="1">
                                  <p:stCondLst>
                                    <p:cond delay="0"/>
                                  </p:stCondLst>
                                  <p:childTnLst>
                                    <p:set>
                                      <p:cBhvr>
                                        <p:cTn dur="1" fill="hold" id="15">
                                          <p:stCondLst>
                                            <p:cond delay="0"/>
                                          </p:stCondLst>
                                        </p:cTn>
                                        <p:tgtEl>
                                          <p:spTgt spid="1048639"/>
                                        </p:tgtEl>
                                        <p:attrNameLst>
                                          <p:attrName>style.visibility</p:attrName>
                                        </p:attrNameLst>
                                      </p:cBhvr>
                                      <p:to>
                                        <p:strVal val="visible"/>
                                      </p:to>
                                    </p:set>
                                    <p:animEffect transition="in" filter="wipe(up)">
                                      <p:cBhvr>
                                        <p:cTn dur="500" id="16"/>
                                        <p:tgtEl>
                                          <p:spTgt spid="1048639"/>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8">
                                  <p:stCondLst>
                                    <p:cond delay="0"/>
                                  </p:stCondLst>
                                  <p:childTnLst>
                                    <p:set>
                                      <p:cBhvr>
                                        <p:cTn dur="1" fill="hold" id="20">
                                          <p:stCondLst>
                                            <p:cond delay="0"/>
                                          </p:stCondLst>
                                        </p:cTn>
                                        <p:tgtEl>
                                          <p:spTgt spid="1048640"/>
                                        </p:tgtEl>
                                        <p:attrNameLst>
                                          <p:attrName>style.visibility</p:attrName>
                                        </p:attrNameLst>
                                      </p:cBhvr>
                                      <p:to>
                                        <p:strVal val="visible"/>
                                      </p:to>
                                    </p:set>
                                    <p:animEffect transition="in" filter="wipe(left)">
                                      <p:cBhvr>
                                        <p:cTn dur="500" id="21"/>
                                        <p:tgtEl>
                                          <p:spTgt spid="1048640"/>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1">
                                  <p:stCondLst>
                                    <p:cond delay="0"/>
                                  </p:stCondLst>
                                  <p:childTnLst>
                                    <p:set>
                                      <p:cBhvr>
                                        <p:cTn dur="1" fill="hold" id="25">
                                          <p:stCondLst>
                                            <p:cond delay="0"/>
                                          </p:stCondLst>
                                        </p:cTn>
                                        <p:tgtEl>
                                          <p:spTgt spid="1048641"/>
                                        </p:tgtEl>
                                        <p:attrNameLst>
                                          <p:attrName>style.visibility</p:attrName>
                                        </p:attrNameLst>
                                      </p:cBhvr>
                                      <p:to>
                                        <p:strVal val="visible"/>
                                      </p:to>
                                    </p:set>
                                    <p:animEffect transition="in" filter="wipe(up)">
                                      <p:cBhvr>
                                        <p:cTn dur="500" id="26"/>
                                        <p:tgtEl>
                                          <p:spTgt spid="1048641"/>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1">
                                  <p:stCondLst>
                                    <p:cond delay="0"/>
                                  </p:stCondLst>
                                  <p:childTnLst>
                                    <p:set>
                                      <p:cBhvr>
                                        <p:cTn dur="1" fill="hold" id="30">
                                          <p:stCondLst>
                                            <p:cond delay="0"/>
                                          </p:stCondLst>
                                        </p:cTn>
                                        <p:tgtEl>
                                          <p:spTgt spid="1048642"/>
                                        </p:tgtEl>
                                        <p:attrNameLst>
                                          <p:attrName>style.visibility</p:attrName>
                                        </p:attrNameLst>
                                      </p:cBhvr>
                                      <p:to>
                                        <p:strVal val="visible"/>
                                      </p:to>
                                    </p:set>
                                    <p:animEffect transition="in" filter="wipe(up)">
                                      <p:cBhvr>
                                        <p:cTn dur="500" id="31"/>
                                        <p:tgtEl>
                                          <p:spTgt spid="1048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7" grpId="0" autoUpdateAnimBg="0"/>
      <p:bldP spid="1048638" grpId="0" autoUpdateAnimBg="0"/>
      <p:bldP spid="1048639" grpId="0" autoUpdateAnimBg="0"/>
      <p:bldP spid="1048640" grpId="0" autoUpdateAnimBg="0"/>
      <p:bldP spid="1048641" grpId="0" autoUpdateAnimBg="0"/>
      <p:bldP spid="104864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1" name=""/>
        <p:cNvGrpSpPr/>
        <p:nvPr/>
      </p:nvGrpSpPr>
      <p:grpSpPr>
        <a:xfrm>
          <a:off x="0" y="0"/>
          <a:ext cx="0" cy="0"/>
          <a:chOff x="0" y="0"/>
          <a:chExt cx="0" cy="0"/>
        </a:xfrm>
      </p:grpSpPr>
      <p:sp>
        <p:nvSpPr>
          <p:cNvPr id="1048646" name="Rectangle 4"/>
          <p:cNvSpPr>
            <a:spLocks noChangeArrowheads="1"/>
          </p:cNvSpPr>
          <p:nvPr/>
        </p:nvSpPr>
        <p:spPr bwMode="auto">
          <a:xfrm>
            <a:off x="3044180" y="1788319"/>
            <a:ext cx="5181600" cy="523220"/>
          </a:xfrm>
          <a:prstGeom prst="rect"/>
          <a:noFill/>
          <a:ln w="12700" cap="sq">
            <a:noFill/>
            <a:miter lim="800000"/>
            <a:headEnd type="none" w="sm" len="sm"/>
            <a:tailEnd type="none" w="sm" len="sm"/>
          </a:ln>
          <a:effectLst/>
        </p:spPr>
        <p:txBody>
          <a:bodyPr>
            <a:spAutoFit/>
          </a:bodyPr>
          <a:p>
            <a:r>
              <a:rPr altLang="en-US" b="1" sz="2800" lang="zh-CN">
                <a:ea typeface="宋体" panose="02010600030101010101" pitchFamily="2" charset="-122"/>
              </a:rPr>
              <a:t>串</a:t>
            </a:r>
            <a:r>
              <a:rPr altLang="zh-CN" b="1" sz="2800" lang="en-US">
                <a:ea typeface="宋体" panose="02010600030101010101" pitchFamily="2" charset="-122"/>
              </a:rPr>
              <a:t>-</a:t>
            </a:r>
            <a:r>
              <a:rPr altLang="en-US" b="1" sz="2800" lang="zh-CN">
                <a:ea typeface="宋体" panose="02010600030101010101" pitchFamily="2" charset="-122"/>
              </a:rPr>
              <a:t>并格式转换（串口）；</a:t>
            </a:r>
          </a:p>
        </p:txBody>
      </p:sp>
      <p:sp>
        <p:nvSpPr>
          <p:cNvPr id="1048647" name="Text Box 5"/>
          <p:cNvSpPr txBox="1">
            <a:spLocks noChangeArrowheads="1"/>
          </p:cNvSpPr>
          <p:nvPr/>
        </p:nvSpPr>
        <p:spPr bwMode="auto">
          <a:xfrm>
            <a:off x="2426642" y="1124744"/>
            <a:ext cx="30480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ea typeface="宋体" panose="02010600030101010101" pitchFamily="2" charset="-122"/>
              </a:rPr>
              <a:t>(3)</a:t>
            </a:r>
            <a:r>
              <a:rPr altLang="en-US" b="1" sz="2800" lang="zh-CN">
                <a:ea typeface="宋体" panose="02010600030101010101" pitchFamily="2" charset="-122"/>
              </a:rPr>
              <a:t>预处理</a:t>
            </a:r>
          </a:p>
        </p:txBody>
      </p:sp>
      <p:sp>
        <p:nvSpPr>
          <p:cNvPr id="1048648" name="Rectangle 6"/>
          <p:cNvSpPr>
            <a:spLocks noChangeArrowheads="1"/>
          </p:cNvSpPr>
          <p:nvPr/>
        </p:nvSpPr>
        <p:spPr bwMode="auto">
          <a:xfrm>
            <a:off x="2964805" y="4644425"/>
            <a:ext cx="7379667" cy="523220"/>
          </a:xfrm>
          <a:prstGeom prst="rect"/>
          <a:noFill/>
          <a:ln w="12700" cap="sq">
            <a:noFill/>
            <a:miter lim="800000"/>
            <a:headEnd type="none" w="sm" len="sm"/>
            <a:tailEnd type="none" w="sm" len="sm"/>
          </a:ln>
          <a:effectLst/>
        </p:spPr>
        <p:txBody>
          <a:bodyPr wrap="square">
            <a:spAutoFit/>
          </a:bodyPr>
          <a:p>
            <a:r>
              <a:rPr altLang="en-US" b="1" sz="2800" lang="zh-CN">
                <a:ea typeface="宋体" panose="02010600030101010101" pitchFamily="2" charset="-122"/>
              </a:rPr>
              <a:t>传送控制命令与状态信息，实现</a:t>
            </a:r>
            <a:r>
              <a:rPr altLang="zh-CN" b="1" sz="2800" lang="en-US">
                <a:ea typeface="宋体" panose="02010600030101010101" pitchFamily="2" charset="-122"/>
              </a:rPr>
              <a:t>I/O</a:t>
            </a:r>
            <a:r>
              <a:rPr altLang="en-US" b="1" sz="2800" lang="zh-CN">
                <a:ea typeface="宋体" panose="02010600030101010101" pitchFamily="2" charset="-122"/>
              </a:rPr>
              <a:t>传送控制。</a:t>
            </a:r>
          </a:p>
        </p:txBody>
      </p:sp>
      <p:sp>
        <p:nvSpPr>
          <p:cNvPr id="1048649" name="Rectangle 7"/>
          <p:cNvSpPr>
            <a:spLocks noChangeArrowheads="1"/>
          </p:cNvSpPr>
          <p:nvPr/>
        </p:nvSpPr>
        <p:spPr bwMode="auto">
          <a:xfrm>
            <a:off x="3044180" y="2388394"/>
            <a:ext cx="5181600" cy="523220"/>
          </a:xfrm>
          <a:prstGeom prst="rect"/>
          <a:noFill/>
          <a:ln w="12700" cap="sq">
            <a:noFill/>
            <a:miter lim="800000"/>
            <a:headEnd type="none" w="sm" len="sm"/>
            <a:tailEnd type="none" w="sm" len="sm"/>
          </a:ln>
          <a:effectLst/>
        </p:spPr>
        <p:txBody>
          <a:bodyPr>
            <a:spAutoFit/>
          </a:bodyPr>
          <a:p>
            <a:r>
              <a:rPr altLang="en-US" b="1" sz="2800" lang="zh-CN">
                <a:ea typeface="宋体" panose="02010600030101010101" pitchFamily="2" charset="-122"/>
              </a:rPr>
              <a:t>数据通路宽度转换（并口）；</a:t>
            </a:r>
          </a:p>
        </p:txBody>
      </p:sp>
      <p:sp>
        <p:nvSpPr>
          <p:cNvPr id="1048650" name="Rectangle 8"/>
          <p:cNvSpPr>
            <a:spLocks noChangeArrowheads="1"/>
          </p:cNvSpPr>
          <p:nvPr/>
        </p:nvSpPr>
        <p:spPr bwMode="auto">
          <a:xfrm>
            <a:off x="3044180" y="2956719"/>
            <a:ext cx="5181600" cy="523220"/>
          </a:xfrm>
          <a:prstGeom prst="rect"/>
          <a:noFill/>
          <a:ln w="12700" cap="sq">
            <a:noFill/>
            <a:miter lim="800000"/>
            <a:headEnd type="none" w="sm" len="sm"/>
            <a:tailEnd type="none" w="sm" len="sm"/>
          </a:ln>
          <a:effectLst/>
        </p:spPr>
        <p:txBody>
          <a:bodyPr>
            <a:spAutoFit/>
          </a:bodyPr>
          <a:p>
            <a:r>
              <a:rPr altLang="en-US" b="1" sz="2800" lang="zh-CN">
                <a:ea typeface="宋体" panose="02010600030101010101" pitchFamily="2" charset="-122"/>
              </a:rPr>
              <a:t>电平转换。</a:t>
            </a:r>
          </a:p>
        </p:txBody>
      </p:sp>
      <p:sp>
        <p:nvSpPr>
          <p:cNvPr id="1048651" name="Text Box 9"/>
          <p:cNvSpPr txBox="1">
            <a:spLocks noChangeArrowheads="1"/>
          </p:cNvSpPr>
          <p:nvPr/>
        </p:nvSpPr>
        <p:spPr bwMode="auto">
          <a:xfrm>
            <a:off x="2426642" y="3901475"/>
            <a:ext cx="30480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ea typeface="宋体" panose="02010600030101010101" pitchFamily="2" charset="-122"/>
              </a:rPr>
              <a:t>(4)</a:t>
            </a:r>
            <a:r>
              <a:rPr altLang="en-US" b="1" sz="2800" lang="zh-CN">
                <a:ea typeface="宋体" panose="02010600030101010101" pitchFamily="2" charset="-122"/>
              </a:rPr>
              <a:t>控制功能</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47"/>
                                        </p:tgtEl>
                                        <p:attrNameLst>
                                          <p:attrName>style.visibility</p:attrName>
                                        </p:attrNameLst>
                                      </p:cBhvr>
                                      <p:to>
                                        <p:strVal val="visible"/>
                                      </p:to>
                                    </p:set>
                                    <p:animEffect transition="in" filter="wipe(left)">
                                      <p:cBhvr>
                                        <p:cTn dur="500" id="7"/>
                                        <p:tgtEl>
                                          <p:spTgt spid="104864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646"/>
                                        </p:tgtEl>
                                        <p:attrNameLst>
                                          <p:attrName>style.visibility</p:attrName>
                                        </p:attrNameLst>
                                      </p:cBhvr>
                                      <p:to>
                                        <p:strVal val="visible"/>
                                      </p:to>
                                    </p:set>
                                    <p:animEffect transition="in" filter="wipe(up)">
                                      <p:cBhvr>
                                        <p:cTn dur="500" id="12"/>
                                        <p:tgtEl>
                                          <p:spTgt spid="104864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8649"/>
                                        </p:tgtEl>
                                        <p:attrNameLst>
                                          <p:attrName>style.visibility</p:attrName>
                                        </p:attrNameLst>
                                      </p:cBhvr>
                                      <p:to>
                                        <p:strVal val="visible"/>
                                      </p:to>
                                    </p:set>
                                    <p:animEffect transition="in" filter="wipe(up)">
                                      <p:cBhvr>
                                        <p:cTn dur="500" id="17"/>
                                        <p:tgtEl>
                                          <p:spTgt spid="104864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8650"/>
                                        </p:tgtEl>
                                        <p:attrNameLst>
                                          <p:attrName>style.visibility</p:attrName>
                                        </p:attrNameLst>
                                      </p:cBhvr>
                                      <p:to>
                                        <p:strVal val="visible"/>
                                      </p:to>
                                    </p:set>
                                    <p:animEffect transition="in" filter="wipe(up)">
                                      <p:cBhvr>
                                        <p:cTn dur="500" id="22"/>
                                        <p:tgtEl>
                                          <p:spTgt spid="104865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8651"/>
                                        </p:tgtEl>
                                        <p:attrNameLst>
                                          <p:attrName>style.visibility</p:attrName>
                                        </p:attrNameLst>
                                      </p:cBhvr>
                                      <p:to>
                                        <p:strVal val="visible"/>
                                      </p:to>
                                    </p:set>
                                    <p:animEffect transition="in" filter="wipe(left)">
                                      <p:cBhvr>
                                        <p:cTn dur="500" id="27"/>
                                        <p:tgtEl>
                                          <p:spTgt spid="104865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648"/>
                                        </p:tgtEl>
                                        <p:attrNameLst>
                                          <p:attrName>style.visibility</p:attrName>
                                        </p:attrNameLst>
                                      </p:cBhvr>
                                      <p:to>
                                        <p:strVal val="visible"/>
                                      </p:to>
                                    </p:set>
                                    <p:animEffect transition="in" filter="wipe(up)">
                                      <p:cBhvr>
                                        <p:cTn dur="500" id="32"/>
                                        <p:tgtEl>
                                          <p:spTgt spid="104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6" grpId="0" autoUpdateAnimBg="0"/>
      <p:bldP spid="1048647" grpId="0" autoUpdateAnimBg="0"/>
      <p:bldP spid="1048648" grpId="0" autoUpdateAnimBg="0"/>
      <p:bldP spid="1048649" grpId="0" autoUpdateAnimBg="0"/>
      <p:bldP spid="1048650" grpId="0" autoUpdateAnimBg="0"/>
      <p:bldP spid="104865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94" name=""/>
        <p:cNvGrpSpPr/>
        <p:nvPr/>
      </p:nvGrpSpPr>
      <p:grpSpPr>
        <a:xfrm>
          <a:off x="0" y="0"/>
          <a:ext cx="0" cy="0"/>
          <a:chOff x="0" y="0"/>
          <a:chExt cx="0" cy="0"/>
        </a:xfrm>
      </p:grpSpPr>
      <p:sp>
        <p:nvSpPr>
          <p:cNvPr id="1048839" name="Text Box 6"/>
          <p:cNvSpPr txBox="1">
            <a:spLocks noChangeArrowheads="1"/>
          </p:cNvSpPr>
          <p:nvPr/>
        </p:nvSpPr>
        <p:spPr bwMode="auto">
          <a:xfrm>
            <a:off x="2927649" y="108496"/>
            <a:ext cx="1728191" cy="523220"/>
          </a:xfrm>
          <a:prstGeom prst="rect"/>
          <a:noFill/>
          <a:ln w="9525">
            <a:noFill/>
            <a:miter lim="800000"/>
            <a:headEnd/>
            <a:tailEnd/>
          </a:ln>
          <a:effectLst/>
        </p:spPr>
        <p:txBody>
          <a:bodyPr wrap="square">
            <a:spAutoFit/>
          </a:bodyPr>
          <a:p>
            <a:pPr>
              <a:spcBef>
                <a:spcPct val="50000"/>
              </a:spcBef>
            </a:pPr>
            <a:r>
              <a:rPr altLang="en-US" b="1" sz="2800" lang="zh-CN"/>
              <a:t>接口编址</a:t>
            </a:r>
          </a:p>
        </p:txBody>
      </p:sp>
      <p:sp>
        <p:nvSpPr>
          <p:cNvPr id="1048840" name="Rectangle 2"/>
          <p:cNvSpPr>
            <a:spLocks noChangeArrowheads="1"/>
          </p:cNvSpPr>
          <p:nvPr/>
        </p:nvSpPr>
        <p:spPr bwMode="auto">
          <a:xfrm>
            <a:off x="2341563" y="2768774"/>
            <a:ext cx="7132637" cy="523220"/>
          </a:xfrm>
          <a:prstGeom prst="rect"/>
          <a:noFill/>
          <a:ln w="12700" cap="sq">
            <a:noFill/>
            <a:miter lim="800000"/>
            <a:headEnd type="none" w="sm" len="sm"/>
            <a:tailEnd type="none" w="sm" len="sm"/>
          </a:ln>
          <a:effectLst/>
        </p:spPr>
        <p:txBody>
          <a:bodyPr>
            <a:spAutoFit/>
          </a:bodyPr>
          <a:p>
            <a:r>
              <a:rPr altLang="en-US" b="1" sz="2800" lang="zh-CN"/>
              <a:t>单独编址：编址到设备端口</a:t>
            </a:r>
          </a:p>
        </p:txBody>
      </p:sp>
      <p:sp>
        <p:nvSpPr>
          <p:cNvPr id="1048841" name="Rectangle 19"/>
          <p:cNvSpPr>
            <a:spLocks noChangeArrowheads="1"/>
          </p:cNvSpPr>
          <p:nvPr/>
        </p:nvSpPr>
        <p:spPr bwMode="auto">
          <a:xfrm>
            <a:off x="2362200" y="1300336"/>
            <a:ext cx="7323138" cy="523220"/>
          </a:xfrm>
          <a:prstGeom prst="rect"/>
          <a:noFill/>
          <a:ln w="12700" cap="sq">
            <a:noFill/>
            <a:miter lim="800000"/>
            <a:headEnd type="none" w="sm" len="sm"/>
            <a:tailEnd type="none" w="sm" len="sm"/>
          </a:ln>
          <a:effectLst/>
        </p:spPr>
        <p:txBody>
          <a:bodyPr>
            <a:spAutoFit/>
          </a:bodyPr>
          <a:p>
            <a:r>
              <a:rPr altLang="en-US" b="1" sz="2800" lang="zh-CN"/>
              <a:t>统一编址：为每个端口分配总线地址</a:t>
            </a:r>
          </a:p>
        </p:txBody>
      </p:sp>
      <p:sp>
        <p:nvSpPr>
          <p:cNvPr id="1048842" name="Rectangle 2"/>
          <p:cNvSpPr>
            <a:spLocks noChangeArrowheads="1"/>
          </p:cNvSpPr>
          <p:nvPr/>
        </p:nvSpPr>
        <p:spPr bwMode="auto">
          <a:xfrm>
            <a:off x="4367213" y="3481844"/>
            <a:ext cx="5318125" cy="523220"/>
          </a:xfrm>
          <a:prstGeom prst="rect"/>
          <a:noFill/>
          <a:ln w="12700" cap="sq">
            <a:noFill/>
            <a:miter lim="800000"/>
            <a:headEnd type="none" w="sm" len="sm"/>
            <a:tailEnd type="none" w="sm" len="sm"/>
          </a:ln>
          <a:effectLst/>
        </p:spPr>
        <p:txBody>
          <a:bodyPr>
            <a:spAutoFit/>
          </a:bodyPr>
          <a:p>
            <a:r>
              <a:rPr altLang="en-US" b="1" sz="2800" lang="zh-CN"/>
              <a:t>有专门的</a:t>
            </a:r>
            <a:r>
              <a:rPr altLang="zh-CN" b="1" sz="2800" lang="en-US"/>
              <a:t>I/O</a:t>
            </a:r>
            <a:r>
              <a:rPr altLang="en-US" b="1" sz="2800" lang="zh-CN"/>
              <a:t>指令</a:t>
            </a:r>
            <a:r>
              <a:rPr altLang="zh-CN" b="1" sz="2800" lang="en-US"/>
              <a:t>,</a:t>
            </a:r>
            <a:r>
              <a:rPr altLang="en-US" b="1" sz="2800" lang="zh-CN"/>
              <a:t>例如：</a:t>
            </a:r>
          </a:p>
        </p:txBody>
      </p:sp>
      <p:sp>
        <p:nvSpPr>
          <p:cNvPr id="1048843" name="左大括号 5"/>
          <p:cNvSpPr/>
          <p:nvPr/>
        </p:nvSpPr>
        <p:spPr bwMode="auto">
          <a:xfrm>
            <a:off x="2063304" y="1594024"/>
            <a:ext cx="288280" cy="1466850"/>
          </a:xfrm>
          <a:prstGeom prst="leftBrace">
            <a:avLst>
              <a:gd name="adj1" fmla="val 56278"/>
              <a:gd name="adj2" fmla="val 50000"/>
            </a:avLst>
          </a:prstGeom>
          <a:noFill/>
          <a:ln w="9525" algn="ctr">
            <a:solidFill>
              <a:schemeClr val="tx1"/>
            </a:solidFill>
            <a:round/>
            <a:headEnd/>
            <a:tailEnd/>
          </a:ln>
        </p:spPr>
        <p:txBody>
          <a:bodyPr wrap="none"/>
          <a:p>
            <a:endParaRPr altLang="en-US" b="1" sz="2800" lang="zh-CN"/>
          </a:p>
        </p:txBody>
      </p:sp>
      <p:sp>
        <p:nvSpPr>
          <p:cNvPr id="1048844" name="Rectangle 19"/>
          <p:cNvSpPr>
            <a:spLocks noChangeArrowheads="1"/>
          </p:cNvSpPr>
          <p:nvPr/>
        </p:nvSpPr>
        <p:spPr bwMode="auto">
          <a:xfrm>
            <a:off x="4465638" y="1844824"/>
            <a:ext cx="4851400" cy="523220"/>
          </a:xfrm>
          <a:prstGeom prst="rect"/>
          <a:noFill/>
          <a:ln w="12700" cap="sq">
            <a:noFill/>
            <a:miter lim="800000"/>
            <a:headEnd type="none" w="sm" len="sm"/>
            <a:tailEnd type="none" w="sm" len="sm"/>
          </a:ln>
          <a:effectLst/>
        </p:spPr>
        <p:txBody>
          <a:bodyPr>
            <a:spAutoFit/>
          </a:bodyPr>
          <a:p>
            <a:r>
              <a:rPr altLang="en-US" b="1" sz="2800" lang="zh-CN"/>
              <a:t>通用的传送类指令</a:t>
            </a:r>
          </a:p>
        </p:txBody>
      </p:sp>
      <p:sp>
        <p:nvSpPr>
          <p:cNvPr id="1048845" name="Rectangle 2"/>
          <p:cNvSpPr>
            <a:spLocks noChangeArrowheads="1"/>
          </p:cNvSpPr>
          <p:nvPr/>
        </p:nvSpPr>
        <p:spPr bwMode="auto">
          <a:xfrm>
            <a:off x="4370388" y="4027661"/>
            <a:ext cx="4205287" cy="1361440"/>
          </a:xfrm>
          <a:prstGeom prst="rect"/>
          <a:noFill/>
          <a:ln w="12700" cap="sq">
            <a:noFill/>
            <a:miter lim="800000"/>
            <a:headEnd type="none" w="sm" len="sm"/>
            <a:tailEnd type="none" w="sm" len="sm"/>
          </a:ln>
          <a:effectLst/>
        </p:spPr>
        <p:txBody>
          <a:bodyPr>
            <a:spAutoFit/>
          </a:bodyPr>
          <a:p>
            <a:pPr>
              <a:lnSpc>
                <a:spcPct val="150000"/>
              </a:lnSpc>
            </a:pPr>
            <a:r>
              <a:rPr altLang="zh-CN" b="1" sz="2800" lang="en-US"/>
              <a:t>IN   AL, 61H</a:t>
            </a:r>
          </a:p>
          <a:p>
            <a:pPr>
              <a:lnSpc>
                <a:spcPct val="150000"/>
              </a:lnSpc>
            </a:pPr>
            <a:r>
              <a:rPr altLang="zh-CN" b="1" sz="2800" lang="en-US"/>
              <a:t>OUT  62H, AL</a:t>
            </a:r>
            <a:endParaRPr altLang="en-US" b="1" sz="2800" lang="zh-CN"/>
          </a:p>
        </p:txBody>
      </p:sp>
      <p:grpSp>
        <p:nvGrpSpPr>
          <p:cNvPr id="95" name="组合 8"/>
          <p:cNvGrpSpPr/>
          <p:nvPr/>
        </p:nvGrpSpPr>
        <p:grpSpPr>
          <a:xfrm>
            <a:off x="2351584" y="116632"/>
            <a:ext cx="529167" cy="529359"/>
            <a:chOff x="304800" y="673100"/>
            <a:chExt cx="4000500" cy="4000500"/>
          </a:xfrm>
          <a:effectLst>
            <a:outerShdw algn="tr" blurRad="444500" dir="8100000" dist="254000" rotWithShape="0">
              <a:prstClr val="black">
                <a:alpha val="50000"/>
              </a:prstClr>
            </a:outerShdw>
          </a:effectLst>
        </p:grpSpPr>
        <p:sp>
          <p:nvSpPr>
            <p:cNvPr id="1048846" name="同心圆 234"/>
            <p:cNvSpPr/>
            <p:nvPr/>
          </p:nvSpPr>
          <p:spPr>
            <a:xfrm>
              <a:off x="304800" y="673100"/>
              <a:ext cx="4000500" cy="4000500"/>
            </a:xfrm>
            <a:prstGeom prst="donut">
              <a:avLst>
                <a:gd name="adj" fmla="val 4879"/>
              </a:avLst>
            </a:prstGeom>
            <a:gradFill>
              <a:gsLst>
                <a:gs pos="0">
                  <a:sysClr lastClr="FFFFFF" val="window"/>
                </a:gs>
                <a:gs pos="55000">
                  <a:sysClr lastClr="FFFFFF" val="window">
                    <a:lumMod val="95000"/>
                  </a:sysClr>
                </a:gs>
                <a:gs pos="100000">
                  <a:sysClr lastClr="FFFFFF" val="window">
                    <a:lumMod val="65000"/>
                  </a:sysClr>
                </a:gs>
              </a:gsLst>
              <a:lin ang="8100000" scaled="0"/>
            </a:gradFill>
            <a:ln w="25400" cap="flat" cmpd="sng" algn="ctr">
              <a:noFill/>
              <a:prstDash val="solid"/>
            </a:ln>
            <a:effectLst/>
          </p:spPr>
          <p:txBody>
            <a:bodyPr anchor="ctr" rtlCol="0"/>
            <a:p>
              <a:pPr algn="ctr" defTabSz="914621" fontAlgn="auto">
                <a:spcBef>
                  <a:spcPts val="0"/>
                </a:spcBef>
                <a:spcAft>
                  <a:spcPts val="0"/>
                </a:spcAft>
              </a:pPr>
              <a:endParaRPr altLang="en-US" sz="1200" kern="0" lang="zh-CN">
                <a:solidFill>
                  <a:sysClr lastClr="000000" val="windowText"/>
                </a:solidFill>
                <a:latin typeface="Calibri"/>
                <a:ea typeface="宋体"/>
              </a:endParaRPr>
            </a:p>
          </p:txBody>
        </p:sp>
        <p:sp>
          <p:nvSpPr>
            <p:cNvPr id="1048847" name="椭圆 10"/>
            <p:cNvSpPr/>
            <p:nvPr/>
          </p:nvSpPr>
          <p:spPr>
            <a:xfrm>
              <a:off x="392112" y="760412"/>
              <a:ext cx="3825874" cy="3825874"/>
            </a:xfrm>
            <a:prstGeom prst="ellipse"/>
            <a:gradFill>
              <a:gsLst>
                <a:gs pos="0">
                  <a:sysClr lastClr="FFFFFF" val="window"/>
                </a:gs>
                <a:gs pos="51000">
                  <a:sysClr lastClr="FFFFFF" val="window">
                    <a:lumMod val="95000"/>
                  </a:sysClr>
                </a:gs>
                <a:gs pos="100000">
                  <a:sysClr lastClr="FFFFFF" val="window">
                    <a:lumMod val="75000"/>
                  </a:sysClr>
                </a:gs>
              </a:gsLst>
              <a:lin ang="18900000" scaled="0"/>
            </a:gradFill>
            <a:ln w="25400" cap="flat" cmpd="sng" algn="ctr">
              <a:noFill/>
              <a:prstDash val="solid"/>
            </a:ln>
            <a:effectLst/>
          </p:spPr>
          <p:txBody>
            <a:bodyPr anchor="ctr" rtlCol="0"/>
            <a:p>
              <a:pPr algn="ctr" defTabSz="914621" fontAlgn="auto">
                <a:spcBef>
                  <a:spcPts val="0"/>
                </a:spcBef>
                <a:spcAft>
                  <a:spcPts val="0"/>
                </a:spcAft>
              </a:pPr>
              <a:r>
                <a:rPr altLang="zh-CN" b="1" sz="2400" kern="0" lang="en-US">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rPr>
                <a:t>2</a:t>
              </a:r>
              <a:endParaRPr altLang="en-US" b="1" sz="2400" kern="0" lang="zh-CN">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43"/>
                                        </p:tgtEl>
                                        <p:attrNameLst>
                                          <p:attrName>style.visibility</p:attrName>
                                        </p:attrNameLst>
                                      </p:cBhvr>
                                      <p:to>
                                        <p:strVal val="visible"/>
                                      </p:to>
                                    </p:set>
                                    <p:animEffect transition="in" filter="wipe(left)">
                                      <p:cBhvr>
                                        <p:cTn dur="500" id="7"/>
                                        <p:tgtEl>
                                          <p:spTgt spid="104884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841"/>
                                        </p:tgtEl>
                                        <p:attrNameLst>
                                          <p:attrName>style.visibility</p:attrName>
                                        </p:attrNameLst>
                                      </p:cBhvr>
                                      <p:to>
                                        <p:strVal val="visible"/>
                                      </p:to>
                                    </p:set>
                                    <p:animEffect transition="in" filter="wipe(left)">
                                      <p:cBhvr>
                                        <p:cTn dur="500" id="12"/>
                                        <p:tgtEl>
                                          <p:spTgt spid="104884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8844"/>
                                        </p:tgtEl>
                                        <p:attrNameLst>
                                          <p:attrName>style.visibility</p:attrName>
                                        </p:attrNameLst>
                                      </p:cBhvr>
                                      <p:to>
                                        <p:strVal val="visible"/>
                                      </p:to>
                                    </p:set>
                                    <p:animEffect transition="in" filter="wipe(up)">
                                      <p:cBhvr>
                                        <p:cTn dur="500" id="17"/>
                                        <p:tgtEl>
                                          <p:spTgt spid="104884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840"/>
                                        </p:tgtEl>
                                        <p:attrNameLst>
                                          <p:attrName>style.visibility</p:attrName>
                                        </p:attrNameLst>
                                      </p:cBhvr>
                                      <p:to>
                                        <p:strVal val="visible"/>
                                      </p:to>
                                    </p:set>
                                    <p:animEffect transition="in" filter="wipe(left)">
                                      <p:cBhvr>
                                        <p:cTn dur="500" id="22"/>
                                        <p:tgtEl>
                                          <p:spTgt spid="104884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1">
                                  <p:stCondLst>
                                    <p:cond delay="0"/>
                                  </p:stCondLst>
                                  <p:childTnLst>
                                    <p:set>
                                      <p:cBhvr>
                                        <p:cTn dur="1" fill="hold" id="26">
                                          <p:stCondLst>
                                            <p:cond delay="0"/>
                                          </p:stCondLst>
                                        </p:cTn>
                                        <p:tgtEl>
                                          <p:spTgt spid="1048842"/>
                                        </p:tgtEl>
                                        <p:attrNameLst>
                                          <p:attrName>style.visibility</p:attrName>
                                        </p:attrNameLst>
                                      </p:cBhvr>
                                      <p:to>
                                        <p:strVal val="visible"/>
                                      </p:to>
                                    </p:set>
                                    <p:animEffect transition="in" filter="wipe(up)">
                                      <p:cBhvr>
                                        <p:cTn dur="500" id="27"/>
                                        <p:tgtEl>
                                          <p:spTgt spid="1048842"/>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845"/>
                                        </p:tgtEl>
                                        <p:attrNameLst>
                                          <p:attrName>style.visibility</p:attrName>
                                        </p:attrNameLst>
                                      </p:cBhvr>
                                      <p:to>
                                        <p:strVal val="visible"/>
                                      </p:to>
                                    </p:set>
                                    <p:animEffect transition="in" filter="wipe(up)">
                                      <p:cBhvr>
                                        <p:cTn dur="500" id="32"/>
                                        <p:tgtEl>
                                          <p:spTgt spid="1048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0" grpId="0"/>
      <p:bldP spid="1048841" grpId="0"/>
      <p:bldP spid="1048842" grpId="0"/>
      <p:bldP spid="1048843" grpId="0" animBg="1"/>
      <p:bldP spid="1048844" grpId="0"/>
      <p:bldP spid="104884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96" name=""/>
        <p:cNvGrpSpPr/>
        <p:nvPr/>
      </p:nvGrpSpPr>
      <p:grpSpPr>
        <a:xfrm>
          <a:off x="0" y="0"/>
          <a:ext cx="0" cy="0"/>
          <a:chOff x="0" y="0"/>
          <a:chExt cx="0" cy="0"/>
        </a:xfrm>
      </p:grpSpPr>
      <p:sp>
        <p:nvSpPr>
          <p:cNvPr id="1048848" name="Text Box 2"/>
          <p:cNvSpPr txBox="1">
            <a:spLocks noChangeArrowheads="1"/>
          </p:cNvSpPr>
          <p:nvPr/>
        </p:nvSpPr>
        <p:spPr bwMode="auto">
          <a:xfrm>
            <a:off x="2927648" y="116632"/>
            <a:ext cx="1728192" cy="523220"/>
          </a:xfrm>
          <a:prstGeom prst="rect"/>
          <a:noFill/>
          <a:ln w="12700" cap="sq">
            <a:noFill/>
            <a:miter lim="800000"/>
            <a:headEnd type="none" w="sm" len="sm"/>
            <a:tailEnd type="none" w="sm" len="sm"/>
          </a:ln>
          <a:effectLst/>
        </p:spPr>
        <p:txBody>
          <a:bodyPr wrap="square">
            <a:spAutoFit/>
          </a:bodyPr>
          <a:p>
            <a:pPr>
              <a:spcBef>
                <a:spcPct val="50000"/>
              </a:spcBef>
            </a:pPr>
            <a:r>
              <a:rPr altLang="en-US" b="1" sz="2800" lang="zh-CN">
                <a:ea typeface="宋体" panose="02010600030101010101" pitchFamily="2" charset="-122"/>
              </a:rPr>
              <a:t>接口分类</a:t>
            </a:r>
          </a:p>
        </p:txBody>
      </p:sp>
      <p:sp>
        <p:nvSpPr>
          <p:cNvPr id="1048849" name="Text Box 3"/>
          <p:cNvSpPr txBox="1">
            <a:spLocks noChangeArrowheads="1"/>
          </p:cNvSpPr>
          <p:nvPr/>
        </p:nvSpPr>
        <p:spPr bwMode="auto">
          <a:xfrm>
            <a:off x="1744960" y="1537628"/>
            <a:ext cx="4639072" cy="523220"/>
          </a:xfrm>
          <a:prstGeom prst="rect"/>
          <a:noFill/>
          <a:ln w="12700" cap="sq">
            <a:noFill/>
            <a:miter lim="800000"/>
            <a:headEnd type="none" w="sm" len="sm"/>
            <a:tailEnd type="none" w="sm" len="sm"/>
          </a:ln>
          <a:effectLst/>
        </p:spPr>
        <p:txBody>
          <a:bodyPr wrap="square">
            <a:spAutoFit/>
          </a:bodyPr>
          <a:p>
            <a:pPr>
              <a:spcBef>
                <a:spcPct val="50000"/>
              </a:spcBef>
            </a:pPr>
            <a:r>
              <a:rPr altLang="en-US" b="1" sz="2800" lang="zh-CN">
                <a:ea typeface="宋体" panose="02010600030101010101" pitchFamily="2" charset="-122"/>
              </a:rPr>
              <a:t>（</a:t>
            </a:r>
            <a:r>
              <a:rPr altLang="zh-CN" b="1" sz="2800" lang="en-US">
                <a:ea typeface="宋体" panose="02010600030101010101" pitchFamily="2" charset="-122"/>
              </a:rPr>
              <a:t>1</a:t>
            </a:r>
            <a:r>
              <a:rPr altLang="en-US" b="1" sz="2800" lang="zh-CN">
                <a:ea typeface="宋体" panose="02010600030101010101" pitchFamily="2" charset="-122"/>
              </a:rPr>
              <a:t>）按数据传送格式划分</a:t>
            </a:r>
          </a:p>
        </p:txBody>
      </p:sp>
      <p:sp>
        <p:nvSpPr>
          <p:cNvPr id="1048850" name="Rectangle 4"/>
          <p:cNvSpPr>
            <a:spLocks noChangeArrowheads="1"/>
          </p:cNvSpPr>
          <p:nvPr/>
        </p:nvSpPr>
        <p:spPr bwMode="auto">
          <a:xfrm>
            <a:off x="1958975" y="2781632"/>
            <a:ext cx="2362200" cy="523220"/>
          </a:xfrm>
          <a:prstGeom prst="rect"/>
          <a:noFill/>
          <a:ln w="12700" cap="sq">
            <a:noFill/>
            <a:miter lim="800000"/>
            <a:headEnd type="none" w="sm" len="sm"/>
            <a:tailEnd type="none" w="sm" len="sm"/>
          </a:ln>
          <a:effectLst/>
        </p:spPr>
        <p:txBody>
          <a:bodyPr>
            <a:spAutoFit/>
          </a:bodyPr>
          <a:p>
            <a:r>
              <a:rPr altLang="en-US" b="1" sz="2800" lang="zh-CN">
                <a:solidFill>
                  <a:srgbClr val="0000FF"/>
                </a:solidFill>
                <a:ea typeface="宋体" panose="02010600030101010101" pitchFamily="2" charset="-122"/>
              </a:rPr>
              <a:t>并行接口</a:t>
            </a:r>
            <a:r>
              <a:rPr altLang="zh-CN" b="1" sz="2800" lang="en-US">
                <a:ea typeface="宋体" panose="02010600030101010101" pitchFamily="2" charset="-122"/>
              </a:rPr>
              <a:t>:</a:t>
            </a:r>
          </a:p>
        </p:txBody>
      </p:sp>
      <p:grpSp>
        <p:nvGrpSpPr>
          <p:cNvPr id="97" name="Group 5"/>
          <p:cNvGrpSpPr/>
          <p:nvPr/>
        </p:nvGrpSpPr>
        <p:grpSpPr bwMode="auto">
          <a:xfrm>
            <a:off x="6683375" y="428142"/>
            <a:ext cx="3587749" cy="1752600"/>
            <a:chOff x="3117" y="3120"/>
            <a:chExt cx="2260" cy="1104"/>
          </a:xfrm>
        </p:grpSpPr>
        <p:sp>
          <p:nvSpPr>
            <p:cNvPr id="1048851" name="Text Box 6"/>
            <p:cNvSpPr txBox="1">
              <a:spLocks noChangeArrowheads="1"/>
            </p:cNvSpPr>
            <p:nvPr/>
          </p:nvSpPr>
          <p:spPr bwMode="auto">
            <a:xfrm>
              <a:off x="3792" y="3408"/>
              <a:ext cx="864" cy="330"/>
            </a:xfrm>
            <a:prstGeom prst="rect"/>
            <a:solidFill>
              <a:srgbClr val="00CC99"/>
            </a:solidFill>
            <a:ln w="38100" cap="sq">
              <a:solidFill>
                <a:schemeClr val="bg2"/>
              </a:solidFill>
              <a:miter lim="800000"/>
              <a:headEnd type="none" w="sm" len="sm"/>
              <a:tailEnd type="none" w="sm" len="sm"/>
            </a:ln>
            <a:effectLst/>
          </p:spPr>
          <p:txBody>
            <a:bodyPr>
              <a:spAutoFit/>
            </a:bodyPr>
            <a:p>
              <a:pPr algn="ctr">
                <a:spcBef>
                  <a:spcPct val="50000"/>
                </a:spcBef>
              </a:pPr>
              <a:r>
                <a:rPr altLang="zh-CN" sz="2800" lang="en-US">
                  <a:solidFill>
                    <a:srgbClr val="FFFF00"/>
                  </a:solidFill>
                  <a:ea typeface="黑体" pitchFamily="2" charset="-122"/>
                </a:rPr>
                <a:t>  </a:t>
              </a:r>
              <a:r>
                <a:rPr altLang="en-US" sz="2800" lang="zh-CN">
                  <a:solidFill>
                    <a:srgbClr val="990033"/>
                  </a:solidFill>
                  <a:ea typeface="黑体" pitchFamily="2" charset="-122"/>
                </a:rPr>
                <a:t>接口</a:t>
              </a:r>
              <a:endParaRPr altLang="en-US" sz="2800" lang="zh-CN">
                <a:solidFill>
                  <a:srgbClr val="FFFF00"/>
                </a:solidFill>
                <a:ea typeface="黑体" pitchFamily="2" charset="-122"/>
              </a:endParaRPr>
            </a:p>
          </p:txBody>
        </p:sp>
        <p:sp>
          <p:nvSpPr>
            <p:cNvPr id="1048852" name="Line 7"/>
            <p:cNvSpPr>
              <a:spLocks noChangeShapeType="1"/>
            </p:cNvSpPr>
            <p:nvPr/>
          </p:nvSpPr>
          <p:spPr bwMode="auto">
            <a:xfrm>
              <a:off x="4944" y="3216"/>
              <a:ext cx="0" cy="768"/>
            </a:xfrm>
            <a:prstGeom prst="line"/>
            <a:noFill/>
            <a:ln w="38100" cap="sq">
              <a:solidFill>
                <a:schemeClr val="tx1"/>
              </a:solidFill>
              <a:round/>
              <a:headEnd type="none" w="sm" len="sm"/>
              <a:tailEnd type="none" w="sm" len="sm"/>
            </a:ln>
            <a:effectLst/>
          </p:spPr>
          <p:txBody>
            <a:bodyPr anchor="ctr" wrap="none"/>
            <a:p>
              <a:endParaRPr altLang="en-US" lang="zh-CN"/>
            </a:p>
          </p:txBody>
        </p:sp>
        <p:sp>
          <p:nvSpPr>
            <p:cNvPr id="1048853" name="Line 8"/>
            <p:cNvSpPr>
              <a:spLocks noChangeShapeType="1"/>
            </p:cNvSpPr>
            <p:nvPr/>
          </p:nvSpPr>
          <p:spPr bwMode="auto">
            <a:xfrm>
              <a:off x="3504" y="3216"/>
              <a:ext cx="0" cy="768"/>
            </a:xfrm>
            <a:prstGeom prst="line"/>
            <a:noFill/>
            <a:ln w="38100" cap="sq">
              <a:solidFill>
                <a:schemeClr val="tx1"/>
              </a:solidFill>
              <a:round/>
              <a:headEnd type="none" w="sm" len="sm"/>
              <a:tailEnd type="none" w="sm" len="sm"/>
            </a:ln>
            <a:effectLst/>
          </p:spPr>
          <p:txBody>
            <a:bodyPr anchor="ctr" wrap="none"/>
            <a:p>
              <a:endParaRPr altLang="en-US" lang="zh-CN"/>
            </a:p>
          </p:txBody>
        </p:sp>
        <p:sp>
          <p:nvSpPr>
            <p:cNvPr id="1048854" name="Text Box 9"/>
            <p:cNvSpPr txBox="1">
              <a:spLocks noChangeArrowheads="1"/>
            </p:cNvSpPr>
            <p:nvPr/>
          </p:nvSpPr>
          <p:spPr bwMode="auto">
            <a:xfrm>
              <a:off x="4989" y="3312"/>
              <a:ext cx="388" cy="672"/>
            </a:xfrm>
            <a:prstGeom prst="rect"/>
            <a:noFill/>
            <a:ln w="12700" cap="sq">
              <a:noFill/>
              <a:miter lim="800000"/>
              <a:headEnd type="none" w="sm" len="sm"/>
              <a:tailEnd type="none" w="sm" len="sm"/>
            </a:ln>
            <a:effectLst/>
          </p:spPr>
          <p:txBody>
            <a:bodyPr vert="eaVert">
              <a:spAutoFit/>
            </a:bodyPr>
            <a:p>
              <a:pPr>
                <a:spcBef>
                  <a:spcPct val="50000"/>
                </a:spcBef>
              </a:pPr>
              <a:r>
                <a:rPr altLang="en-US" b="1" sz="2800" lang="zh-CN">
                  <a:latin typeface="宋体" panose="02010600030101010101" pitchFamily="2" charset="-122"/>
                  <a:ea typeface="宋体" panose="02010600030101010101" pitchFamily="2" charset="-122"/>
                </a:rPr>
                <a:t>外设</a:t>
              </a:r>
            </a:p>
          </p:txBody>
        </p:sp>
        <p:sp>
          <p:nvSpPr>
            <p:cNvPr id="1048855" name="Text Box 10"/>
            <p:cNvSpPr txBox="1">
              <a:spLocks noChangeArrowheads="1"/>
            </p:cNvSpPr>
            <p:nvPr/>
          </p:nvSpPr>
          <p:spPr bwMode="auto">
            <a:xfrm>
              <a:off x="3117" y="3120"/>
              <a:ext cx="388" cy="1104"/>
            </a:xfrm>
            <a:prstGeom prst="rect"/>
            <a:noFill/>
            <a:ln w="12700" cap="sq">
              <a:noFill/>
              <a:miter lim="800000"/>
              <a:headEnd type="none" w="sm" len="sm"/>
              <a:tailEnd type="none" w="sm" len="sm"/>
            </a:ln>
            <a:effectLst/>
          </p:spPr>
          <p:txBody>
            <a:bodyPr vert="eaVert">
              <a:spAutoFit/>
            </a:bodyPr>
            <a:p>
              <a:pPr>
                <a:spcBef>
                  <a:spcPct val="50000"/>
                </a:spcBef>
              </a:pPr>
              <a:r>
                <a:rPr altLang="en-US" b="1" sz="2800" lang="zh-CN">
                  <a:latin typeface="宋体" panose="02010600030101010101" pitchFamily="2" charset="-122"/>
                  <a:ea typeface="宋体" panose="02010600030101010101" pitchFamily="2" charset="-122"/>
                </a:rPr>
                <a:t>系统总线</a:t>
              </a:r>
            </a:p>
          </p:txBody>
        </p:sp>
        <p:sp>
          <p:nvSpPr>
            <p:cNvPr id="1048856" name="Line 11"/>
            <p:cNvSpPr>
              <a:spLocks noChangeShapeType="1"/>
            </p:cNvSpPr>
            <p:nvPr/>
          </p:nvSpPr>
          <p:spPr bwMode="auto">
            <a:xfrm>
              <a:off x="3504" y="3600"/>
              <a:ext cx="288" cy="0"/>
            </a:xfrm>
            <a:prstGeom prst="line"/>
            <a:noFill/>
            <a:ln w="28575" cap="sq">
              <a:solidFill>
                <a:schemeClr val="tx1"/>
              </a:solidFill>
              <a:round/>
              <a:headEnd type="triangle" w="med" len="med"/>
              <a:tailEnd type="triangle" w="med" len="med"/>
            </a:ln>
            <a:effectLst/>
          </p:spPr>
          <p:txBody>
            <a:bodyPr anchor="ctr" wrap="none"/>
            <a:p>
              <a:endParaRPr altLang="en-US" lang="zh-CN"/>
            </a:p>
          </p:txBody>
        </p:sp>
        <p:sp>
          <p:nvSpPr>
            <p:cNvPr id="1048857" name="Line 12"/>
            <p:cNvSpPr>
              <a:spLocks noChangeShapeType="1"/>
            </p:cNvSpPr>
            <p:nvPr/>
          </p:nvSpPr>
          <p:spPr bwMode="auto">
            <a:xfrm>
              <a:off x="4656" y="3600"/>
              <a:ext cx="288" cy="0"/>
            </a:xfrm>
            <a:prstGeom prst="line"/>
            <a:noFill/>
            <a:ln w="28575" cap="sq">
              <a:solidFill>
                <a:schemeClr val="tx1"/>
              </a:solidFill>
              <a:round/>
              <a:headEnd type="triangle" w="med" len="med"/>
              <a:tailEnd type="triangle" w="med" len="med"/>
            </a:ln>
            <a:effectLst/>
          </p:spPr>
          <p:txBody>
            <a:bodyPr anchor="ctr" wrap="none"/>
            <a:p>
              <a:endParaRPr altLang="en-US" lang="zh-CN"/>
            </a:p>
          </p:txBody>
        </p:sp>
      </p:grpSp>
      <p:sp>
        <p:nvSpPr>
          <p:cNvPr id="1048858" name="Rectangle 13"/>
          <p:cNvSpPr>
            <a:spLocks noChangeArrowheads="1"/>
          </p:cNvSpPr>
          <p:nvPr/>
        </p:nvSpPr>
        <p:spPr bwMode="auto">
          <a:xfrm>
            <a:off x="3886200" y="2784807"/>
            <a:ext cx="5838825" cy="1158240"/>
          </a:xfrm>
          <a:prstGeom prst="rect"/>
          <a:noFill/>
          <a:ln w="12700" cap="sq">
            <a:noFill/>
            <a:miter lim="800000"/>
            <a:headEnd type="none" w="sm" len="sm"/>
            <a:tailEnd type="none" w="sm" len="sm"/>
          </a:ln>
          <a:effectLst/>
        </p:spPr>
        <p:txBody>
          <a:bodyPr>
            <a:spAutoFit/>
          </a:bodyPr>
          <a:p>
            <a:pPr>
              <a:lnSpc>
                <a:spcPts val="4200"/>
              </a:lnSpc>
            </a:pPr>
            <a:r>
              <a:rPr altLang="en-US" b="1" sz="2800" lang="zh-CN">
                <a:ea typeface="宋体" panose="02010600030101010101" pitchFamily="2" charset="-122"/>
              </a:rPr>
              <a:t>接口与系统总线、接口与外设均按</a:t>
            </a:r>
            <a:r>
              <a:rPr altLang="en-US" b="1" sz="2800" lang="zh-CN">
                <a:solidFill>
                  <a:schemeClr val="folHlink"/>
                </a:solidFill>
                <a:ea typeface="宋体" panose="02010600030101010101" pitchFamily="2" charset="-122"/>
              </a:rPr>
              <a:t>并行方式</a:t>
            </a:r>
            <a:r>
              <a:rPr altLang="en-US" b="1" sz="2800" lang="zh-CN">
                <a:ea typeface="宋体" panose="02010600030101010101" pitchFamily="2" charset="-122"/>
              </a:rPr>
              <a:t>传送数据；</a:t>
            </a:r>
          </a:p>
        </p:txBody>
      </p:sp>
      <p:sp>
        <p:nvSpPr>
          <p:cNvPr id="1048859" name="Text Box 14"/>
          <p:cNvSpPr txBox="1">
            <a:spLocks noChangeArrowheads="1"/>
          </p:cNvSpPr>
          <p:nvPr/>
        </p:nvSpPr>
        <p:spPr bwMode="auto">
          <a:xfrm>
            <a:off x="7299325" y="733425"/>
            <a:ext cx="1066800" cy="369332"/>
          </a:xfrm>
          <a:prstGeom prst="rect"/>
          <a:noFill/>
          <a:ln w="12700" cap="sq">
            <a:noFill/>
            <a:miter lim="800000"/>
            <a:headEnd type="none" w="sm" len="sm"/>
            <a:tailEnd type="none" w="sm" len="sm"/>
          </a:ln>
          <a:effectLst/>
        </p:spPr>
        <p:txBody>
          <a:bodyPr>
            <a:spAutoFit/>
          </a:bodyPr>
          <a:p>
            <a:pPr>
              <a:spcBef>
                <a:spcPct val="50000"/>
              </a:spcBef>
            </a:pPr>
            <a:r>
              <a:rPr altLang="en-US" lang="zh-CN"/>
              <a:t>并</a:t>
            </a:r>
          </a:p>
        </p:txBody>
      </p:sp>
      <p:sp>
        <p:nvSpPr>
          <p:cNvPr id="1048860" name="Text Box 15"/>
          <p:cNvSpPr txBox="1">
            <a:spLocks noChangeArrowheads="1"/>
          </p:cNvSpPr>
          <p:nvPr/>
        </p:nvSpPr>
        <p:spPr bwMode="auto">
          <a:xfrm>
            <a:off x="9051925" y="733425"/>
            <a:ext cx="1066800" cy="369332"/>
          </a:xfrm>
          <a:prstGeom prst="rect"/>
          <a:noFill/>
          <a:ln w="12700" cap="sq">
            <a:noFill/>
            <a:miter lim="800000"/>
            <a:headEnd type="none" w="sm" len="sm"/>
            <a:tailEnd type="none" w="sm" len="sm"/>
          </a:ln>
          <a:effectLst/>
        </p:spPr>
        <p:txBody>
          <a:bodyPr>
            <a:spAutoFit/>
          </a:bodyPr>
          <a:p>
            <a:pPr>
              <a:spcBef>
                <a:spcPct val="50000"/>
              </a:spcBef>
            </a:pPr>
            <a:r>
              <a:rPr altLang="en-US" lang="zh-CN"/>
              <a:t>并</a:t>
            </a:r>
          </a:p>
        </p:txBody>
      </p:sp>
      <p:sp>
        <p:nvSpPr>
          <p:cNvPr id="1048861" name="Rectangle 17"/>
          <p:cNvSpPr>
            <a:spLocks noChangeArrowheads="1"/>
          </p:cNvSpPr>
          <p:nvPr/>
        </p:nvSpPr>
        <p:spPr bwMode="auto">
          <a:xfrm>
            <a:off x="1912938" y="5044926"/>
            <a:ext cx="2971800" cy="523220"/>
          </a:xfrm>
          <a:prstGeom prst="rect"/>
          <a:noFill/>
          <a:ln w="12700" cap="sq">
            <a:noFill/>
            <a:miter lim="800000"/>
            <a:headEnd type="none" w="sm" len="sm"/>
            <a:tailEnd type="none" w="sm" len="sm"/>
          </a:ln>
          <a:effectLst/>
        </p:spPr>
        <p:txBody>
          <a:bodyPr>
            <a:spAutoFit/>
          </a:bodyPr>
          <a:p>
            <a:r>
              <a:rPr altLang="en-US" b="1" sz="2800" lang="zh-CN">
                <a:solidFill>
                  <a:srgbClr val="0000FF"/>
                </a:solidFill>
                <a:ea typeface="宋体" panose="02010600030101010101" pitchFamily="2" charset="-122"/>
              </a:rPr>
              <a:t>串行接口</a:t>
            </a:r>
            <a:r>
              <a:rPr altLang="zh-CN" b="1" sz="2800" lang="en-US">
                <a:ea typeface="宋体" panose="02010600030101010101" pitchFamily="2" charset="-122"/>
              </a:rPr>
              <a:t>:</a:t>
            </a:r>
          </a:p>
        </p:txBody>
      </p:sp>
      <p:sp>
        <p:nvSpPr>
          <p:cNvPr id="1048862" name="Text Box 19"/>
          <p:cNvSpPr txBox="1">
            <a:spLocks noChangeArrowheads="1"/>
          </p:cNvSpPr>
          <p:nvPr/>
        </p:nvSpPr>
        <p:spPr bwMode="auto">
          <a:xfrm>
            <a:off x="9051925" y="733425"/>
            <a:ext cx="1066800" cy="369332"/>
          </a:xfrm>
          <a:prstGeom prst="rect"/>
          <a:noFill/>
          <a:ln w="12700" cap="sq">
            <a:noFill/>
            <a:miter lim="800000"/>
            <a:headEnd type="none" w="sm" len="sm"/>
            <a:tailEnd type="none" w="sm" len="sm"/>
          </a:ln>
          <a:effectLst/>
        </p:spPr>
        <p:txBody>
          <a:bodyPr>
            <a:spAutoFit/>
          </a:bodyPr>
          <a:p>
            <a:pPr>
              <a:spcBef>
                <a:spcPct val="50000"/>
              </a:spcBef>
            </a:pPr>
            <a:r>
              <a:rPr altLang="en-US" lang="zh-CN">
                <a:solidFill>
                  <a:schemeClr val="bg1"/>
                </a:solidFill>
              </a:rPr>
              <a:t>并</a:t>
            </a:r>
          </a:p>
        </p:txBody>
      </p:sp>
      <p:sp>
        <p:nvSpPr>
          <p:cNvPr id="1048863" name="Text Box 20"/>
          <p:cNvSpPr txBox="1">
            <a:spLocks noChangeArrowheads="1"/>
          </p:cNvSpPr>
          <p:nvPr/>
        </p:nvSpPr>
        <p:spPr bwMode="auto">
          <a:xfrm>
            <a:off x="9051925" y="733425"/>
            <a:ext cx="1219200" cy="369332"/>
          </a:xfrm>
          <a:prstGeom prst="rect"/>
          <a:noFill/>
          <a:ln w="12700" cap="sq">
            <a:noFill/>
            <a:miter lim="800000"/>
            <a:headEnd type="none" w="sm" len="sm"/>
            <a:tailEnd type="none" w="sm" len="sm"/>
          </a:ln>
          <a:effectLst/>
        </p:spPr>
        <p:txBody>
          <a:bodyPr>
            <a:spAutoFit/>
          </a:bodyPr>
          <a:p>
            <a:pPr>
              <a:spcBef>
                <a:spcPct val="50000"/>
              </a:spcBef>
            </a:pPr>
            <a:r>
              <a:rPr altLang="en-US" lang="zh-CN"/>
              <a:t>串</a:t>
            </a:r>
          </a:p>
        </p:txBody>
      </p:sp>
      <p:sp>
        <p:nvSpPr>
          <p:cNvPr id="1048864" name="Rectangle 21"/>
          <p:cNvSpPr>
            <a:spLocks noChangeArrowheads="1"/>
          </p:cNvSpPr>
          <p:nvPr/>
        </p:nvSpPr>
        <p:spPr bwMode="auto">
          <a:xfrm>
            <a:off x="3917950" y="5013176"/>
            <a:ext cx="6386513" cy="1169551"/>
          </a:xfrm>
          <a:prstGeom prst="rect"/>
          <a:noFill/>
          <a:ln w="12700" cap="sq">
            <a:noFill/>
            <a:miter lim="800000"/>
            <a:headEnd type="none" w="sm" len="sm"/>
            <a:tailEnd type="none" w="sm" len="sm"/>
          </a:ln>
          <a:effectLst/>
        </p:spPr>
        <p:txBody>
          <a:bodyPr>
            <a:spAutoFit/>
          </a:bodyPr>
          <a:p>
            <a:pPr>
              <a:lnSpc>
                <a:spcPts val="4200"/>
              </a:lnSpc>
            </a:pPr>
            <a:r>
              <a:rPr altLang="en-US" b="1" sz="2800" lang="zh-CN">
                <a:ea typeface="宋体" panose="02010600030101010101" pitchFamily="2" charset="-122"/>
              </a:rPr>
              <a:t>接口与系统总线</a:t>
            </a:r>
            <a:r>
              <a:rPr altLang="en-US" b="1" sz="2800" lang="zh-CN">
                <a:solidFill>
                  <a:schemeClr val="folHlink"/>
                </a:solidFill>
                <a:ea typeface="宋体" panose="02010600030101010101" pitchFamily="2" charset="-122"/>
              </a:rPr>
              <a:t>并行</a:t>
            </a:r>
            <a:r>
              <a:rPr altLang="en-US" b="1" sz="2800" lang="zh-CN">
                <a:ea typeface="宋体" panose="02010600030101010101" pitchFamily="2" charset="-122"/>
              </a:rPr>
              <a:t>传送，接口与外设</a:t>
            </a:r>
            <a:r>
              <a:rPr altLang="en-US" b="1" sz="2800" lang="zh-CN">
                <a:solidFill>
                  <a:schemeClr val="folHlink"/>
                </a:solidFill>
                <a:ea typeface="宋体" panose="02010600030101010101" pitchFamily="2" charset="-122"/>
              </a:rPr>
              <a:t>串行</a:t>
            </a:r>
            <a:r>
              <a:rPr altLang="en-US" b="1" sz="2800" lang="zh-CN">
                <a:ea typeface="宋体" panose="02010600030101010101" pitchFamily="2" charset="-122"/>
              </a:rPr>
              <a:t>传送；</a:t>
            </a:r>
          </a:p>
        </p:txBody>
      </p:sp>
      <p:sp>
        <p:nvSpPr>
          <p:cNvPr id="1048865" name="Rectangle 25"/>
          <p:cNvSpPr>
            <a:spLocks noChangeArrowheads="1"/>
          </p:cNvSpPr>
          <p:nvPr/>
        </p:nvSpPr>
        <p:spPr bwMode="auto">
          <a:xfrm>
            <a:off x="7032104" y="3376251"/>
            <a:ext cx="3437856" cy="523220"/>
          </a:xfrm>
          <a:prstGeom prst="rect"/>
          <a:noFill/>
          <a:ln w="12700" cap="sq">
            <a:noFill/>
            <a:miter lim="800000"/>
            <a:headEnd type="none" w="sm" len="sm"/>
            <a:tailEnd type="none" w="sm" len="sm"/>
          </a:ln>
          <a:effectLst/>
        </p:spPr>
        <p:txBody>
          <a:bodyPr wrap="square">
            <a:spAutoFit/>
          </a:bodyPr>
          <a:p>
            <a:r>
              <a:rPr altLang="en-US" b="1" sz="2800" lang="zh-CN">
                <a:ea typeface="宋体" panose="02010600030101010101" pitchFamily="2" charset="-122"/>
              </a:rPr>
              <a:t>数据各位同时传送。</a:t>
            </a:r>
          </a:p>
        </p:txBody>
      </p:sp>
      <p:sp>
        <p:nvSpPr>
          <p:cNvPr id="1048866" name="Rectangle 26"/>
          <p:cNvSpPr>
            <a:spLocks noChangeArrowheads="1"/>
          </p:cNvSpPr>
          <p:nvPr/>
        </p:nvSpPr>
        <p:spPr bwMode="auto">
          <a:xfrm>
            <a:off x="2423592" y="4149080"/>
            <a:ext cx="7301433" cy="523220"/>
          </a:xfrm>
          <a:prstGeom prst="rect"/>
          <a:noFill/>
          <a:ln w="12700" cap="sq">
            <a:noFill/>
            <a:miter lim="800000"/>
            <a:headEnd type="none" w="sm" len="sm"/>
            <a:tailEnd type="none" w="sm" len="sm"/>
          </a:ln>
          <a:effectLst/>
        </p:spPr>
        <p:txBody>
          <a:bodyPr wrap="square">
            <a:spAutoFit/>
          </a:bodyPr>
          <a:p>
            <a:r>
              <a:rPr altLang="en-US" b="1" sz="2800" lang="zh-CN">
                <a:ea typeface="宋体" panose="02010600030101010101" pitchFamily="2" charset="-122"/>
              </a:rPr>
              <a:t>适合设备本身并行工作，距主机较近的场合。</a:t>
            </a:r>
          </a:p>
        </p:txBody>
      </p:sp>
      <p:sp>
        <p:nvSpPr>
          <p:cNvPr id="1048867" name="Rectangle 27"/>
          <p:cNvSpPr>
            <a:spLocks noChangeArrowheads="1"/>
          </p:cNvSpPr>
          <p:nvPr/>
        </p:nvSpPr>
        <p:spPr bwMode="auto">
          <a:xfrm>
            <a:off x="5618569" y="5589240"/>
            <a:ext cx="4106862" cy="523220"/>
          </a:xfrm>
          <a:prstGeom prst="rect"/>
          <a:noFill/>
          <a:ln w="12700" cap="sq">
            <a:noFill/>
            <a:miter lim="800000"/>
            <a:headEnd type="none" w="sm" len="sm"/>
            <a:tailEnd type="none" w="sm" len="sm"/>
          </a:ln>
          <a:effectLst/>
        </p:spPr>
        <p:txBody>
          <a:bodyPr>
            <a:spAutoFit/>
          </a:bodyPr>
          <a:p>
            <a:r>
              <a:rPr altLang="en-US" b="1" sz="2800" lang="zh-CN">
                <a:ea typeface="宋体" panose="02010600030101010101" pitchFamily="2" charset="-122"/>
              </a:rPr>
              <a:t>数据逐位分时传送。</a:t>
            </a:r>
          </a:p>
        </p:txBody>
      </p:sp>
      <p:grpSp>
        <p:nvGrpSpPr>
          <p:cNvPr id="98" name="组合 22"/>
          <p:cNvGrpSpPr/>
          <p:nvPr/>
        </p:nvGrpSpPr>
        <p:grpSpPr>
          <a:xfrm>
            <a:off x="2351584" y="116632"/>
            <a:ext cx="529167" cy="529359"/>
            <a:chOff x="304800" y="673100"/>
            <a:chExt cx="4000500" cy="4000500"/>
          </a:xfrm>
          <a:effectLst>
            <a:outerShdw algn="tr" blurRad="444500" dir="8100000" dist="254000" rotWithShape="0">
              <a:prstClr val="black">
                <a:alpha val="50000"/>
              </a:prstClr>
            </a:outerShdw>
          </a:effectLst>
        </p:grpSpPr>
        <p:sp>
          <p:nvSpPr>
            <p:cNvPr id="1048868" name="同心圆 234"/>
            <p:cNvSpPr/>
            <p:nvPr/>
          </p:nvSpPr>
          <p:spPr>
            <a:xfrm>
              <a:off x="304800" y="673100"/>
              <a:ext cx="4000500" cy="4000500"/>
            </a:xfrm>
            <a:prstGeom prst="donut">
              <a:avLst>
                <a:gd name="adj" fmla="val 4879"/>
              </a:avLst>
            </a:prstGeom>
            <a:gradFill>
              <a:gsLst>
                <a:gs pos="0">
                  <a:sysClr lastClr="FFFFFF" val="window"/>
                </a:gs>
                <a:gs pos="55000">
                  <a:sysClr lastClr="FFFFFF" val="window">
                    <a:lumMod val="95000"/>
                  </a:sysClr>
                </a:gs>
                <a:gs pos="100000">
                  <a:sysClr lastClr="FFFFFF" val="window">
                    <a:lumMod val="65000"/>
                  </a:sysClr>
                </a:gs>
              </a:gsLst>
              <a:lin ang="8100000" scaled="0"/>
            </a:gradFill>
            <a:ln w="25400" cap="flat" cmpd="sng" algn="ctr">
              <a:noFill/>
              <a:prstDash val="solid"/>
            </a:ln>
            <a:effectLst/>
          </p:spPr>
          <p:txBody>
            <a:bodyPr anchor="ctr" rtlCol="0"/>
            <a:p>
              <a:pPr algn="ctr" defTabSz="914621" fontAlgn="auto">
                <a:spcBef>
                  <a:spcPts val="0"/>
                </a:spcBef>
                <a:spcAft>
                  <a:spcPts val="0"/>
                </a:spcAft>
              </a:pPr>
              <a:endParaRPr altLang="en-US" sz="1200" kern="0" lang="zh-CN">
                <a:solidFill>
                  <a:sysClr lastClr="000000" val="windowText"/>
                </a:solidFill>
                <a:latin typeface="Calibri"/>
                <a:ea typeface="宋体"/>
              </a:endParaRPr>
            </a:p>
          </p:txBody>
        </p:sp>
        <p:sp>
          <p:nvSpPr>
            <p:cNvPr id="1048869" name="椭圆 24"/>
            <p:cNvSpPr/>
            <p:nvPr/>
          </p:nvSpPr>
          <p:spPr>
            <a:xfrm>
              <a:off x="392112" y="760412"/>
              <a:ext cx="3825874" cy="3825874"/>
            </a:xfrm>
            <a:prstGeom prst="ellipse"/>
            <a:gradFill>
              <a:gsLst>
                <a:gs pos="0">
                  <a:sysClr lastClr="FFFFFF" val="window"/>
                </a:gs>
                <a:gs pos="51000">
                  <a:sysClr lastClr="FFFFFF" val="window">
                    <a:lumMod val="95000"/>
                  </a:sysClr>
                </a:gs>
                <a:gs pos="100000">
                  <a:sysClr lastClr="FFFFFF" val="window">
                    <a:lumMod val="75000"/>
                  </a:sysClr>
                </a:gs>
              </a:gsLst>
              <a:lin ang="18900000" scaled="0"/>
            </a:gradFill>
            <a:ln w="25400" cap="flat" cmpd="sng" algn="ctr">
              <a:noFill/>
              <a:prstDash val="solid"/>
            </a:ln>
            <a:effectLst/>
          </p:spPr>
          <p:txBody>
            <a:bodyPr anchor="ctr" rtlCol="0"/>
            <a:p>
              <a:pPr algn="ctr" defTabSz="914621" fontAlgn="auto">
                <a:spcBef>
                  <a:spcPts val="0"/>
                </a:spcBef>
                <a:spcAft>
                  <a:spcPts val="0"/>
                </a:spcAft>
              </a:pPr>
              <a:r>
                <a:rPr altLang="zh-CN" b="1" sz="2400" kern="0" lang="en-US">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rPr>
                <a:t>3</a:t>
              </a:r>
              <a:endParaRPr altLang="en-US" b="1" sz="2400" kern="0" lang="zh-CN">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mc:AlternateContent xmlns:mc="http://schemas.openxmlformats.org/markup-compatibility/2006">
        <mc:Choice xmlns:p14="http://schemas.microsoft.com/office/powerpoint/2010/main" Requires="p14">
          <p:contentPart p14:bwMode="auto" r:id="rId1">
            <p14:nvContentPartPr>
              <p14:cNvPr id="1049009" name=""/>
              <p14:cNvContentPartPr/>
              <p14:nvPr/>
            </p14:nvContentPartPr>
            <p14:xfrm>
              <a:off x="3267075" y="3881609"/>
              <a:ext cx="6772430" cy="2214091"/>
            </p14:xfrm>
          </p:contentPart>
        </mc:Choice>
        <mc:Fallback>
          <p:sp>
            <p:nvSpPr>
              <p:cNvPr id="1049009" name=""/>
              <p:cNvSpPr/>
              <p:nvPr/>
            </p:nvSpPr>
            <p:spPr>
              <a:xfrm>
                <a:off x="3267075" y="3881609"/>
                <a:ext cx="6772430" cy="221409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49"/>
                                        </p:tgtEl>
                                        <p:attrNameLst>
                                          <p:attrName>style.visibility</p:attrName>
                                        </p:attrNameLst>
                                      </p:cBhvr>
                                      <p:to>
                                        <p:strVal val="visible"/>
                                      </p:to>
                                    </p:set>
                                    <p:animEffect transition="in" filter="wipe(left)">
                                      <p:cBhvr>
                                        <p:cTn dur="500" id="7"/>
                                        <p:tgtEl>
                                          <p:spTgt spid="104884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850"/>
                                        </p:tgtEl>
                                        <p:attrNameLst>
                                          <p:attrName>style.visibility</p:attrName>
                                        </p:attrNameLst>
                                      </p:cBhvr>
                                      <p:to>
                                        <p:strVal val="visible"/>
                                      </p:to>
                                    </p:set>
                                    <p:animEffect transition="in" filter="wipe(left)">
                                      <p:cBhvr>
                                        <p:cTn dur="500" id="12"/>
                                        <p:tgtEl>
                                          <p:spTgt spid="104885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9" presetSubtype="0">
                                  <p:stCondLst>
                                    <p:cond delay="0"/>
                                  </p:stCondLst>
                                  <p:childTnLst>
                                    <p:set>
                                      <p:cBhvr>
                                        <p:cTn dur="1" fill="hold" id="16">
                                          <p:stCondLst>
                                            <p:cond delay="0"/>
                                          </p:stCondLst>
                                        </p:cTn>
                                        <p:tgtEl>
                                          <p:spTgt spid="97"/>
                                        </p:tgtEl>
                                        <p:attrNameLst>
                                          <p:attrName>style.visibility</p:attrName>
                                        </p:attrNameLst>
                                      </p:cBhvr>
                                      <p:to>
                                        <p:strVal val="visible"/>
                                      </p:to>
                                    </p:set>
                                    <p:animEffect transition="in" filter="dissolve">
                                      <p:cBhvr>
                                        <p:cTn dur="500" id="17"/>
                                        <p:tgtEl>
                                          <p:spTgt spid="9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9" presetSubtype="0">
                                  <p:stCondLst>
                                    <p:cond delay="0"/>
                                  </p:stCondLst>
                                  <p:childTnLst>
                                    <p:set>
                                      <p:cBhvr>
                                        <p:cTn dur="1" fill="hold" id="21">
                                          <p:stCondLst>
                                            <p:cond delay="0"/>
                                          </p:stCondLst>
                                        </p:cTn>
                                        <p:tgtEl>
                                          <p:spTgt spid="1048859">
                                            <p:txEl>
                                              <p:pRg st="0" end="0"/>
                                            </p:txEl>
                                          </p:spTgt>
                                        </p:tgtEl>
                                        <p:attrNameLst>
                                          <p:attrName>style.visibility</p:attrName>
                                        </p:attrNameLst>
                                      </p:cBhvr>
                                      <p:to>
                                        <p:strVal val="visible"/>
                                      </p:to>
                                    </p:set>
                                    <p:animEffect transition="in" filter="dissolve">
                                      <p:cBhvr>
                                        <p:cTn dur="500" id="22"/>
                                        <p:tgtEl>
                                          <p:spTgt spid="1048859">
                                            <p:txEl>
                                              <p:pRg st="0" end="0"/>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9" presetSubtype="0">
                                  <p:stCondLst>
                                    <p:cond delay="0"/>
                                  </p:stCondLst>
                                  <p:childTnLst>
                                    <p:set>
                                      <p:cBhvr>
                                        <p:cTn dur="1" fill="hold" id="26">
                                          <p:stCondLst>
                                            <p:cond delay="0"/>
                                          </p:stCondLst>
                                        </p:cTn>
                                        <p:tgtEl>
                                          <p:spTgt spid="1048860">
                                            <p:txEl>
                                              <p:pRg st="0" end="0"/>
                                            </p:txEl>
                                          </p:spTgt>
                                        </p:tgtEl>
                                        <p:attrNameLst>
                                          <p:attrName>style.visibility</p:attrName>
                                        </p:attrNameLst>
                                      </p:cBhvr>
                                      <p:to>
                                        <p:strVal val="visible"/>
                                      </p:to>
                                    </p:set>
                                    <p:animEffect transition="in" filter="dissolve">
                                      <p:cBhvr>
                                        <p:cTn dur="500" id="27"/>
                                        <p:tgtEl>
                                          <p:spTgt spid="1048860">
                                            <p:txEl>
                                              <p:pRg st="0" end="0"/>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858"/>
                                        </p:tgtEl>
                                        <p:attrNameLst>
                                          <p:attrName>style.visibility</p:attrName>
                                        </p:attrNameLst>
                                      </p:cBhvr>
                                      <p:to>
                                        <p:strVal val="visible"/>
                                      </p:to>
                                    </p:set>
                                    <p:animEffect transition="in" filter="wipe(up)">
                                      <p:cBhvr>
                                        <p:cTn dur="500" id="32"/>
                                        <p:tgtEl>
                                          <p:spTgt spid="1048858"/>
                                        </p:tgtEl>
                                      </p:cBhvr>
                                    </p:animEffect>
                                  </p:childTnLst>
                                </p:cTn>
                              </p:par>
                            </p:childTnLst>
                          </p:cTn>
                        </p:par>
                        <p:par>
                          <p:cTn fill="hold" id="33">
                            <p:stCondLst>
                              <p:cond delay="500"/>
                            </p:stCondLst>
                            <p:childTnLst>
                              <p:par>
                                <p:cTn fill="hold" grpId="0" id="34" nodeType="afterEffect" presetClass="entr" presetID="22" presetSubtype="8">
                                  <p:stCondLst>
                                    <p:cond delay="0"/>
                                  </p:stCondLst>
                                  <p:childTnLst>
                                    <p:set>
                                      <p:cBhvr>
                                        <p:cTn dur="1" fill="hold" id="35">
                                          <p:stCondLst>
                                            <p:cond delay="0"/>
                                          </p:stCondLst>
                                        </p:cTn>
                                        <p:tgtEl>
                                          <p:spTgt spid="1048865"/>
                                        </p:tgtEl>
                                        <p:attrNameLst>
                                          <p:attrName>style.visibility</p:attrName>
                                        </p:attrNameLst>
                                      </p:cBhvr>
                                      <p:to>
                                        <p:strVal val="visible"/>
                                      </p:to>
                                    </p:set>
                                    <p:animEffect transition="in" filter="wipe(left)">
                                      <p:cBhvr>
                                        <p:cTn dur="500" id="36"/>
                                        <p:tgtEl>
                                          <p:spTgt spid="1048865"/>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8866"/>
                                        </p:tgtEl>
                                        <p:attrNameLst>
                                          <p:attrName>style.visibility</p:attrName>
                                        </p:attrNameLst>
                                      </p:cBhvr>
                                      <p:to>
                                        <p:strVal val="visible"/>
                                      </p:to>
                                    </p:set>
                                    <p:animEffect transition="in" filter="wipe(left)">
                                      <p:cBhvr>
                                        <p:cTn dur="500" id="41"/>
                                        <p:tgtEl>
                                          <p:spTgt spid="1048866"/>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8">
                                  <p:stCondLst>
                                    <p:cond delay="0"/>
                                  </p:stCondLst>
                                  <p:childTnLst>
                                    <p:set>
                                      <p:cBhvr>
                                        <p:cTn dur="1" fill="hold" id="45">
                                          <p:stCondLst>
                                            <p:cond delay="0"/>
                                          </p:stCondLst>
                                        </p:cTn>
                                        <p:tgtEl>
                                          <p:spTgt spid="1048861"/>
                                        </p:tgtEl>
                                        <p:attrNameLst>
                                          <p:attrName>style.visibility</p:attrName>
                                        </p:attrNameLst>
                                      </p:cBhvr>
                                      <p:to>
                                        <p:strVal val="visible"/>
                                      </p:to>
                                    </p:set>
                                    <p:animEffect transition="in" filter="wipe(left)">
                                      <p:cBhvr>
                                        <p:cTn dur="500" id="46"/>
                                        <p:tgtEl>
                                          <p:spTgt spid="1048861"/>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9" presetSubtype="0">
                                  <p:stCondLst>
                                    <p:cond delay="0"/>
                                  </p:stCondLst>
                                  <p:childTnLst>
                                    <p:set>
                                      <p:cBhvr>
                                        <p:cTn dur="1" fill="hold" id="50">
                                          <p:stCondLst>
                                            <p:cond delay="0"/>
                                          </p:stCondLst>
                                        </p:cTn>
                                        <p:tgtEl>
                                          <p:spTgt spid="1048862">
                                            <p:txEl>
                                              <p:pRg st="0" end="0"/>
                                            </p:txEl>
                                          </p:spTgt>
                                        </p:tgtEl>
                                        <p:attrNameLst>
                                          <p:attrName>style.visibility</p:attrName>
                                        </p:attrNameLst>
                                      </p:cBhvr>
                                      <p:to>
                                        <p:strVal val="visible"/>
                                      </p:to>
                                    </p:set>
                                    <p:animEffect transition="in" filter="dissolve">
                                      <p:cBhvr>
                                        <p:cTn dur="500" id="51"/>
                                        <p:tgtEl>
                                          <p:spTgt spid="1048862">
                                            <p:txEl>
                                              <p:pRg st="0" end="0"/>
                                            </p:txEl>
                                          </p:spTgt>
                                        </p:tgtEl>
                                      </p:cBhvr>
                                    </p:animEffect>
                                  </p:childTnLst>
                                </p:cTn>
                              </p:par>
                            </p:childTnLst>
                          </p:cTn>
                        </p:par>
                        <p:par>
                          <p:cTn fill="hold" id="52">
                            <p:stCondLst>
                              <p:cond delay="500"/>
                            </p:stCondLst>
                            <p:childTnLst>
                              <p:par>
                                <p:cTn fill="hold" grpId="0" id="53" nodeType="afterEffect" presetClass="entr" presetID="9" presetSubtype="0">
                                  <p:stCondLst>
                                    <p:cond delay="0"/>
                                  </p:stCondLst>
                                  <p:childTnLst>
                                    <p:set>
                                      <p:cBhvr>
                                        <p:cTn dur="1" fill="hold" id="54">
                                          <p:stCondLst>
                                            <p:cond delay="0"/>
                                          </p:stCondLst>
                                        </p:cTn>
                                        <p:tgtEl>
                                          <p:spTgt spid="1048863">
                                            <p:txEl>
                                              <p:pRg st="0" end="0"/>
                                            </p:txEl>
                                          </p:spTgt>
                                        </p:tgtEl>
                                        <p:attrNameLst>
                                          <p:attrName>style.visibility</p:attrName>
                                        </p:attrNameLst>
                                      </p:cBhvr>
                                      <p:to>
                                        <p:strVal val="visible"/>
                                      </p:to>
                                    </p:set>
                                    <p:animEffect transition="in" filter="dissolve">
                                      <p:cBhvr>
                                        <p:cTn dur="500" id="55"/>
                                        <p:tgtEl>
                                          <p:spTgt spid="1048863">
                                            <p:txEl>
                                              <p:pRg st="0" end="0"/>
                                            </p:txEl>
                                          </p:spTgt>
                                        </p:tgtEl>
                                      </p:cBhvr>
                                    </p:animEffect>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22" presetSubtype="1">
                                  <p:stCondLst>
                                    <p:cond delay="0"/>
                                  </p:stCondLst>
                                  <p:childTnLst>
                                    <p:set>
                                      <p:cBhvr>
                                        <p:cTn dur="1" fill="hold" id="59">
                                          <p:stCondLst>
                                            <p:cond delay="0"/>
                                          </p:stCondLst>
                                        </p:cTn>
                                        <p:tgtEl>
                                          <p:spTgt spid="1048864"/>
                                        </p:tgtEl>
                                        <p:attrNameLst>
                                          <p:attrName>style.visibility</p:attrName>
                                        </p:attrNameLst>
                                      </p:cBhvr>
                                      <p:to>
                                        <p:strVal val="visible"/>
                                      </p:to>
                                    </p:set>
                                    <p:animEffect transition="in" filter="wipe(up)">
                                      <p:cBhvr>
                                        <p:cTn dur="500" id="60"/>
                                        <p:tgtEl>
                                          <p:spTgt spid="1048864"/>
                                        </p:tgtEl>
                                      </p:cBhvr>
                                    </p:animEffect>
                                  </p:childTnLst>
                                </p:cTn>
                              </p:par>
                            </p:childTnLst>
                          </p:cTn>
                        </p:par>
                        <p:par>
                          <p:cTn fill="hold" id="61">
                            <p:stCondLst>
                              <p:cond delay="500"/>
                            </p:stCondLst>
                            <p:childTnLst>
                              <p:par>
                                <p:cTn fill="hold" grpId="0" id="62" nodeType="afterEffect" presetClass="entr" presetID="22" presetSubtype="8">
                                  <p:stCondLst>
                                    <p:cond delay="0"/>
                                  </p:stCondLst>
                                  <p:childTnLst>
                                    <p:set>
                                      <p:cBhvr>
                                        <p:cTn dur="1" fill="hold" id="63">
                                          <p:stCondLst>
                                            <p:cond delay="0"/>
                                          </p:stCondLst>
                                        </p:cTn>
                                        <p:tgtEl>
                                          <p:spTgt spid="1048867"/>
                                        </p:tgtEl>
                                        <p:attrNameLst>
                                          <p:attrName>style.visibility</p:attrName>
                                        </p:attrNameLst>
                                      </p:cBhvr>
                                      <p:to>
                                        <p:strVal val="visible"/>
                                      </p:to>
                                    </p:set>
                                    <p:animEffect transition="in" filter="wipe(left)">
                                      <p:cBhvr>
                                        <p:cTn dur="500" id="64"/>
                                        <p:tgtEl>
                                          <p:spTgt spid="1048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9" grpId="0" autoUpdateAnimBg="0"/>
      <p:bldP spid="1048850" grpId="0" autoUpdateAnimBg="0"/>
      <p:bldP spid="1048858" grpId="0"/>
      <p:bldP spid="1048859" grpId="0" build="p" autoUpdateAnimBg="0"/>
      <p:bldP spid="1048860" grpId="0" build="p" autoUpdateAnimBg="0"/>
      <p:bldP spid="1048861" grpId="0" autoUpdateAnimBg="0"/>
      <p:bldP spid="1048862" grpId="0" build="p" autoUpdateAnimBg="0"/>
      <p:bldP spid="1048863" grpId="0" build="p" autoUpdateAnimBg="0" advAuto="0"/>
      <p:bldP spid="1048864" grpId="0" autoUpdateAnimBg="0"/>
      <p:bldP spid="1048865" grpId="0"/>
      <p:bldP spid="1048866" grpId="0"/>
      <p:bldP spid="104886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99" name=""/>
        <p:cNvGrpSpPr/>
        <p:nvPr/>
      </p:nvGrpSpPr>
      <p:grpSpPr>
        <a:xfrm>
          <a:off x="0" y="0"/>
          <a:ext cx="0" cy="0"/>
          <a:chOff x="0" y="0"/>
          <a:chExt cx="0" cy="0"/>
        </a:xfrm>
      </p:grpSpPr>
      <p:sp>
        <p:nvSpPr>
          <p:cNvPr id="1048870" name="Rectangle 2"/>
          <p:cNvSpPr>
            <a:spLocks noChangeArrowheads="1"/>
          </p:cNvSpPr>
          <p:nvPr/>
        </p:nvSpPr>
        <p:spPr bwMode="auto">
          <a:xfrm>
            <a:off x="1798638" y="3394124"/>
            <a:ext cx="2459037" cy="523220"/>
          </a:xfrm>
          <a:prstGeom prst="rect"/>
          <a:noFill/>
          <a:ln w="12700" cap="sq">
            <a:noFill/>
            <a:miter lim="800000"/>
            <a:headEnd type="none" w="sm" len="sm"/>
            <a:tailEnd type="none" w="sm" len="sm"/>
          </a:ln>
          <a:effectLst/>
        </p:spPr>
        <p:txBody>
          <a:bodyPr>
            <a:spAutoFit/>
          </a:bodyPr>
          <a:p>
            <a:r>
              <a:rPr altLang="en-US" b="1" sz="2800" lang="zh-CN">
                <a:solidFill>
                  <a:srgbClr val="0000FF"/>
                </a:solidFill>
                <a:ea typeface="宋体" panose="02010600030101010101" pitchFamily="2" charset="-122"/>
              </a:rPr>
              <a:t>异步接口</a:t>
            </a:r>
            <a:r>
              <a:rPr altLang="en-US" b="1" sz="2800" lang="zh-CN">
                <a:ea typeface="宋体" panose="02010600030101010101" pitchFamily="2" charset="-122"/>
              </a:rPr>
              <a:t>：</a:t>
            </a:r>
          </a:p>
        </p:txBody>
      </p:sp>
      <p:sp>
        <p:nvSpPr>
          <p:cNvPr id="1048871" name="Rectangle 15"/>
          <p:cNvSpPr>
            <a:spLocks noChangeArrowheads="1"/>
          </p:cNvSpPr>
          <p:nvPr/>
        </p:nvSpPr>
        <p:spPr bwMode="auto">
          <a:xfrm>
            <a:off x="3908425" y="3284984"/>
            <a:ext cx="6445250" cy="1361439"/>
          </a:xfrm>
          <a:prstGeom prst="rect"/>
          <a:noFill/>
          <a:ln w="12700" cap="sq">
            <a:noFill/>
            <a:miter lim="800000"/>
            <a:headEnd type="none" w="sm" len="sm"/>
            <a:tailEnd type="none" w="sm" len="sm"/>
          </a:ln>
          <a:effectLst/>
        </p:spPr>
        <p:txBody>
          <a:bodyPr>
            <a:spAutoFit/>
          </a:bodyPr>
          <a:p>
            <a:pPr>
              <a:lnSpc>
                <a:spcPct val="150000"/>
              </a:lnSpc>
            </a:pPr>
            <a:r>
              <a:rPr altLang="en-US" b="1" sz="2800" lang="zh-CN">
                <a:ea typeface="宋体" panose="02010600030101010101" pitchFamily="2" charset="-122"/>
              </a:rPr>
              <a:t>连接异步总线，接口与系统总线的信息传送采用异步应答方式。</a:t>
            </a:r>
          </a:p>
        </p:txBody>
      </p:sp>
      <p:sp>
        <p:nvSpPr>
          <p:cNvPr id="1048872" name="Text Box 18"/>
          <p:cNvSpPr txBox="1">
            <a:spLocks noChangeArrowheads="1"/>
          </p:cNvSpPr>
          <p:nvPr/>
        </p:nvSpPr>
        <p:spPr bwMode="auto">
          <a:xfrm>
            <a:off x="2308448" y="169476"/>
            <a:ext cx="60198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ea typeface="宋体" panose="02010600030101010101" pitchFamily="2" charset="-122"/>
              </a:rPr>
              <a:t>(2)</a:t>
            </a:r>
            <a:r>
              <a:rPr altLang="en-US" b="1" sz="2800" lang="zh-CN">
                <a:ea typeface="宋体" panose="02010600030101010101" pitchFamily="2" charset="-122"/>
              </a:rPr>
              <a:t>按时序控制方式划分</a:t>
            </a:r>
          </a:p>
        </p:txBody>
      </p:sp>
      <p:sp>
        <p:nvSpPr>
          <p:cNvPr id="1048873" name="Rectangle 19"/>
          <p:cNvSpPr>
            <a:spLocks noChangeArrowheads="1"/>
          </p:cNvSpPr>
          <p:nvPr/>
        </p:nvSpPr>
        <p:spPr bwMode="auto">
          <a:xfrm>
            <a:off x="1831975" y="1772816"/>
            <a:ext cx="2586038" cy="523220"/>
          </a:xfrm>
          <a:prstGeom prst="rect"/>
          <a:noFill/>
          <a:ln w="12700" cap="sq">
            <a:noFill/>
            <a:miter lim="800000"/>
            <a:headEnd type="none" w="sm" len="sm"/>
            <a:tailEnd type="none" w="sm" len="sm"/>
          </a:ln>
          <a:effectLst/>
        </p:spPr>
        <p:txBody>
          <a:bodyPr>
            <a:spAutoFit/>
          </a:bodyPr>
          <a:p>
            <a:r>
              <a:rPr altLang="en-US" b="1" sz="2800" lang="zh-CN">
                <a:solidFill>
                  <a:srgbClr val="0000FF"/>
                </a:solidFill>
                <a:ea typeface="宋体" panose="02010600030101010101" pitchFamily="2" charset="-122"/>
              </a:rPr>
              <a:t>同步接口</a:t>
            </a:r>
            <a:r>
              <a:rPr altLang="en-US" b="1" sz="2800" lang="zh-CN">
                <a:ea typeface="宋体" panose="02010600030101010101" pitchFamily="2" charset="-122"/>
              </a:rPr>
              <a:t>：</a:t>
            </a:r>
          </a:p>
        </p:txBody>
      </p:sp>
      <p:sp>
        <p:nvSpPr>
          <p:cNvPr id="1048874" name="Rectangle 20"/>
          <p:cNvSpPr>
            <a:spLocks noChangeArrowheads="1"/>
          </p:cNvSpPr>
          <p:nvPr/>
        </p:nvSpPr>
        <p:spPr bwMode="auto">
          <a:xfrm>
            <a:off x="3968750" y="1628800"/>
            <a:ext cx="6335713" cy="1361439"/>
          </a:xfrm>
          <a:prstGeom prst="rect"/>
          <a:noFill/>
          <a:ln w="12700" cap="sq">
            <a:noFill/>
            <a:miter lim="800000"/>
            <a:headEnd type="none" w="sm" len="sm"/>
            <a:tailEnd type="none" w="sm" len="sm"/>
          </a:ln>
          <a:effectLst/>
        </p:spPr>
        <p:txBody>
          <a:bodyPr>
            <a:spAutoFit/>
          </a:bodyPr>
          <a:p>
            <a:pPr>
              <a:lnSpc>
                <a:spcPct val="150000"/>
              </a:lnSpc>
            </a:pPr>
            <a:r>
              <a:rPr altLang="en-US" b="1" sz="2800" lang="zh-CN">
                <a:ea typeface="宋体" panose="02010600030101010101" pitchFamily="2" charset="-122"/>
              </a:rPr>
              <a:t>连接同步总线，接口与系统总线的信息传送由统一时序信号控制。</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73"/>
                                        </p:tgtEl>
                                        <p:attrNameLst>
                                          <p:attrName>style.visibility</p:attrName>
                                        </p:attrNameLst>
                                      </p:cBhvr>
                                      <p:to>
                                        <p:strVal val="visible"/>
                                      </p:to>
                                    </p:set>
                                    <p:animEffect transition="in" filter="wipe(left)">
                                      <p:cBhvr>
                                        <p:cTn dur="500" id="7"/>
                                        <p:tgtEl>
                                          <p:spTgt spid="104887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874"/>
                                        </p:tgtEl>
                                        <p:attrNameLst>
                                          <p:attrName>style.visibility</p:attrName>
                                        </p:attrNameLst>
                                      </p:cBhvr>
                                      <p:to>
                                        <p:strVal val="visible"/>
                                      </p:to>
                                    </p:set>
                                    <p:animEffect transition="in" filter="wipe(up)">
                                      <p:cBhvr>
                                        <p:cTn dur="500" id="12"/>
                                        <p:tgtEl>
                                          <p:spTgt spid="104887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870"/>
                                        </p:tgtEl>
                                        <p:attrNameLst>
                                          <p:attrName>style.visibility</p:attrName>
                                        </p:attrNameLst>
                                      </p:cBhvr>
                                      <p:to>
                                        <p:strVal val="visible"/>
                                      </p:to>
                                    </p:set>
                                    <p:animEffect transition="in" filter="wipe(left)">
                                      <p:cBhvr>
                                        <p:cTn dur="500" id="17"/>
                                        <p:tgtEl>
                                          <p:spTgt spid="104887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8871"/>
                                        </p:tgtEl>
                                        <p:attrNameLst>
                                          <p:attrName>style.visibility</p:attrName>
                                        </p:attrNameLst>
                                      </p:cBhvr>
                                      <p:to>
                                        <p:strVal val="visible"/>
                                      </p:to>
                                    </p:set>
                                    <p:animEffect transition="in" filter="wipe(up)">
                                      <p:cBhvr>
                                        <p:cTn dur="500" id="22"/>
                                        <p:tgtEl>
                                          <p:spTgt spid="1048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0" grpId="0" autoUpdateAnimBg="0"/>
      <p:bldP spid="1048871" grpId="0"/>
      <p:bldP spid="1048873" grpId="0" autoUpdateAnimBg="0"/>
      <p:bldP spid="10488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100" name=""/>
        <p:cNvGrpSpPr/>
        <p:nvPr/>
      </p:nvGrpSpPr>
      <p:grpSpPr>
        <a:xfrm>
          <a:off x="0" y="0"/>
          <a:ext cx="0" cy="0"/>
          <a:chOff x="0" y="0"/>
          <a:chExt cx="0" cy="0"/>
        </a:xfrm>
      </p:grpSpPr>
      <p:sp>
        <p:nvSpPr>
          <p:cNvPr id="1048875" name="Rectangle 22"/>
          <p:cNvSpPr>
            <a:spLocks noChangeArrowheads="1"/>
          </p:cNvSpPr>
          <p:nvPr/>
        </p:nvSpPr>
        <p:spPr bwMode="auto">
          <a:xfrm>
            <a:off x="2062163" y="1124744"/>
            <a:ext cx="3917950" cy="624839"/>
          </a:xfrm>
          <a:prstGeom prst="rect"/>
          <a:noFill/>
          <a:ln w="12700" cap="sq">
            <a:noFill/>
            <a:miter lim="800000"/>
            <a:headEnd type="none" w="sm" len="sm"/>
            <a:tailEnd type="none" w="sm" len="sm"/>
          </a:ln>
          <a:effectLst/>
        </p:spPr>
        <p:txBody>
          <a:bodyPr>
            <a:spAutoFit/>
          </a:bodyPr>
          <a:p>
            <a:pPr>
              <a:lnSpc>
                <a:spcPts val="4200"/>
              </a:lnSpc>
            </a:pPr>
            <a:r>
              <a:rPr altLang="en-US" b="1" sz="2800" lang="zh-CN">
                <a:ea typeface="宋体" panose="02010600030101010101" pitchFamily="2" charset="-122"/>
              </a:rPr>
              <a:t>直接程序控制接口：</a:t>
            </a:r>
          </a:p>
        </p:txBody>
      </p:sp>
      <p:sp>
        <p:nvSpPr>
          <p:cNvPr id="1048876" name="Text Box 23"/>
          <p:cNvSpPr txBox="1">
            <a:spLocks noChangeArrowheads="1"/>
          </p:cNvSpPr>
          <p:nvPr/>
        </p:nvSpPr>
        <p:spPr bwMode="auto">
          <a:xfrm>
            <a:off x="2236440" y="169476"/>
            <a:ext cx="6019800" cy="624840"/>
          </a:xfrm>
          <a:prstGeom prst="rect"/>
          <a:noFill/>
          <a:ln w="12700" cap="sq">
            <a:noFill/>
            <a:miter lim="800000"/>
            <a:headEnd type="none" w="sm" len="sm"/>
            <a:tailEnd type="none" w="sm" len="sm"/>
          </a:ln>
          <a:effectLst/>
        </p:spPr>
        <p:txBody>
          <a:bodyPr>
            <a:spAutoFit/>
          </a:bodyPr>
          <a:p>
            <a:pPr>
              <a:lnSpc>
                <a:spcPts val="4200"/>
              </a:lnSpc>
              <a:spcBef>
                <a:spcPct val="50000"/>
              </a:spcBef>
            </a:pPr>
            <a:r>
              <a:rPr altLang="zh-CN" b="1" sz="2800" lang="en-US">
                <a:ea typeface="宋体" panose="02010600030101010101" pitchFamily="2" charset="-122"/>
              </a:rPr>
              <a:t>(3)</a:t>
            </a:r>
            <a:r>
              <a:rPr altLang="en-US" b="1" sz="2800" lang="zh-CN">
                <a:ea typeface="宋体" panose="02010600030101010101" pitchFamily="2" charset="-122"/>
              </a:rPr>
              <a:t>按主机与外设的信息交换控制方式</a:t>
            </a:r>
          </a:p>
        </p:txBody>
      </p:sp>
      <p:sp>
        <p:nvSpPr>
          <p:cNvPr id="1048877" name="Rectangle 24"/>
          <p:cNvSpPr>
            <a:spLocks noChangeArrowheads="1"/>
          </p:cNvSpPr>
          <p:nvPr/>
        </p:nvSpPr>
        <p:spPr bwMode="auto">
          <a:xfrm>
            <a:off x="1987550" y="3014082"/>
            <a:ext cx="4267200" cy="630942"/>
          </a:xfrm>
          <a:prstGeom prst="rect"/>
          <a:noFill/>
          <a:ln w="12700" cap="sq">
            <a:noFill/>
            <a:miter lim="800000"/>
            <a:headEnd type="none" w="sm" len="sm"/>
            <a:tailEnd type="none" w="sm" len="sm"/>
          </a:ln>
          <a:effectLst/>
        </p:spPr>
        <p:txBody>
          <a:bodyPr>
            <a:spAutoFit/>
          </a:bodyPr>
          <a:p>
            <a:pPr>
              <a:lnSpc>
                <a:spcPts val="4200"/>
              </a:lnSpc>
            </a:pPr>
            <a:r>
              <a:rPr altLang="en-US" b="1" sz="2800" lang="zh-CN">
                <a:ea typeface="宋体" panose="02010600030101010101" pitchFamily="2" charset="-122"/>
              </a:rPr>
              <a:t>中断接口：</a:t>
            </a:r>
          </a:p>
        </p:txBody>
      </p:sp>
      <p:sp>
        <p:nvSpPr>
          <p:cNvPr id="1048878" name="Rectangle 25"/>
          <p:cNvSpPr>
            <a:spLocks noChangeArrowheads="1"/>
          </p:cNvSpPr>
          <p:nvPr/>
        </p:nvSpPr>
        <p:spPr bwMode="auto">
          <a:xfrm>
            <a:off x="2024063" y="5102314"/>
            <a:ext cx="4267200" cy="630942"/>
          </a:xfrm>
          <a:prstGeom prst="rect"/>
          <a:noFill/>
          <a:ln w="12700" cap="sq">
            <a:noFill/>
            <a:miter lim="800000"/>
            <a:headEnd type="none" w="sm" len="sm"/>
            <a:tailEnd type="none" w="sm" len="sm"/>
          </a:ln>
          <a:effectLst/>
        </p:spPr>
        <p:txBody>
          <a:bodyPr>
            <a:spAutoFit/>
          </a:bodyPr>
          <a:p>
            <a:pPr>
              <a:lnSpc>
                <a:spcPts val="4200"/>
              </a:lnSpc>
            </a:pPr>
            <a:r>
              <a:rPr altLang="zh-CN" b="1" sz="2800" lang="en-US">
                <a:ea typeface="宋体" panose="02010600030101010101" pitchFamily="2" charset="-122"/>
              </a:rPr>
              <a:t>DMA</a:t>
            </a:r>
            <a:r>
              <a:rPr altLang="en-US" b="1" sz="2800" lang="zh-CN">
                <a:ea typeface="宋体" panose="02010600030101010101" pitchFamily="2" charset="-122"/>
              </a:rPr>
              <a:t>接口：</a:t>
            </a:r>
          </a:p>
        </p:txBody>
      </p:sp>
      <p:sp>
        <p:nvSpPr>
          <p:cNvPr id="1048879" name="Rectangle 22"/>
          <p:cNvSpPr>
            <a:spLocks noChangeArrowheads="1"/>
          </p:cNvSpPr>
          <p:nvPr/>
        </p:nvSpPr>
        <p:spPr bwMode="auto">
          <a:xfrm>
            <a:off x="2639616" y="1795463"/>
            <a:ext cx="7704856" cy="1169551"/>
          </a:xfrm>
          <a:prstGeom prst="rect"/>
          <a:noFill/>
          <a:ln w="12700" cap="sq">
            <a:noFill/>
            <a:miter lim="800000"/>
            <a:headEnd type="none" w="sm" len="sm"/>
            <a:tailEnd type="none" w="sm" len="sm"/>
          </a:ln>
          <a:effectLst/>
        </p:spPr>
        <p:txBody>
          <a:bodyPr wrap="square">
            <a:spAutoFit/>
          </a:bodyPr>
          <a:p>
            <a:pPr>
              <a:lnSpc>
                <a:spcPts val="4200"/>
              </a:lnSpc>
            </a:pPr>
            <a:r>
              <a:rPr altLang="en-US" b="1" sz="2800" lang="zh-CN">
                <a:ea typeface="宋体" panose="02010600030101010101" pitchFamily="2" charset="-122"/>
              </a:rPr>
              <a:t>通过硬件或软件方式按指定优先级查询各设备是否要进行输入</a:t>
            </a:r>
            <a:r>
              <a:rPr altLang="zh-CN" b="1" sz="2800" lang="en-US">
                <a:ea typeface="宋体" panose="02010600030101010101" pitchFamily="2" charset="-122"/>
              </a:rPr>
              <a:t>/</a:t>
            </a:r>
            <a:r>
              <a:rPr altLang="en-US" b="1" sz="2800" lang="zh-CN">
                <a:ea typeface="宋体" panose="02010600030101010101" pitchFamily="2" charset="-122"/>
              </a:rPr>
              <a:t>输出。</a:t>
            </a:r>
          </a:p>
        </p:txBody>
      </p:sp>
      <p:sp>
        <p:nvSpPr>
          <p:cNvPr id="1048880" name="Rectangle 22"/>
          <p:cNvSpPr>
            <a:spLocks noChangeArrowheads="1"/>
          </p:cNvSpPr>
          <p:nvPr/>
        </p:nvSpPr>
        <p:spPr bwMode="auto">
          <a:xfrm>
            <a:off x="2586682" y="3699609"/>
            <a:ext cx="7685782" cy="1169551"/>
          </a:xfrm>
          <a:prstGeom prst="rect"/>
          <a:noFill/>
          <a:ln w="12700" cap="sq">
            <a:noFill/>
            <a:miter lim="800000"/>
            <a:headEnd type="none" w="sm" len="sm"/>
            <a:tailEnd type="none" w="sm" len="sm"/>
          </a:ln>
          <a:effectLst/>
        </p:spPr>
        <p:txBody>
          <a:bodyPr wrap="square">
            <a:spAutoFit/>
          </a:bodyPr>
          <a:p>
            <a:pPr>
              <a:lnSpc>
                <a:spcPts val="4200"/>
              </a:lnSpc>
            </a:pPr>
            <a:r>
              <a:rPr altLang="en-US" b="1" sz="2800" lang="zh-CN">
                <a:ea typeface="宋体" panose="02010600030101010101" pitchFamily="2" charset="-122"/>
              </a:rPr>
              <a:t>设备提出中断请求，主机响应后与设备交换信息，接口中包含中断控制逻辑。</a:t>
            </a:r>
          </a:p>
        </p:txBody>
      </p:sp>
      <p:sp>
        <p:nvSpPr>
          <p:cNvPr id="1048881" name="Rectangle 22"/>
          <p:cNvSpPr>
            <a:spLocks noChangeArrowheads="1"/>
          </p:cNvSpPr>
          <p:nvPr/>
        </p:nvSpPr>
        <p:spPr bwMode="auto">
          <a:xfrm>
            <a:off x="2567608" y="5822394"/>
            <a:ext cx="7864425" cy="630942"/>
          </a:xfrm>
          <a:prstGeom prst="rect"/>
          <a:noFill/>
          <a:ln w="12700" cap="sq">
            <a:noFill/>
            <a:miter lim="800000"/>
            <a:headEnd type="none" w="sm" len="sm"/>
            <a:tailEnd type="none" w="sm" len="sm"/>
          </a:ln>
          <a:effectLst/>
        </p:spPr>
        <p:txBody>
          <a:bodyPr wrap="square">
            <a:spAutoFit/>
          </a:bodyPr>
          <a:p>
            <a:pPr>
              <a:lnSpc>
                <a:spcPts val="4200"/>
              </a:lnSpc>
            </a:pPr>
            <a:r>
              <a:rPr altLang="en-US" b="1" sz="2800" lang="zh-CN">
                <a:ea typeface="宋体" panose="02010600030101010101" pitchFamily="2" charset="-122"/>
              </a:rPr>
              <a:t>支持高速外设与主存之间进行</a:t>
            </a:r>
            <a:r>
              <a:rPr altLang="zh-CN" b="1" sz="2800" lang="en-US">
                <a:ea typeface="宋体" panose="02010600030101010101" pitchFamily="2" charset="-122"/>
              </a:rPr>
              <a:t>DMA</a:t>
            </a:r>
            <a:r>
              <a:rPr altLang="en-US" b="1" sz="2800" lang="zh-CN">
                <a:ea typeface="宋体" panose="02010600030101010101" pitchFamily="2" charset="-122"/>
              </a:rPr>
              <a:t>方式交换数据。</a:t>
            </a:r>
          </a:p>
        </p:txBody>
      </p:sp>
      <mc:AlternateContent xmlns:mc="http://schemas.openxmlformats.org/markup-compatibility/2006">
        <mc:Choice xmlns:p14="http://schemas.microsoft.com/office/powerpoint/2010/main" Requires="p14">
          <p:contentPart p14:bwMode="auto" r:id="rId1">
            <p14:nvContentPartPr>
              <p14:cNvPr id="1049008" name=""/>
              <p14:cNvContentPartPr/>
              <p14:nvPr/>
            </p14:nvContentPartPr>
            <p14:xfrm>
              <a:off x="0" y="2358698"/>
              <a:ext cx="9087537" cy="3041976"/>
            </p14:xfrm>
          </p:contentPart>
        </mc:Choice>
        <mc:Fallback>
          <p:sp>
            <p:nvSpPr>
              <p:cNvPr id="1049008" name=""/>
              <p:cNvSpPr/>
              <p:nvPr/>
            </p:nvSpPr>
            <p:spPr>
              <a:xfrm>
                <a:off x="0" y="2358698"/>
                <a:ext cx="9087537" cy="304197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75"/>
                                        </p:tgtEl>
                                        <p:attrNameLst>
                                          <p:attrName>style.visibility</p:attrName>
                                        </p:attrNameLst>
                                      </p:cBhvr>
                                      <p:to>
                                        <p:strVal val="visible"/>
                                      </p:to>
                                    </p:set>
                                    <p:animEffect transition="in" filter="wipe(left)">
                                      <p:cBhvr>
                                        <p:cTn dur="500" id="7"/>
                                        <p:tgtEl>
                                          <p:spTgt spid="104887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879"/>
                                        </p:tgtEl>
                                        <p:attrNameLst>
                                          <p:attrName>style.visibility</p:attrName>
                                        </p:attrNameLst>
                                      </p:cBhvr>
                                      <p:to>
                                        <p:strVal val="visible"/>
                                      </p:to>
                                    </p:set>
                                    <p:animEffect transition="in" filter="wipe(up)">
                                      <p:cBhvr>
                                        <p:cTn dur="500" id="12"/>
                                        <p:tgtEl>
                                          <p:spTgt spid="104887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877"/>
                                        </p:tgtEl>
                                        <p:attrNameLst>
                                          <p:attrName>style.visibility</p:attrName>
                                        </p:attrNameLst>
                                      </p:cBhvr>
                                      <p:to>
                                        <p:strVal val="visible"/>
                                      </p:to>
                                    </p:set>
                                    <p:animEffect transition="in" filter="wipe(left)">
                                      <p:cBhvr>
                                        <p:cTn dur="500" id="17"/>
                                        <p:tgtEl>
                                          <p:spTgt spid="104887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8880"/>
                                        </p:tgtEl>
                                        <p:attrNameLst>
                                          <p:attrName>style.visibility</p:attrName>
                                        </p:attrNameLst>
                                      </p:cBhvr>
                                      <p:to>
                                        <p:strVal val="visible"/>
                                      </p:to>
                                    </p:set>
                                    <p:animEffect transition="in" filter="wipe(up)">
                                      <p:cBhvr>
                                        <p:cTn dur="500" id="22"/>
                                        <p:tgtEl>
                                          <p:spTgt spid="104888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8878"/>
                                        </p:tgtEl>
                                        <p:attrNameLst>
                                          <p:attrName>style.visibility</p:attrName>
                                        </p:attrNameLst>
                                      </p:cBhvr>
                                      <p:to>
                                        <p:strVal val="visible"/>
                                      </p:to>
                                    </p:set>
                                    <p:animEffect transition="in" filter="wipe(left)">
                                      <p:cBhvr>
                                        <p:cTn dur="500" id="27"/>
                                        <p:tgtEl>
                                          <p:spTgt spid="1048878"/>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881"/>
                                        </p:tgtEl>
                                        <p:attrNameLst>
                                          <p:attrName>style.visibility</p:attrName>
                                        </p:attrNameLst>
                                      </p:cBhvr>
                                      <p:to>
                                        <p:strVal val="visible"/>
                                      </p:to>
                                    </p:set>
                                    <p:animEffect transition="in" filter="wipe(up)">
                                      <p:cBhvr>
                                        <p:cTn dur="500" id="32"/>
                                        <p:tgtEl>
                                          <p:spTgt spid="1048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5" grpId="0" autoUpdateAnimBg="0"/>
      <p:bldP spid="1048877" grpId="0" autoUpdateAnimBg="0"/>
      <p:bldP spid="1048878" grpId="0" autoUpdateAnimBg="0"/>
      <p:bldP spid="1048879" grpId="0" autoUpdateAnimBg="0"/>
      <p:bldP spid="1048880" grpId="0" autoUpdateAnimBg="0"/>
      <p:bldP spid="104888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101" name=""/>
        <p:cNvGrpSpPr/>
        <p:nvPr/>
      </p:nvGrpSpPr>
      <p:grpSpPr>
        <a:xfrm>
          <a:off x="0" y="0"/>
          <a:ext cx="0" cy="0"/>
          <a:chOff x="0" y="0"/>
          <a:chExt cx="0" cy="0"/>
        </a:xfrm>
      </p:grpSpPr>
      <p:sp>
        <p:nvSpPr>
          <p:cNvPr id="1048882" name="Text Box 5"/>
          <p:cNvSpPr txBox="1">
            <a:spLocks noChangeArrowheads="1"/>
          </p:cNvSpPr>
          <p:nvPr/>
        </p:nvSpPr>
        <p:spPr bwMode="auto">
          <a:xfrm>
            <a:off x="2132285" y="980728"/>
            <a:ext cx="8068171" cy="1361440"/>
          </a:xfrm>
          <a:prstGeom prst="rect"/>
          <a:noFill/>
          <a:ln>
            <a:noFill/>
          </a:ln>
          <a:effec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Tx/>
              <a:buSzTx/>
              <a:buFontTx/>
              <a:buNone/>
            </a:pPr>
            <a:r>
              <a:rPr altLang="en-US" b="1" sz="2800" lang="zh-CN">
                <a:latin typeface="+mn-lt"/>
              </a:rPr>
              <a:t>执行</a:t>
            </a:r>
            <a:r>
              <a:rPr altLang="zh-CN" b="1" sz="2800" lang="en-US">
                <a:latin typeface="+mn-lt"/>
              </a:rPr>
              <a:t>I/O</a:t>
            </a:r>
            <a:r>
              <a:rPr altLang="en-US" b="1" sz="2800" lang="zh-CN">
                <a:latin typeface="+mn-lt"/>
              </a:rPr>
              <a:t>操作时，</a:t>
            </a:r>
            <a:r>
              <a:rPr altLang="zh-CN" b="1" sz="2800" lang="en-US">
                <a:latin typeface="+mn-lt"/>
              </a:rPr>
              <a:t>CPU</a:t>
            </a:r>
            <a:r>
              <a:rPr altLang="en-US" b="1" sz="2800" lang="zh-CN">
                <a:latin typeface="+mn-lt"/>
              </a:rPr>
              <a:t>直接访问</a:t>
            </a:r>
            <a:r>
              <a:rPr altLang="zh-CN" b="1" sz="2800" lang="en-US">
                <a:latin typeface="+mn-lt"/>
              </a:rPr>
              <a:t>I/O</a:t>
            </a:r>
            <a:r>
              <a:rPr altLang="en-US" b="1" sz="2800" lang="zh-CN">
                <a:latin typeface="+mn-lt"/>
              </a:rPr>
              <a:t>接口，输入或输出数据。</a:t>
            </a:r>
            <a:endParaRPr altLang="zh-CN" b="1" sz="2800" lang="en-US">
              <a:latin typeface="+mn-lt"/>
            </a:endParaRPr>
          </a:p>
        </p:txBody>
      </p:sp>
      <p:grpSp>
        <p:nvGrpSpPr>
          <p:cNvPr id="102" name="组合 54"/>
          <p:cNvGrpSpPr/>
          <p:nvPr/>
        </p:nvGrpSpPr>
        <p:grpSpPr>
          <a:xfrm>
            <a:off x="1865313" y="2636912"/>
            <a:ext cx="8577262" cy="3698875"/>
            <a:chOff x="341313" y="2790825"/>
            <a:chExt cx="8577262" cy="3698875"/>
          </a:xfrm>
        </p:grpSpPr>
        <p:sp>
          <p:nvSpPr>
            <p:cNvPr id="1048883" name="Text Box 6"/>
            <p:cNvSpPr txBox="1">
              <a:spLocks noChangeArrowheads="1"/>
            </p:cNvSpPr>
            <p:nvPr/>
          </p:nvSpPr>
          <p:spPr bwMode="auto">
            <a:xfrm>
              <a:off x="2246313" y="3432175"/>
              <a:ext cx="1533525" cy="1143000"/>
            </a:xfrm>
            <a:prstGeom prst="rect"/>
            <a:noFill/>
            <a:ln w="38100" cap="sq">
              <a:solidFill>
                <a:schemeClr val="tx1"/>
              </a:solidFill>
              <a:miter lim="800000"/>
              <a:headEnd type="none" w="sm" len="sm"/>
              <a:tailEnd type="none" w="sm" len="sm"/>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en-US" b="1" sz="2800" lang="zh-CN"/>
                <a:t>端口</a:t>
              </a:r>
            </a:p>
            <a:p>
              <a:pPr algn="ctr" eaLnBrk="1" hangingPunct="1">
                <a:spcBef>
                  <a:spcPct val="50000"/>
                </a:spcBef>
                <a:buClrTx/>
                <a:buSzTx/>
                <a:buFontTx/>
                <a:buNone/>
              </a:pPr>
              <a:r>
                <a:rPr altLang="en-US" b="1" sz="2800" lang="zh-CN"/>
                <a:t>译码器</a:t>
              </a:r>
            </a:p>
          </p:txBody>
        </p:sp>
        <p:sp>
          <p:nvSpPr>
            <p:cNvPr id="1048884" name="Text Box 7"/>
            <p:cNvSpPr txBox="1">
              <a:spLocks noChangeArrowheads="1"/>
            </p:cNvSpPr>
            <p:nvPr/>
          </p:nvSpPr>
          <p:spPr bwMode="auto">
            <a:xfrm>
              <a:off x="341313" y="3630613"/>
              <a:ext cx="1171575" cy="3968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zh-CN" b="1" sz="2000" lang="en-US"/>
                <a:t>AB</a:t>
              </a:r>
            </a:p>
          </p:txBody>
        </p:sp>
        <p:sp>
          <p:nvSpPr>
            <p:cNvPr id="1048885" name="Text Box 8"/>
            <p:cNvSpPr txBox="1">
              <a:spLocks noChangeArrowheads="1"/>
            </p:cNvSpPr>
            <p:nvPr/>
          </p:nvSpPr>
          <p:spPr bwMode="auto">
            <a:xfrm>
              <a:off x="404813" y="4183063"/>
              <a:ext cx="1171575" cy="3968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zh-CN" b="1" sz="2000" lang="en-US"/>
                <a:t>M/IO</a:t>
              </a:r>
            </a:p>
          </p:txBody>
        </p:sp>
        <p:sp>
          <p:nvSpPr>
            <p:cNvPr id="1048886" name="Line 9"/>
            <p:cNvSpPr>
              <a:spLocks noChangeShapeType="1"/>
            </p:cNvSpPr>
            <p:nvPr/>
          </p:nvSpPr>
          <p:spPr bwMode="auto">
            <a:xfrm>
              <a:off x="1506538" y="3813175"/>
              <a:ext cx="722312" cy="0"/>
            </a:xfrm>
            <a:prstGeom prst="line"/>
            <a:noFill/>
            <a:ln w="57150">
              <a:solidFill>
                <a:schemeClr val="tx1"/>
              </a:solidFill>
              <a:round/>
              <a:headEnd/>
              <a:tailEnd type="triangle" w="med" len="med"/>
            </a:ln>
            <a:effectLst/>
          </p:spPr>
          <p:txBody>
            <a:bodyPr wrap="none"/>
            <a:p>
              <a:endParaRPr altLang="en-US" lang="zh-CN"/>
            </a:p>
          </p:txBody>
        </p:sp>
        <p:sp>
          <p:nvSpPr>
            <p:cNvPr id="1048887" name="Line 11"/>
            <p:cNvSpPr>
              <a:spLocks noChangeShapeType="1"/>
            </p:cNvSpPr>
            <p:nvPr/>
          </p:nvSpPr>
          <p:spPr bwMode="auto">
            <a:xfrm>
              <a:off x="1474788" y="4306060"/>
              <a:ext cx="674687" cy="0"/>
            </a:xfrm>
            <a:prstGeom prst="line"/>
            <a:noFill/>
            <a:ln w="9525">
              <a:solidFill>
                <a:schemeClr val="tx1"/>
              </a:solidFill>
              <a:round/>
              <a:headEnd/>
              <a:tailEnd/>
            </a:ln>
            <a:effectLst/>
          </p:spPr>
          <p:txBody>
            <a:bodyPr wrap="none"/>
            <a:p>
              <a:endParaRPr altLang="en-US" lang="zh-CN"/>
            </a:p>
          </p:txBody>
        </p:sp>
        <p:sp>
          <p:nvSpPr>
            <p:cNvPr id="1048888" name="Oval 12"/>
            <p:cNvSpPr>
              <a:spLocks noChangeArrowheads="1"/>
            </p:cNvSpPr>
            <p:nvPr/>
          </p:nvSpPr>
          <p:spPr bwMode="auto">
            <a:xfrm>
              <a:off x="2147888" y="4278313"/>
              <a:ext cx="76200" cy="71437"/>
            </a:xfrm>
            <a:prstGeom prst="ellipse"/>
            <a:noFill/>
            <a:ln w="38100">
              <a:solidFill>
                <a:schemeClr val="tx1"/>
              </a:solidFill>
              <a:round/>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altLang="en-US" sz="2400" lang="zh-CN"/>
            </a:p>
          </p:txBody>
        </p:sp>
        <p:sp>
          <p:nvSpPr>
            <p:cNvPr id="1048889" name="Text Box 13"/>
            <p:cNvSpPr txBox="1">
              <a:spLocks noChangeArrowheads="1"/>
            </p:cNvSpPr>
            <p:nvPr/>
          </p:nvSpPr>
          <p:spPr bwMode="auto">
            <a:xfrm>
              <a:off x="6022975" y="2790825"/>
              <a:ext cx="1533525" cy="1143000"/>
            </a:xfrm>
            <a:prstGeom prst="rect"/>
            <a:noFill/>
            <a:ln w="38100" cap="sq">
              <a:solidFill>
                <a:schemeClr val="tx1"/>
              </a:solidFill>
              <a:miter lim="800000"/>
              <a:headEnd type="none" w="sm" len="sm"/>
              <a:tailEnd type="none" w="sm" len="sm"/>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en-US" b="1" sz="2800" lang="zh-CN"/>
                <a:t>输入</a:t>
              </a:r>
            </a:p>
            <a:p>
              <a:pPr algn="ctr" eaLnBrk="1" hangingPunct="1">
                <a:spcBef>
                  <a:spcPct val="50000"/>
                </a:spcBef>
                <a:buClrTx/>
                <a:buSzTx/>
                <a:buFontTx/>
                <a:buNone/>
              </a:pPr>
              <a:r>
                <a:rPr altLang="en-US" b="1" sz="2800" lang="zh-CN"/>
                <a:t>缓冲器</a:t>
              </a:r>
            </a:p>
          </p:txBody>
        </p:sp>
        <p:sp>
          <p:nvSpPr>
            <p:cNvPr id="1048890" name="Rectangle 14"/>
            <p:cNvSpPr>
              <a:spLocks noChangeArrowheads="1"/>
            </p:cNvSpPr>
            <p:nvPr/>
          </p:nvSpPr>
          <p:spPr bwMode="auto">
            <a:xfrm>
              <a:off x="5056188" y="3346450"/>
              <a:ext cx="465137" cy="738188"/>
            </a:xfrm>
            <a:prstGeom prst="rect"/>
            <a:noFill/>
            <a:ln w="9525">
              <a:solidFill>
                <a:schemeClr val="tx1"/>
              </a:solidFill>
              <a:miter lim="800000"/>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altLang="zh-CN" sz="2400" lang="en-US"/>
                <a:t>&amp;</a:t>
              </a:r>
            </a:p>
          </p:txBody>
        </p:sp>
        <p:sp>
          <p:nvSpPr>
            <p:cNvPr id="1048891" name="Oval 15"/>
            <p:cNvSpPr>
              <a:spLocks noChangeArrowheads="1"/>
            </p:cNvSpPr>
            <p:nvPr/>
          </p:nvSpPr>
          <p:spPr bwMode="auto">
            <a:xfrm>
              <a:off x="5538788" y="3602038"/>
              <a:ext cx="76200" cy="71437"/>
            </a:xfrm>
            <a:prstGeom prst="ellipse"/>
            <a:noFill/>
            <a:ln w="28575">
              <a:solidFill>
                <a:schemeClr val="tx1"/>
              </a:solidFill>
              <a:round/>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altLang="en-US" sz="2400" lang="zh-CN"/>
            </a:p>
          </p:txBody>
        </p:sp>
        <p:sp>
          <p:nvSpPr>
            <p:cNvPr id="1048892" name="Line 16"/>
            <p:cNvSpPr>
              <a:spLocks noChangeShapeType="1"/>
            </p:cNvSpPr>
            <p:nvPr/>
          </p:nvSpPr>
          <p:spPr bwMode="auto">
            <a:xfrm>
              <a:off x="5600700" y="3635375"/>
              <a:ext cx="401638" cy="0"/>
            </a:xfrm>
            <a:prstGeom prst="line"/>
            <a:noFill/>
            <a:ln w="9525">
              <a:solidFill>
                <a:schemeClr val="tx1"/>
              </a:solidFill>
              <a:round/>
              <a:headEnd/>
              <a:tailEnd/>
            </a:ln>
            <a:effectLst/>
          </p:spPr>
          <p:txBody>
            <a:bodyPr wrap="none"/>
            <a:p>
              <a:endParaRPr altLang="en-US" lang="zh-CN"/>
            </a:p>
          </p:txBody>
        </p:sp>
        <p:sp>
          <p:nvSpPr>
            <p:cNvPr id="1048893" name="Text Box 17"/>
            <p:cNvSpPr txBox="1">
              <a:spLocks noChangeArrowheads="1"/>
            </p:cNvSpPr>
            <p:nvPr/>
          </p:nvSpPr>
          <p:spPr bwMode="auto">
            <a:xfrm>
              <a:off x="5146675" y="3722688"/>
              <a:ext cx="1171575" cy="3968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zh-CN" b="1" sz="2000" lang="en-US"/>
                <a:t>CS</a:t>
              </a:r>
            </a:p>
          </p:txBody>
        </p:sp>
        <p:sp>
          <p:nvSpPr>
            <p:cNvPr id="1048894" name="Line 19"/>
            <p:cNvSpPr>
              <a:spLocks noChangeShapeType="1"/>
            </p:cNvSpPr>
            <p:nvPr/>
          </p:nvSpPr>
          <p:spPr bwMode="auto">
            <a:xfrm>
              <a:off x="4446588" y="3571875"/>
              <a:ext cx="609600" cy="0"/>
            </a:xfrm>
            <a:prstGeom prst="line"/>
            <a:noFill/>
            <a:ln w="9525">
              <a:solidFill>
                <a:schemeClr val="tx1"/>
              </a:solidFill>
              <a:round/>
              <a:headEnd/>
              <a:tailEnd/>
            </a:ln>
            <a:effectLst/>
          </p:spPr>
          <p:txBody>
            <a:bodyPr wrap="none"/>
            <a:p>
              <a:endParaRPr altLang="en-US" lang="zh-CN"/>
            </a:p>
          </p:txBody>
        </p:sp>
        <p:sp>
          <p:nvSpPr>
            <p:cNvPr id="1048895" name="Line 20"/>
            <p:cNvSpPr>
              <a:spLocks noChangeShapeType="1"/>
            </p:cNvSpPr>
            <p:nvPr/>
          </p:nvSpPr>
          <p:spPr bwMode="auto">
            <a:xfrm>
              <a:off x="4591050" y="3843338"/>
              <a:ext cx="465138" cy="0"/>
            </a:xfrm>
            <a:prstGeom prst="line"/>
            <a:noFill/>
            <a:ln w="9525">
              <a:solidFill>
                <a:schemeClr val="tx1"/>
              </a:solidFill>
              <a:round/>
              <a:headEnd/>
              <a:tailEnd/>
            </a:ln>
            <a:effectLst/>
          </p:spPr>
          <p:txBody>
            <a:bodyPr wrap="none"/>
            <a:p>
              <a:endParaRPr altLang="en-US" lang="zh-CN"/>
            </a:p>
          </p:txBody>
        </p:sp>
        <p:sp>
          <p:nvSpPr>
            <p:cNvPr id="1048896" name="Rectangle 21"/>
            <p:cNvSpPr>
              <a:spLocks noChangeArrowheads="1"/>
            </p:cNvSpPr>
            <p:nvPr/>
          </p:nvSpPr>
          <p:spPr bwMode="auto">
            <a:xfrm>
              <a:off x="5060950" y="5256213"/>
              <a:ext cx="465138" cy="738187"/>
            </a:xfrm>
            <a:prstGeom prst="rect"/>
            <a:noFill/>
            <a:ln w="9525">
              <a:solidFill>
                <a:schemeClr val="tx1"/>
              </a:solidFill>
              <a:miter lim="800000"/>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altLang="zh-CN" sz="2400" lang="en-US"/>
                <a:t>&amp;</a:t>
              </a:r>
            </a:p>
          </p:txBody>
        </p:sp>
        <p:sp>
          <p:nvSpPr>
            <p:cNvPr id="1048897" name="Oval 22"/>
            <p:cNvSpPr>
              <a:spLocks noChangeArrowheads="1"/>
            </p:cNvSpPr>
            <p:nvPr/>
          </p:nvSpPr>
          <p:spPr bwMode="auto">
            <a:xfrm>
              <a:off x="5543550" y="5511800"/>
              <a:ext cx="76200" cy="71438"/>
            </a:xfrm>
            <a:prstGeom prst="ellipse"/>
            <a:noFill/>
            <a:ln w="28575">
              <a:solidFill>
                <a:schemeClr val="tx1"/>
              </a:solidFill>
              <a:round/>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altLang="en-US" sz="2400" lang="zh-CN"/>
            </a:p>
          </p:txBody>
        </p:sp>
        <p:sp>
          <p:nvSpPr>
            <p:cNvPr id="1048898" name="Line 23"/>
            <p:cNvSpPr>
              <a:spLocks noChangeShapeType="1"/>
            </p:cNvSpPr>
            <p:nvPr/>
          </p:nvSpPr>
          <p:spPr bwMode="auto">
            <a:xfrm>
              <a:off x="5605463" y="5545138"/>
              <a:ext cx="401637" cy="0"/>
            </a:xfrm>
            <a:prstGeom prst="line"/>
            <a:noFill/>
            <a:ln w="9525">
              <a:solidFill>
                <a:schemeClr val="tx1"/>
              </a:solidFill>
              <a:round/>
              <a:headEnd/>
              <a:tailEnd/>
            </a:ln>
            <a:effectLst/>
          </p:spPr>
          <p:txBody>
            <a:bodyPr wrap="none"/>
            <a:p>
              <a:endParaRPr altLang="en-US" lang="zh-CN"/>
            </a:p>
          </p:txBody>
        </p:sp>
        <p:sp>
          <p:nvSpPr>
            <p:cNvPr id="1048899" name="Text Box 24"/>
            <p:cNvSpPr txBox="1">
              <a:spLocks noChangeArrowheads="1"/>
            </p:cNvSpPr>
            <p:nvPr/>
          </p:nvSpPr>
          <p:spPr bwMode="auto">
            <a:xfrm>
              <a:off x="5151438" y="5632450"/>
              <a:ext cx="1171575" cy="3968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zh-CN" b="1" sz="2000" lang="en-US"/>
                <a:t>CS</a:t>
              </a:r>
            </a:p>
          </p:txBody>
        </p:sp>
        <p:sp>
          <p:nvSpPr>
            <p:cNvPr id="1048900" name="Line 26"/>
            <p:cNvSpPr>
              <a:spLocks noChangeShapeType="1"/>
            </p:cNvSpPr>
            <p:nvPr/>
          </p:nvSpPr>
          <p:spPr bwMode="auto">
            <a:xfrm>
              <a:off x="4451350" y="5497513"/>
              <a:ext cx="609600" cy="0"/>
            </a:xfrm>
            <a:prstGeom prst="line"/>
            <a:noFill/>
            <a:ln w="9525">
              <a:solidFill>
                <a:schemeClr val="tx1"/>
              </a:solidFill>
              <a:round/>
              <a:headEnd/>
              <a:tailEnd/>
            </a:ln>
            <a:effectLst/>
          </p:spPr>
          <p:txBody>
            <a:bodyPr wrap="none"/>
            <a:p>
              <a:endParaRPr altLang="en-US" lang="zh-CN"/>
            </a:p>
          </p:txBody>
        </p:sp>
        <p:sp>
          <p:nvSpPr>
            <p:cNvPr id="1048901" name="Line 27"/>
            <p:cNvSpPr>
              <a:spLocks noChangeShapeType="1"/>
            </p:cNvSpPr>
            <p:nvPr/>
          </p:nvSpPr>
          <p:spPr bwMode="auto">
            <a:xfrm>
              <a:off x="4595813" y="5753100"/>
              <a:ext cx="465137" cy="0"/>
            </a:xfrm>
            <a:prstGeom prst="line"/>
            <a:noFill/>
            <a:ln w="9525">
              <a:solidFill>
                <a:schemeClr val="tx1"/>
              </a:solidFill>
              <a:round/>
              <a:headEnd/>
              <a:tailEnd/>
            </a:ln>
            <a:effectLst/>
          </p:spPr>
          <p:txBody>
            <a:bodyPr wrap="none"/>
            <a:p>
              <a:endParaRPr altLang="en-US" lang="zh-CN"/>
            </a:p>
          </p:txBody>
        </p:sp>
        <p:sp>
          <p:nvSpPr>
            <p:cNvPr id="1048902" name="Text Box 28"/>
            <p:cNvSpPr txBox="1">
              <a:spLocks noChangeArrowheads="1"/>
            </p:cNvSpPr>
            <p:nvPr/>
          </p:nvSpPr>
          <p:spPr bwMode="auto">
            <a:xfrm>
              <a:off x="6011863" y="4716463"/>
              <a:ext cx="1533525" cy="1143000"/>
            </a:xfrm>
            <a:prstGeom prst="rect"/>
            <a:noFill/>
            <a:ln w="38100" cap="sq">
              <a:solidFill>
                <a:schemeClr val="tx1"/>
              </a:solidFill>
              <a:miter lim="800000"/>
              <a:headEnd type="none" w="sm" len="sm"/>
              <a:tailEnd type="none" w="sm" len="sm"/>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en-US" b="1" sz="2800" lang="zh-CN"/>
                <a:t>输出</a:t>
              </a:r>
            </a:p>
            <a:p>
              <a:pPr algn="ctr" eaLnBrk="1" hangingPunct="1">
                <a:spcBef>
                  <a:spcPct val="50000"/>
                </a:spcBef>
                <a:buClrTx/>
                <a:buSzTx/>
                <a:buFontTx/>
                <a:buNone/>
              </a:pPr>
              <a:r>
                <a:rPr altLang="en-US" b="1" sz="2800" lang="zh-CN"/>
                <a:t>寄存器</a:t>
              </a:r>
            </a:p>
          </p:txBody>
        </p:sp>
        <p:sp>
          <p:nvSpPr>
            <p:cNvPr id="1048903" name="AutoShape 29"/>
            <p:cNvSpPr>
              <a:spLocks noChangeArrowheads="1"/>
            </p:cNvSpPr>
            <p:nvPr/>
          </p:nvSpPr>
          <p:spPr bwMode="auto">
            <a:xfrm rot="5400000">
              <a:off x="2174875" y="5122863"/>
              <a:ext cx="496888" cy="354012"/>
            </a:xfrm>
            <a:prstGeom prst="triangle">
              <a:avLst>
                <a:gd name="adj" fmla="val 50000"/>
              </a:avLst>
            </a:prstGeom>
            <a:noFill/>
            <a:ln w="9525">
              <a:solidFill>
                <a:schemeClr val="tx1"/>
              </a:solidFill>
              <a:miter lim="800000"/>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altLang="en-US" sz="2400" lang="zh-CN"/>
            </a:p>
          </p:txBody>
        </p:sp>
        <p:sp>
          <p:nvSpPr>
            <p:cNvPr id="1048904" name="Oval 30"/>
            <p:cNvSpPr>
              <a:spLocks noChangeArrowheads="1"/>
            </p:cNvSpPr>
            <p:nvPr/>
          </p:nvSpPr>
          <p:spPr bwMode="auto">
            <a:xfrm>
              <a:off x="2609850" y="5267325"/>
              <a:ext cx="76200" cy="71438"/>
            </a:xfrm>
            <a:prstGeom prst="ellipse"/>
            <a:noFill/>
            <a:ln w="38100">
              <a:solidFill>
                <a:schemeClr val="tx1"/>
              </a:solidFill>
              <a:round/>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altLang="en-US" sz="2400" lang="zh-CN"/>
            </a:p>
          </p:txBody>
        </p:sp>
        <p:sp>
          <p:nvSpPr>
            <p:cNvPr id="1048905" name="Line 31"/>
            <p:cNvSpPr>
              <a:spLocks noChangeShapeType="1"/>
            </p:cNvSpPr>
            <p:nvPr/>
          </p:nvSpPr>
          <p:spPr bwMode="auto">
            <a:xfrm>
              <a:off x="1484313" y="5257800"/>
              <a:ext cx="754062" cy="0"/>
            </a:xfrm>
            <a:prstGeom prst="line"/>
            <a:noFill/>
            <a:ln w="9525">
              <a:solidFill>
                <a:schemeClr val="tx1"/>
              </a:solidFill>
              <a:round/>
              <a:headEnd/>
              <a:tailEnd/>
            </a:ln>
            <a:effectLst/>
          </p:spPr>
          <p:txBody>
            <a:bodyPr wrap="none"/>
            <a:p>
              <a:endParaRPr altLang="en-US" lang="zh-CN"/>
            </a:p>
          </p:txBody>
        </p:sp>
        <p:sp>
          <p:nvSpPr>
            <p:cNvPr id="1048906" name="Line 33"/>
            <p:cNvSpPr>
              <a:spLocks noChangeShapeType="1"/>
            </p:cNvSpPr>
            <p:nvPr/>
          </p:nvSpPr>
          <p:spPr bwMode="auto">
            <a:xfrm>
              <a:off x="4430713" y="3551238"/>
              <a:ext cx="0" cy="1941512"/>
            </a:xfrm>
            <a:prstGeom prst="line"/>
            <a:noFill/>
            <a:ln w="9525">
              <a:solidFill>
                <a:schemeClr val="tx1"/>
              </a:solidFill>
              <a:round/>
              <a:headEnd/>
              <a:tailEnd/>
            </a:ln>
            <a:effectLst/>
          </p:spPr>
          <p:txBody>
            <a:bodyPr wrap="none"/>
            <a:p>
              <a:endParaRPr altLang="en-US" lang="zh-CN"/>
            </a:p>
          </p:txBody>
        </p:sp>
        <p:sp>
          <p:nvSpPr>
            <p:cNvPr id="1048907" name="Line 34"/>
            <p:cNvSpPr>
              <a:spLocks noChangeShapeType="1"/>
            </p:cNvSpPr>
            <p:nvPr/>
          </p:nvSpPr>
          <p:spPr bwMode="auto">
            <a:xfrm>
              <a:off x="4606925" y="3840163"/>
              <a:ext cx="0" cy="1443037"/>
            </a:xfrm>
            <a:prstGeom prst="line"/>
            <a:noFill/>
            <a:ln w="9525">
              <a:solidFill>
                <a:schemeClr val="tx1"/>
              </a:solidFill>
              <a:round/>
              <a:headEnd/>
              <a:tailEnd/>
            </a:ln>
            <a:effectLst/>
          </p:spPr>
          <p:txBody>
            <a:bodyPr wrap="none"/>
            <a:p>
              <a:endParaRPr altLang="en-US" lang="zh-CN"/>
            </a:p>
          </p:txBody>
        </p:sp>
        <p:sp>
          <p:nvSpPr>
            <p:cNvPr id="1048908" name="Line 35"/>
            <p:cNvSpPr>
              <a:spLocks noChangeShapeType="1"/>
            </p:cNvSpPr>
            <p:nvPr/>
          </p:nvSpPr>
          <p:spPr bwMode="auto">
            <a:xfrm>
              <a:off x="2698750" y="5284788"/>
              <a:ext cx="1908175" cy="0"/>
            </a:xfrm>
            <a:prstGeom prst="line"/>
            <a:noFill/>
            <a:ln w="9525">
              <a:solidFill>
                <a:schemeClr val="tx1"/>
              </a:solidFill>
              <a:round/>
              <a:headEnd/>
              <a:tailEnd/>
            </a:ln>
            <a:effectLst/>
          </p:spPr>
          <p:txBody>
            <a:bodyPr wrap="none"/>
            <a:p>
              <a:endParaRPr altLang="en-US" lang="zh-CN"/>
            </a:p>
          </p:txBody>
        </p:sp>
        <p:sp>
          <p:nvSpPr>
            <p:cNvPr id="1048909" name="AutoShape 36"/>
            <p:cNvSpPr>
              <a:spLocks noChangeArrowheads="1"/>
            </p:cNvSpPr>
            <p:nvPr/>
          </p:nvSpPr>
          <p:spPr bwMode="auto">
            <a:xfrm rot="5400000">
              <a:off x="2163763" y="6064250"/>
              <a:ext cx="496887" cy="354013"/>
            </a:xfrm>
            <a:prstGeom prst="triangle">
              <a:avLst>
                <a:gd name="adj" fmla="val 50000"/>
              </a:avLst>
            </a:prstGeom>
            <a:noFill/>
            <a:ln w="9525">
              <a:solidFill>
                <a:schemeClr val="tx1"/>
              </a:solidFill>
              <a:miter lim="800000"/>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altLang="en-US" sz="2400" lang="zh-CN"/>
            </a:p>
          </p:txBody>
        </p:sp>
        <p:sp>
          <p:nvSpPr>
            <p:cNvPr id="1048910" name="Oval 37"/>
            <p:cNvSpPr>
              <a:spLocks noChangeArrowheads="1"/>
            </p:cNvSpPr>
            <p:nvPr/>
          </p:nvSpPr>
          <p:spPr bwMode="auto">
            <a:xfrm>
              <a:off x="2598738" y="6208713"/>
              <a:ext cx="76200" cy="71437"/>
            </a:xfrm>
            <a:prstGeom prst="ellipse"/>
            <a:noFill/>
            <a:ln w="38100">
              <a:solidFill>
                <a:schemeClr val="tx1"/>
              </a:solidFill>
              <a:round/>
              <a:headEnd/>
              <a:tailEnd/>
            </a:ln>
            <a:effectLst/>
          </p:spPr>
          <p:txBody>
            <a:bodyPr anchor="ctr" wrap="none"/>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altLang="en-US" sz="2400" lang="zh-CN"/>
            </a:p>
          </p:txBody>
        </p:sp>
        <p:sp>
          <p:nvSpPr>
            <p:cNvPr id="1048911" name="Line 38"/>
            <p:cNvSpPr>
              <a:spLocks noChangeShapeType="1"/>
            </p:cNvSpPr>
            <p:nvPr/>
          </p:nvSpPr>
          <p:spPr bwMode="auto">
            <a:xfrm>
              <a:off x="1473200" y="6199188"/>
              <a:ext cx="754063" cy="0"/>
            </a:xfrm>
            <a:prstGeom prst="line"/>
            <a:noFill/>
            <a:ln w="9525">
              <a:solidFill>
                <a:schemeClr val="tx1"/>
              </a:solidFill>
              <a:round/>
              <a:headEnd/>
              <a:tailEnd/>
            </a:ln>
            <a:effectLst/>
          </p:spPr>
          <p:txBody>
            <a:bodyPr wrap="none"/>
            <a:p>
              <a:endParaRPr altLang="en-US" lang="zh-CN"/>
            </a:p>
          </p:txBody>
        </p:sp>
        <p:sp>
          <p:nvSpPr>
            <p:cNvPr id="1048912" name="Line 39"/>
            <p:cNvSpPr>
              <a:spLocks noChangeShapeType="1"/>
            </p:cNvSpPr>
            <p:nvPr/>
          </p:nvSpPr>
          <p:spPr bwMode="auto">
            <a:xfrm>
              <a:off x="2687638" y="6226175"/>
              <a:ext cx="1908175" cy="0"/>
            </a:xfrm>
            <a:prstGeom prst="line"/>
            <a:noFill/>
            <a:ln w="9525">
              <a:solidFill>
                <a:schemeClr val="tx1"/>
              </a:solidFill>
              <a:round/>
              <a:headEnd/>
              <a:tailEnd/>
            </a:ln>
            <a:effectLst/>
          </p:spPr>
          <p:txBody>
            <a:bodyPr wrap="none"/>
            <a:p>
              <a:endParaRPr altLang="en-US" lang="zh-CN"/>
            </a:p>
          </p:txBody>
        </p:sp>
        <p:sp>
          <p:nvSpPr>
            <p:cNvPr id="1048913" name="Line 40"/>
            <p:cNvSpPr>
              <a:spLocks noChangeShapeType="1"/>
            </p:cNvSpPr>
            <p:nvPr/>
          </p:nvSpPr>
          <p:spPr bwMode="auto">
            <a:xfrm>
              <a:off x="4606925" y="5764213"/>
              <a:ext cx="0" cy="465137"/>
            </a:xfrm>
            <a:prstGeom prst="line"/>
            <a:noFill/>
            <a:ln w="9525">
              <a:solidFill>
                <a:schemeClr val="tx1"/>
              </a:solidFill>
              <a:round/>
              <a:headEnd/>
              <a:tailEnd/>
            </a:ln>
            <a:effectLst/>
          </p:spPr>
          <p:txBody>
            <a:bodyPr wrap="none"/>
            <a:p>
              <a:endParaRPr altLang="en-US" lang="zh-CN"/>
            </a:p>
          </p:txBody>
        </p:sp>
        <p:sp>
          <p:nvSpPr>
            <p:cNvPr id="1048914" name="Line 41"/>
            <p:cNvSpPr>
              <a:spLocks noChangeShapeType="1"/>
            </p:cNvSpPr>
            <p:nvPr/>
          </p:nvSpPr>
          <p:spPr bwMode="auto">
            <a:xfrm>
              <a:off x="3771900" y="4016375"/>
              <a:ext cx="658813" cy="0"/>
            </a:xfrm>
            <a:prstGeom prst="line"/>
            <a:noFill/>
            <a:ln w="9525">
              <a:solidFill>
                <a:schemeClr val="tx1"/>
              </a:solidFill>
              <a:round/>
              <a:headEnd/>
              <a:tailEnd/>
            </a:ln>
            <a:effectLst/>
          </p:spPr>
          <p:txBody>
            <a:bodyPr wrap="none"/>
            <a:p>
              <a:endParaRPr altLang="en-US" lang="zh-CN"/>
            </a:p>
          </p:txBody>
        </p:sp>
        <p:sp>
          <p:nvSpPr>
            <p:cNvPr id="1048915" name="Line 42"/>
            <p:cNvSpPr>
              <a:spLocks noChangeShapeType="1"/>
            </p:cNvSpPr>
            <p:nvPr/>
          </p:nvSpPr>
          <p:spPr bwMode="auto">
            <a:xfrm>
              <a:off x="1462088" y="3005138"/>
              <a:ext cx="4540250" cy="0"/>
            </a:xfrm>
            <a:prstGeom prst="line"/>
            <a:noFill/>
            <a:ln w="57150">
              <a:solidFill>
                <a:schemeClr val="tx1"/>
              </a:solidFill>
              <a:round/>
              <a:headEnd type="triangle" w="med" len="med"/>
              <a:tailEnd type="triangle" w="med" len="med"/>
            </a:ln>
            <a:effectLst/>
          </p:spPr>
          <p:txBody>
            <a:bodyPr wrap="none"/>
            <a:p>
              <a:endParaRPr altLang="en-US" lang="zh-CN"/>
            </a:p>
          </p:txBody>
        </p:sp>
        <p:sp>
          <p:nvSpPr>
            <p:cNvPr id="1048916" name="Line 43"/>
            <p:cNvSpPr>
              <a:spLocks noChangeShapeType="1"/>
            </p:cNvSpPr>
            <p:nvPr/>
          </p:nvSpPr>
          <p:spPr bwMode="auto">
            <a:xfrm>
              <a:off x="4173538" y="2989263"/>
              <a:ext cx="0" cy="1893887"/>
            </a:xfrm>
            <a:prstGeom prst="line"/>
            <a:noFill/>
            <a:ln w="57150">
              <a:solidFill>
                <a:schemeClr val="tx1"/>
              </a:solidFill>
              <a:round/>
              <a:headEnd/>
              <a:tailEnd/>
            </a:ln>
            <a:effectLst/>
          </p:spPr>
          <p:txBody>
            <a:bodyPr wrap="none"/>
            <a:p>
              <a:endParaRPr altLang="en-US" lang="zh-CN"/>
            </a:p>
          </p:txBody>
        </p:sp>
        <p:sp>
          <p:nvSpPr>
            <p:cNvPr id="1048917" name="Line 44"/>
            <p:cNvSpPr>
              <a:spLocks noChangeShapeType="1"/>
            </p:cNvSpPr>
            <p:nvPr/>
          </p:nvSpPr>
          <p:spPr bwMode="auto">
            <a:xfrm>
              <a:off x="4173538" y="4883150"/>
              <a:ext cx="1812925" cy="0"/>
            </a:xfrm>
            <a:prstGeom prst="line"/>
            <a:noFill/>
            <a:ln w="57150">
              <a:solidFill>
                <a:schemeClr val="tx1"/>
              </a:solidFill>
              <a:round/>
              <a:headEnd/>
              <a:tailEnd type="triangle" w="med" len="med"/>
            </a:ln>
            <a:effectLst/>
          </p:spPr>
          <p:txBody>
            <a:bodyPr wrap="none"/>
            <a:p>
              <a:endParaRPr altLang="en-US" lang="zh-CN"/>
            </a:p>
          </p:txBody>
        </p:sp>
        <p:sp>
          <p:nvSpPr>
            <p:cNvPr id="1048918" name="Text Box 45"/>
            <p:cNvSpPr txBox="1">
              <a:spLocks noChangeArrowheads="1"/>
            </p:cNvSpPr>
            <p:nvPr/>
          </p:nvSpPr>
          <p:spPr bwMode="auto">
            <a:xfrm>
              <a:off x="361950" y="2847975"/>
              <a:ext cx="1171575" cy="3968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zh-CN" b="1" sz="2000" lang="en-US"/>
                <a:t>DB</a:t>
              </a:r>
            </a:p>
          </p:txBody>
        </p:sp>
        <p:sp>
          <p:nvSpPr>
            <p:cNvPr id="1048919" name="Line 46"/>
            <p:cNvSpPr>
              <a:spLocks noChangeShapeType="1"/>
            </p:cNvSpPr>
            <p:nvPr/>
          </p:nvSpPr>
          <p:spPr bwMode="auto">
            <a:xfrm>
              <a:off x="984995" y="4221088"/>
              <a:ext cx="274637" cy="0"/>
            </a:xfrm>
            <a:prstGeom prst="line"/>
            <a:noFill/>
            <a:ln w="9525">
              <a:solidFill>
                <a:schemeClr val="tx1"/>
              </a:solidFill>
              <a:round/>
              <a:headEnd/>
              <a:tailEnd/>
            </a:ln>
            <a:effectLst/>
          </p:spPr>
          <p:txBody>
            <a:bodyPr wrap="none"/>
            <a:p>
              <a:endParaRPr altLang="en-US" lang="zh-CN"/>
            </a:p>
          </p:txBody>
        </p:sp>
        <p:sp>
          <p:nvSpPr>
            <p:cNvPr id="1048920" name="Text Box 47"/>
            <p:cNvSpPr txBox="1">
              <a:spLocks noChangeArrowheads="1"/>
            </p:cNvSpPr>
            <p:nvPr/>
          </p:nvSpPr>
          <p:spPr bwMode="auto">
            <a:xfrm>
              <a:off x="393700" y="5045075"/>
              <a:ext cx="1171575" cy="3968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zh-CN" b="1" sz="2000" lang="en-US"/>
                <a:t>RD</a:t>
              </a:r>
            </a:p>
          </p:txBody>
        </p:sp>
        <p:sp>
          <p:nvSpPr>
            <p:cNvPr id="1048921" name="Text Box 49"/>
            <p:cNvSpPr txBox="1">
              <a:spLocks noChangeArrowheads="1"/>
            </p:cNvSpPr>
            <p:nvPr/>
          </p:nvSpPr>
          <p:spPr bwMode="auto">
            <a:xfrm>
              <a:off x="398463" y="5986463"/>
              <a:ext cx="1171575" cy="3968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zh-CN" b="1" sz="2000" lang="en-US"/>
                <a:t>WR</a:t>
              </a:r>
            </a:p>
          </p:txBody>
        </p:sp>
        <p:sp>
          <p:nvSpPr>
            <p:cNvPr id="1048922" name="Line 51"/>
            <p:cNvSpPr>
              <a:spLocks noChangeShapeType="1"/>
            </p:cNvSpPr>
            <p:nvPr/>
          </p:nvSpPr>
          <p:spPr bwMode="auto">
            <a:xfrm flipH="1">
              <a:off x="7573963" y="3376613"/>
              <a:ext cx="609600" cy="0"/>
            </a:xfrm>
            <a:prstGeom prst="line"/>
            <a:noFill/>
            <a:ln w="38100">
              <a:solidFill>
                <a:schemeClr val="tx1"/>
              </a:solidFill>
              <a:round/>
              <a:headEnd/>
              <a:tailEnd type="triangle" w="med" len="med"/>
            </a:ln>
            <a:effectLst/>
          </p:spPr>
          <p:txBody>
            <a:bodyPr wrap="none"/>
            <a:p>
              <a:endParaRPr altLang="en-US" lang="zh-CN"/>
            </a:p>
          </p:txBody>
        </p:sp>
        <p:sp>
          <p:nvSpPr>
            <p:cNvPr id="1048923" name="Text Box 52"/>
            <p:cNvSpPr txBox="1">
              <a:spLocks noChangeArrowheads="1"/>
            </p:cNvSpPr>
            <p:nvPr/>
          </p:nvSpPr>
          <p:spPr bwMode="auto">
            <a:xfrm>
              <a:off x="8020050" y="3009900"/>
              <a:ext cx="898525" cy="7016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en-US" b="1" sz="2000" lang="zh-CN"/>
                <a:t>输入设备</a:t>
              </a:r>
            </a:p>
          </p:txBody>
        </p:sp>
        <p:sp>
          <p:nvSpPr>
            <p:cNvPr id="1048924" name="Line 53"/>
            <p:cNvSpPr>
              <a:spLocks noChangeShapeType="1"/>
            </p:cNvSpPr>
            <p:nvPr/>
          </p:nvSpPr>
          <p:spPr bwMode="auto">
            <a:xfrm flipH="1">
              <a:off x="7578725" y="5365750"/>
              <a:ext cx="609600" cy="0"/>
            </a:xfrm>
            <a:prstGeom prst="line"/>
            <a:noFill/>
            <a:ln w="38100">
              <a:solidFill>
                <a:schemeClr val="tx1"/>
              </a:solidFill>
              <a:round/>
              <a:headEnd type="triangle" w="med" len="med"/>
              <a:tailEnd/>
            </a:ln>
            <a:effectLst/>
          </p:spPr>
          <p:txBody>
            <a:bodyPr wrap="none"/>
            <a:p>
              <a:endParaRPr altLang="en-US" lang="zh-CN"/>
            </a:p>
          </p:txBody>
        </p:sp>
        <p:sp>
          <p:nvSpPr>
            <p:cNvPr id="1048925" name="Text Box 54"/>
            <p:cNvSpPr txBox="1">
              <a:spLocks noChangeArrowheads="1"/>
            </p:cNvSpPr>
            <p:nvPr/>
          </p:nvSpPr>
          <p:spPr bwMode="auto">
            <a:xfrm>
              <a:off x="8008938" y="4999038"/>
              <a:ext cx="898525" cy="701675"/>
            </a:xfrm>
            <a:prstGeom prst="rect"/>
            <a:noFill/>
            <a:ln>
              <a:noFill/>
            </a:ln>
            <a:effectLst/>
          </p:spPr>
          <p:txBody>
            <a:bodyPr>
              <a:spAutoFit/>
            </a:bodyPr>
            <a:lstStyle>
              <a:lvl1pPr eaLnBrk="0" hangingPunct="0">
                <a:spcBef>
                  <a:spcPct val="20000"/>
                </a:spcBef>
                <a:buClr>
                  <a:schemeClr val="accent2"/>
                </a:buClr>
                <a:buSzPct val="80000"/>
                <a:buFont typeface="Wingdings" panose="05000000000000000000" pitchFamily="2" charset="2"/>
                <a:buChar char="l"/>
                <a:defRPr sz="3200" kumimoji="1">
                  <a:solidFill>
                    <a:schemeClr val="tx1"/>
                  </a:solidFill>
                  <a:latin typeface="Times New Roman" panose="02020603050405020304" pitchFamily="18" charset="0"/>
                  <a:ea typeface="宋体" panose="02010600030101010101" pitchFamily="2" charset="-122"/>
                </a:defRPr>
              </a:lvl1pPr>
              <a:lvl2pPr eaLnBrk="0" hangingPunct="0" indent="-285750" marL="742950">
                <a:spcBef>
                  <a:spcPct val="20000"/>
                </a:spcBef>
                <a:buClr>
                  <a:schemeClr val="tx1"/>
                </a:buClr>
                <a:buSzPct val="90000"/>
                <a:buChar char="–"/>
                <a:defRPr sz="2800" kumimoji="1">
                  <a:solidFill>
                    <a:schemeClr val="tx1"/>
                  </a:solidFill>
                  <a:latin typeface="Times New Roman" panose="02020603050405020304" pitchFamily="18" charset="0"/>
                  <a:ea typeface="宋体" panose="02010600030101010101" pitchFamily="2" charset="-122"/>
                </a:defRPr>
              </a:lvl2pPr>
              <a:lvl3pPr eaLnBrk="0" hangingPunct="0" indent="-228600" marL="1143000">
                <a:spcBef>
                  <a:spcPct val="20000"/>
                </a:spcBef>
                <a:buClr>
                  <a:schemeClr val="accent1"/>
                </a:buClr>
                <a:buSzPct val="60000"/>
                <a:buFont typeface="Wingdings" panose="05000000000000000000" pitchFamily="2" charset="2"/>
                <a:buChar char="l"/>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spcBef>
                  <a:spcPct val="20000"/>
                </a:spcBef>
                <a:buClr>
                  <a:schemeClr val="tx1"/>
                </a:buClr>
                <a:buChar char="–"/>
                <a:defRPr sz="2000" kumimoji="1">
                  <a:solidFill>
                    <a:schemeClr val="tx1"/>
                  </a:solidFill>
                  <a:latin typeface="Times New Roman" panose="02020603050405020304" pitchFamily="18" charset="0"/>
                  <a:ea typeface="宋体" panose="02010600030101010101" pitchFamily="2" charset="-122"/>
                </a:defRPr>
              </a:lvl4pPr>
              <a:lvl5pPr eaLnBrk="0" hangingPunct="0" indent="-228600" marL="2057400">
                <a:spcBef>
                  <a:spcPct val="20000"/>
                </a:spcBef>
                <a:buClr>
                  <a:schemeClr val="accent1"/>
                </a:buClr>
                <a:buChar char="•"/>
                <a:defRPr sz="20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20000"/>
                </a:spcBef>
                <a:spcAft>
                  <a:spcPct val="0"/>
                </a:spcAft>
                <a:buClr>
                  <a:schemeClr val="accent1"/>
                </a:buClr>
                <a:buChar char="•"/>
                <a:defRPr sz="2000" kumimoj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altLang="en-US" b="1" sz="2000" lang="zh-CN"/>
                <a:t>输出设备</a:t>
              </a:r>
            </a:p>
          </p:txBody>
        </p:sp>
        <p:sp>
          <p:nvSpPr>
            <p:cNvPr id="1048926" name="Line 46"/>
            <p:cNvSpPr>
              <a:spLocks noChangeShapeType="1"/>
            </p:cNvSpPr>
            <p:nvPr/>
          </p:nvSpPr>
          <p:spPr bwMode="auto">
            <a:xfrm>
              <a:off x="827584" y="5085184"/>
              <a:ext cx="274637" cy="0"/>
            </a:xfrm>
            <a:prstGeom prst="line"/>
            <a:noFill/>
            <a:ln w="9525">
              <a:solidFill>
                <a:schemeClr val="tx1"/>
              </a:solidFill>
              <a:round/>
              <a:headEnd/>
              <a:tailEnd/>
            </a:ln>
            <a:effectLst/>
          </p:spPr>
          <p:txBody>
            <a:bodyPr wrap="none"/>
            <a:p>
              <a:endParaRPr altLang="en-US" lang="zh-CN"/>
            </a:p>
          </p:txBody>
        </p:sp>
        <p:sp>
          <p:nvSpPr>
            <p:cNvPr id="1048927" name="Line 46"/>
            <p:cNvSpPr>
              <a:spLocks noChangeShapeType="1"/>
            </p:cNvSpPr>
            <p:nvPr/>
          </p:nvSpPr>
          <p:spPr bwMode="auto">
            <a:xfrm>
              <a:off x="842168" y="6029325"/>
              <a:ext cx="274637" cy="0"/>
            </a:xfrm>
            <a:prstGeom prst="line"/>
            <a:noFill/>
            <a:ln w="9525">
              <a:solidFill>
                <a:schemeClr val="tx1"/>
              </a:solidFill>
              <a:round/>
              <a:headEnd/>
              <a:tailEnd/>
            </a:ln>
            <a:effectLst/>
          </p:spPr>
          <p:txBody>
            <a:bodyPr wrap="none"/>
            <a:p>
              <a:endParaRPr altLang="en-US" lang="zh-CN"/>
            </a:p>
          </p:txBody>
        </p:sp>
        <p:sp>
          <p:nvSpPr>
            <p:cNvPr id="1048928" name="Line 46"/>
            <p:cNvSpPr>
              <a:spLocks noChangeShapeType="1"/>
            </p:cNvSpPr>
            <p:nvPr/>
          </p:nvSpPr>
          <p:spPr bwMode="auto">
            <a:xfrm>
              <a:off x="5593507" y="3789040"/>
              <a:ext cx="274637" cy="0"/>
            </a:xfrm>
            <a:prstGeom prst="line"/>
            <a:noFill/>
            <a:ln w="9525">
              <a:solidFill>
                <a:schemeClr val="tx1"/>
              </a:solidFill>
              <a:round/>
              <a:headEnd/>
              <a:tailEnd/>
            </a:ln>
            <a:effectLst/>
          </p:spPr>
          <p:txBody>
            <a:bodyPr wrap="none"/>
            <a:p>
              <a:endParaRPr altLang="en-US" lang="zh-CN"/>
            </a:p>
          </p:txBody>
        </p:sp>
        <p:sp>
          <p:nvSpPr>
            <p:cNvPr id="1048929" name="Line 46"/>
            <p:cNvSpPr>
              <a:spLocks noChangeShapeType="1"/>
            </p:cNvSpPr>
            <p:nvPr/>
          </p:nvSpPr>
          <p:spPr bwMode="auto">
            <a:xfrm>
              <a:off x="5593507" y="5661248"/>
              <a:ext cx="274637" cy="0"/>
            </a:xfrm>
            <a:prstGeom prst="line"/>
            <a:noFill/>
            <a:ln w="9525">
              <a:solidFill>
                <a:schemeClr val="tx1"/>
              </a:solidFill>
              <a:round/>
              <a:headEnd/>
              <a:tailEnd/>
            </a:ln>
            <a:effectLst/>
          </p:spPr>
          <p:txBody>
            <a:bodyPr wrap="none"/>
            <a:p>
              <a:endParaRPr altLang="en-US" lang="zh-CN"/>
            </a:p>
          </p:txBody>
        </p:sp>
      </p:grpSp>
      <p:grpSp>
        <p:nvGrpSpPr>
          <p:cNvPr id="103" name="组合 55"/>
          <p:cNvGrpSpPr/>
          <p:nvPr/>
        </p:nvGrpSpPr>
        <p:grpSpPr>
          <a:xfrm>
            <a:off x="2351584" y="0"/>
            <a:ext cx="6120680" cy="839639"/>
            <a:chOff x="827584" y="0"/>
            <a:chExt cx="6120680" cy="839639"/>
          </a:xfrm>
        </p:grpSpPr>
        <p:sp>
          <p:nvSpPr>
            <p:cNvPr id="1048930" name="六边形 56"/>
            <p:cNvSpPr/>
            <p:nvPr/>
          </p:nvSpPr>
          <p:spPr>
            <a:xfrm>
              <a:off x="1119858" y="93956"/>
              <a:ext cx="5828406"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9.3   </a:t>
              </a:r>
              <a:r>
                <a:rPr altLang="en-US" b="1" sz="2800" lang="zh-CN">
                  <a:solidFill>
                    <a:schemeClr val="tx1"/>
                  </a:solidFill>
                  <a:latin typeface="微软雅黑" panose="020B0503020204020204" pitchFamily="34" charset="-122"/>
                  <a:ea typeface="微软雅黑" panose="020B0503020204020204" pitchFamily="34" charset="-122"/>
                </a:rPr>
                <a:t>程序直接传送及接口</a:t>
              </a:r>
              <a:r>
                <a:rPr altLang="zh-CN" b="1" sz="2800" lang="en-US">
                  <a:solidFill>
                    <a:schemeClr val="tx1"/>
                  </a:solidFill>
                  <a:latin typeface="微软雅黑" panose="020B0503020204020204" pitchFamily="34" charset="-122"/>
                  <a:ea typeface="微软雅黑" panose="020B0503020204020204" pitchFamily="34" charset="-122"/>
                </a:rPr>
                <a:t>  </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104" name="组合 57"/>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931"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932" name="椭圆 62"/>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105" name="组合 58"/>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933"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934" name="椭圆 60"/>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882"/>
                                        </p:tgtEl>
                                        <p:attrNameLst>
                                          <p:attrName>style.visibility</p:attrName>
                                        </p:attrNameLst>
                                      </p:cBhvr>
                                      <p:to>
                                        <p:strVal val="visible"/>
                                      </p:to>
                                    </p:set>
                                    <p:animEffect transition="in" filter="wipe(up)">
                                      <p:cBhvr>
                                        <p:cTn dur="500" id="7"/>
                                        <p:tgtEl>
                                          <p:spTgt spid="104888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102"/>
                                        </p:tgtEl>
                                        <p:attrNameLst>
                                          <p:attrName>style.visibility</p:attrName>
                                        </p:attrNameLst>
                                      </p:cBhvr>
                                      <p:to>
                                        <p:strVal val="visible"/>
                                      </p:to>
                                    </p:set>
                                    <p:animEffect transition="in" filter="wipe(left)">
                                      <p:cBhvr>
                                        <p:cTn dur="500" id="12"/>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8" name=""/>
        <p:cNvGrpSpPr/>
        <p:nvPr/>
      </p:nvGrpSpPr>
      <p:grpSpPr>
        <a:xfrm>
          <a:off x="0" y="0"/>
          <a:ext cx="0" cy="0"/>
          <a:chOff x="0" y="0"/>
          <a:chExt cx="0" cy="0"/>
        </a:xfrm>
      </p:grpSpPr>
      <p:graphicFrame>
        <p:nvGraphicFramePr>
          <p:cNvPr id="4194305" name="Object 10"/>
          <p:cNvGraphicFramePr>
            <a:graphicFrameLocks noChangeAspect="1"/>
          </p:cNvGraphicFramePr>
          <p:nvPr/>
        </p:nvGraphicFramePr>
        <p:xfrm>
          <a:off x="1735783" y="3270912"/>
          <a:ext cx="8640762" cy="3168650"/>
        </p:xfrm>
        <a:graphic>
          <a:graphicData uri="http://schemas.openxmlformats.org/presentationml/2006/ole">
            <mc:AlternateContent xmlns:mc="http://schemas.openxmlformats.org/markup-compatibility/2006">
              <mc:Choice xmlns:v="urn:schemas-microsoft-com:vml" Requires="v">
                <p:oleObj name="Visio" r:id="rId1" spid="_x0000_s2171" imgH="1524139" imgW="4171820" progId="Visio.Drawing.11">
                  <p:embed/>
                </p:oleObj>
              </mc:Choice>
              <mc:Fallback>
                <p:oleObj name="Visio" r:id="rId1" spid="" imgH="1524139" imgW="4171820" progId="Visio.Drawing.11">
                  <p:embed/>
                  <p:pic>
                    <p:nvPicPr>
                      <p:cNvPr id="2097154" name="Object 10"/>
                      <p:cNvPicPr>
                        <a:picLocks noChangeAspect="1" noChangeArrowheads="1"/>
                      </p:cNvPicPr>
                      <p:nvPr/>
                    </p:nvPicPr>
                    <p:blipFill>
                      <a:blip xmlns:r="http://schemas.openxmlformats.org/officeDocument/2006/relationships" r:embed="rId2"/>
                      <a:srcRect/>
                      <a:stretch>
                        <a:fillRect/>
                      </a:stretch>
                    </p:blipFill>
                    <p:spPr bwMode="auto">
                      <a:xfrm>
                        <a:off x="211783" y="3270912"/>
                        <a:ext cx="8640762" cy="3168650"/>
                      </a:xfrm>
                      <a:prstGeom prst="rect"/>
                      <a:noFill/>
                    </p:spPr>
                  </p:pic>
                </p:oleObj>
              </mc:Fallback>
            </mc:AlternateContent>
          </a:graphicData>
        </a:graphic>
      </p:graphicFrame>
      <p:sp>
        <p:nvSpPr>
          <p:cNvPr id="1048668" name="Text Box 5"/>
          <p:cNvSpPr txBox="1">
            <a:spLocks noChangeArrowheads="1"/>
          </p:cNvSpPr>
          <p:nvPr/>
        </p:nvSpPr>
        <p:spPr bwMode="auto">
          <a:xfrm>
            <a:off x="1919288" y="1151462"/>
            <a:ext cx="8466137" cy="1775460"/>
          </a:xfrm>
          <a:prstGeom prst="rect"/>
          <a:noFill/>
          <a:ln w="12700" cap="sq">
            <a:noFill/>
            <a:miter lim="800000"/>
            <a:headEnd type="none" w="sm" len="sm"/>
            <a:tailEnd type="none" w="sm" len="sm"/>
          </a:ln>
        </p:spPr>
        <p:txBody>
          <a:bodyPr>
            <a:spAutoFit/>
          </a:bodyPr>
          <a:p>
            <a:pPr>
              <a:spcBef>
                <a:spcPct val="50000"/>
              </a:spcBef>
            </a:pPr>
            <a:r>
              <a:rPr altLang="en-US" b="1" sz="2800" lang="zh-CN"/>
              <a:t>总线：一组为多个部件</a:t>
            </a:r>
            <a:r>
              <a:rPr altLang="en-US" b="1" sz="2800" lang="zh-CN">
                <a:solidFill>
                  <a:schemeClr val="folHlink"/>
                </a:solidFill>
              </a:rPr>
              <a:t>分时共享</a:t>
            </a:r>
            <a:r>
              <a:rPr altLang="en-US" b="1" sz="2800" lang="zh-CN"/>
              <a:t>的信息</a:t>
            </a:r>
            <a:r>
              <a:rPr altLang="en-US" b="1" sz="2800" lang="zh-CN">
                <a:solidFill>
                  <a:schemeClr val="folHlink"/>
                </a:solidFill>
              </a:rPr>
              <a:t>传送线路</a:t>
            </a:r>
            <a:endParaRPr altLang="zh-CN" b="1" sz="2800" lang="en-US">
              <a:solidFill>
                <a:schemeClr val="folHlink"/>
              </a:solidFill>
            </a:endParaRPr>
          </a:p>
          <a:p>
            <a:pPr>
              <a:spcBef>
                <a:spcPct val="50000"/>
              </a:spcBef>
            </a:pPr>
            <a:r>
              <a:rPr altLang="en-US" b="1" sz="2800" lang="zh-CN"/>
              <a:t>特点：分时共享</a:t>
            </a:r>
            <a:endParaRPr altLang="zh-CN" b="1" sz="2800" lang="en-US"/>
          </a:p>
          <a:p>
            <a:pPr>
              <a:spcBef>
                <a:spcPct val="50000"/>
              </a:spcBef>
            </a:pPr>
            <a:r>
              <a:rPr altLang="zh-CN" b="1" sz="2800" lang="en-US"/>
              <a:t>             </a:t>
            </a:r>
            <a:r>
              <a:rPr altLang="en-US" b="1" sz="2800" lang="zh-CN"/>
              <a:t>特定时刻只允许一个部件送出数据到总线上</a:t>
            </a:r>
          </a:p>
        </p:txBody>
      </p:sp>
      <p:grpSp>
        <p:nvGrpSpPr>
          <p:cNvPr id="49" name="组合 4"/>
          <p:cNvGrpSpPr/>
          <p:nvPr/>
        </p:nvGrpSpPr>
        <p:grpSpPr>
          <a:xfrm>
            <a:off x="2351584" y="0"/>
            <a:ext cx="3384376" cy="839639"/>
            <a:chOff x="827584" y="0"/>
            <a:chExt cx="3384376" cy="839639"/>
          </a:xfrm>
        </p:grpSpPr>
        <p:sp>
          <p:nvSpPr>
            <p:cNvPr id="1048669" name="六边形 5"/>
            <p:cNvSpPr/>
            <p:nvPr/>
          </p:nvSpPr>
          <p:spPr>
            <a:xfrm>
              <a:off x="1119858" y="93956"/>
              <a:ext cx="3092102"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9.1   </a:t>
              </a:r>
              <a:r>
                <a:rPr altLang="en-US" b="1" sz="2800" lang="zh-CN">
                  <a:solidFill>
                    <a:schemeClr val="tx1"/>
                  </a:solidFill>
                  <a:latin typeface="微软雅黑" panose="020B0503020204020204" pitchFamily="34" charset="-122"/>
                  <a:ea typeface="微软雅黑" panose="020B0503020204020204" pitchFamily="34" charset="-122"/>
                </a:rPr>
                <a:t>总线</a:t>
              </a:r>
              <a:r>
                <a:rPr altLang="zh-CN" b="1" sz="2800" lang="en-US">
                  <a:solidFill>
                    <a:schemeClr val="tx1"/>
                  </a:solidFill>
                  <a:latin typeface="微软雅黑" panose="020B0503020204020204" pitchFamily="34" charset="-122"/>
                  <a:ea typeface="微软雅黑" panose="020B0503020204020204" pitchFamily="34" charset="-122"/>
                </a:rPr>
                <a:t>  </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50" name="组合 6"/>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670"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671" name="椭圆 11"/>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51" name="组合 7"/>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672"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673" name="椭圆 9"/>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8668">
                                            <p:txEl>
                                              <p:pRg st="0" end="0"/>
                                            </p:txEl>
                                          </p:spTgt>
                                        </p:tgtEl>
                                        <p:attrNameLst>
                                          <p:attrName>style.visibility</p:attrName>
                                        </p:attrNameLst>
                                      </p:cBhvr>
                                      <p:to>
                                        <p:strVal val="visible"/>
                                      </p:to>
                                    </p:set>
                                    <p:animEffect transition="in" filter="wipe(left)">
                                      <p:cBhvr>
                                        <p:cTn dur="500" id="7"/>
                                        <p:tgtEl>
                                          <p:spTgt spid="1048668">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1">
                                  <p:stCondLst>
                                    <p:cond delay="0"/>
                                  </p:stCondLst>
                                  <p:childTnLst>
                                    <p:set>
                                      <p:cBhvr>
                                        <p:cTn dur="1" fill="hold" id="11">
                                          <p:stCondLst>
                                            <p:cond delay="0"/>
                                          </p:stCondLst>
                                        </p:cTn>
                                        <p:tgtEl>
                                          <p:spTgt spid="4194305"/>
                                        </p:tgtEl>
                                        <p:attrNameLst>
                                          <p:attrName>style.visibility</p:attrName>
                                        </p:attrNameLst>
                                      </p:cBhvr>
                                      <p:to>
                                        <p:strVal val="visible"/>
                                      </p:to>
                                    </p:set>
                                    <p:animEffect transition="in" filter="wipe(up)">
                                      <p:cBhvr>
                                        <p:cTn dur="500" id="12"/>
                                        <p:tgtEl>
                                          <p:spTgt spid="419430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1">
                                  <p:stCondLst>
                                    <p:cond delay="0"/>
                                  </p:stCondLst>
                                  <p:childTnLst>
                                    <p:set>
                                      <p:cBhvr>
                                        <p:cTn dur="1" fill="hold" id="16">
                                          <p:stCondLst>
                                            <p:cond delay="0"/>
                                          </p:stCondLst>
                                        </p:cTn>
                                        <p:tgtEl>
                                          <p:spTgt spid="1048668">
                                            <p:txEl>
                                              <p:pRg st="1" end="1"/>
                                            </p:txEl>
                                          </p:spTgt>
                                        </p:tgtEl>
                                        <p:attrNameLst>
                                          <p:attrName>style.visibility</p:attrName>
                                        </p:attrNameLst>
                                      </p:cBhvr>
                                      <p:to>
                                        <p:strVal val="visible"/>
                                      </p:to>
                                    </p:set>
                                    <p:animEffect transition="in" filter="wipe(up)">
                                      <p:cBhvr>
                                        <p:cTn dur="500" id="17"/>
                                        <p:tgtEl>
                                          <p:spTgt spid="1048668">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1">
                                  <p:stCondLst>
                                    <p:cond delay="0"/>
                                  </p:stCondLst>
                                  <p:childTnLst>
                                    <p:set>
                                      <p:cBhvr>
                                        <p:cTn dur="1" fill="hold" id="21">
                                          <p:stCondLst>
                                            <p:cond delay="0"/>
                                          </p:stCondLst>
                                        </p:cTn>
                                        <p:tgtEl>
                                          <p:spTgt spid="1048668">
                                            <p:txEl>
                                              <p:pRg st="2" end="2"/>
                                            </p:txEl>
                                          </p:spTgt>
                                        </p:tgtEl>
                                        <p:attrNameLst>
                                          <p:attrName>style.visibility</p:attrName>
                                        </p:attrNameLst>
                                      </p:cBhvr>
                                      <p:to>
                                        <p:strVal val="visible"/>
                                      </p:to>
                                    </p:set>
                                    <p:animEffect transition="in" filter="wipe(up)">
                                      <p:cBhvr>
                                        <p:cTn dur="500" id="22"/>
                                        <p:tgtEl>
                                          <p:spTgt spid="10486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106" name=""/>
        <p:cNvGrpSpPr/>
        <p:nvPr/>
      </p:nvGrpSpPr>
      <p:grpSpPr>
        <a:xfrm>
          <a:off x="0" y="0"/>
          <a:ext cx="0" cy="0"/>
          <a:chOff x="0" y="0"/>
          <a:chExt cx="0" cy="0"/>
        </a:xfrm>
      </p:grpSpPr>
      <p:grpSp>
        <p:nvGrpSpPr>
          <p:cNvPr id="107" name="Group 8"/>
          <p:cNvGrpSpPr/>
          <p:nvPr/>
        </p:nvGrpSpPr>
        <p:grpSpPr bwMode="auto">
          <a:xfrm>
            <a:off x="3638550" y="3671888"/>
            <a:ext cx="1584325" cy="1008062"/>
            <a:chOff x="1392" y="1968"/>
            <a:chExt cx="1296" cy="816"/>
          </a:xfrm>
        </p:grpSpPr>
        <p:sp>
          <p:nvSpPr>
            <p:cNvPr id="1048935" name="Oval 9"/>
            <p:cNvSpPr>
              <a:spLocks noChangeArrowheads="1"/>
            </p:cNvSpPr>
            <p:nvPr/>
          </p:nvSpPr>
          <p:spPr bwMode="auto">
            <a:xfrm>
              <a:off x="1392" y="1968"/>
              <a:ext cx="1152" cy="816"/>
            </a:xfrm>
            <a:prstGeom prst="ellipse"/>
            <a:solidFill>
              <a:schemeClr val="tx2"/>
            </a:solidFill>
            <a:ln w="38100">
              <a:solidFill>
                <a:schemeClr val="tx1"/>
              </a:solidFill>
              <a:round/>
              <a:headEnd/>
              <a:tailEnd/>
            </a:ln>
            <a:effectLst/>
          </p:spPr>
          <p:txBody>
            <a:bodyPr anchor="ctr" wrap="none"/>
            <a:p>
              <a:endParaRPr altLang="en-US" sz="2800" lang="zh-CN"/>
            </a:p>
          </p:txBody>
        </p:sp>
        <p:sp>
          <p:nvSpPr>
            <p:cNvPr id="1048936" name="Text Box 10"/>
            <p:cNvSpPr txBox="1">
              <a:spLocks noChangeArrowheads="1"/>
            </p:cNvSpPr>
            <p:nvPr/>
          </p:nvSpPr>
          <p:spPr bwMode="auto">
            <a:xfrm>
              <a:off x="1632" y="2159"/>
              <a:ext cx="1056" cy="424"/>
            </a:xfrm>
            <a:prstGeom prst="rect"/>
            <a:noFill/>
            <a:ln w="9525">
              <a:noFill/>
              <a:miter lim="800000"/>
              <a:headEnd/>
              <a:tailEnd/>
            </a:ln>
            <a:effectLst/>
          </p:spPr>
          <p:txBody>
            <a:bodyPr>
              <a:spAutoFit/>
            </a:bodyPr>
            <a:p>
              <a:pPr>
                <a:spcBef>
                  <a:spcPct val="50000"/>
                </a:spcBef>
              </a:pPr>
              <a:r>
                <a:rPr altLang="en-US" sz="2800" lang="zh-CN">
                  <a:solidFill>
                    <a:schemeClr val="bg2"/>
                  </a:solidFill>
                </a:rPr>
                <a:t>空闲</a:t>
              </a:r>
            </a:p>
          </p:txBody>
        </p:sp>
      </p:grpSp>
      <p:grpSp>
        <p:nvGrpSpPr>
          <p:cNvPr id="108" name="Group 11"/>
          <p:cNvGrpSpPr/>
          <p:nvPr/>
        </p:nvGrpSpPr>
        <p:grpSpPr bwMode="auto">
          <a:xfrm>
            <a:off x="6878638" y="3748088"/>
            <a:ext cx="1954193" cy="860425"/>
            <a:chOff x="1392" y="1968"/>
            <a:chExt cx="1352" cy="816"/>
          </a:xfrm>
        </p:grpSpPr>
        <p:sp>
          <p:nvSpPr>
            <p:cNvPr id="1048937" name="Oval 12"/>
            <p:cNvSpPr>
              <a:spLocks noChangeArrowheads="1"/>
            </p:cNvSpPr>
            <p:nvPr/>
          </p:nvSpPr>
          <p:spPr bwMode="auto">
            <a:xfrm>
              <a:off x="1392" y="1968"/>
              <a:ext cx="1152" cy="816"/>
            </a:xfrm>
            <a:prstGeom prst="ellipse"/>
            <a:solidFill>
              <a:schemeClr val="tx2"/>
            </a:solidFill>
            <a:ln w="38100">
              <a:solidFill>
                <a:schemeClr val="tx1"/>
              </a:solidFill>
              <a:round/>
              <a:headEnd/>
              <a:tailEnd/>
            </a:ln>
            <a:effectLst/>
          </p:spPr>
          <p:txBody>
            <a:bodyPr anchor="ctr" wrap="none"/>
            <a:p>
              <a:endParaRPr altLang="en-US" sz="2800" lang="zh-CN"/>
            </a:p>
          </p:txBody>
        </p:sp>
        <p:sp>
          <p:nvSpPr>
            <p:cNvPr id="1048938" name="Text Box 13"/>
            <p:cNvSpPr txBox="1">
              <a:spLocks noChangeArrowheads="1"/>
            </p:cNvSpPr>
            <p:nvPr/>
          </p:nvSpPr>
          <p:spPr bwMode="auto">
            <a:xfrm>
              <a:off x="1688" y="2143"/>
              <a:ext cx="1056" cy="496"/>
            </a:xfrm>
            <a:prstGeom prst="rect"/>
            <a:noFill/>
            <a:ln w="9525">
              <a:noFill/>
              <a:miter lim="800000"/>
              <a:headEnd/>
              <a:tailEnd/>
            </a:ln>
            <a:effectLst/>
          </p:spPr>
          <p:txBody>
            <a:bodyPr>
              <a:spAutoFit/>
            </a:bodyPr>
            <a:p>
              <a:pPr>
                <a:spcBef>
                  <a:spcPct val="50000"/>
                </a:spcBef>
              </a:pPr>
              <a:r>
                <a:rPr altLang="en-US" sz="2800" lang="zh-CN">
                  <a:solidFill>
                    <a:schemeClr val="bg2"/>
                  </a:solidFill>
                </a:rPr>
                <a:t>工作</a:t>
              </a:r>
            </a:p>
          </p:txBody>
        </p:sp>
      </p:grpSp>
      <p:grpSp>
        <p:nvGrpSpPr>
          <p:cNvPr id="109" name="Group 14"/>
          <p:cNvGrpSpPr/>
          <p:nvPr/>
        </p:nvGrpSpPr>
        <p:grpSpPr bwMode="auto">
          <a:xfrm>
            <a:off x="5083175" y="5329238"/>
            <a:ext cx="2093618" cy="874712"/>
            <a:chOff x="1392" y="1968"/>
            <a:chExt cx="1349" cy="816"/>
          </a:xfrm>
        </p:grpSpPr>
        <p:sp>
          <p:nvSpPr>
            <p:cNvPr id="1048939" name="Oval 15"/>
            <p:cNvSpPr>
              <a:spLocks noChangeArrowheads="1"/>
            </p:cNvSpPr>
            <p:nvPr/>
          </p:nvSpPr>
          <p:spPr bwMode="auto">
            <a:xfrm>
              <a:off x="1392" y="1968"/>
              <a:ext cx="1152" cy="816"/>
            </a:xfrm>
            <a:prstGeom prst="ellipse"/>
            <a:solidFill>
              <a:schemeClr val="tx2"/>
            </a:solidFill>
            <a:ln w="38100">
              <a:solidFill>
                <a:schemeClr val="tx1"/>
              </a:solidFill>
              <a:round/>
              <a:headEnd/>
              <a:tailEnd/>
            </a:ln>
            <a:effectLst/>
          </p:spPr>
          <p:txBody>
            <a:bodyPr anchor="ctr" wrap="none"/>
            <a:p>
              <a:endParaRPr altLang="en-US" sz="2800" lang="zh-CN"/>
            </a:p>
          </p:txBody>
        </p:sp>
        <p:sp>
          <p:nvSpPr>
            <p:cNvPr id="1048940" name="Text Box 16"/>
            <p:cNvSpPr txBox="1">
              <a:spLocks noChangeArrowheads="1"/>
            </p:cNvSpPr>
            <p:nvPr/>
          </p:nvSpPr>
          <p:spPr bwMode="auto">
            <a:xfrm>
              <a:off x="1685" y="2143"/>
              <a:ext cx="1056" cy="488"/>
            </a:xfrm>
            <a:prstGeom prst="rect"/>
            <a:noFill/>
            <a:ln w="9525">
              <a:noFill/>
              <a:miter lim="800000"/>
              <a:headEnd/>
              <a:tailEnd/>
            </a:ln>
            <a:effectLst/>
          </p:spPr>
          <p:txBody>
            <a:bodyPr>
              <a:spAutoFit/>
            </a:bodyPr>
            <a:p>
              <a:pPr>
                <a:spcBef>
                  <a:spcPct val="50000"/>
                </a:spcBef>
              </a:pPr>
              <a:r>
                <a:rPr altLang="en-US" sz="2800" lang="zh-CN">
                  <a:solidFill>
                    <a:schemeClr val="bg2"/>
                  </a:solidFill>
                </a:rPr>
                <a:t>结束</a:t>
              </a:r>
            </a:p>
          </p:txBody>
        </p:sp>
      </p:grpSp>
      <p:sp>
        <p:nvSpPr>
          <p:cNvPr id="1048941" name="Line 17"/>
          <p:cNvSpPr>
            <a:spLocks noChangeShapeType="1"/>
          </p:cNvSpPr>
          <p:nvPr/>
        </p:nvSpPr>
        <p:spPr bwMode="auto">
          <a:xfrm>
            <a:off x="5015879" y="4124599"/>
            <a:ext cx="1851645" cy="11258"/>
          </a:xfrm>
          <a:prstGeom prst="line"/>
          <a:noFill/>
          <a:ln w="38100">
            <a:solidFill>
              <a:schemeClr val="tx1"/>
            </a:solidFill>
            <a:round/>
            <a:headEnd/>
            <a:tailEnd type="triangle" w="med" len="med"/>
          </a:ln>
          <a:effectLst/>
        </p:spPr>
        <p:txBody>
          <a:bodyPr anchor="ctr" wrap="none"/>
          <a:p>
            <a:endParaRPr altLang="en-US" sz="2800" lang="zh-CN"/>
          </a:p>
        </p:txBody>
      </p:sp>
      <p:sp>
        <p:nvSpPr>
          <p:cNvPr id="1048942" name="Text Box 18"/>
          <p:cNvSpPr txBox="1">
            <a:spLocks noChangeArrowheads="1"/>
          </p:cNvSpPr>
          <p:nvPr/>
        </p:nvSpPr>
        <p:spPr bwMode="auto">
          <a:xfrm>
            <a:off x="5397946" y="3590032"/>
            <a:ext cx="1130300" cy="461665"/>
          </a:xfrm>
          <a:prstGeom prst="rect"/>
          <a:noFill/>
          <a:ln w="9525">
            <a:noFill/>
            <a:miter lim="800000"/>
            <a:headEnd/>
            <a:tailEnd/>
          </a:ln>
          <a:effectLst/>
        </p:spPr>
        <p:txBody>
          <a:bodyPr wrap="square">
            <a:spAutoFit/>
          </a:bodyPr>
          <a:p>
            <a:pPr>
              <a:spcBef>
                <a:spcPct val="50000"/>
              </a:spcBef>
            </a:pPr>
            <a:r>
              <a:rPr altLang="en-US" b="1" sz="2400" lang="zh-CN"/>
              <a:t>启动</a:t>
            </a:r>
          </a:p>
        </p:txBody>
      </p:sp>
      <p:sp>
        <p:nvSpPr>
          <p:cNvPr id="1048943" name="Line 19"/>
          <p:cNvSpPr>
            <a:spLocks noChangeShapeType="1"/>
          </p:cNvSpPr>
          <p:nvPr/>
        </p:nvSpPr>
        <p:spPr bwMode="auto">
          <a:xfrm flipH="1">
            <a:off x="6911975" y="4649643"/>
            <a:ext cx="1066800" cy="1108364"/>
          </a:xfrm>
          <a:prstGeom prst="line"/>
          <a:noFill/>
          <a:ln w="38100">
            <a:solidFill>
              <a:schemeClr val="tx1"/>
            </a:solidFill>
            <a:round/>
            <a:headEnd/>
            <a:tailEnd type="triangle" w="med" len="med"/>
          </a:ln>
          <a:effectLst/>
        </p:spPr>
        <p:txBody>
          <a:bodyPr anchor="ctr" wrap="none"/>
          <a:p>
            <a:endParaRPr altLang="en-US" sz="2800" lang="zh-CN"/>
          </a:p>
        </p:txBody>
      </p:sp>
      <p:sp>
        <p:nvSpPr>
          <p:cNvPr id="1048944" name="Text Box 20"/>
          <p:cNvSpPr txBox="1">
            <a:spLocks noChangeArrowheads="1"/>
          </p:cNvSpPr>
          <p:nvPr/>
        </p:nvSpPr>
        <p:spPr bwMode="auto">
          <a:xfrm>
            <a:off x="7468073" y="5085184"/>
            <a:ext cx="2196156" cy="461665"/>
          </a:xfrm>
          <a:prstGeom prst="rect"/>
          <a:noFill/>
          <a:ln w="9525">
            <a:noFill/>
            <a:miter lim="800000"/>
            <a:headEnd/>
            <a:tailEnd/>
          </a:ln>
          <a:effectLst/>
        </p:spPr>
        <p:txBody>
          <a:bodyPr wrap="square">
            <a:spAutoFit/>
          </a:bodyPr>
          <a:p>
            <a:pPr>
              <a:spcBef>
                <a:spcPct val="50000"/>
              </a:spcBef>
            </a:pPr>
            <a:r>
              <a:rPr altLang="en-US" b="1" sz="2400" lang="zh-CN"/>
              <a:t>完成一次操作</a:t>
            </a:r>
          </a:p>
        </p:txBody>
      </p:sp>
      <p:sp>
        <p:nvSpPr>
          <p:cNvPr id="1048945" name="Line 21"/>
          <p:cNvSpPr>
            <a:spLocks noChangeShapeType="1"/>
          </p:cNvSpPr>
          <p:nvPr/>
        </p:nvSpPr>
        <p:spPr bwMode="auto">
          <a:xfrm flipH="1" flipV="1">
            <a:off x="4662488" y="4670425"/>
            <a:ext cx="560387" cy="803275"/>
          </a:xfrm>
          <a:prstGeom prst="line"/>
          <a:noFill/>
          <a:ln w="38100">
            <a:solidFill>
              <a:schemeClr val="tx1"/>
            </a:solidFill>
            <a:round/>
            <a:headEnd/>
            <a:tailEnd type="triangle" w="med" len="med"/>
          </a:ln>
          <a:effectLst/>
        </p:spPr>
        <p:txBody>
          <a:bodyPr anchor="ctr" wrap="none"/>
          <a:p>
            <a:endParaRPr altLang="en-US" sz="2800" lang="zh-CN"/>
          </a:p>
        </p:txBody>
      </p:sp>
      <p:sp>
        <p:nvSpPr>
          <p:cNvPr id="1048946" name="Text Box 22"/>
          <p:cNvSpPr txBox="1">
            <a:spLocks noChangeArrowheads="1"/>
          </p:cNvSpPr>
          <p:nvPr/>
        </p:nvSpPr>
        <p:spPr bwMode="auto">
          <a:xfrm>
            <a:off x="4030663" y="4929188"/>
            <a:ext cx="1325562" cy="461665"/>
          </a:xfrm>
          <a:prstGeom prst="rect"/>
          <a:noFill/>
          <a:ln w="9525">
            <a:noFill/>
            <a:miter lim="800000"/>
            <a:headEnd/>
            <a:tailEnd/>
          </a:ln>
          <a:effectLst/>
        </p:spPr>
        <p:txBody>
          <a:bodyPr>
            <a:spAutoFit/>
          </a:bodyPr>
          <a:p>
            <a:pPr>
              <a:spcBef>
                <a:spcPct val="50000"/>
              </a:spcBef>
            </a:pPr>
            <a:r>
              <a:rPr altLang="en-US" b="1" sz="2400" lang="zh-CN"/>
              <a:t>清除</a:t>
            </a:r>
          </a:p>
        </p:txBody>
      </p:sp>
      <p:sp>
        <p:nvSpPr>
          <p:cNvPr id="1048947" name="Line 23"/>
          <p:cNvSpPr>
            <a:spLocks noChangeShapeType="1"/>
          </p:cNvSpPr>
          <p:nvPr/>
        </p:nvSpPr>
        <p:spPr bwMode="auto">
          <a:xfrm flipV="1">
            <a:off x="6621463" y="4578639"/>
            <a:ext cx="762000" cy="831273"/>
          </a:xfrm>
          <a:prstGeom prst="line"/>
          <a:noFill/>
          <a:ln w="38100">
            <a:solidFill>
              <a:schemeClr val="tx1"/>
            </a:solidFill>
            <a:round/>
            <a:headEnd/>
            <a:tailEnd type="triangle" w="med" len="med"/>
          </a:ln>
          <a:effectLst/>
        </p:spPr>
        <p:txBody>
          <a:bodyPr anchor="ctr" wrap="none"/>
          <a:p>
            <a:endParaRPr altLang="en-US" sz="2800" lang="zh-CN"/>
          </a:p>
        </p:txBody>
      </p:sp>
      <p:sp>
        <p:nvSpPr>
          <p:cNvPr id="1048948" name="Text Box 24"/>
          <p:cNvSpPr txBox="1">
            <a:spLocks noChangeArrowheads="1"/>
          </p:cNvSpPr>
          <p:nvPr/>
        </p:nvSpPr>
        <p:spPr bwMode="auto">
          <a:xfrm>
            <a:off x="5843588" y="4623519"/>
            <a:ext cx="1323975" cy="461665"/>
          </a:xfrm>
          <a:prstGeom prst="rect"/>
          <a:noFill/>
          <a:ln w="9525">
            <a:noFill/>
            <a:miter lim="800000"/>
            <a:headEnd/>
            <a:tailEnd/>
          </a:ln>
          <a:effectLst/>
        </p:spPr>
        <p:txBody>
          <a:bodyPr>
            <a:spAutoFit/>
          </a:bodyPr>
          <a:p>
            <a:pPr>
              <a:spcBef>
                <a:spcPct val="50000"/>
              </a:spcBef>
            </a:pPr>
            <a:r>
              <a:rPr altLang="en-US" b="1" sz="2400" lang="zh-CN"/>
              <a:t>再请求</a:t>
            </a:r>
          </a:p>
        </p:txBody>
      </p:sp>
      <p:sp>
        <p:nvSpPr>
          <p:cNvPr id="1048949" name="Text Box 25"/>
          <p:cNvSpPr txBox="1">
            <a:spLocks noChangeArrowheads="1"/>
          </p:cNvSpPr>
          <p:nvPr/>
        </p:nvSpPr>
        <p:spPr bwMode="auto">
          <a:xfrm>
            <a:off x="8391525" y="3567113"/>
            <a:ext cx="719138" cy="523220"/>
          </a:xfrm>
          <a:prstGeom prst="rect"/>
          <a:noFill/>
          <a:ln w="9525">
            <a:noFill/>
            <a:miter lim="800000"/>
            <a:headEnd/>
            <a:tailEnd/>
          </a:ln>
          <a:effectLst/>
        </p:spPr>
        <p:txBody>
          <a:bodyPr>
            <a:spAutoFit/>
          </a:bodyPr>
          <a:p>
            <a:pPr>
              <a:spcBef>
                <a:spcPct val="50000"/>
              </a:spcBef>
            </a:pPr>
            <a:r>
              <a:rPr altLang="zh-CN" sz="2800" lang="en-US"/>
              <a:t>01</a:t>
            </a:r>
          </a:p>
        </p:txBody>
      </p:sp>
      <p:sp>
        <p:nvSpPr>
          <p:cNvPr id="1048950" name="Text Box 26"/>
          <p:cNvSpPr txBox="1">
            <a:spLocks noChangeArrowheads="1"/>
          </p:cNvSpPr>
          <p:nvPr/>
        </p:nvSpPr>
        <p:spPr bwMode="auto">
          <a:xfrm>
            <a:off x="4575175" y="5654675"/>
            <a:ext cx="647700" cy="523220"/>
          </a:xfrm>
          <a:prstGeom prst="rect"/>
          <a:noFill/>
          <a:ln w="9525">
            <a:noFill/>
            <a:miter lim="800000"/>
            <a:headEnd/>
            <a:tailEnd/>
          </a:ln>
          <a:effectLst/>
        </p:spPr>
        <p:txBody>
          <a:bodyPr>
            <a:spAutoFit/>
          </a:bodyPr>
          <a:p>
            <a:pPr>
              <a:spcBef>
                <a:spcPct val="50000"/>
              </a:spcBef>
            </a:pPr>
            <a:r>
              <a:rPr altLang="zh-CN" sz="2800" lang="en-US"/>
              <a:t>10</a:t>
            </a:r>
          </a:p>
        </p:txBody>
      </p:sp>
      <p:sp>
        <p:nvSpPr>
          <p:cNvPr id="1048951" name="Text Box 27"/>
          <p:cNvSpPr txBox="1">
            <a:spLocks noChangeArrowheads="1"/>
          </p:cNvSpPr>
          <p:nvPr/>
        </p:nvSpPr>
        <p:spPr bwMode="auto">
          <a:xfrm>
            <a:off x="3206750" y="3638550"/>
            <a:ext cx="649288" cy="523220"/>
          </a:xfrm>
          <a:prstGeom prst="rect"/>
          <a:noFill/>
          <a:ln w="9525">
            <a:noFill/>
            <a:miter lim="800000"/>
            <a:headEnd/>
            <a:tailEnd/>
          </a:ln>
          <a:effectLst/>
        </p:spPr>
        <p:txBody>
          <a:bodyPr>
            <a:spAutoFit/>
          </a:bodyPr>
          <a:p>
            <a:pPr>
              <a:spcBef>
                <a:spcPct val="50000"/>
              </a:spcBef>
            </a:pPr>
            <a:r>
              <a:rPr altLang="zh-CN" sz="2800" lang="en-US"/>
              <a:t>00</a:t>
            </a:r>
          </a:p>
        </p:txBody>
      </p:sp>
      <p:sp>
        <p:nvSpPr>
          <p:cNvPr id="1048952" name="Text Box 55"/>
          <p:cNvSpPr txBox="1">
            <a:spLocks noChangeArrowheads="1"/>
          </p:cNvSpPr>
          <p:nvPr/>
        </p:nvSpPr>
        <p:spPr bwMode="auto">
          <a:xfrm>
            <a:off x="8676977" y="4017963"/>
            <a:ext cx="587375" cy="461665"/>
          </a:xfrm>
          <a:prstGeom prst="rect"/>
          <a:noFill/>
          <a:ln w="9525">
            <a:noFill/>
            <a:miter lim="800000"/>
            <a:headEnd/>
            <a:tailEnd/>
          </a:ln>
          <a:effectLst/>
        </p:spPr>
        <p:txBody>
          <a:bodyPr wrap="square">
            <a:spAutoFit/>
          </a:bodyPr>
          <a:p>
            <a:pPr>
              <a:spcBef>
                <a:spcPct val="50000"/>
              </a:spcBef>
            </a:pPr>
            <a:r>
              <a:rPr altLang="en-US" b="1" sz="2400" lang="zh-CN"/>
              <a:t>忙</a:t>
            </a:r>
          </a:p>
        </p:txBody>
      </p:sp>
      <p:sp>
        <p:nvSpPr>
          <p:cNvPr id="1048953" name="Text Box 56"/>
          <p:cNvSpPr txBox="1">
            <a:spLocks noChangeArrowheads="1"/>
          </p:cNvSpPr>
          <p:nvPr/>
        </p:nvSpPr>
        <p:spPr bwMode="auto">
          <a:xfrm>
            <a:off x="6562501" y="5949280"/>
            <a:ext cx="1909763" cy="461665"/>
          </a:xfrm>
          <a:prstGeom prst="rect"/>
          <a:noFill/>
          <a:ln w="9525">
            <a:noFill/>
            <a:miter lim="800000"/>
            <a:headEnd/>
            <a:tailEnd/>
          </a:ln>
          <a:effectLst/>
        </p:spPr>
        <p:txBody>
          <a:bodyPr>
            <a:spAutoFit/>
          </a:bodyPr>
          <a:p>
            <a:pPr>
              <a:spcBef>
                <a:spcPct val="50000"/>
              </a:spcBef>
            </a:pPr>
            <a:r>
              <a:rPr altLang="en-US" b="1" sz="2400" lang="zh-CN"/>
              <a:t>完成</a:t>
            </a:r>
          </a:p>
        </p:txBody>
      </p:sp>
      <p:sp>
        <p:nvSpPr>
          <p:cNvPr id="1048954" name="Text Box 57"/>
          <p:cNvSpPr txBox="1">
            <a:spLocks noChangeArrowheads="1"/>
          </p:cNvSpPr>
          <p:nvPr/>
        </p:nvSpPr>
        <p:spPr bwMode="auto">
          <a:xfrm>
            <a:off x="2189931" y="548680"/>
            <a:ext cx="8010525" cy="1996441"/>
          </a:xfrm>
          <a:prstGeom prst="rect"/>
          <a:noFill/>
          <a:ln w="9525">
            <a:noFill/>
            <a:miter lim="800000"/>
            <a:headEnd/>
            <a:tailEnd/>
          </a:ln>
          <a:effectLst/>
        </p:spPr>
        <p:txBody>
          <a:bodyPr>
            <a:spAutoFit/>
          </a:bodyPr>
          <a:p>
            <a:pPr>
              <a:lnSpc>
                <a:spcPct val="150000"/>
              </a:lnSpc>
              <a:spcBef>
                <a:spcPct val="50000"/>
              </a:spcBef>
            </a:pPr>
            <a:r>
              <a:rPr altLang="en-US" b="1" sz="2800" lang="zh-CN"/>
              <a:t>执行</a:t>
            </a:r>
            <a:r>
              <a:rPr altLang="zh-CN" b="1" sz="2800" lang="en-US"/>
              <a:t>I/O</a:t>
            </a:r>
            <a:r>
              <a:rPr altLang="en-US" b="1" sz="2800" lang="zh-CN"/>
              <a:t>指令之前，先</a:t>
            </a:r>
            <a:r>
              <a:rPr altLang="en-US" b="1" sz="2800" lang="zh-CN">
                <a:solidFill>
                  <a:schemeClr val="folHlink"/>
                </a:solidFill>
              </a:rPr>
              <a:t>查询设备状态</a:t>
            </a:r>
            <a:r>
              <a:rPr altLang="en-US" b="1" sz="2800" lang="zh-CN"/>
              <a:t>，等待外设</a:t>
            </a:r>
            <a:r>
              <a:rPr altLang="en-US" b="1" sz="2800" lang="zh-CN">
                <a:solidFill>
                  <a:schemeClr val="folHlink"/>
                </a:solidFill>
              </a:rPr>
              <a:t>准备好</a:t>
            </a:r>
            <a:r>
              <a:rPr altLang="en-US" b="1" sz="2800" lang="zh-CN"/>
              <a:t>、或</a:t>
            </a:r>
            <a:r>
              <a:rPr altLang="en-US" b="1" sz="2800" lang="zh-CN">
                <a:solidFill>
                  <a:schemeClr val="folHlink"/>
                </a:solidFill>
              </a:rPr>
              <a:t>完成一次操作</a:t>
            </a:r>
            <a:r>
              <a:rPr altLang="en-US" b="1" sz="2800" lang="zh-CN"/>
              <a:t>，</a:t>
            </a:r>
            <a:r>
              <a:rPr altLang="zh-CN" b="1" sz="2800" lang="en-US"/>
              <a:t>CPU</a:t>
            </a:r>
            <a:r>
              <a:rPr altLang="en-US" b="1" sz="2800" lang="zh-CN"/>
              <a:t>再执行</a:t>
            </a:r>
            <a:r>
              <a:rPr altLang="zh-CN" b="1" sz="2800" lang="en-US"/>
              <a:t>I/O</a:t>
            </a:r>
            <a:r>
              <a:rPr altLang="en-US" b="1" sz="2800" lang="zh-CN"/>
              <a:t>指令与外设交换信息。</a:t>
            </a:r>
          </a:p>
        </p:txBody>
      </p:sp>
      <p:sp>
        <p:nvSpPr>
          <p:cNvPr id="1048955" name="Text Box 58"/>
          <p:cNvSpPr txBox="1">
            <a:spLocks noChangeArrowheads="1"/>
          </p:cNvSpPr>
          <p:nvPr/>
        </p:nvSpPr>
        <p:spPr bwMode="auto">
          <a:xfrm>
            <a:off x="1739900" y="2530475"/>
            <a:ext cx="2566988" cy="738664"/>
          </a:xfrm>
          <a:prstGeom prst="rect"/>
          <a:noFill/>
          <a:ln w="9525">
            <a:noFill/>
            <a:miter lim="800000"/>
            <a:headEnd/>
            <a:tailEnd/>
          </a:ln>
          <a:effectLst/>
        </p:spPr>
        <p:txBody>
          <a:bodyPr>
            <a:spAutoFit/>
          </a:bodyPr>
          <a:p>
            <a:pPr>
              <a:lnSpc>
                <a:spcPct val="150000"/>
              </a:lnSpc>
              <a:spcBef>
                <a:spcPct val="50000"/>
              </a:spcBef>
            </a:pPr>
            <a:r>
              <a:rPr altLang="zh-CN" b="1" sz="2800" lang="en-US"/>
              <a:t>1</a:t>
            </a:r>
            <a:r>
              <a:rPr altLang="en-US" b="1" sz="2800" lang="zh-CN"/>
              <a:t>、设备状态</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954"/>
                                        </p:tgtEl>
                                        <p:attrNameLst>
                                          <p:attrName>style.visibility</p:attrName>
                                        </p:attrNameLst>
                                      </p:cBhvr>
                                      <p:to>
                                        <p:strVal val="visible"/>
                                      </p:to>
                                    </p:set>
                                    <p:animEffect transition="in" filter="wipe(up)">
                                      <p:cBhvr>
                                        <p:cTn dur="500" id="7"/>
                                        <p:tgtEl>
                                          <p:spTgt spid="104895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955"/>
                                        </p:tgtEl>
                                        <p:attrNameLst>
                                          <p:attrName>style.visibility</p:attrName>
                                        </p:attrNameLst>
                                      </p:cBhvr>
                                      <p:to>
                                        <p:strVal val="visible"/>
                                      </p:to>
                                    </p:set>
                                    <p:animEffect transition="in" filter="wipe(up)">
                                      <p:cBhvr>
                                        <p:cTn dur="500" id="12"/>
                                        <p:tgtEl>
                                          <p:spTgt spid="104895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9" presetSubtype="0">
                                  <p:stCondLst>
                                    <p:cond delay="0"/>
                                  </p:stCondLst>
                                  <p:childTnLst>
                                    <p:set>
                                      <p:cBhvr>
                                        <p:cTn dur="1" fill="hold" id="16">
                                          <p:stCondLst>
                                            <p:cond delay="0"/>
                                          </p:stCondLst>
                                        </p:cTn>
                                        <p:tgtEl>
                                          <p:spTgt spid="107"/>
                                        </p:tgtEl>
                                        <p:attrNameLst>
                                          <p:attrName>style.visibility</p:attrName>
                                        </p:attrNameLst>
                                      </p:cBhvr>
                                      <p:to>
                                        <p:strVal val="visible"/>
                                      </p:to>
                                    </p:set>
                                    <p:animEffect transition="in" filter="dissolve">
                                      <p:cBhvr>
                                        <p:cTn dur="500" id="17"/>
                                        <p:tgtEl>
                                          <p:spTgt spid="10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9" presetSubtype="0">
                                  <p:stCondLst>
                                    <p:cond delay="0"/>
                                  </p:stCondLst>
                                  <p:childTnLst>
                                    <p:set>
                                      <p:cBhvr>
                                        <p:cTn dur="1" fill="hold" id="21">
                                          <p:stCondLst>
                                            <p:cond delay="0"/>
                                          </p:stCondLst>
                                        </p:cTn>
                                        <p:tgtEl>
                                          <p:spTgt spid="108"/>
                                        </p:tgtEl>
                                        <p:attrNameLst>
                                          <p:attrName>style.visibility</p:attrName>
                                        </p:attrNameLst>
                                      </p:cBhvr>
                                      <p:to>
                                        <p:strVal val="visible"/>
                                      </p:to>
                                    </p:set>
                                    <p:animEffect transition="in" filter="dissolve">
                                      <p:cBhvr>
                                        <p:cTn dur="500" id="22"/>
                                        <p:tgtEl>
                                          <p:spTgt spid="108"/>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9" presetSubtype="0">
                                  <p:stCondLst>
                                    <p:cond delay="0"/>
                                  </p:stCondLst>
                                  <p:childTnLst>
                                    <p:set>
                                      <p:cBhvr>
                                        <p:cTn dur="1" fill="hold" id="26">
                                          <p:stCondLst>
                                            <p:cond delay="0"/>
                                          </p:stCondLst>
                                        </p:cTn>
                                        <p:tgtEl>
                                          <p:spTgt spid="109"/>
                                        </p:tgtEl>
                                        <p:attrNameLst>
                                          <p:attrName>style.visibility</p:attrName>
                                        </p:attrNameLst>
                                      </p:cBhvr>
                                      <p:to>
                                        <p:strVal val="visible"/>
                                      </p:to>
                                    </p:set>
                                    <p:animEffect transition="in" filter="dissolve">
                                      <p:cBhvr>
                                        <p:cTn dur="500" id="27"/>
                                        <p:tgtEl>
                                          <p:spTgt spid="109"/>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942"/>
                                        </p:tgtEl>
                                        <p:attrNameLst>
                                          <p:attrName>style.visibility</p:attrName>
                                        </p:attrNameLst>
                                      </p:cBhvr>
                                      <p:to>
                                        <p:strVal val="visible"/>
                                      </p:to>
                                    </p:set>
                                    <p:animEffect transition="in" filter="wipe(up)">
                                      <p:cBhvr>
                                        <p:cTn dur="500" id="32"/>
                                        <p:tgtEl>
                                          <p:spTgt spid="1048942"/>
                                        </p:tgtEl>
                                      </p:cBhvr>
                                    </p:animEffect>
                                  </p:childTnLst>
                                </p:cTn>
                              </p:par>
                            </p:childTnLst>
                          </p:cTn>
                        </p:par>
                        <p:par>
                          <p:cTn fill="hold" id="33">
                            <p:stCondLst>
                              <p:cond delay="500"/>
                            </p:stCondLst>
                            <p:childTnLst>
                              <p:par>
                                <p:cTn fill="hold" grpId="0" id="34" nodeType="afterEffect" presetClass="entr" presetID="22" presetSubtype="8">
                                  <p:stCondLst>
                                    <p:cond delay="0"/>
                                  </p:stCondLst>
                                  <p:childTnLst>
                                    <p:set>
                                      <p:cBhvr>
                                        <p:cTn dur="1" fill="hold" id="35">
                                          <p:stCondLst>
                                            <p:cond delay="0"/>
                                          </p:stCondLst>
                                        </p:cTn>
                                        <p:tgtEl>
                                          <p:spTgt spid="1048941"/>
                                        </p:tgtEl>
                                        <p:attrNameLst>
                                          <p:attrName>style.visibility</p:attrName>
                                        </p:attrNameLst>
                                      </p:cBhvr>
                                      <p:to>
                                        <p:strVal val="visible"/>
                                      </p:to>
                                    </p:set>
                                    <p:animEffect transition="in" filter="wipe(left)">
                                      <p:cBhvr>
                                        <p:cTn dur="500" id="36"/>
                                        <p:tgtEl>
                                          <p:spTgt spid="1048941"/>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9" presetSubtype="0">
                                  <p:stCondLst>
                                    <p:cond delay="0"/>
                                  </p:stCondLst>
                                  <p:childTnLst>
                                    <p:set>
                                      <p:cBhvr>
                                        <p:cTn dur="1" fill="hold" id="40">
                                          <p:stCondLst>
                                            <p:cond delay="0"/>
                                          </p:stCondLst>
                                        </p:cTn>
                                        <p:tgtEl>
                                          <p:spTgt spid="1048952">
                                            <p:txEl>
                                              <p:pRg st="0" end="0"/>
                                            </p:txEl>
                                          </p:spTgt>
                                        </p:tgtEl>
                                        <p:attrNameLst>
                                          <p:attrName>style.visibility</p:attrName>
                                        </p:attrNameLst>
                                      </p:cBhvr>
                                      <p:to>
                                        <p:strVal val="visible"/>
                                      </p:to>
                                    </p:set>
                                    <p:animEffect transition="in" filter="dissolve">
                                      <p:cBhvr>
                                        <p:cTn dur="500" id="41"/>
                                        <p:tgtEl>
                                          <p:spTgt spid="1048952">
                                            <p:txEl>
                                              <p:pRg st="0" end="0"/>
                                            </p:txEl>
                                          </p:spTgt>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1">
                                  <p:stCondLst>
                                    <p:cond delay="0"/>
                                  </p:stCondLst>
                                  <p:childTnLst>
                                    <p:set>
                                      <p:cBhvr>
                                        <p:cTn dur="1" fill="hold" id="45">
                                          <p:stCondLst>
                                            <p:cond delay="0"/>
                                          </p:stCondLst>
                                        </p:cTn>
                                        <p:tgtEl>
                                          <p:spTgt spid="1048944"/>
                                        </p:tgtEl>
                                        <p:attrNameLst>
                                          <p:attrName>style.visibility</p:attrName>
                                        </p:attrNameLst>
                                      </p:cBhvr>
                                      <p:to>
                                        <p:strVal val="visible"/>
                                      </p:to>
                                    </p:set>
                                    <p:animEffect transition="in" filter="wipe(up)">
                                      <p:cBhvr>
                                        <p:cTn dur="500" id="46"/>
                                        <p:tgtEl>
                                          <p:spTgt spid="1048944"/>
                                        </p:tgtEl>
                                      </p:cBhvr>
                                    </p:animEffect>
                                  </p:childTnLst>
                                </p:cTn>
                              </p:par>
                            </p:childTnLst>
                          </p:cTn>
                        </p:par>
                        <p:par>
                          <p:cTn fill="hold" id="47">
                            <p:stCondLst>
                              <p:cond delay="500"/>
                            </p:stCondLst>
                            <p:childTnLst>
                              <p:par>
                                <p:cTn fill="hold" grpId="0" id="48" nodeType="afterEffect" presetClass="entr" presetID="22" presetSubtype="1">
                                  <p:stCondLst>
                                    <p:cond delay="0"/>
                                  </p:stCondLst>
                                  <p:childTnLst>
                                    <p:set>
                                      <p:cBhvr>
                                        <p:cTn dur="1" fill="hold" id="49">
                                          <p:stCondLst>
                                            <p:cond delay="0"/>
                                          </p:stCondLst>
                                        </p:cTn>
                                        <p:tgtEl>
                                          <p:spTgt spid="1048943"/>
                                        </p:tgtEl>
                                        <p:attrNameLst>
                                          <p:attrName>style.visibility</p:attrName>
                                        </p:attrNameLst>
                                      </p:cBhvr>
                                      <p:to>
                                        <p:strVal val="visible"/>
                                      </p:to>
                                    </p:set>
                                    <p:animEffect transition="in" filter="wipe(up)">
                                      <p:cBhvr>
                                        <p:cTn dur="500" id="50"/>
                                        <p:tgtEl>
                                          <p:spTgt spid="1048943"/>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9" presetSubtype="0">
                                  <p:stCondLst>
                                    <p:cond delay="0"/>
                                  </p:stCondLst>
                                  <p:childTnLst>
                                    <p:set>
                                      <p:cBhvr>
                                        <p:cTn dur="1" fill="hold" id="54">
                                          <p:stCondLst>
                                            <p:cond delay="0"/>
                                          </p:stCondLst>
                                        </p:cTn>
                                        <p:tgtEl>
                                          <p:spTgt spid="1048953">
                                            <p:txEl>
                                              <p:pRg st="0" end="0"/>
                                            </p:txEl>
                                          </p:spTgt>
                                        </p:tgtEl>
                                        <p:attrNameLst>
                                          <p:attrName>style.visibility</p:attrName>
                                        </p:attrNameLst>
                                      </p:cBhvr>
                                      <p:to>
                                        <p:strVal val="visible"/>
                                      </p:to>
                                    </p:set>
                                    <p:animEffect transition="in" filter="dissolve">
                                      <p:cBhvr>
                                        <p:cTn dur="500" id="55"/>
                                        <p:tgtEl>
                                          <p:spTgt spid="1048953">
                                            <p:txEl>
                                              <p:pRg st="0" end="0"/>
                                            </p:txEl>
                                          </p:spTgt>
                                        </p:tgtEl>
                                      </p:cBhvr>
                                    </p:animEffect>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22" presetSubtype="1">
                                  <p:stCondLst>
                                    <p:cond delay="0"/>
                                  </p:stCondLst>
                                  <p:childTnLst>
                                    <p:set>
                                      <p:cBhvr>
                                        <p:cTn dur="1" fill="hold" id="59">
                                          <p:stCondLst>
                                            <p:cond delay="0"/>
                                          </p:stCondLst>
                                        </p:cTn>
                                        <p:tgtEl>
                                          <p:spTgt spid="1048948"/>
                                        </p:tgtEl>
                                        <p:attrNameLst>
                                          <p:attrName>style.visibility</p:attrName>
                                        </p:attrNameLst>
                                      </p:cBhvr>
                                      <p:to>
                                        <p:strVal val="visible"/>
                                      </p:to>
                                    </p:set>
                                    <p:animEffect transition="in" filter="wipe(up)">
                                      <p:cBhvr>
                                        <p:cTn dur="500" id="60"/>
                                        <p:tgtEl>
                                          <p:spTgt spid="1048948"/>
                                        </p:tgtEl>
                                      </p:cBhvr>
                                    </p:animEffect>
                                  </p:childTnLst>
                                </p:cTn>
                              </p:par>
                            </p:childTnLst>
                          </p:cTn>
                        </p:par>
                        <p:par>
                          <p:cTn fill="hold" id="61">
                            <p:stCondLst>
                              <p:cond delay="500"/>
                            </p:stCondLst>
                            <p:childTnLst>
                              <p:par>
                                <p:cTn fill="hold" grpId="0" id="62" nodeType="afterEffect" presetClass="entr" presetID="22" presetSubtype="4">
                                  <p:stCondLst>
                                    <p:cond delay="0"/>
                                  </p:stCondLst>
                                  <p:childTnLst>
                                    <p:set>
                                      <p:cBhvr>
                                        <p:cTn dur="1" fill="hold" id="63">
                                          <p:stCondLst>
                                            <p:cond delay="0"/>
                                          </p:stCondLst>
                                        </p:cTn>
                                        <p:tgtEl>
                                          <p:spTgt spid="1048947"/>
                                        </p:tgtEl>
                                        <p:attrNameLst>
                                          <p:attrName>style.visibility</p:attrName>
                                        </p:attrNameLst>
                                      </p:cBhvr>
                                      <p:to>
                                        <p:strVal val="visible"/>
                                      </p:to>
                                    </p:set>
                                    <p:animEffect transition="in" filter="wipe(down)">
                                      <p:cBhvr>
                                        <p:cTn dur="500" id="64"/>
                                        <p:tgtEl>
                                          <p:spTgt spid="1048947"/>
                                        </p:tgtEl>
                                      </p:cBhvr>
                                    </p:animEffect>
                                  </p:childTnLst>
                                </p:cTn>
                              </p:par>
                            </p:childTnLst>
                          </p:cTn>
                        </p:par>
                      </p:childTnLst>
                    </p:cTn>
                  </p:par>
                  <p:par>
                    <p:cTn fill="hold" id="65">
                      <p:stCondLst>
                        <p:cond delay="indefinite"/>
                      </p:stCondLst>
                      <p:childTnLst>
                        <p:par>
                          <p:cTn fill="hold" id="66">
                            <p:stCondLst>
                              <p:cond delay="0"/>
                            </p:stCondLst>
                            <p:childTnLst>
                              <p:par>
                                <p:cTn fill="hold" grpId="0" id="67" nodeType="clickEffect" presetClass="entr" presetID="22" presetSubtype="1">
                                  <p:stCondLst>
                                    <p:cond delay="0"/>
                                  </p:stCondLst>
                                  <p:childTnLst>
                                    <p:set>
                                      <p:cBhvr>
                                        <p:cTn dur="1" fill="hold" id="68">
                                          <p:stCondLst>
                                            <p:cond delay="0"/>
                                          </p:stCondLst>
                                        </p:cTn>
                                        <p:tgtEl>
                                          <p:spTgt spid="1048946"/>
                                        </p:tgtEl>
                                        <p:attrNameLst>
                                          <p:attrName>style.visibility</p:attrName>
                                        </p:attrNameLst>
                                      </p:cBhvr>
                                      <p:to>
                                        <p:strVal val="visible"/>
                                      </p:to>
                                    </p:set>
                                    <p:animEffect transition="in" filter="wipe(up)">
                                      <p:cBhvr>
                                        <p:cTn dur="500" id="69"/>
                                        <p:tgtEl>
                                          <p:spTgt spid="1048946"/>
                                        </p:tgtEl>
                                      </p:cBhvr>
                                    </p:animEffect>
                                  </p:childTnLst>
                                </p:cTn>
                              </p:par>
                            </p:childTnLst>
                          </p:cTn>
                        </p:par>
                        <p:par>
                          <p:cTn fill="hold" id="70">
                            <p:stCondLst>
                              <p:cond delay="500"/>
                            </p:stCondLst>
                            <p:childTnLst>
                              <p:par>
                                <p:cTn fill="hold" grpId="0" id="71" nodeType="afterEffect" presetClass="entr" presetID="22" presetSubtype="4">
                                  <p:stCondLst>
                                    <p:cond delay="0"/>
                                  </p:stCondLst>
                                  <p:childTnLst>
                                    <p:set>
                                      <p:cBhvr>
                                        <p:cTn dur="1" fill="hold" id="72">
                                          <p:stCondLst>
                                            <p:cond delay="0"/>
                                          </p:stCondLst>
                                        </p:cTn>
                                        <p:tgtEl>
                                          <p:spTgt spid="1048945"/>
                                        </p:tgtEl>
                                        <p:attrNameLst>
                                          <p:attrName>style.visibility</p:attrName>
                                        </p:attrNameLst>
                                      </p:cBhvr>
                                      <p:to>
                                        <p:strVal val="visible"/>
                                      </p:to>
                                    </p:set>
                                    <p:animEffect transition="in" filter="wipe(down)">
                                      <p:cBhvr>
                                        <p:cTn dur="500" id="73"/>
                                        <p:tgtEl>
                                          <p:spTgt spid="1048945"/>
                                        </p:tgtEl>
                                      </p:cBhvr>
                                    </p:animEffect>
                                  </p:childTnLst>
                                </p:cTn>
                              </p:par>
                            </p:childTnLst>
                          </p:cTn>
                        </p:par>
                      </p:childTnLst>
                    </p:cTn>
                  </p:par>
                  <p:par>
                    <p:cTn fill="hold" id="74">
                      <p:stCondLst>
                        <p:cond delay="indefinite"/>
                      </p:stCondLst>
                      <p:childTnLst>
                        <p:par>
                          <p:cTn fill="hold" id="75">
                            <p:stCondLst>
                              <p:cond delay="0"/>
                            </p:stCondLst>
                            <p:childTnLst>
                              <p:par>
                                <p:cTn fill="hold" grpId="0" id="76" nodeType="clickEffect" presetClass="entr" presetID="9" presetSubtype="0">
                                  <p:stCondLst>
                                    <p:cond delay="0"/>
                                  </p:stCondLst>
                                  <p:childTnLst>
                                    <p:set>
                                      <p:cBhvr>
                                        <p:cTn dur="1" fill="hold" id="77">
                                          <p:stCondLst>
                                            <p:cond delay="0"/>
                                          </p:stCondLst>
                                        </p:cTn>
                                        <p:tgtEl>
                                          <p:spTgt spid="1048951">
                                            <p:txEl>
                                              <p:pRg st="0" end="0"/>
                                            </p:txEl>
                                          </p:spTgt>
                                        </p:tgtEl>
                                        <p:attrNameLst>
                                          <p:attrName>style.visibility</p:attrName>
                                        </p:attrNameLst>
                                      </p:cBhvr>
                                      <p:to>
                                        <p:strVal val="visible"/>
                                      </p:to>
                                    </p:set>
                                    <p:animEffect transition="in" filter="dissolve">
                                      <p:cBhvr>
                                        <p:cTn dur="500" id="78"/>
                                        <p:tgtEl>
                                          <p:spTgt spid="1048951">
                                            <p:txEl>
                                              <p:pRg st="0" end="0"/>
                                            </p:txEl>
                                          </p:spTgt>
                                        </p:tgtEl>
                                      </p:cBhvr>
                                    </p:animEffect>
                                  </p:childTnLst>
                                </p:cTn>
                              </p:par>
                            </p:childTnLst>
                          </p:cTn>
                        </p:par>
                        <p:par>
                          <p:cTn fill="hold" id="79">
                            <p:stCondLst>
                              <p:cond delay="500"/>
                            </p:stCondLst>
                            <p:childTnLst>
                              <p:par>
                                <p:cTn fill="hold" grpId="0" id="80" nodeType="afterEffect" presetClass="entr" presetID="9" presetSubtype="0">
                                  <p:stCondLst>
                                    <p:cond delay="0"/>
                                  </p:stCondLst>
                                  <p:childTnLst>
                                    <p:set>
                                      <p:cBhvr>
                                        <p:cTn dur="1" fill="hold" id="81">
                                          <p:stCondLst>
                                            <p:cond delay="0"/>
                                          </p:stCondLst>
                                        </p:cTn>
                                        <p:tgtEl>
                                          <p:spTgt spid="1048949">
                                            <p:txEl>
                                              <p:pRg st="0" end="0"/>
                                            </p:txEl>
                                          </p:spTgt>
                                        </p:tgtEl>
                                        <p:attrNameLst>
                                          <p:attrName>style.visibility</p:attrName>
                                        </p:attrNameLst>
                                      </p:cBhvr>
                                      <p:to>
                                        <p:strVal val="visible"/>
                                      </p:to>
                                    </p:set>
                                    <p:animEffect transition="in" filter="dissolve">
                                      <p:cBhvr>
                                        <p:cTn dur="500" id="82"/>
                                        <p:tgtEl>
                                          <p:spTgt spid="1048949">
                                            <p:txEl>
                                              <p:pRg st="0" end="0"/>
                                            </p:txEl>
                                          </p:spTgt>
                                        </p:tgtEl>
                                      </p:cBhvr>
                                    </p:animEffect>
                                  </p:childTnLst>
                                </p:cTn>
                              </p:par>
                            </p:childTnLst>
                          </p:cTn>
                        </p:par>
                        <p:par>
                          <p:cTn fill="hold" id="83">
                            <p:stCondLst>
                              <p:cond delay="1000"/>
                            </p:stCondLst>
                            <p:childTnLst>
                              <p:par>
                                <p:cTn fill="hold" grpId="0" id="84" nodeType="afterEffect" presetClass="entr" presetID="9" presetSubtype="0">
                                  <p:stCondLst>
                                    <p:cond delay="0"/>
                                  </p:stCondLst>
                                  <p:childTnLst>
                                    <p:set>
                                      <p:cBhvr>
                                        <p:cTn dur="1" fill="hold" id="85">
                                          <p:stCondLst>
                                            <p:cond delay="0"/>
                                          </p:stCondLst>
                                        </p:cTn>
                                        <p:tgtEl>
                                          <p:spTgt spid="1048950">
                                            <p:txEl>
                                              <p:pRg st="0" end="0"/>
                                            </p:txEl>
                                          </p:spTgt>
                                        </p:tgtEl>
                                        <p:attrNameLst>
                                          <p:attrName>style.visibility</p:attrName>
                                        </p:attrNameLst>
                                      </p:cBhvr>
                                      <p:to>
                                        <p:strVal val="visible"/>
                                      </p:to>
                                    </p:set>
                                    <p:animEffect transition="in" filter="dissolve">
                                      <p:cBhvr>
                                        <p:cTn dur="500" id="86"/>
                                        <p:tgtEl>
                                          <p:spTgt spid="10489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1" grpId="0" animBg="1"/>
      <p:bldP spid="1048942" grpId="0" autoUpdateAnimBg="0"/>
      <p:bldP spid="1048943" grpId="0" animBg="1"/>
      <p:bldP spid="1048944" grpId="0" autoUpdateAnimBg="0"/>
      <p:bldP spid="1048945" grpId="0" animBg="1"/>
      <p:bldP spid="1048946" grpId="0" autoUpdateAnimBg="0"/>
      <p:bldP spid="1048947" grpId="0" animBg="1"/>
      <p:bldP spid="1048948" grpId="0" autoUpdateAnimBg="0"/>
      <p:bldP spid="1048949" grpId="0" build="p" autoUpdateAnimBg="0"/>
      <p:bldP spid="1048950" grpId="0" build="p" autoUpdateAnimBg="0"/>
      <p:bldP spid="1048951" grpId="0" build="p" autoUpdateAnimBg="0"/>
      <p:bldP spid="1048952" grpId="0" build="p" autoUpdateAnimBg="0"/>
      <p:bldP spid="1048953" grpId="0" build="p" autoUpdateAnimBg="0"/>
      <p:bldP spid="1048954" grpId="0" autoUpdateAnimBg="0"/>
      <p:bldP spid="104895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110" name=""/>
        <p:cNvGrpSpPr/>
        <p:nvPr/>
      </p:nvGrpSpPr>
      <p:grpSpPr>
        <a:xfrm>
          <a:off x="0" y="0"/>
          <a:ext cx="0" cy="0"/>
          <a:chOff x="0" y="0"/>
          <a:chExt cx="0" cy="0"/>
        </a:xfrm>
      </p:grpSpPr>
      <p:sp>
        <p:nvSpPr>
          <p:cNvPr id="1048956" name="Text Box 2"/>
          <p:cNvSpPr txBox="1">
            <a:spLocks noChangeArrowheads="1"/>
          </p:cNvSpPr>
          <p:nvPr/>
        </p:nvSpPr>
        <p:spPr bwMode="auto">
          <a:xfrm>
            <a:off x="2380456" y="116632"/>
            <a:ext cx="60198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t>2</a:t>
            </a:r>
            <a:r>
              <a:rPr altLang="en-US" b="1" sz="2800" lang="zh-CN"/>
              <a:t>、查询方式的程序流程</a:t>
            </a:r>
          </a:p>
        </p:txBody>
      </p:sp>
      <p:sp>
        <p:nvSpPr>
          <p:cNvPr id="1048957" name="Line 3"/>
          <p:cNvSpPr>
            <a:spLocks noChangeShapeType="1"/>
          </p:cNvSpPr>
          <p:nvPr/>
        </p:nvSpPr>
        <p:spPr bwMode="auto">
          <a:xfrm flipH="1">
            <a:off x="8338865" y="231032"/>
            <a:ext cx="273" cy="523219"/>
          </a:xfrm>
          <a:prstGeom prst="line"/>
          <a:noFill/>
          <a:ln w="38100">
            <a:solidFill>
              <a:schemeClr val="tx1"/>
            </a:solidFill>
            <a:round/>
            <a:headEnd/>
            <a:tailEnd type="triangle" w="med" len="med"/>
          </a:ln>
          <a:effectLst/>
        </p:spPr>
        <p:txBody>
          <a:bodyPr anchor="ctr" wrap="none"/>
          <a:p>
            <a:endParaRPr altLang="en-US" b="1" sz="2800" lang="zh-CN"/>
          </a:p>
        </p:txBody>
      </p:sp>
      <p:sp>
        <p:nvSpPr>
          <p:cNvPr id="1048958" name="Text Box 4"/>
          <p:cNvSpPr txBox="1">
            <a:spLocks noChangeArrowheads="1"/>
          </p:cNvSpPr>
          <p:nvPr/>
        </p:nvSpPr>
        <p:spPr bwMode="auto">
          <a:xfrm>
            <a:off x="7464152" y="755412"/>
            <a:ext cx="1855788" cy="369332"/>
          </a:xfrm>
          <a:prstGeom prst="rect"/>
          <a:solidFill>
            <a:srgbClr val="75EEFB"/>
          </a:solidFill>
          <a:ln w="38100">
            <a:solidFill>
              <a:schemeClr val="tx1"/>
            </a:solidFill>
            <a:miter lim="800000"/>
            <a:headEnd/>
            <a:tailEnd/>
          </a:ln>
          <a:effectLst/>
        </p:spPr>
        <p:txBody>
          <a:bodyPr bIns="0" lIns="0" rIns="0" tIns="0">
            <a:spAutoFit/>
          </a:bodyPr>
          <a:p>
            <a:pPr algn="ctr">
              <a:spcBef>
                <a:spcPct val="50000"/>
              </a:spcBef>
            </a:pPr>
            <a:r>
              <a:rPr altLang="en-US" b="1" sz="2400" lang="zh-CN"/>
              <a:t>启动外设</a:t>
            </a:r>
          </a:p>
        </p:txBody>
      </p:sp>
      <p:sp>
        <p:nvSpPr>
          <p:cNvPr id="1048959" name="Line 5"/>
          <p:cNvSpPr>
            <a:spLocks noChangeShapeType="1"/>
          </p:cNvSpPr>
          <p:nvPr/>
        </p:nvSpPr>
        <p:spPr bwMode="auto">
          <a:xfrm>
            <a:off x="8329613" y="1146175"/>
            <a:ext cx="0" cy="533400"/>
          </a:xfrm>
          <a:prstGeom prst="line"/>
          <a:noFill/>
          <a:ln w="38100">
            <a:solidFill>
              <a:schemeClr val="tx1"/>
            </a:solidFill>
            <a:round/>
            <a:headEnd/>
            <a:tailEnd type="triangle" w="med" len="med"/>
          </a:ln>
          <a:effectLst/>
        </p:spPr>
        <p:txBody>
          <a:bodyPr anchor="ctr" wrap="none"/>
          <a:p>
            <a:endParaRPr altLang="en-US" b="1" sz="2800" lang="zh-CN"/>
          </a:p>
        </p:txBody>
      </p:sp>
      <p:grpSp>
        <p:nvGrpSpPr>
          <p:cNvPr id="111" name="Group 6"/>
          <p:cNvGrpSpPr/>
          <p:nvPr/>
        </p:nvGrpSpPr>
        <p:grpSpPr bwMode="auto">
          <a:xfrm>
            <a:off x="6453188" y="1658938"/>
            <a:ext cx="3733800" cy="1143000"/>
            <a:chOff x="2400" y="1344"/>
            <a:chExt cx="2352" cy="720"/>
          </a:xfrm>
        </p:grpSpPr>
        <p:sp>
          <p:nvSpPr>
            <p:cNvPr id="1048960" name="AutoShape 7"/>
            <p:cNvSpPr>
              <a:spLocks noChangeArrowheads="1"/>
            </p:cNvSpPr>
            <p:nvPr/>
          </p:nvSpPr>
          <p:spPr bwMode="auto">
            <a:xfrm>
              <a:off x="2400" y="1344"/>
              <a:ext cx="2352" cy="720"/>
            </a:xfrm>
            <a:prstGeom prst="flowChartDecision"/>
            <a:solidFill>
              <a:srgbClr val="75EEFB"/>
            </a:solidFill>
            <a:ln w="38100">
              <a:solidFill>
                <a:schemeClr val="tx1"/>
              </a:solidFill>
              <a:miter lim="800000"/>
              <a:headEnd/>
              <a:tailEnd/>
            </a:ln>
            <a:effectLst/>
          </p:spPr>
          <p:txBody>
            <a:bodyPr anchor="ctr" wrap="none"/>
            <a:p>
              <a:pPr algn="ctr"/>
              <a:endParaRPr altLang="en-US" b="1" sz="2800" lang="zh-CN"/>
            </a:p>
          </p:txBody>
        </p:sp>
        <p:sp>
          <p:nvSpPr>
            <p:cNvPr id="1048961" name="Text Box 8"/>
            <p:cNvSpPr txBox="1">
              <a:spLocks noChangeArrowheads="1"/>
            </p:cNvSpPr>
            <p:nvPr/>
          </p:nvSpPr>
          <p:spPr bwMode="auto">
            <a:xfrm>
              <a:off x="2640" y="1578"/>
              <a:ext cx="2016" cy="291"/>
            </a:xfrm>
            <a:prstGeom prst="rect"/>
            <a:noFill/>
            <a:ln w="9525">
              <a:noFill/>
              <a:miter lim="800000"/>
              <a:headEnd/>
              <a:tailEnd/>
            </a:ln>
            <a:effectLst/>
          </p:spPr>
          <p:txBody>
            <a:bodyPr>
              <a:spAutoFit/>
            </a:bodyPr>
            <a:p>
              <a:pPr algn="ctr">
                <a:spcBef>
                  <a:spcPct val="50000"/>
                </a:spcBef>
              </a:pPr>
              <a:r>
                <a:rPr altLang="en-US" b="1" sz="2400" lang="zh-CN"/>
                <a:t>外设工作完成？</a:t>
              </a:r>
            </a:p>
          </p:txBody>
        </p:sp>
      </p:grpSp>
      <p:sp>
        <p:nvSpPr>
          <p:cNvPr id="1048962" name="Line 9"/>
          <p:cNvSpPr>
            <a:spLocks noChangeShapeType="1"/>
          </p:cNvSpPr>
          <p:nvPr/>
        </p:nvSpPr>
        <p:spPr bwMode="auto">
          <a:xfrm>
            <a:off x="6086475" y="2235200"/>
            <a:ext cx="341313" cy="0"/>
          </a:xfrm>
          <a:prstGeom prst="line"/>
          <a:noFill/>
          <a:ln w="38100">
            <a:solidFill>
              <a:schemeClr val="tx1"/>
            </a:solidFill>
            <a:round/>
            <a:headEnd/>
            <a:tailEnd/>
          </a:ln>
          <a:effectLst/>
        </p:spPr>
        <p:txBody>
          <a:bodyPr anchor="ctr" wrap="none"/>
          <a:p>
            <a:endParaRPr altLang="en-US" b="1" sz="2800" lang="zh-CN"/>
          </a:p>
        </p:txBody>
      </p:sp>
      <p:sp>
        <p:nvSpPr>
          <p:cNvPr id="1048963" name="Line 10"/>
          <p:cNvSpPr>
            <a:spLocks noChangeShapeType="1"/>
          </p:cNvSpPr>
          <p:nvPr/>
        </p:nvSpPr>
        <p:spPr bwMode="auto">
          <a:xfrm flipV="1">
            <a:off x="6086475" y="1400172"/>
            <a:ext cx="0" cy="834953"/>
          </a:xfrm>
          <a:prstGeom prst="line"/>
          <a:noFill/>
          <a:ln w="38100">
            <a:solidFill>
              <a:schemeClr val="tx1"/>
            </a:solidFill>
            <a:round/>
            <a:headEnd/>
            <a:tailEnd/>
          </a:ln>
          <a:effectLst/>
        </p:spPr>
        <p:txBody>
          <a:bodyPr anchor="ctr" wrap="none"/>
          <a:p>
            <a:endParaRPr altLang="en-US" b="1" sz="2800" lang="zh-CN"/>
          </a:p>
        </p:txBody>
      </p:sp>
      <p:sp>
        <p:nvSpPr>
          <p:cNvPr id="1048964" name="Line 11"/>
          <p:cNvSpPr>
            <a:spLocks noChangeShapeType="1"/>
          </p:cNvSpPr>
          <p:nvPr/>
        </p:nvSpPr>
        <p:spPr bwMode="auto">
          <a:xfrm flipH="1">
            <a:off x="6086475" y="1412776"/>
            <a:ext cx="2095500" cy="0"/>
          </a:xfrm>
          <a:prstGeom prst="line"/>
          <a:noFill/>
          <a:ln w="38100">
            <a:solidFill>
              <a:schemeClr val="tx1"/>
            </a:solidFill>
            <a:round/>
            <a:headEnd type="triangle" w="med" len="med"/>
            <a:tailEnd/>
          </a:ln>
          <a:effectLst/>
        </p:spPr>
        <p:txBody>
          <a:bodyPr anchor="ctr" wrap="none"/>
          <a:p>
            <a:endParaRPr altLang="en-US" b="1" sz="2800" lang="zh-CN"/>
          </a:p>
        </p:txBody>
      </p:sp>
      <p:sp>
        <p:nvSpPr>
          <p:cNvPr id="1048965" name="Text Box 12"/>
          <p:cNvSpPr txBox="1">
            <a:spLocks noChangeArrowheads="1"/>
          </p:cNvSpPr>
          <p:nvPr/>
        </p:nvSpPr>
        <p:spPr bwMode="auto">
          <a:xfrm>
            <a:off x="6092825" y="1658938"/>
            <a:ext cx="685800" cy="523220"/>
          </a:xfrm>
          <a:prstGeom prst="rect"/>
          <a:noFill/>
          <a:ln w="9525">
            <a:noFill/>
            <a:miter lim="800000"/>
            <a:headEnd/>
            <a:tailEnd/>
          </a:ln>
          <a:effectLst/>
        </p:spPr>
        <p:txBody>
          <a:bodyPr>
            <a:spAutoFit/>
          </a:bodyPr>
          <a:p>
            <a:pPr>
              <a:spcBef>
                <a:spcPct val="50000"/>
              </a:spcBef>
            </a:pPr>
            <a:r>
              <a:rPr altLang="zh-CN" b="1" sz="2800" lang="en-US">
                <a:solidFill>
                  <a:srgbClr val="0000FF"/>
                </a:solidFill>
              </a:rPr>
              <a:t>N</a:t>
            </a:r>
          </a:p>
        </p:txBody>
      </p:sp>
      <p:sp>
        <p:nvSpPr>
          <p:cNvPr id="1048966" name="Text Box 13"/>
          <p:cNvSpPr txBox="1">
            <a:spLocks noChangeArrowheads="1"/>
          </p:cNvSpPr>
          <p:nvPr/>
        </p:nvSpPr>
        <p:spPr bwMode="auto">
          <a:xfrm>
            <a:off x="8718550" y="2663825"/>
            <a:ext cx="685800" cy="523220"/>
          </a:xfrm>
          <a:prstGeom prst="rect"/>
          <a:noFill/>
          <a:ln w="9525">
            <a:noFill/>
            <a:miter lim="800000"/>
            <a:headEnd/>
            <a:tailEnd/>
          </a:ln>
          <a:effectLst/>
        </p:spPr>
        <p:txBody>
          <a:bodyPr>
            <a:spAutoFit/>
          </a:bodyPr>
          <a:p>
            <a:pPr>
              <a:spcBef>
                <a:spcPct val="50000"/>
              </a:spcBef>
            </a:pPr>
            <a:r>
              <a:rPr altLang="zh-CN" b="1" sz="2800" lang="en-US">
                <a:solidFill>
                  <a:srgbClr val="0000FF"/>
                </a:solidFill>
              </a:rPr>
              <a:t>Y</a:t>
            </a:r>
          </a:p>
        </p:txBody>
      </p:sp>
      <p:sp>
        <p:nvSpPr>
          <p:cNvPr id="1048967" name="Line 14"/>
          <p:cNvSpPr>
            <a:spLocks noChangeShapeType="1"/>
          </p:cNvSpPr>
          <p:nvPr/>
        </p:nvSpPr>
        <p:spPr bwMode="auto">
          <a:xfrm>
            <a:off x="8329613" y="2822575"/>
            <a:ext cx="0" cy="533400"/>
          </a:xfrm>
          <a:prstGeom prst="line"/>
          <a:noFill/>
          <a:ln w="38100">
            <a:solidFill>
              <a:schemeClr val="tx1"/>
            </a:solidFill>
            <a:round/>
            <a:headEnd/>
            <a:tailEnd type="triangle" w="med" len="med"/>
          </a:ln>
          <a:effectLst/>
        </p:spPr>
        <p:txBody>
          <a:bodyPr anchor="ctr" wrap="none"/>
          <a:p>
            <a:endParaRPr altLang="en-US" b="1" sz="2800" lang="zh-CN"/>
          </a:p>
        </p:txBody>
      </p:sp>
      <p:sp>
        <p:nvSpPr>
          <p:cNvPr id="1048968" name="Text Box 15"/>
          <p:cNvSpPr txBox="1">
            <a:spLocks noChangeArrowheads="1"/>
          </p:cNvSpPr>
          <p:nvPr/>
        </p:nvSpPr>
        <p:spPr bwMode="auto">
          <a:xfrm>
            <a:off x="7034213" y="3355975"/>
            <a:ext cx="2514600" cy="461665"/>
          </a:xfrm>
          <a:prstGeom prst="rect"/>
          <a:solidFill>
            <a:srgbClr val="75EEFB"/>
          </a:solidFill>
          <a:ln w="38100">
            <a:solidFill>
              <a:schemeClr val="tx1"/>
            </a:solidFill>
            <a:miter lim="800000"/>
            <a:headEnd/>
            <a:tailEnd/>
          </a:ln>
          <a:effectLst/>
        </p:spPr>
        <p:txBody>
          <a:bodyPr>
            <a:spAutoFit/>
          </a:bodyPr>
          <a:p>
            <a:pPr algn="ctr">
              <a:spcBef>
                <a:spcPct val="50000"/>
              </a:spcBef>
            </a:pPr>
            <a:r>
              <a:rPr altLang="zh-CN" b="1" sz="2400" lang="en-US"/>
              <a:t>  </a:t>
            </a:r>
            <a:r>
              <a:rPr altLang="en-US" b="1" sz="2400" lang="zh-CN"/>
              <a:t>读</a:t>
            </a:r>
            <a:r>
              <a:rPr altLang="zh-CN" b="1" sz="2400" lang="en-US"/>
              <a:t>/</a:t>
            </a:r>
            <a:r>
              <a:rPr altLang="en-US" b="1" sz="2400" lang="zh-CN"/>
              <a:t>写数据</a:t>
            </a:r>
          </a:p>
        </p:txBody>
      </p:sp>
      <p:sp>
        <p:nvSpPr>
          <p:cNvPr id="1048969" name="Line 16"/>
          <p:cNvSpPr>
            <a:spLocks noChangeShapeType="1"/>
          </p:cNvSpPr>
          <p:nvPr/>
        </p:nvSpPr>
        <p:spPr bwMode="auto">
          <a:xfrm flipH="1">
            <a:off x="8318500" y="3833515"/>
            <a:ext cx="9252" cy="744835"/>
          </a:xfrm>
          <a:prstGeom prst="line"/>
          <a:noFill/>
          <a:ln w="38100">
            <a:solidFill>
              <a:schemeClr val="tx1"/>
            </a:solidFill>
            <a:round/>
            <a:headEnd/>
            <a:tailEnd type="triangle" w="med" len="med"/>
          </a:ln>
          <a:effectLst/>
        </p:spPr>
        <p:txBody>
          <a:bodyPr anchor="ctr" wrap="none"/>
          <a:p>
            <a:endParaRPr altLang="en-US" b="1" sz="2800" lang="zh-CN"/>
          </a:p>
        </p:txBody>
      </p:sp>
      <p:grpSp>
        <p:nvGrpSpPr>
          <p:cNvPr id="112" name="Group 17"/>
          <p:cNvGrpSpPr/>
          <p:nvPr/>
        </p:nvGrpSpPr>
        <p:grpSpPr bwMode="auto">
          <a:xfrm>
            <a:off x="6514028" y="4579938"/>
            <a:ext cx="3594100" cy="935037"/>
            <a:chOff x="2400" y="1344"/>
            <a:chExt cx="2352" cy="720"/>
          </a:xfrm>
        </p:grpSpPr>
        <p:sp>
          <p:nvSpPr>
            <p:cNvPr id="1048970" name="AutoShape 18"/>
            <p:cNvSpPr>
              <a:spLocks noChangeArrowheads="1"/>
            </p:cNvSpPr>
            <p:nvPr/>
          </p:nvSpPr>
          <p:spPr bwMode="auto">
            <a:xfrm>
              <a:off x="2400" y="1344"/>
              <a:ext cx="2352" cy="720"/>
            </a:xfrm>
            <a:prstGeom prst="flowChartDecision"/>
            <a:solidFill>
              <a:srgbClr val="75EEFB"/>
            </a:solidFill>
            <a:ln w="38100">
              <a:solidFill>
                <a:schemeClr val="tx1"/>
              </a:solidFill>
              <a:miter lim="800000"/>
              <a:headEnd/>
              <a:tailEnd/>
            </a:ln>
            <a:effectLst/>
          </p:spPr>
          <p:txBody>
            <a:bodyPr anchor="ctr" wrap="none"/>
            <a:p>
              <a:pPr algn="ctr"/>
              <a:endParaRPr altLang="en-US" b="1" sz="2800" lang="zh-CN"/>
            </a:p>
          </p:txBody>
        </p:sp>
        <p:sp>
          <p:nvSpPr>
            <p:cNvPr id="1048971" name="Text Box 19"/>
            <p:cNvSpPr txBox="1">
              <a:spLocks noChangeArrowheads="1"/>
            </p:cNvSpPr>
            <p:nvPr/>
          </p:nvSpPr>
          <p:spPr bwMode="auto">
            <a:xfrm>
              <a:off x="2640" y="1544"/>
              <a:ext cx="2016" cy="355"/>
            </a:xfrm>
            <a:prstGeom prst="rect"/>
            <a:noFill/>
            <a:ln w="9525">
              <a:noFill/>
              <a:miter lim="800000"/>
              <a:headEnd/>
              <a:tailEnd/>
            </a:ln>
            <a:effectLst/>
          </p:spPr>
          <p:txBody>
            <a:bodyPr>
              <a:spAutoFit/>
            </a:bodyPr>
            <a:p>
              <a:pPr algn="ctr">
                <a:spcBef>
                  <a:spcPct val="50000"/>
                </a:spcBef>
              </a:pPr>
              <a:r>
                <a:rPr altLang="en-US" b="1" sz="2400" lang="zh-CN"/>
                <a:t>全部完成？</a:t>
              </a:r>
            </a:p>
          </p:txBody>
        </p:sp>
      </p:grpSp>
      <p:grpSp>
        <p:nvGrpSpPr>
          <p:cNvPr id="113" name="Group 23"/>
          <p:cNvGrpSpPr/>
          <p:nvPr/>
        </p:nvGrpSpPr>
        <p:grpSpPr bwMode="auto">
          <a:xfrm>
            <a:off x="8320088" y="1338263"/>
            <a:ext cx="2232025" cy="3743325"/>
            <a:chOff x="4332" y="709"/>
            <a:chExt cx="1406" cy="2358"/>
          </a:xfrm>
        </p:grpSpPr>
        <p:sp>
          <p:nvSpPr>
            <p:cNvPr id="1048972" name="Line 24"/>
            <p:cNvSpPr>
              <a:spLocks noChangeShapeType="1"/>
            </p:cNvSpPr>
            <p:nvPr/>
          </p:nvSpPr>
          <p:spPr bwMode="auto">
            <a:xfrm>
              <a:off x="5391" y="3055"/>
              <a:ext cx="347" cy="0"/>
            </a:xfrm>
            <a:prstGeom prst="line"/>
            <a:noFill/>
            <a:ln w="38100">
              <a:solidFill>
                <a:schemeClr val="tx1"/>
              </a:solidFill>
              <a:round/>
              <a:headEnd/>
              <a:tailEnd/>
            </a:ln>
            <a:effectLst/>
          </p:spPr>
          <p:txBody>
            <a:bodyPr anchor="ctr" wrap="none"/>
            <a:p>
              <a:endParaRPr altLang="en-US" b="1" sz="2800" lang="zh-CN"/>
            </a:p>
          </p:txBody>
        </p:sp>
        <p:sp>
          <p:nvSpPr>
            <p:cNvPr id="1048973" name="Text Box 25"/>
            <p:cNvSpPr txBox="1">
              <a:spLocks noChangeArrowheads="1"/>
            </p:cNvSpPr>
            <p:nvPr/>
          </p:nvSpPr>
          <p:spPr bwMode="auto">
            <a:xfrm>
              <a:off x="5215" y="2657"/>
              <a:ext cx="432" cy="330"/>
            </a:xfrm>
            <a:prstGeom prst="rect"/>
            <a:noFill/>
            <a:ln w="9525">
              <a:noFill/>
              <a:miter lim="800000"/>
              <a:headEnd/>
              <a:tailEnd/>
            </a:ln>
            <a:effectLst/>
          </p:spPr>
          <p:txBody>
            <a:bodyPr>
              <a:spAutoFit/>
            </a:bodyPr>
            <a:p>
              <a:pPr>
                <a:spcBef>
                  <a:spcPct val="50000"/>
                </a:spcBef>
              </a:pPr>
              <a:r>
                <a:rPr altLang="zh-CN" b="1" sz="2800" lang="en-US">
                  <a:solidFill>
                    <a:srgbClr val="0000FF"/>
                  </a:solidFill>
                </a:rPr>
                <a:t>N</a:t>
              </a:r>
            </a:p>
          </p:txBody>
        </p:sp>
        <p:sp>
          <p:nvSpPr>
            <p:cNvPr id="1048974" name="Line 26"/>
            <p:cNvSpPr>
              <a:spLocks noChangeShapeType="1"/>
            </p:cNvSpPr>
            <p:nvPr/>
          </p:nvSpPr>
          <p:spPr bwMode="auto">
            <a:xfrm flipV="1">
              <a:off x="5738" y="709"/>
              <a:ext cx="0" cy="2358"/>
            </a:xfrm>
            <a:prstGeom prst="line"/>
            <a:noFill/>
            <a:ln w="38100">
              <a:solidFill>
                <a:schemeClr val="tx1"/>
              </a:solidFill>
              <a:round/>
              <a:headEnd/>
              <a:tailEnd/>
            </a:ln>
            <a:effectLst/>
          </p:spPr>
          <p:txBody>
            <a:bodyPr wrap="none"/>
            <a:p>
              <a:endParaRPr altLang="en-US" b="1" sz="2800" lang="zh-CN"/>
            </a:p>
          </p:txBody>
        </p:sp>
        <p:sp>
          <p:nvSpPr>
            <p:cNvPr id="1048975" name="Line 27"/>
            <p:cNvSpPr>
              <a:spLocks noChangeShapeType="1"/>
            </p:cNvSpPr>
            <p:nvPr/>
          </p:nvSpPr>
          <p:spPr bwMode="auto">
            <a:xfrm flipH="1">
              <a:off x="4332" y="709"/>
              <a:ext cx="1406" cy="0"/>
            </a:xfrm>
            <a:prstGeom prst="line"/>
            <a:noFill/>
            <a:ln w="38100">
              <a:solidFill>
                <a:schemeClr val="tx1"/>
              </a:solidFill>
              <a:round/>
              <a:headEnd/>
              <a:tailEnd type="triangle" w="med" len="med"/>
            </a:ln>
            <a:effectLst/>
          </p:spPr>
          <p:txBody>
            <a:bodyPr wrap="none"/>
            <a:p>
              <a:endParaRPr altLang="en-US" b="1" sz="2800" lang="zh-CN"/>
            </a:p>
          </p:txBody>
        </p:sp>
      </p:grpSp>
      <p:sp>
        <p:nvSpPr>
          <p:cNvPr id="1048976" name="Text Box 28"/>
          <p:cNvSpPr txBox="1">
            <a:spLocks noChangeArrowheads="1"/>
          </p:cNvSpPr>
          <p:nvPr/>
        </p:nvSpPr>
        <p:spPr bwMode="auto">
          <a:xfrm>
            <a:off x="2423592" y="746125"/>
            <a:ext cx="4356100" cy="519113"/>
          </a:xfrm>
          <a:prstGeom prst="rect"/>
          <a:noFill/>
          <a:ln w="12700" cap="sq">
            <a:noFill/>
            <a:miter lim="800000"/>
            <a:headEnd type="none" w="sm" len="sm"/>
            <a:tailEnd type="none" w="sm" len="sm"/>
          </a:ln>
          <a:effectLst/>
        </p:spPr>
        <p:txBody>
          <a:bodyPr>
            <a:spAutoFit/>
          </a:bodyPr>
          <a:p>
            <a:pPr>
              <a:spcBef>
                <a:spcPct val="50000"/>
              </a:spcBef>
            </a:pPr>
            <a:r>
              <a:rPr altLang="en-US" b="1" sz="2800" lang="zh-CN"/>
              <a:t>输出指令设置启动信号</a:t>
            </a:r>
          </a:p>
        </p:txBody>
      </p:sp>
      <p:sp>
        <p:nvSpPr>
          <p:cNvPr id="1048977" name="Text Box 29"/>
          <p:cNvSpPr txBox="1">
            <a:spLocks noChangeArrowheads="1"/>
          </p:cNvSpPr>
          <p:nvPr/>
        </p:nvSpPr>
        <p:spPr bwMode="auto">
          <a:xfrm>
            <a:off x="2495600" y="1881188"/>
            <a:ext cx="2800350" cy="946150"/>
          </a:xfrm>
          <a:prstGeom prst="rect"/>
          <a:noFill/>
          <a:ln w="12700" cap="sq">
            <a:noFill/>
            <a:miter lim="800000"/>
            <a:headEnd type="none" w="sm" len="sm"/>
            <a:tailEnd type="none" w="sm" len="sm"/>
          </a:ln>
          <a:effectLst/>
        </p:spPr>
        <p:txBody>
          <a:bodyPr>
            <a:spAutoFit/>
          </a:bodyPr>
          <a:p>
            <a:pPr>
              <a:spcBef>
                <a:spcPct val="50000"/>
              </a:spcBef>
            </a:pPr>
            <a:r>
              <a:rPr altLang="en-US" b="1" sz="2800" lang="zh-CN"/>
              <a:t>输入指令读取状态信息并判断</a:t>
            </a:r>
          </a:p>
        </p:txBody>
      </p:sp>
      <p:sp>
        <p:nvSpPr>
          <p:cNvPr id="1048978" name="Text Box 30"/>
          <p:cNvSpPr txBox="1">
            <a:spLocks noChangeArrowheads="1"/>
          </p:cNvSpPr>
          <p:nvPr/>
        </p:nvSpPr>
        <p:spPr bwMode="auto">
          <a:xfrm>
            <a:off x="2495600" y="3362325"/>
            <a:ext cx="3475038" cy="519113"/>
          </a:xfrm>
          <a:prstGeom prst="rect"/>
          <a:noFill/>
          <a:ln w="12700" cap="sq">
            <a:noFill/>
            <a:miter lim="800000"/>
            <a:headEnd type="none" w="sm" len="sm"/>
            <a:tailEnd type="none" w="sm" len="sm"/>
          </a:ln>
          <a:effectLst/>
        </p:spPr>
        <p:txBody>
          <a:bodyPr>
            <a:spAutoFit/>
          </a:bodyPr>
          <a:p>
            <a:pPr>
              <a:spcBef>
                <a:spcPct val="50000"/>
              </a:spcBef>
            </a:pPr>
            <a:r>
              <a:rPr altLang="zh-CN" b="1" sz="2800" lang="en-US"/>
              <a:t>I/O</a:t>
            </a:r>
            <a:r>
              <a:rPr altLang="en-US" b="1" sz="2800" lang="zh-CN"/>
              <a:t>指令读</a:t>
            </a:r>
            <a:r>
              <a:rPr altLang="zh-CN" b="1" sz="2800" lang="en-US"/>
              <a:t>/</a:t>
            </a:r>
            <a:r>
              <a:rPr altLang="en-US" b="1" sz="2800" lang="zh-CN"/>
              <a:t>写数据</a:t>
            </a:r>
          </a:p>
        </p:txBody>
      </p:sp>
      <p:grpSp>
        <p:nvGrpSpPr>
          <p:cNvPr id="114" name="Group 31"/>
          <p:cNvGrpSpPr/>
          <p:nvPr/>
        </p:nvGrpSpPr>
        <p:grpSpPr bwMode="auto">
          <a:xfrm>
            <a:off x="6754813" y="5399920"/>
            <a:ext cx="3024187" cy="1363663"/>
            <a:chOff x="3379" y="3317"/>
            <a:chExt cx="1905" cy="859"/>
          </a:xfrm>
        </p:grpSpPr>
        <p:sp>
          <p:nvSpPr>
            <p:cNvPr id="1048979" name="Text Box 32"/>
            <p:cNvSpPr txBox="1">
              <a:spLocks noChangeArrowheads="1"/>
            </p:cNvSpPr>
            <p:nvPr/>
          </p:nvSpPr>
          <p:spPr bwMode="auto">
            <a:xfrm>
              <a:off x="4377" y="3317"/>
              <a:ext cx="432" cy="330"/>
            </a:xfrm>
            <a:prstGeom prst="rect"/>
            <a:noFill/>
            <a:ln w="9525">
              <a:noFill/>
              <a:miter lim="800000"/>
              <a:headEnd/>
              <a:tailEnd/>
            </a:ln>
            <a:effectLst/>
          </p:spPr>
          <p:txBody>
            <a:bodyPr>
              <a:spAutoFit/>
            </a:bodyPr>
            <a:p>
              <a:pPr>
                <a:spcBef>
                  <a:spcPct val="50000"/>
                </a:spcBef>
              </a:pPr>
              <a:r>
                <a:rPr altLang="zh-CN" b="1" sz="2800" lang="en-US">
                  <a:solidFill>
                    <a:srgbClr val="0000FF"/>
                  </a:solidFill>
                </a:rPr>
                <a:t>Y</a:t>
              </a:r>
            </a:p>
          </p:txBody>
        </p:sp>
        <p:sp>
          <p:nvSpPr>
            <p:cNvPr id="1048980" name="Line 33"/>
            <p:cNvSpPr>
              <a:spLocks noChangeShapeType="1"/>
            </p:cNvSpPr>
            <p:nvPr/>
          </p:nvSpPr>
          <p:spPr bwMode="auto">
            <a:xfrm flipH="1">
              <a:off x="4368" y="3417"/>
              <a:ext cx="2" cy="240"/>
            </a:xfrm>
            <a:prstGeom prst="line"/>
            <a:noFill/>
            <a:ln w="38100">
              <a:solidFill>
                <a:schemeClr val="tx1"/>
              </a:solidFill>
              <a:round/>
              <a:headEnd/>
              <a:tailEnd type="triangle" w="med" len="med"/>
            </a:ln>
            <a:effectLst/>
          </p:spPr>
          <p:txBody>
            <a:bodyPr anchor="ctr" wrap="none"/>
            <a:p>
              <a:endParaRPr altLang="en-US" b="1" sz="2800" lang="zh-CN"/>
            </a:p>
          </p:txBody>
        </p:sp>
        <p:sp>
          <p:nvSpPr>
            <p:cNvPr id="1048981" name="Text Box 34"/>
            <p:cNvSpPr txBox="1">
              <a:spLocks noChangeArrowheads="1"/>
            </p:cNvSpPr>
            <p:nvPr/>
          </p:nvSpPr>
          <p:spPr bwMode="auto">
            <a:xfrm>
              <a:off x="3379" y="3657"/>
              <a:ext cx="1905" cy="291"/>
            </a:xfrm>
            <a:prstGeom prst="rect"/>
            <a:solidFill>
              <a:srgbClr val="75EEFB"/>
            </a:solidFill>
            <a:ln w="38100">
              <a:solidFill>
                <a:schemeClr val="tx1"/>
              </a:solidFill>
              <a:miter lim="800000"/>
              <a:headEnd/>
              <a:tailEnd/>
            </a:ln>
            <a:effectLst/>
          </p:spPr>
          <p:txBody>
            <a:bodyPr>
              <a:spAutoFit/>
            </a:bodyPr>
            <a:p>
              <a:pPr algn="ctr">
                <a:spcBef>
                  <a:spcPct val="50000"/>
                </a:spcBef>
              </a:pPr>
              <a:r>
                <a:rPr altLang="zh-CN" b="1" sz="2400" lang="en-US"/>
                <a:t>CPU</a:t>
              </a:r>
              <a:r>
                <a:rPr altLang="en-US" b="1" sz="2400" lang="zh-CN"/>
                <a:t>清除外设</a:t>
              </a:r>
            </a:p>
          </p:txBody>
        </p:sp>
        <p:sp>
          <p:nvSpPr>
            <p:cNvPr id="1048982" name="Line 35"/>
            <p:cNvSpPr>
              <a:spLocks noChangeShapeType="1"/>
            </p:cNvSpPr>
            <p:nvPr/>
          </p:nvSpPr>
          <p:spPr bwMode="auto">
            <a:xfrm flipH="1">
              <a:off x="4368" y="3993"/>
              <a:ext cx="2" cy="183"/>
            </a:xfrm>
            <a:prstGeom prst="line"/>
            <a:noFill/>
            <a:ln w="38100">
              <a:solidFill>
                <a:schemeClr val="tx1"/>
              </a:solidFill>
              <a:round/>
              <a:headEnd/>
              <a:tailEnd type="triangle" w="med" len="med"/>
            </a:ln>
            <a:effectLst/>
          </p:spPr>
          <p:txBody>
            <a:bodyPr anchor="ctr" wrap="none"/>
            <a:p>
              <a:endParaRPr altLang="en-US" b="1" sz="2800"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957"/>
                                        </p:tgtEl>
                                        <p:attrNameLst>
                                          <p:attrName>style.visibility</p:attrName>
                                        </p:attrNameLst>
                                      </p:cBhvr>
                                      <p:to>
                                        <p:strVal val="visible"/>
                                      </p:to>
                                    </p:set>
                                    <p:animEffect transition="in" filter="wipe(up)">
                                      <p:cBhvr>
                                        <p:cTn dur="500" id="7"/>
                                        <p:tgtEl>
                                          <p:spTgt spid="1048957"/>
                                        </p:tgtEl>
                                      </p:cBhvr>
                                    </p:animEffect>
                                  </p:childTnLst>
                                </p:cTn>
                              </p:par>
                            </p:childTnLst>
                          </p:cTn>
                        </p:par>
                        <p:par>
                          <p:cTn fill="hold" id="8">
                            <p:stCondLst>
                              <p:cond delay="500"/>
                            </p:stCondLst>
                            <p:childTnLst>
                              <p:par>
                                <p:cTn fill="hold" grpId="0" id="9" nodeType="afterEffect" presetClass="entr" presetID="22" presetSubtype="1">
                                  <p:stCondLst>
                                    <p:cond delay="0"/>
                                  </p:stCondLst>
                                  <p:childTnLst>
                                    <p:set>
                                      <p:cBhvr>
                                        <p:cTn dur="1" fill="hold" id="10">
                                          <p:stCondLst>
                                            <p:cond delay="0"/>
                                          </p:stCondLst>
                                        </p:cTn>
                                        <p:tgtEl>
                                          <p:spTgt spid="1048958"/>
                                        </p:tgtEl>
                                        <p:attrNameLst>
                                          <p:attrName>style.visibility</p:attrName>
                                        </p:attrNameLst>
                                      </p:cBhvr>
                                      <p:to>
                                        <p:strVal val="visible"/>
                                      </p:to>
                                    </p:set>
                                    <p:animEffect transition="in" filter="wipe(up)">
                                      <p:cBhvr>
                                        <p:cTn dur="500" id="11"/>
                                        <p:tgtEl>
                                          <p:spTgt spid="1048958"/>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1">
                                  <p:stCondLst>
                                    <p:cond delay="0"/>
                                  </p:stCondLst>
                                  <p:childTnLst>
                                    <p:set>
                                      <p:cBhvr>
                                        <p:cTn dur="1" fill="hold" id="15">
                                          <p:stCondLst>
                                            <p:cond delay="0"/>
                                          </p:stCondLst>
                                        </p:cTn>
                                        <p:tgtEl>
                                          <p:spTgt spid="1048959"/>
                                        </p:tgtEl>
                                        <p:attrNameLst>
                                          <p:attrName>style.visibility</p:attrName>
                                        </p:attrNameLst>
                                      </p:cBhvr>
                                      <p:to>
                                        <p:strVal val="visible"/>
                                      </p:to>
                                    </p:set>
                                    <p:animEffect transition="in" filter="wipe(up)">
                                      <p:cBhvr>
                                        <p:cTn dur="500" id="16"/>
                                        <p:tgtEl>
                                          <p:spTgt spid="1048959"/>
                                        </p:tgtEl>
                                      </p:cBhvr>
                                    </p:animEffect>
                                  </p:childTnLst>
                                </p:cTn>
                              </p:par>
                            </p:childTnLst>
                          </p:cTn>
                        </p:par>
                        <p:par>
                          <p:cTn fill="hold" id="17">
                            <p:stCondLst>
                              <p:cond delay="500"/>
                            </p:stCondLst>
                            <p:childTnLst>
                              <p:par>
                                <p:cTn fill="hold" id="18" nodeType="afterEffect" presetClass="entr" presetID="22" presetSubtype="1">
                                  <p:stCondLst>
                                    <p:cond delay="0"/>
                                  </p:stCondLst>
                                  <p:childTnLst>
                                    <p:set>
                                      <p:cBhvr>
                                        <p:cTn dur="1" fill="hold" id="19">
                                          <p:stCondLst>
                                            <p:cond delay="0"/>
                                          </p:stCondLst>
                                        </p:cTn>
                                        <p:tgtEl>
                                          <p:spTgt spid="111"/>
                                        </p:tgtEl>
                                        <p:attrNameLst>
                                          <p:attrName>style.visibility</p:attrName>
                                        </p:attrNameLst>
                                      </p:cBhvr>
                                      <p:to>
                                        <p:strVal val="visible"/>
                                      </p:to>
                                    </p:set>
                                    <p:animEffect transition="in" filter="wipe(up)">
                                      <p:cBhvr>
                                        <p:cTn dur="500" id="20"/>
                                        <p:tgtEl>
                                          <p:spTgt spid="11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9" presetSubtype="0">
                                  <p:stCondLst>
                                    <p:cond delay="0"/>
                                  </p:stCondLst>
                                  <p:childTnLst>
                                    <p:set>
                                      <p:cBhvr>
                                        <p:cTn dur="1" fill="hold" id="24">
                                          <p:stCondLst>
                                            <p:cond delay="0"/>
                                          </p:stCondLst>
                                        </p:cTn>
                                        <p:tgtEl>
                                          <p:spTgt spid="1048965">
                                            <p:txEl>
                                              <p:pRg st="0" end="0"/>
                                            </p:txEl>
                                          </p:spTgt>
                                        </p:tgtEl>
                                        <p:attrNameLst>
                                          <p:attrName>style.visibility</p:attrName>
                                        </p:attrNameLst>
                                      </p:cBhvr>
                                      <p:to>
                                        <p:strVal val="visible"/>
                                      </p:to>
                                    </p:set>
                                    <p:animEffect transition="in" filter="dissolve">
                                      <p:cBhvr>
                                        <p:cTn dur="500" id="25"/>
                                        <p:tgtEl>
                                          <p:spTgt spid="1048965">
                                            <p:txEl>
                                              <p:pRg st="0" end="0"/>
                                            </p:txEl>
                                          </p:spTgt>
                                        </p:tgtEl>
                                      </p:cBhvr>
                                    </p:animEffect>
                                  </p:childTnLst>
                                </p:cTn>
                              </p:par>
                            </p:childTnLst>
                          </p:cTn>
                        </p:par>
                        <p:par>
                          <p:cTn fill="hold" id="26">
                            <p:stCondLst>
                              <p:cond delay="500"/>
                            </p:stCondLst>
                            <p:childTnLst>
                              <p:par>
                                <p:cTn fill="hold" grpId="0" id="27" nodeType="afterEffect" presetClass="entr" presetID="22" presetSubtype="8">
                                  <p:stCondLst>
                                    <p:cond delay="0"/>
                                  </p:stCondLst>
                                  <p:childTnLst>
                                    <p:set>
                                      <p:cBhvr>
                                        <p:cTn dur="1" fill="hold" id="28">
                                          <p:stCondLst>
                                            <p:cond delay="0"/>
                                          </p:stCondLst>
                                        </p:cTn>
                                        <p:tgtEl>
                                          <p:spTgt spid="1048962"/>
                                        </p:tgtEl>
                                        <p:attrNameLst>
                                          <p:attrName>style.visibility</p:attrName>
                                        </p:attrNameLst>
                                      </p:cBhvr>
                                      <p:to>
                                        <p:strVal val="visible"/>
                                      </p:to>
                                    </p:set>
                                    <p:animEffect transition="in" filter="wipe(left)">
                                      <p:cBhvr>
                                        <p:cTn dur="500" id="29"/>
                                        <p:tgtEl>
                                          <p:spTgt spid="1048962"/>
                                        </p:tgtEl>
                                      </p:cBhvr>
                                    </p:animEffect>
                                  </p:childTnLst>
                                </p:cTn>
                              </p:par>
                            </p:childTnLst>
                          </p:cTn>
                        </p:par>
                        <p:par>
                          <p:cTn fill="hold" id="30">
                            <p:stCondLst>
                              <p:cond delay="1000"/>
                            </p:stCondLst>
                            <p:childTnLst>
                              <p:par>
                                <p:cTn fill="hold" grpId="0" id="31" nodeType="afterEffect" presetClass="entr" presetID="22" presetSubtype="4">
                                  <p:stCondLst>
                                    <p:cond delay="0"/>
                                  </p:stCondLst>
                                  <p:childTnLst>
                                    <p:set>
                                      <p:cBhvr>
                                        <p:cTn dur="1" fill="hold" id="32">
                                          <p:stCondLst>
                                            <p:cond delay="0"/>
                                          </p:stCondLst>
                                        </p:cTn>
                                        <p:tgtEl>
                                          <p:spTgt spid="1048963"/>
                                        </p:tgtEl>
                                        <p:attrNameLst>
                                          <p:attrName>style.visibility</p:attrName>
                                        </p:attrNameLst>
                                      </p:cBhvr>
                                      <p:to>
                                        <p:strVal val="visible"/>
                                      </p:to>
                                    </p:set>
                                    <p:animEffect transition="in" filter="wipe(down)">
                                      <p:cBhvr>
                                        <p:cTn dur="500" id="33"/>
                                        <p:tgtEl>
                                          <p:spTgt spid="1048963"/>
                                        </p:tgtEl>
                                      </p:cBhvr>
                                    </p:animEffect>
                                  </p:childTnLst>
                                </p:cTn>
                              </p:par>
                            </p:childTnLst>
                          </p:cTn>
                        </p:par>
                        <p:par>
                          <p:cTn fill="hold" id="34">
                            <p:stCondLst>
                              <p:cond delay="1500"/>
                            </p:stCondLst>
                            <p:childTnLst>
                              <p:par>
                                <p:cTn fill="hold" grpId="0" id="35" nodeType="afterEffect" presetClass="entr" presetID="22" presetSubtype="2">
                                  <p:stCondLst>
                                    <p:cond delay="0"/>
                                  </p:stCondLst>
                                  <p:childTnLst>
                                    <p:set>
                                      <p:cBhvr>
                                        <p:cTn dur="1" fill="hold" id="36">
                                          <p:stCondLst>
                                            <p:cond delay="0"/>
                                          </p:stCondLst>
                                        </p:cTn>
                                        <p:tgtEl>
                                          <p:spTgt spid="1048964"/>
                                        </p:tgtEl>
                                        <p:attrNameLst>
                                          <p:attrName>style.visibility</p:attrName>
                                        </p:attrNameLst>
                                      </p:cBhvr>
                                      <p:to>
                                        <p:strVal val="visible"/>
                                      </p:to>
                                    </p:set>
                                    <p:animEffect transition="in" filter="wipe(right)">
                                      <p:cBhvr>
                                        <p:cTn dur="500" id="37"/>
                                        <p:tgtEl>
                                          <p:spTgt spid="1048964"/>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9" presetSubtype="0">
                                  <p:stCondLst>
                                    <p:cond delay="0"/>
                                  </p:stCondLst>
                                  <p:childTnLst>
                                    <p:set>
                                      <p:cBhvr>
                                        <p:cTn dur="1" fill="hold" id="41">
                                          <p:stCondLst>
                                            <p:cond delay="0"/>
                                          </p:stCondLst>
                                        </p:cTn>
                                        <p:tgtEl>
                                          <p:spTgt spid="1048966">
                                            <p:txEl>
                                              <p:pRg st="0" end="0"/>
                                            </p:txEl>
                                          </p:spTgt>
                                        </p:tgtEl>
                                        <p:attrNameLst>
                                          <p:attrName>style.visibility</p:attrName>
                                        </p:attrNameLst>
                                      </p:cBhvr>
                                      <p:to>
                                        <p:strVal val="visible"/>
                                      </p:to>
                                    </p:set>
                                    <p:animEffect transition="in" filter="dissolve">
                                      <p:cBhvr>
                                        <p:cTn dur="500" id="42"/>
                                        <p:tgtEl>
                                          <p:spTgt spid="1048966">
                                            <p:txEl>
                                              <p:pRg st="0" end="0"/>
                                            </p:txEl>
                                          </p:spTgt>
                                        </p:tgtEl>
                                      </p:cBhvr>
                                    </p:animEffect>
                                  </p:childTnLst>
                                </p:cTn>
                              </p:par>
                            </p:childTnLst>
                          </p:cTn>
                        </p:par>
                        <p:par>
                          <p:cTn fill="hold" id="43">
                            <p:stCondLst>
                              <p:cond delay="500"/>
                            </p:stCondLst>
                            <p:childTnLst>
                              <p:par>
                                <p:cTn fill="hold" grpId="0" id="44" nodeType="afterEffect" presetClass="entr" presetID="22" presetSubtype="1">
                                  <p:stCondLst>
                                    <p:cond delay="0"/>
                                  </p:stCondLst>
                                  <p:childTnLst>
                                    <p:set>
                                      <p:cBhvr>
                                        <p:cTn dur="1" fill="hold" id="45">
                                          <p:stCondLst>
                                            <p:cond delay="0"/>
                                          </p:stCondLst>
                                        </p:cTn>
                                        <p:tgtEl>
                                          <p:spTgt spid="1048967"/>
                                        </p:tgtEl>
                                        <p:attrNameLst>
                                          <p:attrName>style.visibility</p:attrName>
                                        </p:attrNameLst>
                                      </p:cBhvr>
                                      <p:to>
                                        <p:strVal val="visible"/>
                                      </p:to>
                                    </p:set>
                                    <p:animEffect transition="in" filter="wipe(up)">
                                      <p:cBhvr>
                                        <p:cTn dur="500" id="46"/>
                                        <p:tgtEl>
                                          <p:spTgt spid="1048967"/>
                                        </p:tgtEl>
                                      </p:cBhvr>
                                    </p:animEffect>
                                  </p:childTnLst>
                                </p:cTn>
                              </p:par>
                            </p:childTnLst>
                          </p:cTn>
                        </p:par>
                        <p:par>
                          <p:cTn fill="hold" id="47">
                            <p:stCondLst>
                              <p:cond delay="1000"/>
                            </p:stCondLst>
                            <p:childTnLst>
                              <p:par>
                                <p:cTn fill="hold" grpId="0" id="48" nodeType="afterEffect" presetClass="entr" presetID="22" presetSubtype="1">
                                  <p:stCondLst>
                                    <p:cond delay="0"/>
                                  </p:stCondLst>
                                  <p:childTnLst>
                                    <p:set>
                                      <p:cBhvr>
                                        <p:cTn dur="1" fill="hold" id="49">
                                          <p:stCondLst>
                                            <p:cond delay="0"/>
                                          </p:stCondLst>
                                        </p:cTn>
                                        <p:tgtEl>
                                          <p:spTgt spid="1048968"/>
                                        </p:tgtEl>
                                        <p:attrNameLst>
                                          <p:attrName>style.visibility</p:attrName>
                                        </p:attrNameLst>
                                      </p:cBhvr>
                                      <p:to>
                                        <p:strVal val="visible"/>
                                      </p:to>
                                    </p:set>
                                    <p:animEffect transition="in" filter="wipe(up)">
                                      <p:cBhvr>
                                        <p:cTn dur="500" id="50"/>
                                        <p:tgtEl>
                                          <p:spTgt spid="1048968"/>
                                        </p:tgtEl>
                                      </p:cBhvr>
                                    </p:animEffect>
                                  </p:childTnLst>
                                </p:cTn>
                              </p:par>
                            </p:childTnLst>
                          </p:cTn>
                        </p:par>
                        <p:par>
                          <p:cTn fill="hold" id="51">
                            <p:stCondLst>
                              <p:cond delay="1500"/>
                            </p:stCondLst>
                            <p:childTnLst>
                              <p:par>
                                <p:cTn fill="hold" grpId="0" id="52" nodeType="afterEffect" presetClass="entr" presetID="22" presetSubtype="1">
                                  <p:stCondLst>
                                    <p:cond delay="0"/>
                                  </p:stCondLst>
                                  <p:childTnLst>
                                    <p:set>
                                      <p:cBhvr>
                                        <p:cTn dur="1" fill="hold" id="53">
                                          <p:stCondLst>
                                            <p:cond delay="0"/>
                                          </p:stCondLst>
                                        </p:cTn>
                                        <p:tgtEl>
                                          <p:spTgt spid="1048969"/>
                                        </p:tgtEl>
                                        <p:attrNameLst>
                                          <p:attrName>style.visibility</p:attrName>
                                        </p:attrNameLst>
                                      </p:cBhvr>
                                      <p:to>
                                        <p:strVal val="visible"/>
                                      </p:to>
                                    </p:set>
                                    <p:animEffect transition="in" filter="wipe(up)">
                                      <p:cBhvr>
                                        <p:cTn dur="500" id="54"/>
                                        <p:tgtEl>
                                          <p:spTgt spid="1048969"/>
                                        </p:tgtEl>
                                      </p:cBhvr>
                                    </p:animEffec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22" presetSubtype="1">
                                  <p:stCondLst>
                                    <p:cond delay="0"/>
                                  </p:stCondLst>
                                  <p:childTnLst>
                                    <p:set>
                                      <p:cBhvr>
                                        <p:cTn dur="1" fill="hold" id="58">
                                          <p:stCondLst>
                                            <p:cond delay="0"/>
                                          </p:stCondLst>
                                        </p:cTn>
                                        <p:tgtEl>
                                          <p:spTgt spid="112"/>
                                        </p:tgtEl>
                                        <p:attrNameLst>
                                          <p:attrName>style.visibility</p:attrName>
                                        </p:attrNameLst>
                                      </p:cBhvr>
                                      <p:to>
                                        <p:strVal val="visible"/>
                                      </p:to>
                                    </p:set>
                                    <p:animEffect transition="in" filter="wipe(up)">
                                      <p:cBhvr>
                                        <p:cTn dur="500" id="59"/>
                                        <p:tgtEl>
                                          <p:spTgt spid="112"/>
                                        </p:tgtEl>
                                      </p:cBhvr>
                                    </p:animEffect>
                                  </p:childTnLst>
                                </p:cTn>
                              </p:par>
                            </p:childTnLst>
                          </p:cTn>
                        </p:par>
                      </p:childTnLst>
                    </p:cTn>
                  </p:par>
                  <p:par>
                    <p:cTn fill="hold" id="60">
                      <p:stCondLst>
                        <p:cond delay="indefinite"/>
                      </p:stCondLst>
                      <p:childTnLst>
                        <p:par>
                          <p:cTn fill="hold" id="61">
                            <p:stCondLst>
                              <p:cond delay="0"/>
                            </p:stCondLst>
                            <p:childTnLst>
                              <p:par>
                                <p:cTn fill="hold" id="62" nodeType="clickEffect" presetClass="entr" presetID="22" presetSubtype="4">
                                  <p:stCondLst>
                                    <p:cond delay="0"/>
                                  </p:stCondLst>
                                  <p:childTnLst>
                                    <p:set>
                                      <p:cBhvr>
                                        <p:cTn dur="1" fill="hold" id="63">
                                          <p:stCondLst>
                                            <p:cond delay="0"/>
                                          </p:stCondLst>
                                        </p:cTn>
                                        <p:tgtEl>
                                          <p:spTgt spid="113"/>
                                        </p:tgtEl>
                                        <p:attrNameLst>
                                          <p:attrName>style.visibility</p:attrName>
                                        </p:attrNameLst>
                                      </p:cBhvr>
                                      <p:to>
                                        <p:strVal val="visible"/>
                                      </p:to>
                                    </p:set>
                                    <p:animEffect transition="in" filter="wipe(down)">
                                      <p:cBhvr>
                                        <p:cTn dur="500" id="64"/>
                                        <p:tgtEl>
                                          <p:spTgt spid="113"/>
                                        </p:tgtEl>
                                      </p:cBhvr>
                                    </p:animEffec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2" presetSubtype="4">
                                  <p:stCondLst>
                                    <p:cond delay="0"/>
                                  </p:stCondLst>
                                  <p:childTnLst>
                                    <p:set>
                                      <p:cBhvr>
                                        <p:cTn dur="1" fill="hold" id="68">
                                          <p:stCondLst>
                                            <p:cond delay="0"/>
                                          </p:stCondLst>
                                        </p:cTn>
                                        <p:tgtEl>
                                          <p:spTgt spid="114"/>
                                        </p:tgtEl>
                                        <p:attrNameLst>
                                          <p:attrName>style.visibility</p:attrName>
                                        </p:attrNameLst>
                                      </p:cBhvr>
                                      <p:to>
                                        <p:strVal val="visible"/>
                                      </p:to>
                                    </p:set>
                                    <p:anim calcmode="lin" valueType="num">
                                      <p:cBhvr additive="base">
                                        <p:cTn dur="500" fill="hold" id="69"/>
                                        <p:tgtEl>
                                          <p:spTgt spid="114"/>
                                        </p:tgtEl>
                                        <p:attrNameLst>
                                          <p:attrName>ppt_x</p:attrName>
                                        </p:attrNameLst>
                                      </p:cBhvr>
                                      <p:tavLst>
                                        <p:tav tm="0">
                                          <p:val>
                                            <p:strVal val="#ppt_x"/>
                                          </p:val>
                                        </p:tav>
                                        <p:tav tm="100000">
                                          <p:val>
                                            <p:strVal val="#ppt_x"/>
                                          </p:val>
                                        </p:tav>
                                      </p:tavLst>
                                    </p:anim>
                                    <p:anim calcmode="lin" valueType="num">
                                      <p:cBhvr additive="base">
                                        <p:cTn dur="500" fill="hold" id="70"/>
                                        <p:tgtEl>
                                          <p:spTgt spid="114"/>
                                        </p:tgtEl>
                                        <p:attrNameLst>
                                          <p:attrName>ppt_y</p:attrName>
                                        </p:attrNameLst>
                                      </p:cBhvr>
                                      <p:tavLst>
                                        <p:tav tm="0">
                                          <p:val>
                                            <p:strVal val="1+#ppt_h/2"/>
                                          </p:val>
                                        </p:tav>
                                        <p:tav tm="100000">
                                          <p:val>
                                            <p:strVal val="#ppt_y"/>
                                          </p:val>
                                        </p:tav>
                                      </p:tavLst>
                                    </p:anim>
                                  </p:childTnLst>
                                </p:cTn>
                              </p:par>
                            </p:childTnLst>
                          </p:cTn>
                        </p:par>
                      </p:childTnLst>
                    </p:cTn>
                  </p:par>
                  <p:par>
                    <p:cTn fill="hold" id="71">
                      <p:stCondLst>
                        <p:cond delay="indefinite"/>
                      </p:stCondLst>
                      <p:childTnLst>
                        <p:par>
                          <p:cTn fill="hold" id="72">
                            <p:stCondLst>
                              <p:cond delay="0"/>
                            </p:stCondLst>
                            <p:childTnLst>
                              <p:par>
                                <p:cTn fill="hold" grpId="0" id="73" nodeType="clickEffect" presetClass="entr" presetID="12" presetSubtype="8">
                                  <p:stCondLst>
                                    <p:cond delay="0"/>
                                  </p:stCondLst>
                                  <p:childTnLst>
                                    <p:set>
                                      <p:cBhvr>
                                        <p:cTn dur="1" fill="hold" id="74">
                                          <p:stCondLst>
                                            <p:cond delay="0"/>
                                          </p:stCondLst>
                                        </p:cTn>
                                        <p:tgtEl>
                                          <p:spTgt spid="1048976"/>
                                        </p:tgtEl>
                                        <p:attrNameLst>
                                          <p:attrName>style.visibility</p:attrName>
                                        </p:attrNameLst>
                                      </p:cBhvr>
                                      <p:to>
                                        <p:strVal val="visible"/>
                                      </p:to>
                                    </p:set>
                                    <p:animEffect transition="in" filter="slide(fromLeft)">
                                      <p:cBhvr>
                                        <p:cTn dur="500" id="75"/>
                                        <p:tgtEl>
                                          <p:spTgt spid="1048976"/>
                                        </p:tgtEl>
                                      </p:cBhvr>
                                    </p:animEffect>
                                  </p:childTnLst>
                                </p:cTn>
                              </p:par>
                            </p:childTnLst>
                          </p:cTn>
                        </p:par>
                      </p:childTnLst>
                    </p:cTn>
                  </p:par>
                  <p:par>
                    <p:cTn fill="hold" id="76">
                      <p:stCondLst>
                        <p:cond delay="indefinite"/>
                      </p:stCondLst>
                      <p:childTnLst>
                        <p:par>
                          <p:cTn fill="hold" id="77">
                            <p:stCondLst>
                              <p:cond delay="0"/>
                            </p:stCondLst>
                            <p:childTnLst>
                              <p:par>
                                <p:cTn fill="hold" grpId="0" id="78" nodeType="clickEffect" presetClass="entr" presetID="12" presetSubtype="8">
                                  <p:stCondLst>
                                    <p:cond delay="0"/>
                                  </p:stCondLst>
                                  <p:childTnLst>
                                    <p:set>
                                      <p:cBhvr>
                                        <p:cTn dur="1" fill="hold" id="79">
                                          <p:stCondLst>
                                            <p:cond delay="0"/>
                                          </p:stCondLst>
                                        </p:cTn>
                                        <p:tgtEl>
                                          <p:spTgt spid="1048977"/>
                                        </p:tgtEl>
                                        <p:attrNameLst>
                                          <p:attrName>style.visibility</p:attrName>
                                        </p:attrNameLst>
                                      </p:cBhvr>
                                      <p:to>
                                        <p:strVal val="visible"/>
                                      </p:to>
                                    </p:set>
                                    <p:animEffect transition="in" filter="slide(fromLeft)">
                                      <p:cBhvr>
                                        <p:cTn dur="500" id="80"/>
                                        <p:tgtEl>
                                          <p:spTgt spid="1048977"/>
                                        </p:tgtEl>
                                      </p:cBhvr>
                                    </p:animEffect>
                                  </p:childTnLst>
                                </p:cTn>
                              </p:par>
                            </p:childTnLst>
                          </p:cTn>
                        </p:par>
                      </p:childTnLst>
                    </p:cTn>
                  </p:par>
                  <p:par>
                    <p:cTn fill="hold" id="81">
                      <p:stCondLst>
                        <p:cond delay="indefinite"/>
                      </p:stCondLst>
                      <p:childTnLst>
                        <p:par>
                          <p:cTn fill="hold" id="82">
                            <p:stCondLst>
                              <p:cond delay="0"/>
                            </p:stCondLst>
                            <p:childTnLst>
                              <p:par>
                                <p:cTn fill="hold" grpId="0" id="83" nodeType="clickEffect" presetClass="entr" presetID="12" presetSubtype="8">
                                  <p:stCondLst>
                                    <p:cond delay="0"/>
                                  </p:stCondLst>
                                  <p:childTnLst>
                                    <p:set>
                                      <p:cBhvr>
                                        <p:cTn dur="1" fill="hold" id="84">
                                          <p:stCondLst>
                                            <p:cond delay="0"/>
                                          </p:stCondLst>
                                        </p:cTn>
                                        <p:tgtEl>
                                          <p:spTgt spid="1048978"/>
                                        </p:tgtEl>
                                        <p:attrNameLst>
                                          <p:attrName>style.visibility</p:attrName>
                                        </p:attrNameLst>
                                      </p:cBhvr>
                                      <p:to>
                                        <p:strVal val="visible"/>
                                      </p:to>
                                    </p:set>
                                    <p:animEffect transition="in" filter="slide(fromLeft)">
                                      <p:cBhvr>
                                        <p:cTn dur="500" id="85"/>
                                        <p:tgtEl>
                                          <p:spTgt spid="1048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7" grpId="0" animBg="1"/>
      <p:bldP spid="1048958" grpId="0" animBg="1" autoUpdateAnimBg="0"/>
      <p:bldP spid="1048959" grpId="0" animBg="1"/>
      <p:bldP spid="1048962" grpId="0" animBg="1"/>
      <p:bldP spid="1048963" grpId="0" animBg="1"/>
      <p:bldP spid="1048964" grpId="0" animBg="1"/>
      <p:bldP spid="1048965" grpId="0" build="p" autoUpdateAnimBg="0"/>
      <p:bldP spid="1048966" grpId="0" build="p" autoUpdateAnimBg="0"/>
      <p:bldP spid="1048967" grpId="0" animBg="1"/>
      <p:bldP spid="1048968" grpId="0" animBg="1" autoUpdateAnimBg="0"/>
      <p:bldP spid="1048969" grpId="0" animBg="1"/>
      <p:bldP spid="1048976" grpId="0" autoUpdateAnimBg="0"/>
      <p:bldP spid="1048977" grpId="0" autoUpdateAnimBg="0"/>
      <p:bldP spid="104897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115" name=""/>
        <p:cNvGrpSpPr/>
        <p:nvPr/>
      </p:nvGrpSpPr>
      <p:grpSpPr>
        <a:xfrm>
          <a:off x="0" y="0"/>
          <a:ext cx="0" cy="0"/>
          <a:chOff x="0" y="0"/>
          <a:chExt cx="0" cy="0"/>
        </a:xfrm>
      </p:grpSpPr>
      <p:sp>
        <p:nvSpPr>
          <p:cNvPr id="1048983" name="Text Box 4"/>
          <p:cNvSpPr txBox="1">
            <a:spLocks noChangeArrowheads="1"/>
          </p:cNvSpPr>
          <p:nvPr/>
        </p:nvSpPr>
        <p:spPr bwMode="auto">
          <a:xfrm>
            <a:off x="2421582" y="765969"/>
            <a:ext cx="3276600" cy="523220"/>
          </a:xfrm>
          <a:prstGeom prst="rect"/>
          <a:noFill/>
          <a:ln w="9525">
            <a:noFill/>
            <a:miter lim="800000"/>
            <a:headEnd/>
            <a:tailEnd/>
          </a:ln>
          <a:effectLst/>
        </p:spPr>
        <p:txBody>
          <a:bodyPr>
            <a:spAutoFit/>
          </a:bodyPr>
          <a:p>
            <a:pPr>
              <a:spcBef>
                <a:spcPct val="50000"/>
              </a:spcBef>
            </a:pPr>
            <a:r>
              <a:rPr altLang="zh-CN" b="1" sz="2800" lang="en-US">
                <a:ea typeface="宋体" panose="02010600030101010101" pitchFamily="2" charset="-122"/>
              </a:rPr>
              <a:t>3</a:t>
            </a:r>
            <a:r>
              <a:rPr altLang="en-US" b="1" sz="2800" lang="zh-CN">
                <a:ea typeface="宋体" panose="02010600030101010101" pitchFamily="2" charset="-122"/>
              </a:rPr>
              <a:t>、优缺点</a:t>
            </a:r>
          </a:p>
        </p:txBody>
      </p:sp>
      <p:sp>
        <p:nvSpPr>
          <p:cNvPr id="1048984" name="Text Box 5"/>
          <p:cNvSpPr txBox="1">
            <a:spLocks noChangeArrowheads="1"/>
          </p:cNvSpPr>
          <p:nvPr/>
        </p:nvSpPr>
        <p:spPr bwMode="auto">
          <a:xfrm>
            <a:off x="3047057" y="1543844"/>
            <a:ext cx="3367088" cy="523220"/>
          </a:xfrm>
          <a:prstGeom prst="rect"/>
          <a:noFill/>
          <a:ln w="9525">
            <a:noFill/>
            <a:miter lim="800000"/>
            <a:headEnd/>
            <a:tailEnd/>
          </a:ln>
          <a:effectLst/>
        </p:spPr>
        <p:txBody>
          <a:bodyPr>
            <a:spAutoFit/>
          </a:bodyPr>
          <a:p>
            <a:pPr>
              <a:spcBef>
                <a:spcPct val="50000"/>
              </a:spcBef>
            </a:pPr>
            <a:r>
              <a:rPr altLang="en-US" b="1" sz="2800" lang="zh-CN">
                <a:ea typeface="宋体" panose="02010600030101010101" pitchFamily="2" charset="-122"/>
              </a:rPr>
              <a:t>硬件开销小；</a:t>
            </a:r>
          </a:p>
        </p:txBody>
      </p:sp>
      <p:sp>
        <p:nvSpPr>
          <p:cNvPr id="1048985" name="Text Box 6"/>
          <p:cNvSpPr txBox="1">
            <a:spLocks noChangeArrowheads="1"/>
          </p:cNvSpPr>
          <p:nvPr/>
        </p:nvSpPr>
        <p:spPr bwMode="auto">
          <a:xfrm>
            <a:off x="2999432" y="2272506"/>
            <a:ext cx="5502275" cy="523220"/>
          </a:xfrm>
          <a:prstGeom prst="rect"/>
          <a:noFill/>
          <a:ln w="9525">
            <a:noFill/>
            <a:miter lim="800000"/>
            <a:headEnd/>
            <a:tailEnd/>
          </a:ln>
          <a:effectLst/>
        </p:spPr>
        <p:txBody>
          <a:bodyPr>
            <a:spAutoFit/>
          </a:bodyPr>
          <a:p>
            <a:pPr>
              <a:spcBef>
                <a:spcPct val="50000"/>
              </a:spcBef>
            </a:pPr>
            <a:r>
              <a:rPr altLang="en-US" b="1" sz="2800" lang="zh-CN">
                <a:ea typeface="宋体" panose="02010600030101010101" pitchFamily="2" charset="-122"/>
              </a:rPr>
              <a:t>并行程度低，实时性差。</a:t>
            </a:r>
          </a:p>
        </p:txBody>
      </p:sp>
      <p:sp>
        <p:nvSpPr>
          <p:cNvPr id="1048986" name="Text Box 7"/>
          <p:cNvSpPr txBox="1">
            <a:spLocks noChangeArrowheads="1"/>
          </p:cNvSpPr>
          <p:nvPr/>
        </p:nvSpPr>
        <p:spPr bwMode="auto">
          <a:xfrm>
            <a:off x="2453332" y="3269456"/>
            <a:ext cx="2808288" cy="523220"/>
          </a:xfrm>
          <a:prstGeom prst="rect"/>
          <a:noFill/>
          <a:ln w="9525">
            <a:noFill/>
            <a:miter lim="800000"/>
            <a:headEnd/>
            <a:tailEnd/>
          </a:ln>
          <a:effectLst/>
        </p:spPr>
        <p:txBody>
          <a:bodyPr>
            <a:spAutoFit/>
          </a:bodyPr>
          <a:p>
            <a:pPr>
              <a:spcBef>
                <a:spcPct val="50000"/>
              </a:spcBef>
            </a:pPr>
            <a:r>
              <a:rPr altLang="zh-CN" b="1" sz="2800" lang="en-US">
                <a:ea typeface="宋体" panose="02010600030101010101" pitchFamily="2" charset="-122"/>
              </a:rPr>
              <a:t>4</a:t>
            </a:r>
            <a:r>
              <a:rPr altLang="en-US" b="1" sz="2800" lang="zh-CN">
                <a:ea typeface="宋体" panose="02010600030101010101" pitchFamily="2" charset="-122"/>
              </a:rPr>
              <a:t>、应用场合</a:t>
            </a:r>
          </a:p>
        </p:txBody>
      </p:sp>
      <p:sp>
        <p:nvSpPr>
          <p:cNvPr id="1048987" name="Text Box 8"/>
          <p:cNvSpPr txBox="1">
            <a:spLocks noChangeArrowheads="1"/>
          </p:cNvSpPr>
          <p:nvPr/>
        </p:nvSpPr>
        <p:spPr bwMode="auto">
          <a:xfrm>
            <a:off x="3066107" y="4267994"/>
            <a:ext cx="6918325" cy="1143001"/>
          </a:xfrm>
          <a:prstGeom prst="rect"/>
          <a:noFill/>
          <a:ln w="9525">
            <a:noFill/>
            <a:miter lim="800000"/>
            <a:headEnd/>
            <a:tailEnd/>
          </a:ln>
          <a:effectLst/>
        </p:spPr>
        <p:txBody>
          <a:bodyPr>
            <a:spAutoFit/>
          </a:bodyPr>
          <a:p>
            <a:pPr>
              <a:spcBef>
                <a:spcPct val="50000"/>
              </a:spcBef>
            </a:pPr>
            <a:r>
              <a:rPr altLang="en-US" b="1" sz="2800" lang="zh-CN">
                <a:ea typeface="宋体" panose="02010600030101010101" pitchFamily="2" charset="-122"/>
              </a:rPr>
              <a:t>对</a:t>
            </a:r>
            <a:r>
              <a:rPr altLang="zh-CN" b="1" sz="2800" lang="en-US">
                <a:ea typeface="宋体" panose="02010600030101010101" pitchFamily="2" charset="-122"/>
              </a:rPr>
              <a:t>CPU</a:t>
            </a:r>
            <a:r>
              <a:rPr altLang="en-US" b="1" sz="2800" lang="zh-CN">
                <a:ea typeface="宋体" panose="02010600030101010101" pitchFamily="2" charset="-122"/>
              </a:rPr>
              <a:t>效率要求不高的场合；</a:t>
            </a:r>
            <a:endParaRPr altLang="zh-CN" b="1" sz="2800" lang="en-US">
              <a:ea typeface="宋体" panose="02010600030101010101" pitchFamily="2" charset="-122"/>
            </a:endParaRPr>
          </a:p>
          <a:p>
            <a:pPr>
              <a:spcBef>
                <a:spcPct val="50000"/>
              </a:spcBef>
            </a:pPr>
            <a:r>
              <a:rPr altLang="en-US" b="1" sz="2800" lang="zh-CN">
                <a:ea typeface="宋体" panose="02010600030101010101" pitchFamily="2" charset="-122"/>
              </a:rPr>
              <a:t>或诊断、调试过程。</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983"/>
                                        </p:tgtEl>
                                        <p:attrNameLst>
                                          <p:attrName>style.visibility</p:attrName>
                                        </p:attrNameLst>
                                      </p:cBhvr>
                                      <p:to>
                                        <p:strVal val="visible"/>
                                      </p:to>
                                    </p:set>
                                    <p:animEffect transition="in" filter="wipe(left)">
                                      <p:cBhvr>
                                        <p:cTn dur="500" id="7"/>
                                        <p:tgtEl>
                                          <p:spTgt spid="104898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1">
                                  <p:stCondLst>
                                    <p:cond delay="0"/>
                                  </p:stCondLst>
                                  <p:childTnLst>
                                    <p:set>
                                      <p:cBhvr>
                                        <p:cTn dur="1" fill="hold" id="11">
                                          <p:stCondLst>
                                            <p:cond delay="0"/>
                                          </p:stCondLst>
                                        </p:cTn>
                                        <p:tgtEl>
                                          <p:spTgt spid="1048984"/>
                                        </p:tgtEl>
                                        <p:attrNameLst>
                                          <p:attrName>style.visibility</p:attrName>
                                        </p:attrNameLst>
                                      </p:cBhvr>
                                      <p:to>
                                        <p:strVal val="visible"/>
                                      </p:to>
                                    </p:set>
                                    <p:animEffect transition="in" filter="wipe(up)">
                                      <p:cBhvr>
                                        <p:cTn dur="500" id="12"/>
                                        <p:tgtEl>
                                          <p:spTgt spid="104898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8985"/>
                                        </p:tgtEl>
                                        <p:attrNameLst>
                                          <p:attrName>style.visibility</p:attrName>
                                        </p:attrNameLst>
                                      </p:cBhvr>
                                      <p:to>
                                        <p:strVal val="visible"/>
                                      </p:to>
                                    </p:set>
                                    <p:animEffect transition="in" filter="wipe(up)">
                                      <p:cBhvr>
                                        <p:cTn dur="500" id="17"/>
                                        <p:tgtEl>
                                          <p:spTgt spid="104898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986"/>
                                        </p:tgtEl>
                                        <p:attrNameLst>
                                          <p:attrName>style.visibility</p:attrName>
                                        </p:attrNameLst>
                                      </p:cBhvr>
                                      <p:to>
                                        <p:strVal val="visible"/>
                                      </p:to>
                                    </p:set>
                                    <p:animEffect transition="in" filter="wipe(left)">
                                      <p:cBhvr>
                                        <p:cTn dur="500" id="22"/>
                                        <p:tgtEl>
                                          <p:spTgt spid="104898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1">
                                  <p:stCondLst>
                                    <p:cond delay="0"/>
                                  </p:stCondLst>
                                  <p:childTnLst>
                                    <p:set>
                                      <p:cBhvr>
                                        <p:cTn dur="1" fill="hold" id="26">
                                          <p:stCondLst>
                                            <p:cond delay="0"/>
                                          </p:stCondLst>
                                        </p:cTn>
                                        <p:tgtEl>
                                          <p:spTgt spid="1048987"/>
                                        </p:tgtEl>
                                        <p:attrNameLst>
                                          <p:attrName>style.visibility</p:attrName>
                                        </p:attrNameLst>
                                      </p:cBhvr>
                                      <p:to>
                                        <p:strVal val="visible"/>
                                      </p:to>
                                    </p:set>
                                    <p:animEffect transition="in" filter="wipe(up)">
                                      <p:cBhvr>
                                        <p:cTn dur="500" id="27"/>
                                        <p:tgtEl>
                                          <p:spTgt spid="1048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3" grpId="0" autoUpdateAnimBg="0"/>
      <p:bldP spid="1048984" grpId="0" autoUpdateAnimBg="0"/>
      <p:bldP spid="1048985" grpId="0" autoUpdateAnimBg="0"/>
      <p:bldP spid="1048986" grpId="0" autoUpdateAnimBg="0"/>
      <p:bldP spid="104898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52" name=""/>
        <p:cNvGrpSpPr/>
        <p:nvPr/>
      </p:nvGrpSpPr>
      <p:grpSpPr>
        <a:xfrm>
          <a:off x="0" y="0"/>
          <a:ext cx="0" cy="0"/>
          <a:chOff x="0" y="0"/>
          <a:chExt cx="0" cy="0"/>
        </a:xfrm>
      </p:grpSpPr>
      <p:sp>
        <p:nvSpPr>
          <p:cNvPr id="1048674" name="文本框 1"/>
          <p:cNvSpPr txBox="1"/>
          <p:nvPr/>
        </p:nvSpPr>
        <p:spPr>
          <a:xfrm>
            <a:off x="2247821" y="700213"/>
            <a:ext cx="3383280" cy="510540"/>
          </a:xfrm>
          <a:prstGeom prst="rect"/>
          <a:noFill/>
        </p:spPr>
        <p:txBody>
          <a:bodyPr rtlCol="0" wrap="none">
            <a:spAutoFit/>
          </a:bodyPr>
          <a:p>
            <a:r>
              <a:rPr altLang="en-US" b="1" sz="2800" lang="zh-CN"/>
              <a:t>如何实现分时共享？</a:t>
            </a:r>
          </a:p>
        </p:txBody>
      </p:sp>
      <p:grpSp>
        <p:nvGrpSpPr>
          <p:cNvPr id="53" name="组合 172"/>
          <p:cNvGrpSpPr/>
          <p:nvPr/>
        </p:nvGrpSpPr>
        <p:grpSpPr>
          <a:xfrm>
            <a:off x="1919536" y="1499088"/>
            <a:ext cx="8352927" cy="4678667"/>
            <a:chOff x="395536" y="1499088"/>
            <a:chExt cx="8352927" cy="4678667"/>
          </a:xfrm>
        </p:grpSpPr>
        <p:sp>
          <p:nvSpPr>
            <p:cNvPr id="1048675" name="矩形 159"/>
            <p:cNvSpPr/>
            <p:nvPr/>
          </p:nvSpPr>
          <p:spPr>
            <a:xfrm>
              <a:off x="395536" y="2515654"/>
              <a:ext cx="8352927" cy="3662101"/>
            </a:xfrm>
            <a:prstGeom prst="rect"/>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28" name="直接箭头连接符 4"/>
            <p:cNvCxnSpPr>
              <a:cxnSpLocks/>
            </p:cNvCxnSpPr>
            <p:nvPr/>
          </p:nvCxnSpPr>
          <p:spPr>
            <a:xfrm>
              <a:off x="1909287" y="2079563"/>
              <a:ext cx="6019869" cy="0"/>
            </a:xfrm>
            <a:prstGeom prst="straightConnector1"/>
            <a:ln w="63500" cmpd="dbl">
              <a:solidFill>
                <a:schemeClr val="tx1"/>
              </a:solidFill>
              <a:round/>
              <a:headEnd type="stealth"/>
              <a:tailEnd type="stealth"/>
            </a:ln>
          </p:spPr>
          <p:style>
            <a:lnRef idx="1">
              <a:schemeClr val="accent1"/>
            </a:lnRef>
            <a:fillRef idx="0">
              <a:schemeClr val="accent1"/>
            </a:fillRef>
            <a:effectRef idx="0">
              <a:schemeClr val="accent1"/>
            </a:effectRef>
            <a:fontRef idx="minor">
              <a:schemeClr val="tx1"/>
            </a:fontRef>
          </p:style>
        </p:cxnSp>
        <p:sp>
          <p:nvSpPr>
            <p:cNvPr id="1048676" name="文本框 77"/>
            <p:cNvSpPr txBox="1"/>
            <p:nvPr/>
          </p:nvSpPr>
          <p:spPr>
            <a:xfrm>
              <a:off x="4717989" y="3225435"/>
              <a:ext cx="601980" cy="510540"/>
            </a:xfrm>
            <a:prstGeom prst="rect"/>
            <a:noFill/>
          </p:spPr>
          <p:txBody>
            <a:bodyPr rtlCol="0" wrap="none">
              <a:spAutoFit/>
            </a:bodyPr>
            <a:p>
              <a:r>
                <a:rPr altLang="zh-CN" b="1" sz="2800" lang="en-US"/>
                <a:t>…..</a:t>
              </a:r>
              <a:endParaRPr altLang="en-US" b="1" sz="2800" lang="zh-CN"/>
            </a:p>
          </p:txBody>
        </p:sp>
        <p:grpSp>
          <p:nvGrpSpPr>
            <p:cNvPr id="54" name="组合 109"/>
            <p:cNvGrpSpPr/>
            <p:nvPr/>
          </p:nvGrpSpPr>
          <p:grpSpPr>
            <a:xfrm>
              <a:off x="568630" y="2648367"/>
              <a:ext cx="2457032" cy="1431997"/>
              <a:chOff x="64574" y="3348480"/>
              <a:chExt cx="2457032" cy="1431997"/>
            </a:xfrm>
          </p:grpSpPr>
          <p:grpSp>
            <p:nvGrpSpPr>
              <p:cNvPr id="55" name="组合 100"/>
              <p:cNvGrpSpPr/>
              <p:nvPr/>
            </p:nvGrpSpPr>
            <p:grpSpPr>
              <a:xfrm>
                <a:off x="736113" y="3527430"/>
                <a:ext cx="1785493" cy="523220"/>
                <a:chOff x="135852" y="3360093"/>
                <a:chExt cx="1785493" cy="523220"/>
              </a:xfrm>
            </p:grpSpPr>
            <p:sp>
              <p:nvSpPr>
                <p:cNvPr id="1048677" name="矩形 90"/>
                <p:cNvSpPr/>
                <p:nvPr/>
              </p:nvSpPr>
              <p:spPr>
                <a:xfrm>
                  <a:off x="1489297" y="3360093"/>
                  <a:ext cx="432048" cy="52322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29" name="直接连接符 95"/>
                <p:cNvCxnSpPr>
                  <a:cxnSpLocks/>
                </p:cNvCxnSpPr>
                <p:nvPr/>
              </p:nvCxnSpPr>
              <p:spPr>
                <a:xfrm>
                  <a:off x="135852" y="3501008"/>
                  <a:ext cx="1367295"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0" name="直接连接符 96"/>
                <p:cNvCxnSpPr>
                  <a:cxnSpLocks/>
                </p:cNvCxnSpPr>
                <p:nvPr/>
              </p:nvCxnSpPr>
              <p:spPr>
                <a:xfrm>
                  <a:off x="135852" y="3717032"/>
                  <a:ext cx="1367295"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组合 99"/>
              <p:cNvGrpSpPr/>
              <p:nvPr/>
            </p:nvGrpSpPr>
            <p:grpSpPr>
              <a:xfrm>
                <a:off x="1236018" y="4257257"/>
                <a:ext cx="1281800" cy="523220"/>
                <a:chOff x="639545" y="4149080"/>
                <a:chExt cx="1281800" cy="523220"/>
              </a:xfrm>
            </p:grpSpPr>
            <p:grpSp>
              <p:nvGrpSpPr>
                <p:cNvPr id="57" name="组合 93"/>
                <p:cNvGrpSpPr/>
                <p:nvPr/>
              </p:nvGrpSpPr>
              <p:grpSpPr>
                <a:xfrm>
                  <a:off x="1367656" y="4149080"/>
                  <a:ext cx="553689" cy="523220"/>
                  <a:chOff x="1367656" y="4149080"/>
                  <a:chExt cx="553689" cy="523220"/>
                </a:xfrm>
              </p:grpSpPr>
              <p:sp>
                <p:nvSpPr>
                  <p:cNvPr id="1048678" name="矩形 91"/>
                  <p:cNvSpPr/>
                  <p:nvPr/>
                </p:nvSpPr>
                <p:spPr>
                  <a:xfrm>
                    <a:off x="1489297" y="4149080"/>
                    <a:ext cx="432048" cy="52322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9" name="椭圆 92"/>
                  <p:cNvSpPr/>
                  <p:nvPr/>
                </p:nvSpPr>
                <p:spPr>
                  <a:xfrm>
                    <a:off x="1367656" y="4257104"/>
                    <a:ext cx="108000" cy="108000"/>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31" name="直接连接符 97"/>
                <p:cNvCxnSpPr>
                  <a:cxnSpLocks/>
                </p:cNvCxnSpPr>
                <p:nvPr/>
              </p:nvCxnSpPr>
              <p:spPr>
                <a:xfrm>
                  <a:off x="971600" y="4313416"/>
                  <a:ext cx="396056"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2" name="直接连接符 98"/>
                <p:cNvCxnSpPr>
                  <a:cxnSpLocks/>
                </p:cNvCxnSpPr>
                <p:nvPr/>
              </p:nvCxnSpPr>
              <p:spPr>
                <a:xfrm>
                  <a:off x="639545" y="4509120"/>
                  <a:ext cx="848982"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33" name="直接连接符 102"/>
              <p:cNvCxnSpPr>
                <a:cxnSpLocks/>
              </p:cNvCxnSpPr>
              <p:nvPr/>
            </p:nvCxnSpPr>
            <p:spPr>
              <a:xfrm>
                <a:off x="1568073" y="3886997"/>
                <a:ext cx="0" cy="535408"/>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4"/>
              <p:cNvCxnSpPr>
                <a:cxnSpLocks/>
              </p:cNvCxnSpPr>
              <p:nvPr/>
            </p:nvCxnSpPr>
            <p:spPr>
              <a:xfrm>
                <a:off x="1236018" y="3668345"/>
                <a:ext cx="0" cy="948952"/>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80" name="文本框 107"/>
              <p:cNvSpPr txBox="1"/>
              <p:nvPr/>
            </p:nvSpPr>
            <p:spPr>
              <a:xfrm>
                <a:off x="72296" y="3348480"/>
                <a:ext cx="576581" cy="447040"/>
              </a:xfrm>
              <a:prstGeom prst="rect"/>
              <a:noFill/>
            </p:spPr>
            <p:txBody>
              <a:bodyPr rtlCol="0" wrap="none">
                <a:spAutoFit/>
              </a:bodyPr>
              <a:p>
                <a:r>
                  <a:rPr altLang="zh-CN" b="1" sz="2400" lang="en-US"/>
                  <a:t>EN</a:t>
                </a:r>
                <a:endParaRPr altLang="en-US" b="1" sz="2400" lang="zh-CN"/>
              </a:p>
            </p:txBody>
          </p:sp>
          <p:sp>
            <p:nvSpPr>
              <p:cNvPr id="1048681" name="文本框 108"/>
              <p:cNvSpPr txBox="1"/>
              <p:nvPr/>
            </p:nvSpPr>
            <p:spPr>
              <a:xfrm>
                <a:off x="64574" y="3724536"/>
                <a:ext cx="846575" cy="461665"/>
              </a:xfrm>
              <a:prstGeom prst="rect"/>
              <a:noFill/>
            </p:spPr>
            <p:txBody>
              <a:bodyPr rtlCol="0" wrap="square">
                <a:spAutoFit/>
              </a:bodyPr>
              <a:p>
                <a:r>
                  <a:rPr altLang="zh-CN" b="1" sz="2400" lang="en-US"/>
                  <a:t>DIR</a:t>
                </a:r>
                <a:endParaRPr altLang="en-US" b="1" sz="2400" lang="zh-CN"/>
              </a:p>
            </p:txBody>
          </p:sp>
        </p:grpSp>
        <p:cxnSp>
          <p:nvCxnSpPr>
            <p:cNvPr id="3145735" name="直接连接符 111"/>
            <p:cNvCxnSpPr>
              <a:cxnSpLocks/>
              <a:stCxn id="1048677" idx="3"/>
            </p:cNvCxnSpPr>
            <p:nvPr/>
          </p:nvCxnSpPr>
          <p:spPr>
            <a:xfrm>
              <a:off x="3025662" y="3088927"/>
              <a:ext cx="4333353" cy="0"/>
            </a:xfrm>
            <a:prstGeom prst="line"/>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45736" name="直接连接符 112"/>
            <p:cNvCxnSpPr>
              <a:cxnSpLocks/>
            </p:cNvCxnSpPr>
            <p:nvPr/>
          </p:nvCxnSpPr>
          <p:spPr>
            <a:xfrm>
              <a:off x="3038535" y="3873507"/>
              <a:ext cx="4333353" cy="0"/>
            </a:xfrm>
            <a:prstGeom prst="line"/>
            <a:ln w="254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58" name="组合 128"/>
            <p:cNvGrpSpPr/>
            <p:nvPr/>
          </p:nvGrpSpPr>
          <p:grpSpPr>
            <a:xfrm>
              <a:off x="3563888" y="2126023"/>
              <a:ext cx="1121648" cy="2492258"/>
              <a:chOff x="3923928" y="2041556"/>
              <a:chExt cx="1121648" cy="2492258"/>
            </a:xfrm>
          </p:grpSpPr>
          <p:grpSp>
            <p:nvGrpSpPr>
              <p:cNvPr id="59" name="组合 89"/>
              <p:cNvGrpSpPr/>
              <p:nvPr/>
            </p:nvGrpSpPr>
            <p:grpSpPr>
              <a:xfrm rot="10800000">
                <a:off x="4050424" y="2041556"/>
                <a:ext cx="827128" cy="2492258"/>
                <a:chOff x="3402352" y="2540210"/>
                <a:chExt cx="827128" cy="2492258"/>
              </a:xfrm>
            </p:grpSpPr>
            <p:grpSp>
              <p:nvGrpSpPr>
                <p:cNvPr id="60" name="组合 40"/>
                <p:cNvGrpSpPr/>
                <p:nvPr/>
              </p:nvGrpSpPr>
              <p:grpSpPr>
                <a:xfrm>
                  <a:off x="3402352" y="2996953"/>
                  <a:ext cx="449567" cy="1427250"/>
                  <a:chOff x="3707903" y="2423990"/>
                  <a:chExt cx="449567" cy="1427250"/>
                </a:xfrm>
              </p:grpSpPr>
              <p:grpSp>
                <p:nvGrpSpPr>
                  <p:cNvPr id="61" name="组合 34"/>
                  <p:cNvGrpSpPr/>
                  <p:nvPr/>
                </p:nvGrpSpPr>
                <p:grpSpPr>
                  <a:xfrm>
                    <a:off x="3707903" y="3068960"/>
                    <a:ext cx="449567" cy="357127"/>
                    <a:chOff x="3096767" y="2511688"/>
                    <a:chExt cx="1060704" cy="914400"/>
                  </a:xfrm>
                </p:grpSpPr>
                <p:sp>
                  <p:nvSpPr>
                    <p:cNvPr id="1048682" name="等腰三角形 19"/>
                    <p:cNvSpPr/>
                    <p:nvPr/>
                  </p:nvSpPr>
                  <p:spPr>
                    <a:xfrm>
                      <a:off x="3096767" y="2511688"/>
                      <a:ext cx="1060704" cy="914400"/>
                    </a:xfrm>
                    <a:prstGeom prst="triangl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37" name="直接连接符 23"/>
                    <p:cNvCxnSpPr>
                      <a:cxnSpLocks/>
                    </p:cNvCxnSpPr>
                    <p:nvPr/>
                  </p:nvCxnSpPr>
                  <p:spPr>
                    <a:xfrm>
                      <a:off x="3419872" y="2888371"/>
                      <a:ext cx="0" cy="324605"/>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8" name="直接连接符 25"/>
                    <p:cNvCxnSpPr>
                      <a:cxnSpLocks/>
                    </p:cNvCxnSpPr>
                    <p:nvPr/>
                  </p:nvCxnSpPr>
                  <p:spPr>
                    <a:xfrm>
                      <a:off x="3431393" y="3206904"/>
                      <a:ext cx="3485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9" name="直接连接符 27"/>
                    <p:cNvCxnSpPr>
                      <a:cxnSpLocks/>
                    </p:cNvCxnSpPr>
                    <p:nvPr/>
                  </p:nvCxnSpPr>
                  <p:spPr>
                    <a:xfrm>
                      <a:off x="3419872" y="3076023"/>
                      <a:ext cx="3485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0" name="直接连接符 29"/>
                    <p:cNvCxnSpPr>
                      <a:cxnSpLocks/>
                    </p:cNvCxnSpPr>
                    <p:nvPr/>
                  </p:nvCxnSpPr>
                  <p:spPr>
                    <a:xfrm>
                      <a:off x="3779912" y="3068959"/>
                      <a:ext cx="0" cy="34200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41" name="直接连接符 38"/>
                  <p:cNvCxnSpPr>
                    <a:cxnSpLocks/>
                  </p:cNvCxnSpPr>
                  <p:nvPr/>
                </p:nvCxnSpPr>
                <p:spPr>
                  <a:xfrm>
                    <a:off x="3923928" y="3432102"/>
                    <a:ext cx="0" cy="419138"/>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2" name="直接连接符 39"/>
                  <p:cNvCxnSpPr>
                    <a:cxnSpLocks/>
                  </p:cNvCxnSpPr>
                  <p:nvPr/>
                </p:nvCxnSpPr>
                <p:spPr>
                  <a:xfrm>
                    <a:off x="3934088" y="2423990"/>
                    <a:ext cx="0" cy="675026"/>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组合 59"/>
                <p:cNvGrpSpPr/>
                <p:nvPr/>
              </p:nvGrpSpPr>
              <p:grpSpPr>
                <a:xfrm rot="10800000">
                  <a:off x="3779913" y="2540210"/>
                  <a:ext cx="449567" cy="2492258"/>
                  <a:chOff x="3707903" y="1756625"/>
                  <a:chExt cx="449567" cy="2492258"/>
                </a:xfrm>
              </p:grpSpPr>
              <p:grpSp>
                <p:nvGrpSpPr>
                  <p:cNvPr id="63" name="组合 60"/>
                  <p:cNvGrpSpPr/>
                  <p:nvPr/>
                </p:nvGrpSpPr>
                <p:grpSpPr>
                  <a:xfrm>
                    <a:off x="3707903" y="3068960"/>
                    <a:ext cx="449567" cy="357127"/>
                    <a:chOff x="3096767" y="2511688"/>
                    <a:chExt cx="1060704" cy="914400"/>
                  </a:xfrm>
                </p:grpSpPr>
                <p:sp>
                  <p:nvSpPr>
                    <p:cNvPr id="1048683" name="等腰三角形 63"/>
                    <p:cNvSpPr/>
                    <p:nvPr/>
                  </p:nvSpPr>
                  <p:spPr>
                    <a:xfrm>
                      <a:off x="3096767" y="2511688"/>
                      <a:ext cx="1060704" cy="914400"/>
                    </a:xfrm>
                    <a:prstGeom prst="triangl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43" name="直接连接符 64"/>
                    <p:cNvCxnSpPr>
                      <a:cxnSpLocks/>
                    </p:cNvCxnSpPr>
                    <p:nvPr/>
                  </p:nvCxnSpPr>
                  <p:spPr>
                    <a:xfrm>
                      <a:off x="3419872" y="2888371"/>
                      <a:ext cx="0" cy="324605"/>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连接符 65"/>
                    <p:cNvCxnSpPr>
                      <a:cxnSpLocks/>
                    </p:cNvCxnSpPr>
                    <p:nvPr/>
                  </p:nvCxnSpPr>
                  <p:spPr>
                    <a:xfrm>
                      <a:off x="3431393" y="3206904"/>
                      <a:ext cx="3485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5" name="直接连接符 66"/>
                    <p:cNvCxnSpPr>
                      <a:cxnSpLocks/>
                    </p:cNvCxnSpPr>
                    <p:nvPr/>
                  </p:nvCxnSpPr>
                  <p:spPr>
                    <a:xfrm>
                      <a:off x="3419872" y="3076023"/>
                      <a:ext cx="3485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直接连接符 67"/>
                    <p:cNvCxnSpPr>
                      <a:cxnSpLocks/>
                    </p:cNvCxnSpPr>
                    <p:nvPr/>
                  </p:nvCxnSpPr>
                  <p:spPr>
                    <a:xfrm>
                      <a:off x="3779912" y="3068959"/>
                      <a:ext cx="0" cy="34200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47" name="直接连接符 61"/>
                  <p:cNvCxnSpPr>
                    <a:cxnSpLocks/>
                  </p:cNvCxnSpPr>
                  <p:nvPr/>
                </p:nvCxnSpPr>
                <p:spPr>
                  <a:xfrm>
                    <a:off x="3923928" y="3432101"/>
                    <a:ext cx="0" cy="816782"/>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8" name="直接连接符 62"/>
                  <p:cNvCxnSpPr>
                    <a:cxnSpLocks/>
                  </p:cNvCxnSpPr>
                  <p:nvPr/>
                </p:nvCxnSpPr>
                <p:spPr>
                  <a:xfrm>
                    <a:off x="3934088" y="1756625"/>
                    <a:ext cx="0" cy="1315436"/>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49" name="直接连接符 79"/>
                <p:cNvCxnSpPr>
                  <a:cxnSpLocks/>
                </p:cNvCxnSpPr>
                <p:nvPr/>
              </p:nvCxnSpPr>
              <p:spPr>
                <a:xfrm>
                  <a:off x="3627135" y="2996953"/>
                  <a:ext cx="3863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0" name="直接连接符 81"/>
                <p:cNvCxnSpPr>
                  <a:cxnSpLocks/>
                </p:cNvCxnSpPr>
                <p:nvPr/>
              </p:nvCxnSpPr>
              <p:spPr>
                <a:xfrm flipH="1">
                  <a:off x="3613154" y="4426953"/>
                  <a:ext cx="382782"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51" name="直接连接符 121"/>
              <p:cNvCxnSpPr>
                <a:cxnSpLocks/>
              </p:cNvCxnSpPr>
              <p:nvPr/>
            </p:nvCxnSpPr>
            <p:spPr>
              <a:xfrm>
                <a:off x="3923928" y="3501008"/>
                <a:ext cx="261389" cy="0"/>
              </a:xfrm>
              <a:prstGeom prst="line"/>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45752" name="直接连接符 123"/>
              <p:cNvCxnSpPr>
                <a:cxnSpLocks/>
              </p:cNvCxnSpPr>
              <p:nvPr/>
            </p:nvCxnSpPr>
            <p:spPr>
              <a:xfrm>
                <a:off x="3923928" y="3501008"/>
                <a:ext cx="0" cy="288032"/>
              </a:xfrm>
              <a:prstGeom prst="line"/>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45753" name="直接连接符 125"/>
              <p:cNvCxnSpPr>
                <a:cxnSpLocks/>
              </p:cNvCxnSpPr>
              <p:nvPr/>
            </p:nvCxnSpPr>
            <p:spPr>
              <a:xfrm>
                <a:off x="4757544" y="3294695"/>
                <a:ext cx="288032" cy="0"/>
              </a:xfrm>
              <a:prstGeom prst="line"/>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45754" name="直接连接符 127"/>
              <p:cNvCxnSpPr>
                <a:cxnSpLocks/>
              </p:cNvCxnSpPr>
              <p:nvPr/>
            </p:nvCxnSpPr>
            <p:spPr>
              <a:xfrm flipV="1">
                <a:off x="5045576" y="2996198"/>
                <a:ext cx="0" cy="288786"/>
              </a:xfrm>
              <a:prstGeom prst="line"/>
              <a:ln w="190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64" name="组合 129"/>
            <p:cNvGrpSpPr/>
            <p:nvPr/>
          </p:nvGrpSpPr>
          <p:grpSpPr>
            <a:xfrm>
              <a:off x="5508104" y="2124995"/>
              <a:ext cx="1121648" cy="2492258"/>
              <a:chOff x="3923928" y="2041556"/>
              <a:chExt cx="1121648" cy="2492258"/>
            </a:xfrm>
          </p:grpSpPr>
          <p:grpSp>
            <p:nvGrpSpPr>
              <p:cNvPr id="65" name="组合 130"/>
              <p:cNvGrpSpPr/>
              <p:nvPr/>
            </p:nvGrpSpPr>
            <p:grpSpPr>
              <a:xfrm rot="10800000">
                <a:off x="4050424" y="2041556"/>
                <a:ext cx="827128" cy="2492258"/>
                <a:chOff x="3402352" y="2540210"/>
                <a:chExt cx="827128" cy="2492258"/>
              </a:xfrm>
            </p:grpSpPr>
            <p:grpSp>
              <p:nvGrpSpPr>
                <p:cNvPr id="66" name="组合 135"/>
                <p:cNvGrpSpPr/>
                <p:nvPr/>
              </p:nvGrpSpPr>
              <p:grpSpPr>
                <a:xfrm>
                  <a:off x="3402352" y="2996953"/>
                  <a:ext cx="449567" cy="1427250"/>
                  <a:chOff x="3707903" y="2423990"/>
                  <a:chExt cx="449567" cy="1427250"/>
                </a:xfrm>
              </p:grpSpPr>
              <p:grpSp>
                <p:nvGrpSpPr>
                  <p:cNvPr id="67" name="组合 147"/>
                  <p:cNvGrpSpPr/>
                  <p:nvPr/>
                </p:nvGrpSpPr>
                <p:grpSpPr>
                  <a:xfrm>
                    <a:off x="3707903" y="3068960"/>
                    <a:ext cx="449567" cy="357127"/>
                    <a:chOff x="3096767" y="2511688"/>
                    <a:chExt cx="1060704" cy="914400"/>
                  </a:xfrm>
                </p:grpSpPr>
                <p:sp>
                  <p:nvSpPr>
                    <p:cNvPr id="1048684" name="等腰三角形 150"/>
                    <p:cNvSpPr/>
                    <p:nvPr/>
                  </p:nvSpPr>
                  <p:spPr>
                    <a:xfrm>
                      <a:off x="3096767" y="2511688"/>
                      <a:ext cx="1060704" cy="914400"/>
                    </a:xfrm>
                    <a:prstGeom prst="triangl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55" name="直接连接符 151"/>
                    <p:cNvCxnSpPr>
                      <a:cxnSpLocks/>
                    </p:cNvCxnSpPr>
                    <p:nvPr/>
                  </p:nvCxnSpPr>
                  <p:spPr>
                    <a:xfrm>
                      <a:off x="3419872" y="2888371"/>
                      <a:ext cx="0" cy="324605"/>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6" name="直接连接符 152"/>
                    <p:cNvCxnSpPr>
                      <a:cxnSpLocks/>
                    </p:cNvCxnSpPr>
                    <p:nvPr/>
                  </p:nvCxnSpPr>
                  <p:spPr>
                    <a:xfrm>
                      <a:off x="3431393" y="3206904"/>
                      <a:ext cx="3485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7" name="直接连接符 153"/>
                    <p:cNvCxnSpPr>
                      <a:cxnSpLocks/>
                    </p:cNvCxnSpPr>
                    <p:nvPr/>
                  </p:nvCxnSpPr>
                  <p:spPr>
                    <a:xfrm>
                      <a:off x="3419872" y="3076023"/>
                      <a:ext cx="3485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8" name="直接连接符 154"/>
                    <p:cNvCxnSpPr>
                      <a:cxnSpLocks/>
                    </p:cNvCxnSpPr>
                    <p:nvPr/>
                  </p:nvCxnSpPr>
                  <p:spPr>
                    <a:xfrm>
                      <a:off x="3779912" y="3068959"/>
                      <a:ext cx="0" cy="34200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59" name="直接连接符 148"/>
                  <p:cNvCxnSpPr>
                    <a:cxnSpLocks/>
                  </p:cNvCxnSpPr>
                  <p:nvPr/>
                </p:nvCxnSpPr>
                <p:spPr>
                  <a:xfrm>
                    <a:off x="3923928" y="3432102"/>
                    <a:ext cx="0" cy="419138"/>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0" name="直接连接符 149"/>
                  <p:cNvCxnSpPr>
                    <a:cxnSpLocks/>
                  </p:cNvCxnSpPr>
                  <p:nvPr/>
                </p:nvCxnSpPr>
                <p:spPr>
                  <a:xfrm>
                    <a:off x="3934088" y="2423990"/>
                    <a:ext cx="0" cy="675026"/>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组合 136"/>
                <p:cNvGrpSpPr/>
                <p:nvPr/>
              </p:nvGrpSpPr>
              <p:grpSpPr>
                <a:xfrm rot="10800000">
                  <a:off x="3779913" y="2540210"/>
                  <a:ext cx="449567" cy="2492258"/>
                  <a:chOff x="3707903" y="1756625"/>
                  <a:chExt cx="449567" cy="2492258"/>
                </a:xfrm>
              </p:grpSpPr>
              <p:grpSp>
                <p:nvGrpSpPr>
                  <p:cNvPr id="69" name="组合 139"/>
                  <p:cNvGrpSpPr/>
                  <p:nvPr/>
                </p:nvGrpSpPr>
                <p:grpSpPr>
                  <a:xfrm>
                    <a:off x="3707903" y="3068960"/>
                    <a:ext cx="449567" cy="357127"/>
                    <a:chOff x="3096767" y="2511688"/>
                    <a:chExt cx="1060704" cy="914400"/>
                  </a:xfrm>
                </p:grpSpPr>
                <p:sp>
                  <p:nvSpPr>
                    <p:cNvPr id="1048685" name="等腰三角形 142"/>
                    <p:cNvSpPr/>
                    <p:nvPr/>
                  </p:nvSpPr>
                  <p:spPr>
                    <a:xfrm>
                      <a:off x="3096767" y="2511688"/>
                      <a:ext cx="1060704" cy="914400"/>
                    </a:xfrm>
                    <a:prstGeom prst="triangl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61" name="直接连接符 143"/>
                    <p:cNvCxnSpPr>
                      <a:cxnSpLocks/>
                    </p:cNvCxnSpPr>
                    <p:nvPr/>
                  </p:nvCxnSpPr>
                  <p:spPr>
                    <a:xfrm>
                      <a:off x="3419872" y="2888371"/>
                      <a:ext cx="0" cy="324605"/>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2" name="直接连接符 144"/>
                    <p:cNvCxnSpPr>
                      <a:cxnSpLocks/>
                    </p:cNvCxnSpPr>
                    <p:nvPr/>
                  </p:nvCxnSpPr>
                  <p:spPr>
                    <a:xfrm>
                      <a:off x="3431393" y="3206904"/>
                      <a:ext cx="3485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3" name="直接连接符 145"/>
                    <p:cNvCxnSpPr>
                      <a:cxnSpLocks/>
                    </p:cNvCxnSpPr>
                    <p:nvPr/>
                  </p:nvCxnSpPr>
                  <p:spPr>
                    <a:xfrm>
                      <a:off x="3419872" y="3076023"/>
                      <a:ext cx="3485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4" name="直接连接符 146"/>
                    <p:cNvCxnSpPr>
                      <a:cxnSpLocks/>
                    </p:cNvCxnSpPr>
                    <p:nvPr/>
                  </p:nvCxnSpPr>
                  <p:spPr>
                    <a:xfrm>
                      <a:off x="3779912" y="3068959"/>
                      <a:ext cx="0" cy="34200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65" name="直接连接符 140"/>
                  <p:cNvCxnSpPr>
                    <a:cxnSpLocks/>
                  </p:cNvCxnSpPr>
                  <p:nvPr/>
                </p:nvCxnSpPr>
                <p:spPr>
                  <a:xfrm>
                    <a:off x="3923928" y="3432101"/>
                    <a:ext cx="0" cy="816782"/>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6" name="直接连接符 141"/>
                  <p:cNvCxnSpPr>
                    <a:cxnSpLocks/>
                  </p:cNvCxnSpPr>
                  <p:nvPr/>
                </p:nvCxnSpPr>
                <p:spPr>
                  <a:xfrm>
                    <a:off x="3934088" y="1756625"/>
                    <a:ext cx="0" cy="1315436"/>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67" name="直接连接符 137"/>
                <p:cNvCxnSpPr>
                  <a:cxnSpLocks/>
                </p:cNvCxnSpPr>
                <p:nvPr/>
              </p:nvCxnSpPr>
              <p:spPr>
                <a:xfrm>
                  <a:off x="3627135" y="2996953"/>
                  <a:ext cx="386319"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8" name="直接连接符 138"/>
                <p:cNvCxnSpPr>
                  <a:cxnSpLocks/>
                </p:cNvCxnSpPr>
                <p:nvPr/>
              </p:nvCxnSpPr>
              <p:spPr>
                <a:xfrm flipH="1">
                  <a:off x="3613154" y="4426953"/>
                  <a:ext cx="382782" cy="0"/>
                </a:xfrm>
                <a:prstGeom prst="line"/>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31"/>
              <p:cNvCxnSpPr>
                <a:cxnSpLocks/>
              </p:cNvCxnSpPr>
              <p:nvPr/>
            </p:nvCxnSpPr>
            <p:spPr>
              <a:xfrm>
                <a:off x="3923928" y="3501008"/>
                <a:ext cx="261389" cy="0"/>
              </a:xfrm>
              <a:prstGeom prst="line"/>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45770" name="直接连接符 132"/>
              <p:cNvCxnSpPr>
                <a:cxnSpLocks/>
              </p:cNvCxnSpPr>
              <p:nvPr/>
            </p:nvCxnSpPr>
            <p:spPr>
              <a:xfrm>
                <a:off x="3923928" y="3501008"/>
                <a:ext cx="0" cy="288032"/>
              </a:xfrm>
              <a:prstGeom prst="line"/>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45771" name="直接连接符 133"/>
              <p:cNvCxnSpPr>
                <a:cxnSpLocks/>
              </p:cNvCxnSpPr>
              <p:nvPr/>
            </p:nvCxnSpPr>
            <p:spPr>
              <a:xfrm>
                <a:off x="4757544" y="3294695"/>
                <a:ext cx="288032" cy="0"/>
              </a:xfrm>
              <a:prstGeom prst="line"/>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45772" name="直接连接符 134"/>
              <p:cNvCxnSpPr>
                <a:cxnSpLocks/>
              </p:cNvCxnSpPr>
              <p:nvPr/>
            </p:nvCxnSpPr>
            <p:spPr>
              <a:xfrm flipV="1">
                <a:off x="5045576" y="2996198"/>
                <a:ext cx="0" cy="288786"/>
              </a:xfrm>
              <a:prstGeom prst="line"/>
              <a:ln w="1905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048686" name="文本框 155"/>
            <p:cNvSpPr txBox="1"/>
            <p:nvPr/>
          </p:nvSpPr>
          <p:spPr>
            <a:xfrm>
              <a:off x="3707904" y="4508622"/>
              <a:ext cx="623889" cy="523220"/>
            </a:xfrm>
            <a:prstGeom prst="rect"/>
            <a:noFill/>
          </p:spPr>
          <p:txBody>
            <a:bodyPr rtlCol="0" wrap="none">
              <a:spAutoFit/>
            </a:bodyPr>
            <a:p>
              <a:r>
                <a:rPr altLang="zh-CN" b="1" sz="2800" lang="en-US"/>
                <a:t>A0</a:t>
              </a:r>
              <a:endParaRPr altLang="en-US" b="1" sz="2800" lang="zh-CN"/>
            </a:p>
          </p:txBody>
        </p:sp>
        <p:sp>
          <p:nvSpPr>
            <p:cNvPr id="1048687" name="文本框 156"/>
            <p:cNvSpPr txBox="1"/>
            <p:nvPr/>
          </p:nvSpPr>
          <p:spPr>
            <a:xfrm>
              <a:off x="5604295" y="4521579"/>
              <a:ext cx="601980" cy="510540"/>
            </a:xfrm>
            <a:prstGeom prst="rect"/>
            <a:noFill/>
          </p:spPr>
          <p:txBody>
            <a:bodyPr rtlCol="0" wrap="none">
              <a:spAutoFit/>
            </a:bodyPr>
            <a:p>
              <a:r>
                <a:rPr altLang="zh-CN" b="1" sz="2800" lang="en-US"/>
                <a:t>An</a:t>
              </a:r>
              <a:endParaRPr altLang="en-US" b="1" sz="2800" lang="zh-CN"/>
            </a:p>
          </p:txBody>
        </p:sp>
        <p:sp>
          <p:nvSpPr>
            <p:cNvPr id="1048688" name="文本框 157"/>
            <p:cNvSpPr txBox="1"/>
            <p:nvPr/>
          </p:nvSpPr>
          <p:spPr>
            <a:xfrm>
              <a:off x="3860304" y="2054143"/>
              <a:ext cx="623889" cy="523220"/>
            </a:xfrm>
            <a:prstGeom prst="rect"/>
            <a:noFill/>
          </p:spPr>
          <p:txBody>
            <a:bodyPr rtlCol="0" wrap="none">
              <a:spAutoFit/>
            </a:bodyPr>
            <a:p>
              <a:r>
                <a:rPr altLang="zh-CN" b="1" sz="2800" lang="en-US"/>
                <a:t>B0</a:t>
              </a:r>
              <a:endParaRPr altLang="en-US" b="1" sz="2800" lang="zh-CN"/>
            </a:p>
          </p:txBody>
        </p:sp>
        <p:sp>
          <p:nvSpPr>
            <p:cNvPr id="1048689" name="文本框 158"/>
            <p:cNvSpPr txBox="1"/>
            <p:nvPr/>
          </p:nvSpPr>
          <p:spPr>
            <a:xfrm>
              <a:off x="5820319" y="2054143"/>
              <a:ext cx="589280" cy="510540"/>
            </a:xfrm>
            <a:prstGeom prst="rect"/>
            <a:noFill/>
          </p:spPr>
          <p:txBody>
            <a:bodyPr rtlCol="0" wrap="none">
              <a:spAutoFit/>
            </a:bodyPr>
            <a:p>
              <a:r>
                <a:rPr altLang="zh-CN" b="1" sz="2800" lang="en-US"/>
                <a:t>Bn</a:t>
              </a:r>
              <a:endParaRPr altLang="en-US" b="1" sz="2800" lang="zh-CN"/>
            </a:p>
          </p:txBody>
        </p:sp>
        <p:sp>
          <p:nvSpPr>
            <p:cNvPr id="1048690" name="文本框 160"/>
            <p:cNvSpPr txBox="1"/>
            <p:nvPr/>
          </p:nvSpPr>
          <p:spPr>
            <a:xfrm>
              <a:off x="4397504" y="1499088"/>
              <a:ext cx="906017" cy="523220"/>
            </a:xfrm>
            <a:prstGeom prst="rect"/>
            <a:noFill/>
          </p:spPr>
          <p:txBody>
            <a:bodyPr rtlCol="0" wrap="none">
              <a:spAutoFit/>
            </a:bodyPr>
            <a:p>
              <a:r>
                <a:rPr altLang="en-US" b="1" sz="2800" lang="zh-CN"/>
                <a:t>总线</a:t>
              </a:r>
            </a:p>
          </p:txBody>
        </p:sp>
        <p:sp>
          <p:nvSpPr>
            <p:cNvPr id="1048691" name="文本框 161"/>
            <p:cNvSpPr txBox="1"/>
            <p:nvPr/>
          </p:nvSpPr>
          <p:spPr>
            <a:xfrm>
              <a:off x="4558093" y="5510527"/>
              <a:ext cx="906017" cy="523220"/>
            </a:xfrm>
            <a:prstGeom prst="rect"/>
            <a:noFill/>
          </p:spPr>
          <p:txBody>
            <a:bodyPr rtlCol="0" wrap="none">
              <a:spAutoFit/>
            </a:bodyPr>
            <a:p>
              <a:r>
                <a:rPr altLang="en-US" b="1" sz="2800" lang="zh-CN"/>
                <a:t>接口</a:t>
              </a:r>
            </a:p>
          </p:txBody>
        </p:sp>
        <p:sp>
          <p:nvSpPr>
            <p:cNvPr id="1048692" name="文本框 163"/>
            <p:cNvSpPr txBox="1"/>
            <p:nvPr/>
          </p:nvSpPr>
          <p:spPr>
            <a:xfrm>
              <a:off x="4541520" y="2863096"/>
              <a:ext cx="328229" cy="461665"/>
            </a:xfrm>
            <a:prstGeom prst="rect"/>
            <a:noFill/>
          </p:spPr>
          <p:txBody>
            <a:bodyPr rtlCol="0" wrap="square">
              <a:spAutoFit/>
            </a:bodyPr>
            <a:p>
              <a:r>
                <a:rPr altLang="zh-CN" sz="2400" lang="en-US">
                  <a:solidFill>
                    <a:srgbClr val="0000FF"/>
                  </a:solidFill>
                </a:rPr>
                <a:t>•</a:t>
              </a:r>
              <a:endParaRPr altLang="en-US" sz="2400" lang="zh-CN">
                <a:solidFill>
                  <a:srgbClr val="0000FF"/>
                </a:solidFill>
              </a:endParaRPr>
            </a:p>
          </p:txBody>
        </p:sp>
        <p:sp>
          <p:nvSpPr>
            <p:cNvPr id="1048693" name="文本框 164"/>
            <p:cNvSpPr txBox="1"/>
            <p:nvPr/>
          </p:nvSpPr>
          <p:spPr>
            <a:xfrm>
              <a:off x="6486179" y="2863096"/>
              <a:ext cx="328229" cy="461665"/>
            </a:xfrm>
            <a:prstGeom prst="rect"/>
            <a:noFill/>
          </p:spPr>
          <p:txBody>
            <a:bodyPr rtlCol="0" wrap="square">
              <a:spAutoFit/>
            </a:bodyPr>
            <a:p>
              <a:r>
                <a:rPr altLang="zh-CN" sz="2400" lang="en-US">
                  <a:solidFill>
                    <a:srgbClr val="0000FF"/>
                  </a:solidFill>
                </a:rPr>
                <a:t>•</a:t>
              </a:r>
              <a:endParaRPr altLang="en-US" sz="2400" lang="zh-CN">
                <a:solidFill>
                  <a:srgbClr val="0000FF"/>
                </a:solidFill>
              </a:endParaRPr>
            </a:p>
          </p:txBody>
        </p:sp>
        <p:sp>
          <p:nvSpPr>
            <p:cNvPr id="1048694" name="文本框 165"/>
            <p:cNvSpPr txBox="1"/>
            <p:nvPr/>
          </p:nvSpPr>
          <p:spPr>
            <a:xfrm>
              <a:off x="5364088" y="3644136"/>
              <a:ext cx="328229" cy="461665"/>
            </a:xfrm>
            <a:prstGeom prst="rect"/>
            <a:noFill/>
          </p:spPr>
          <p:txBody>
            <a:bodyPr rtlCol="0" wrap="square">
              <a:spAutoFit/>
            </a:bodyPr>
            <a:p>
              <a:r>
                <a:rPr altLang="zh-CN" sz="2400" lang="en-US">
                  <a:solidFill>
                    <a:srgbClr val="0000FF"/>
                  </a:solidFill>
                </a:rPr>
                <a:t>•</a:t>
              </a:r>
              <a:endParaRPr altLang="en-US" sz="2400" lang="zh-CN">
                <a:solidFill>
                  <a:srgbClr val="0000FF"/>
                </a:solidFill>
              </a:endParaRPr>
            </a:p>
          </p:txBody>
        </p:sp>
        <p:sp>
          <p:nvSpPr>
            <p:cNvPr id="1048695" name="文本框 166"/>
            <p:cNvSpPr txBox="1"/>
            <p:nvPr/>
          </p:nvSpPr>
          <p:spPr>
            <a:xfrm>
              <a:off x="3421203" y="3643268"/>
              <a:ext cx="328229" cy="461665"/>
            </a:xfrm>
            <a:prstGeom prst="rect"/>
            <a:noFill/>
          </p:spPr>
          <p:txBody>
            <a:bodyPr rtlCol="0" wrap="square">
              <a:spAutoFit/>
            </a:bodyPr>
            <a:p>
              <a:r>
                <a:rPr altLang="zh-CN" sz="2400" lang="en-US">
                  <a:solidFill>
                    <a:srgbClr val="0000FF"/>
                  </a:solidFill>
                </a:rPr>
                <a:t>•</a:t>
              </a:r>
              <a:endParaRPr altLang="en-US" sz="2400" lang="zh-CN">
                <a:solidFill>
                  <a:srgbClr val="0000FF"/>
                </a:solidFill>
              </a:endParaRPr>
            </a:p>
          </p:txBody>
        </p:sp>
        <p:sp>
          <p:nvSpPr>
            <p:cNvPr id="1048696" name="文本框 168"/>
            <p:cNvSpPr txBox="1"/>
            <p:nvPr/>
          </p:nvSpPr>
          <p:spPr>
            <a:xfrm>
              <a:off x="5713968" y="2463572"/>
              <a:ext cx="328229" cy="523220"/>
            </a:xfrm>
            <a:prstGeom prst="rect"/>
            <a:noFill/>
          </p:spPr>
          <p:txBody>
            <a:bodyPr rtlCol="0" wrap="square">
              <a:spAutoFit/>
            </a:bodyPr>
            <a:p>
              <a:r>
                <a:rPr altLang="zh-CN" sz="2800" lang="en-US"/>
                <a:t>•</a:t>
              </a:r>
              <a:endParaRPr altLang="en-US" sz="2800" lang="zh-CN"/>
            </a:p>
          </p:txBody>
        </p:sp>
        <p:sp>
          <p:nvSpPr>
            <p:cNvPr id="1048697" name="文本框 169"/>
            <p:cNvSpPr txBox="1"/>
            <p:nvPr/>
          </p:nvSpPr>
          <p:spPr>
            <a:xfrm>
              <a:off x="5704251" y="3883412"/>
              <a:ext cx="328229" cy="523220"/>
            </a:xfrm>
            <a:prstGeom prst="rect"/>
            <a:noFill/>
          </p:spPr>
          <p:txBody>
            <a:bodyPr rtlCol="0" wrap="square">
              <a:spAutoFit/>
            </a:bodyPr>
            <a:p>
              <a:r>
                <a:rPr altLang="zh-CN" sz="2800" lang="en-US"/>
                <a:t>•</a:t>
              </a:r>
              <a:endParaRPr altLang="en-US" sz="2800" lang="zh-CN"/>
            </a:p>
          </p:txBody>
        </p:sp>
        <p:sp>
          <p:nvSpPr>
            <p:cNvPr id="1048698" name="文本框 170"/>
            <p:cNvSpPr txBox="1"/>
            <p:nvPr/>
          </p:nvSpPr>
          <p:spPr>
            <a:xfrm>
              <a:off x="3758704" y="3893572"/>
              <a:ext cx="328229" cy="523220"/>
            </a:xfrm>
            <a:prstGeom prst="rect"/>
            <a:noFill/>
          </p:spPr>
          <p:txBody>
            <a:bodyPr rtlCol="0" wrap="square">
              <a:spAutoFit/>
            </a:bodyPr>
            <a:p>
              <a:r>
                <a:rPr altLang="zh-CN" sz="2800" lang="en-US"/>
                <a:t>•</a:t>
              </a:r>
              <a:endParaRPr altLang="en-US" sz="2800" lang="zh-CN"/>
            </a:p>
          </p:txBody>
        </p:sp>
        <p:sp>
          <p:nvSpPr>
            <p:cNvPr id="1048699" name="文本框 171"/>
            <p:cNvSpPr txBox="1"/>
            <p:nvPr/>
          </p:nvSpPr>
          <p:spPr>
            <a:xfrm>
              <a:off x="3760035" y="2462416"/>
              <a:ext cx="328229" cy="523220"/>
            </a:xfrm>
            <a:prstGeom prst="rect"/>
            <a:noFill/>
          </p:spPr>
          <p:txBody>
            <a:bodyPr rtlCol="0" wrap="square">
              <a:spAutoFit/>
            </a:bodyPr>
            <a:p>
              <a:r>
                <a:rPr altLang="zh-CN" sz="2800" lang="en-US"/>
                <a:t>•</a:t>
              </a:r>
              <a:endParaRPr altLang="en-US" sz="2800" lang="zh-CN"/>
            </a:p>
          </p:txBody>
        </p:sp>
      </p:grpSp>
      <p:sp>
        <p:nvSpPr>
          <p:cNvPr id="1048700" name="矩形 2"/>
          <p:cNvSpPr/>
          <p:nvPr/>
        </p:nvSpPr>
        <p:spPr>
          <a:xfrm>
            <a:off x="2946926" y="2582108"/>
            <a:ext cx="7152444" cy="1854740"/>
          </a:xfrm>
          <a:prstGeom prst="rect"/>
          <a:solidFill>
            <a:schemeClr val="accent5">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1" name="文本框 3"/>
          <p:cNvSpPr txBox="1"/>
          <p:nvPr/>
        </p:nvSpPr>
        <p:spPr>
          <a:xfrm>
            <a:off x="8579667" y="3938986"/>
            <a:ext cx="1330814" cy="461665"/>
          </a:xfrm>
          <a:prstGeom prst="rect"/>
          <a:noFill/>
        </p:spPr>
        <p:txBody>
          <a:bodyPr rtlCol="0" wrap="none">
            <a:spAutoFit/>
          </a:bodyPr>
          <a:p>
            <a:r>
              <a:rPr altLang="zh-CN" b="1" sz="2400" lang="en-US">
                <a:solidFill>
                  <a:srgbClr val="CC00FF"/>
                </a:solidFill>
              </a:rPr>
              <a:t>74LS245</a:t>
            </a:r>
            <a:endParaRPr altLang="en-US" b="1" sz="2400" lang="zh-CN">
              <a:solidFill>
                <a:srgbClr val="CC00FF"/>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3"/>
                                        </p:tgtEl>
                                        <p:attrNameLst>
                                          <p:attrName>style.visibility</p:attrName>
                                        </p:attrNameLst>
                                      </p:cBhvr>
                                      <p:to>
                                        <p:strVal val="visible"/>
                                      </p:to>
                                    </p:set>
                                    <p:animEffect transition="in" filter="wipe(down)">
                                      <p:cBhvr>
                                        <p:cTn dur="500" id="7"/>
                                        <p:tgtEl>
                                          <p:spTgt spid="5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6" presetSubtype="21">
                                  <p:stCondLst>
                                    <p:cond delay="0"/>
                                  </p:stCondLst>
                                  <p:childTnLst>
                                    <p:set>
                                      <p:cBhvr>
                                        <p:cTn dur="1" fill="hold" id="11">
                                          <p:stCondLst>
                                            <p:cond delay="0"/>
                                          </p:stCondLst>
                                        </p:cTn>
                                        <p:tgtEl>
                                          <p:spTgt spid="1048700"/>
                                        </p:tgtEl>
                                        <p:attrNameLst>
                                          <p:attrName>style.visibility</p:attrName>
                                        </p:attrNameLst>
                                      </p:cBhvr>
                                      <p:to>
                                        <p:strVal val="visible"/>
                                      </p:to>
                                    </p:set>
                                    <p:animEffect transition="in" filter="barn(inVertical)">
                                      <p:cBhvr>
                                        <p:cTn dur="500" id="12"/>
                                        <p:tgtEl>
                                          <p:spTgt spid="104870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701"/>
                                        </p:tgtEl>
                                        <p:attrNameLst>
                                          <p:attrName>style.visibility</p:attrName>
                                        </p:attrNameLst>
                                      </p:cBhvr>
                                      <p:to>
                                        <p:strVal val="visible"/>
                                      </p:to>
                                    </p:set>
                                    <p:animEffect transition="in" filter="wipe(left)">
                                      <p:cBhvr>
                                        <p:cTn dur="500" id="17"/>
                                        <p:tgtEl>
                                          <p:spTgt spid="1048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0" grpId="0" animBg="1"/>
      <p:bldP spid="104870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70" name=""/>
        <p:cNvGrpSpPr/>
        <p:nvPr/>
      </p:nvGrpSpPr>
      <p:grpSpPr>
        <a:xfrm>
          <a:off x="0" y="0"/>
          <a:ext cx="0" cy="0"/>
          <a:chOff x="0" y="0"/>
          <a:chExt cx="0" cy="0"/>
        </a:xfrm>
      </p:grpSpPr>
      <p:sp>
        <p:nvSpPr>
          <p:cNvPr id="1048702" name="Text Box 3"/>
          <p:cNvSpPr txBox="1">
            <a:spLocks noChangeArrowheads="1"/>
          </p:cNvSpPr>
          <p:nvPr/>
        </p:nvSpPr>
        <p:spPr bwMode="auto">
          <a:xfrm>
            <a:off x="2897524" y="116632"/>
            <a:ext cx="2160712" cy="523220"/>
          </a:xfrm>
          <a:prstGeom prst="rect"/>
          <a:noFill/>
          <a:ln w="12700" cap="sq">
            <a:noFill/>
            <a:miter lim="800000"/>
            <a:headEnd type="none" w="sm" len="sm"/>
            <a:tailEnd type="none" w="sm" len="sm"/>
          </a:ln>
        </p:spPr>
        <p:txBody>
          <a:bodyPr wrap="square">
            <a:spAutoFit/>
          </a:bodyPr>
          <a:p>
            <a:pPr>
              <a:spcBef>
                <a:spcPct val="50000"/>
              </a:spcBef>
            </a:pPr>
            <a:r>
              <a:rPr altLang="en-US" b="1" sz="2800" lang="zh-CN">
                <a:ea typeface="宋体" panose="02010600030101010101" pitchFamily="2" charset="-122"/>
              </a:rPr>
              <a:t>总线的分类</a:t>
            </a:r>
          </a:p>
        </p:txBody>
      </p:sp>
      <p:sp>
        <p:nvSpPr>
          <p:cNvPr id="1048703" name="Text Box 11"/>
          <p:cNvSpPr txBox="1">
            <a:spLocks noChangeArrowheads="1"/>
          </p:cNvSpPr>
          <p:nvPr/>
        </p:nvSpPr>
        <p:spPr bwMode="auto">
          <a:xfrm>
            <a:off x="1703512" y="836712"/>
            <a:ext cx="73152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ea typeface="宋体" panose="02010600030101010101" pitchFamily="2" charset="-122"/>
              </a:rPr>
              <a:t>1</a:t>
            </a:r>
            <a:r>
              <a:rPr altLang="en-US" b="1" sz="2800" lang="zh-CN">
                <a:ea typeface="宋体" panose="02010600030101010101" pitchFamily="2" charset="-122"/>
              </a:rPr>
              <a:t>）按传输信号的类型</a:t>
            </a:r>
          </a:p>
        </p:txBody>
      </p:sp>
      <p:sp>
        <p:nvSpPr>
          <p:cNvPr id="1048704" name="Rectangle 2"/>
          <p:cNvSpPr>
            <a:spLocks noChangeArrowheads="1"/>
          </p:cNvSpPr>
          <p:nvPr/>
        </p:nvSpPr>
        <p:spPr bwMode="auto">
          <a:xfrm>
            <a:off x="2503612" y="2392388"/>
            <a:ext cx="7540625" cy="523220"/>
          </a:xfrm>
          <a:prstGeom prst="rect"/>
          <a:noFill/>
          <a:ln w="12700" cap="sq">
            <a:noFill/>
            <a:miter lim="800000"/>
            <a:headEnd type="none" w="sm" len="sm"/>
            <a:tailEnd type="none" w="sm" len="sm"/>
          </a:ln>
          <a:effectLst/>
        </p:spPr>
        <p:txBody>
          <a:bodyPr>
            <a:spAutoFit/>
          </a:bodyPr>
          <a:p>
            <a:r>
              <a:rPr altLang="en-US" b="1" sz="2800" lang="zh-CN">
                <a:solidFill>
                  <a:srgbClr val="0000FF"/>
                </a:solidFill>
                <a:ea typeface="宋体" panose="02010600030101010101" pitchFamily="2" charset="-122"/>
              </a:rPr>
              <a:t>地址总线</a:t>
            </a:r>
            <a:r>
              <a:rPr altLang="en-US" b="1" sz="2800" lang="zh-CN">
                <a:ea typeface="宋体" panose="02010600030101010101" pitchFamily="2" charset="-122"/>
              </a:rPr>
              <a:t>：传输地址信息，决定寻址能力</a:t>
            </a:r>
          </a:p>
        </p:txBody>
      </p:sp>
      <p:sp>
        <p:nvSpPr>
          <p:cNvPr id="1048705" name="Rectangle 19"/>
          <p:cNvSpPr>
            <a:spLocks noChangeArrowheads="1"/>
          </p:cNvSpPr>
          <p:nvPr/>
        </p:nvSpPr>
        <p:spPr bwMode="auto">
          <a:xfrm>
            <a:off x="2503612" y="1628800"/>
            <a:ext cx="7984876" cy="523220"/>
          </a:xfrm>
          <a:prstGeom prst="rect"/>
          <a:noFill/>
          <a:ln w="12700" cap="sq">
            <a:noFill/>
            <a:miter lim="800000"/>
            <a:headEnd type="none" w="sm" len="sm"/>
            <a:tailEnd type="none" w="sm" len="sm"/>
          </a:ln>
          <a:effectLst/>
        </p:spPr>
        <p:txBody>
          <a:bodyPr wrap="square">
            <a:spAutoFit/>
          </a:bodyPr>
          <a:p>
            <a:r>
              <a:rPr altLang="en-US" b="1" sz="2800" lang="zh-CN">
                <a:solidFill>
                  <a:srgbClr val="0000FF"/>
                </a:solidFill>
                <a:ea typeface="宋体" panose="02010600030101010101" pitchFamily="2" charset="-122"/>
              </a:rPr>
              <a:t>数据总线</a:t>
            </a:r>
            <a:r>
              <a:rPr altLang="en-US" b="1" sz="2800" lang="zh-CN">
                <a:ea typeface="宋体" panose="02010600030101010101" pitchFamily="2" charset="-122"/>
              </a:rPr>
              <a:t>：传输数据信息，决定总线宽度</a:t>
            </a:r>
          </a:p>
        </p:txBody>
      </p:sp>
      <p:sp>
        <p:nvSpPr>
          <p:cNvPr id="1048706" name="Rectangle 2"/>
          <p:cNvSpPr>
            <a:spLocks noChangeArrowheads="1"/>
          </p:cNvSpPr>
          <p:nvPr/>
        </p:nvSpPr>
        <p:spPr bwMode="auto">
          <a:xfrm>
            <a:off x="2525837" y="3105175"/>
            <a:ext cx="7518400" cy="523220"/>
          </a:xfrm>
          <a:prstGeom prst="rect"/>
          <a:noFill/>
          <a:ln w="12700" cap="sq">
            <a:noFill/>
            <a:miter lim="800000"/>
            <a:headEnd type="none" w="sm" len="sm"/>
            <a:tailEnd type="none" w="sm" len="sm"/>
          </a:ln>
          <a:effectLst/>
        </p:spPr>
        <p:txBody>
          <a:bodyPr>
            <a:spAutoFit/>
          </a:bodyPr>
          <a:p>
            <a:r>
              <a:rPr altLang="en-US" b="1" sz="2800" lang="zh-CN">
                <a:solidFill>
                  <a:srgbClr val="0000FF"/>
                </a:solidFill>
                <a:ea typeface="宋体" panose="02010600030101010101" pitchFamily="2" charset="-122"/>
              </a:rPr>
              <a:t>控制总线</a:t>
            </a:r>
            <a:r>
              <a:rPr altLang="en-US" b="1" sz="2800" lang="zh-CN">
                <a:ea typeface="宋体" panose="02010600030101010101" pitchFamily="2" charset="-122"/>
              </a:rPr>
              <a:t>：传输控制信息和状态信息</a:t>
            </a:r>
          </a:p>
        </p:txBody>
      </p:sp>
      <p:sp>
        <p:nvSpPr>
          <p:cNvPr id="1048707" name="Text Box 4"/>
          <p:cNvSpPr txBox="1">
            <a:spLocks noChangeArrowheads="1"/>
          </p:cNvSpPr>
          <p:nvPr/>
        </p:nvSpPr>
        <p:spPr bwMode="auto">
          <a:xfrm>
            <a:off x="1789237" y="4063132"/>
            <a:ext cx="52578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ea typeface="宋体" panose="02010600030101010101" pitchFamily="2" charset="-122"/>
              </a:rPr>
              <a:t>2</a:t>
            </a:r>
            <a:r>
              <a:rPr altLang="en-US" b="1" sz="2800" lang="zh-CN">
                <a:ea typeface="宋体" panose="02010600030101010101" pitchFamily="2" charset="-122"/>
              </a:rPr>
              <a:t>）按数据传送格式划分</a:t>
            </a:r>
          </a:p>
        </p:txBody>
      </p:sp>
      <p:grpSp>
        <p:nvGrpSpPr>
          <p:cNvPr id="71" name="组合 14"/>
          <p:cNvGrpSpPr/>
          <p:nvPr/>
        </p:nvGrpSpPr>
        <p:grpSpPr>
          <a:xfrm>
            <a:off x="2505199" y="4855294"/>
            <a:ext cx="7120410" cy="540683"/>
            <a:chOff x="981199" y="4855294"/>
            <a:chExt cx="7120410" cy="540683"/>
          </a:xfrm>
        </p:grpSpPr>
        <p:sp>
          <p:nvSpPr>
            <p:cNvPr id="1048708" name="Text Box 5"/>
            <p:cNvSpPr txBox="1">
              <a:spLocks noChangeArrowheads="1"/>
            </p:cNvSpPr>
            <p:nvPr/>
          </p:nvSpPr>
          <p:spPr bwMode="auto">
            <a:xfrm>
              <a:off x="981199" y="4855294"/>
              <a:ext cx="4343400" cy="523220"/>
            </a:xfrm>
            <a:prstGeom prst="rect"/>
            <a:noFill/>
            <a:ln w="12700" cap="sq">
              <a:noFill/>
              <a:miter lim="800000"/>
              <a:headEnd type="none" w="sm" len="sm"/>
              <a:tailEnd type="none" w="sm" len="sm"/>
            </a:ln>
            <a:effectLst/>
          </p:spPr>
          <p:txBody>
            <a:bodyPr>
              <a:spAutoFit/>
            </a:bodyPr>
            <a:p>
              <a:pPr>
                <a:spcBef>
                  <a:spcPct val="50000"/>
                </a:spcBef>
              </a:pPr>
              <a:r>
                <a:rPr altLang="en-US" b="1" sz="2800" lang="zh-CN">
                  <a:solidFill>
                    <a:srgbClr val="0000FF"/>
                  </a:solidFill>
                  <a:ea typeface="宋体" panose="02010600030101010101" pitchFamily="2" charset="-122"/>
                </a:rPr>
                <a:t>并行总线：</a:t>
              </a:r>
            </a:p>
          </p:txBody>
        </p:sp>
        <p:sp>
          <p:nvSpPr>
            <p:cNvPr id="1048709" name="Text Box 6"/>
            <p:cNvSpPr txBox="1">
              <a:spLocks noChangeArrowheads="1"/>
            </p:cNvSpPr>
            <p:nvPr/>
          </p:nvSpPr>
          <p:spPr bwMode="auto">
            <a:xfrm>
              <a:off x="2843809" y="4872757"/>
              <a:ext cx="5257800" cy="523220"/>
            </a:xfrm>
            <a:prstGeom prst="rect"/>
            <a:noFill/>
            <a:ln w="12700" cap="sq">
              <a:noFill/>
              <a:miter lim="800000"/>
              <a:headEnd type="none" w="sm" len="sm"/>
              <a:tailEnd type="none" w="sm" len="sm"/>
            </a:ln>
            <a:effectLst/>
          </p:spPr>
          <p:txBody>
            <a:bodyPr wrap="square">
              <a:spAutoFit/>
            </a:bodyPr>
            <a:p>
              <a:pPr>
                <a:spcBef>
                  <a:spcPct val="50000"/>
                </a:spcBef>
              </a:pPr>
              <a:r>
                <a:rPr altLang="en-US" b="1" sz="2800" lang="zh-CN">
                  <a:ea typeface="宋体" panose="02010600030101010101" pitchFamily="2" charset="-122"/>
                </a:rPr>
                <a:t>多条数据线，并行传送各位信息</a:t>
              </a:r>
            </a:p>
          </p:txBody>
        </p:sp>
      </p:grpSp>
      <p:grpSp>
        <p:nvGrpSpPr>
          <p:cNvPr id="72" name="组合 15"/>
          <p:cNvGrpSpPr/>
          <p:nvPr/>
        </p:nvGrpSpPr>
        <p:grpSpPr>
          <a:xfrm>
            <a:off x="2478212" y="5539914"/>
            <a:ext cx="7861771" cy="553382"/>
            <a:chOff x="954212" y="5539914"/>
            <a:chExt cx="7861771" cy="553382"/>
          </a:xfrm>
        </p:grpSpPr>
        <p:sp>
          <p:nvSpPr>
            <p:cNvPr id="1048710" name="Text Box 7"/>
            <p:cNvSpPr txBox="1">
              <a:spLocks noChangeArrowheads="1"/>
            </p:cNvSpPr>
            <p:nvPr/>
          </p:nvSpPr>
          <p:spPr bwMode="auto">
            <a:xfrm>
              <a:off x="954212" y="5539914"/>
              <a:ext cx="4343400" cy="523220"/>
            </a:xfrm>
            <a:prstGeom prst="rect"/>
            <a:noFill/>
            <a:ln w="12700" cap="sq">
              <a:noFill/>
              <a:miter lim="800000"/>
              <a:headEnd type="none" w="sm" len="sm"/>
              <a:tailEnd type="none" w="sm" len="sm"/>
            </a:ln>
            <a:effectLst/>
          </p:spPr>
          <p:txBody>
            <a:bodyPr>
              <a:spAutoFit/>
            </a:bodyPr>
            <a:p>
              <a:pPr>
                <a:spcBef>
                  <a:spcPct val="50000"/>
                </a:spcBef>
              </a:pPr>
              <a:r>
                <a:rPr altLang="en-US" b="1" sz="2800" lang="zh-CN">
                  <a:solidFill>
                    <a:srgbClr val="0000FF"/>
                  </a:solidFill>
                  <a:ea typeface="宋体" panose="02010600030101010101" pitchFamily="2" charset="-122"/>
                </a:rPr>
                <a:t>串行总线：</a:t>
              </a:r>
            </a:p>
          </p:txBody>
        </p:sp>
        <p:sp>
          <p:nvSpPr>
            <p:cNvPr id="1048711" name="Text Box 8"/>
            <p:cNvSpPr txBox="1">
              <a:spLocks noChangeArrowheads="1"/>
            </p:cNvSpPr>
            <p:nvPr/>
          </p:nvSpPr>
          <p:spPr bwMode="auto">
            <a:xfrm>
              <a:off x="2843808" y="5570076"/>
              <a:ext cx="5972175" cy="523220"/>
            </a:xfrm>
            <a:prstGeom prst="rect"/>
            <a:noFill/>
            <a:ln w="12700" cap="sq">
              <a:noFill/>
              <a:miter lim="800000"/>
              <a:headEnd type="none" w="sm" len="sm"/>
              <a:tailEnd type="none" w="sm" len="sm"/>
            </a:ln>
            <a:effectLst/>
          </p:spPr>
          <p:txBody>
            <a:bodyPr>
              <a:spAutoFit/>
            </a:bodyPr>
            <a:p>
              <a:pPr>
                <a:spcBef>
                  <a:spcPct val="50000"/>
                </a:spcBef>
              </a:pPr>
              <a:r>
                <a:rPr altLang="en-US" b="1" sz="2800" lang="zh-CN">
                  <a:ea typeface="宋体" panose="02010600030101010101" pitchFamily="2" charset="-122"/>
                </a:rPr>
                <a:t>一条数据线，分时逐位传送各位信息</a:t>
              </a:r>
            </a:p>
          </p:txBody>
        </p:sp>
      </p:grpSp>
      <p:grpSp>
        <p:nvGrpSpPr>
          <p:cNvPr id="73" name="组合 11"/>
          <p:cNvGrpSpPr/>
          <p:nvPr/>
        </p:nvGrpSpPr>
        <p:grpSpPr>
          <a:xfrm>
            <a:off x="2351584" y="116632"/>
            <a:ext cx="529167" cy="529359"/>
            <a:chOff x="304800" y="673100"/>
            <a:chExt cx="4000500" cy="4000500"/>
          </a:xfrm>
          <a:effectLst>
            <a:outerShdw algn="tr" blurRad="444500" dir="8100000" dist="254000" rotWithShape="0">
              <a:prstClr val="black">
                <a:alpha val="50000"/>
              </a:prstClr>
            </a:outerShdw>
          </a:effectLst>
        </p:grpSpPr>
        <p:sp>
          <p:nvSpPr>
            <p:cNvPr id="1048712" name="同心圆 234"/>
            <p:cNvSpPr/>
            <p:nvPr/>
          </p:nvSpPr>
          <p:spPr>
            <a:xfrm>
              <a:off x="304800" y="673100"/>
              <a:ext cx="4000500" cy="4000500"/>
            </a:xfrm>
            <a:prstGeom prst="donut">
              <a:avLst>
                <a:gd name="adj" fmla="val 4879"/>
              </a:avLst>
            </a:prstGeom>
            <a:gradFill>
              <a:gsLst>
                <a:gs pos="0">
                  <a:sysClr lastClr="FFFFFF" val="window"/>
                </a:gs>
                <a:gs pos="55000">
                  <a:sysClr lastClr="FFFFFF" val="window">
                    <a:lumMod val="95000"/>
                  </a:sysClr>
                </a:gs>
                <a:gs pos="100000">
                  <a:sysClr lastClr="FFFFFF" val="window">
                    <a:lumMod val="65000"/>
                  </a:sysClr>
                </a:gs>
              </a:gsLst>
              <a:lin ang="8100000" scaled="0"/>
            </a:gradFill>
            <a:ln w="25400" cap="flat" cmpd="sng" algn="ctr">
              <a:noFill/>
              <a:prstDash val="solid"/>
            </a:ln>
            <a:effectLst/>
          </p:spPr>
          <p:txBody>
            <a:bodyPr anchor="ctr" rtlCol="0"/>
            <a:p>
              <a:pPr algn="ctr" defTabSz="914621" fontAlgn="auto">
                <a:spcBef>
                  <a:spcPts val="0"/>
                </a:spcBef>
                <a:spcAft>
                  <a:spcPts val="0"/>
                </a:spcAft>
              </a:pPr>
              <a:endParaRPr altLang="en-US" sz="1200" kern="0" lang="zh-CN">
                <a:solidFill>
                  <a:sysClr lastClr="000000" val="windowText"/>
                </a:solidFill>
                <a:latin typeface="Calibri"/>
                <a:ea typeface="宋体"/>
              </a:endParaRPr>
            </a:p>
          </p:txBody>
        </p:sp>
        <p:sp>
          <p:nvSpPr>
            <p:cNvPr id="1048713" name="椭圆 13"/>
            <p:cNvSpPr/>
            <p:nvPr/>
          </p:nvSpPr>
          <p:spPr>
            <a:xfrm>
              <a:off x="392112" y="760412"/>
              <a:ext cx="3825874" cy="3825874"/>
            </a:xfrm>
            <a:prstGeom prst="ellipse"/>
            <a:gradFill>
              <a:gsLst>
                <a:gs pos="0">
                  <a:sysClr lastClr="FFFFFF" val="window"/>
                </a:gs>
                <a:gs pos="51000">
                  <a:sysClr lastClr="FFFFFF" val="window">
                    <a:lumMod val="95000"/>
                  </a:sysClr>
                </a:gs>
                <a:gs pos="100000">
                  <a:sysClr lastClr="FFFFFF" val="window">
                    <a:lumMod val="75000"/>
                  </a:sysClr>
                </a:gs>
              </a:gsLst>
              <a:lin ang="18900000" scaled="0"/>
            </a:gradFill>
            <a:ln w="25400" cap="flat" cmpd="sng" algn="ctr">
              <a:noFill/>
              <a:prstDash val="solid"/>
            </a:ln>
            <a:effectLst/>
          </p:spPr>
          <p:txBody>
            <a:bodyPr anchor="ctr" rtlCol="0"/>
            <a:p>
              <a:pPr algn="ctr" defTabSz="914621" fontAlgn="auto">
                <a:spcBef>
                  <a:spcPts val="0"/>
                </a:spcBef>
                <a:spcAft>
                  <a:spcPts val="0"/>
                </a:spcAft>
              </a:pPr>
              <a:r>
                <a:rPr altLang="zh-CN" b="1" sz="2400" kern="0" lang="en-US">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rPr>
                <a:t>1</a:t>
              </a:r>
              <a:endParaRPr altLang="en-US" b="1" sz="2400" kern="0" lang="zh-CN">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03"/>
                                        </p:tgtEl>
                                        <p:attrNameLst>
                                          <p:attrName>style.visibility</p:attrName>
                                        </p:attrNameLst>
                                      </p:cBhvr>
                                      <p:to>
                                        <p:strVal val="visible"/>
                                      </p:to>
                                    </p:set>
                                    <p:animEffect transition="in" filter="wipe(left)">
                                      <p:cBhvr>
                                        <p:cTn dur="500" id="7"/>
                                        <p:tgtEl>
                                          <p:spTgt spid="104870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705"/>
                                        </p:tgtEl>
                                        <p:attrNameLst>
                                          <p:attrName>style.visibility</p:attrName>
                                        </p:attrNameLst>
                                      </p:cBhvr>
                                      <p:to>
                                        <p:strVal val="visible"/>
                                      </p:to>
                                    </p:set>
                                    <p:animEffect transition="in" filter="wipe(left)">
                                      <p:cBhvr>
                                        <p:cTn dur="500" id="12"/>
                                        <p:tgtEl>
                                          <p:spTgt spid="104870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704"/>
                                        </p:tgtEl>
                                        <p:attrNameLst>
                                          <p:attrName>style.visibility</p:attrName>
                                        </p:attrNameLst>
                                      </p:cBhvr>
                                      <p:to>
                                        <p:strVal val="visible"/>
                                      </p:to>
                                    </p:set>
                                    <p:animEffect transition="in" filter="wipe(left)">
                                      <p:cBhvr>
                                        <p:cTn dur="500" id="17"/>
                                        <p:tgtEl>
                                          <p:spTgt spid="104870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706"/>
                                        </p:tgtEl>
                                        <p:attrNameLst>
                                          <p:attrName>style.visibility</p:attrName>
                                        </p:attrNameLst>
                                      </p:cBhvr>
                                      <p:to>
                                        <p:strVal val="visible"/>
                                      </p:to>
                                    </p:set>
                                    <p:animEffect transition="in" filter="wipe(left)">
                                      <p:cBhvr>
                                        <p:cTn dur="500" id="22"/>
                                        <p:tgtEl>
                                          <p:spTgt spid="104870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8707"/>
                                        </p:tgtEl>
                                        <p:attrNameLst>
                                          <p:attrName>style.visibility</p:attrName>
                                        </p:attrNameLst>
                                      </p:cBhvr>
                                      <p:to>
                                        <p:strVal val="visible"/>
                                      </p:to>
                                    </p:set>
                                    <p:animEffect transition="in" filter="wipe(left)">
                                      <p:cBhvr>
                                        <p:cTn dur="500" id="27"/>
                                        <p:tgtEl>
                                          <p:spTgt spid="1048707"/>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71"/>
                                        </p:tgtEl>
                                        <p:attrNameLst>
                                          <p:attrName>style.visibility</p:attrName>
                                        </p:attrNameLst>
                                      </p:cBhvr>
                                      <p:to>
                                        <p:strVal val="visible"/>
                                      </p:to>
                                    </p:set>
                                    <p:animEffect transition="in" filter="wipe(left)">
                                      <p:cBhvr>
                                        <p:cTn dur="500" id="32"/>
                                        <p:tgtEl>
                                          <p:spTgt spid="71"/>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8">
                                  <p:stCondLst>
                                    <p:cond delay="0"/>
                                  </p:stCondLst>
                                  <p:childTnLst>
                                    <p:set>
                                      <p:cBhvr>
                                        <p:cTn dur="1" fill="hold" id="36">
                                          <p:stCondLst>
                                            <p:cond delay="0"/>
                                          </p:stCondLst>
                                        </p:cTn>
                                        <p:tgtEl>
                                          <p:spTgt spid="72"/>
                                        </p:tgtEl>
                                        <p:attrNameLst>
                                          <p:attrName>style.visibility</p:attrName>
                                        </p:attrNameLst>
                                      </p:cBhvr>
                                      <p:to>
                                        <p:strVal val="visible"/>
                                      </p:to>
                                    </p:set>
                                    <p:animEffect transition="in" filter="wipe(left)">
                                      <p:cBhvr>
                                        <p:cTn dur="500" id="37"/>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3" grpId="0"/>
      <p:bldP spid="1048704" grpId="0"/>
      <p:bldP spid="1048705" grpId="0"/>
      <p:bldP spid="1048706" grpId="0"/>
      <p:bldP spid="104870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74" name=""/>
        <p:cNvGrpSpPr/>
        <p:nvPr/>
      </p:nvGrpSpPr>
      <p:grpSpPr>
        <a:xfrm>
          <a:off x="0" y="0"/>
          <a:ext cx="0" cy="0"/>
          <a:chOff x="0" y="0"/>
          <a:chExt cx="0" cy="0"/>
        </a:xfrm>
      </p:grpSpPr>
      <p:sp>
        <p:nvSpPr>
          <p:cNvPr id="1048714" name="Text Box 4"/>
          <p:cNvSpPr txBox="1">
            <a:spLocks noChangeArrowheads="1"/>
          </p:cNvSpPr>
          <p:nvPr/>
        </p:nvSpPr>
        <p:spPr bwMode="auto">
          <a:xfrm>
            <a:off x="2350368" y="169476"/>
            <a:ext cx="5257800" cy="523220"/>
          </a:xfrm>
          <a:prstGeom prst="rect"/>
          <a:noFill/>
          <a:ln w="12700" cap="sq">
            <a:noFill/>
            <a:miter lim="800000"/>
            <a:headEnd type="none" w="sm" len="sm"/>
            <a:tailEnd type="none" w="sm" len="sm"/>
          </a:ln>
          <a:effectLst/>
        </p:spPr>
        <p:txBody>
          <a:bodyPr>
            <a:spAutoFit/>
          </a:bodyPr>
          <a:p>
            <a:pPr>
              <a:spcBef>
                <a:spcPct val="50000"/>
              </a:spcBef>
            </a:pPr>
            <a:r>
              <a:rPr altLang="zh-CN" b="1" sz="2800" lang="en-US"/>
              <a:t>3</a:t>
            </a:r>
            <a:r>
              <a:rPr altLang="en-US" b="1" sz="2800" lang="zh-CN"/>
              <a:t>）按时序控制方式划分</a:t>
            </a:r>
          </a:p>
        </p:txBody>
      </p:sp>
      <p:sp>
        <p:nvSpPr>
          <p:cNvPr id="1048715" name="Text Box 5"/>
          <p:cNvSpPr txBox="1">
            <a:spLocks noChangeArrowheads="1"/>
          </p:cNvSpPr>
          <p:nvPr/>
        </p:nvSpPr>
        <p:spPr bwMode="auto">
          <a:xfrm>
            <a:off x="1703512" y="1062261"/>
            <a:ext cx="4343400" cy="519113"/>
          </a:xfrm>
          <a:prstGeom prst="rect"/>
          <a:noFill/>
          <a:ln w="12700" cap="sq">
            <a:noFill/>
            <a:miter lim="800000"/>
            <a:headEnd type="none" w="sm" len="sm"/>
            <a:tailEnd type="none" w="sm" len="sm"/>
          </a:ln>
          <a:effectLst/>
        </p:spPr>
        <p:txBody>
          <a:bodyPr>
            <a:spAutoFit/>
          </a:bodyPr>
          <a:p>
            <a:pPr>
              <a:spcBef>
                <a:spcPct val="50000"/>
              </a:spcBef>
            </a:pPr>
            <a:r>
              <a:rPr altLang="en-US" b="1" sz="2800" lang="zh-CN"/>
              <a:t> </a:t>
            </a:r>
            <a:r>
              <a:rPr altLang="en-US" b="1" sz="2800" lang="zh-CN">
                <a:solidFill>
                  <a:srgbClr val="0000FF"/>
                </a:solidFill>
              </a:rPr>
              <a:t>①同步总线</a:t>
            </a:r>
            <a:r>
              <a:rPr altLang="zh-CN" b="1" sz="2800" lang="en-US"/>
              <a:t>:</a:t>
            </a:r>
            <a:endParaRPr altLang="en-US" b="1" sz="2800" lang="zh-CN"/>
          </a:p>
        </p:txBody>
      </p:sp>
      <p:sp>
        <p:nvSpPr>
          <p:cNvPr id="1048716" name="Text Box 6"/>
          <p:cNvSpPr txBox="1">
            <a:spLocks noChangeArrowheads="1"/>
          </p:cNvSpPr>
          <p:nvPr/>
        </p:nvSpPr>
        <p:spPr bwMode="auto">
          <a:xfrm>
            <a:off x="4007768" y="1052736"/>
            <a:ext cx="6270625" cy="523875"/>
          </a:xfrm>
          <a:prstGeom prst="rect"/>
          <a:noFill/>
          <a:ln w="12700" cap="sq">
            <a:noFill/>
            <a:miter lim="800000"/>
            <a:headEnd type="none" w="sm" len="sm"/>
            <a:tailEnd type="none" w="sm" len="sm"/>
          </a:ln>
          <a:effectLst/>
        </p:spPr>
        <p:txBody>
          <a:bodyPr>
            <a:spAutoFit/>
          </a:bodyPr>
          <a:p>
            <a:pPr>
              <a:spcBef>
                <a:spcPct val="50000"/>
              </a:spcBef>
            </a:pPr>
            <a:r>
              <a:rPr altLang="en-US" b="1" sz="2800" lang="zh-CN"/>
              <a:t>由统一时序信号控制总线传送操作</a:t>
            </a:r>
          </a:p>
        </p:txBody>
      </p:sp>
      <p:sp>
        <p:nvSpPr>
          <p:cNvPr id="1048717" name="Text Box 9"/>
          <p:cNvSpPr txBox="1">
            <a:spLocks noChangeArrowheads="1"/>
          </p:cNvSpPr>
          <p:nvPr/>
        </p:nvSpPr>
        <p:spPr bwMode="auto">
          <a:xfrm>
            <a:off x="2336105" y="1628800"/>
            <a:ext cx="7597775" cy="1384995"/>
          </a:xfrm>
          <a:prstGeom prst="rect"/>
          <a:noFill/>
          <a:ln w="12700" cap="sq">
            <a:noFill/>
            <a:miter lim="800000"/>
            <a:headEnd type="none" w="sm" len="sm"/>
            <a:tailEnd type="none" w="sm" len="sm"/>
          </a:ln>
          <a:effectLst/>
        </p:spPr>
        <p:txBody>
          <a:bodyPr>
            <a:spAutoFit/>
          </a:bodyPr>
          <a:p>
            <a:pPr>
              <a:lnSpc>
                <a:spcPct val="150000"/>
              </a:lnSpc>
              <a:spcBef>
                <a:spcPct val="50000"/>
              </a:spcBef>
            </a:pPr>
            <a:r>
              <a:rPr altLang="en-US" b="1" sz="2800" lang="zh-CN"/>
              <a:t>在固定时钟周期内（一个或多个）完成数据传送，由同步脉冲定时打入。</a:t>
            </a:r>
          </a:p>
        </p:txBody>
      </p:sp>
      <p:sp>
        <p:nvSpPr>
          <p:cNvPr id="1048718" name="Text Box 10"/>
          <p:cNvSpPr txBox="1">
            <a:spLocks noChangeArrowheads="1"/>
          </p:cNvSpPr>
          <p:nvPr/>
        </p:nvSpPr>
        <p:spPr bwMode="auto">
          <a:xfrm>
            <a:off x="2364680" y="3250540"/>
            <a:ext cx="3321050" cy="519112"/>
          </a:xfrm>
          <a:prstGeom prst="rect"/>
          <a:noFill/>
          <a:ln w="12700" cap="sq">
            <a:noFill/>
            <a:miter lim="800000"/>
            <a:headEnd type="none" w="sm" len="sm"/>
            <a:tailEnd type="none" w="sm" len="sm"/>
          </a:ln>
          <a:effectLst/>
        </p:spPr>
        <p:txBody>
          <a:bodyPr>
            <a:spAutoFit/>
          </a:bodyPr>
          <a:p>
            <a:pPr>
              <a:spcBef>
                <a:spcPct val="50000"/>
              </a:spcBef>
            </a:pPr>
            <a:r>
              <a:rPr altLang="en-US" b="1" sz="2800" lang="zh-CN"/>
              <a:t>例： </a:t>
            </a:r>
            <a:r>
              <a:rPr altLang="zh-CN" b="1" sz="2800" lang="en-US"/>
              <a:t>CPU</a:t>
            </a:r>
            <a:r>
              <a:rPr altLang="en-US" b="1" sz="2800" lang="zh-CN"/>
              <a:t>读数据</a:t>
            </a:r>
            <a:endParaRPr altLang="zh-CN" b="1" sz="2800" lang="en-US"/>
          </a:p>
        </p:txBody>
      </p:sp>
      <p:sp>
        <p:nvSpPr>
          <p:cNvPr id="1048719" name="Line 11"/>
          <p:cNvSpPr>
            <a:spLocks noChangeShapeType="1"/>
          </p:cNvSpPr>
          <p:nvPr/>
        </p:nvSpPr>
        <p:spPr bwMode="auto">
          <a:xfrm>
            <a:off x="8943280" y="3936340"/>
            <a:ext cx="0" cy="1447800"/>
          </a:xfrm>
          <a:prstGeom prst="line"/>
          <a:noFill/>
          <a:ln w="28575">
            <a:solidFill>
              <a:srgbClr val="0000FF"/>
            </a:solidFill>
            <a:prstDash val="dash"/>
            <a:round/>
            <a:headEnd type="none" w="sm" len="sm"/>
            <a:tailEnd type="none" w="sm" len="sm"/>
          </a:ln>
          <a:effectLst/>
        </p:spPr>
        <p:txBody>
          <a:bodyPr anchor="ctr" wrap="none"/>
          <a:p>
            <a:endParaRPr altLang="en-US" b="1" sz="2800" lang="zh-CN"/>
          </a:p>
        </p:txBody>
      </p:sp>
      <p:sp>
        <p:nvSpPr>
          <p:cNvPr id="1048720" name="Line 12"/>
          <p:cNvSpPr>
            <a:spLocks noChangeShapeType="1"/>
          </p:cNvSpPr>
          <p:nvPr/>
        </p:nvSpPr>
        <p:spPr bwMode="auto">
          <a:xfrm>
            <a:off x="4676080" y="3936340"/>
            <a:ext cx="0" cy="1447800"/>
          </a:xfrm>
          <a:prstGeom prst="line"/>
          <a:noFill/>
          <a:ln w="28575">
            <a:solidFill>
              <a:srgbClr val="0000FF"/>
            </a:solidFill>
            <a:prstDash val="dash"/>
            <a:round/>
            <a:headEnd type="none" w="sm" len="sm"/>
            <a:tailEnd type="none" w="sm" len="sm"/>
          </a:ln>
          <a:effectLst/>
        </p:spPr>
        <p:txBody>
          <a:bodyPr anchor="ctr" wrap="none"/>
          <a:p>
            <a:endParaRPr altLang="en-US" b="1" sz="2800" lang="zh-CN"/>
          </a:p>
        </p:txBody>
      </p:sp>
      <p:sp>
        <p:nvSpPr>
          <p:cNvPr id="1048721" name="Line 13"/>
          <p:cNvSpPr>
            <a:spLocks noChangeShapeType="1"/>
          </p:cNvSpPr>
          <p:nvPr/>
        </p:nvSpPr>
        <p:spPr bwMode="auto">
          <a:xfrm>
            <a:off x="5209480" y="4850740"/>
            <a:ext cx="0" cy="1447800"/>
          </a:xfrm>
          <a:prstGeom prst="line"/>
          <a:noFill/>
          <a:ln w="28575">
            <a:solidFill>
              <a:srgbClr val="0000FF"/>
            </a:solidFill>
            <a:prstDash val="dash"/>
            <a:round/>
            <a:headEnd type="none" w="sm" len="sm"/>
            <a:tailEnd type="none" w="sm" len="sm"/>
          </a:ln>
          <a:effectLst/>
        </p:spPr>
        <p:txBody>
          <a:bodyPr anchor="ctr" wrap="none"/>
          <a:p>
            <a:endParaRPr altLang="en-US" b="1" sz="2800" lang="zh-CN"/>
          </a:p>
        </p:txBody>
      </p:sp>
      <p:sp>
        <p:nvSpPr>
          <p:cNvPr id="1048722" name="Text Box 14"/>
          <p:cNvSpPr txBox="1">
            <a:spLocks noChangeArrowheads="1"/>
          </p:cNvSpPr>
          <p:nvPr/>
        </p:nvSpPr>
        <p:spPr bwMode="auto">
          <a:xfrm>
            <a:off x="4599880" y="6146140"/>
            <a:ext cx="1905000" cy="523220"/>
          </a:xfrm>
          <a:prstGeom prst="rect"/>
          <a:noFill/>
          <a:ln w="12700" cap="sq">
            <a:noFill/>
            <a:miter lim="800000"/>
            <a:headEnd type="none" w="sm" len="sm"/>
            <a:tailEnd type="none" w="sm" len="sm"/>
          </a:ln>
          <a:effectLst/>
        </p:spPr>
        <p:txBody>
          <a:bodyPr>
            <a:spAutoFit/>
          </a:bodyPr>
          <a:p>
            <a:pPr>
              <a:spcBef>
                <a:spcPct val="50000"/>
              </a:spcBef>
            </a:pPr>
            <a:r>
              <a:rPr altLang="en-US" b="1" sz="2800" lang="zh-CN"/>
              <a:t>打入地址</a:t>
            </a:r>
          </a:p>
        </p:txBody>
      </p:sp>
      <p:sp>
        <p:nvSpPr>
          <p:cNvPr id="1048723" name="Text Box 15"/>
          <p:cNvSpPr txBox="1">
            <a:spLocks noChangeArrowheads="1"/>
          </p:cNvSpPr>
          <p:nvPr/>
        </p:nvSpPr>
        <p:spPr bwMode="auto">
          <a:xfrm>
            <a:off x="6733480" y="6165304"/>
            <a:ext cx="1905000" cy="523220"/>
          </a:xfrm>
          <a:prstGeom prst="rect"/>
          <a:noFill/>
          <a:ln w="12700" cap="sq">
            <a:noFill/>
            <a:miter lim="800000"/>
            <a:headEnd type="none" w="sm" len="sm"/>
            <a:tailEnd type="none" w="sm" len="sm"/>
          </a:ln>
          <a:effectLst/>
        </p:spPr>
        <p:txBody>
          <a:bodyPr>
            <a:spAutoFit/>
          </a:bodyPr>
          <a:p>
            <a:pPr>
              <a:spcBef>
                <a:spcPct val="50000"/>
              </a:spcBef>
            </a:pPr>
            <a:r>
              <a:rPr altLang="en-US" b="1" sz="2800" lang="zh-CN"/>
              <a:t>打入数据</a:t>
            </a:r>
          </a:p>
        </p:txBody>
      </p:sp>
      <p:grpSp>
        <p:nvGrpSpPr>
          <p:cNvPr id="75" name="Group 16"/>
          <p:cNvGrpSpPr/>
          <p:nvPr/>
        </p:nvGrpSpPr>
        <p:grpSpPr bwMode="auto">
          <a:xfrm>
            <a:off x="2923480" y="3936340"/>
            <a:ext cx="6553200" cy="2271713"/>
            <a:chOff x="336" y="0"/>
            <a:chExt cx="4128" cy="1431"/>
          </a:xfrm>
        </p:grpSpPr>
        <p:sp>
          <p:nvSpPr>
            <p:cNvPr id="1048724" name="Line 17"/>
            <p:cNvSpPr>
              <a:spLocks noChangeShapeType="1"/>
            </p:cNvSpPr>
            <p:nvPr/>
          </p:nvSpPr>
          <p:spPr bwMode="auto">
            <a:xfrm>
              <a:off x="1632" y="672"/>
              <a:ext cx="0" cy="0"/>
            </a:xfrm>
            <a:prstGeom prst="line"/>
            <a:noFill/>
            <a:ln w="12700" cap="sq">
              <a:solidFill>
                <a:schemeClr val="tx1"/>
              </a:solidFill>
              <a:round/>
              <a:headEnd type="none" w="sm" len="sm"/>
              <a:tailEnd type="none" w="sm" len="sm"/>
            </a:ln>
            <a:effectLst/>
          </p:spPr>
          <p:txBody>
            <a:bodyPr anchor="ctr" wrap="none"/>
            <a:p>
              <a:endParaRPr altLang="en-US" b="1" sz="2800" lang="zh-CN"/>
            </a:p>
          </p:txBody>
        </p:sp>
        <p:grpSp>
          <p:nvGrpSpPr>
            <p:cNvPr id="76" name="Group 18"/>
            <p:cNvGrpSpPr/>
            <p:nvPr/>
          </p:nvGrpSpPr>
          <p:grpSpPr bwMode="auto">
            <a:xfrm>
              <a:off x="1440" y="336"/>
              <a:ext cx="3024" cy="288"/>
              <a:chOff x="624" y="3552"/>
              <a:chExt cx="3024" cy="288"/>
            </a:xfrm>
          </p:grpSpPr>
          <p:grpSp>
            <p:nvGrpSpPr>
              <p:cNvPr id="77" name="Group 19"/>
              <p:cNvGrpSpPr/>
              <p:nvPr/>
            </p:nvGrpSpPr>
            <p:grpSpPr bwMode="auto">
              <a:xfrm>
                <a:off x="624" y="3552"/>
                <a:ext cx="672" cy="288"/>
                <a:chOff x="624" y="3552"/>
                <a:chExt cx="672" cy="288"/>
              </a:xfrm>
            </p:grpSpPr>
            <p:sp>
              <p:nvSpPr>
                <p:cNvPr id="1048725" name="Line 20"/>
                <p:cNvSpPr>
                  <a:spLocks noChangeShapeType="1"/>
                </p:cNvSpPr>
                <p:nvPr/>
              </p:nvSpPr>
              <p:spPr bwMode="auto">
                <a:xfrm flipH="1">
                  <a:off x="624" y="3840"/>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26" name="Line 21"/>
                <p:cNvSpPr>
                  <a:spLocks noChangeShapeType="1"/>
                </p:cNvSpPr>
                <p:nvPr/>
              </p:nvSpPr>
              <p:spPr bwMode="auto">
                <a:xfrm flipV="1">
                  <a:off x="960" y="3552"/>
                  <a:ext cx="0" cy="288"/>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27" name="Line 22"/>
                <p:cNvSpPr>
                  <a:spLocks noChangeShapeType="1"/>
                </p:cNvSpPr>
                <p:nvPr/>
              </p:nvSpPr>
              <p:spPr bwMode="auto">
                <a:xfrm flipH="1">
                  <a:off x="960" y="3552"/>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28" name="Line 23"/>
                <p:cNvSpPr>
                  <a:spLocks noChangeShapeType="1"/>
                </p:cNvSpPr>
                <p:nvPr/>
              </p:nvSpPr>
              <p:spPr bwMode="auto">
                <a:xfrm flipV="1">
                  <a:off x="1296" y="3552"/>
                  <a:ext cx="0" cy="288"/>
                </a:xfrm>
                <a:prstGeom prst="line"/>
                <a:noFill/>
                <a:ln w="28575" cap="sq">
                  <a:solidFill>
                    <a:schemeClr val="tx1"/>
                  </a:solidFill>
                  <a:round/>
                  <a:headEnd type="none" w="sm" len="sm"/>
                  <a:tailEnd type="none" w="sm" len="sm"/>
                </a:ln>
                <a:effectLst/>
              </p:spPr>
              <p:txBody>
                <a:bodyPr anchor="ctr" wrap="none"/>
                <a:p>
                  <a:endParaRPr altLang="en-US" b="1" sz="2800" lang="zh-CN"/>
                </a:p>
              </p:txBody>
            </p:sp>
          </p:grpSp>
          <p:grpSp>
            <p:nvGrpSpPr>
              <p:cNvPr id="78" name="Group 24"/>
              <p:cNvGrpSpPr/>
              <p:nvPr/>
            </p:nvGrpSpPr>
            <p:grpSpPr bwMode="auto">
              <a:xfrm>
                <a:off x="1296" y="3552"/>
                <a:ext cx="672" cy="288"/>
                <a:chOff x="624" y="3552"/>
                <a:chExt cx="672" cy="288"/>
              </a:xfrm>
            </p:grpSpPr>
            <p:sp>
              <p:nvSpPr>
                <p:cNvPr id="1048729" name="Line 25"/>
                <p:cNvSpPr>
                  <a:spLocks noChangeShapeType="1"/>
                </p:cNvSpPr>
                <p:nvPr/>
              </p:nvSpPr>
              <p:spPr bwMode="auto">
                <a:xfrm flipH="1">
                  <a:off x="624" y="3840"/>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30" name="Line 26"/>
                <p:cNvSpPr>
                  <a:spLocks noChangeShapeType="1"/>
                </p:cNvSpPr>
                <p:nvPr/>
              </p:nvSpPr>
              <p:spPr bwMode="auto">
                <a:xfrm flipV="1">
                  <a:off x="960" y="3552"/>
                  <a:ext cx="0" cy="288"/>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31" name="Line 27"/>
                <p:cNvSpPr>
                  <a:spLocks noChangeShapeType="1"/>
                </p:cNvSpPr>
                <p:nvPr/>
              </p:nvSpPr>
              <p:spPr bwMode="auto">
                <a:xfrm flipH="1">
                  <a:off x="960" y="3552"/>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32" name="Line 28"/>
                <p:cNvSpPr>
                  <a:spLocks noChangeShapeType="1"/>
                </p:cNvSpPr>
                <p:nvPr/>
              </p:nvSpPr>
              <p:spPr bwMode="auto">
                <a:xfrm flipV="1">
                  <a:off x="1296" y="3552"/>
                  <a:ext cx="0" cy="288"/>
                </a:xfrm>
                <a:prstGeom prst="line"/>
                <a:noFill/>
                <a:ln w="28575" cap="sq">
                  <a:solidFill>
                    <a:schemeClr val="tx1"/>
                  </a:solidFill>
                  <a:round/>
                  <a:headEnd type="none" w="sm" len="sm"/>
                  <a:tailEnd type="none" w="sm" len="sm"/>
                </a:ln>
                <a:effectLst/>
              </p:spPr>
              <p:txBody>
                <a:bodyPr anchor="ctr" wrap="none"/>
                <a:p>
                  <a:endParaRPr altLang="en-US" b="1" sz="2800" lang="zh-CN"/>
                </a:p>
              </p:txBody>
            </p:sp>
          </p:grpSp>
          <p:grpSp>
            <p:nvGrpSpPr>
              <p:cNvPr id="79" name="Group 29"/>
              <p:cNvGrpSpPr/>
              <p:nvPr/>
            </p:nvGrpSpPr>
            <p:grpSpPr bwMode="auto">
              <a:xfrm>
                <a:off x="1968" y="3552"/>
                <a:ext cx="672" cy="288"/>
                <a:chOff x="624" y="3552"/>
                <a:chExt cx="672" cy="288"/>
              </a:xfrm>
            </p:grpSpPr>
            <p:sp>
              <p:nvSpPr>
                <p:cNvPr id="1048733" name="Line 30"/>
                <p:cNvSpPr>
                  <a:spLocks noChangeShapeType="1"/>
                </p:cNvSpPr>
                <p:nvPr/>
              </p:nvSpPr>
              <p:spPr bwMode="auto">
                <a:xfrm flipH="1">
                  <a:off x="624" y="3840"/>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34" name="Line 31"/>
                <p:cNvSpPr>
                  <a:spLocks noChangeShapeType="1"/>
                </p:cNvSpPr>
                <p:nvPr/>
              </p:nvSpPr>
              <p:spPr bwMode="auto">
                <a:xfrm flipV="1">
                  <a:off x="960" y="3552"/>
                  <a:ext cx="0" cy="288"/>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35" name="Line 32"/>
                <p:cNvSpPr>
                  <a:spLocks noChangeShapeType="1"/>
                </p:cNvSpPr>
                <p:nvPr/>
              </p:nvSpPr>
              <p:spPr bwMode="auto">
                <a:xfrm flipH="1">
                  <a:off x="960" y="3552"/>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36" name="Line 33"/>
                <p:cNvSpPr>
                  <a:spLocks noChangeShapeType="1"/>
                </p:cNvSpPr>
                <p:nvPr/>
              </p:nvSpPr>
              <p:spPr bwMode="auto">
                <a:xfrm flipV="1">
                  <a:off x="1296" y="3552"/>
                  <a:ext cx="0" cy="288"/>
                </a:xfrm>
                <a:prstGeom prst="line"/>
                <a:noFill/>
                <a:ln w="28575" cap="sq">
                  <a:solidFill>
                    <a:schemeClr val="tx1"/>
                  </a:solidFill>
                  <a:round/>
                  <a:headEnd type="none" w="sm" len="sm"/>
                  <a:tailEnd type="none" w="sm" len="sm"/>
                </a:ln>
                <a:effectLst/>
              </p:spPr>
              <p:txBody>
                <a:bodyPr anchor="ctr" wrap="none"/>
                <a:p>
                  <a:endParaRPr altLang="en-US" b="1" sz="2800" lang="zh-CN"/>
                </a:p>
              </p:txBody>
            </p:sp>
          </p:grpSp>
          <p:grpSp>
            <p:nvGrpSpPr>
              <p:cNvPr id="80" name="Group 34"/>
              <p:cNvGrpSpPr/>
              <p:nvPr/>
            </p:nvGrpSpPr>
            <p:grpSpPr bwMode="auto">
              <a:xfrm>
                <a:off x="2640" y="3552"/>
                <a:ext cx="672" cy="288"/>
                <a:chOff x="624" y="3552"/>
                <a:chExt cx="672" cy="288"/>
              </a:xfrm>
            </p:grpSpPr>
            <p:sp>
              <p:nvSpPr>
                <p:cNvPr id="1048737" name="Line 35"/>
                <p:cNvSpPr>
                  <a:spLocks noChangeShapeType="1"/>
                </p:cNvSpPr>
                <p:nvPr/>
              </p:nvSpPr>
              <p:spPr bwMode="auto">
                <a:xfrm flipH="1">
                  <a:off x="624" y="3840"/>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38" name="Line 36"/>
                <p:cNvSpPr>
                  <a:spLocks noChangeShapeType="1"/>
                </p:cNvSpPr>
                <p:nvPr/>
              </p:nvSpPr>
              <p:spPr bwMode="auto">
                <a:xfrm flipV="1">
                  <a:off x="960" y="3552"/>
                  <a:ext cx="0" cy="288"/>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39" name="Line 37"/>
                <p:cNvSpPr>
                  <a:spLocks noChangeShapeType="1"/>
                </p:cNvSpPr>
                <p:nvPr/>
              </p:nvSpPr>
              <p:spPr bwMode="auto">
                <a:xfrm flipH="1">
                  <a:off x="960" y="3552"/>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40" name="Line 38"/>
                <p:cNvSpPr>
                  <a:spLocks noChangeShapeType="1"/>
                </p:cNvSpPr>
                <p:nvPr/>
              </p:nvSpPr>
              <p:spPr bwMode="auto">
                <a:xfrm flipV="1">
                  <a:off x="1296" y="3552"/>
                  <a:ext cx="0" cy="288"/>
                </a:xfrm>
                <a:prstGeom prst="line"/>
                <a:noFill/>
                <a:ln w="28575" cap="sq">
                  <a:solidFill>
                    <a:schemeClr val="tx1"/>
                  </a:solidFill>
                  <a:round/>
                  <a:headEnd type="none" w="sm" len="sm"/>
                  <a:tailEnd type="none" w="sm" len="sm"/>
                </a:ln>
                <a:effectLst/>
              </p:spPr>
              <p:txBody>
                <a:bodyPr anchor="ctr" wrap="none"/>
                <a:p>
                  <a:endParaRPr altLang="en-US" b="1" sz="2800" lang="zh-CN"/>
                </a:p>
              </p:txBody>
            </p:sp>
          </p:grpSp>
          <p:sp>
            <p:nvSpPr>
              <p:cNvPr id="1048741" name="Line 39"/>
              <p:cNvSpPr>
                <a:spLocks noChangeShapeType="1"/>
              </p:cNvSpPr>
              <p:nvPr/>
            </p:nvSpPr>
            <p:spPr bwMode="auto">
              <a:xfrm flipH="1">
                <a:off x="3312" y="3840"/>
                <a:ext cx="336" cy="0"/>
              </a:xfrm>
              <a:prstGeom prst="line"/>
              <a:noFill/>
              <a:ln w="28575" cap="sq">
                <a:solidFill>
                  <a:schemeClr val="tx1"/>
                </a:solidFill>
                <a:round/>
                <a:headEnd type="none" w="sm" len="sm"/>
                <a:tailEnd type="none" w="sm" len="sm"/>
              </a:ln>
              <a:effectLst/>
            </p:spPr>
            <p:txBody>
              <a:bodyPr anchor="ctr" wrap="none"/>
              <a:p>
                <a:endParaRPr altLang="en-US" b="1" sz="2800" lang="zh-CN"/>
              </a:p>
            </p:txBody>
          </p:sp>
        </p:grpSp>
        <p:sp>
          <p:nvSpPr>
            <p:cNvPr id="1048742" name="Text Box 40"/>
            <p:cNvSpPr txBox="1">
              <a:spLocks noChangeArrowheads="1"/>
            </p:cNvSpPr>
            <p:nvPr/>
          </p:nvSpPr>
          <p:spPr bwMode="auto">
            <a:xfrm>
              <a:off x="768" y="336"/>
              <a:ext cx="864" cy="327"/>
            </a:xfrm>
            <a:prstGeom prst="rect"/>
            <a:noFill/>
            <a:ln w="12700" cap="sq">
              <a:noFill/>
              <a:miter lim="800000"/>
              <a:headEnd type="none" w="sm" len="sm"/>
              <a:tailEnd type="none" w="sm" len="sm"/>
            </a:ln>
            <a:effectLst/>
          </p:spPr>
          <p:txBody>
            <a:bodyPr>
              <a:spAutoFit/>
            </a:bodyPr>
            <a:p>
              <a:pPr>
                <a:spcBef>
                  <a:spcPct val="50000"/>
                </a:spcBef>
              </a:pPr>
              <a:r>
                <a:rPr altLang="en-US" b="1" sz="2800" lang="zh-CN"/>
                <a:t>时钟</a:t>
              </a:r>
            </a:p>
          </p:txBody>
        </p:sp>
        <p:sp>
          <p:nvSpPr>
            <p:cNvPr id="1048743" name="Text Box 41"/>
            <p:cNvSpPr txBox="1">
              <a:spLocks noChangeArrowheads="1"/>
            </p:cNvSpPr>
            <p:nvPr/>
          </p:nvSpPr>
          <p:spPr bwMode="auto">
            <a:xfrm>
              <a:off x="1584" y="0"/>
              <a:ext cx="624" cy="327"/>
            </a:xfrm>
            <a:prstGeom prst="rect"/>
            <a:noFill/>
            <a:ln w="12700" cap="sq">
              <a:noFill/>
              <a:miter lim="800000"/>
              <a:headEnd type="none" w="sm" len="sm"/>
              <a:tailEnd type="none" w="sm" len="sm"/>
            </a:ln>
            <a:effectLst/>
          </p:spPr>
          <p:txBody>
            <a:bodyPr>
              <a:spAutoFit/>
            </a:bodyPr>
            <a:p>
              <a:pPr>
                <a:spcBef>
                  <a:spcPct val="50000"/>
                </a:spcBef>
              </a:pPr>
              <a:r>
                <a:rPr altLang="zh-CN" b="1" sz="2800" lang="en-US"/>
                <a:t>T1</a:t>
              </a:r>
            </a:p>
          </p:txBody>
        </p:sp>
        <p:sp>
          <p:nvSpPr>
            <p:cNvPr id="1048744" name="Text Box 42"/>
            <p:cNvSpPr txBox="1">
              <a:spLocks noChangeArrowheads="1"/>
            </p:cNvSpPr>
            <p:nvPr/>
          </p:nvSpPr>
          <p:spPr bwMode="auto">
            <a:xfrm>
              <a:off x="2976" y="0"/>
              <a:ext cx="624" cy="327"/>
            </a:xfrm>
            <a:prstGeom prst="rect"/>
            <a:noFill/>
            <a:ln w="12700" cap="sq">
              <a:noFill/>
              <a:miter lim="800000"/>
              <a:headEnd type="none" w="sm" len="sm"/>
              <a:tailEnd type="none" w="sm" len="sm"/>
            </a:ln>
            <a:effectLst/>
          </p:spPr>
          <p:txBody>
            <a:bodyPr>
              <a:spAutoFit/>
            </a:bodyPr>
            <a:p>
              <a:pPr>
                <a:spcBef>
                  <a:spcPct val="50000"/>
                </a:spcBef>
              </a:pPr>
              <a:r>
                <a:rPr altLang="zh-CN" b="1" sz="2800" lang="en-US"/>
                <a:t>T3</a:t>
              </a:r>
            </a:p>
          </p:txBody>
        </p:sp>
        <p:sp>
          <p:nvSpPr>
            <p:cNvPr id="1048745" name="Text Box 43"/>
            <p:cNvSpPr txBox="1">
              <a:spLocks noChangeArrowheads="1"/>
            </p:cNvSpPr>
            <p:nvPr/>
          </p:nvSpPr>
          <p:spPr bwMode="auto">
            <a:xfrm>
              <a:off x="2256" y="0"/>
              <a:ext cx="624" cy="327"/>
            </a:xfrm>
            <a:prstGeom prst="rect"/>
            <a:noFill/>
            <a:ln w="12700" cap="sq">
              <a:noFill/>
              <a:miter lim="800000"/>
              <a:headEnd type="none" w="sm" len="sm"/>
              <a:tailEnd type="none" w="sm" len="sm"/>
            </a:ln>
            <a:effectLst/>
          </p:spPr>
          <p:txBody>
            <a:bodyPr>
              <a:spAutoFit/>
            </a:bodyPr>
            <a:p>
              <a:pPr>
                <a:spcBef>
                  <a:spcPct val="50000"/>
                </a:spcBef>
              </a:pPr>
              <a:r>
                <a:rPr altLang="zh-CN" b="1" sz="2800" lang="en-US"/>
                <a:t>T2</a:t>
              </a:r>
            </a:p>
          </p:txBody>
        </p:sp>
        <p:sp>
          <p:nvSpPr>
            <p:cNvPr id="1048746" name="Text Box 44"/>
            <p:cNvSpPr txBox="1">
              <a:spLocks noChangeArrowheads="1"/>
            </p:cNvSpPr>
            <p:nvPr/>
          </p:nvSpPr>
          <p:spPr bwMode="auto">
            <a:xfrm>
              <a:off x="3648" y="0"/>
              <a:ext cx="624" cy="327"/>
            </a:xfrm>
            <a:prstGeom prst="rect"/>
            <a:noFill/>
            <a:ln w="12700" cap="sq">
              <a:noFill/>
              <a:miter lim="800000"/>
              <a:headEnd type="none" w="sm" len="sm"/>
              <a:tailEnd type="none" w="sm" len="sm"/>
            </a:ln>
            <a:effectLst/>
          </p:spPr>
          <p:txBody>
            <a:bodyPr>
              <a:spAutoFit/>
            </a:bodyPr>
            <a:p>
              <a:pPr>
                <a:spcBef>
                  <a:spcPct val="50000"/>
                </a:spcBef>
              </a:pPr>
              <a:r>
                <a:rPr altLang="zh-CN" b="1" sz="2800" lang="en-US"/>
                <a:t>T4</a:t>
              </a:r>
            </a:p>
          </p:txBody>
        </p:sp>
        <p:sp>
          <p:nvSpPr>
            <p:cNvPr id="1048747" name="Text Box 45"/>
            <p:cNvSpPr txBox="1">
              <a:spLocks noChangeArrowheads="1"/>
            </p:cNvSpPr>
            <p:nvPr/>
          </p:nvSpPr>
          <p:spPr bwMode="auto">
            <a:xfrm>
              <a:off x="768" y="720"/>
              <a:ext cx="864" cy="327"/>
            </a:xfrm>
            <a:prstGeom prst="rect"/>
            <a:noFill/>
            <a:ln w="12700" cap="sq">
              <a:noFill/>
              <a:miter lim="800000"/>
              <a:headEnd type="none" w="sm" len="sm"/>
              <a:tailEnd type="none" w="sm" len="sm"/>
            </a:ln>
            <a:effectLst/>
          </p:spPr>
          <p:txBody>
            <a:bodyPr>
              <a:spAutoFit/>
            </a:bodyPr>
            <a:p>
              <a:pPr>
                <a:spcBef>
                  <a:spcPct val="50000"/>
                </a:spcBef>
              </a:pPr>
              <a:r>
                <a:rPr altLang="en-US" b="1" sz="2800" lang="zh-CN"/>
                <a:t>地址</a:t>
              </a:r>
            </a:p>
          </p:txBody>
        </p:sp>
        <p:sp>
          <p:nvSpPr>
            <p:cNvPr id="1048748" name="Line 46"/>
            <p:cNvSpPr>
              <a:spLocks noChangeShapeType="1"/>
            </p:cNvSpPr>
            <p:nvPr/>
          </p:nvSpPr>
          <p:spPr bwMode="auto">
            <a:xfrm>
              <a:off x="1440" y="768"/>
              <a:ext cx="9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49" name="Line 47"/>
            <p:cNvSpPr>
              <a:spLocks noChangeShapeType="1"/>
            </p:cNvSpPr>
            <p:nvPr/>
          </p:nvSpPr>
          <p:spPr bwMode="auto">
            <a:xfrm>
              <a:off x="1440" y="1008"/>
              <a:ext cx="96"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0" name="Line 48"/>
            <p:cNvSpPr>
              <a:spLocks noChangeShapeType="1"/>
            </p:cNvSpPr>
            <p:nvPr/>
          </p:nvSpPr>
          <p:spPr bwMode="auto">
            <a:xfrm>
              <a:off x="1536" y="768"/>
              <a:ext cx="144" cy="24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1" name="Line 49"/>
            <p:cNvSpPr>
              <a:spLocks noChangeShapeType="1"/>
            </p:cNvSpPr>
            <p:nvPr/>
          </p:nvSpPr>
          <p:spPr bwMode="auto">
            <a:xfrm>
              <a:off x="1680" y="1008"/>
              <a:ext cx="2112"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2" name="Line 50"/>
            <p:cNvSpPr>
              <a:spLocks noChangeShapeType="1"/>
            </p:cNvSpPr>
            <p:nvPr/>
          </p:nvSpPr>
          <p:spPr bwMode="auto">
            <a:xfrm>
              <a:off x="1680" y="768"/>
              <a:ext cx="2112"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3" name="Line 51"/>
            <p:cNvSpPr>
              <a:spLocks noChangeShapeType="1"/>
            </p:cNvSpPr>
            <p:nvPr/>
          </p:nvSpPr>
          <p:spPr bwMode="auto">
            <a:xfrm flipH="1">
              <a:off x="1536" y="768"/>
              <a:ext cx="144" cy="24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4" name="Line 52"/>
            <p:cNvSpPr>
              <a:spLocks noChangeShapeType="1"/>
            </p:cNvSpPr>
            <p:nvPr/>
          </p:nvSpPr>
          <p:spPr bwMode="auto">
            <a:xfrm flipH="1">
              <a:off x="3792" y="768"/>
              <a:ext cx="144" cy="24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5" name="Line 53"/>
            <p:cNvSpPr>
              <a:spLocks noChangeShapeType="1"/>
            </p:cNvSpPr>
            <p:nvPr/>
          </p:nvSpPr>
          <p:spPr bwMode="auto">
            <a:xfrm>
              <a:off x="3792" y="768"/>
              <a:ext cx="144" cy="24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6" name="Line 54"/>
            <p:cNvSpPr>
              <a:spLocks noChangeShapeType="1"/>
            </p:cNvSpPr>
            <p:nvPr/>
          </p:nvSpPr>
          <p:spPr bwMode="auto">
            <a:xfrm>
              <a:off x="3936" y="1008"/>
              <a:ext cx="480"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7" name="Line 55"/>
            <p:cNvSpPr>
              <a:spLocks noChangeShapeType="1"/>
            </p:cNvSpPr>
            <p:nvPr/>
          </p:nvSpPr>
          <p:spPr bwMode="auto">
            <a:xfrm>
              <a:off x="3936" y="768"/>
              <a:ext cx="480"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58" name="Text Box 56"/>
            <p:cNvSpPr txBox="1">
              <a:spLocks noChangeArrowheads="1"/>
            </p:cNvSpPr>
            <p:nvPr/>
          </p:nvSpPr>
          <p:spPr bwMode="auto">
            <a:xfrm>
              <a:off x="336" y="1104"/>
              <a:ext cx="1200" cy="327"/>
            </a:xfrm>
            <a:prstGeom prst="rect"/>
            <a:noFill/>
            <a:ln w="12700" cap="sq">
              <a:noFill/>
              <a:miter lim="800000"/>
              <a:headEnd type="none" w="sm" len="sm"/>
              <a:tailEnd type="none" w="sm" len="sm"/>
            </a:ln>
            <a:effectLst/>
          </p:spPr>
          <p:txBody>
            <a:bodyPr>
              <a:spAutoFit/>
            </a:bodyPr>
            <a:p>
              <a:pPr>
                <a:spcBef>
                  <a:spcPct val="50000"/>
                </a:spcBef>
              </a:pPr>
              <a:r>
                <a:rPr altLang="en-US" b="1" sz="2800" lang="zh-CN"/>
                <a:t>读出数据</a:t>
              </a:r>
            </a:p>
          </p:txBody>
        </p:sp>
        <p:sp>
          <p:nvSpPr>
            <p:cNvPr id="1048759" name="Line 57"/>
            <p:cNvSpPr>
              <a:spLocks noChangeShapeType="1"/>
            </p:cNvSpPr>
            <p:nvPr/>
          </p:nvSpPr>
          <p:spPr bwMode="auto">
            <a:xfrm>
              <a:off x="3792" y="1152"/>
              <a:ext cx="96" cy="144"/>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60" name="Line 58"/>
            <p:cNvSpPr>
              <a:spLocks noChangeShapeType="1"/>
            </p:cNvSpPr>
            <p:nvPr/>
          </p:nvSpPr>
          <p:spPr bwMode="auto">
            <a:xfrm>
              <a:off x="2928" y="1392"/>
              <a:ext cx="864"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61" name="Line 59"/>
            <p:cNvSpPr>
              <a:spLocks noChangeShapeType="1"/>
            </p:cNvSpPr>
            <p:nvPr/>
          </p:nvSpPr>
          <p:spPr bwMode="auto">
            <a:xfrm>
              <a:off x="2928" y="1152"/>
              <a:ext cx="864"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62" name="Line 60"/>
            <p:cNvSpPr>
              <a:spLocks noChangeShapeType="1"/>
            </p:cNvSpPr>
            <p:nvPr/>
          </p:nvSpPr>
          <p:spPr bwMode="auto">
            <a:xfrm flipH="1">
              <a:off x="2832" y="1152"/>
              <a:ext cx="96" cy="144"/>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63" name="Line 61"/>
            <p:cNvSpPr>
              <a:spLocks noChangeShapeType="1"/>
            </p:cNvSpPr>
            <p:nvPr/>
          </p:nvSpPr>
          <p:spPr bwMode="auto">
            <a:xfrm>
              <a:off x="2832" y="1296"/>
              <a:ext cx="96" cy="96"/>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64" name="Line 62"/>
            <p:cNvSpPr>
              <a:spLocks noChangeShapeType="1"/>
            </p:cNvSpPr>
            <p:nvPr/>
          </p:nvSpPr>
          <p:spPr bwMode="auto">
            <a:xfrm>
              <a:off x="3888" y="1296"/>
              <a:ext cx="528"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65" name="Line 63"/>
            <p:cNvSpPr>
              <a:spLocks noChangeShapeType="1"/>
            </p:cNvSpPr>
            <p:nvPr/>
          </p:nvSpPr>
          <p:spPr bwMode="auto">
            <a:xfrm flipV="1">
              <a:off x="1474" y="1287"/>
              <a:ext cx="1361" cy="0"/>
            </a:xfrm>
            <a:prstGeom prst="line"/>
            <a:noFill/>
            <a:ln w="28575" cap="sq">
              <a:solidFill>
                <a:schemeClr val="tx1"/>
              </a:solidFill>
              <a:round/>
              <a:headEnd type="none" w="sm" len="sm"/>
              <a:tailEnd type="none" w="sm" len="sm"/>
            </a:ln>
            <a:effectLst/>
          </p:spPr>
          <p:txBody>
            <a:bodyPr anchor="ctr" wrap="none"/>
            <a:p>
              <a:endParaRPr altLang="en-US" b="1" sz="2800" lang="zh-CN"/>
            </a:p>
          </p:txBody>
        </p:sp>
        <p:sp>
          <p:nvSpPr>
            <p:cNvPr id="1048766" name="Line 64"/>
            <p:cNvSpPr>
              <a:spLocks noChangeShapeType="1"/>
            </p:cNvSpPr>
            <p:nvPr/>
          </p:nvSpPr>
          <p:spPr bwMode="auto">
            <a:xfrm flipH="1">
              <a:off x="3792" y="1296"/>
              <a:ext cx="96" cy="96"/>
            </a:xfrm>
            <a:prstGeom prst="line"/>
            <a:noFill/>
            <a:ln w="28575" cap="sq">
              <a:solidFill>
                <a:schemeClr val="tx1"/>
              </a:solidFill>
              <a:round/>
              <a:headEnd type="none" w="sm" len="sm"/>
              <a:tailEnd type="none" w="sm" len="sm"/>
            </a:ln>
            <a:effectLst/>
          </p:spPr>
          <p:txBody>
            <a:bodyPr anchor="ctr" wrap="none"/>
            <a:p>
              <a:endParaRPr altLang="en-US" b="1" sz="2800" lang="zh-CN"/>
            </a:p>
          </p:txBody>
        </p:sp>
      </p:grpSp>
      <p:sp>
        <p:nvSpPr>
          <p:cNvPr id="1048767" name="Line 65"/>
          <p:cNvSpPr>
            <a:spLocks noChangeShapeType="1"/>
          </p:cNvSpPr>
          <p:nvPr/>
        </p:nvSpPr>
        <p:spPr bwMode="auto">
          <a:xfrm>
            <a:off x="7341402" y="5003140"/>
            <a:ext cx="0" cy="1295400"/>
          </a:xfrm>
          <a:prstGeom prst="line"/>
          <a:noFill/>
          <a:ln w="28575">
            <a:solidFill>
              <a:srgbClr val="0000FF"/>
            </a:solidFill>
            <a:prstDash val="dash"/>
            <a:round/>
            <a:headEnd type="none" w="sm" len="sm"/>
            <a:tailEnd type="none" w="sm" len="sm"/>
          </a:ln>
          <a:effectLst/>
        </p:spPr>
        <p:txBody>
          <a:bodyPr anchor="ctr" wrap="none"/>
          <a:p>
            <a:endParaRPr altLang="en-US" b="1"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15"/>
                                        </p:tgtEl>
                                        <p:attrNameLst>
                                          <p:attrName>style.visibility</p:attrName>
                                        </p:attrNameLst>
                                      </p:cBhvr>
                                      <p:to>
                                        <p:strVal val="visible"/>
                                      </p:to>
                                    </p:set>
                                    <p:animEffect transition="in" filter="wipe(left)">
                                      <p:cBhvr>
                                        <p:cTn dur="500" id="7"/>
                                        <p:tgtEl>
                                          <p:spTgt spid="104871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716"/>
                                        </p:tgtEl>
                                        <p:attrNameLst>
                                          <p:attrName>style.visibility</p:attrName>
                                        </p:attrNameLst>
                                      </p:cBhvr>
                                      <p:to>
                                        <p:strVal val="visible"/>
                                      </p:to>
                                    </p:set>
                                    <p:animEffect transition="in" filter="wipe(left)">
                                      <p:cBhvr>
                                        <p:cTn dur="500" id="12"/>
                                        <p:tgtEl>
                                          <p:spTgt spid="104871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8717"/>
                                        </p:tgtEl>
                                        <p:attrNameLst>
                                          <p:attrName>style.visibility</p:attrName>
                                        </p:attrNameLst>
                                      </p:cBhvr>
                                      <p:to>
                                        <p:strVal val="visible"/>
                                      </p:to>
                                    </p:set>
                                    <p:animEffect transition="in" filter="wipe(up)">
                                      <p:cBhvr>
                                        <p:cTn dur="500" id="17"/>
                                        <p:tgtEl>
                                          <p:spTgt spid="104871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718"/>
                                        </p:tgtEl>
                                        <p:attrNameLst>
                                          <p:attrName>style.visibility</p:attrName>
                                        </p:attrNameLst>
                                      </p:cBhvr>
                                      <p:to>
                                        <p:strVal val="visible"/>
                                      </p:to>
                                    </p:set>
                                    <p:animEffect transition="in" filter="wipe(left)">
                                      <p:cBhvr>
                                        <p:cTn dur="500" id="22"/>
                                        <p:tgtEl>
                                          <p:spTgt spid="1048718"/>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75"/>
                                        </p:tgtEl>
                                        <p:attrNameLst>
                                          <p:attrName>style.visibility</p:attrName>
                                        </p:attrNameLst>
                                      </p:cBhvr>
                                      <p:to>
                                        <p:strVal val="visible"/>
                                      </p:to>
                                    </p:set>
                                    <p:animEffect transition="in" filter="wipe(left)">
                                      <p:cBhvr>
                                        <p:cTn dur="500" id="27"/>
                                        <p:tgtEl>
                                          <p:spTgt spid="7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720"/>
                                        </p:tgtEl>
                                        <p:attrNameLst>
                                          <p:attrName>style.visibility</p:attrName>
                                        </p:attrNameLst>
                                      </p:cBhvr>
                                      <p:to>
                                        <p:strVal val="visible"/>
                                      </p:to>
                                    </p:set>
                                    <p:animEffect transition="in" filter="wipe(up)">
                                      <p:cBhvr>
                                        <p:cTn dur="500" id="32"/>
                                        <p:tgtEl>
                                          <p:spTgt spid="1048720"/>
                                        </p:tgtEl>
                                      </p:cBhvr>
                                    </p:animEffect>
                                  </p:childTnLst>
                                </p:cTn>
                              </p:par>
                            </p:childTnLst>
                          </p:cTn>
                        </p:par>
                        <p:par>
                          <p:cTn fill="hold" id="33">
                            <p:stCondLst>
                              <p:cond delay="500"/>
                            </p:stCondLst>
                            <p:childTnLst>
                              <p:par>
                                <p:cTn fill="hold" grpId="0" id="34" nodeType="afterEffect" presetClass="entr" presetID="22" presetSubtype="1">
                                  <p:stCondLst>
                                    <p:cond delay="0"/>
                                  </p:stCondLst>
                                  <p:childTnLst>
                                    <p:set>
                                      <p:cBhvr>
                                        <p:cTn dur="1" fill="hold" id="35">
                                          <p:stCondLst>
                                            <p:cond delay="0"/>
                                          </p:stCondLst>
                                        </p:cTn>
                                        <p:tgtEl>
                                          <p:spTgt spid="1048719"/>
                                        </p:tgtEl>
                                        <p:attrNameLst>
                                          <p:attrName>style.visibility</p:attrName>
                                        </p:attrNameLst>
                                      </p:cBhvr>
                                      <p:to>
                                        <p:strVal val="visible"/>
                                      </p:to>
                                    </p:set>
                                    <p:animEffect transition="in" filter="wipe(up)">
                                      <p:cBhvr>
                                        <p:cTn dur="500" id="36"/>
                                        <p:tgtEl>
                                          <p:spTgt spid="1048719"/>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1">
                                  <p:stCondLst>
                                    <p:cond delay="0"/>
                                  </p:stCondLst>
                                  <p:childTnLst>
                                    <p:set>
                                      <p:cBhvr>
                                        <p:cTn dur="1" fill="hold" id="40">
                                          <p:stCondLst>
                                            <p:cond delay="0"/>
                                          </p:stCondLst>
                                        </p:cTn>
                                        <p:tgtEl>
                                          <p:spTgt spid="1048721"/>
                                        </p:tgtEl>
                                        <p:attrNameLst>
                                          <p:attrName>style.visibility</p:attrName>
                                        </p:attrNameLst>
                                      </p:cBhvr>
                                      <p:to>
                                        <p:strVal val="visible"/>
                                      </p:to>
                                    </p:set>
                                    <p:animEffect transition="in" filter="wipe(up)">
                                      <p:cBhvr>
                                        <p:cTn dur="500" id="41"/>
                                        <p:tgtEl>
                                          <p:spTgt spid="1048721"/>
                                        </p:tgtEl>
                                      </p:cBhvr>
                                    </p:animEffect>
                                  </p:childTnLst>
                                </p:cTn>
                              </p:par>
                            </p:childTnLst>
                          </p:cTn>
                        </p:par>
                        <p:par>
                          <p:cTn fill="hold" id="42">
                            <p:stCondLst>
                              <p:cond delay="500"/>
                            </p:stCondLst>
                            <p:childTnLst>
                              <p:par>
                                <p:cTn fill="hold" grpId="0" id="43" nodeType="afterEffect" presetClass="entr" presetID="22" presetSubtype="1">
                                  <p:stCondLst>
                                    <p:cond delay="0"/>
                                  </p:stCondLst>
                                  <p:childTnLst>
                                    <p:set>
                                      <p:cBhvr>
                                        <p:cTn dur="1" fill="hold" id="44">
                                          <p:stCondLst>
                                            <p:cond delay="0"/>
                                          </p:stCondLst>
                                        </p:cTn>
                                        <p:tgtEl>
                                          <p:spTgt spid="1048722">
                                            <p:txEl>
                                              <p:pRg st="0" end="0"/>
                                            </p:txEl>
                                          </p:spTgt>
                                        </p:tgtEl>
                                        <p:attrNameLst>
                                          <p:attrName>style.visibility</p:attrName>
                                        </p:attrNameLst>
                                      </p:cBhvr>
                                      <p:to>
                                        <p:strVal val="visible"/>
                                      </p:to>
                                    </p:set>
                                    <p:animEffect transition="in" filter="wipe(up)">
                                      <p:cBhvr>
                                        <p:cTn dur="500" id="45"/>
                                        <p:tgtEl>
                                          <p:spTgt spid="1048722">
                                            <p:txEl>
                                              <p:pRg st="0" end="0"/>
                                            </p:txEl>
                                          </p:spTgt>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1">
                                  <p:stCondLst>
                                    <p:cond delay="0"/>
                                  </p:stCondLst>
                                  <p:childTnLst>
                                    <p:set>
                                      <p:cBhvr>
                                        <p:cTn dur="1" fill="hold" id="49">
                                          <p:stCondLst>
                                            <p:cond delay="0"/>
                                          </p:stCondLst>
                                        </p:cTn>
                                        <p:tgtEl>
                                          <p:spTgt spid="1048767"/>
                                        </p:tgtEl>
                                        <p:attrNameLst>
                                          <p:attrName>style.visibility</p:attrName>
                                        </p:attrNameLst>
                                      </p:cBhvr>
                                      <p:to>
                                        <p:strVal val="visible"/>
                                      </p:to>
                                    </p:set>
                                    <p:animEffect transition="in" filter="wipe(up)">
                                      <p:cBhvr>
                                        <p:cTn dur="500" id="50"/>
                                        <p:tgtEl>
                                          <p:spTgt spid="1048767"/>
                                        </p:tgtEl>
                                      </p:cBhvr>
                                    </p:animEffect>
                                  </p:childTnLst>
                                </p:cTn>
                              </p:par>
                            </p:childTnLst>
                          </p:cTn>
                        </p:par>
                        <p:par>
                          <p:cTn fill="hold" id="51">
                            <p:stCondLst>
                              <p:cond delay="500"/>
                            </p:stCondLst>
                            <p:childTnLst>
                              <p:par>
                                <p:cTn fill="hold" grpId="0" id="52" nodeType="afterEffect" presetClass="entr" presetID="22" presetSubtype="1">
                                  <p:stCondLst>
                                    <p:cond delay="0"/>
                                  </p:stCondLst>
                                  <p:childTnLst>
                                    <p:set>
                                      <p:cBhvr>
                                        <p:cTn dur="1" fill="hold" id="53">
                                          <p:stCondLst>
                                            <p:cond delay="0"/>
                                          </p:stCondLst>
                                        </p:cTn>
                                        <p:tgtEl>
                                          <p:spTgt spid="1048723">
                                            <p:txEl>
                                              <p:pRg st="0" end="0"/>
                                            </p:txEl>
                                          </p:spTgt>
                                        </p:tgtEl>
                                        <p:attrNameLst>
                                          <p:attrName>style.visibility</p:attrName>
                                        </p:attrNameLst>
                                      </p:cBhvr>
                                      <p:to>
                                        <p:strVal val="visible"/>
                                      </p:to>
                                    </p:set>
                                    <p:animEffect transition="in" filter="wipe(up)">
                                      <p:cBhvr>
                                        <p:cTn dur="500" id="54"/>
                                        <p:tgtEl>
                                          <p:spTgt spid="1048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5" grpId="0" autoUpdateAnimBg="0"/>
      <p:bldP spid="1048716" grpId="0"/>
      <p:bldP spid="1048717" grpId="0" autoUpdateAnimBg="0"/>
      <p:bldP spid="1048718" grpId="0" autoUpdateAnimBg="0"/>
      <p:bldP spid="1048719" grpId="0" animBg="1"/>
      <p:bldP spid="1048720" grpId="0" animBg="1"/>
      <p:bldP spid="1048721" grpId="0" animBg="1"/>
      <p:bldP spid="1048722" grpId="0" build="p" autoUpdateAnimBg="0" advAuto="0"/>
      <p:bldP spid="1048723" grpId="0" build="p" autoUpdateAnimBg="0" advAuto="0"/>
      <p:bldP spid="10487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1" name=""/>
        <p:cNvGrpSpPr/>
        <p:nvPr/>
      </p:nvGrpSpPr>
      <p:grpSpPr>
        <a:xfrm>
          <a:off x="0" y="0"/>
          <a:ext cx="0" cy="0"/>
          <a:chOff x="0" y="0"/>
          <a:chExt cx="0" cy="0"/>
        </a:xfrm>
      </p:grpSpPr>
      <p:sp>
        <p:nvSpPr>
          <p:cNvPr id="1048768" name="Text Box 19"/>
          <p:cNvSpPr txBox="1">
            <a:spLocks noChangeArrowheads="1"/>
          </p:cNvSpPr>
          <p:nvPr/>
        </p:nvSpPr>
        <p:spPr bwMode="auto">
          <a:xfrm>
            <a:off x="2295525" y="158229"/>
            <a:ext cx="4343400" cy="519113"/>
          </a:xfrm>
          <a:prstGeom prst="rect"/>
          <a:noFill/>
          <a:ln w="12700" cap="sq">
            <a:noFill/>
            <a:miter lim="800000"/>
            <a:headEnd type="none" w="sm" len="sm"/>
            <a:tailEnd type="none" w="sm" len="sm"/>
          </a:ln>
          <a:effectLst/>
        </p:spPr>
        <p:txBody>
          <a:bodyPr>
            <a:spAutoFit/>
          </a:bodyPr>
          <a:p>
            <a:pPr>
              <a:spcBef>
                <a:spcPct val="50000"/>
              </a:spcBef>
            </a:pPr>
            <a:r>
              <a:rPr altLang="en-US" b="1" sz="2800" lang="zh-CN">
                <a:solidFill>
                  <a:srgbClr val="0000FF"/>
                </a:solidFill>
              </a:rPr>
              <a:t>②异步总线</a:t>
            </a:r>
            <a:r>
              <a:rPr altLang="zh-CN" b="1" sz="2800" lang="en-US">
                <a:solidFill>
                  <a:srgbClr val="0000FF"/>
                </a:solidFill>
              </a:rPr>
              <a:t>:</a:t>
            </a:r>
            <a:endParaRPr altLang="en-US" b="1" sz="2800" lang="zh-CN">
              <a:solidFill>
                <a:srgbClr val="0000FF"/>
              </a:solidFill>
            </a:endParaRPr>
          </a:p>
        </p:txBody>
      </p:sp>
      <p:sp>
        <p:nvSpPr>
          <p:cNvPr id="1048769" name="Text Box 20"/>
          <p:cNvSpPr txBox="1">
            <a:spLocks noChangeArrowheads="1"/>
          </p:cNvSpPr>
          <p:nvPr/>
        </p:nvSpPr>
        <p:spPr bwMode="auto">
          <a:xfrm>
            <a:off x="2520847" y="902264"/>
            <a:ext cx="7991475" cy="523875"/>
          </a:xfrm>
          <a:prstGeom prst="rect"/>
          <a:noFill/>
          <a:ln w="12700" cap="sq">
            <a:noFill/>
            <a:miter lim="800000"/>
            <a:headEnd type="none" w="sm" len="sm"/>
            <a:tailEnd type="none" w="sm" len="sm"/>
          </a:ln>
          <a:effectLst/>
        </p:spPr>
        <p:txBody>
          <a:bodyPr>
            <a:spAutoFit/>
          </a:bodyPr>
          <a:p>
            <a:pPr>
              <a:spcBef>
                <a:spcPct val="50000"/>
              </a:spcBef>
            </a:pPr>
            <a:r>
              <a:rPr altLang="en-US" b="1" sz="2800" lang="zh-CN"/>
              <a:t>无固定时钟周期划分，以异步应答方式控制传送。</a:t>
            </a:r>
          </a:p>
        </p:txBody>
      </p:sp>
      <p:sp>
        <p:nvSpPr>
          <p:cNvPr id="1048770" name="Text Box 2"/>
          <p:cNvSpPr txBox="1">
            <a:spLocks noChangeArrowheads="1"/>
          </p:cNvSpPr>
          <p:nvPr/>
        </p:nvSpPr>
        <p:spPr bwMode="auto">
          <a:xfrm>
            <a:off x="2035175" y="1821236"/>
            <a:ext cx="3182937" cy="519112"/>
          </a:xfrm>
          <a:prstGeom prst="rect"/>
          <a:noFill/>
          <a:ln>
            <a:noFill/>
          </a:ln>
          <a:effectLst/>
        </p:spPr>
        <p:txBody>
          <a:bodyPr>
            <a:spAutoFit/>
          </a:bodyPr>
          <a:p>
            <a:pPr>
              <a:spcBef>
                <a:spcPct val="50000"/>
              </a:spcBef>
            </a:pPr>
            <a:r>
              <a:rPr altLang="en-US" b="1" sz="2800" lang="zh-CN">
                <a:solidFill>
                  <a:srgbClr val="003800"/>
                </a:solidFill>
              </a:rPr>
              <a:t>例. </a:t>
            </a:r>
            <a:r>
              <a:rPr altLang="zh-CN" b="1" sz="2800" lang="en-US">
                <a:solidFill>
                  <a:srgbClr val="003800"/>
                </a:solidFill>
              </a:rPr>
              <a:t>CPU</a:t>
            </a:r>
            <a:r>
              <a:rPr altLang="en-US" b="1" sz="2800" lang="zh-CN">
                <a:solidFill>
                  <a:srgbClr val="003800"/>
                </a:solidFill>
              </a:rPr>
              <a:t>读数据</a:t>
            </a:r>
          </a:p>
        </p:txBody>
      </p:sp>
      <p:sp>
        <p:nvSpPr>
          <p:cNvPr id="1048771" name="Line 76"/>
          <p:cNvSpPr>
            <a:spLocks noChangeShapeType="1"/>
          </p:cNvSpPr>
          <p:nvPr/>
        </p:nvSpPr>
        <p:spPr bwMode="auto">
          <a:xfrm>
            <a:off x="6383338" y="2905150"/>
            <a:ext cx="0" cy="1987550"/>
          </a:xfrm>
          <a:prstGeom prst="line"/>
          <a:noFill/>
          <a:ln w="15875">
            <a:solidFill>
              <a:srgbClr val="0000FF"/>
            </a:solidFill>
            <a:prstDash val="dash"/>
            <a:round/>
            <a:headEnd/>
            <a:tailEnd/>
          </a:ln>
          <a:effectLst/>
        </p:spPr>
        <p:txBody>
          <a:bodyPr wrap="none"/>
          <a:p>
            <a:endParaRPr altLang="en-US" b="1" sz="2800" lang="zh-CN"/>
          </a:p>
        </p:txBody>
      </p:sp>
      <p:grpSp>
        <p:nvGrpSpPr>
          <p:cNvPr id="82" name="Group 77"/>
          <p:cNvGrpSpPr/>
          <p:nvPr/>
        </p:nvGrpSpPr>
        <p:grpSpPr bwMode="auto">
          <a:xfrm>
            <a:off x="3921125" y="3249637"/>
            <a:ext cx="3851275" cy="392113"/>
            <a:chOff x="1048" y="777"/>
            <a:chExt cx="2426" cy="201"/>
          </a:xfrm>
        </p:grpSpPr>
        <p:grpSp>
          <p:nvGrpSpPr>
            <p:cNvPr id="83" name="Group 78"/>
            <p:cNvGrpSpPr/>
            <p:nvPr/>
          </p:nvGrpSpPr>
          <p:grpSpPr bwMode="auto">
            <a:xfrm>
              <a:off x="1048" y="786"/>
              <a:ext cx="1924" cy="188"/>
              <a:chOff x="1048" y="786"/>
              <a:chExt cx="1997" cy="188"/>
            </a:xfrm>
          </p:grpSpPr>
          <p:sp>
            <p:nvSpPr>
              <p:cNvPr id="1048772" name="Freeform 79"/>
              <p:cNvSpPr/>
              <p:nvPr/>
            </p:nvSpPr>
            <p:spPr bwMode="auto">
              <a:xfrm>
                <a:off x="1051" y="786"/>
                <a:ext cx="1994" cy="92"/>
              </a:xfrm>
              <a:custGeom>
                <a:avLst/>
                <a:gdLst>
                  <a:gd name="T0" fmla="*/ 0 w 1994"/>
                  <a:gd name="T1" fmla="*/ 110 h 110"/>
                  <a:gd name="T2" fmla="*/ 293 w 1994"/>
                  <a:gd name="T3" fmla="*/ 110 h 110"/>
                  <a:gd name="T4" fmla="*/ 384 w 1994"/>
                  <a:gd name="T5" fmla="*/ 0 h 110"/>
                  <a:gd name="T6" fmla="*/ 1994 w 1994"/>
                  <a:gd name="T7" fmla="*/ 0 h 110"/>
                </a:gdLst>
                <a:ahLst/>
                <a:cxnLst>
                  <a:cxn ang="0">
                    <a:pos x="T0" y="T1"/>
                  </a:cxn>
                  <a:cxn ang="0">
                    <a:pos x="T2" y="T3"/>
                  </a:cxn>
                  <a:cxn ang="0">
                    <a:pos x="T4" y="T5"/>
                  </a:cxn>
                  <a:cxn ang="0">
                    <a:pos x="T6" y="T7"/>
                  </a:cxn>
                </a:cxnLst>
                <a:rect l="0" t="0" r="r" b="b"/>
                <a:pathLst>
                  <a:path w="1994" h="110">
                    <a:moveTo>
                      <a:pt x="0" y="110"/>
                    </a:moveTo>
                    <a:lnTo>
                      <a:pt x="293" y="110"/>
                    </a:lnTo>
                    <a:lnTo>
                      <a:pt x="384" y="0"/>
                    </a:lnTo>
                    <a:lnTo>
                      <a:pt x="1994" y="0"/>
                    </a:lnTo>
                  </a:path>
                </a:pathLst>
              </a:custGeom>
              <a:noFill/>
              <a:ln w="25400" cmpd="sng">
                <a:solidFill>
                  <a:srgbClr val="003800"/>
                </a:solidFill>
                <a:round/>
                <a:headEnd/>
                <a:tailEnd/>
              </a:ln>
              <a:effectLst/>
            </p:spPr>
            <p:txBody>
              <a:bodyPr wrap="none"/>
              <a:p>
                <a:endParaRPr altLang="en-US" b="1" sz="2800" lang="zh-CN"/>
              </a:p>
            </p:txBody>
          </p:sp>
          <p:sp>
            <p:nvSpPr>
              <p:cNvPr id="1048773" name="Freeform 80"/>
              <p:cNvSpPr/>
              <p:nvPr/>
            </p:nvSpPr>
            <p:spPr bwMode="auto">
              <a:xfrm flipV="1">
                <a:off x="1048" y="882"/>
                <a:ext cx="1994" cy="92"/>
              </a:xfrm>
              <a:custGeom>
                <a:avLst/>
                <a:gdLst>
                  <a:gd name="T0" fmla="*/ 0 w 1994"/>
                  <a:gd name="T1" fmla="*/ 110 h 110"/>
                  <a:gd name="T2" fmla="*/ 293 w 1994"/>
                  <a:gd name="T3" fmla="*/ 110 h 110"/>
                  <a:gd name="T4" fmla="*/ 384 w 1994"/>
                  <a:gd name="T5" fmla="*/ 0 h 110"/>
                  <a:gd name="T6" fmla="*/ 1994 w 1994"/>
                  <a:gd name="T7" fmla="*/ 0 h 110"/>
                </a:gdLst>
                <a:ahLst/>
                <a:cxnLst>
                  <a:cxn ang="0">
                    <a:pos x="T0" y="T1"/>
                  </a:cxn>
                  <a:cxn ang="0">
                    <a:pos x="T2" y="T3"/>
                  </a:cxn>
                  <a:cxn ang="0">
                    <a:pos x="T4" y="T5"/>
                  </a:cxn>
                  <a:cxn ang="0">
                    <a:pos x="T6" y="T7"/>
                  </a:cxn>
                </a:cxnLst>
                <a:rect l="0" t="0" r="r" b="b"/>
                <a:pathLst>
                  <a:path w="1994" h="110">
                    <a:moveTo>
                      <a:pt x="0" y="110"/>
                    </a:moveTo>
                    <a:lnTo>
                      <a:pt x="293" y="110"/>
                    </a:lnTo>
                    <a:lnTo>
                      <a:pt x="384" y="0"/>
                    </a:lnTo>
                    <a:lnTo>
                      <a:pt x="1994" y="0"/>
                    </a:lnTo>
                  </a:path>
                </a:pathLst>
              </a:custGeom>
              <a:noFill/>
              <a:ln w="25400" cmpd="sng">
                <a:solidFill>
                  <a:srgbClr val="003800"/>
                </a:solidFill>
                <a:round/>
                <a:headEnd/>
                <a:tailEnd/>
              </a:ln>
              <a:effectLst/>
            </p:spPr>
            <p:txBody>
              <a:bodyPr wrap="none"/>
              <a:p>
                <a:endParaRPr altLang="en-US" b="1" sz="2800" lang="zh-CN"/>
              </a:p>
            </p:txBody>
          </p:sp>
        </p:grpSp>
        <p:sp>
          <p:nvSpPr>
            <p:cNvPr id="1048774" name="Freeform 81"/>
            <p:cNvSpPr/>
            <p:nvPr/>
          </p:nvSpPr>
          <p:spPr bwMode="auto">
            <a:xfrm>
              <a:off x="2953" y="777"/>
              <a:ext cx="128" cy="201"/>
            </a:xfrm>
            <a:custGeom>
              <a:avLst/>
              <a:gdLst>
                <a:gd name="T0" fmla="*/ 9 w 101"/>
                <a:gd name="T1" fmla="*/ 0 h 201"/>
                <a:gd name="T2" fmla="*/ 101 w 101"/>
                <a:gd name="T3" fmla="*/ 101 h 201"/>
                <a:gd name="T4" fmla="*/ 0 w 101"/>
                <a:gd name="T5" fmla="*/ 201 h 201"/>
              </a:gdLst>
              <a:ahLst/>
              <a:cxnLst>
                <a:cxn ang="0">
                  <a:pos x="T0" y="T1"/>
                </a:cxn>
                <a:cxn ang="0">
                  <a:pos x="T2" y="T3"/>
                </a:cxn>
                <a:cxn ang="0">
                  <a:pos x="T4" y="T5"/>
                </a:cxn>
              </a:cxnLst>
              <a:rect l="0" t="0" r="r" b="b"/>
              <a:pathLst>
                <a:path w="101" h="201">
                  <a:moveTo>
                    <a:pt x="9" y="0"/>
                  </a:moveTo>
                  <a:lnTo>
                    <a:pt x="101" y="101"/>
                  </a:lnTo>
                  <a:lnTo>
                    <a:pt x="0" y="201"/>
                  </a:lnTo>
                </a:path>
              </a:pathLst>
            </a:custGeom>
            <a:noFill/>
            <a:ln w="25400" cmpd="sng">
              <a:solidFill>
                <a:srgbClr val="003800"/>
              </a:solidFill>
              <a:round/>
              <a:headEnd/>
              <a:tailEnd/>
            </a:ln>
            <a:effectLst/>
          </p:spPr>
          <p:txBody>
            <a:bodyPr wrap="none"/>
            <a:p>
              <a:endParaRPr altLang="en-US" b="1" sz="2800" lang="zh-CN"/>
            </a:p>
          </p:txBody>
        </p:sp>
        <p:sp>
          <p:nvSpPr>
            <p:cNvPr id="1048775" name="Line 82"/>
            <p:cNvSpPr>
              <a:spLocks noChangeShapeType="1"/>
            </p:cNvSpPr>
            <p:nvPr/>
          </p:nvSpPr>
          <p:spPr bwMode="auto">
            <a:xfrm>
              <a:off x="3081" y="878"/>
              <a:ext cx="393" cy="0"/>
            </a:xfrm>
            <a:prstGeom prst="line"/>
            <a:noFill/>
            <a:ln w="25400">
              <a:solidFill>
                <a:srgbClr val="003800"/>
              </a:solidFill>
              <a:round/>
              <a:headEnd/>
              <a:tailEnd/>
            </a:ln>
            <a:effectLst/>
          </p:spPr>
          <p:txBody>
            <a:bodyPr wrap="none"/>
            <a:p>
              <a:endParaRPr altLang="en-US" b="1" sz="2800" lang="zh-CN"/>
            </a:p>
          </p:txBody>
        </p:sp>
      </p:grpSp>
      <p:grpSp>
        <p:nvGrpSpPr>
          <p:cNvPr id="84" name="Group 83"/>
          <p:cNvGrpSpPr/>
          <p:nvPr/>
        </p:nvGrpSpPr>
        <p:grpSpPr bwMode="auto">
          <a:xfrm>
            <a:off x="5651500" y="3786212"/>
            <a:ext cx="2308225" cy="361950"/>
            <a:chOff x="1929" y="2249"/>
            <a:chExt cx="1417" cy="192"/>
          </a:xfrm>
        </p:grpSpPr>
        <p:sp>
          <p:nvSpPr>
            <p:cNvPr id="1048776" name="Freeform 84"/>
            <p:cNvSpPr/>
            <p:nvPr/>
          </p:nvSpPr>
          <p:spPr bwMode="auto">
            <a:xfrm>
              <a:off x="1929" y="2249"/>
              <a:ext cx="1161" cy="192"/>
            </a:xfrm>
            <a:custGeom>
              <a:avLst/>
              <a:gdLst>
                <a:gd name="T0" fmla="*/ 0 w 1161"/>
                <a:gd name="T1" fmla="*/ 100 h 192"/>
                <a:gd name="T2" fmla="*/ 265 w 1161"/>
                <a:gd name="T3" fmla="*/ 100 h 192"/>
                <a:gd name="T4" fmla="*/ 374 w 1161"/>
                <a:gd name="T5" fmla="*/ 0 h 192"/>
                <a:gd name="T6" fmla="*/ 1060 w 1161"/>
                <a:gd name="T7" fmla="*/ 0 h 192"/>
                <a:gd name="T8" fmla="*/ 1161 w 1161"/>
                <a:gd name="T9" fmla="*/ 100 h 192"/>
                <a:gd name="T10" fmla="*/ 1060 w 1161"/>
                <a:gd name="T11" fmla="*/ 192 h 192"/>
                <a:gd name="T12" fmla="*/ 356 w 1161"/>
                <a:gd name="T13" fmla="*/ 192 h 192"/>
                <a:gd name="T14" fmla="*/ 265 w 1161"/>
                <a:gd name="T15" fmla="*/ 91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1" h="192">
                  <a:moveTo>
                    <a:pt x="0" y="100"/>
                  </a:moveTo>
                  <a:lnTo>
                    <a:pt x="265" y="100"/>
                  </a:lnTo>
                  <a:lnTo>
                    <a:pt x="374" y="0"/>
                  </a:lnTo>
                  <a:lnTo>
                    <a:pt x="1060" y="0"/>
                  </a:lnTo>
                  <a:lnTo>
                    <a:pt x="1161" y="100"/>
                  </a:lnTo>
                  <a:lnTo>
                    <a:pt x="1060" y="192"/>
                  </a:lnTo>
                  <a:lnTo>
                    <a:pt x="356" y="192"/>
                  </a:lnTo>
                  <a:lnTo>
                    <a:pt x="265" y="91"/>
                  </a:lnTo>
                </a:path>
              </a:pathLst>
            </a:custGeom>
            <a:noFill/>
            <a:ln w="25400" cmpd="sng">
              <a:solidFill>
                <a:srgbClr val="003800"/>
              </a:solidFill>
              <a:round/>
              <a:headEnd/>
              <a:tailEnd/>
            </a:ln>
            <a:effectLst/>
          </p:spPr>
          <p:txBody>
            <a:bodyPr wrap="none"/>
            <a:p>
              <a:endParaRPr altLang="en-US" b="1" sz="2800" lang="zh-CN"/>
            </a:p>
          </p:txBody>
        </p:sp>
        <p:sp>
          <p:nvSpPr>
            <p:cNvPr id="1048777" name="Line 85"/>
            <p:cNvSpPr>
              <a:spLocks noChangeShapeType="1"/>
            </p:cNvSpPr>
            <p:nvPr/>
          </p:nvSpPr>
          <p:spPr bwMode="auto">
            <a:xfrm>
              <a:off x="3090" y="2350"/>
              <a:ext cx="256" cy="0"/>
            </a:xfrm>
            <a:prstGeom prst="line"/>
            <a:noFill/>
            <a:ln w="25400">
              <a:solidFill>
                <a:srgbClr val="003800"/>
              </a:solidFill>
              <a:round/>
              <a:headEnd/>
              <a:tailEnd/>
            </a:ln>
            <a:effectLst/>
          </p:spPr>
          <p:txBody>
            <a:bodyPr wrap="none"/>
            <a:p>
              <a:endParaRPr altLang="en-US" b="1" sz="2800" lang="zh-CN"/>
            </a:p>
          </p:txBody>
        </p:sp>
      </p:grpSp>
      <p:sp>
        <p:nvSpPr>
          <p:cNvPr id="1048778" name="Text Box 87"/>
          <p:cNvSpPr txBox="1">
            <a:spLocks noChangeArrowheads="1"/>
          </p:cNvSpPr>
          <p:nvPr/>
        </p:nvSpPr>
        <p:spPr bwMode="auto">
          <a:xfrm>
            <a:off x="7958138" y="3694137"/>
            <a:ext cx="1044575" cy="519113"/>
          </a:xfrm>
          <a:prstGeom prst="rect"/>
          <a:noFill/>
          <a:ln>
            <a:noFill/>
          </a:ln>
          <a:effectLst/>
        </p:spPr>
        <p:txBody>
          <a:bodyPr>
            <a:spAutoFit/>
          </a:bodyPr>
          <a:p>
            <a:pPr>
              <a:spcBef>
                <a:spcPct val="50000"/>
              </a:spcBef>
            </a:pPr>
            <a:r>
              <a:rPr altLang="zh-CN" b="1" sz="2800" lang="en-US">
                <a:solidFill>
                  <a:srgbClr val="003800"/>
                </a:solidFill>
              </a:rPr>
              <a:t>Data</a:t>
            </a:r>
          </a:p>
        </p:txBody>
      </p:sp>
      <p:sp>
        <p:nvSpPr>
          <p:cNvPr id="1048779" name="Line 88"/>
          <p:cNvSpPr>
            <a:spLocks noChangeShapeType="1"/>
          </p:cNvSpPr>
          <p:nvPr/>
        </p:nvSpPr>
        <p:spPr bwMode="auto">
          <a:xfrm>
            <a:off x="3143672" y="3645024"/>
            <a:ext cx="495300" cy="0"/>
          </a:xfrm>
          <a:prstGeom prst="line"/>
          <a:noFill/>
          <a:ln w="22225">
            <a:solidFill>
              <a:srgbClr val="003800"/>
            </a:solidFill>
            <a:round/>
            <a:headEnd/>
            <a:tailEnd type="triangle" w="med" len="med"/>
          </a:ln>
          <a:effectLst/>
        </p:spPr>
        <p:txBody>
          <a:bodyPr wrap="none"/>
          <a:p>
            <a:endParaRPr altLang="en-US" b="1" sz="2800" lang="zh-CN"/>
          </a:p>
        </p:txBody>
      </p:sp>
      <p:sp>
        <p:nvSpPr>
          <p:cNvPr id="1048780" name="Line 89"/>
          <p:cNvSpPr>
            <a:spLocks noChangeShapeType="1"/>
          </p:cNvSpPr>
          <p:nvPr/>
        </p:nvSpPr>
        <p:spPr bwMode="auto">
          <a:xfrm>
            <a:off x="4456113" y="2911500"/>
            <a:ext cx="0" cy="1987550"/>
          </a:xfrm>
          <a:prstGeom prst="line"/>
          <a:noFill/>
          <a:ln w="15875">
            <a:solidFill>
              <a:srgbClr val="0000FF"/>
            </a:solidFill>
            <a:prstDash val="dash"/>
            <a:round/>
            <a:headEnd/>
            <a:tailEnd/>
          </a:ln>
          <a:effectLst/>
        </p:spPr>
        <p:txBody>
          <a:bodyPr wrap="none"/>
          <a:p>
            <a:endParaRPr altLang="en-US" b="1" sz="2800" lang="zh-CN"/>
          </a:p>
        </p:txBody>
      </p:sp>
      <p:grpSp>
        <p:nvGrpSpPr>
          <p:cNvPr id="85" name="Group 118"/>
          <p:cNvGrpSpPr/>
          <p:nvPr/>
        </p:nvGrpSpPr>
        <p:grpSpPr bwMode="auto">
          <a:xfrm>
            <a:off x="4456113" y="2747987"/>
            <a:ext cx="1925637" cy="519113"/>
            <a:chOff x="1847" y="1390"/>
            <a:chExt cx="1213" cy="327"/>
          </a:xfrm>
        </p:grpSpPr>
        <p:sp>
          <p:nvSpPr>
            <p:cNvPr id="1048781" name="Text Box 91"/>
            <p:cNvSpPr txBox="1">
              <a:spLocks noChangeArrowheads="1"/>
            </p:cNvSpPr>
            <p:nvPr/>
          </p:nvSpPr>
          <p:spPr bwMode="auto">
            <a:xfrm>
              <a:off x="2162" y="1390"/>
              <a:ext cx="658" cy="327"/>
            </a:xfrm>
            <a:prstGeom prst="rect"/>
            <a:noFill/>
            <a:ln>
              <a:noFill/>
            </a:ln>
            <a:effectLst/>
          </p:spPr>
          <p:txBody>
            <a:bodyPr>
              <a:spAutoFit/>
            </a:bodyPr>
            <a:p>
              <a:pPr>
                <a:spcBef>
                  <a:spcPct val="50000"/>
                </a:spcBef>
              </a:pPr>
              <a:r>
                <a:rPr altLang="en-US" b="1" sz="2800" lang="zh-CN">
                  <a:solidFill>
                    <a:srgbClr val="0000FF"/>
                  </a:solidFill>
                </a:rPr>
                <a:t>时延</a:t>
              </a:r>
            </a:p>
          </p:txBody>
        </p:sp>
        <p:sp>
          <p:nvSpPr>
            <p:cNvPr id="1048782" name="Line 92"/>
            <p:cNvSpPr>
              <a:spLocks noChangeShapeType="1"/>
            </p:cNvSpPr>
            <p:nvPr/>
          </p:nvSpPr>
          <p:spPr bwMode="auto">
            <a:xfrm>
              <a:off x="2703" y="1580"/>
              <a:ext cx="357" cy="0"/>
            </a:xfrm>
            <a:prstGeom prst="line"/>
            <a:noFill/>
            <a:ln w="17780">
              <a:solidFill>
                <a:srgbClr val="0000FF"/>
              </a:solidFill>
              <a:round/>
              <a:headEnd/>
              <a:tailEnd type="triangle" w="med" len="med"/>
            </a:ln>
            <a:effectLst/>
          </p:spPr>
          <p:txBody>
            <a:bodyPr wrap="none"/>
            <a:p>
              <a:endParaRPr altLang="en-US" b="1" sz="2800" lang="zh-CN">
                <a:solidFill>
                  <a:srgbClr val="0000FF"/>
                </a:solidFill>
              </a:endParaRPr>
            </a:p>
          </p:txBody>
        </p:sp>
        <p:sp>
          <p:nvSpPr>
            <p:cNvPr id="1048783" name="Line 93"/>
            <p:cNvSpPr>
              <a:spLocks noChangeShapeType="1"/>
            </p:cNvSpPr>
            <p:nvPr/>
          </p:nvSpPr>
          <p:spPr bwMode="auto">
            <a:xfrm rot="10800000" flipV="1">
              <a:off x="1847" y="1576"/>
              <a:ext cx="320" cy="0"/>
            </a:xfrm>
            <a:prstGeom prst="line"/>
            <a:noFill/>
            <a:ln w="17780">
              <a:solidFill>
                <a:srgbClr val="0000FF"/>
              </a:solidFill>
              <a:round/>
              <a:headEnd/>
              <a:tailEnd type="triangle" w="med" len="med"/>
            </a:ln>
            <a:effectLst/>
          </p:spPr>
          <p:txBody>
            <a:bodyPr wrap="none"/>
            <a:p>
              <a:endParaRPr altLang="en-US" b="1" sz="2800" lang="zh-CN">
                <a:solidFill>
                  <a:srgbClr val="0000FF"/>
                </a:solidFill>
              </a:endParaRPr>
            </a:p>
          </p:txBody>
        </p:sp>
      </p:grpSp>
      <p:sp>
        <p:nvSpPr>
          <p:cNvPr id="1048784" name="Line 94"/>
          <p:cNvSpPr>
            <a:spLocks noChangeShapeType="1"/>
          </p:cNvSpPr>
          <p:nvPr/>
        </p:nvSpPr>
        <p:spPr bwMode="auto">
          <a:xfrm flipH="1">
            <a:off x="9128075" y="3973537"/>
            <a:ext cx="568325" cy="0"/>
          </a:xfrm>
          <a:prstGeom prst="line"/>
          <a:noFill/>
          <a:ln w="22225">
            <a:solidFill>
              <a:srgbClr val="003800"/>
            </a:solidFill>
            <a:round/>
            <a:headEnd/>
            <a:tailEnd type="triangle" w="med" len="med"/>
          </a:ln>
          <a:effectLst/>
        </p:spPr>
        <p:txBody>
          <a:bodyPr wrap="none"/>
          <a:p>
            <a:endParaRPr altLang="en-US" b="1" sz="2800" lang="zh-CN"/>
          </a:p>
        </p:txBody>
      </p:sp>
      <p:sp>
        <p:nvSpPr>
          <p:cNvPr id="1048785" name="Freeform 95"/>
          <p:cNvSpPr/>
          <p:nvPr/>
        </p:nvSpPr>
        <p:spPr bwMode="auto">
          <a:xfrm>
            <a:off x="5740400" y="4303737"/>
            <a:ext cx="2460625" cy="234950"/>
          </a:xfrm>
          <a:custGeom>
            <a:avLst/>
            <a:gdLst>
              <a:gd name="T0" fmla="*/ 0 w 1609"/>
              <a:gd name="T1" fmla="*/ 164 h 173"/>
              <a:gd name="T2" fmla="*/ 384 w 1609"/>
              <a:gd name="T3" fmla="*/ 164 h 173"/>
              <a:gd name="T4" fmla="*/ 502 w 1609"/>
              <a:gd name="T5" fmla="*/ 0 h 173"/>
              <a:gd name="T6" fmla="*/ 1133 w 1609"/>
              <a:gd name="T7" fmla="*/ 0 h 173"/>
              <a:gd name="T8" fmla="*/ 1270 w 1609"/>
              <a:gd name="T9" fmla="*/ 173 h 173"/>
              <a:gd name="T10" fmla="*/ 1609 w 1609"/>
              <a:gd name="T11" fmla="*/ 173 h 173"/>
            </a:gdLst>
            <a:ahLst/>
            <a:cxnLst>
              <a:cxn ang="0">
                <a:pos x="T0" y="T1"/>
              </a:cxn>
              <a:cxn ang="0">
                <a:pos x="T2" y="T3"/>
              </a:cxn>
              <a:cxn ang="0">
                <a:pos x="T4" y="T5"/>
              </a:cxn>
              <a:cxn ang="0">
                <a:pos x="T6" y="T7"/>
              </a:cxn>
              <a:cxn ang="0">
                <a:pos x="T8" y="T9"/>
              </a:cxn>
              <a:cxn ang="0">
                <a:pos x="T10" y="T11"/>
              </a:cxn>
            </a:cxnLst>
            <a:rect l="0" t="0" r="r" b="b"/>
            <a:pathLst>
              <a:path w="1609" h="173">
                <a:moveTo>
                  <a:pt x="0" y="164"/>
                </a:moveTo>
                <a:lnTo>
                  <a:pt x="384" y="164"/>
                </a:lnTo>
                <a:lnTo>
                  <a:pt x="502" y="0"/>
                </a:lnTo>
                <a:lnTo>
                  <a:pt x="1133" y="0"/>
                </a:lnTo>
                <a:lnTo>
                  <a:pt x="1270" y="173"/>
                </a:lnTo>
                <a:lnTo>
                  <a:pt x="1609" y="173"/>
                </a:lnTo>
              </a:path>
            </a:pathLst>
          </a:custGeom>
          <a:noFill/>
          <a:ln w="25400" cmpd="sng">
            <a:solidFill>
              <a:srgbClr val="003800"/>
            </a:solidFill>
            <a:round/>
            <a:headEnd/>
            <a:tailEnd/>
          </a:ln>
          <a:effectLst/>
        </p:spPr>
        <p:txBody>
          <a:bodyPr wrap="none"/>
          <a:p>
            <a:endParaRPr altLang="en-US" b="1" sz="2800" lang="zh-CN"/>
          </a:p>
        </p:txBody>
      </p:sp>
      <p:sp>
        <p:nvSpPr>
          <p:cNvPr id="1048786" name="Line 96"/>
          <p:cNvSpPr>
            <a:spLocks noChangeShapeType="1"/>
          </p:cNvSpPr>
          <p:nvPr/>
        </p:nvSpPr>
        <p:spPr bwMode="auto">
          <a:xfrm>
            <a:off x="6638925" y="2911500"/>
            <a:ext cx="0" cy="1987550"/>
          </a:xfrm>
          <a:prstGeom prst="line"/>
          <a:noFill/>
          <a:ln w="15875">
            <a:solidFill>
              <a:srgbClr val="0000FF"/>
            </a:solidFill>
            <a:prstDash val="dash"/>
            <a:round/>
            <a:headEnd/>
            <a:tailEnd/>
          </a:ln>
          <a:effectLst/>
        </p:spPr>
        <p:txBody>
          <a:bodyPr wrap="none"/>
          <a:p>
            <a:endParaRPr altLang="en-US" b="1" sz="2800" lang="zh-CN"/>
          </a:p>
        </p:txBody>
      </p:sp>
      <p:sp>
        <p:nvSpPr>
          <p:cNvPr id="1048787" name="Line 97"/>
          <p:cNvSpPr>
            <a:spLocks noChangeShapeType="1"/>
          </p:cNvSpPr>
          <p:nvPr/>
        </p:nvSpPr>
        <p:spPr bwMode="auto">
          <a:xfrm flipH="1">
            <a:off x="9270950" y="4549800"/>
            <a:ext cx="425450" cy="0"/>
          </a:xfrm>
          <a:prstGeom prst="line"/>
          <a:noFill/>
          <a:ln w="22225">
            <a:solidFill>
              <a:srgbClr val="003800"/>
            </a:solidFill>
            <a:round/>
            <a:headEnd/>
            <a:tailEnd type="triangle" w="med" len="med"/>
          </a:ln>
          <a:effectLst/>
        </p:spPr>
        <p:txBody>
          <a:bodyPr wrap="none"/>
          <a:p>
            <a:endParaRPr altLang="en-US" b="1" sz="2800" lang="zh-CN"/>
          </a:p>
        </p:txBody>
      </p:sp>
      <p:sp>
        <p:nvSpPr>
          <p:cNvPr id="1048788" name="Text Box 98"/>
          <p:cNvSpPr txBox="1">
            <a:spLocks noChangeArrowheads="1"/>
          </p:cNvSpPr>
          <p:nvPr/>
        </p:nvSpPr>
        <p:spPr bwMode="auto">
          <a:xfrm>
            <a:off x="8112224" y="4245000"/>
            <a:ext cx="1060450" cy="519112"/>
          </a:xfrm>
          <a:prstGeom prst="rect"/>
          <a:noFill/>
          <a:ln>
            <a:noFill/>
          </a:ln>
          <a:effectLst/>
        </p:spPr>
        <p:txBody>
          <a:bodyPr>
            <a:spAutoFit/>
          </a:bodyPr>
          <a:p>
            <a:pPr>
              <a:spcBef>
                <a:spcPct val="50000"/>
              </a:spcBef>
            </a:pPr>
            <a:r>
              <a:rPr altLang="zh-CN" b="1" sz="2800" lang="en-US">
                <a:solidFill>
                  <a:srgbClr val="003800"/>
                </a:solidFill>
              </a:rPr>
              <a:t>ACK</a:t>
            </a:r>
          </a:p>
        </p:txBody>
      </p:sp>
      <p:sp>
        <p:nvSpPr>
          <p:cNvPr id="1048789" name="Line 99"/>
          <p:cNvSpPr>
            <a:spLocks noChangeShapeType="1"/>
          </p:cNvSpPr>
          <p:nvPr/>
        </p:nvSpPr>
        <p:spPr bwMode="auto">
          <a:xfrm flipH="1">
            <a:off x="5599113" y="4624412"/>
            <a:ext cx="1012825" cy="755650"/>
          </a:xfrm>
          <a:prstGeom prst="line"/>
          <a:noFill/>
          <a:ln w="15875">
            <a:solidFill>
              <a:srgbClr val="0000FF"/>
            </a:solidFill>
            <a:round/>
            <a:headEnd type="triangle" w="med" len="med"/>
            <a:tailEnd/>
          </a:ln>
          <a:effectLst/>
        </p:spPr>
        <p:txBody>
          <a:bodyPr wrap="none"/>
          <a:p>
            <a:endParaRPr altLang="en-US" b="1" sz="2800" lang="zh-CN"/>
          </a:p>
        </p:txBody>
      </p:sp>
      <p:sp>
        <p:nvSpPr>
          <p:cNvPr id="1048790" name="Text Box 100"/>
          <p:cNvSpPr txBox="1">
            <a:spLocks noChangeArrowheads="1"/>
          </p:cNvSpPr>
          <p:nvPr/>
        </p:nvSpPr>
        <p:spPr bwMode="auto">
          <a:xfrm>
            <a:off x="2501776" y="5363170"/>
            <a:ext cx="3378200" cy="946150"/>
          </a:xfrm>
          <a:prstGeom prst="rect"/>
          <a:noFill/>
          <a:ln>
            <a:noFill/>
          </a:ln>
          <a:effectLst/>
        </p:spPr>
        <p:txBody>
          <a:bodyPr>
            <a:spAutoFit/>
          </a:bodyPr>
          <a:p>
            <a:pPr>
              <a:spcBef>
                <a:spcPct val="50000"/>
              </a:spcBef>
            </a:pPr>
            <a:r>
              <a:rPr altLang="en-US" b="1" sz="2800" lang="zh-CN">
                <a:solidFill>
                  <a:srgbClr val="003800"/>
                </a:solidFill>
              </a:rPr>
              <a:t>主设备检测到</a:t>
            </a:r>
            <a:r>
              <a:rPr altLang="zh-CN" b="1" sz="2800" lang="en-US">
                <a:solidFill>
                  <a:srgbClr val="003800"/>
                </a:solidFill>
              </a:rPr>
              <a:t>ACK, </a:t>
            </a:r>
            <a:r>
              <a:rPr altLang="en-US" b="1" sz="2800" lang="zh-CN">
                <a:solidFill>
                  <a:srgbClr val="003800"/>
                </a:solidFill>
              </a:rPr>
              <a:t>采样数据总线</a:t>
            </a:r>
          </a:p>
        </p:txBody>
      </p:sp>
      <p:sp>
        <p:nvSpPr>
          <p:cNvPr id="1048791" name="Line 101"/>
          <p:cNvSpPr>
            <a:spLocks noChangeShapeType="1"/>
          </p:cNvSpPr>
          <p:nvPr/>
        </p:nvSpPr>
        <p:spPr bwMode="auto">
          <a:xfrm flipH="1">
            <a:off x="3289300" y="3495700"/>
            <a:ext cx="674688" cy="1189037"/>
          </a:xfrm>
          <a:prstGeom prst="line"/>
          <a:noFill/>
          <a:ln w="15875">
            <a:solidFill>
              <a:srgbClr val="0000FF"/>
            </a:solidFill>
            <a:round/>
            <a:headEnd type="triangle" w="med" len="med"/>
            <a:tailEnd/>
          </a:ln>
          <a:effectLst/>
        </p:spPr>
        <p:txBody>
          <a:bodyPr wrap="none"/>
          <a:p>
            <a:endParaRPr altLang="en-US" b="1" sz="2800" lang="zh-CN"/>
          </a:p>
        </p:txBody>
      </p:sp>
      <p:sp>
        <p:nvSpPr>
          <p:cNvPr id="1048792" name="Text Box 102"/>
          <p:cNvSpPr txBox="1">
            <a:spLocks noChangeArrowheads="1"/>
          </p:cNvSpPr>
          <p:nvPr/>
        </p:nvSpPr>
        <p:spPr bwMode="auto">
          <a:xfrm>
            <a:off x="2133600" y="4646637"/>
            <a:ext cx="2452688" cy="519113"/>
          </a:xfrm>
          <a:prstGeom prst="rect"/>
          <a:noFill/>
          <a:ln>
            <a:noFill/>
          </a:ln>
          <a:effectLst/>
        </p:spPr>
        <p:txBody>
          <a:bodyPr>
            <a:spAutoFit/>
          </a:bodyPr>
          <a:p>
            <a:pPr>
              <a:spcBef>
                <a:spcPct val="50000"/>
              </a:spcBef>
            </a:pPr>
            <a:r>
              <a:rPr altLang="en-US" b="1" sz="2800" lang="zh-CN">
                <a:solidFill>
                  <a:srgbClr val="003800"/>
                </a:solidFill>
              </a:rPr>
              <a:t>地址/读命令</a:t>
            </a:r>
          </a:p>
        </p:txBody>
      </p:sp>
      <p:sp>
        <p:nvSpPr>
          <p:cNvPr id="1048793" name="Line 103"/>
          <p:cNvSpPr>
            <a:spLocks noChangeShapeType="1"/>
          </p:cNvSpPr>
          <p:nvPr/>
        </p:nvSpPr>
        <p:spPr bwMode="auto">
          <a:xfrm flipV="1">
            <a:off x="7065963" y="2681312"/>
            <a:ext cx="360362" cy="582613"/>
          </a:xfrm>
          <a:prstGeom prst="line"/>
          <a:noFill/>
          <a:ln w="17780">
            <a:solidFill>
              <a:srgbClr val="0000FF"/>
            </a:solidFill>
            <a:round/>
            <a:headEnd type="triangle" w="med" len="med"/>
            <a:tailEnd/>
          </a:ln>
          <a:effectLst/>
        </p:spPr>
        <p:txBody>
          <a:bodyPr wrap="none"/>
          <a:p>
            <a:endParaRPr altLang="en-US" b="1" sz="2800" lang="zh-CN"/>
          </a:p>
        </p:txBody>
      </p:sp>
      <p:sp>
        <p:nvSpPr>
          <p:cNvPr id="1048794" name="Rectangle 104"/>
          <p:cNvSpPr>
            <a:spLocks noChangeArrowheads="1"/>
          </p:cNvSpPr>
          <p:nvPr/>
        </p:nvSpPr>
        <p:spPr bwMode="auto">
          <a:xfrm>
            <a:off x="5376863" y="2213000"/>
            <a:ext cx="4881562" cy="519112"/>
          </a:xfrm>
          <a:prstGeom prst="rect"/>
          <a:noFill/>
          <a:ln>
            <a:noFill/>
          </a:ln>
          <a:effectLst/>
        </p:spPr>
        <p:txBody>
          <a:bodyPr>
            <a:spAutoFit/>
          </a:bodyPr>
          <a:p>
            <a:pPr>
              <a:spcBef>
                <a:spcPct val="50000"/>
              </a:spcBef>
            </a:pPr>
            <a:r>
              <a:rPr altLang="zh-CN" b="1" sz="2800" lang="en-US">
                <a:solidFill>
                  <a:srgbClr val="003800"/>
                </a:solidFill>
              </a:rPr>
              <a:t>CPU</a:t>
            </a:r>
            <a:r>
              <a:rPr altLang="en-US" b="1" sz="2800" lang="zh-CN">
                <a:solidFill>
                  <a:srgbClr val="003800"/>
                </a:solidFill>
              </a:rPr>
              <a:t>将地址/读命令变为无效</a:t>
            </a:r>
          </a:p>
        </p:txBody>
      </p:sp>
      <p:sp>
        <p:nvSpPr>
          <p:cNvPr id="1048795" name="Line 105"/>
          <p:cNvSpPr>
            <a:spLocks noChangeShapeType="1"/>
          </p:cNvSpPr>
          <p:nvPr/>
        </p:nvSpPr>
        <p:spPr bwMode="auto">
          <a:xfrm>
            <a:off x="7488238" y="4071961"/>
            <a:ext cx="1209520" cy="1149153"/>
          </a:xfrm>
          <a:prstGeom prst="line"/>
          <a:noFill/>
          <a:ln w="15875">
            <a:solidFill>
              <a:srgbClr val="0000FF"/>
            </a:solidFill>
            <a:round/>
            <a:headEnd type="triangle" w="med" len="med"/>
            <a:tailEnd/>
          </a:ln>
          <a:effectLst/>
        </p:spPr>
        <p:txBody>
          <a:bodyPr wrap="none"/>
          <a:p>
            <a:endParaRPr altLang="en-US" b="1" sz="2800" lang="zh-CN"/>
          </a:p>
        </p:txBody>
      </p:sp>
      <p:sp>
        <p:nvSpPr>
          <p:cNvPr id="1048796" name="Rectangle 106"/>
          <p:cNvSpPr>
            <a:spLocks noChangeArrowheads="1"/>
          </p:cNvSpPr>
          <p:nvPr/>
        </p:nvSpPr>
        <p:spPr bwMode="auto">
          <a:xfrm>
            <a:off x="7380288" y="5147146"/>
            <a:ext cx="2333625" cy="946150"/>
          </a:xfrm>
          <a:prstGeom prst="rect"/>
          <a:noFill/>
          <a:ln>
            <a:noFill/>
          </a:ln>
          <a:effectLst/>
        </p:spPr>
        <p:txBody>
          <a:bodyPr>
            <a:spAutoFit/>
          </a:bodyPr>
          <a:p>
            <a:pPr algn="ctr"/>
            <a:r>
              <a:rPr altLang="en-US" b="1" sz="2800" lang="zh-CN">
                <a:solidFill>
                  <a:srgbClr val="003800"/>
                </a:solidFill>
              </a:rPr>
              <a:t>从设备停止驱动数据总线</a:t>
            </a:r>
          </a:p>
        </p:txBody>
      </p:sp>
      <p:sp>
        <p:nvSpPr>
          <p:cNvPr id="1048797" name="Rectangle 107"/>
          <p:cNvSpPr>
            <a:spLocks noChangeArrowheads="1"/>
          </p:cNvSpPr>
          <p:nvPr/>
        </p:nvSpPr>
        <p:spPr bwMode="auto">
          <a:xfrm>
            <a:off x="5564188" y="6218148"/>
            <a:ext cx="2646680" cy="510540"/>
          </a:xfrm>
          <a:prstGeom prst="rect"/>
          <a:noFill/>
          <a:ln>
            <a:noFill/>
          </a:ln>
          <a:effectLst/>
        </p:spPr>
        <p:txBody>
          <a:bodyPr wrap="none">
            <a:spAutoFit/>
          </a:bodyPr>
          <a:p>
            <a:r>
              <a:rPr altLang="en-US" b="1" sz="2800" lang="zh-CN">
                <a:solidFill>
                  <a:srgbClr val="003800"/>
                </a:solidFill>
              </a:rPr>
              <a:t>将</a:t>
            </a:r>
            <a:r>
              <a:rPr altLang="zh-CN" b="1" sz="2800" lang="en-US">
                <a:solidFill>
                  <a:srgbClr val="003800"/>
                </a:solidFill>
              </a:rPr>
              <a:t>ACK</a:t>
            </a:r>
            <a:r>
              <a:rPr altLang="en-US" b="1" sz="2800" lang="zh-CN">
                <a:solidFill>
                  <a:srgbClr val="003800"/>
                </a:solidFill>
              </a:rPr>
              <a:t>变为无效</a:t>
            </a:r>
          </a:p>
        </p:txBody>
      </p:sp>
      <p:sp>
        <p:nvSpPr>
          <p:cNvPr id="1048798" name="Line 108"/>
          <p:cNvSpPr>
            <a:spLocks noChangeShapeType="1"/>
          </p:cNvSpPr>
          <p:nvPr/>
        </p:nvSpPr>
        <p:spPr bwMode="auto">
          <a:xfrm flipH="1">
            <a:off x="6513511" y="4481537"/>
            <a:ext cx="1027113" cy="1736611"/>
          </a:xfrm>
          <a:prstGeom prst="line"/>
          <a:noFill/>
          <a:ln w="15875">
            <a:solidFill>
              <a:srgbClr val="0000FF"/>
            </a:solidFill>
            <a:round/>
            <a:headEnd type="triangle" w="med" len="med"/>
            <a:tailEnd/>
          </a:ln>
          <a:effectLst/>
        </p:spPr>
        <p:txBody>
          <a:bodyPr wrap="none"/>
          <a:p>
            <a:endParaRPr altLang="en-US" b="1" sz="2800" lang="zh-CN"/>
          </a:p>
        </p:txBody>
      </p:sp>
      <p:sp>
        <p:nvSpPr>
          <p:cNvPr id="1048799" name="Text Box 115"/>
          <p:cNvSpPr txBox="1">
            <a:spLocks noChangeArrowheads="1"/>
          </p:cNvSpPr>
          <p:nvPr/>
        </p:nvSpPr>
        <p:spPr bwMode="auto">
          <a:xfrm>
            <a:off x="9669407" y="3613446"/>
            <a:ext cx="701731" cy="1255714"/>
          </a:xfrm>
          <a:prstGeom prst="rect"/>
          <a:solidFill>
            <a:srgbClr val="D5FFFF"/>
          </a:solidFill>
          <a:ln w="28575">
            <a:solidFill>
              <a:srgbClr val="003800"/>
            </a:solidFill>
            <a:miter lim="800000"/>
            <a:headEnd/>
            <a:tailEnd/>
          </a:ln>
          <a:effectLst/>
        </p:spPr>
        <p:txBody>
          <a:bodyPr vert="eaVert" wrap="square">
            <a:spAutoFit/>
          </a:bodyPr>
          <a:p>
            <a:pPr algn="ctr">
              <a:lnSpc>
                <a:spcPct val="120000"/>
              </a:lnSpc>
            </a:pPr>
            <a:r>
              <a:rPr altLang="en-US" b="1" sz="2800" lang="zh-CN">
                <a:solidFill>
                  <a:srgbClr val="003800"/>
                </a:solidFill>
              </a:rPr>
              <a:t> 从设备</a:t>
            </a:r>
          </a:p>
        </p:txBody>
      </p:sp>
      <p:sp>
        <p:nvSpPr>
          <p:cNvPr id="1048800" name="Rectangle 116"/>
          <p:cNvSpPr>
            <a:spLocks noChangeArrowheads="1"/>
          </p:cNvSpPr>
          <p:nvPr/>
        </p:nvSpPr>
        <p:spPr bwMode="auto">
          <a:xfrm>
            <a:off x="9078913" y="2981896"/>
            <a:ext cx="1922462" cy="519112"/>
          </a:xfrm>
          <a:prstGeom prst="rect"/>
          <a:noFill/>
          <a:ln>
            <a:noFill/>
          </a:ln>
          <a:effectLst/>
        </p:spPr>
        <p:txBody>
          <a:bodyPr>
            <a:spAutoFit/>
          </a:bodyPr>
          <a:p>
            <a:r>
              <a:rPr altLang="en-US" b="1" sz="2800" lang="zh-CN">
                <a:solidFill>
                  <a:srgbClr val="003800"/>
                </a:solidFill>
              </a:rPr>
              <a:t>(</a:t>
            </a:r>
            <a:r>
              <a:rPr altLang="zh-CN" b="1" sz="2800" lang="en-US">
                <a:solidFill>
                  <a:srgbClr val="003800"/>
                </a:solidFill>
              </a:rPr>
              <a:t>I/O</a:t>
            </a:r>
            <a:r>
              <a:rPr altLang="en-US" b="1" sz="2800" lang="zh-CN">
                <a:solidFill>
                  <a:srgbClr val="003800"/>
                </a:solidFill>
              </a:rPr>
              <a:t>或</a:t>
            </a:r>
            <a:r>
              <a:rPr altLang="zh-CN" b="1" sz="2800" lang="en-US">
                <a:solidFill>
                  <a:srgbClr val="003800"/>
                </a:solidFill>
              </a:rPr>
              <a:t>M)</a:t>
            </a:r>
            <a:endParaRPr altLang="en-US" b="1" sz="2800" lang="zh-CN">
              <a:solidFill>
                <a:srgbClr val="003800"/>
              </a:solidFill>
            </a:endParaRPr>
          </a:p>
        </p:txBody>
      </p:sp>
      <p:sp>
        <p:nvSpPr>
          <p:cNvPr id="1048801" name="Text Box 117"/>
          <p:cNvSpPr txBox="1">
            <a:spLocks noChangeArrowheads="1"/>
          </p:cNvSpPr>
          <p:nvPr/>
        </p:nvSpPr>
        <p:spPr bwMode="auto">
          <a:xfrm>
            <a:off x="2074863" y="2965475"/>
            <a:ext cx="1093787" cy="1348740"/>
          </a:xfrm>
          <a:prstGeom prst="rect"/>
          <a:solidFill>
            <a:srgbClr val="CCFFFF"/>
          </a:solidFill>
          <a:ln w="28575" cap="sq">
            <a:solidFill>
              <a:srgbClr val="003800"/>
            </a:solidFill>
            <a:miter lim="800000"/>
            <a:headEnd type="none" w="sm" len="sm"/>
            <a:tailEnd type="none" w="sm" len="sm"/>
          </a:ln>
          <a:effectLst/>
        </p:spPr>
        <p:txBody>
          <a:bodyPr>
            <a:spAutoFit/>
          </a:bodyPr>
          <a:p>
            <a:pPr algn="ctr">
              <a:spcBef>
                <a:spcPct val="50000"/>
              </a:spcBef>
            </a:pPr>
            <a:endParaRPr altLang="zh-CN" b="1" sz="2800" lang="en-US">
              <a:solidFill>
                <a:srgbClr val="003800"/>
              </a:solidFill>
            </a:endParaRPr>
          </a:p>
          <a:p>
            <a:pPr algn="ctr"/>
            <a:r>
              <a:rPr altLang="zh-CN" b="1" sz="2800" lang="en-US">
                <a:solidFill>
                  <a:srgbClr val="003800"/>
                </a:solidFill>
              </a:rPr>
              <a:t>CPU</a:t>
            </a:r>
          </a:p>
          <a:p>
            <a:pPr algn="ctr"/>
            <a:endParaRPr altLang="zh-CN" b="1" sz="2800" lang="en-US">
              <a:solidFill>
                <a:srgbClr val="0038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69"/>
                                        </p:tgtEl>
                                        <p:attrNameLst>
                                          <p:attrName>style.visibility</p:attrName>
                                        </p:attrNameLst>
                                      </p:cBhvr>
                                      <p:to>
                                        <p:strVal val="visible"/>
                                      </p:to>
                                    </p:set>
                                    <p:animEffect transition="in" filter="wipe(left)">
                                      <p:cBhvr>
                                        <p:cTn dur="500" id="7"/>
                                        <p:tgtEl>
                                          <p:spTgt spid="104876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770">
                                            <p:txEl>
                                              <p:pRg st="0" end="0"/>
                                            </p:txEl>
                                          </p:spTgt>
                                        </p:tgtEl>
                                        <p:attrNameLst>
                                          <p:attrName>style.visibility</p:attrName>
                                        </p:attrNameLst>
                                      </p:cBhvr>
                                      <p:to>
                                        <p:strVal val="visible"/>
                                      </p:to>
                                    </p:set>
                                    <p:animEffect transition="in" filter="wipe(left)">
                                      <p:cBhvr>
                                        <p:cTn dur="500" id="12"/>
                                        <p:tgtEl>
                                          <p:spTgt spid="1048770">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801"/>
                                        </p:tgtEl>
                                        <p:attrNameLst>
                                          <p:attrName>style.visibility</p:attrName>
                                        </p:attrNameLst>
                                      </p:cBhvr>
                                      <p:to>
                                        <p:strVal val="visible"/>
                                      </p:to>
                                    </p:set>
                                    <p:animEffect transition="in" filter="wipe(left)">
                                      <p:cBhvr>
                                        <p:cTn dur="500" id="17"/>
                                        <p:tgtEl>
                                          <p:spTgt spid="1048801"/>
                                        </p:tgtEl>
                                      </p:cBhvr>
                                    </p:animEffect>
                                  </p:childTnLst>
                                </p:cTn>
                              </p:par>
                            </p:childTnLst>
                          </p:cTn>
                        </p:par>
                        <p:par>
                          <p:cTn fill="hold" id="18">
                            <p:stCondLst>
                              <p:cond delay="500"/>
                            </p:stCondLst>
                            <p:childTnLst>
                              <p:par>
                                <p:cTn fill="hold" grpId="0" id="19" nodeType="afterEffect" presetClass="entr" presetID="22" presetSubtype="8">
                                  <p:stCondLst>
                                    <p:cond delay="0"/>
                                  </p:stCondLst>
                                  <p:childTnLst>
                                    <p:set>
                                      <p:cBhvr>
                                        <p:cTn dur="1" fill="hold" id="20">
                                          <p:stCondLst>
                                            <p:cond delay="0"/>
                                          </p:stCondLst>
                                        </p:cTn>
                                        <p:tgtEl>
                                          <p:spTgt spid="1048799"/>
                                        </p:tgtEl>
                                        <p:attrNameLst>
                                          <p:attrName>style.visibility</p:attrName>
                                        </p:attrNameLst>
                                      </p:cBhvr>
                                      <p:to>
                                        <p:strVal val="visible"/>
                                      </p:to>
                                    </p:set>
                                    <p:animEffect transition="in" filter="wipe(left)">
                                      <p:cBhvr>
                                        <p:cTn dur="500" id="21"/>
                                        <p:tgtEl>
                                          <p:spTgt spid="1048799"/>
                                        </p:tgtEl>
                                      </p:cBhvr>
                                    </p:animEffect>
                                  </p:childTnLst>
                                </p:cTn>
                              </p:par>
                            </p:childTnLst>
                          </p:cTn>
                        </p:par>
                        <p:par>
                          <p:cTn fill="hold" id="22">
                            <p:stCondLst>
                              <p:cond delay="1000"/>
                            </p:stCondLst>
                            <p:childTnLst>
                              <p:par>
                                <p:cTn fill="hold" grpId="0" id="23" nodeType="afterEffect" presetClass="entr" presetID="22" presetSubtype="8">
                                  <p:stCondLst>
                                    <p:cond delay="0"/>
                                  </p:stCondLst>
                                  <p:childTnLst>
                                    <p:set>
                                      <p:cBhvr>
                                        <p:cTn dur="1" fill="hold" id="24">
                                          <p:stCondLst>
                                            <p:cond delay="0"/>
                                          </p:stCondLst>
                                        </p:cTn>
                                        <p:tgtEl>
                                          <p:spTgt spid="1048800"/>
                                        </p:tgtEl>
                                        <p:attrNameLst>
                                          <p:attrName>style.visibility</p:attrName>
                                        </p:attrNameLst>
                                      </p:cBhvr>
                                      <p:to>
                                        <p:strVal val="visible"/>
                                      </p:to>
                                    </p:set>
                                    <p:animEffect transition="in" filter="wipe(left)">
                                      <p:cBhvr>
                                        <p:cTn dur="500" id="25"/>
                                        <p:tgtEl>
                                          <p:spTgt spid="1048800"/>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8">
                                  <p:stCondLst>
                                    <p:cond delay="0"/>
                                  </p:stCondLst>
                                  <p:childTnLst>
                                    <p:set>
                                      <p:cBhvr>
                                        <p:cTn dur="1" fill="hold" id="29">
                                          <p:stCondLst>
                                            <p:cond delay="0"/>
                                          </p:stCondLst>
                                        </p:cTn>
                                        <p:tgtEl>
                                          <p:spTgt spid="1048779"/>
                                        </p:tgtEl>
                                        <p:attrNameLst>
                                          <p:attrName>style.visibility</p:attrName>
                                        </p:attrNameLst>
                                      </p:cBhvr>
                                      <p:to>
                                        <p:strVal val="visible"/>
                                      </p:to>
                                    </p:set>
                                    <p:animEffect transition="in" filter="wipe(left)">
                                      <p:cBhvr>
                                        <p:cTn dur="500" id="30"/>
                                        <p:tgtEl>
                                          <p:spTgt spid="1048779"/>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8">
                                  <p:stCondLst>
                                    <p:cond delay="0"/>
                                  </p:stCondLst>
                                  <p:childTnLst>
                                    <p:set>
                                      <p:cBhvr>
                                        <p:cTn dur="1" fill="hold" id="34">
                                          <p:stCondLst>
                                            <p:cond delay="0"/>
                                          </p:stCondLst>
                                        </p:cTn>
                                        <p:tgtEl>
                                          <p:spTgt spid="1048792"/>
                                        </p:tgtEl>
                                        <p:attrNameLst>
                                          <p:attrName>style.visibility</p:attrName>
                                        </p:attrNameLst>
                                      </p:cBhvr>
                                      <p:to>
                                        <p:strVal val="visible"/>
                                      </p:to>
                                    </p:set>
                                    <p:animEffect transition="in" filter="wipe(left)">
                                      <p:cBhvr>
                                        <p:cTn dur="500" id="35"/>
                                        <p:tgtEl>
                                          <p:spTgt spid="1048792"/>
                                        </p:tgtEl>
                                      </p:cBhvr>
                                    </p:animEffect>
                                  </p:childTnLst>
                                </p:cTn>
                              </p:par>
                            </p:childTnLst>
                          </p:cTn>
                        </p:par>
                        <p:par>
                          <p:cTn fill="hold" id="36">
                            <p:stCondLst>
                              <p:cond delay="500"/>
                            </p:stCondLst>
                            <p:childTnLst>
                              <p:par>
                                <p:cTn fill="hold" id="37" nodeType="afterEffect" presetClass="entr" presetID="22" presetSubtype="4">
                                  <p:stCondLst>
                                    <p:cond delay="0"/>
                                  </p:stCondLst>
                                  <p:childTnLst>
                                    <p:set>
                                      <p:cBhvr>
                                        <p:cTn dur="1" fill="hold" id="38">
                                          <p:stCondLst>
                                            <p:cond delay="0"/>
                                          </p:stCondLst>
                                        </p:cTn>
                                        <p:tgtEl>
                                          <p:spTgt spid="1048791"/>
                                        </p:tgtEl>
                                        <p:attrNameLst>
                                          <p:attrName>style.visibility</p:attrName>
                                        </p:attrNameLst>
                                      </p:cBhvr>
                                      <p:to>
                                        <p:strVal val="visible"/>
                                      </p:to>
                                    </p:set>
                                    <p:animEffect transition="in" filter="wipe(down)">
                                      <p:cBhvr>
                                        <p:cTn dur="500" id="39"/>
                                        <p:tgtEl>
                                          <p:spTgt spid="1048791"/>
                                        </p:tgtEl>
                                      </p:cBhvr>
                                    </p:animEffect>
                                  </p:childTnLst>
                                </p:cTn>
                              </p:par>
                            </p:childTnLst>
                          </p:cTn>
                        </p:par>
                      </p:childTnLst>
                    </p:cTn>
                  </p:par>
                  <p:par>
                    <p:cTn fill="hold" id="40">
                      <p:stCondLst>
                        <p:cond delay="indefinite"/>
                      </p:stCondLst>
                      <p:childTnLst>
                        <p:par>
                          <p:cTn fill="hold" id="41">
                            <p:stCondLst>
                              <p:cond delay="0"/>
                            </p:stCondLst>
                            <p:childTnLst>
                              <p:par>
                                <p:cTn fill="hold" id="42" nodeType="clickEffect" presetClass="entr" presetID="22" presetSubtype="8">
                                  <p:stCondLst>
                                    <p:cond delay="0"/>
                                  </p:stCondLst>
                                  <p:childTnLst>
                                    <p:set>
                                      <p:cBhvr>
                                        <p:cTn dur="1" fill="hold" id="43">
                                          <p:stCondLst>
                                            <p:cond delay="0"/>
                                          </p:stCondLst>
                                        </p:cTn>
                                        <p:tgtEl>
                                          <p:spTgt spid="82"/>
                                        </p:tgtEl>
                                        <p:attrNameLst>
                                          <p:attrName>style.visibility</p:attrName>
                                        </p:attrNameLst>
                                      </p:cBhvr>
                                      <p:to>
                                        <p:strVal val="visible"/>
                                      </p:to>
                                    </p:set>
                                    <p:animEffect transition="in" filter="wipe(left)">
                                      <p:cBhvr>
                                        <p:cTn dur="500" id="44"/>
                                        <p:tgtEl>
                                          <p:spTgt spid="82"/>
                                        </p:tgtEl>
                                      </p:cBhvr>
                                    </p:animEffect>
                                  </p:childTnLst>
                                </p:cTn>
                              </p:par>
                            </p:childTnLst>
                          </p:cTn>
                        </p:par>
                      </p:childTnLst>
                    </p:cTn>
                  </p:par>
                  <p:par>
                    <p:cTn fill="hold" id="45">
                      <p:stCondLst>
                        <p:cond delay="indefinite"/>
                      </p:stCondLst>
                      <p:childTnLst>
                        <p:par>
                          <p:cTn fill="hold" id="46">
                            <p:stCondLst>
                              <p:cond delay="0"/>
                            </p:stCondLst>
                            <p:childTnLst>
                              <p:par>
                                <p:cTn fill="hold" id="47" nodeType="clickEffect" presetClass="entr" presetID="22" presetSubtype="1">
                                  <p:stCondLst>
                                    <p:cond delay="0"/>
                                  </p:stCondLst>
                                  <p:childTnLst>
                                    <p:set>
                                      <p:cBhvr>
                                        <p:cTn dur="1" fill="hold" id="48">
                                          <p:stCondLst>
                                            <p:cond delay="0"/>
                                          </p:stCondLst>
                                        </p:cTn>
                                        <p:tgtEl>
                                          <p:spTgt spid="1048780"/>
                                        </p:tgtEl>
                                        <p:attrNameLst>
                                          <p:attrName>style.visibility</p:attrName>
                                        </p:attrNameLst>
                                      </p:cBhvr>
                                      <p:to>
                                        <p:strVal val="visible"/>
                                      </p:to>
                                    </p:set>
                                    <p:animEffect transition="in" filter="wipe(up)">
                                      <p:cBhvr>
                                        <p:cTn dur="500" id="49"/>
                                        <p:tgtEl>
                                          <p:spTgt spid="1048780"/>
                                        </p:tgtEl>
                                      </p:cBhvr>
                                    </p:animEffect>
                                  </p:childTnLst>
                                </p:cTn>
                              </p:par>
                            </p:childTnLst>
                          </p:cTn>
                        </p:par>
                      </p:childTnLst>
                    </p:cTn>
                  </p:par>
                  <p:par>
                    <p:cTn fill="hold" id="50">
                      <p:stCondLst>
                        <p:cond delay="indefinite"/>
                      </p:stCondLst>
                      <p:childTnLst>
                        <p:par>
                          <p:cTn fill="hold" id="51">
                            <p:stCondLst>
                              <p:cond delay="0"/>
                            </p:stCondLst>
                            <p:childTnLst>
                              <p:par>
                                <p:cTn fill="hold" id="52" nodeType="clickEffect" presetClass="entr" presetID="22" presetSubtype="8">
                                  <p:stCondLst>
                                    <p:cond delay="0"/>
                                  </p:stCondLst>
                                  <p:childTnLst>
                                    <p:set>
                                      <p:cBhvr>
                                        <p:cTn dur="1" fill="hold" id="53">
                                          <p:stCondLst>
                                            <p:cond delay="0"/>
                                          </p:stCondLst>
                                        </p:cTn>
                                        <p:tgtEl>
                                          <p:spTgt spid="85"/>
                                        </p:tgtEl>
                                        <p:attrNameLst>
                                          <p:attrName>style.visibility</p:attrName>
                                        </p:attrNameLst>
                                      </p:cBhvr>
                                      <p:to>
                                        <p:strVal val="visible"/>
                                      </p:to>
                                    </p:set>
                                    <p:animEffect transition="in" filter="wipe(left)">
                                      <p:cBhvr>
                                        <p:cTn dur="500" id="54"/>
                                        <p:tgtEl>
                                          <p:spTgt spid="85"/>
                                        </p:tgtEl>
                                      </p:cBhvr>
                                    </p:animEffect>
                                  </p:childTnLst>
                                </p:cTn>
                              </p:par>
                            </p:childTnLst>
                          </p:cTn>
                        </p:par>
                        <p:par>
                          <p:cTn fill="hold" id="55">
                            <p:stCondLst>
                              <p:cond delay="500"/>
                            </p:stCondLst>
                            <p:childTnLst>
                              <p:par>
                                <p:cTn fill="hold" id="56" nodeType="afterEffect" presetClass="entr" presetID="22" presetSubtype="1">
                                  <p:stCondLst>
                                    <p:cond delay="0"/>
                                  </p:stCondLst>
                                  <p:childTnLst>
                                    <p:set>
                                      <p:cBhvr>
                                        <p:cTn dur="1" fill="hold" id="57">
                                          <p:stCondLst>
                                            <p:cond delay="0"/>
                                          </p:stCondLst>
                                        </p:cTn>
                                        <p:tgtEl>
                                          <p:spTgt spid="1048771"/>
                                        </p:tgtEl>
                                        <p:attrNameLst>
                                          <p:attrName>style.visibility</p:attrName>
                                        </p:attrNameLst>
                                      </p:cBhvr>
                                      <p:to>
                                        <p:strVal val="visible"/>
                                      </p:to>
                                    </p:set>
                                    <p:animEffect transition="in" filter="wipe(up)">
                                      <p:cBhvr>
                                        <p:cTn dur="500" id="58"/>
                                        <p:tgtEl>
                                          <p:spTgt spid="1048771"/>
                                        </p:tgtEl>
                                      </p:cBhvr>
                                    </p:animEffec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22" presetSubtype="2">
                                  <p:stCondLst>
                                    <p:cond delay="0"/>
                                  </p:stCondLst>
                                  <p:childTnLst>
                                    <p:set>
                                      <p:cBhvr>
                                        <p:cTn dur="1" fill="hold" id="62">
                                          <p:stCondLst>
                                            <p:cond delay="0"/>
                                          </p:stCondLst>
                                        </p:cTn>
                                        <p:tgtEl>
                                          <p:spTgt spid="1048784"/>
                                        </p:tgtEl>
                                        <p:attrNameLst>
                                          <p:attrName>style.visibility</p:attrName>
                                        </p:attrNameLst>
                                      </p:cBhvr>
                                      <p:to>
                                        <p:strVal val="visible"/>
                                      </p:to>
                                    </p:set>
                                    <p:animEffect transition="in" filter="wipe(right)">
                                      <p:cBhvr>
                                        <p:cTn dur="500" id="63"/>
                                        <p:tgtEl>
                                          <p:spTgt spid="1048784"/>
                                        </p:tgtEl>
                                      </p:cBhvr>
                                    </p:animEffect>
                                  </p:childTnLst>
                                </p:cTn>
                              </p:par>
                            </p:childTnLst>
                          </p:cTn>
                        </p:par>
                      </p:childTnLst>
                    </p:cTn>
                  </p:par>
                  <p:par>
                    <p:cTn fill="hold" id="64">
                      <p:stCondLst>
                        <p:cond delay="indefinite"/>
                      </p:stCondLst>
                      <p:childTnLst>
                        <p:par>
                          <p:cTn fill="hold" id="65">
                            <p:stCondLst>
                              <p:cond delay="0"/>
                            </p:stCondLst>
                            <p:childTnLst>
                              <p:par>
                                <p:cTn fill="hold" grpId="0" id="66" nodeType="clickEffect" presetClass="entr" presetID="22" presetSubtype="2">
                                  <p:stCondLst>
                                    <p:cond delay="0"/>
                                  </p:stCondLst>
                                  <p:childTnLst>
                                    <p:set>
                                      <p:cBhvr>
                                        <p:cTn dur="1" fill="hold" id="67">
                                          <p:stCondLst>
                                            <p:cond delay="0"/>
                                          </p:stCondLst>
                                        </p:cTn>
                                        <p:tgtEl>
                                          <p:spTgt spid="1048778"/>
                                        </p:tgtEl>
                                        <p:attrNameLst>
                                          <p:attrName>style.visibility</p:attrName>
                                        </p:attrNameLst>
                                      </p:cBhvr>
                                      <p:to>
                                        <p:strVal val="visible"/>
                                      </p:to>
                                    </p:set>
                                    <p:animEffect transition="in" filter="wipe(right)">
                                      <p:cBhvr>
                                        <p:cTn dur="500" id="68"/>
                                        <p:tgtEl>
                                          <p:spTgt spid="1048778"/>
                                        </p:tgtEl>
                                      </p:cBhvr>
                                    </p:animEffect>
                                  </p:childTnLst>
                                </p:cTn>
                              </p:par>
                            </p:childTnLst>
                          </p:cTn>
                        </p:par>
                      </p:childTnLst>
                    </p:cTn>
                  </p:par>
                  <p:par>
                    <p:cTn fill="hold" id="69">
                      <p:stCondLst>
                        <p:cond delay="indefinite"/>
                      </p:stCondLst>
                      <p:childTnLst>
                        <p:par>
                          <p:cTn fill="hold" id="70">
                            <p:stCondLst>
                              <p:cond delay="0"/>
                            </p:stCondLst>
                            <p:childTnLst>
                              <p:par>
                                <p:cTn fill="hold" id="71" nodeType="clickEffect" presetClass="entr" presetID="22" presetSubtype="8">
                                  <p:stCondLst>
                                    <p:cond delay="0"/>
                                  </p:stCondLst>
                                  <p:childTnLst>
                                    <p:set>
                                      <p:cBhvr>
                                        <p:cTn dur="1" fill="hold" id="72">
                                          <p:stCondLst>
                                            <p:cond delay="0"/>
                                          </p:stCondLst>
                                        </p:cTn>
                                        <p:tgtEl>
                                          <p:spTgt spid="84"/>
                                        </p:tgtEl>
                                        <p:attrNameLst>
                                          <p:attrName>style.visibility</p:attrName>
                                        </p:attrNameLst>
                                      </p:cBhvr>
                                      <p:to>
                                        <p:strVal val="visible"/>
                                      </p:to>
                                    </p:set>
                                    <p:animEffect transition="in" filter="wipe(left)">
                                      <p:cBhvr>
                                        <p:cTn dur="500" id="73"/>
                                        <p:tgtEl>
                                          <p:spTgt spid="84"/>
                                        </p:tgtEl>
                                      </p:cBhvr>
                                    </p:animEffect>
                                  </p:childTnLst>
                                </p:cTn>
                              </p:par>
                            </p:childTnLst>
                          </p:cTn>
                        </p:par>
                        <p:par>
                          <p:cTn fill="hold" id="74">
                            <p:stCondLst>
                              <p:cond delay="500"/>
                            </p:stCondLst>
                            <p:childTnLst>
                              <p:par>
                                <p:cTn fill="hold" id="75" nodeType="afterEffect" presetClass="entr" presetID="22" presetSubtype="2">
                                  <p:stCondLst>
                                    <p:cond delay="0"/>
                                  </p:stCondLst>
                                  <p:childTnLst>
                                    <p:set>
                                      <p:cBhvr>
                                        <p:cTn dur="1" fill="hold" id="76">
                                          <p:stCondLst>
                                            <p:cond delay="0"/>
                                          </p:stCondLst>
                                        </p:cTn>
                                        <p:tgtEl>
                                          <p:spTgt spid="1048787"/>
                                        </p:tgtEl>
                                        <p:attrNameLst>
                                          <p:attrName>style.visibility</p:attrName>
                                        </p:attrNameLst>
                                      </p:cBhvr>
                                      <p:to>
                                        <p:strVal val="visible"/>
                                      </p:to>
                                    </p:set>
                                    <p:animEffect transition="in" filter="wipe(right)">
                                      <p:cBhvr>
                                        <p:cTn dur="500" id="77"/>
                                        <p:tgtEl>
                                          <p:spTgt spid="1048787"/>
                                        </p:tgtEl>
                                      </p:cBhvr>
                                    </p:animEffect>
                                  </p:childTnLst>
                                </p:cTn>
                              </p:par>
                            </p:childTnLst>
                          </p:cTn>
                        </p:par>
                        <p:par>
                          <p:cTn fill="hold" id="78">
                            <p:stCondLst>
                              <p:cond delay="1000"/>
                            </p:stCondLst>
                            <p:childTnLst>
                              <p:par>
                                <p:cTn fill="hold" grpId="0" id="79" nodeType="afterEffect" presetClass="entr" presetID="22" presetSubtype="2">
                                  <p:stCondLst>
                                    <p:cond delay="0"/>
                                  </p:stCondLst>
                                  <p:childTnLst>
                                    <p:set>
                                      <p:cBhvr>
                                        <p:cTn dur="1" fill="hold" id="80">
                                          <p:stCondLst>
                                            <p:cond delay="0"/>
                                          </p:stCondLst>
                                        </p:cTn>
                                        <p:tgtEl>
                                          <p:spTgt spid="1048788"/>
                                        </p:tgtEl>
                                        <p:attrNameLst>
                                          <p:attrName>style.visibility</p:attrName>
                                        </p:attrNameLst>
                                      </p:cBhvr>
                                      <p:to>
                                        <p:strVal val="visible"/>
                                      </p:to>
                                    </p:set>
                                    <p:animEffect transition="in" filter="wipe(right)">
                                      <p:cBhvr>
                                        <p:cTn dur="500" id="81"/>
                                        <p:tgtEl>
                                          <p:spTgt spid="1048788"/>
                                        </p:tgtEl>
                                      </p:cBhvr>
                                    </p:animEffect>
                                  </p:childTnLst>
                                </p:cTn>
                              </p:par>
                            </p:childTnLst>
                          </p:cTn>
                        </p:par>
                      </p:childTnLst>
                    </p:cTn>
                  </p:par>
                  <p:par>
                    <p:cTn fill="hold" id="82">
                      <p:stCondLst>
                        <p:cond delay="indefinite"/>
                      </p:stCondLst>
                      <p:childTnLst>
                        <p:par>
                          <p:cTn fill="hold" id="83">
                            <p:stCondLst>
                              <p:cond delay="0"/>
                            </p:stCondLst>
                            <p:childTnLst>
                              <p:par>
                                <p:cTn fill="hold" id="84" nodeType="clickEffect" presetClass="entr" presetID="22" presetSubtype="2">
                                  <p:stCondLst>
                                    <p:cond delay="0"/>
                                  </p:stCondLst>
                                  <p:childTnLst>
                                    <p:set>
                                      <p:cBhvr>
                                        <p:cTn dur="1" fill="hold" id="85">
                                          <p:stCondLst>
                                            <p:cond delay="0"/>
                                          </p:stCondLst>
                                        </p:cTn>
                                        <p:tgtEl>
                                          <p:spTgt spid="1048785"/>
                                        </p:tgtEl>
                                        <p:attrNameLst>
                                          <p:attrName>style.visibility</p:attrName>
                                        </p:attrNameLst>
                                      </p:cBhvr>
                                      <p:to>
                                        <p:strVal val="visible"/>
                                      </p:to>
                                    </p:set>
                                    <p:animEffect transition="in" filter="wipe(right)">
                                      <p:cBhvr>
                                        <p:cTn dur="500" id="86"/>
                                        <p:tgtEl>
                                          <p:spTgt spid="1048785"/>
                                        </p:tgtEl>
                                      </p:cBhvr>
                                    </p:animEffec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22" presetSubtype="1">
                                  <p:stCondLst>
                                    <p:cond delay="0"/>
                                  </p:stCondLst>
                                  <p:childTnLst>
                                    <p:set>
                                      <p:cBhvr>
                                        <p:cTn dur="1" fill="hold" id="90">
                                          <p:stCondLst>
                                            <p:cond delay="0"/>
                                          </p:stCondLst>
                                        </p:cTn>
                                        <p:tgtEl>
                                          <p:spTgt spid="1048786"/>
                                        </p:tgtEl>
                                        <p:attrNameLst>
                                          <p:attrName>style.visibility</p:attrName>
                                        </p:attrNameLst>
                                      </p:cBhvr>
                                      <p:to>
                                        <p:strVal val="visible"/>
                                      </p:to>
                                    </p:set>
                                    <p:animEffect transition="in" filter="wipe(up)">
                                      <p:cBhvr>
                                        <p:cTn dur="500" id="91"/>
                                        <p:tgtEl>
                                          <p:spTgt spid="1048786"/>
                                        </p:tgtEl>
                                      </p:cBhvr>
                                    </p:animEffect>
                                  </p:childTnLst>
                                </p:cTn>
                              </p:par>
                            </p:childTnLst>
                          </p:cTn>
                        </p:par>
                      </p:childTnLst>
                    </p:cTn>
                  </p:par>
                  <p:par>
                    <p:cTn fill="hold" id="92">
                      <p:stCondLst>
                        <p:cond delay="indefinite"/>
                      </p:stCondLst>
                      <p:childTnLst>
                        <p:par>
                          <p:cTn fill="hold" id="93">
                            <p:stCondLst>
                              <p:cond delay="0"/>
                            </p:stCondLst>
                            <p:childTnLst>
                              <p:par>
                                <p:cTn fill="hold" id="94" nodeType="clickEffect" presetClass="entr" presetID="22" presetSubtype="1">
                                  <p:stCondLst>
                                    <p:cond delay="0"/>
                                  </p:stCondLst>
                                  <p:childTnLst>
                                    <p:set>
                                      <p:cBhvr>
                                        <p:cTn dur="1" fill="hold" id="95">
                                          <p:stCondLst>
                                            <p:cond delay="0"/>
                                          </p:stCondLst>
                                        </p:cTn>
                                        <p:tgtEl>
                                          <p:spTgt spid="1048789"/>
                                        </p:tgtEl>
                                        <p:attrNameLst>
                                          <p:attrName>style.visibility</p:attrName>
                                        </p:attrNameLst>
                                      </p:cBhvr>
                                      <p:to>
                                        <p:strVal val="visible"/>
                                      </p:to>
                                    </p:set>
                                    <p:animEffect transition="in" filter="wipe(up)">
                                      <p:cBhvr>
                                        <p:cTn dur="500" id="96"/>
                                        <p:tgtEl>
                                          <p:spTgt spid="1048789"/>
                                        </p:tgtEl>
                                      </p:cBhvr>
                                    </p:animEffect>
                                  </p:childTnLst>
                                </p:cTn>
                              </p:par>
                            </p:childTnLst>
                          </p:cTn>
                        </p:par>
                      </p:childTnLst>
                    </p:cTn>
                  </p:par>
                  <p:par>
                    <p:cTn fill="hold" id="97">
                      <p:stCondLst>
                        <p:cond delay="indefinite"/>
                      </p:stCondLst>
                      <p:childTnLst>
                        <p:par>
                          <p:cTn fill="hold" id="98">
                            <p:stCondLst>
                              <p:cond delay="0"/>
                            </p:stCondLst>
                            <p:childTnLst>
                              <p:par>
                                <p:cTn fill="hold" grpId="0" id="99" nodeType="clickEffect" presetClass="entr" presetID="22" presetSubtype="1">
                                  <p:stCondLst>
                                    <p:cond delay="0"/>
                                  </p:stCondLst>
                                  <p:childTnLst>
                                    <p:set>
                                      <p:cBhvr>
                                        <p:cTn dur="1" fill="hold" id="100">
                                          <p:stCondLst>
                                            <p:cond delay="0"/>
                                          </p:stCondLst>
                                        </p:cTn>
                                        <p:tgtEl>
                                          <p:spTgt spid="1048790"/>
                                        </p:tgtEl>
                                        <p:attrNameLst>
                                          <p:attrName>style.visibility</p:attrName>
                                        </p:attrNameLst>
                                      </p:cBhvr>
                                      <p:to>
                                        <p:strVal val="visible"/>
                                      </p:to>
                                    </p:set>
                                    <p:animEffect transition="in" filter="wipe(up)">
                                      <p:cBhvr>
                                        <p:cTn dur="500" id="101"/>
                                        <p:tgtEl>
                                          <p:spTgt spid="1048790"/>
                                        </p:tgtEl>
                                      </p:cBhvr>
                                    </p:animEffect>
                                  </p:childTnLst>
                                </p:cTn>
                              </p:par>
                            </p:childTnLst>
                          </p:cTn>
                        </p:par>
                      </p:childTnLst>
                    </p:cTn>
                  </p:par>
                  <p:par>
                    <p:cTn fill="hold" id="102">
                      <p:stCondLst>
                        <p:cond delay="indefinite"/>
                      </p:stCondLst>
                      <p:childTnLst>
                        <p:par>
                          <p:cTn fill="hold" id="103">
                            <p:stCondLst>
                              <p:cond delay="0"/>
                            </p:stCondLst>
                            <p:childTnLst>
                              <p:par>
                                <p:cTn fill="hold" id="104" nodeType="clickEffect" presetClass="entr" presetID="22" presetSubtype="4">
                                  <p:stCondLst>
                                    <p:cond delay="0"/>
                                  </p:stCondLst>
                                  <p:childTnLst>
                                    <p:set>
                                      <p:cBhvr>
                                        <p:cTn dur="1" fill="hold" id="105">
                                          <p:stCondLst>
                                            <p:cond delay="0"/>
                                          </p:stCondLst>
                                        </p:cTn>
                                        <p:tgtEl>
                                          <p:spTgt spid="1048793"/>
                                        </p:tgtEl>
                                        <p:attrNameLst>
                                          <p:attrName>style.visibility</p:attrName>
                                        </p:attrNameLst>
                                      </p:cBhvr>
                                      <p:to>
                                        <p:strVal val="visible"/>
                                      </p:to>
                                    </p:set>
                                    <p:animEffect transition="in" filter="wipe(down)">
                                      <p:cBhvr>
                                        <p:cTn dur="500" id="106"/>
                                        <p:tgtEl>
                                          <p:spTgt spid="1048793"/>
                                        </p:tgtEl>
                                      </p:cBhvr>
                                    </p:animEffect>
                                  </p:childTnLst>
                                </p:cTn>
                              </p:par>
                            </p:childTnLst>
                          </p:cTn>
                        </p:par>
                      </p:childTnLst>
                    </p:cTn>
                  </p:par>
                  <p:par>
                    <p:cTn fill="hold" id="107">
                      <p:stCondLst>
                        <p:cond delay="indefinite"/>
                      </p:stCondLst>
                      <p:childTnLst>
                        <p:par>
                          <p:cTn fill="hold" id="108">
                            <p:stCondLst>
                              <p:cond delay="0"/>
                            </p:stCondLst>
                            <p:childTnLst>
                              <p:par>
                                <p:cTn fill="hold" grpId="0" id="109" nodeType="clickEffect" presetClass="entr" presetID="22" presetSubtype="4">
                                  <p:stCondLst>
                                    <p:cond delay="0"/>
                                  </p:stCondLst>
                                  <p:childTnLst>
                                    <p:set>
                                      <p:cBhvr>
                                        <p:cTn dur="1" fill="hold" id="110">
                                          <p:stCondLst>
                                            <p:cond delay="0"/>
                                          </p:stCondLst>
                                        </p:cTn>
                                        <p:tgtEl>
                                          <p:spTgt spid="1048794"/>
                                        </p:tgtEl>
                                        <p:attrNameLst>
                                          <p:attrName>style.visibility</p:attrName>
                                        </p:attrNameLst>
                                      </p:cBhvr>
                                      <p:to>
                                        <p:strVal val="visible"/>
                                      </p:to>
                                    </p:set>
                                    <p:animEffect transition="in" filter="wipe(down)">
                                      <p:cBhvr>
                                        <p:cTn dur="500" id="111"/>
                                        <p:tgtEl>
                                          <p:spTgt spid="1048794"/>
                                        </p:tgtEl>
                                      </p:cBhvr>
                                    </p:animEffect>
                                  </p:childTnLst>
                                </p:cTn>
                              </p:par>
                            </p:childTnLst>
                          </p:cTn>
                        </p:par>
                      </p:childTnLst>
                    </p:cTn>
                  </p:par>
                  <p:par>
                    <p:cTn fill="hold" id="112">
                      <p:stCondLst>
                        <p:cond delay="indefinite"/>
                      </p:stCondLst>
                      <p:childTnLst>
                        <p:par>
                          <p:cTn fill="hold" id="113">
                            <p:stCondLst>
                              <p:cond delay="0"/>
                            </p:stCondLst>
                            <p:childTnLst>
                              <p:par>
                                <p:cTn fill="hold" id="114" nodeType="clickEffect" presetClass="entr" presetID="22" presetSubtype="1">
                                  <p:stCondLst>
                                    <p:cond delay="0"/>
                                  </p:stCondLst>
                                  <p:childTnLst>
                                    <p:set>
                                      <p:cBhvr>
                                        <p:cTn dur="1" fill="hold" id="115">
                                          <p:stCondLst>
                                            <p:cond delay="0"/>
                                          </p:stCondLst>
                                        </p:cTn>
                                        <p:tgtEl>
                                          <p:spTgt spid="1048795"/>
                                        </p:tgtEl>
                                        <p:attrNameLst>
                                          <p:attrName>style.visibility</p:attrName>
                                        </p:attrNameLst>
                                      </p:cBhvr>
                                      <p:to>
                                        <p:strVal val="visible"/>
                                      </p:to>
                                    </p:set>
                                    <p:animEffect transition="in" filter="wipe(up)">
                                      <p:cBhvr>
                                        <p:cTn dur="500" id="116"/>
                                        <p:tgtEl>
                                          <p:spTgt spid="1048795"/>
                                        </p:tgtEl>
                                      </p:cBhvr>
                                    </p:animEffect>
                                  </p:childTnLst>
                                </p:cTn>
                              </p:par>
                            </p:childTnLst>
                          </p:cTn>
                        </p:par>
                      </p:childTnLst>
                    </p:cTn>
                  </p:par>
                  <p:par>
                    <p:cTn fill="hold" id="117">
                      <p:stCondLst>
                        <p:cond delay="indefinite"/>
                      </p:stCondLst>
                      <p:childTnLst>
                        <p:par>
                          <p:cTn fill="hold" id="118">
                            <p:stCondLst>
                              <p:cond delay="0"/>
                            </p:stCondLst>
                            <p:childTnLst>
                              <p:par>
                                <p:cTn fill="hold" grpId="0" id="119" nodeType="clickEffect" presetClass="entr" presetID="22" presetSubtype="8">
                                  <p:stCondLst>
                                    <p:cond delay="0"/>
                                  </p:stCondLst>
                                  <p:childTnLst>
                                    <p:set>
                                      <p:cBhvr>
                                        <p:cTn dur="1" fill="hold" id="120">
                                          <p:stCondLst>
                                            <p:cond delay="0"/>
                                          </p:stCondLst>
                                        </p:cTn>
                                        <p:tgtEl>
                                          <p:spTgt spid="1048796"/>
                                        </p:tgtEl>
                                        <p:attrNameLst>
                                          <p:attrName>style.visibility</p:attrName>
                                        </p:attrNameLst>
                                      </p:cBhvr>
                                      <p:to>
                                        <p:strVal val="visible"/>
                                      </p:to>
                                    </p:set>
                                    <p:animEffect transition="in" filter="wipe(left)">
                                      <p:cBhvr>
                                        <p:cTn dur="500" id="121"/>
                                        <p:tgtEl>
                                          <p:spTgt spid="1048796"/>
                                        </p:tgtEl>
                                      </p:cBhvr>
                                    </p:animEffect>
                                  </p:childTnLst>
                                </p:cTn>
                              </p:par>
                            </p:childTnLst>
                          </p:cTn>
                        </p:par>
                      </p:childTnLst>
                    </p:cTn>
                  </p:par>
                  <p:par>
                    <p:cTn fill="hold" id="122">
                      <p:stCondLst>
                        <p:cond delay="indefinite"/>
                      </p:stCondLst>
                      <p:childTnLst>
                        <p:par>
                          <p:cTn fill="hold" id="123">
                            <p:stCondLst>
                              <p:cond delay="0"/>
                            </p:stCondLst>
                            <p:childTnLst>
                              <p:par>
                                <p:cTn fill="hold" grpId="0" id="124" nodeType="clickEffect" presetClass="entr" presetID="22" presetSubtype="4">
                                  <p:stCondLst>
                                    <p:cond delay="0"/>
                                  </p:stCondLst>
                                  <p:childTnLst>
                                    <p:set>
                                      <p:cBhvr>
                                        <p:cTn dur="1" fill="hold" id="125">
                                          <p:stCondLst>
                                            <p:cond delay="0"/>
                                          </p:stCondLst>
                                        </p:cTn>
                                        <p:tgtEl>
                                          <p:spTgt spid="1048797"/>
                                        </p:tgtEl>
                                        <p:attrNameLst>
                                          <p:attrName>style.visibility</p:attrName>
                                        </p:attrNameLst>
                                      </p:cBhvr>
                                      <p:to>
                                        <p:strVal val="visible"/>
                                      </p:to>
                                    </p:set>
                                    <p:animEffect transition="in" filter="wipe(down)">
                                      <p:cBhvr>
                                        <p:cTn dur="500" id="126"/>
                                        <p:tgtEl>
                                          <p:spTgt spid="1048797"/>
                                        </p:tgtEl>
                                      </p:cBhvr>
                                    </p:animEffect>
                                  </p:childTnLst>
                                </p:cTn>
                              </p:par>
                            </p:childTnLst>
                          </p:cTn>
                        </p:par>
                        <p:par>
                          <p:cTn fill="hold" id="127">
                            <p:stCondLst>
                              <p:cond delay="500"/>
                            </p:stCondLst>
                            <p:childTnLst>
                              <p:par>
                                <p:cTn fill="hold" id="128" nodeType="afterEffect" presetClass="entr" presetID="22" presetSubtype="4">
                                  <p:stCondLst>
                                    <p:cond delay="0"/>
                                  </p:stCondLst>
                                  <p:childTnLst>
                                    <p:set>
                                      <p:cBhvr>
                                        <p:cTn dur="1" fill="hold" id="129">
                                          <p:stCondLst>
                                            <p:cond delay="0"/>
                                          </p:stCondLst>
                                        </p:cTn>
                                        <p:tgtEl>
                                          <p:spTgt spid="1048798"/>
                                        </p:tgtEl>
                                        <p:attrNameLst>
                                          <p:attrName>style.visibility</p:attrName>
                                        </p:attrNameLst>
                                      </p:cBhvr>
                                      <p:to>
                                        <p:strVal val="visible"/>
                                      </p:to>
                                    </p:set>
                                    <p:animEffect transition="in" filter="wipe(down)">
                                      <p:cBhvr>
                                        <p:cTn dur="500" id="130"/>
                                        <p:tgtEl>
                                          <p:spTgt spid="1048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9" grpId="0" autoUpdateAnimBg="0"/>
      <p:bldP spid="1048770" grpId="0" build="p" autoUpdateAnimBg="0"/>
      <p:bldP spid="1048778" grpId="0" autoUpdateAnimBg="0"/>
      <p:bldP spid="1048788" grpId="0" autoUpdateAnimBg="0"/>
      <p:bldP spid="1048790" grpId="0" autoUpdateAnimBg="0"/>
      <p:bldP spid="1048792" grpId="0" autoUpdateAnimBg="0"/>
      <p:bldP spid="1048794" grpId="0" autoUpdateAnimBg="0"/>
      <p:bldP spid="1048796" grpId="0" autoUpdateAnimBg="0"/>
      <p:bldP spid="1048797" grpId="0" autoUpdateAnimBg="0"/>
      <p:bldP spid="1048799" grpId="0" animBg="1" autoUpdateAnimBg="0"/>
      <p:bldP spid="1048800" grpId="0" autoUpdateAnimBg="0"/>
      <p:bldP spid="104880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86" name=""/>
        <p:cNvGrpSpPr/>
        <p:nvPr/>
      </p:nvGrpSpPr>
      <p:grpSpPr>
        <a:xfrm>
          <a:off x="0" y="0"/>
          <a:ext cx="0" cy="0"/>
          <a:chOff x="0" y="0"/>
          <a:chExt cx="0" cy="0"/>
        </a:xfrm>
      </p:grpSpPr>
      <p:sp>
        <p:nvSpPr>
          <p:cNvPr id="1048802" name="Text Box 3"/>
          <p:cNvSpPr txBox="1">
            <a:spLocks noChangeArrowheads="1"/>
          </p:cNvSpPr>
          <p:nvPr/>
        </p:nvSpPr>
        <p:spPr bwMode="auto">
          <a:xfrm>
            <a:off x="2357266" y="149504"/>
            <a:ext cx="3286297" cy="523220"/>
          </a:xfrm>
          <a:prstGeom prst="rect"/>
          <a:noFill/>
          <a:ln>
            <a:noFill/>
          </a:ln>
          <a:effectLst/>
        </p:spPr>
        <p:txBody>
          <a:bodyPr wrap="square">
            <a:spAutoFit/>
          </a:bodyPr>
          <a:p>
            <a:pPr>
              <a:spcBef>
                <a:spcPct val="50000"/>
              </a:spcBef>
            </a:pPr>
            <a:r>
              <a:rPr altLang="en-US" b="1" sz="2800" lang="zh-CN">
                <a:solidFill>
                  <a:srgbClr val="0000FF"/>
                </a:solidFill>
                <a:cs typeface="Times New Roman" panose="02020603050405020304" pitchFamily="18" charset="0"/>
              </a:rPr>
              <a:t>③</a:t>
            </a:r>
            <a:r>
              <a:rPr altLang="en-US" b="1" sz="2800" lang="zh-CN">
                <a:solidFill>
                  <a:srgbClr val="0000FF"/>
                </a:solidFill>
              </a:rPr>
              <a:t> 扩展同步总线</a:t>
            </a:r>
            <a:endParaRPr altLang="en-US" b="1" sz="2800" lang="zh-CN">
              <a:solidFill>
                <a:srgbClr val="003800"/>
              </a:solidFill>
            </a:endParaRPr>
          </a:p>
        </p:txBody>
      </p:sp>
      <p:sp>
        <p:nvSpPr>
          <p:cNvPr id="1048803" name="Text Box 4"/>
          <p:cNvSpPr txBox="1">
            <a:spLocks noChangeArrowheads="1"/>
          </p:cNvSpPr>
          <p:nvPr/>
        </p:nvSpPr>
        <p:spPr bwMode="auto">
          <a:xfrm>
            <a:off x="2063552" y="965389"/>
            <a:ext cx="8204398" cy="1384995"/>
          </a:xfrm>
          <a:prstGeom prst="rect"/>
          <a:noFill/>
          <a:ln>
            <a:noFill/>
          </a:ln>
          <a:effectLst/>
        </p:spPr>
        <p:txBody>
          <a:bodyPr wrap="square">
            <a:spAutoFit/>
          </a:bodyPr>
          <a:p>
            <a:pPr>
              <a:lnSpc>
                <a:spcPct val="150000"/>
              </a:lnSpc>
              <a:spcBef>
                <a:spcPct val="50000"/>
              </a:spcBef>
            </a:pPr>
            <a:r>
              <a:rPr altLang="en-US" b="1" sz="2800" lang="zh-CN"/>
              <a:t>    以时钟周期为基础, 允许总线周期中的时钟数可变(既有统一时序同步时钟, 又有应答信号) 。</a:t>
            </a:r>
          </a:p>
        </p:txBody>
      </p:sp>
      <p:sp>
        <p:nvSpPr>
          <p:cNvPr id="1048804" name="Freeform 21"/>
          <p:cNvSpPr/>
          <p:nvPr/>
        </p:nvSpPr>
        <p:spPr bwMode="auto">
          <a:xfrm>
            <a:off x="6162675" y="3634581"/>
            <a:ext cx="223838" cy="1168400"/>
          </a:xfrm>
          <a:custGeom>
            <a:avLst/>
            <a:gdLst>
              <a:gd name="T0" fmla="*/ 0 w 183"/>
              <a:gd name="T1" fmla="*/ 0 h 1760"/>
              <a:gd name="T2" fmla="*/ 180 w 183"/>
              <a:gd name="T3" fmla="*/ 620 h 1760"/>
              <a:gd name="T4" fmla="*/ 20 w 183"/>
              <a:gd name="T5" fmla="*/ 1760 h 1760"/>
            </a:gdLst>
            <a:ahLst/>
            <a:cxnLst>
              <a:cxn ang="0">
                <a:pos x="T0" y="T1"/>
              </a:cxn>
              <a:cxn ang="0">
                <a:pos x="T2" y="T3"/>
              </a:cxn>
              <a:cxn ang="0">
                <a:pos x="T4" y="T5"/>
              </a:cxn>
            </a:cxnLst>
            <a:rect l="0" t="0" r="r" b="b"/>
            <a:pathLst>
              <a:path w="183" h="1760">
                <a:moveTo>
                  <a:pt x="0" y="0"/>
                </a:moveTo>
                <a:cubicBezTo>
                  <a:pt x="88" y="163"/>
                  <a:pt x="177" y="327"/>
                  <a:pt x="180" y="620"/>
                </a:cubicBezTo>
                <a:cubicBezTo>
                  <a:pt x="183" y="913"/>
                  <a:pt x="101" y="1336"/>
                  <a:pt x="20" y="1760"/>
                </a:cubicBezTo>
              </a:path>
            </a:pathLst>
          </a:custGeom>
          <a:noFill/>
          <a:ln w="19050" cmpd="sng">
            <a:solidFill>
              <a:srgbClr val="0000FF"/>
            </a:solidFill>
            <a:round/>
            <a:headEnd type="oval" w="med" len="med"/>
            <a:tailEnd type="triangle" w="med" len="med"/>
          </a:ln>
        </p:spPr>
        <p:txBody>
          <a:bodyPr/>
          <a:p>
            <a:endParaRPr altLang="en-US" b="1" lang="zh-CN">
              <a:solidFill>
                <a:srgbClr val="0000FF"/>
              </a:solidFill>
            </a:endParaRPr>
          </a:p>
        </p:txBody>
      </p:sp>
      <p:sp>
        <p:nvSpPr>
          <p:cNvPr id="1048805" name="Text Box 22"/>
          <p:cNvSpPr txBox="1">
            <a:spLocks noChangeArrowheads="1"/>
          </p:cNvSpPr>
          <p:nvPr/>
        </p:nvSpPr>
        <p:spPr bwMode="auto">
          <a:xfrm>
            <a:off x="2765425" y="5257006"/>
            <a:ext cx="1119188" cy="476250"/>
          </a:xfrm>
          <a:prstGeom prst="rect"/>
          <a:noFill/>
          <a:ln>
            <a:noFill/>
          </a:ln>
        </p:spPr>
        <p:txBody>
          <a:bodyPr/>
          <a:p>
            <a:pPr algn="just" eaLnBrk="0" hangingPunct="0"/>
            <a:r>
              <a:rPr altLang="zh-CN" b="1" sz="2800" kumimoji="0" lang="en-US">
                <a:solidFill>
                  <a:srgbClr val="003800"/>
                </a:solidFill>
              </a:rPr>
              <a:t>Data</a:t>
            </a:r>
          </a:p>
        </p:txBody>
      </p:sp>
      <p:grpSp>
        <p:nvGrpSpPr>
          <p:cNvPr id="87" name="Group 23"/>
          <p:cNvGrpSpPr/>
          <p:nvPr/>
        </p:nvGrpSpPr>
        <p:grpSpPr bwMode="auto">
          <a:xfrm>
            <a:off x="3371850" y="4102893"/>
            <a:ext cx="6896100" cy="330200"/>
            <a:chOff x="1299" y="2730"/>
            <a:chExt cx="4344" cy="208"/>
          </a:xfrm>
        </p:grpSpPr>
        <p:sp>
          <p:nvSpPr>
            <p:cNvPr id="1048806" name="Freeform 24"/>
            <p:cNvSpPr/>
            <p:nvPr/>
          </p:nvSpPr>
          <p:spPr bwMode="auto">
            <a:xfrm>
              <a:off x="1299" y="2730"/>
              <a:ext cx="2691" cy="199"/>
            </a:xfrm>
            <a:custGeom>
              <a:avLst/>
              <a:gdLst>
                <a:gd name="T0" fmla="*/ 0 w 2600"/>
                <a:gd name="T1" fmla="*/ 160 h 320"/>
                <a:gd name="T2" fmla="*/ 220 w 2600"/>
                <a:gd name="T3" fmla="*/ 160 h 320"/>
                <a:gd name="T4" fmla="*/ 380 w 2600"/>
                <a:gd name="T5" fmla="*/ 0 h 320"/>
                <a:gd name="T6" fmla="*/ 2440 w 2600"/>
                <a:gd name="T7" fmla="*/ 0 h 320"/>
                <a:gd name="T8" fmla="*/ 2600 w 2600"/>
                <a:gd name="T9" fmla="*/ 160 h 320"/>
                <a:gd name="T10" fmla="*/ 2460 w 2600"/>
                <a:gd name="T11" fmla="*/ 320 h 320"/>
                <a:gd name="T12" fmla="*/ 340 w 2600"/>
                <a:gd name="T13" fmla="*/ 320 h 320"/>
                <a:gd name="T14" fmla="*/ 200 w 2600"/>
                <a:gd name="T15" fmla="*/ 16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0" h="320">
                  <a:moveTo>
                    <a:pt x="0" y="160"/>
                  </a:moveTo>
                  <a:lnTo>
                    <a:pt x="220" y="160"/>
                  </a:lnTo>
                  <a:lnTo>
                    <a:pt x="380" y="0"/>
                  </a:lnTo>
                  <a:lnTo>
                    <a:pt x="2440" y="0"/>
                  </a:lnTo>
                  <a:lnTo>
                    <a:pt x="2600" y="160"/>
                  </a:lnTo>
                  <a:lnTo>
                    <a:pt x="2460" y="320"/>
                  </a:lnTo>
                  <a:lnTo>
                    <a:pt x="340" y="320"/>
                  </a:lnTo>
                  <a:lnTo>
                    <a:pt x="200" y="160"/>
                  </a:lnTo>
                </a:path>
              </a:pathLst>
            </a:custGeom>
            <a:noFill/>
            <a:ln w="28575">
              <a:solidFill>
                <a:srgbClr val="003800"/>
              </a:solidFill>
              <a:round/>
              <a:headEnd/>
              <a:tailEnd/>
            </a:ln>
          </p:spPr>
          <p:txBody>
            <a:bodyPr/>
            <a:p>
              <a:endParaRPr altLang="en-US" b="1" lang="zh-CN"/>
            </a:p>
          </p:txBody>
        </p:sp>
        <p:sp>
          <p:nvSpPr>
            <p:cNvPr id="1048807" name="Freeform 25"/>
            <p:cNvSpPr/>
            <p:nvPr/>
          </p:nvSpPr>
          <p:spPr bwMode="auto">
            <a:xfrm>
              <a:off x="3997" y="2742"/>
              <a:ext cx="1646" cy="196"/>
            </a:xfrm>
            <a:custGeom>
              <a:avLst/>
              <a:gdLst>
                <a:gd name="T0" fmla="*/ 0 w 1660"/>
                <a:gd name="T1" fmla="*/ 140 h 320"/>
                <a:gd name="T2" fmla="*/ 80 w 1660"/>
                <a:gd name="T3" fmla="*/ 0 h 320"/>
                <a:gd name="T4" fmla="*/ 1480 w 1660"/>
                <a:gd name="T5" fmla="*/ 0 h 320"/>
                <a:gd name="T6" fmla="*/ 1660 w 1660"/>
                <a:gd name="T7" fmla="*/ 160 h 320"/>
                <a:gd name="T8" fmla="*/ 1520 w 1660"/>
                <a:gd name="T9" fmla="*/ 320 h 320"/>
                <a:gd name="T10" fmla="*/ 120 w 1660"/>
                <a:gd name="T11" fmla="*/ 320 h 320"/>
                <a:gd name="T12" fmla="*/ 0 w 1660"/>
                <a:gd name="T13" fmla="*/ 140 h 320"/>
              </a:gdLst>
              <a:ahLst/>
              <a:cxnLst>
                <a:cxn ang="0">
                  <a:pos x="T0" y="T1"/>
                </a:cxn>
                <a:cxn ang="0">
                  <a:pos x="T2" y="T3"/>
                </a:cxn>
                <a:cxn ang="0">
                  <a:pos x="T4" y="T5"/>
                </a:cxn>
                <a:cxn ang="0">
                  <a:pos x="T6" y="T7"/>
                </a:cxn>
                <a:cxn ang="0">
                  <a:pos x="T8" y="T9"/>
                </a:cxn>
                <a:cxn ang="0">
                  <a:pos x="T10" y="T11"/>
                </a:cxn>
                <a:cxn ang="0">
                  <a:pos x="T12" y="T13"/>
                </a:cxn>
              </a:cxnLst>
              <a:rect l="0" t="0" r="r" b="b"/>
              <a:pathLst>
                <a:path w="1660" h="320">
                  <a:moveTo>
                    <a:pt x="0" y="140"/>
                  </a:moveTo>
                  <a:lnTo>
                    <a:pt x="80" y="0"/>
                  </a:lnTo>
                  <a:lnTo>
                    <a:pt x="1480" y="0"/>
                  </a:lnTo>
                  <a:lnTo>
                    <a:pt x="1660" y="160"/>
                  </a:lnTo>
                  <a:lnTo>
                    <a:pt x="1520" y="320"/>
                  </a:lnTo>
                  <a:lnTo>
                    <a:pt x="120" y="320"/>
                  </a:lnTo>
                  <a:lnTo>
                    <a:pt x="0" y="140"/>
                  </a:lnTo>
                  <a:close/>
                </a:path>
              </a:pathLst>
            </a:custGeom>
            <a:noFill/>
            <a:ln w="28575">
              <a:solidFill>
                <a:srgbClr val="003800"/>
              </a:solidFill>
              <a:round/>
              <a:headEnd/>
              <a:tailEnd/>
            </a:ln>
          </p:spPr>
          <p:txBody>
            <a:bodyPr/>
            <a:p>
              <a:endParaRPr altLang="en-US" b="1" lang="zh-CN"/>
            </a:p>
          </p:txBody>
        </p:sp>
      </p:grpSp>
      <p:sp>
        <p:nvSpPr>
          <p:cNvPr id="1048808" name="Text Box 26"/>
          <p:cNvSpPr txBox="1">
            <a:spLocks noChangeArrowheads="1"/>
          </p:cNvSpPr>
          <p:nvPr/>
        </p:nvSpPr>
        <p:spPr bwMode="auto">
          <a:xfrm>
            <a:off x="2527300" y="3953668"/>
            <a:ext cx="1149350" cy="492125"/>
          </a:xfrm>
          <a:prstGeom prst="rect"/>
          <a:noFill/>
          <a:ln>
            <a:noFill/>
          </a:ln>
        </p:spPr>
        <p:txBody>
          <a:bodyPr/>
          <a:p>
            <a:pPr algn="just" eaLnBrk="0" hangingPunct="0"/>
            <a:r>
              <a:rPr altLang="en-US" b="1" sz="2800" kumimoji="0" lang="zh-CN">
                <a:solidFill>
                  <a:srgbClr val="003800"/>
                </a:solidFill>
              </a:rPr>
              <a:t>地址</a:t>
            </a:r>
          </a:p>
        </p:txBody>
      </p:sp>
      <p:sp>
        <p:nvSpPr>
          <p:cNvPr id="1048809" name="Line 27"/>
          <p:cNvSpPr>
            <a:spLocks noChangeShapeType="1"/>
          </p:cNvSpPr>
          <p:nvPr/>
        </p:nvSpPr>
        <p:spPr bwMode="auto">
          <a:xfrm>
            <a:off x="3705225" y="3994943"/>
            <a:ext cx="0" cy="539750"/>
          </a:xfrm>
          <a:prstGeom prst="line"/>
          <a:noFill/>
          <a:ln w="15875">
            <a:solidFill>
              <a:srgbClr val="005A00"/>
            </a:solidFill>
            <a:round/>
            <a:headEnd/>
            <a:tailEnd/>
          </a:ln>
        </p:spPr>
        <p:txBody>
          <a:bodyPr/>
          <a:p>
            <a:endParaRPr altLang="en-US" b="1" lang="zh-CN"/>
          </a:p>
        </p:txBody>
      </p:sp>
      <p:sp>
        <p:nvSpPr>
          <p:cNvPr id="1048810" name="Line 28"/>
          <p:cNvSpPr>
            <a:spLocks noChangeShapeType="1"/>
          </p:cNvSpPr>
          <p:nvPr/>
        </p:nvSpPr>
        <p:spPr bwMode="auto">
          <a:xfrm>
            <a:off x="7642225" y="3966368"/>
            <a:ext cx="0" cy="561975"/>
          </a:xfrm>
          <a:prstGeom prst="line"/>
          <a:noFill/>
          <a:ln w="15875">
            <a:solidFill>
              <a:srgbClr val="003800"/>
            </a:solidFill>
            <a:round/>
            <a:headEnd/>
            <a:tailEnd/>
          </a:ln>
        </p:spPr>
        <p:txBody>
          <a:bodyPr/>
          <a:p>
            <a:endParaRPr altLang="en-US" b="1" lang="zh-CN"/>
          </a:p>
        </p:txBody>
      </p:sp>
      <p:sp>
        <p:nvSpPr>
          <p:cNvPr id="1048811" name="Freeform 29"/>
          <p:cNvSpPr/>
          <p:nvPr/>
        </p:nvSpPr>
        <p:spPr bwMode="auto">
          <a:xfrm>
            <a:off x="7146925" y="3585368"/>
            <a:ext cx="136525" cy="1473200"/>
          </a:xfrm>
          <a:custGeom>
            <a:avLst/>
            <a:gdLst>
              <a:gd name="T0" fmla="*/ 0 w 183"/>
              <a:gd name="T1" fmla="*/ 0 h 1760"/>
              <a:gd name="T2" fmla="*/ 180 w 183"/>
              <a:gd name="T3" fmla="*/ 620 h 1760"/>
              <a:gd name="T4" fmla="*/ 20 w 183"/>
              <a:gd name="T5" fmla="*/ 1760 h 1760"/>
            </a:gdLst>
            <a:ahLst/>
            <a:cxnLst>
              <a:cxn ang="0">
                <a:pos x="T0" y="T1"/>
              </a:cxn>
              <a:cxn ang="0">
                <a:pos x="T2" y="T3"/>
              </a:cxn>
              <a:cxn ang="0">
                <a:pos x="T4" y="T5"/>
              </a:cxn>
            </a:cxnLst>
            <a:rect l="0" t="0" r="r" b="b"/>
            <a:pathLst>
              <a:path w="183" h="1760">
                <a:moveTo>
                  <a:pt x="0" y="0"/>
                </a:moveTo>
                <a:cubicBezTo>
                  <a:pt x="88" y="163"/>
                  <a:pt x="177" y="327"/>
                  <a:pt x="180" y="620"/>
                </a:cubicBezTo>
                <a:cubicBezTo>
                  <a:pt x="183" y="913"/>
                  <a:pt x="101" y="1336"/>
                  <a:pt x="20" y="1760"/>
                </a:cubicBezTo>
              </a:path>
            </a:pathLst>
          </a:custGeom>
          <a:noFill/>
          <a:ln w="19050" cmpd="sng">
            <a:solidFill>
              <a:srgbClr val="0000FF"/>
            </a:solidFill>
            <a:round/>
            <a:headEnd type="oval" w="med" len="med"/>
            <a:tailEnd type="triangle" w="med" len="med"/>
          </a:ln>
        </p:spPr>
        <p:txBody>
          <a:bodyPr/>
          <a:p>
            <a:endParaRPr altLang="en-US" b="1" lang="zh-CN"/>
          </a:p>
        </p:txBody>
      </p:sp>
      <p:sp>
        <p:nvSpPr>
          <p:cNvPr id="1048812" name="Text Box 30"/>
          <p:cNvSpPr txBox="1">
            <a:spLocks noChangeArrowheads="1"/>
          </p:cNvSpPr>
          <p:nvPr/>
        </p:nvSpPr>
        <p:spPr bwMode="auto">
          <a:xfrm>
            <a:off x="7577138" y="4907756"/>
            <a:ext cx="2044700" cy="457200"/>
          </a:xfrm>
          <a:prstGeom prst="rect"/>
          <a:noFill/>
          <a:ln>
            <a:noFill/>
          </a:ln>
          <a:effectLst/>
        </p:spPr>
        <p:txBody>
          <a:bodyPr>
            <a:spAutoFit/>
          </a:bodyPr>
          <a:p>
            <a:pPr>
              <a:spcBef>
                <a:spcPct val="50000"/>
              </a:spcBef>
            </a:pPr>
            <a:r>
              <a:rPr altLang="zh-CN" b="1" sz="2400" lang="en-US">
                <a:solidFill>
                  <a:srgbClr val="003800"/>
                </a:solidFill>
              </a:rPr>
              <a:t>CPU</a:t>
            </a:r>
            <a:r>
              <a:rPr altLang="en-US" b="1" sz="2400" lang="zh-CN">
                <a:solidFill>
                  <a:srgbClr val="003800"/>
                </a:solidFill>
              </a:rPr>
              <a:t>采样数据</a:t>
            </a:r>
          </a:p>
        </p:txBody>
      </p:sp>
      <p:grpSp>
        <p:nvGrpSpPr>
          <p:cNvPr id="88" name="Group 79"/>
          <p:cNvGrpSpPr/>
          <p:nvPr/>
        </p:nvGrpSpPr>
        <p:grpSpPr bwMode="auto">
          <a:xfrm>
            <a:off x="3714750" y="2828131"/>
            <a:ext cx="3027363" cy="588962"/>
            <a:chOff x="1380" y="1393"/>
            <a:chExt cx="1907" cy="371"/>
          </a:xfrm>
        </p:grpSpPr>
        <p:sp>
          <p:nvSpPr>
            <p:cNvPr id="1048813" name="Text Box 32"/>
            <p:cNvSpPr txBox="1">
              <a:spLocks noChangeArrowheads="1"/>
            </p:cNvSpPr>
            <p:nvPr/>
          </p:nvSpPr>
          <p:spPr bwMode="auto">
            <a:xfrm>
              <a:off x="2685" y="1404"/>
              <a:ext cx="602" cy="327"/>
            </a:xfrm>
            <a:prstGeom prst="rect"/>
            <a:noFill/>
            <a:ln>
              <a:noFill/>
            </a:ln>
          </p:spPr>
          <p:txBody>
            <a:bodyPr/>
            <a:p>
              <a:pPr algn="just" eaLnBrk="0" hangingPunct="0"/>
              <a:r>
                <a:rPr altLang="zh-CN" b="1" sz="2800" kumimoji="0" lang="en-US">
                  <a:solidFill>
                    <a:srgbClr val="003800"/>
                  </a:solidFill>
                </a:rPr>
                <a:t>T3</a:t>
              </a:r>
            </a:p>
          </p:txBody>
        </p:sp>
        <p:sp>
          <p:nvSpPr>
            <p:cNvPr id="1048814" name="Line 34"/>
            <p:cNvSpPr>
              <a:spLocks noChangeShapeType="1"/>
            </p:cNvSpPr>
            <p:nvPr/>
          </p:nvSpPr>
          <p:spPr bwMode="auto">
            <a:xfrm flipV="1">
              <a:off x="1380" y="1573"/>
              <a:ext cx="0" cy="180"/>
            </a:xfrm>
            <a:prstGeom prst="line"/>
            <a:noFill/>
            <a:ln w="15875">
              <a:solidFill>
                <a:srgbClr val="003800"/>
              </a:solidFill>
              <a:round/>
              <a:headEnd/>
              <a:tailEnd/>
            </a:ln>
          </p:spPr>
          <p:txBody>
            <a:bodyPr/>
            <a:p>
              <a:endParaRPr altLang="en-US" b="1" lang="zh-CN"/>
            </a:p>
          </p:txBody>
        </p:sp>
        <p:sp>
          <p:nvSpPr>
            <p:cNvPr id="1048815" name="Line 35"/>
            <p:cNvSpPr>
              <a:spLocks noChangeShapeType="1"/>
            </p:cNvSpPr>
            <p:nvPr/>
          </p:nvSpPr>
          <p:spPr bwMode="auto">
            <a:xfrm flipV="1">
              <a:off x="1983" y="1584"/>
              <a:ext cx="0" cy="180"/>
            </a:xfrm>
            <a:prstGeom prst="line"/>
            <a:noFill/>
            <a:ln w="15875">
              <a:solidFill>
                <a:srgbClr val="003800"/>
              </a:solidFill>
              <a:round/>
              <a:headEnd/>
              <a:tailEnd/>
            </a:ln>
          </p:spPr>
          <p:txBody>
            <a:bodyPr/>
            <a:p>
              <a:endParaRPr altLang="en-US" b="1" lang="zh-CN"/>
            </a:p>
          </p:txBody>
        </p:sp>
        <p:sp>
          <p:nvSpPr>
            <p:cNvPr id="1048816" name="Line 36"/>
            <p:cNvSpPr>
              <a:spLocks noChangeShapeType="1"/>
            </p:cNvSpPr>
            <p:nvPr/>
          </p:nvSpPr>
          <p:spPr bwMode="auto">
            <a:xfrm flipV="1">
              <a:off x="2595" y="1584"/>
              <a:ext cx="0" cy="180"/>
            </a:xfrm>
            <a:prstGeom prst="line"/>
            <a:noFill/>
            <a:ln w="15875">
              <a:solidFill>
                <a:srgbClr val="003800"/>
              </a:solidFill>
              <a:round/>
              <a:headEnd/>
              <a:tailEnd/>
            </a:ln>
          </p:spPr>
          <p:txBody>
            <a:bodyPr/>
            <a:p>
              <a:endParaRPr altLang="en-US" b="1" lang="zh-CN"/>
            </a:p>
          </p:txBody>
        </p:sp>
        <p:sp>
          <p:nvSpPr>
            <p:cNvPr id="1048817" name="Line 37"/>
            <p:cNvSpPr>
              <a:spLocks noChangeShapeType="1"/>
            </p:cNvSpPr>
            <p:nvPr/>
          </p:nvSpPr>
          <p:spPr bwMode="auto">
            <a:xfrm>
              <a:off x="2606" y="1685"/>
              <a:ext cx="623" cy="0"/>
            </a:xfrm>
            <a:prstGeom prst="line"/>
            <a:noFill/>
            <a:ln w="15875">
              <a:solidFill>
                <a:srgbClr val="003800"/>
              </a:solidFill>
              <a:round/>
              <a:headEnd type="triangle" w="sm" len="med"/>
              <a:tailEnd type="triangle" w="sm" len="med"/>
            </a:ln>
          </p:spPr>
          <p:txBody>
            <a:bodyPr/>
            <a:p>
              <a:endParaRPr altLang="en-US" b="1" lang="zh-CN"/>
            </a:p>
          </p:txBody>
        </p:sp>
        <p:sp>
          <p:nvSpPr>
            <p:cNvPr id="1048818" name="Line 38"/>
            <p:cNvSpPr>
              <a:spLocks noChangeShapeType="1"/>
            </p:cNvSpPr>
            <p:nvPr/>
          </p:nvSpPr>
          <p:spPr bwMode="auto">
            <a:xfrm>
              <a:off x="1382" y="1685"/>
              <a:ext cx="602" cy="0"/>
            </a:xfrm>
            <a:prstGeom prst="line"/>
            <a:noFill/>
            <a:ln w="15875">
              <a:solidFill>
                <a:srgbClr val="003800"/>
              </a:solidFill>
              <a:round/>
              <a:headEnd type="triangle" w="sm" len="med"/>
              <a:tailEnd type="triangle" w="sm" len="med"/>
            </a:ln>
          </p:spPr>
          <p:txBody>
            <a:bodyPr/>
            <a:p>
              <a:endParaRPr altLang="en-US" b="1" lang="zh-CN"/>
            </a:p>
          </p:txBody>
        </p:sp>
        <p:sp>
          <p:nvSpPr>
            <p:cNvPr id="1048819" name="Line 39"/>
            <p:cNvSpPr>
              <a:spLocks noChangeShapeType="1"/>
            </p:cNvSpPr>
            <p:nvPr/>
          </p:nvSpPr>
          <p:spPr bwMode="auto">
            <a:xfrm>
              <a:off x="1995" y="1685"/>
              <a:ext cx="602" cy="0"/>
            </a:xfrm>
            <a:prstGeom prst="line"/>
            <a:noFill/>
            <a:ln w="15875">
              <a:solidFill>
                <a:srgbClr val="003800"/>
              </a:solidFill>
              <a:round/>
              <a:headEnd type="triangle" w="sm" len="med"/>
              <a:tailEnd type="triangle" w="sm" len="med"/>
            </a:ln>
          </p:spPr>
          <p:txBody>
            <a:bodyPr/>
            <a:p>
              <a:endParaRPr altLang="en-US" b="1" lang="zh-CN"/>
            </a:p>
          </p:txBody>
        </p:sp>
        <p:sp>
          <p:nvSpPr>
            <p:cNvPr id="1048820" name="Text Box 40"/>
            <p:cNvSpPr txBox="1">
              <a:spLocks noChangeArrowheads="1"/>
            </p:cNvSpPr>
            <p:nvPr/>
          </p:nvSpPr>
          <p:spPr bwMode="auto">
            <a:xfrm>
              <a:off x="1526" y="1393"/>
              <a:ext cx="602" cy="326"/>
            </a:xfrm>
            <a:prstGeom prst="rect"/>
            <a:noFill/>
            <a:ln>
              <a:noFill/>
            </a:ln>
          </p:spPr>
          <p:txBody>
            <a:bodyPr/>
            <a:p>
              <a:pPr algn="just" eaLnBrk="0" hangingPunct="0"/>
              <a:r>
                <a:rPr altLang="zh-CN" b="1" sz="2800" kumimoji="0" lang="en-US">
                  <a:solidFill>
                    <a:srgbClr val="003800"/>
                  </a:solidFill>
                </a:rPr>
                <a:t>T1</a:t>
              </a:r>
            </a:p>
          </p:txBody>
        </p:sp>
        <p:sp>
          <p:nvSpPr>
            <p:cNvPr id="1048821" name="Text Box 41"/>
            <p:cNvSpPr txBox="1">
              <a:spLocks noChangeArrowheads="1"/>
            </p:cNvSpPr>
            <p:nvPr/>
          </p:nvSpPr>
          <p:spPr bwMode="auto">
            <a:xfrm>
              <a:off x="2067" y="1412"/>
              <a:ext cx="601" cy="327"/>
            </a:xfrm>
            <a:prstGeom prst="rect"/>
            <a:noFill/>
            <a:ln>
              <a:noFill/>
            </a:ln>
          </p:spPr>
          <p:txBody>
            <a:bodyPr/>
            <a:p>
              <a:pPr algn="just" eaLnBrk="0" hangingPunct="0"/>
              <a:r>
                <a:rPr altLang="zh-CN" b="1" sz="2800" kumimoji="0" lang="en-US">
                  <a:solidFill>
                    <a:srgbClr val="003800"/>
                  </a:solidFill>
                </a:rPr>
                <a:t>T2</a:t>
              </a:r>
            </a:p>
          </p:txBody>
        </p:sp>
        <p:sp>
          <p:nvSpPr>
            <p:cNvPr id="1048822" name="Line 42"/>
            <p:cNvSpPr>
              <a:spLocks noChangeShapeType="1"/>
            </p:cNvSpPr>
            <p:nvPr/>
          </p:nvSpPr>
          <p:spPr bwMode="auto">
            <a:xfrm flipV="1">
              <a:off x="3220" y="1571"/>
              <a:ext cx="0" cy="180"/>
            </a:xfrm>
            <a:prstGeom prst="line"/>
            <a:noFill/>
            <a:ln w="15875">
              <a:solidFill>
                <a:srgbClr val="003800"/>
              </a:solidFill>
              <a:round/>
              <a:headEnd/>
              <a:tailEnd/>
            </a:ln>
          </p:spPr>
          <p:txBody>
            <a:bodyPr/>
            <a:p>
              <a:endParaRPr altLang="en-US" b="1" lang="zh-CN"/>
            </a:p>
          </p:txBody>
        </p:sp>
      </p:grpSp>
      <p:grpSp>
        <p:nvGrpSpPr>
          <p:cNvPr id="89" name="Group 80"/>
          <p:cNvGrpSpPr/>
          <p:nvPr/>
        </p:nvGrpSpPr>
        <p:grpSpPr bwMode="auto">
          <a:xfrm>
            <a:off x="6626225" y="2839243"/>
            <a:ext cx="1136650" cy="550863"/>
            <a:chOff x="3214" y="1400"/>
            <a:chExt cx="716" cy="347"/>
          </a:xfrm>
        </p:grpSpPr>
        <p:sp>
          <p:nvSpPr>
            <p:cNvPr id="1048823" name="Line 44"/>
            <p:cNvSpPr>
              <a:spLocks noChangeShapeType="1"/>
            </p:cNvSpPr>
            <p:nvPr/>
          </p:nvSpPr>
          <p:spPr bwMode="auto">
            <a:xfrm flipV="1">
              <a:off x="3837" y="1567"/>
              <a:ext cx="0" cy="180"/>
            </a:xfrm>
            <a:prstGeom prst="line"/>
            <a:noFill/>
            <a:ln w="15875">
              <a:solidFill>
                <a:srgbClr val="003800"/>
              </a:solidFill>
              <a:round/>
              <a:headEnd/>
              <a:tailEnd/>
            </a:ln>
          </p:spPr>
          <p:txBody>
            <a:bodyPr/>
            <a:p>
              <a:endParaRPr altLang="en-US" b="1" lang="zh-CN"/>
            </a:p>
          </p:txBody>
        </p:sp>
        <p:sp>
          <p:nvSpPr>
            <p:cNvPr id="1048824" name="Line 45"/>
            <p:cNvSpPr>
              <a:spLocks noChangeShapeType="1"/>
            </p:cNvSpPr>
            <p:nvPr/>
          </p:nvSpPr>
          <p:spPr bwMode="auto">
            <a:xfrm>
              <a:off x="3214" y="1689"/>
              <a:ext cx="623" cy="0"/>
            </a:xfrm>
            <a:prstGeom prst="line"/>
            <a:noFill/>
            <a:ln w="15875">
              <a:solidFill>
                <a:srgbClr val="003800"/>
              </a:solidFill>
              <a:round/>
              <a:headEnd type="triangle" w="sm" len="med"/>
              <a:tailEnd type="triangle" w="sm" len="med"/>
            </a:ln>
          </p:spPr>
          <p:txBody>
            <a:bodyPr/>
            <a:p>
              <a:endParaRPr altLang="en-US" b="1" lang="zh-CN"/>
            </a:p>
          </p:txBody>
        </p:sp>
        <p:sp>
          <p:nvSpPr>
            <p:cNvPr id="1048825" name="Text Box 46"/>
            <p:cNvSpPr txBox="1">
              <a:spLocks noChangeArrowheads="1"/>
            </p:cNvSpPr>
            <p:nvPr/>
          </p:nvSpPr>
          <p:spPr bwMode="auto">
            <a:xfrm>
              <a:off x="3328" y="1400"/>
              <a:ext cx="602" cy="327"/>
            </a:xfrm>
            <a:prstGeom prst="rect"/>
            <a:noFill/>
            <a:ln>
              <a:noFill/>
            </a:ln>
          </p:spPr>
          <p:txBody>
            <a:bodyPr/>
            <a:p>
              <a:pPr algn="just" eaLnBrk="0" hangingPunct="0"/>
              <a:r>
                <a:rPr altLang="zh-CN" b="1" sz="2800" kumimoji="0" lang="en-US">
                  <a:solidFill>
                    <a:srgbClr val="003800"/>
                  </a:solidFill>
                </a:rPr>
                <a:t>Tw</a:t>
              </a:r>
            </a:p>
          </p:txBody>
        </p:sp>
      </p:grpSp>
      <p:sp>
        <p:nvSpPr>
          <p:cNvPr id="1048826" name="Freeform 47"/>
          <p:cNvSpPr/>
          <p:nvPr/>
        </p:nvSpPr>
        <p:spPr bwMode="auto">
          <a:xfrm flipH="1">
            <a:off x="7399338" y="3577431"/>
            <a:ext cx="195262" cy="1790700"/>
          </a:xfrm>
          <a:custGeom>
            <a:avLst/>
            <a:gdLst>
              <a:gd name="T0" fmla="*/ 0 w 183"/>
              <a:gd name="T1" fmla="*/ 0 h 1760"/>
              <a:gd name="T2" fmla="*/ 180 w 183"/>
              <a:gd name="T3" fmla="*/ 620 h 1760"/>
              <a:gd name="T4" fmla="*/ 20 w 183"/>
              <a:gd name="T5" fmla="*/ 1760 h 1760"/>
            </a:gdLst>
            <a:ahLst/>
            <a:cxnLst>
              <a:cxn ang="0">
                <a:pos x="T0" y="T1"/>
              </a:cxn>
              <a:cxn ang="0">
                <a:pos x="T2" y="T3"/>
              </a:cxn>
              <a:cxn ang="0">
                <a:pos x="T4" y="T5"/>
              </a:cxn>
            </a:cxnLst>
            <a:rect l="0" t="0" r="r" b="b"/>
            <a:pathLst>
              <a:path w="183" h="1760">
                <a:moveTo>
                  <a:pt x="0" y="0"/>
                </a:moveTo>
                <a:cubicBezTo>
                  <a:pt x="88" y="163"/>
                  <a:pt x="177" y="327"/>
                  <a:pt x="180" y="620"/>
                </a:cubicBezTo>
                <a:cubicBezTo>
                  <a:pt x="183" y="913"/>
                  <a:pt x="101" y="1336"/>
                  <a:pt x="20" y="1760"/>
                </a:cubicBezTo>
              </a:path>
            </a:pathLst>
          </a:custGeom>
          <a:noFill/>
          <a:ln w="19050" cmpd="sng">
            <a:solidFill>
              <a:schemeClr val="bg1"/>
            </a:solidFill>
            <a:round/>
            <a:headEnd type="oval" w="med" len="med"/>
            <a:tailEnd type="triangle" w="med" len="med"/>
          </a:ln>
        </p:spPr>
        <p:txBody>
          <a:bodyPr/>
          <a:p>
            <a:endParaRPr altLang="en-US" b="1" lang="zh-CN"/>
          </a:p>
        </p:txBody>
      </p:sp>
      <p:grpSp>
        <p:nvGrpSpPr>
          <p:cNvPr id="90" name="Group 48"/>
          <p:cNvGrpSpPr/>
          <p:nvPr/>
        </p:nvGrpSpPr>
        <p:grpSpPr bwMode="auto">
          <a:xfrm>
            <a:off x="3671888" y="5377656"/>
            <a:ext cx="5033962" cy="347662"/>
            <a:chOff x="1272" y="3344"/>
            <a:chExt cx="3171" cy="219"/>
          </a:xfrm>
        </p:grpSpPr>
        <p:grpSp>
          <p:nvGrpSpPr>
            <p:cNvPr id="91" name="Group 49"/>
            <p:cNvGrpSpPr/>
            <p:nvPr/>
          </p:nvGrpSpPr>
          <p:grpSpPr bwMode="auto">
            <a:xfrm>
              <a:off x="2172" y="3344"/>
              <a:ext cx="2271" cy="219"/>
              <a:chOff x="4400" y="4260"/>
              <a:chExt cx="2640" cy="340"/>
            </a:xfrm>
          </p:grpSpPr>
          <p:sp>
            <p:nvSpPr>
              <p:cNvPr id="1048827" name="Freeform 50"/>
              <p:cNvSpPr/>
              <p:nvPr/>
            </p:nvSpPr>
            <p:spPr bwMode="auto">
              <a:xfrm>
                <a:off x="4400" y="4260"/>
                <a:ext cx="2200" cy="340"/>
              </a:xfrm>
              <a:custGeom>
                <a:avLst/>
                <a:gdLst>
                  <a:gd name="T0" fmla="*/ 0 w 2200"/>
                  <a:gd name="T1" fmla="*/ 160 h 340"/>
                  <a:gd name="T2" fmla="*/ 1340 w 2200"/>
                  <a:gd name="T3" fmla="*/ 160 h 340"/>
                  <a:gd name="T4" fmla="*/ 1480 w 2200"/>
                  <a:gd name="T5" fmla="*/ 0 h 340"/>
                  <a:gd name="T6" fmla="*/ 2080 w 2200"/>
                  <a:gd name="T7" fmla="*/ 0 h 340"/>
                  <a:gd name="T8" fmla="*/ 2200 w 2200"/>
                  <a:gd name="T9" fmla="*/ 160 h 340"/>
                  <a:gd name="T10" fmla="*/ 2080 w 2200"/>
                  <a:gd name="T11" fmla="*/ 340 h 340"/>
                  <a:gd name="T12" fmla="*/ 1500 w 2200"/>
                  <a:gd name="T13" fmla="*/ 340 h 340"/>
                  <a:gd name="T14" fmla="*/ 1360 w 2200"/>
                  <a:gd name="T15" fmla="*/ 160 h 3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0" h="340">
                    <a:moveTo>
                      <a:pt x="0" y="160"/>
                    </a:moveTo>
                    <a:lnTo>
                      <a:pt x="1340" y="160"/>
                    </a:lnTo>
                    <a:lnTo>
                      <a:pt x="1480" y="0"/>
                    </a:lnTo>
                    <a:lnTo>
                      <a:pt x="2080" y="0"/>
                    </a:lnTo>
                    <a:lnTo>
                      <a:pt x="2200" y="160"/>
                    </a:lnTo>
                    <a:lnTo>
                      <a:pt x="2080" y="340"/>
                    </a:lnTo>
                    <a:lnTo>
                      <a:pt x="1500" y="340"/>
                    </a:lnTo>
                    <a:lnTo>
                      <a:pt x="1360" y="160"/>
                    </a:lnTo>
                  </a:path>
                </a:pathLst>
              </a:custGeom>
              <a:noFill/>
              <a:ln w="28575" cmpd="sng">
                <a:solidFill>
                  <a:srgbClr val="003800"/>
                </a:solidFill>
                <a:round/>
                <a:headEnd/>
                <a:tailEnd/>
              </a:ln>
            </p:spPr>
            <p:txBody>
              <a:bodyPr/>
              <a:p>
                <a:endParaRPr altLang="en-US" b="1" lang="zh-CN"/>
              </a:p>
            </p:txBody>
          </p:sp>
          <p:sp>
            <p:nvSpPr>
              <p:cNvPr id="1048828" name="Line 51"/>
              <p:cNvSpPr>
                <a:spLocks noChangeShapeType="1"/>
              </p:cNvSpPr>
              <p:nvPr/>
            </p:nvSpPr>
            <p:spPr bwMode="auto">
              <a:xfrm>
                <a:off x="6600" y="4420"/>
                <a:ext cx="440" cy="0"/>
              </a:xfrm>
              <a:prstGeom prst="line"/>
              <a:noFill/>
              <a:ln w="28575">
                <a:solidFill>
                  <a:srgbClr val="003800"/>
                </a:solidFill>
                <a:round/>
                <a:headEnd/>
                <a:tailEnd/>
              </a:ln>
            </p:spPr>
            <p:txBody>
              <a:bodyPr/>
              <a:p>
                <a:endParaRPr altLang="en-US" b="1" lang="zh-CN"/>
              </a:p>
            </p:txBody>
          </p:sp>
        </p:grpSp>
        <p:sp>
          <p:nvSpPr>
            <p:cNvPr id="1048829" name="Line 52"/>
            <p:cNvSpPr>
              <a:spLocks noChangeShapeType="1"/>
            </p:cNvSpPr>
            <p:nvPr/>
          </p:nvSpPr>
          <p:spPr bwMode="auto">
            <a:xfrm flipH="1">
              <a:off x="1272" y="3450"/>
              <a:ext cx="914" cy="0"/>
            </a:xfrm>
            <a:prstGeom prst="line"/>
            <a:noFill/>
            <a:ln w="28575">
              <a:solidFill>
                <a:srgbClr val="003800"/>
              </a:solidFill>
              <a:round/>
              <a:headEnd/>
              <a:tailEnd/>
            </a:ln>
            <a:effectLst/>
          </p:spPr>
          <p:txBody>
            <a:bodyPr wrap="none"/>
            <a:p>
              <a:endParaRPr altLang="en-US" b="1" lang="zh-CN"/>
            </a:p>
          </p:txBody>
        </p:sp>
      </p:grpSp>
      <p:grpSp>
        <p:nvGrpSpPr>
          <p:cNvPr id="92" name="Group 53"/>
          <p:cNvGrpSpPr/>
          <p:nvPr/>
        </p:nvGrpSpPr>
        <p:grpSpPr bwMode="auto">
          <a:xfrm flipV="1">
            <a:off x="3705225" y="3448843"/>
            <a:ext cx="2940050" cy="339725"/>
            <a:chOff x="1509" y="2273"/>
            <a:chExt cx="1852" cy="214"/>
          </a:xfrm>
        </p:grpSpPr>
        <p:sp>
          <p:nvSpPr>
            <p:cNvPr id="1048830" name="Freeform 54"/>
            <p:cNvSpPr/>
            <p:nvPr/>
          </p:nvSpPr>
          <p:spPr bwMode="auto">
            <a:xfrm>
              <a:off x="1509" y="2277"/>
              <a:ext cx="622" cy="210"/>
            </a:xfrm>
            <a:custGeom>
              <a:avLst/>
              <a:gdLst>
                <a:gd name="T0" fmla="*/ 0 w 595"/>
                <a:gd name="T1" fmla="*/ 210 h 210"/>
                <a:gd name="T2" fmla="*/ 0 w 595"/>
                <a:gd name="T3" fmla="*/ 0 h 210"/>
                <a:gd name="T4" fmla="*/ 311 w 595"/>
                <a:gd name="T5" fmla="*/ 0 h 210"/>
                <a:gd name="T6" fmla="*/ 311 w 595"/>
                <a:gd name="T7" fmla="*/ 210 h 210"/>
                <a:gd name="T8" fmla="*/ 595 w 595"/>
                <a:gd name="T9" fmla="*/ 210 h 210"/>
              </a:gdLst>
              <a:ahLst/>
              <a:cxnLst>
                <a:cxn ang="0">
                  <a:pos x="T0" y="T1"/>
                </a:cxn>
                <a:cxn ang="0">
                  <a:pos x="T2" y="T3"/>
                </a:cxn>
                <a:cxn ang="0">
                  <a:pos x="T4" y="T5"/>
                </a:cxn>
                <a:cxn ang="0">
                  <a:pos x="T6" y="T7"/>
                </a:cxn>
                <a:cxn ang="0">
                  <a:pos x="T8" y="T9"/>
                </a:cxn>
              </a:cxnLst>
              <a:rect l="0" t="0" r="r" b="b"/>
              <a:pathLst>
                <a:path w="595" h="210">
                  <a:moveTo>
                    <a:pt x="0" y="210"/>
                  </a:moveTo>
                  <a:lnTo>
                    <a:pt x="0" y="0"/>
                  </a:lnTo>
                  <a:lnTo>
                    <a:pt x="311" y="0"/>
                  </a:lnTo>
                  <a:lnTo>
                    <a:pt x="311" y="210"/>
                  </a:lnTo>
                  <a:lnTo>
                    <a:pt x="595" y="210"/>
                  </a:lnTo>
                </a:path>
              </a:pathLst>
            </a:custGeom>
            <a:noFill/>
            <a:ln w="28575">
              <a:solidFill>
                <a:srgbClr val="003800"/>
              </a:solidFill>
              <a:round/>
              <a:headEnd/>
              <a:tailEnd/>
            </a:ln>
            <a:effectLst/>
          </p:spPr>
          <p:txBody>
            <a:bodyPr wrap="none"/>
            <a:p>
              <a:endParaRPr altLang="en-US" b="1" lang="zh-CN"/>
            </a:p>
          </p:txBody>
        </p:sp>
        <p:sp>
          <p:nvSpPr>
            <p:cNvPr id="1048831" name="Freeform 55"/>
            <p:cNvSpPr/>
            <p:nvPr/>
          </p:nvSpPr>
          <p:spPr bwMode="auto">
            <a:xfrm>
              <a:off x="2126" y="2273"/>
              <a:ext cx="614" cy="210"/>
            </a:xfrm>
            <a:custGeom>
              <a:avLst/>
              <a:gdLst>
                <a:gd name="T0" fmla="*/ 0 w 595"/>
                <a:gd name="T1" fmla="*/ 210 h 210"/>
                <a:gd name="T2" fmla="*/ 0 w 595"/>
                <a:gd name="T3" fmla="*/ 0 h 210"/>
                <a:gd name="T4" fmla="*/ 311 w 595"/>
                <a:gd name="T5" fmla="*/ 0 h 210"/>
                <a:gd name="T6" fmla="*/ 311 w 595"/>
                <a:gd name="T7" fmla="*/ 210 h 210"/>
                <a:gd name="T8" fmla="*/ 595 w 595"/>
                <a:gd name="T9" fmla="*/ 210 h 210"/>
              </a:gdLst>
              <a:ahLst/>
              <a:cxnLst>
                <a:cxn ang="0">
                  <a:pos x="T0" y="T1"/>
                </a:cxn>
                <a:cxn ang="0">
                  <a:pos x="T2" y="T3"/>
                </a:cxn>
                <a:cxn ang="0">
                  <a:pos x="T4" y="T5"/>
                </a:cxn>
                <a:cxn ang="0">
                  <a:pos x="T6" y="T7"/>
                </a:cxn>
                <a:cxn ang="0">
                  <a:pos x="T8" y="T9"/>
                </a:cxn>
              </a:cxnLst>
              <a:rect l="0" t="0" r="r" b="b"/>
              <a:pathLst>
                <a:path w="595" h="210">
                  <a:moveTo>
                    <a:pt x="0" y="210"/>
                  </a:moveTo>
                  <a:lnTo>
                    <a:pt x="0" y="0"/>
                  </a:lnTo>
                  <a:lnTo>
                    <a:pt x="311" y="0"/>
                  </a:lnTo>
                  <a:lnTo>
                    <a:pt x="311" y="210"/>
                  </a:lnTo>
                  <a:lnTo>
                    <a:pt x="595" y="210"/>
                  </a:lnTo>
                </a:path>
              </a:pathLst>
            </a:custGeom>
            <a:noFill/>
            <a:ln w="28575">
              <a:solidFill>
                <a:srgbClr val="003800"/>
              </a:solidFill>
              <a:round/>
              <a:headEnd/>
              <a:tailEnd/>
            </a:ln>
            <a:effectLst/>
          </p:spPr>
          <p:txBody>
            <a:bodyPr wrap="none"/>
            <a:p>
              <a:endParaRPr altLang="en-US" b="1" lang="zh-CN"/>
            </a:p>
          </p:txBody>
        </p:sp>
        <p:sp>
          <p:nvSpPr>
            <p:cNvPr id="1048832" name="Freeform 56"/>
            <p:cNvSpPr/>
            <p:nvPr/>
          </p:nvSpPr>
          <p:spPr bwMode="auto">
            <a:xfrm>
              <a:off x="2738" y="2273"/>
              <a:ext cx="623" cy="210"/>
            </a:xfrm>
            <a:custGeom>
              <a:avLst/>
              <a:gdLst>
                <a:gd name="T0" fmla="*/ 0 w 595"/>
                <a:gd name="T1" fmla="*/ 210 h 210"/>
                <a:gd name="T2" fmla="*/ 0 w 595"/>
                <a:gd name="T3" fmla="*/ 0 h 210"/>
                <a:gd name="T4" fmla="*/ 311 w 595"/>
                <a:gd name="T5" fmla="*/ 0 h 210"/>
                <a:gd name="T6" fmla="*/ 311 w 595"/>
                <a:gd name="T7" fmla="*/ 210 h 210"/>
                <a:gd name="T8" fmla="*/ 595 w 595"/>
                <a:gd name="T9" fmla="*/ 210 h 210"/>
              </a:gdLst>
              <a:ahLst/>
              <a:cxnLst>
                <a:cxn ang="0">
                  <a:pos x="T0" y="T1"/>
                </a:cxn>
                <a:cxn ang="0">
                  <a:pos x="T2" y="T3"/>
                </a:cxn>
                <a:cxn ang="0">
                  <a:pos x="T4" y="T5"/>
                </a:cxn>
                <a:cxn ang="0">
                  <a:pos x="T6" y="T7"/>
                </a:cxn>
                <a:cxn ang="0">
                  <a:pos x="T8" y="T9"/>
                </a:cxn>
              </a:cxnLst>
              <a:rect l="0" t="0" r="r" b="b"/>
              <a:pathLst>
                <a:path w="595" h="210">
                  <a:moveTo>
                    <a:pt x="0" y="210"/>
                  </a:moveTo>
                  <a:lnTo>
                    <a:pt x="0" y="0"/>
                  </a:lnTo>
                  <a:lnTo>
                    <a:pt x="311" y="0"/>
                  </a:lnTo>
                  <a:lnTo>
                    <a:pt x="311" y="210"/>
                  </a:lnTo>
                  <a:lnTo>
                    <a:pt x="595" y="210"/>
                  </a:lnTo>
                </a:path>
              </a:pathLst>
            </a:custGeom>
            <a:noFill/>
            <a:ln w="28575">
              <a:solidFill>
                <a:srgbClr val="003800"/>
              </a:solidFill>
              <a:round/>
              <a:headEnd/>
              <a:tailEnd/>
            </a:ln>
            <a:effectLst/>
          </p:spPr>
          <p:txBody>
            <a:bodyPr wrap="none"/>
            <a:p>
              <a:endParaRPr altLang="en-US" b="1" lang="zh-CN"/>
            </a:p>
          </p:txBody>
        </p:sp>
      </p:grpSp>
      <p:sp>
        <p:nvSpPr>
          <p:cNvPr id="1048833" name="Freeform 57"/>
          <p:cNvSpPr/>
          <p:nvPr/>
        </p:nvSpPr>
        <p:spPr bwMode="auto">
          <a:xfrm flipV="1">
            <a:off x="6650038" y="3440906"/>
            <a:ext cx="989012" cy="333375"/>
          </a:xfrm>
          <a:custGeom>
            <a:avLst/>
            <a:gdLst>
              <a:gd name="T0" fmla="*/ 0 w 595"/>
              <a:gd name="T1" fmla="*/ 210 h 210"/>
              <a:gd name="T2" fmla="*/ 0 w 595"/>
              <a:gd name="T3" fmla="*/ 0 h 210"/>
              <a:gd name="T4" fmla="*/ 311 w 595"/>
              <a:gd name="T5" fmla="*/ 0 h 210"/>
              <a:gd name="T6" fmla="*/ 311 w 595"/>
              <a:gd name="T7" fmla="*/ 210 h 210"/>
              <a:gd name="T8" fmla="*/ 595 w 595"/>
              <a:gd name="T9" fmla="*/ 210 h 210"/>
            </a:gdLst>
            <a:ahLst/>
            <a:cxnLst>
              <a:cxn ang="0">
                <a:pos x="T0" y="T1"/>
              </a:cxn>
              <a:cxn ang="0">
                <a:pos x="T2" y="T3"/>
              </a:cxn>
              <a:cxn ang="0">
                <a:pos x="T4" y="T5"/>
              </a:cxn>
              <a:cxn ang="0">
                <a:pos x="T6" y="T7"/>
              </a:cxn>
              <a:cxn ang="0">
                <a:pos x="T8" y="T9"/>
              </a:cxn>
            </a:cxnLst>
            <a:rect l="0" t="0" r="r" b="b"/>
            <a:pathLst>
              <a:path w="595" h="210">
                <a:moveTo>
                  <a:pt x="0" y="210"/>
                </a:moveTo>
                <a:lnTo>
                  <a:pt x="0" y="0"/>
                </a:lnTo>
                <a:lnTo>
                  <a:pt x="311" y="0"/>
                </a:lnTo>
                <a:lnTo>
                  <a:pt x="311" y="210"/>
                </a:lnTo>
                <a:lnTo>
                  <a:pt x="595" y="210"/>
                </a:lnTo>
              </a:path>
            </a:pathLst>
          </a:custGeom>
          <a:noFill/>
          <a:ln w="28575">
            <a:solidFill>
              <a:srgbClr val="003800"/>
            </a:solidFill>
            <a:round/>
            <a:headEnd/>
            <a:tailEnd/>
          </a:ln>
          <a:effectLst/>
        </p:spPr>
        <p:txBody>
          <a:bodyPr wrap="none"/>
          <a:p>
            <a:endParaRPr altLang="en-US" b="1" lang="zh-CN"/>
          </a:p>
        </p:txBody>
      </p:sp>
      <p:sp>
        <p:nvSpPr>
          <p:cNvPr id="1048834" name="Freeform 58"/>
          <p:cNvSpPr/>
          <p:nvPr/>
        </p:nvSpPr>
        <p:spPr bwMode="auto">
          <a:xfrm flipV="1">
            <a:off x="7615238" y="3434556"/>
            <a:ext cx="989012" cy="333375"/>
          </a:xfrm>
          <a:custGeom>
            <a:avLst/>
            <a:gdLst>
              <a:gd name="T0" fmla="*/ 0 w 595"/>
              <a:gd name="T1" fmla="*/ 210 h 210"/>
              <a:gd name="T2" fmla="*/ 0 w 595"/>
              <a:gd name="T3" fmla="*/ 0 h 210"/>
              <a:gd name="T4" fmla="*/ 311 w 595"/>
              <a:gd name="T5" fmla="*/ 0 h 210"/>
              <a:gd name="T6" fmla="*/ 311 w 595"/>
              <a:gd name="T7" fmla="*/ 210 h 210"/>
              <a:gd name="T8" fmla="*/ 595 w 595"/>
              <a:gd name="T9" fmla="*/ 210 h 210"/>
            </a:gdLst>
            <a:ahLst/>
            <a:cxnLst>
              <a:cxn ang="0">
                <a:pos x="T0" y="T1"/>
              </a:cxn>
              <a:cxn ang="0">
                <a:pos x="T2" y="T3"/>
              </a:cxn>
              <a:cxn ang="0">
                <a:pos x="T4" y="T5"/>
              </a:cxn>
              <a:cxn ang="0">
                <a:pos x="T6" y="T7"/>
              </a:cxn>
              <a:cxn ang="0">
                <a:pos x="T8" y="T9"/>
              </a:cxn>
            </a:cxnLst>
            <a:rect l="0" t="0" r="r" b="b"/>
            <a:pathLst>
              <a:path w="595" h="210">
                <a:moveTo>
                  <a:pt x="0" y="210"/>
                </a:moveTo>
                <a:lnTo>
                  <a:pt x="0" y="0"/>
                </a:lnTo>
                <a:lnTo>
                  <a:pt x="311" y="0"/>
                </a:lnTo>
                <a:lnTo>
                  <a:pt x="311" y="210"/>
                </a:lnTo>
                <a:lnTo>
                  <a:pt x="595" y="210"/>
                </a:lnTo>
              </a:path>
            </a:pathLst>
          </a:custGeom>
          <a:noFill/>
          <a:ln w="28575">
            <a:solidFill>
              <a:srgbClr val="003800"/>
            </a:solidFill>
            <a:round/>
            <a:headEnd/>
            <a:tailEnd/>
          </a:ln>
          <a:effectLst/>
        </p:spPr>
        <p:txBody>
          <a:bodyPr wrap="none"/>
          <a:p>
            <a:endParaRPr altLang="en-US" b="1" lang="zh-CN"/>
          </a:p>
        </p:txBody>
      </p:sp>
      <p:sp>
        <p:nvSpPr>
          <p:cNvPr id="1048835" name="Line 59"/>
          <p:cNvSpPr>
            <a:spLocks noChangeShapeType="1"/>
          </p:cNvSpPr>
          <p:nvPr/>
        </p:nvSpPr>
        <p:spPr bwMode="auto">
          <a:xfrm flipV="1">
            <a:off x="3603625" y="4836318"/>
            <a:ext cx="2960688" cy="0"/>
          </a:xfrm>
          <a:prstGeom prst="line"/>
          <a:noFill/>
          <a:ln w="28575">
            <a:solidFill>
              <a:srgbClr val="003800"/>
            </a:solidFill>
            <a:round/>
            <a:headEnd/>
            <a:tailEnd/>
          </a:ln>
          <a:effectLst/>
        </p:spPr>
        <p:txBody>
          <a:bodyPr wrap="none"/>
          <a:p>
            <a:endParaRPr altLang="en-US" b="1" lang="zh-CN"/>
          </a:p>
        </p:txBody>
      </p:sp>
      <p:sp>
        <p:nvSpPr>
          <p:cNvPr id="1048836" name="Freeform 60"/>
          <p:cNvSpPr/>
          <p:nvPr/>
        </p:nvSpPr>
        <p:spPr bwMode="auto">
          <a:xfrm flipV="1">
            <a:off x="6564313" y="4836318"/>
            <a:ext cx="2379663" cy="276225"/>
          </a:xfrm>
          <a:custGeom>
            <a:avLst/>
            <a:gdLst>
              <a:gd name="T0" fmla="*/ 0 w 1499"/>
              <a:gd name="T1" fmla="*/ 228 h 228"/>
              <a:gd name="T2" fmla="*/ 192 w 1499"/>
              <a:gd name="T3" fmla="*/ 0 h 228"/>
              <a:gd name="T4" fmla="*/ 576 w 1499"/>
              <a:gd name="T5" fmla="*/ 0 h 228"/>
              <a:gd name="T6" fmla="*/ 768 w 1499"/>
              <a:gd name="T7" fmla="*/ 228 h 228"/>
              <a:gd name="T8" fmla="*/ 1499 w 1499"/>
              <a:gd name="T9" fmla="*/ 228 h 228"/>
            </a:gdLst>
            <a:ahLst/>
            <a:cxnLst>
              <a:cxn ang="0">
                <a:pos x="T0" y="T1"/>
              </a:cxn>
              <a:cxn ang="0">
                <a:pos x="T2" y="T3"/>
              </a:cxn>
              <a:cxn ang="0">
                <a:pos x="T4" y="T5"/>
              </a:cxn>
              <a:cxn ang="0">
                <a:pos x="T6" y="T7"/>
              </a:cxn>
              <a:cxn ang="0">
                <a:pos x="T8" y="T9"/>
              </a:cxn>
            </a:cxnLst>
            <a:rect l="0" t="0" r="r" b="b"/>
            <a:pathLst>
              <a:path w="1499" h="228">
                <a:moveTo>
                  <a:pt x="0" y="228"/>
                </a:moveTo>
                <a:lnTo>
                  <a:pt x="192" y="0"/>
                </a:lnTo>
                <a:lnTo>
                  <a:pt x="576" y="0"/>
                </a:lnTo>
                <a:lnTo>
                  <a:pt x="768" y="228"/>
                </a:lnTo>
                <a:lnTo>
                  <a:pt x="1499" y="228"/>
                </a:lnTo>
              </a:path>
            </a:pathLst>
          </a:custGeom>
          <a:noFill/>
          <a:ln w="28575">
            <a:solidFill>
              <a:srgbClr val="003800"/>
            </a:solidFill>
            <a:round/>
            <a:headEnd/>
            <a:tailEnd/>
          </a:ln>
          <a:effectLst/>
        </p:spPr>
        <p:txBody>
          <a:bodyPr wrap="none"/>
          <a:p>
            <a:endParaRPr altLang="en-US" b="1" lang="zh-CN"/>
          </a:p>
        </p:txBody>
      </p:sp>
      <p:grpSp>
        <p:nvGrpSpPr>
          <p:cNvPr id="93" name="Group 81"/>
          <p:cNvGrpSpPr/>
          <p:nvPr/>
        </p:nvGrpSpPr>
        <p:grpSpPr bwMode="auto">
          <a:xfrm>
            <a:off x="2468563" y="4574381"/>
            <a:ext cx="1338262" cy="471487"/>
            <a:chOff x="595" y="2437"/>
            <a:chExt cx="843" cy="297"/>
          </a:xfrm>
        </p:grpSpPr>
        <p:sp>
          <p:nvSpPr>
            <p:cNvPr id="1048837" name="Text Box 73"/>
            <p:cNvSpPr txBox="1">
              <a:spLocks noChangeArrowheads="1"/>
            </p:cNvSpPr>
            <p:nvPr/>
          </p:nvSpPr>
          <p:spPr bwMode="auto">
            <a:xfrm>
              <a:off x="595" y="2437"/>
              <a:ext cx="843" cy="297"/>
            </a:xfrm>
            <a:prstGeom prst="rect"/>
            <a:noFill/>
            <a:ln>
              <a:noFill/>
            </a:ln>
          </p:spPr>
          <p:txBody>
            <a:bodyPr/>
            <a:p>
              <a:pPr algn="just" eaLnBrk="0" hangingPunct="0"/>
              <a:r>
                <a:rPr altLang="zh-CN" b="1" sz="2800" kumimoji="0" lang="en-US">
                  <a:solidFill>
                    <a:srgbClr val="003800"/>
                  </a:solidFill>
                </a:rPr>
                <a:t>Ready</a:t>
              </a:r>
            </a:p>
          </p:txBody>
        </p:sp>
        <p:sp>
          <p:nvSpPr>
            <p:cNvPr id="1048838" name="Line 74"/>
            <p:cNvSpPr>
              <a:spLocks noChangeShapeType="1"/>
            </p:cNvSpPr>
            <p:nvPr/>
          </p:nvSpPr>
          <p:spPr bwMode="auto">
            <a:xfrm>
              <a:off x="657" y="2488"/>
              <a:ext cx="613" cy="0"/>
            </a:xfrm>
            <a:prstGeom prst="line"/>
            <a:noFill/>
            <a:ln w="19050">
              <a:solidFill>
                <a:srgbClr val="003800"/>
              </a:solidFill>
              <a:round/>
              <a:headEnd/>
              <a:tailEnd/>
            </a:ln>
            <a:effectLst/>
          </p:spPr>
          <p:txBody>
            <a:bodyPr wrap="none"/>
            <a:p>
              <a:endParaRPr altLang="en-US" b="1"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03">
                                            <p:txEl>
                                              <p:pRg st="0" end="0"/>
                                            </p:txEl>
                                          </p:spTgt>
                                        </p:tgtEl>
                                        <p:attrNameLst>
                                          <p:attrName>style.visibility</p:attrName>
                                        </p:attrNameLst>
                                      </p:cBhvr>
                                      <p:to>
                                        <p:strVal val="visible"/>
                                      </p:to>
                                    </p:set>
                                    <p:animEffect transition="in" filter="wipe(left)">
                                      <p:cBhvr>
                                        <p:cTn dur="500" id="7"/>
                                        <p:tgtEl>
                                          <p:spTgt spid="104880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92"/>
                                        </p:tgtEl>
                                        <p:attrNameLst>
                                          <p:attrName>style.visibility</p:attrName>
                                        </p:attrNameLst>
                                      </p:cBhvr>
                                      <p:to>
                                        <p:strVal val="visible"/>
                                      </p:to>
                                    </p:set>
                                    <p:animEffect transition="in" filter="wipe(left)">
                                      <p:cBhvr>
                                        <p:cTn dur="500" id="12"/>
                                        <p:tgtEl>
                                          <p:spTgt spid="92"/>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88"/>
                                        </p:tgtEl>
                                        <p:attrNameLst>
                                          <p:attrName>style.visibility</p:attrName>
                                        </p:attrNameLst>
                                      </p:cBhvr>
                                      <p:to>
                                        <p:strVal val="visible"/>
                                      </p:to>
                                    </p:set>
                                    <p:animEffect transition="in" filter="wipe(left)">
                                      <p:cBhvr>
                                        <p:cTn dur="500" id="17"/>
                                        <p:tgtEl>
                                          <p:spTgt spid="8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808"/>
                                        </p:tgtEl>
                                        <p:attrNameLst>
                                          <p:attrName>style.visibility</p:attrName>
                                        </p:attrNameLst>
                                      </p:cBhvr>
                                      <p:to>
                                        <p:strVal val="visible"/>
                                      </p:to>
                                    </p:set>
                                    <p:animEffect transition="in" filter="wipe(left)">
                                      <p:cBhvr>
                                        <p:cTn dur="500" id="22"/>
                                        <p:tgtEl>
                                          <p:spTgt spid="1048808"/>
                                        </p:tgtEl>
                                      </p:cBhvr>
                                    </p:animEffect>
                                  </p:childTnLst>
                                </p:cTn>
                              </p:par>
                            </p:childTnLst>
                          </p:cTn>
                        </p:par>
                        <p:par>
                          <p:cTn fill="hold" id="23">
                            <p:stCondLst>
                              <p:cond delay="500"/>
                            </p:stCondLst>
                            <p:childTnLst>
                              <p:par>
                                <p:cTn fill="hold" id="24" nodeType="afterEffect" presetClass="entr" presetID="22" presetSubtype="8">
                                  <p:stCondLst>
                                    <p:cond delay="0"/>
                                  </p:stCondLst>
                                  <p:childTnLst>
                                    <p:set>
                                      <p:cBhvr>
                                        <p:cTn dur="1" fill="hold" id="25">
                                          <p:stCondLst>
                                            <p:cond delay="0"/>
                                          </p:stCondLst>
                                        </p:cTn>
                                        <p:tgtEl>
                                          <p:spTgt spid="87"/>
                                        </p:tgtEl>
                                        <p:attrNameLst>
                                          <p:attrName>style.visibility</p:attrName>
                                        </p:attrNameLst>
                                      </p:cBhvr>
                                      <p:to>
                                        <p:strVal val="visible"/>
                                      </p:to>
                                    </p:set>
                                    <p:animEffect transition="in" filter="wipe(left)">
                                      <p:cBhvr>
                                        <p:cTn dur="500" id="26"/>
                                        <p:tgtEl>
                                          <p:spTgt spid="87"/>
                                        </p:tgtEl>
                                      </p:cBhvr>
                                    </p:animEffect>
                                  </p:childTnLst>
                                </p:cTn>
                              </p:par>
                            </p:childTnLst>
                          </p:cTn>
                        </p:par>
                        <p:par>
                          <p:cTn fill="hold" id="27">
                            <p:stCondLst>
                              <p:cond delay="1000"/>
                            </p:stCondLst>
                            <p:childTnLst>
                              <p:par>
                                <p:cTn fill="hold" id="28" nodeType="afterEffect" presetClass="entr" presetID="22" presetSubtype="1">
                                  <p:stCondLst>
                                    <p:cond delay="0"/>
                                  </p:stCondLst>
                                  <p:childTnLst>
                                    <p:set>
                                      <p:cBhvr>
                                        <p:cTn dur="1" fill="hold" id="29">
                                          <p:stCondLst>
                                            <p:cond delay="0"/>
                                          </p:stCondLst>
                                        </p:cTn>
                                        <p:tgtEl>
                                          <p:spTgt spid="1048809"/>
                                        </p:tgtEl>
                                        <p:attrNameLst>
                                          <p:attrName>style.visibility</p:attrName>
                                        </p:attrNameLst>
                                      </p:cBhvr>
                                      <p:to>
                                        <p:strVal val="visible"/>
                                      </p:to>
                                    </p:set>
                                    <p:animEffect transition="in" filter="wipe(up)">
                                      <p:cBhvr>
                                        <p:cTn dur="500" id="30"/>
                                        <p:tgtEl>
                                          <p:spTgt spid="1048809"/>
                                        </p:tgtEl>
                                      </p:cBhvr>
                                    </p:animEffect>
                                  </p:childTnLst>
                                </p:cTn>
                              </p:par>
                            </p:childTnLst>
                          </p:cTn>
                        </p:par>
                        <p:par>
                          <p:cTn fill="hold" id="31">
                            <p:stCondLst>
                              <p:cond delay="1500"/>
                            </p:stCondLst>
                            <p:childTnLst>
                              <p:par>
                                <p:cTn fill="hold" id="32" nodeType="afterEffect" presetClass="entr" presetID="22" presetSubtype="1">
                                  <p:stCondLst>
                                    <p:cond delay="0"/>
                                  </p:stCondLst>
                                  <p:childTnLst>
                                    <p:set>
                                      <p:cBhvr>
                                        <p:cTn dur="1" fill="hold" id="33">
                                          <p:stCondLst>
                                            <p:cond delay="0"/>
                                          </p:stCondLst>
                                        </p:cTn>
                                        <p:tgtEl>
                                          <p:spTgt spid="1048810"/>
                                        </p:tgtEl>
                                        <p:attrNameLst>
                                          <p:attrName>style.visibility</p:attrName>
                                        </p:attrNameLst>
                                      </p:cBhvr>
                                      <p:to>
                                        <p:strVal val="visible"/>
                                      </p:to>
                                    </p:set>
                                    <p:animEffect transition="in" filter="wipe(up)">
                                      <p:cBhvr>
                                        <p:cTn dur="500" id="34"/>
                                        <p:tgtEl>
                                          <p:spTgt spid="1048810"/>
                                        </p:tgtEl>
                                      </p:cBhvr>
                                    </p:animEffec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22" presetSubtype="1">
                                  <p:stCondLst>
                                    <p:cond delay="0"/>
                                  </p:stCondLst>
                                  <p:childTnLst>
                                    <p:set>
                                      <p:cBhvr>
                                        <p:cTn dur="1" fill="hold" id="38">
                                          <p:stCondLst>
                                            <p:cond delay="0"/>
                                          </p:stCondLst>
                                        </p:cTn>
                                        <p:tgtEl>
                                          <p:spTgt spid="1048804"/>
                                        </p:tgtEl>
                                        <p:attrNameLst>
                                          <p:attrName>style.visibility</p:attrName>
                                        </p:attrNameLst>
                                      </p:cBhvr>
                                      <p:to>
                                        <p:strVal val="visible"/>
                                      </p:to>
                                    </p:set>
                                    <p:animEffect transition="in" filter="wipe(up)">
                                      <p:cBhvr>
                                        <p:cTn dur="500" id="39"/>
                                        <p:tgtEl>
                                          <p:spTgt spid="1048804"/>
                                        </p:tgtEl>
                                      </p:cBhvr>
                                    </p:animEffect>
                                  </p:childTnLst>
                                </p:cTn>
                              </p:par>
                            </p:childTnLst>
                          </p:cTn>
                        </p:par>
                      </p:childTnLst>
                    </p:cTn>
                  </p:par>
                  <p:par>
                    <p:cTn fill="hold" id="40">
                      <p:stCondLst>
                        <p:cond delay="indefinite"/>
                      </p:stCondLst>
                      <p:childTnLst>
                        <p:par>
                          <p:cTn fill="hold" id="41">
                            <p:stCondLst>
                              <p:cond delay="0"/>
                            </p:stCondLst>
                            <p:childTnLst>
                              <p:par>
                                <p:cTn fill="hold" id="42" nodeType="clickEffect" presetClass="entr" presetID="22" presetSubtype="8">
                                  <p:stCondLst>
                                    <p:cond delay="0"/>
                                  </p:stCondLst>
                                  <p:childTnLst>
                                    <p:set>
                                      <p:cBhvr>
                                        <p:cTn dur="1" fill="hold" id="43">
                                          <p:stCondLst>
                                            <p:cond delay="0"/>
                                          </p:stCondLst>
                                        </p:cTn>
                                        <p:tgtEl>
                                          <p:spTgt spid="93"/>
                                        </p:tgtEl>
                                        <p:attrNameLst>
                                          <p:attrName>style.visibility</p:attrName>
                                        </p:attrNameLst>
                                      </p:cBhvr>
                                      <p:to>
                                        <p:strVal val="visible"/>
                                      </p:to>
                                    </p:set>
                                    <p:animEffect transition="in" filter="wipe(left)">
                                      <p:cBhvr>
                                        <p:cTn dur="500" id="44"/>
                                        <p:tgtEl>
                                          <p:spTgt spid="93"/>
                                        </p:tgtEl>
                                      </p:cBhvr>
                                    </p:animEffect>
                                  </p:childTnLst>
                                </p:cTn>
                              </p:par>
                            </p:childTnLst>
                          </p:cTn>
                        </p:par>
                        <p:par>
                          <p:cTn fill="hold" id="45">
                            <p:stCondLst>
                              <p:cond delay="500"/>
                            </p:stCondLst>
                            <p:childTnLst>
                              <p:par>
                                <p:cTn fill="hold" id="46" nodeType="afterEffect" presetClass="entr" presetID="22" presetSubtype="8">
                                  <p:stCondLst>
                                    <p:cond delay="0"/>
                                  </p:stCondLst>
                                  <p:childTnLst>
                                    <p:set>
                                      <p:cBhvr>
                                        <p:cTn dur="1" fill="hold" id="47">
                                          <p:stCondLst>
                                            <p:cond delay="0"/>
                                          </p:stCondLst>
                                        </p:cTn>
                                        <p:tgtEl>
                                          <p:spTgt spid="1048835"/>
                                        </p:tgtEl>
                                        <p:attrNameLst>
                                          <p:attrName>style.visibility</p:attrName>
                                        </p:attrNameLst>
                                      </p:cBhvr>
                                      <p:to>
                                        <p:strVal val="visible"/>
                                      </p:to>
                                    </p:set>
                                    <p:animEffect transition="in" filter="wipe(left)">
                                      <p:cBhvr>
                                        <p:cTn dur="500" id="48"/>
                                        <p:tgtEl>
                                          <p:spTgt spid="1048835"/>
                                        </p:tgtEl>
                                      </p:cBhvr>
                                    </p:animEffec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22" presetSubtype="8">
                                  <p:stCondLst>
                                    <p:cond delay="0"/>
                                  </p:stCondLst>
                                  <p:childTnLst>
                                    <p:set>
                                      <p:cBhvr>
                                        <p:cTn dur="1" fill="hold" id="52">
                                          <p:stCondLst>
                                            <p:cond delay="0"/>
                                          </p:stCondLst>
                                        </p:cTn>
                                        <p:tgtEl>
                                          <p:spTgt spid="1048833"/>
                                        </p:tgtEl>
                                        <p:attrNameLst>
                                          <p:attrName>style.visibility</p:attrName>
                                        </p:attrNameLst>
                                      </p:cBhvr>
                                      <p:to>
                                        <p:strVal val="visible"/>
                                      </p:to>
                                    </p:set>
                                    <p:animEffect transition="in" filter="wipe(left)">
                                      <p:cBhvr>
                                        <p:cTn dur="500" id="53"/>
                                        <p:tgtEl>
                                          <p:spTgt spid="1048833"/>
                                        </p:tgtEl>
                                      </p:cBhvr>
                                    </p:animEffect>
                                  </p:childTnLst>
                                </p:cTn>
                              </p:par>
                            </p:childTnLst>
                          </p:cTn>
                        </p:par>
                      </p:childTnLst>
                    </p:cTn>
                  </p:par>
                  <p:par>
                    <p:cTn fill="hold" id="54">
                      <p:stCondLst>
                        <p:cond delay="indefinite"/>
                      </p:stCondLst>
                      <p:childTnLst>
                        <p:par>
                          <p:cTn fill="hold" id="55">
                            <p:stCondLst>
                              <p:cond delay="0"/>
                            </p:stCondLst>
                            <p:childTnLst>
                              <p:par>
                                <p:cTn fill="hold" id="56" nodeType="clickEffect" presetClass="entr" presetID="22" presetSubtype="8">
                                  <p:stCondLst>
                                    <p:cond delay="0"/>
                                  </p:stCondLst>
                                  <p:childTnLst>
                                    <p:set>
                                      <p:cBhvr>
                                        <p:cTn dur="1" fill="hold" id="57">
                                          <p:stCondLst>
                                            <p:cond delay="0"/>
                                          </p:stCondLst>
                                        </p:cTn>
                                        <p:tgtEl>
                                          <p:spTgt spid="89"/>
                                        </p:tgtEl>
                                        <p:attrNameLst>
                                          <p:attrName>style.visibility</p:attrName>
                                        </p:attrNameLst>
                                      </p:cBhvr>
                                      <p:to>
                                        <p:strVal val="visible"/>
                                      </p:to>
                                    </p:set>
                                    <p:animEffect transition="in" filter="wipe(left)">
                                      <p:cBhvr>
                                        <p:cTn dur="500" id="58"/>
                                        <p:tgtEl>
                                          <p:spTgt spid="89"/>
                                        </p:tgtEl>
                                      </p:cBhvr>
                                    </p:animEffect>
                                  </p:childTnLst>
                                </p:cTn>
                              </p:par>
                            </p:childTnLst>
                          </p:cTn>
                        </p:par>
                        <p:par>
                          <p:cTn fill="hold" id="59">
                            <p:stCondLst>
                              <p:cond delay="500"/>
                            </p:stCondLst>
                            <p:childTnLst>
                              <p:par>
                                <p:cTn fill="hold" id="60" nodeType="afterEffect" presetClass="entr" presetID="22" presetSubtype="8">
                                  <p:stCondLst>
                                    <p:cond delay="0"/>
                                  </p:stCondLst>
                                  <p:childTnLst>
                                    <p:set>
                                      <p:cBhvr>
                                        <p:cTn dur="1" fill="hold" id="61">
                                          <p:stCondLst>
                                            <p:cond delay="0"/>
                                          </p:stCondLst>
                                        </p:cTn>
                                        <p:tgtEl>
                                          <p:spTgt spid="1048834"/>
                                        </p:tgtEl>
                                        <p:attrNameLst>
                                          <p:attrName>style.visibility</p:attrName>
                                        </p:attrNameLst>
                                      </p:cBhvr>
                                      <p:to>
                                        <p:strVal val="visible"/>
                                      </p:to>
                                    </p:set>
                                    <p:animEffect transition="in" filter="wipe(left)">
                                      <p:cBhvr>
                                        <p:cTn dur="500" id="62"/>
                                        <p:tgtEl>
                                          <p:spTgt spid="1048834"/>
                                        </p:tgtEl>
                                      </p:cBhvr>
                                    </p:animEffec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22" presetSubtype="1">
                                  <p:stCondLst>
                                    <p:cond delay="0"/>
                                  </p:stCondLst>
                                  <p:childTnLst>
                                    <p:set>
                                      <p:cBhvr>
                                        <p:cTn dur="1" fill="hold" id="66">
                                          <p:stCondLst>
                                            <p:cond delay="0"/>
                                          </p:stCondLst>
                                        </p:cTn>
                                        <p:tgtEl>
                                          <p:spTgt spid="1048811"/>
                                        </p:tgtEl>
                                        <p:attrNameLst>
                                          <p:attrName>style.visibility</p:attrName>
                                        </p:attrNameLst>
                                      </p:cBhvr>
                                      <p:to>
                                        <p:strVal val="visible"/>
                                      </p:to>
                                    </p:set>
                                    <p:animEffect transition="in" filter="wipe(up)">
                                      <p:cBhvr>
                                        <p:cTn dur="500" id="67"/>
                                        <p:tgtEl>
                                          <p:spTgt spid="1048811"/>
                                        </p:tgtEl>
                                      </p:cBhvr>
                                    </p:animEffect>
                                  </p:childTnLst>
                                </p:cTn>
                              </p:par>
                            </p:childTnLst>
                          </p:cTn>
                        </p:par>
                      </p:childTnLst>
                    </p:cTn>
                  </p:par>
                  <p:par>
                    <p:cTn fill="hold" id="68">
                      <p:stCondLst>
                        <p:cond delay="indefinite"/>
                      </p:stCondLst>
                      <p:childTnLst>
                        <p:par>
                          <p:cTn fill="hold" id="69">
                            <p:stCondLst>
                              <p:cond delay="0"/>
                            </p:stCondLst>
                            <p:childTnLst>
                              <p:par>
                                <p:cTn fill="hold" id="70" nodeType="clickEffect" presetClass="entr" presetID="22" presetSubtype="8">
                                  <p:stCondLst>
                                    <p:cond delay="0"/>
                                  </p:stCondLst>
                                  <p:childTnLst>
                                    <p:set>
                                      <p:cBhvr>
                                        <p:cTn dur="1" fill="hold" id="71">
                                          <p:stCondLst>
                                            <p:cond delay="0"/>
                                          </p:stCondLst>
                                        </p:cTn>
                                        <p:tgtEl>
                                          <p:spTgt spid="1048836"/>
                                        </p:tgtEl>
                                        <p:attrNameLst>
                                          <p:attrName>style.visibility</p:attrName>
                                        </p:attrNameLst>
                                      </p:cBhvr>
                                      <p:to>
                                        <p:strVal val="visible"/>
                                      </p:to>
                                    </p:set>
                                    <p:animEffect transition="in" filter="wipe(left)">
                                      <p:cBhvr>
                                        <p:cTn dur="500" id="72"/>
                                        <p:tgtEl>
                                          <p:spTgt spid="1048836"/>
                                        </p:tgtEl>
                                      </p:cBhvr>
                                    </p:animEffec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22" presetSubtype="1">
                                  <p:stCondLst>
                                    <p:cond delay="0"/>
                                  </p:stCondLst>
                                  <p:childTnLst>
                                    <p:set>
                                      <p:cBhvr>
                                        <p:cTn dur="1" fill="hold" id="76">
                                          <p:stCondLst>
                                            <p:cond delay="0"/>
                                          </p:stCondLst>
                                        </p:cTn>
                                        <p:tgtEl>
                                          <p:spTgt spid="1048826"/>
                                        </p:tgtEl>
                                        <p:attrNameLst>
                                          <p:attrName>style.visibility</p:attrName>
                                        </p:attrNameLst>
                                      </p:cBhvr>
                                      <p:to>
                                        <p:strVal val="visible"/>
                                      </p:to>
                                    </p:set>
                                    <p:animEffect transition="in" filter="wipe(up)">
                                      <p:cBhvr>
                                        <p:cTn dur="500" id="77"/>
                                        <p:tgtEl>
                                          <p:spTgt spid="1048826"/>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22" presetSubtype="8">
                                  <p:stCondLst>
                                    <p:cond delay="0"/>
                                  </p:stCondLst>
                                  <p:childTnLst>
                                    <p:set>
                                      <p:cBhvr>
                                        <p:cTn dur="1" fill="hold" id="81">
                                          <p:stCondLst>
                                            <p:cond delay="0"/>
                                          </p:stCondLst>
                                        </p:cTn>
                                        <p:tgtEl>
                                          <p:spTgt spid="1048812"/>
                                        </p:tgtEl>
                                        <p:attrNameLst>
                                          <p:attrName>style.visibility</p:attrName>
                                        </p:attrNameLst>
                                      </p:cBhvr>
                                      <p:to>
                                        <p:strVal val="visible"/>
                                      </p:to>
                                    </p:set>
                                    <p:animEffect transition="in" filter="wipe(left)">
                                      <p:cBhvr>
                                        <p:cTn dur="500" id="82"/>
                                        <p:tgtEl>
                                          <p:spTgt spid="1048812"/>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22" presetSubtype="8">
                                  <p:stCondLst>
                                    <p:cond delay="0"/>
                                  </p:stCondLst>
                                  <p:childTnLst>
                                    <p:set>
                                      <p:cBhvr>
                                        <p:cTn dur="1" fill="hold" id="86">
                                          <p:stCondLst>
                                            <p:cond delay="0"/>
                                          </p:stCondLst>
                                        </p:cTn>
                                        <p:tgtEl>
                                          <p:spTgt spid="1048805"/>
                                        </p:tgtEl>
                                        <p:attrNameLst>
                                          <p:attrName>style.visibility</p:attrName>
                                        </p:attrNameLst>
                                      </p:cBhvr>
                                      <p:to>
                                        <p:strVal val="visible"/>
                                      </p:to>
                                    </p:set>
                                    <p:animEffect transition="in" filter="wipe(left)">
                                      <p:cBhvr>
                                        <p:cTn dur="500" id="87"/>
                                        <p:tgtEl>
                                          <p:spTgt spid="1048805"/>
                                        </p:tgtEl>
                                      </p:cBhvr>
                                    </p:animEffect>
                                  </p:childTnLst>
                                </p:cTn>
                              </p:par>
                            </p:childTnLst>
                          </p:cTn>
                        </p:par>
                      </p:childTnLst>
                    </p:cTn>
                  </p:par>
                  <p:par>
                    <p:cTn fill="hold" id="88">
                      <p:stCondLst>
                        <p:cond delay="indefinite"/>
                      </p:stCondLst>
                      <p:childTnLst>
                        <p:par>
                          <p:cTn fill="hold" id="89">
                            <p:stCondLst>
                              <p:cond delay="0"/>
                            </p:stCondLst>
                            <p:childTnLst>
                              <p:par>
                                <p:cTn fill="hold" id="90" nodeType="clickEffect" presetClass="entr" presetID="22" presetSubtype="8">
                                  <p:stCondLst>
                                    <p:cond delay="0"/>
                                  </p:stCondLst>
                                  <p:childTnLst>
                                    <p:set>
                                      <p:cBhvr>
                                        <p:cTn dur="1" fill="hold" id="91">
                                          <p:stCondLst>
                                            <p:cond delay="0"/>
                                          </p:stCondLst>
                                        </p:cTn>
                                        <p:tgtEl>
                                          <p:spTgt spid="90"/>
                                        </p:tgtEl>
                                        <p:attrNameLst>
                                          <p:attrName>style.visibility</p:attrName>
                                        </p:attrNameLst>
                                      </p:cBhvr>
                                      <p:to>
                                        <p:strVal val="visible"/>
                                      </p:to>
                                    </p:set>
                                    <p:animEffect transition="in" filter="wipe(left)">
                                      <p:cBhvr>
                                        <p:cTn dur="500" id="92"/>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3" grpId="0" build="p" autoUpdateAnimBg="0"/>
      <p:bldP spid="1048805" grpId="0" autoUpdateAnimBg="0"/>
      <p:bldP spid="1048808" grpId="0" autoUpdateAnimBg="0"/>
      <p:bldP spid="104881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2" name=""/>
        <p:cNvGrpSpPr/>
        <p:nvPr/>
      </p:nvGrpSpPr>
      <p:grpSpPr>
        <a:xfrm>
          <a:off x="0" y="0"/>
          <a:ext cx="0" cy="0"/>
          <a:chOff x="0" y="0"/>
          <a:chExt cx="0" cy="0"/>
        </a:xfrm>
      </p:grpSpPr>
      <p:sp>
        <p:nvSpPr>
          <p:cNvPr id="1048652" name="Text Box 8"/>
          <p:cNvSpPr txBox="1">
            <a:spLocks noChangeArrowheads="1"/>
          </p:cNvSpPr>
          <p:nvPr/>
        </p:nvSpPr>
        <p:spPr bwMode="auto">
          <a:xfrm>
            <a:off x="2334642" y="2216026"/>
            <a:ext cx="6332537" cy="996950"/>
          </a:xfrm>
          <a:prstGeom prst="rect"/>
          <a:noFill/>
          <a:ln w="12700" cap="sq">
            <a:noFill/>
            <a:miter lim="800000"/>
            <a:headEnd/>
            <a:tailEnd/>
          </a:ln>
          <a:effectLst/>
        </p:spPr>
        <p:txBody>
          <a:bodyPr>
            <a:spAutoFit/>
          </a:bodyPr>
          <a:p>
            <a:pPr algn="just">
              <a:spcBef>
                <a:spcPct val="10000"/>
              </a:spcBef>
              <a:buFont typeface="Wingdings" pitchFamily="2" charset="2"/>
              <a:buChar char="ü"/>
            </a:pPr>
            <a:r>
              <a:rPr altLang="en-US" b="1" sz="2800" lang="zh-CN">
                <a:solidFill>
                  <a:srgbClr val="0000FF"/>
                </a:solidFill>
              </a:rPr>
              <a:t> 物理特型：</a:t>
            </a:r>
          </a:p>
          <a:p>
            <a:pPr algn="just">
              <a:spcBef>
                <a:spcPct val="10000"/>
              </a:spcBef>
              <a:spcAft>
                <a:spcPct val="10000"/>
              </a:spcAft>
              <a:buFont typeface="Wingdings" pitchFamily="2" charset="2"/>
              <a:buNone/>
            </a:pPr>
            <a:r>
              <a:rPr altLang="en-US" b="1" sz="2800" lang="zh-CN"/>
              <a:t>约定模块尺寸、形状、引脚数等</a:t>
            </a:r>
          </a:p>
        </p:txBody>
      </p:sp>
      <p:sp>
        <p:nvSpPr>
          <p:cNvPr id="1048653" name="Text Box 9"/>
          <p:cNvSpPr txBox="1">
            <a:spLocks noChangeArrowheads="1"/>
          </p:cNvSpPr>
          <p:nvPr/>
        </p:nvSpPr>
        <p:spPr bwMode="auto">
          <a:xfrm>
            <a:off x="2302892" y="3325291"/>
            <a:ext cx="6918325" cy="1039813"/>
          </a:xfrm>
          <a:prstGeom prst="rect"/>
          <a:noFill/>
          <a:ln w="12700" cap="sq">
            <a:noFill/>
            <a:miter lim="800000"/>
            <a:headEnd/>
            <a:tailEnd/>
          </a:ln>
          <a:effectLst/>
        </p:spPr>
        <p:txBody>
          <a:bodyPr>
            <a:spAutoFit/>
          </a:bodyPr>
          <a:p>
            <a:pPr algn="just">
              <a:spcBef>
                <a:spcPct val="20000"/>
              </a:spcBef>
              <a:buFont typeface="Wingdings" pitchFamily="2" charset="2"/>
              <a:buChar char="ü"/>
            </a:pPr>
            <a:r>
              <a:rPr altLang="en-US" b="1" sz="2800" lang="zh-CN">
                <a:solidFill>
                  <a:srgbClr val="0000FF"/>
                </a:solidFill>
              </a:rPr>
              <a:t> 功能特征：</a:t>
            </a:r>
          </a:p>
          <a:p>
            <a:pPr algn="just">
              <a:spcBef>
                <a:spcPct val="20000"/>
              </a:spcBef>
              <a:buFont typeface="Wingdings" pitchFamily="2" charset="2"/>
              <a:buNone/>
            </a:pPr>
            <a:r>
              <a:rPr altLang="en-US" b="1" sz="2800" lang="zh-CN"/>
              <a:t>约定各个引脚的名称和功能</a:t>
            </a:r>
          </a:p>
        </p:txBody>
      </p:sp>
      <p:sp>
        <p:nvSpPr>
          <p:cNvPr id="1048654" name="Text Box 10"/>
          <p:cNvSpPr txBox="1">
            <a:spLocks noChangeArrowheads="1"/>
          </p:cNvSpPr>
          <p:nvPr/>
        </p:nvSpPr>
        <p:spPr bwMode="auto">
          <a:xfrm>
            <a:off x="2315592" y="4462115"/>
            <a:ext cx="8316912" cy="1091184"/>
          </a:xfrm>
          <a:prstGeom prst="rect"/>
          <a:noFill/>
          <a:ln w="12700" cap="sq">
            <a:noFill/>
            <a:miter lim="800000"/>
            <a:headEnd/>
            <a:tailEnd/>
          </a:ln>
          <a:effectLst/>
        </p:spPr>
        <p:txBody>
          <a:bodyPr>
            <a:spAutoFit/>
          </a:bodyPr>
          <a:p>
            <a:pPr algn="just">
              <a:lnSpc>
                <a:spcPct val="110000"/>
              </a:lnSpc>
              <a:spcBef>
                <a:spcPct val="20000"/>
              </a:spcBef>
              <a:buFont typeface="Wingdings" pitchFamily="2" charset="2"/>
              <a:buChar char="ü"/>
            </a:pPr>
            <a:r>
              <a:rPr altLang="en-US" b="1" sz="2800" lang="zh-CN">
                <a:solidFill>
                  <a:srgbClr val="0000FF"/>
                </a:solidFill>
              </a:rPr>
              <a:t> 电气特征：</a:t>
            </a:r>
          </a:p>
          <a:p>
            <a:pPr algn="just">
              <a:lnSpc>
                <a:spcPct val="110000"/>
              </a:lnSpc>
              <a:spcBef>
                <a:spcPct val="20000"/>
              </a:spcBef>
              <a:buFont typeface="Wingdings" pitchFamily="2" charset="2"/>
              <a:buNone/>
            </a:pPr>
            <a:r>
              <a:rPr altLang="en-US" b="1" sz="2800" lang="zh-CN"/>
              <a:t>约定引脚的有效信号电平和信号传送方向等</a:t>
            </a:r>
          </a:p>
        </p:txBody>
      </p:sp>
      <p:sp>
        <p:nvSpPr>
          <p:cNvPr id="1048655" name="Text Box 11"/>
          <p:cNvSpPr txBox="1">
            <a:spLocks noChangeArrowheads="1"/>
          </p:cNvSpPr>
          <p:nvPr/>
        </p:nvSpPr>
        <p:spPr bwMode="auto">
          <a:xfrm>
            <a:off x="2334642" y="5661447"/>
            <a:ext cx="7131050" cy="1091185"/>
          </a:xfrm>
          <a:prstGeom prst="rect"/>
          <a:noFill/>
          <a:ln w="12700" cap="sq">
            <a:noFill/>
            <a:miter lim="800000"/>
            <a:headEnd/>
            <a:tailEnd/>
          </a:ln>
          <a:effectLst/>
        </p:spPr>
        <p:txBody>
          <a:bodyPr>
            <a:spAutoFit/>
          </a:bodyPr>
          <a:p>
            <a:pPr algn="just">
              <a:lnSpc>
                <a:spcPct val="110000"/>
              </a:lnSpc>
              <a:spcBef>
                <a:spcPct val="20000"/>
              </a:spcBef>
              <a:buFont typeface="Wingdings" pitchFamily="2" charset="2"/>
              <a:buChar char="ü"/>
            </a:pPr>
            <a:r>
              <a:rPr altLang="en-US" b="1" sz="2800" lang="zh-CN">
                <a:solidFill>
                  <a:srgbClr val="0000FF"/>
                </a:solidFill>
              </a:rPr>
              <a:t> 时间特征：</a:t>
            </a:r>
          </a:p>
          <a:p>
            <a:pPr algn="just">
              <a:lnSpc>
                <a:spcPct val="110000"/>
              </a:lnSpc>
              <a:spcBef>
                <a:spcPct val="20000"/>
              </a:spcBef>
              <a:buFont typeface="Wingdings" pitchFamily="2" charset="2"/>
              <a:buNone/>
            </a:pPr>
            <a:r>
              <a:rPr altLang="en-US" b="1" sz="2800" lang="zh-CN"/>
              <a:t>传送的信号何时有效，持续时间时序约定</a:t>
            </a:r>
          </a:p>
        </p:txBody>
      </p:sp>
      <p:sp>
        <p:nvSpPr>
          <p:cNvPr id="1048656" name="Text Box 2"/>
          <p:cNvSpPr txBox="1">
            <a:spLocks noChangeArrowheads="1"/>
          </p:cNvSpPr>
          <p:nvPr/>
        </p:nvSpPr>
        <p:spPr bwMode="auto">
          <a:xfrm>
            <a:off x="2906796" y="128185"/>
            <a:ext cx="2167583" cy="523220"/>
          </a:xfrm>
          <a:prstGeom prst="rect"/>
          <a:noFill/>
          <a:ln w="12700" cap="sq">
            <a:noFill/>
            <a:miter lim="800000"/>
            <a:headEnd type="none" w="sm" len="sm"/>
            <a:tailEnd type="none" w="sm" len="sm"/>
          </a:ln>
        </p:spPr>
        <p:txBody>
          <a:bodyPr wrap="square">
            <a:spAutoFit/>
          </a:bodyPr>
          <a:p>
            <a:pPr>
              <a:spcBef>
                <a:spcPct val="50000"/>
              </a:spcBef>
            </a:pPr>
            <a:r>
              <a:rPr altLang="en-US" b="1" sz="2800" lang="zh-CN"/>
              <a:t>总线的标准</a:t>
            </a:r>
            <a:endParaRPr altLang="zh-CN" b="1" sz="2800" lang="en-US"/>
          </a:p>
        </p:txBody>
      </p:sp>
      <p:sp>
        <p:nvSpPr>
          <p:cNvPr id="1048657" name="AutoShape 11" descr="u=4289307048,1221787777&amp;fm=21&amp;gp=0"/>
          <p:cNvSpPr>
            <a:spLocks noChangeAspect="1" noChangeArrowheads="1"/>
          </p:cNvSpPr>
          <p:nvPr/>
        </p:nvSpPr>
        <p:spPr bwMode="auto">
          <a:xfrm>
            <a:off x="6447854" y="4190578"/>
            <a:ext cx="304800" cy="304800"/>
          </a:xfrm>
          <a:prstGeom prst="rect"/>
          <a:noFill/>
        </p:spPr>
        <p:txBody>
          <a:bodyPr/>
          <a:p>
            <a:endParaRPr altLang="en-US" b="1" sz="2800" lang="zh-CN"/>
          </a:p>
        </p:txBody>
      </p:sp>
      <p:sp>
        <p:nvSpPr>
          <p:cNvPr id="1048658" name="Text Box 2"/>
          <p:cNvSpPr txBox="1">
            <a:spLocks noChangeArrowheads="1"/>
          </p:cNvSpPr>
          <p:nvPr/>
        </p:nvSpPr>
        <p:spPr bwMode="auto">
          <a:xfrm>
            <a:off x="1847528" y="836712"/>
            <a:ext cx="4217988" cy="523220"/>
          </a:xfrm>
          <a:prstGeom prst="rect"/>
          <a:noFill/>
          <a:ln>
            <a:noFill/>
          </a:ln>
          <a:effectLst/>
        </p:spPr>
        <p:txBody>
          <a:bodyPr>
            <a:spAutoFit/>
          </a:bodyPr>
          <a:p>
            <a:pPr>
              <a:spcBef>
                <a:spcPct val="50000"/>
              </a:spcBef>
            </a:pPr>
            <a:r>
              <a:rPr altLang="en-US" b="1" sz="2800" lang="zh-CN"/>
              <a:t>(1) 什么是总线标准</a:t>
            </a:r>
          </a:p>
        </p:txBody>
      </p:sp>
      <p:sp>
        <p:nvSpPr>
          <p:cNvPr id="1048659" name="Text Box 7"/>
          <p:cNvSpPr txBox="1">
            <a:spLocks noChangeArrowheads="1"/>
          </p:cNvSpPr>
          <p:nvPr/>
        </p:nvSpPr>
        <p:spPr bwMode="auto">
          <a:xfrm>
            <a:off x="1965003" y="1511573"/>
            <a:ext cx="8166100" cy="523220"/>
          </a:xfrm>
          <a:prstGeom prst="rect"/>
          <a:noFill/>
          <a:ln>
            <a:noFill/>
          </a:ln>
          <a:effectLst/>
        </p:spPr>
        <p:txBody>
          <a:bodyPr>
            <a:spAutoFit/>
          </a:bodyPr>
          <a:p>
            <a:pPr>
              <a:spcBef>
                <a:spcPct val="50000"/>
              </a:spcBef>
            </a:pPr>
            <a:r>
              <a:rPr altLang="en-US" b="1" sz="2800" lang="zh-CN"/>
              <a:t>针对系统总线和外总线, 对总线所作统一的规范</a:t>
            </a:r>
          </a:p>
        </p:txBody>
      </p:sp>
      <p:grpSp>
        <p:nvGrpSpPr>
          <p:cNvPr id="43" name="组合 9"/>
          <p:cNvGrpSpPr/>
          <p:nvPr/>
        </p:nvGrpSpPr>
        <p:grpSpPr>
          <a:xfrm>
            <a:off x="2351584" y="116632"/>
            <a:ext cx="529167" cy="529359"/>
            <a:chOff x="304800" y="673100"/>
            <a:chExt cx="4000500" cy="4000500"/>
          </a:xfrm>
          <a:effectLst>
            <a:outerShdw algn="tr" blurRad="444500" dir="8100000" dist="254000" rotWithShape="0">
              <a:prstClr val="black">
                <a:alpha val="50000"/>
              </a:prstClr>
            </a:outerShdw>
          </a:effectLst>
        </p:grpSpPr>
        <p:sp>
          <p:nvSpPr>
            <p:cNvPr id="1048660" name="同心圆 234"/>
            <p:cNvSpPr/>
            <p:nvPr/>
          </p:nvSpPr>
          <p:spPr>
            <a:xfrm>
              <a:off x="304800" y="673100"/>
              <a:ext cx="4000500" cy="4000500"/>
            </a:xfrm>
            <a:prstGeom prst="donut">
              <a:avLst>
                <a:gd name="adj" fmla="val 4879"/>
              </a:avLst>
            </a:prstGeom>
            <a:gradFill>
              <a:gsLst>
                <a:gs pos="0">
                  <a:sysClr lastClr="FFFFFF" val="window"/>
                </a:gs>
                <a:gs pos="55000">
                  <a:sysClr lastClr="FFFFFF" val="window">
                    <a:lumMod val="95000"/>
                  </a:sysClr>
                </a:gs>
                <a:gs pos="100000">
                  <a:sysClr lastClr="FFFFFF" val="window">
                    <a:lumMod val="65000"/>
                  </a:sysClr>
                </a:gs>
              </a:gsLst>
              <a:lin ang="8100000" scaled="0"/>
            </a:gradFill>
            <a:ln w="25400" cap="flat" cmpd="sng" algn="ctr">
              <a:noFill/>
              <a:prstDash val="solid"/>
            </a:ln>
            <a:effectLst/>
          </p:spPr>
          <p:txBody>
            <a:bodyPr anchor="ctr" rtlCol="0"/>
            <a:p>
              <a:pPr algn="ctr" defTabSz="914621" fontAlgn="auto">
                <a:spcBef>
                  <a:spcPts val="0"/>
                </a:spcBef>
                <a:spcAft>
                  <a:spcPts val="0"/>
                </a:spcAft>
              </a:pPr>
              <a:endParaRPr altLang="en-US" sz="1200" kern="0" lang="zh-CN">
                <a:solidFill>
                  <a:sysClr lastClr="000000" val="windowText"/>
                </a:solidFill>
                <a:latin typeface="Calibri"/>
                <a:ea typeface="宋体"/>
              </a:endParaRPr>
            </a:p>
          </p:txBody>
        </p:sp>
        <p:sp>
          <p:nvSpPr>
            <p:cNvPr id="1048661" name="椭圆 11"/>
            <p:cNvSpPr/>
            <p:nvPr/>
          </p:nvSpPr>
          <p:spPr>
            <a:xfrm>
              <a:off x="392112" y="760412"/>
              <a:ext cx="3825874" cy="3825874"/>
            </a:xfrm>
            <a:prstGeom prst="ellipse"/>
            <a:gradFill>
              <a:gsLst>
                <a:gs pos="0">
                  <a:sysClr lastClr="FFFFFF" val="window"/>
                </a:gs>
                <a:gs pos="51000">
                  <a:sysClr lastClr="FFFFFF" val="window">
                    <a:lumMod val="95000"/>
                  </a:sysClr>
                </a:gs>
                <a:gs pos="100000">
                  <a:sysClr lastClr="FFFFFF" val="window">
                    <a:lumMod val="75000"/>
                  </a:sysClr>
                </a:gs>
              </a:gsLst>
              <a:lin ang="18900000" scaled="0"/>
            </a:gradFill>
            <a:ln w="25400" cap="flat" cmpd="sng" algn="ctr">
              <a:noFill/>
              <a:prstDash val="solid"/>
            </a:ln>
            <a:effectLst/>
          </p:spPr>
          <p:txBody>
            <a:bodyPr anchor="ctr" rtlCol="0"/>
            <a:p>
              <a:pPr algn="ctr" defTabSz="914621" fontAlgn="auto">
                <a:spcBef>
                  <a:spcPts val="0"/>
                </a:spcBef>
                <a:spcAft>
                  <a:spcPts val="0"/>
                </a:spcAft>
              </a:pPr>
              <a:r>
                <a:rPr altLang="zh-CN" b="1" sz="2400" kern="0" lang="en-US">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rPr>
                <a:t>2</a:t>
              </a:r>
              <a:endParaRPr altLang="en-US" b="1" sz="2400" kern="0" lang="zh-CN">
                <a:solidFill>
                  <a:sysClr lastClr="000000" val="windowText"/>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58">
                                            <p:txEl>
                                              <p:pRg st="0" end="0"/>
                                            </p:txEl>
                                          </p:spTgt>
                                        </p:tgtEl>
                                        <p:attrNameLst>
                                          <p:attrName>style.visibility</p:attrName>
                                        </p:attrNameLst>
                                      </p:cBhvr>
                                      <p:to>
                                        <p:strVal val="visible"/>
                                      </p:to>
                                    </p:set>
                                    <p:animEffect transition="in" filter="wipe(left)">
                                      <p:cBhvr>
                                        <p:cTn dur="500" id="7"/>
                                        <p:tgtEl>
                                          <p:spTgt spid="1048658">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59">
                                            <p:txEl>
                                              <p:pRg st="0" end="0"/>
                                            </p:txEl>
                                          </p:spTgt>
                                        </p:tgtEl>
                                        <p:attrNameLst>
                                          <p:attrName>style.visibility</p:attrName>
                                        </p:attrNameLst>
                                      </p:cBhvr>
                                      <p:to>
                                        <p:strVal val="visible"/>
                                      </p:to>
                                    </p:set>
                                    <p:animEffect transition="in" filter="wipe(left)">
                                      <p:cBhvr>
                                        <p:cTn dur="500" id="12"/>
                                        <p:tgtEl>
                                          <p:spTgt spid="1048659">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6">
                                          <p:stCondLst>
                                            <p:cond delay="0"/>
                                          </p:stCondLst>
                                        </p:cTn>
                                        <p:tgtEl>
                                          <p:spTgt spid="1048652"/>
                                        </p:tgtEl>
                                        <p:attrNameLst>
                                          <p:attrName>style.visibility</p:attrName>
                                        </p:attrNameLst>
                                      </p:cBhvr>
                                      <p:to>
                                        <p:strVal val="visible"/>
                                      </p:to>
                                    </p:set>
                                    <p:animEffect transition="in" filter="wipe(up)">
                                      <p:cBhvr>
                                        <p:cTn dur="500" id="17"/>
                                        <p:tgtEl>
                                          <p:spTgt spid="104865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8653"/>
                                        </p:tgtEl>
                                        <p:attrNameLst>
                                          <p:attrName>style.visibility</p:attrName>
                                        </p:attrNameLst>
                                      </p:cBhvr>
                                      <p:to>
                                        <p:strVal val="visible"/>
                                      </p:to>
                                    </p:set>
                                    <p:animEffect transition="in" filter="wipe(up)">
                                      <p:cBhvr>
                                        <p:cTn dur="500" id="22"/>
                                        <p:tgtEl>
                                          <p:spTgt spid="1048653"/>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1">
                                  <p:stCondLst>
                                    <p:cond delay="0"/>
                                  </p:stCondLst>
                                  <p:childTnLst>
                                    <p:set>
                                      <p:cBhvr>
                                        <p:cTn dur="1" fill="hold" id="26">
                                          <p:stCondLst>
                                            <p:cond delay="0"/>
                                          </p:stCondLst>
                                        </p:cTn>
                                        <p:tgtEl>
                                          <p:spTgt spid="1048654"/>
                                        </p:tgtEl>
                                        <p:attrNameLst>
                                          <p:attrName>style.visibility</p:attrName>
                                        </p:attrNameLst>
                                      </p:cBhvr>
                                      <p:to>
                                        <p:strVal val="visible"/>
                                      </p:to>
                                    </p:set>
                                    <p:animEffect transition="in" filter="wipe(up)">
                                      <p:cBhvr>
                                        <p:cTn dur="500" id="27"/>
                                        <p:tgtEl>
                                          <p:spTgt spid="1048654"/>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8655"/>
                                        </p:tgtEl>
                                        <p:attrNameLst>
                                          <p:attrName>style.visibility</p:attrName>
                                        </p:attrNameLst>
                                      </p:cBhvr>
                                      <p:to>
                                        <p:strVal val="visible"/>
                                      </p:to>
                                    </p:set>
                                    <p:animEffect transition="in" filter="wipe(up)">
                                      <p:cBhvr>
                                        <p:cTn dur="500" id="32"/>
                                        <p:tgtEl>
                                          <p:spTgt spid="1048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p:bldP spid="1048653" grpId="0"/>
      <p:bldP spid="1048654" grpId="0"/>
      <p:bldP spid="1048655" grpId="0"/>
      <p:bldP spid="1048658" grpId="0" build="p" autoUpdateAnimBg="0"/>
      <p:bldP spid="104865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0" name=""/>
        <p:cNvGrpSpPr/>
        <p:nvPr/>
      </p:nvGrpSpPr>
      <p:grpSpPr>
        <a:xfrm>
          <a:off x="0" y="0"/>
          <a:ext cx="0" cy="0"/>
          <a:chOff x="0" y="0"/>
          <a:chExt cx="0" cy="0"/>
        </a:xfrm>
      </p:grpSpPr>
      <p:sp>
        <p:nvSpPr>
          <p:cNvPr id="1048645" name="Text Box 6"/>
          <p:cNvSpPr txBox="1">
            <a:spLocks noChangeArrowheads="1"/>
          </p:cNvSpPr>
          <p:nvPr/>
        </p:nvSpPr>
        <p:spPr bwMode="auto">
          <a:xfrm>
            <a:off x="1652588" y="298450"/>
            <a:ext cx="8424862" cy="523220"/>
          </a:xfrm>
          <a:prstGeom prst="rect"/>
          <a:noFill/>
          <a:ln w="12700" cap="sq">
            <a:noFill/>
            <a:miter lim="800000"/>
            <a:headEnd type="none" w="sm" len="sm"/>
            <a:tailEnd type="none" w="sm" len="sm"/>
          </a:ln>
        </p:spPr>
        <p:txBody>
          <a:bodyPr>
            <a:spAutoFit/>
          </a:bodyPr>
          <a:p>
            <a:pPr>
              <a:spcBef>
                <a:spcPct val="50000"/>
              </a:spcBef>
            </a:pPr>
            <a:r>
              <a:rPr altLang="en-US" b="1" sz="2800" lang="zh-CN">
                <a:latin typeface="宋体" panose="02010600030101010101" pitchFamily="2" charset="-122"/>
                <a:ea typeface="宋体" panose="02010600030101010101" pitchFamily="2" charset="-122"/>
              </a:rPr>
              <a:t>常见的总线标准 </a:t>
            </a:r>
          </a:p>
        </p:txBody>
      </p:sp>
      <p:graphicFrame>
        <p:nvGraphicFramePr>
          <p:cNvPr id="4194304" name="Group 114"/>
          <p:cNvGraphicFramePr>
            <a:graphicFrameLocks/>
          </p:cNvGraphicFramePr>
          <p:nvPr/>
        </p:nvGraphicFramePr>
        <p:xfrm>
          <a:off x="1559496" y="1258888"/>
          <a:ext cx="9036050" cy="4943476"/>
        </p:xfrm>
        <a:graphic>
          <a:graphicData uri="http://schemas.openxmlformats.org/drawingml/2006/table">
            <a:tbl>
              <a:tblPr/>
              <a:tblGrid>
                <a:gridCol w="1008063"/>
                <a:gridCol w="2016125"/>
                <a:gridCol w="1079500"/>
                <a:gridCol w="2376487"/>
                <a:gridCol w="2555875"/>
              </a:tblGrid>
              <a:tr h="647700">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en-US" baseline="0" b="0" cap="none" sz="2300" i="0" kumimoji="1" lang="zh-CN" normalizeH="0" strike="noStrike" u="none">
                          <a:ln>
                            <a:noFill/>
                          </a:ln>
                          <a:solidFill>
                            <a:schemeClr val="tx1"/>
                          </a:solidFill>
                          <a:effectLst/>
                          <a:latin typeface="+mn-lt"/>
                          <a:ea typeface="+mn-ea"/>
                        </a:rPr>
                        <a:t>总线</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en-US" baseline="0" b="0" cap="none" sz="2300" i="0" kumimoji="1" lang="zh-CN" normalizeH="0" strike="noStrike" u="none">
                          <a:ln>
                            <a:noFill/>
                          </a:ln>
                          <a:solidFill>
                            <a:schemeClr val="tx1"/>
                          </a:solidFill>
                          <a:effectLst/>
                          <a:latin typeface="+mn-lt"/>
                          <a:ea typeface="+mn-ea"/>
                        </a:rPr>
                        <a:t>开发者</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en-US" baseline="0" b="0" cap="none" sz="2300" i="0" kumimoji="1" lang="zh-CN" normalizeH="0" strike="noStrike" u="none">
                          <a:ln>
                            <a:noFill/>
                          </a:ln>
                          <a:solidFill>
                            <a:schemeClr val="tx1"/>
                          </a:solidFill>
                          <a:effectLst/>
                          <a:latin typeface="+mn-lt"/>
                          <a:ea typeface="+mn-ea"/>
                        </a:rPr>
                        <a:t>宽度</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en-US" baseline="0" b="0" cap="none" sz="2300" i="0" kumimoji="1" lang="zh-CN" normalizeH="0" strike="noStrike" u="none">
                          <a:ln>
                            <a:noFill/>
                          </a:ln>
                          <a:solidFill>
                            <a:schemeClr val="tx1"/>
                          </a:solidFill>
                          <a:effectLst/>
                          <a:latin typeface="+mn-lt"/>
                          <a:ea typeface="+mn-ea"/>
                        </a:rPr>
                        <a:t>频率</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en-US" baseline="0" b="0" cap="none" sz="2300" i="0" kumimoji="1" lang="zh-CN" normalizeH="0" strike="noStrike" u="none">
                          <a:ln>
                            <a:noFill/>
                          </a:ln>
                          <a:solidFill>
                            <a:schemeClr val="tx1"/>
                          </a:solidFill>
                          <a:effectLst/>
                          <a:latin typeface="+mn-lt"/>
                          <a:ea typeface="+mn-ea"/>
                        </a:rPr>
                        <a:t>传输率</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863600">
                <a:tc>
                  <a:txBody>
                    <a:bodyPr/>
                    <a:p>
                      <a:pPr algn="ctr"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ISA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IBM </a:t>
                      </a:r>
                      <a:r>
                        <a:rPr altLang="en-US" baseline="0" b="0" cap="none" sz="2300" i="0" kumimoji="1" lang="zh-CN" normalizeH="0" strike="noStrike" u="none">
                          <a:ln>
                            <a:noFill/>
                          </a:ln>
                          <a:solidFill>
                            <a:schemeClr val="tx1"/>
                          </a:solidFill>
                          <a:effectLst/>
                          <a:latin typeface="+mn-lt"/>
                          <a:ea typeface="+mn-ea"/>
                        </a:rPr>
                        <a:t> </a:t>
                      </a:r>
                      <a:r>
                        <a:rPr altLang="zh-CN" baseline="0" b="0" cap="none" sz="2300" i="0" kumimoji="1" lang="en-US" normalizeH="0" strike="noStrike" u="none">
                          <a:ln>
                            <a:noFill/>
                          </a:ln>
                          <a:solidFill>
                            <a:schemeClr val="tx1"/>
                          </a:solidFill>
                          <a:effectLst/>
                          <a:latin typeface="+mn-lt"/>
                          <a:ea typeface="+mn-ea"/>
                        </a:rPr>
                        <a:t>1984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8/16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8.33M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8.33/16.66MB/s</a:t>
                      </a:r>
                      <a:endParaRPr altLang="en-US" baseline="0" b="0" cap="none" sz="2300" i="0" kumimoji="1" lang="zh-CN" normalizeH="0" strike="noStrike" u="none">
                        <a:ln>
                          <a:noFill/>
                        </a:ln>
                        <a:solidFill>
                          <a:schemeClr val="tx1"/>
                        </a:solidFill>
                        <a:effectLst/>
                        <a:latin typeface="+mn-lt"/>
                        <a:ea typeface="+mn-ea"/>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944563">
                <a:tc>
                  <a:txBody>
                    <a:bodyPr/>
                    <a:p>
                      <a:pPr algn="ctr"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EISA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Compaq</a:t>
                      </a:r>
                      <a:r>
                        <a:rPr altLang="en-US" baseline="0" b="0" cap="none" sz="2300" i="0" kumimoji="1" lang="zh-CN" normalizeH="0" strike="noStrike" u="none">
                          <a:ln>
                            <a:noFill/>
                          </a:ln>
                          <a:solidFill>
                            <a:schemeClr val="tx1"/>
                          </a:solidFill>
                          <a:effectLst/>
                          <a:latin typeface="+mn-lt"/>
                          <a:ea typeface="+mn-ea"/>
                        </a:rPr>
                        <a:t>等</a:t>
                      </a:r>
                      <a:r>
                        <a:rPr altLang="zh-CN" baseline="0" b="0" cap="none" sz="2300" i="0" kumimoji="1" lang="en-US" normalizeH="0" strike="noStrike" u="none">
                          <a:ln>
                            <a:noFill/>
                          </a:ln>
                          <a:solidFill>
                            <a:schemeClr val="tx1"/>
                          </a:solidFill>
                          <a:effectLst/>
                          <a:latin typeface="+mn-lt"/>
                          <a:ea typeface="+mn-ea"/>
                        </a:rPr>
                        <a:t>1988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32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8.33M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33.3MB/s</a:t>
                      </a:r>
                      <a:endParaRPr altLang="en-US" baseline="0" b="0" cap="none" sz="2300" i="0" kumimoji="1" lang="zh-CN" normalizeH="0" strike="noStrike" u="none">
                        <a:ln>
                          <a:noFill/>
                        </a:ln>
                        <a:solidFill>
                          <a:schemeClr val="tx1"/>
                        </a:solidFill>
                        <a:effectLst/>
                        <a:latin typeface="+mn-lt"/>
                        <a:ea typeface="+mn-ea"/>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71525">
                <a:tc>
                  <a:txBody>
                    <a:bodyPr/>
                    <a:p>
                      <a:pPr algn="ctr"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AGP</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Intel</a:t>
                      </a:r>
                      <a:r>
                        <a:rPr altLang="en-US" baseline="0" b="0" cap="none" sz="2300" i="0" kumimoji="1" lang="zh-CN" normalizeH="0" strike="noStrike" u="none">
                          <a:ln>
                            <a:noFill/>
                          </a:ln>
                          <a:solidFill>
                            <a:schemeClr val="tx1"/>
                          </a:solidFill>
                          <a:effectLst/>
                          <a:latin typeface="+mn-lt"/>
                          <a:ea typeface="+mn-ea"/>
                        </a:rPr>
                        <a:t>，</a:t>
                      </a:r>
                      <a:r>
                        <a:rPr altLang="zh-CN" baseline="0" b="0" cap="none" sz="2300" i="0" kumimoji="1" lang="en-US" normalizeH="0" strike="noStrike" u="none">
                          <a:ln>
                            <a:noFill/>
                          </a:ln>
                          <a:solidFill>
                            <a:schemeClr val="tx1"/>
                          </a:solidFill>
                          <a:effectLst/>
                          <a:latin typeface="+mn-lt"/>
                          <a:ea typeface="+mn-ea"/>
                        </a:rPr>
                        <a:t>1996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32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66.6M</a:t>
                      </a:r>
                      <a:r>
                        <a:rPr altLang="zh-CN" baseline="0" b="0" cap="none" sz="2300" i="0" kumimoji="1" lang="en-US" normalizeH="0" strike="noStrike" u="none">
                          <a:ln>
                            <a:noFill/>
                          </a:ln>
                          <a:solidFill>
                            <a:schemeClr val="tx1"/>
                          </a:solidFill>
                          <a:effectLst/>
                          <a:latin typeface="+mn-lt"/>
                          <a:ea typeface="+mn-ea"/>
                          <a:cs typeface="Times New Roman" pitchFamily="18" charset="0"/>
                        </a:rPr>
                        <a:t>×</a:t>
                      </a:r>
                      <a:r>
                        <a:rPr altLang="zh-CN" baseline="0" b="0" cap="none" sz="2300" i="0" kumimoji="1" lang="en-US" normalizeH="0" strike="noStrike" u="none">
                          <a:ln>
                            <a:noFill/>
                          </a:ln>
                          <a:solidFill>
                            <a:schemeClr val="tx1"/>
                          </a:solidFill>
                          <a:effectLst/>
                          <a:latin typeface="+mn-lt"/>
                          <a:ea typeface="+mn-ea"/>
                        </a:rPr>
                        <a:t>1/2/4/8</a:t>
                      </a:r>
                      <a:endParaRPr altLang="en-US" baseline="0" b="0" cap="none" sz="2300" i="0" kumimoji="1" lang="zh-CN" normalizeH="0" strike="noStrike" u="none">
                        <a:ln>
                          <a:noFill/>
                        </a:ln>
                        <a:solidFill>
                          <a:schemeClr val="tx1"/>
                        </a:solidFill>
                        <a:effectLst/>
                        <a:latin typeface="+mn-lt"/>
                        <a:ea typeface="+mn-ea"/>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266.4MB/s…</a:t>
                      </a:r>
                      <a:endParaRPr altLang="en-US" baseline="0" b="0" cap="none" sz="2300" i="0" kumimoji="1" lang="zh-CN" normalizeH="0" strike="noStrike" u="none">
                        <a:ln>
                          <a:noFill/>
                        </a:ln>
                        <a:solidFill>
                          <a:schemeClr val="tx1"/>
                        </a:solidFill>
                        <a:effectLst/>
                        <a:latin typeface="+mn-lt"/>
                        <a:ea typeface="+mn-ea"/>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71525">
                <a:tc>
                  <a:txBody>
                    <a:bodyPr/>
                    <a:p>
                      <a:pPr algn="ctr"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PCI</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Intel</a:t>
                      </a:r>
                      <a:r>
                        <a:rPr altLang="en-US" baseline="0" b="0" cap="none" sz="2300" i="0" kumimoji="1" lang="zh-CN" normalizeH="0" strike="noStrike" u="none">
                          <a:ln>
                            <a:noFill/>
                          </a:ln>
                          <a:solidFill>
                            <a:schemeClr val="tx1"/>
                          </a:solidFill>
                          <a:effectLst/>
                          <a:latin typeface="+mn-lt"/>
                          <a:ea typeface="+mn-ea"/>
                        </a:rPr>
                        <a:t>，</a:t>
                      </a:r>
                      <a:r>
                        <a:rPr altLang="zh-CN" baseline="0" b="0" cap="none" sz="2300" i="0" kumimoji="1" lang="en-US" normalizeH="0" strike="noStrike" u="none">
                          <a:ln>
                            <a:noFill/>
                          </a:ln>
                          <a:solidFill>
                            <a:schemeClr val="tx1"/>
                          </a:solidFill>
                          <a:effectLst/>
                          <a:latin typeface="+mn-lt"/>
                          <a:ea typeface="+mn-ea"/>
                        </a:rPr>
                        <a:t>1991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32/64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33/66/133M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132MB/s…</a:t>
                      </a:r>
                      <a:endParaRPr altLang="en-US" baseline="0" b="0" cap="none" sz="2300" i="0" kumimoji="1" lang="zh-CN" normalizeH="0" strike="noStrike" u="none">
                        <a:ln>
                          <a:noFill/>
                        </a:ln>
                        <a:solidFill>
                          <a:schemeClr val="tx1"/>
                        </a:solidFill>
                        <a:effectLst/>
                        <a:latin typeface="+mn-lt"/>
                        <a:ea typeface="+mn-ea"/>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944563">
                <a:tc>
                  <a:txBody>
                    <a:bodyPr/>
                    <a:p>
                      <a:pPr algn="ctr"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USB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Intel</a:t>
                      </a:r>
                      <a:r>
                        <a:rPr altLang="en-US" baseline="0" b="0" cap="none" sz="2300" i="0" kumimoji="1" lang="zh-CN" normalizeH="0" strike="noStrike" u="none">
                          <a:ln>
                            <a:noFill/>
                          </a:ln>
                          <a:solidFill>
                            <a:schemeClr val="tx1"/>
                          </a:solidFill>
                          <a:effectLst/>
                          <a:latin typeface="+mn-lt"/>
                          <a:ea typeface="+mn-ea"/>
                        </a:rPr>
                        <a:t>，</a:t>
                      </a:r>
                      <a:r>
                        <a:rPr altLang="zh-CN" baseline="0" b="0" cap="none" sz="2300" i="0" kumimoji="1" lang="en-US" normalizeH="0" strike="noStrike" u="none">
                          <a:ln>
                            <a:noFill/>
                          </a:ln>
                          <a:solidFill>
                            <a:schemeClr val="tx1"/>
                          </a:solidFill>
                          <a:effectLst/>
                          <a:latin typeface="+mn-lt"/>
                          <a:ea typeface="+mn-ea"/>
                        </a:rPr>
                        <a:t>IBM</a:t>
                      </a:r>
                      <a:r>
                        <a:rPr altLang="en-US" baseline="0" b="0" cap="none" sz="2300" i="0" kumimoji="1" lang="zh-CN" normalizeH="0" strike="noStrike" u="none">
                          <a:ln>
                            <a:noFill/>
                          </a:ln>
                          <a:solidFill>
                            <a:schemeClr val="tx1"/>
                          </a:solidFill>
                          <a:effectLst/>
                          <a:latin typeface="+mn-lt"/>
                          <a:ea typeface="+mn-ea"/>
                        </a:rPr>
                        <a:t>等，</a:t>
                      </a:r>
                      <a:r>
                        <a:rPr altLang="zh-CN" baseline="0" b="0" cap="none" sz="2300" i="0" kumimoji="1" lang="en-US" normalizeH="0" strike="noStrike" u="none">
                          <a:ln>
                            <a:noFill/>
                          </a:ln>
                          <a:solidFill>
                            <a:schemeClr val="tx1"/>
                          </a:solidFill>
                          <a:effectLst/>
                          <a:latin typeface="+mn-lt"/>
                          <a:ea typeface="+mn-ea"/>
                        </a:rPr>
                        <a:t>1994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1.5/12/480/4000M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r>
                        <a:rPr altLang="zh-CN" baseline="0" b="0" cap="none" sz="2300" i="0" kumimoji="1" lang="en-US" normalizeH="0" strike="noStrike" u="none">
                          <a:ln>
                            <a:noFill/>
                          </a:ln>
                          <a:solidFill>
                            <a:schemeClr val="tx1"/>
                          </a:solidFill>
                          <a:effectLst/>
                          <a:latin typeface="+mn-lt"/>
                          <a:ea typeface="+mn-ea"/>
                        </a:rPr>
                        <a:t>0.2/1.5/60/500MB/s</a:t>
                      </a:r>
                      <a:endParaRPr altLang="en-US" baseline="0" b="0" cap="none" sz="2300" i="0" kumimoji="1" lang="zh-CN" normalizeH="0" strike="noStrike" u="none">
                        <a:ln>
                          <a:noFill/>
                        </a:ln>
                        <a:solidFill>
                          <a:schemeClr val="tx1"/>
                        </a:solidFill>
                        <a:effectLst/>
                        <a:latin typeface="+mn-lt"/>
                        <a:ea typeface="+mn-ea"/>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4194304"/>
                                        </p:tgtEl>
                                        <p:attrNameLst>
                                          <p:attrName>style.visibility</p:attrName>
                                        </p:attrNameLst>
                                      </p:cBhvr>
                                      <p:to>
                                        <p:strVal val="visible"/>
                                      </p:to>
                                    </p:set>
                                    <p:animEffect transition="in" filter="wipe(up)">
                                      <p:cBhvr>
                                        <p:cTn dur="500" id="7"/>
                                        <p:tgtEl>
                                          <p:spTgt spid="4194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m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自定义设计方案">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fmp</dc:creator>
  <cp:lastModifiedBy>fmp</cp:lastModifiedBy>
  <dcterms:created xsi:type="dcterms:W3CDTF">2017-01-13T23:54:50Z</dcterms:created>
  <dcterms:modified xsi:type="dcterms:W3CDTF">2020-10-30T09:15:28Z</dcterms:modified>
</cp:coreProperties>
</file>