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ink/ink92.xml" ContentType="application/inkml+xml"/>
  <Override PartName="/ppt/slides/slide3.xml" ContentType="application/vnd.openxmlformats-officedocument.presentationml.slide+xml"/>
  <Override PartName="/ppt/ink/ink93.xml" ContentType="application/inkml+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ink/ink94.xml" ContentType="application/inkml+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slides/slide10.xml" ContentType="application/vnd.openxmlformats-officedocument.presentationml.slide+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slides/slide11.xml" ContentType="application/vnd.openxmlformats-officedocument.presentationml.slide+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 id="2147483649" r:id="rId2"/>
  </p:sldMasterIdLst>
  <p:notesMasterIdLst>
    <p:notesMasterId r:id="rId3"/>
  </p:notesMasterIdLst>
  <p:handoutMasterIdLst>
    <p:handoutMasterId r:id="rId4"/>
  </p:handout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00FF"/>
    <a:srgbClr val="12DEFA"/>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3" d="100"/>
          <a:sy n="63" d="100"/>
        </p:scale>
        <p:origin x="138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tableStyles" Target="tableStyles.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06" name=""/>
        <p:cNvGrpSpPr/>
        <p:nvPr/>
      </p:nvGrpSpPr>
      <p:grpSpPr>
        <a:xfrm>
          <a:off x="0" y="0"/>
          <a:ext cx="0" cy="0"/>
          <a:chOff x="0" y="0"/>
          <a:chExt cx="0" cy="0"/>
        </a:xfrm>
      </p:grpSpPr>
      <p:sp>
        <p:nvSpPr>
          <p:cNvPr id="1049424" name="页眉占位符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altLang="en-US" lang="zh-CN"/>
          </a:p>
        </p:txBody>
      </p:sp>
      <p:sp>
        <p:nvSpPr>
          <p:cNvPr id="1049425" name="日期占位符 2"/>
          <p:cNvSpPr>
            <a:spLocks noGrp="1"/>
          </p:cNvSpPr>
          <p:nvPr>
            <p:ph type="dt" sz="quarter" idx="1"/>
          </p:nvPr>
        </p:nvSpPr>
        <p:spPr>
          <a:xfrm>
            <a:off x="3884613" y="0"/>
            <a:ext cx="2971800" cy="457200"/>
          </a:xfrm>
          <a:prstGeom prst="rect"/>
        </p:spPr>
        <p:txBody>
          <a:bodyPr bIns="45720" lIns="91440" rIns="91440" rtlCol="0" tIns="45720" vert="horz"/>
          <a:lstStyle>
            <a:lvl1pPr algn="r">
              <a:defRPr sz="1200"/>
            </a:lvl1pPr>
          </a:lstStyle>
          <a:p>
            <a:fld id="{899EF621-2FA7-4D82-B1F5-F4453AAEEB20}" type="datetimeFigureOut">
              <a:rPr altLang="en-US" lang="zh-CN" smtClean="0"/>
              <a:t>2020/7/28</a:t>
            </a:fld>
            <a:endParaRPr altLang="en-US" lang="zh-CN"/>
          </a:p>
        </p:txBody>
      </p:sp>
      <p:sp>
        <p:nvSpPr>
          <p:cNvPr id="1049426" name="页脚占位符 3"/>
          <p:cNvSpPr>
            <a:spLocks noGrp="1"/>
          </p:cNvSpPr>
          <p:nvPr>
            <p:ph type="ftr" sz="quarter" idx="2"/>
          </p:nvPr>
        </p:nvSpPr>
        <p:spPr>
          <a:xfrm>
            <a:off x="0" y="8685213"/>
            <a:ext cx="2971800" cy="457200"/>
          </a:xfrm>
          <a:prstGeom prst="rect"/>
        </p:spPr>
        <p:txBody>
          <a:bodyPr anchor="b" bIns="45720" lIns="91440" rIns="91440" rtlCol="0" tIns="45720" vert="horz"/>
          <a:lstStyle>
            <a:lvl1pPr algn="l">
              <a:defRPr sz="1200"/>
            </a:lvl1pPr>
          </a:lstStyle>
          <a:p>
            <a:endParaRPr altLang="en-US" lang="zh-CN"/>
          </a:p>
        </p:txBody>
      </p:sp>
      <p:sp>
        <p:nvSpPr>
          <p:cNvPr id="1049427" name="灯片编号占位符 4"/>
          <p:cNvSpPr>
            <a:spLocks noGrp="1"/>
          </p:cNvSpPr>
          <p:nvPr>
            <p:ph type="sldNum" sz="quarter" idx="3"/>
          </p:nvPr>
        </p:nvSpPr>
        <p:spPr>
          <a:xfrm>
            <a:off x="3884613" y="8685213"/>
            <a:ext cx="2971800" cy="457200"/>
          </a:xfrm>
          <a:prstGeom prst="rect"/>
        </p:spPr>
        <p:txBody>
          <a:bodyPr anchor="b" bIns="45720" lIns="91440" rIns="91440" rtlCol="0" tIns="45720" vert="horz"/>
          <a:lstStyle>
            <a:lvl1pPr algn="r">
              <a:defRPr sz="1200"/>
            </a:lvl1pPr>
          </a:lstStyle>
          <a:p>
            <a:fld id="{478A30EB-9F3D-48B7-A767-0B3956421BBA}" type="slidenum">
              <a:rPr altLang="en-US" lang="zh-CN" smtClean="0"/>
              <a:t>‹#›</a:t>
            </a:fld>
            <a:endParaRPr altLang="en-US" lang="zh-CN"/>
          </a:p>
        </p:txBody>
      </p:sp>
    </p:spTree>
  </p:cSld>
  <p:clrMap accent1="accent1" accent2="accent2" accent3="accent3" accent4="accent4" accent5="accent5" accent6="accent6" bg1="lt1" bg2="lt2" tx1="dk1" tx2="dk2" hlink="hlink" folHlink="folHlink"/>
  <p:hf dt="0" ftr="0" hdr="0" sldNum="1"/>
</p:handoutMaster>
</file>

<file path=ppt/ink/ink1.xml><?xml version="1.0" encoding="utf-8"?>
<ink xmlns="http://www.w3.org/2003/InkML">
  <definitions>
    <brush xml:id="br1">
      <brushProperty name="color" value="#ff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7418.859 11475.249 136.826, 7501.347 11510.412 243.645, 7582.819 11495.754 263.701, 7676.75 11470.771 277.719, 7758.624 11433.125 286.197, 7825.654 11376.255 293.267, 7851.397 11290.484 299.635, 7788.27 11237.983 273.836, 7740.645 11172.373 253.766, 7744.229 11264.14 282.234, 7755.92 11352.634 289.094, 7761.6 11405.4 292.145, 7766.383 11452.775 294.576, 7768.35 11501.205 296.651, 7775.988 11558.604 298.609, 7779.213 11626.578 300.821, 7780.52 11698.795 302.953, 7785.185 11746.763 304.496, 7789.851 11803.65 305.707, 7791.73 11854.627 306.679, 7796.875 11904.375 307.54, 7804.637 11992.429 310.435, 7730.277 11921.266 365.004, 7651.673 11841.756 414.847, 7601.734 11805.376 431.109, 7538.184 11791.795 437.797, 7597.897 11776.966 455.65, 7662.033 11739.512 473.247, 7715.267 11688.667 481.446, 7765.285 11629.629 474.031, 7810.533 11577.209 438.668, 7859.328 11526.323 389.292, 7942.041 11445.873 239.745, 8029.604 11443.19 362.979, 8078.632 11430.327 343.635, 8083.029 11521.994 286.263, 8102.521 11610.487 309.352, 8111.295 11663.256 321.589, 8128.135 11752.646 345.478, 8137.987 11813.15 360.282, 8149.194 11865.647 375.066, 8158.669 11921.298 393.268, 8170.449 11983.435 412.917, 8178.637 12039.741 449.257, 8114.545 12042.703 555.364, 8034.436 12027.427 646.922, 7947.765 12003.468 661.474, 7894.612 11967.729 520.025</trace>
</ink>
</file>

<file path=ppt/ink/ink10.xml><?xml version="1.0" encoding="utf-8"?>
<ink xmlns="http://www.w3.org/2003/InkML">
  <definitions>
    <brush xml:id="br1">
      <brushProperty name="color" value="#ff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11954.669 11322.881 159.791, 11936.351 11382.814 349.011, 11919.761 11443.007 437.199, 11899.824 11509.292 520.223, 11877.216 11604.791 616.291, 11846.822 11703.153 716.021, 11813.632 11808.037 775.489, 11774.51 11919.705 812.503, 11775.102 11805.036 737.811, 11806.688 11684.97 520.814, 11826.077 11615.898 15.984</trace>
</ink>
</file>

<file path=ppt/ink/ink11.xml><?xml version="1.0" encoding="utf-8"?>
<ink xmlns="http://www.w3.org/2003/InkML">
  <definitions>
    <brush xml:id="br1">
      <brushProperty name="color" value="#ff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11884.527 11358.043 147.579, 11948.278 11354.96 304.649, 12015.646 11440.126 366.84, 12039.451 11487.624 382.667, 12066.155 11548.89 408.383, 12090.355 11632.554 442.173, 12111.427 11699.06 475.426, 12132.398 11773.507 506.273, 12154.438 11845.99 544.773, 12178.156 11922.292 586.094, 12177.229 11969.662 513.565, 12176.299 12017.029 5.861</trace>
</ink>
</file>

<file path=ppt/ink/ink12.xml><?xml version="1.0" encoding="utf-8"?>
<ink xmlns="http://www.w3.org/2003/InkML">
  <definitions>
    <brush xml:id="br1">
      <brushProperty name="color" value="#ff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11931.289 11791.708 165.573, 11867.429 11779.988 278.811, 11986.109 11761.407 579.09, 12040.937 11772.971 455.258</trace>
</ink>
</file>

<file path=ppt/ink/ink13.xml><?xml version="1.0" encoding="utf-8"?>
<ink xmlns="http://www.w3.org/2003/InkML">
  <definitions>
    <brush xml:id="br1">
      <brushProperty name="color" value="#ff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12667.773 11369.764 154.382, 12640.979 11426.344 309.752, 12636.016 11474.848 351.533, 12629.771 11536.412 405.544, 12624.528 11590.967 458.573, 12614.903 11674.326 531.407, 12606.478 11758.574 601.809, 12598.932 11841.291 668.327, 12597.632 11937.082 738.846, 12614.951 11830.545 398.05, 12618.634 11772.574 364.884, 12620.191 11704.188 298.09, 12621.012 11639.339 70.197</trace>
</ink>
</file>

<file path=ppt/ink/ink14.xml><?xml version="1.0" encoding="utf-8"?>
<ink xmlns="http://www.w3.org/2003/InkML">
  <definitions>
    <brush xml:id="br1">
      <brushProperty name="color" value="#ff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12621.012 11381.485 147.395, 12625.161 11327.362 157.499, 12674.515 11340.728 213.336, 12741.257 11370.31 269.684, 12820.12 11395.928 316.814, 12905.498 11435.33 335.799, 12953.242 11521.29 348.001, 12950 11579.191 351.764, 12935.932 11643.166 385.091, 12908.062 11699.694 434.935, 12872.891 11748.199 508.236, 12823.239 11795.768 585.331, 12741.943 11803.429 718.144, 12785.269 11890.475 841.86, 12912.798 11926.543 848.338, 13027.122 11942.029 855.175, 13142.736 11955.798 859.917, 13192.92 11979.481 805.433, 13243.104 12003.168 424.042</trace>
</ink>
</file>

<file path=ppt/ink/ink15.xml><?xml version="1.0" encoding="utf-8"?>
<ink xmlns="http://www.w3.org/2003/InkML">
  <definitions>
    <brush xml:id="br1">
      <brushProperty name="color" value="#ff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12702.844 11463.529 136.826, 12691.153 11531.292 178.492, 12691.153 11597.268 200.075, 12691.153 11670.399 227.802, 12687.007 11739.123 258.549, 12679.885 11838.414 303.491, 12679.464 11929.387 342.916, 12679.464 11983.4 364.229, 12686.306 12038.325 380.452, 12690.732 12093.383 394.43, 12678.573 12142.919 194.501</trace>
</ink>
</file>

<file path=ppt/ink/ink16.xml><?xml version="1.0" encoding="utf-8"?>
<ink xmlns="http://www.w3.org/2003/InkML">
  <definitions>
    <brush xml:id="br1">
      <brushProperty name="color" value="#ff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13509.471 11744.825 136.826, 13537.696 11800.266 248.594, 13489.987 11868.411 252.338, 13442.697 11902.201 204.346</trace>
</ink>
</file>

<file path=ppt/ink/ink17.xml><?xml version="1.0" encoding="utf-8"?>
<ink xmlns="http://www.w3.org/2003/InkML">
  <definitions>
    <brush xml:id="br1">
      <brushProperty name="color" value="#ff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13743.274 11369.764 136.826, 13719.98 11417.28 142.623, 13757.075 11473.203 199.68, 13816.804 11453.643 230.065, 13889.461 11417.191 254.425, 13943.114 11387.572 266.351, 13999.817 11358.669 276.864, 14082.698 11309.538 291.864, 14168.089 11256.277 268.92, 14210.664 11202.472 169.795, 14144.03 11189.314 136.826, 14082.7 11189.796 136.826, 14037.483 11272.497 269.059, 14035.951 11319.412 276.601, 14046.005 11421.439 285.626, 14046.8 11476.069 289.535, 14051.284 11537.279 293.511, 14057.695 11628.267 301.786, 14069.387 11727.327 314.671, 14077.226 11776.531 323.889, 14081.872 11825.877 337.498, 14003.53 11857.871 398.205, 13950.012 11838.27 418.441, 13891.249 11802.141 434.775, 13837.783 11764.104 446.464, 13780.723 11744.824 432.261, 13784.94 11682.626 482.46, 13852.269 11630.181 496.581, 13906.852 11588.223 493.538, 13964.228 11540.925 487.88, 14035.663 11482.432 469.861, 14084.543 11436.876 421.935, 14132.187 11396.838 338.424, 14182.949 11376.756 3.384</trace>
</ink>
</file>

<file path=ppt/ink/ink18.xml><?xml version="1.0" encoding="utf-8"?>
<ink xmlns="http://www.w3.org/2003/InkML">
  <definitions>
    <brush xml:id="br1">
      <brushProperty name="color" value="#ff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14152.433 11428.367 150.955, 14218.997 11396.573 263.344, 14270.24 11340.114 278.862, 14349.982 11271.928 290.716, 14425.704 11224.941 290.887, 14468.07 11284.253 263.996, 14476.663 11358.737 272.138, 14485.389 11412.753 275.378, 14504.514 11508.79 282.046, 14514.93 11567.436 285.138, 14532.982 11626.15 288.4, 14567.029 11714.234 293.696, 14604.323 11802.014 300.927, 14666.004 11872.735 310.203, 14741.193 11911.197 326.175, 14791.363 11867.389 290.716</trace>
</ink>
</file>

<file path=ppt/ink/ink19.xml><?xml version="1.0" encoding="utf-8"?>
<ink xmlns="http://www.w3.org/2003/InkML">
  <definitions>
    <brush xml:id="br1">
      <brushProperty name="color" value="#ff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14397.928 11205.675 136.826, 14342.135 11214.732 193.203, 14281.619 11295.174 218.767, 14258.053 11371.091 234.353, 14250.567 11431.786 246.211, 14238.311 11512.053 263.441, 14224.709 11573.085 274.62, 14212.209 11632.787 285.4, 14194.205 11720.472 300.9, 14168.854 11800.299 320.134, 14100.238 11853.867 346.188, 14024.3 11788.668 253.426</trace>
</ink>
</file>

<file path=ppt/ink/ink2.xml><?xml version="1.0" encoding="utf-8"?>
<ink xmlns="http://www.w3.org/2003/InkML">
  <definitions>
    <brush xml:id="br1">
      <brushProperty name="color" value="#ff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8681.404 11440.088 136.826, 8651.602 11508.307 209.01, 8634.324 11588.951 268.765, 8621.581 11640.457 313.2, 8602.735 11699.103 363.273, 8582.879 11746.605 404.457, 8547.596 11804.838 449.861, 8500.831 11859.102 484.565, 8442.495 11891.916 509.598, 8369.259 11899.561 539.365, 8296.108 11864.375 425.994, 8246.747 11816.479 4.26</trace>
</ink>
</file>

<file path=ppt/ink/ink20.xml><?xml version="1.0" encoding="utf-8"?>
<ink xmlns="http://www.w3.org/2003/InkML">
  <definitions>
    <brush xml:id="br1">
      <brushProperty name="color" value="#ff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14140.742 11569.015 146.936, 14195.34 11573.327 146.936, 14251.748 11586.377 153.994, 14300.653 11598.496 165.116, 14349.2 11620.062 179.989, 14404.817 11643.73 198.058, 14454.74 11683.84 228.309</trace>
</ink>
</file>

<file path=ppt/ink/ink2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15075.96 11275.998 136.826, 15039.679 11223.691 136.826, 15023.252 11283.196 397.827, 14971.031 11357.908 419.577, 14928.216 11424.687 440.784, 14891.76 11500.271 462.506, 14855.045 11561.487 484.053, 14820.95 11622.991 499.902, 14872.191 11557.24 384.448, 14917.62 11506.031 345.974, 14981.686 11440.839 306.081, 15028.614 11413.707 258.538, 15051.526 11468.048 234.394, 15007.964 11535.244 255.143, 14973.505 11586.573 272.91, 14921.558 11651.135 301.167, 14878.182 11707.935 334.848, 14927.925 11698.161 356.003, 14979.574 11697.943 355.43, 15032.396 11754.686 342.528, 15040.47 11814.483 346.734, 15032.295 11873.51 372.033, 15029.202 11929.035 445.109, 15024.353 11862.709 438.144, 15057.786 11797.192 354.488, 15092.958 11737.077 266.561, 15122.724 11686.223 10.23</trace>
</ink>
</file>

<file path=ppt/ink/ink2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15251.314 11358.043 145.331, 15245.252 11301.823 276.278, 15310.522 11259.886 379.764, 15362.17 11234.931 436.898, 15425.046 11209.284 470.609, 15485.788 11185.421 471.034, 15479.911 11247.722 249.503, 15449.075 11304.191 187.982, 15420.145 11360.936 154.07, 15387.693 11416.243 142.573, 15351.304 11473.365 137.651, 15319.025 11529.262 136.826, 15279.51 11586.147 146.188, 15344.893 11537.469 607.448, 15432.115 11494.832 670.86, 15479.994 11474.008 681.25, 15528.55 11458.106 673.28, 15576.614 11443.41 655.203, 15525.459 11481.287 202.864, 15508.498 11528.775 184.989, 15487.072 11594.973 366.115, 15494.853 11652.836 513.006, 15508.28 11730.23 591.863, 15508.498 11819.582 730.63, 15508.498 11874.823 800.619, 15508.498 11933.396 842.819, 15508.498 11990.769 858.099, 15508.498 12051.995 863.664, 15508.498 12112.237 872.839, 15471.971 12164.849 872.879, 15434.204 12212.529 846.057, 15382.779 12246.151 235.449</trace>
</ink>
</file>

<file path=ppt/ink/ink2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15987.799 11463.529 149.379, 16001.464 11527.447 312.502, 16047.934 11586.772 339.307, 16069.63 11517.218 246.814, 16051.834 11458.294 183.148, 16026.385 11401.067 173.412, 16084.269 11349.51 308.577, 16152.17 11346.744 339.427, 16230.652 11336.562 361.649, 16282.584 11335.338 370.434, 16359.904 11330.444 383.855, 16432.656 11324.102 395.419, 16490.625 11322.968 404.134, 16554.064 11322.882 413.08, 16561.701 11379.057 428.422, 16490.439 11444.9 447.556, 16411.266 11516.086 470.538, 16362.081 11549.402 481.477, 16274.322 11593.151 494.986, 16182.792 11632.636 503.098, 16134.238 11648.209 504.544, 16045.589 11676.19 504.432, 16143.797 11653.021 653.119, 16191.601 11651.795 666.615, 16238.93 11647.119 678.546, 16299.197 11641.3 691.214, 16364.52 11635.604 702.648, 16427.34 11628.836 712.159, 16487.885 11623.546 715.998, 16540.52 11616.118 700.727, 16488.164 11542.811 418.688, 16462.848 11481.628 270.907</trace>
</ink>
</file>

<file path=ppt/ink/ink2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16361.886 11193.954 152.795, 16305.478 11182.233 199.17, 16334.108 11242.952 427.965, 16367.298 11304.441 483.385, 16384.844 11381.088 564.88, 16385.266 11474.881 685.519, 16378.423 11524.006 726.176, 16374.792 11579.995 755.255, 16366.952 11653.594 772.301, 16358.953 11713.637 781.619, 16353.712 11766.163 787.014, 16351.497 11822.292 792.734, 16343.573 11894.609 799.839, 16340.465 11951.201 804.223, 16343.389 12011.656 808.185, 16348.329 12071.775 812.514, 16356.62 12126.547 816.124, 16371.401 12181.226 820.46, 16364.98 12125.123 780.411, 16345.729 12058.43 677.747, 16331.547 12011.412 571.721, 16320.925 11964.41 377.201</trace>
</ink>
</file>

<file path=ppt/ink/ink2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16876.258 11240.837 154.061, 16885.812 11291.055 399.908, 16951.301 11299.353 411.854, 17009.996 11284.778 363.992, 17069.092 11264.526 220.147</trace>
</ink>
</file>

<file path=ppt/ink/ink2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17180.201 11193.954 163.053, 17120.467 11237.219 318.337, 17067.197 11303.933 391.735, 17031.385 11352.699 413.81, 16990.641 11404.261 424.477, 16942.178 11455.818 363.483</trace>
</ink>
</file>

<file path=ppt/ink/ink2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16747.664 11533.854 158.047, 16797.498 11562.151 354.31, 16855.449 11545.253 413.808, 16933.803 11517.119 468.313, 17005.215 11481.743 506.988, 17089.887 11443.471 536.311, 17171.955 11413.787 547.969, 17269.4 11381.868 544.758, 17331.227 11338.66 353.664, 17263.131 11305.94 213.703, 17204.207 11283.64 178.332, 17155.201 11261.473 159.163, 17102.082 11220.158 147.138, 17053.785 11164.691 153.759, 17040.652 11236.313 211.514, 17039.92 11309.476 242.961, 17039.92 11360.854 262.422, 17039.92 11420.785 281.736, 17039.92 11474.558 303.49, 17039.92 11529.966 323.595, 17039.92 11587.438 344.449, 17039.92 11641.371 365.794, 17039.92 11708.605 399.868, 17049.654 11765.291 426.755, 17085.947 11716.146 229.797, 17071.578 11654.56 175.18, 17023.848 11614.1 199.151, 16964.053 11667.783 221.957, 16921.211 11721.235 252.279</trace>
</ink>
</file>

<file path=ppt/ink/ink2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16993.158 11592.456 136.826, 17047.436 11543.542 136.881, 17100.086 11532.713 147.798, 17158.201 11554.6 209.373, 17210.367 11582.198 295.949, 17284.752 11602.872 387.485, 17233.549 11625.656 269.196, 17186.35 11626.035 44.065</trace>
</ink>
</file>

<file path=ppt/ink/ink2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16724.283 11475.249 159.791, 16786.162 11463.616 184.225, 16847.461 11490.653 244.985, 16891.635 11540.968 295.801, 16921.395 11588.778 339.23, 16932.982 11653.99 376.77, 16934.623 11714.17 404.77, 16920.826 11787.608 435.523, 16897.322 11853.627 459.398, 16862.336 11919.979 482.997, 16956.93 11861.797 811.207, 17010.387 11840.933 826.916, 17065.264 11823.406 835.397, 17137.158 11803.412 841.437, 17209.088 11794.492 843.38, 17283.947 11783.31 842.927, 17347.09 11780.725 840.163, 17406.072 11786.851 833.476, 17365.24 11690.687 600.734</trace>
</ink>
</file>

<file path=ppt/ink/ink3.xml><?xml version="1.0" encoding="utf-8"?>
<ink xmlns="http://www.w3.org/2003/InkML">
  <definitions>
    <brush xml:id="br1">
      <brushProperty name="color" value="#ff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8389.148 11381.485 153.53, 8449.432 11406.572 189.411, 8503.987 11430.689 222.605, 8567.384 11459.621 263.998, 8639.91 11506.633 310.629, 8710.817 11590.449 358.464, 8768.775 11680.393 394.536, 8798.074 11731.323 416.291, 8835.186 11784.919 447.585, 8879.169 11846.443 481.593, 8898.767 11897.746 135.092</trace>
</ink>
</file>

<file path=ppt/ink/ink3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17577.672 11205.675 139.546, 17642.148 11223.831 519.867, 17599.641 11296.564 716.216, 17552.434 11335.931 752.152, 17505.256 11367.927 773.575, 17440.994 11411.046 788.714, 17381.479 11445.926 795.828, 17328.836 11470.7 800.938, 17274.643 11496.832 804.049, 17327.061 11480.845 624.688, 17409.891 11461.858 520.903, 17456.242 11523.549 552.803, 17460.262 11574.883 590.912, 17460.768 11623.759 625.716, 17460.768 11675.678 663.195, 17467.607 11768.218 740.841, 17472.039 11818.788 773.251, 17483.93 11875.314 788.378, 17456.1 11815.575 622.27, 17443.186 11767.487 483.455, 17426.516 11706.311 345.508, 17422.604 11657.226 403.51, 17485.539 11636.399 577.157, 17569.783 11600.918 699.664, 17658.66 11534.931 766.583, 17707.881 11501.055 780.369, 17658.957 11474.514 493.836, 17636.123 11537.797 562.568, 17647.814 11626.728 773.688, 17658.287 11683.458 828.311, 17668.098 11742.396 857.775, 17671.193 11801.482 866.001, 17671.193 11862.103 870.496, 17671.193 11929.277 873.759, 17660.717 11990.695 875.656, 17655.355 12056.015 877.257, 17644.088 12114.543 877.655, 17628.266 12172.963 873.464, 17612.738 12230.87 838.151, 17579.186 12281.728 233.249</trace>
</ink>
</file>

<file path=ppt/ink/ink3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18115.42 11311.16 185.646, 18143.18 11259.638 584.246, 18208.941 11309.197 769.737, 18160.945 11338.024 863.431, 18104.934 11369.996 868.865, 18050.393 11405.397 870.31, 17976.092 11501.605 821.796, 17929.248 11538.604 228.697</trace>
</ink>
</file>

<file path=ppt/ink/ink3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17869.926 11697.943 166.735, 17823.164 11759.486 439.442, 17894.18 11759.649 608.639, 17943.643 11746.265 665.495, 18038.143 11703.606 750.967, 18096.566 11670.718 775.755, 18155.389 11634.104 792.408, 18210.906 11600.48 797.813, 18265.916 11563.781 798.594, 18324.895 11473.752 567.915, 18270.549 11419.648 317.994, 18209.426 11395.59 259.486, 18162.402 11397.146 233.583, 18162.186 11456.809 260.639, 18170.779 11507.342 293.067, 18173.451 11556.733 333.501, 18173.871 11622.361 378.245, 18173.871 11688.693 431.513, 18169.723 11775.746 501.54, 18163.398 11861.834 570.86, 18158.459 11916.772 610.767, 18153.672 11968.303 646.765, 18151.707 12018.605 677.202, 18150.912 12067.062 708.708, 18150.49 12129.767 743.991, 18150.49 12181.52 769.686, 18141.896 12122.614 699.454, 18132.693 12063.345 610.163, 18110.953 11984.088 468.876, 18088.846 11922.084 379.436, 18033.359 11916.096 395.771, 18001.389 11976.922 424.783, 17968.139 12037.131 458.154, 17929.922 12100.37 499.652, 17867.217 12128.449 453.869, 17847.762 12075.878 234.461, 17846.543 12023.168 151.329, 17881.717 11974.237 136.826, 17934.957 11932.332 136.826, 17995.027 11896.638 139.483, 18046.184 11874.219 154.427, 18097.043 11862.985 194.796, 18149.605 11854.892 260.165, 18207.729 11852.231 353.8, 18223.564 11803.792 272.311, 18239.113 11746.768 147.321</trace>
</ink>
</file>

<file path=ppt/ink/ink3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18267.395 11569.015 154.706, 18267.395 11508.32 163.776, 18277.869 11579.751 350.201, 18334.225 11558.193 187.09, 18337.537 11510.075 176.558, 18344.379 11458.395 274.392, 18390.203 11408.765 378.06, 18445.256 11393.627 421.942, 18499.562 11418.109 443.724, 18476.361 11493.349 459.211, 18433.926 11552.686 491.466, 18386.939 11604.428 526.764, 18450.744 11627.616 702.329, 18498.42 11631.776 667.537, 18431.301 11683.438 552.021, 18352.725 11718.468 541.373, 18277.402 11743.607 572.873, 18370.41 11747.929 761.096, 18426.146 11744.911 773.002, 18479.057 11748.982 753.697, 18426.555 11782.1 684.375, 18331.174 11802.692 702.522, 18283.42 11814.931 729.634, 18334.996 11804.163 804.902, 18395.322 11813.188 809.94, 18454.463 11823.767 803.757, 18466.83 11880.232 778.841, 18376.102 11955.618 768.866, 18323.801 11988.531 769.637, 18273.947 12010.256 772.056, 18347.193 11994.28 870.09, 18415.129 11984.52 870.628, 18473.641 11979.974 870.851, 18533.678 11970.621 869.54, 18601.42 11967.521 865.105, 18656.5 11997.085 858.083, 18664.861 12056.32 855.063, 18656.164 12103.913 564.709</trace>
</ink>
</file>

<file path=ppt/ink/ink3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18805.145 11135.351 142.894, 18802.271 11193.571 366.289, 18856.807 11232.578 401.189, 18909.154 11268.356 371.084, 18902.662 11325.684 219.482, 18846.807 11358.382 180.313, 18797.648 11379.938 167.257, 18737.459 11399.963 157.392, 18685.676 11413.036 158.584, 18623.836 11405.351 204.264, 18573.803 11426.32 407.558, 18658.309 11443.19 829.962, 18725.383 11423.89 848.665, 18809.436 11398.651 856.073, 18888.83 11372.842 859.133, 18945.34 11356.881 860.538, 19003.137 11339.212 861.779, 19065.178 11322.544 863.052, 19131.35 11308.524 863.717, 19189.488 11299.438 859.366, 19139.654 11345.941 823.897, 19083.586 11365.704 743.043, 19030.303 11369.34 627.845, 18978.195 11369.764 520.665, 18906.506 11369.764 420.168, 18863.814 11440.644 504.718, 18863.594 11519.804 615.886, 18852.326 11613.274 734.842, 18845.062 11677.948 773.775, 18840.949 11731.753 793.919, 18831.703 11790.162 805.507, 18820.352 11860.999 817.732, 18804.828 11932.186 826.321, 18792.08 11990.03 832.478, 18771.482 12065.778 835.203, 18754.652 12120.354 835.58, 18732.977 12173.647 834.728, 18706.637 12224.379 827.857, 18658.672 12270.919 8.278</trace>
</ink>
</file>

<file path=ppt/ink/ink3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18816.836 11615.898 144.048, 18876.096 11642.355 401.885, 18942.887 11622.937 443.705, 19015.355 11601.746 473.156, 19087.836 11582.916 496.573, 19100.475 11643.73 459.112, 19046.221 11685.549 458.309, 18983.562 11723.897 454.506, 18917.248 11756.56 446.06, 18996.752 11770.229 493.715, 19075.912 11768.267 540.61, 19024.625 11834.489 549.299, 18955.426 11869.848 560.912, 18883.816 11908.648 569.495, 18817.256 11964.197 552.982, 18892.277 11929.902 583.72, 18969.715 11886.887 643.858, 19023.701 11868.753 670.984, 19070.793 11850.693 686.31, 19121.34 11836.158 696.924, 19170.496 11828.175 696.122, 19218.154 11831.029 681.467, 19211.371 11882.597 644.409, 19124.324 11945.977 614.143, 19038.26 11984.373 601.762, 18957.334 11987.536 496.513, 19007.289 11948.235 495.62, 19015.57 12023.88 571.848, 19011.424 12125.222 694.451, 19005.834 12174.543 744.526, 18999.951 12226.552 787.24, 18992.924 12288.876 819.046, 18992.184 12346.978 850.47, 18900.209 12434.932 854.586, 18848.764 12454.774 421.413</trace>
</ink>
</file>

<file path=ppt/ink/ink3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13809.471 4981.286 136.826, 13777.58 5038.162 367.37, 13759.864 5092.226 412.975, 13741.369 5161.807 497.924, 13727.855 5243.151 585.283, 13727.637 5291.259 633.448, 13736.234 5345.284 669.612, 13743.056 5393.16 690.479, 13754.434 5450.355 707.605, 13761.492 5505.355 715.145, 13779.201 5557.913 719.006, 13799.018 5608.522 721.196, 13853.161 5702.824 704.745, 13941.069 5750.426 582.044, 13990.359 5759.558 449.334</trace>
</ink>
</file>

<file path=ppt/ink/ink3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14183.558 5227.42 160.264, 14143.817 5289.55 270.393, 14129.841 5339.003 316.216, 14109.037 5418.813 377.155, 14092.943 5483.368 427.869, 14078.767 5561.889 496.906, 14148.626 5534.719 429.469, 14195.169 5476.077 347.306</trace>
</ink>
</file>

<file path=ppt/ink/ink3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14265.39 5309.465 163.053, 14253.699 5361.348 401.03, 14262.294 5437.726 626.24, 14277.916 5485.126 734.124, 14335.634 5571.579 809.714, 14417.467 5655.403 864.321, 14477.526 5669.702 869.886, 14543 5676.964 872.353, 14609.844 5688.598 873.565, 14669.217 5695.825 874.064, 14728.885 5696.248 874.408, 14793.259 5696.248 874.735, 14852.697 5696.248 875.173, 14910.865 5677.665 875.669, 14948.27 5573.82 878.098, 14908.937 5514.38 878.642, 14864.661 5465.335 877.191, 14822.521 5411.643 869.482, 14785.091 5352.627 829.694, 14745.534 5296.164 664.05, 14730.196 5244.734 6.64</trace>
</ink>
</file>

<file path=ppt/ink/ink3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14335.53 5086.772 158.507, 14386.359 5106.893 318.621, 14445.121 5165.646 494.285, 14502.443 5209.535 552.897, 14550.173 5211.119 521.695, 14597.054 5197.696 401.63</trace>
</ink>
</file>

<file path=ppt/ink/ink4.xml><?xml version="1.0" encoding="utf-8"?>
<ink xmlns="http://www.w3.org/2003/InkML">
  <definitions>
    <brush xml:id="br1">
      <brushProperty name="color" value="#ff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9277.605 11264.277 139.263, 9277.605 11319.919 293.839, 9277.605 11379.39 330.984, 9277.605 11435.143 349.345, 9277.605 11507.565 369.411, 9277.605 11577.937 381.156, 9277.605 11651.171 392.732, 9277.605 11724.956 409.552, 9277.605 11797.985 430.744, 9277.605 11858.077 463.312, 9277.605 11923.417 530.592, 9267.506 11852.497 255.469</trace>
</ink>
</file>

<file path=ppt/ink/ink4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14768.068 5063.331 161.101, 14824.099 5110.771 324.006, 14871.003 5145.932 407.503, 14931.411 5183.741 502.097</trace>
</ink>
</file>

<file path=ppt/ink/ink4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14627.786 4969.565 136.826, 14644.323 5039.217 394.887, 14628.522 5103.626 717.984, 14627.785 5155.682 805.344, 14623.638 5220.278 838.57, 14612.683 5283.62 853.02, 14598.78 5348.074 858.755, 14576.559 5419.543 862.65, 14547.811 5482.33 865.261, 14526.474 5541.965 866.699, 14492.281 5601.236 867.574, 14460.033 5672.61 868.007, 14430.322 5734.406 868.174, 14408.381 5788.837 868.275, 14381.511 5844.522 868.343, 14352.458 5908.976 865.143, 14319.839 5970.051 857.605, 14267.35 6033.756 831.496, 14215.964 6068.233 662.09, 14168.133 6094.332 141.803</trace>
</ink>
</file>

<file path=ppt/ink/ink4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15282.439 4946.124 142.413, 15351.509 4929.722 495.642, 15431.391 4891.621 560.048, 15528.807 4845.819 588.569, 15608.821 4803.171 541.828, 15597.308 4853.133 237.334, 15540.445 4910.139 179.062, 15482.423 4968.314 100.535</trace>
</ink>
</file>

<file path=ppt/ink/ink4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15177.229 5180.537 144.301, 15227.443 5206.09 164.598, 15283.595 5260.021 215.267, 15313.996 5309.566 251.328</trace>
</ink>
</file>

<file path=ppt/ink/ink4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15259.06 5262.582 136.826, 15317.887 5234.982 348.581, 15379.451 5220.021 382.218, 15446.975 5186.811 409.47, 15521.37 5148.876 438.433, 15568.687 5128.42 451.861, 15626.802 5110.362 464.901, 15717.989 5086.038 483.008, 15800.691 5069.628 500.038, 15873.648 5067.576 515.903, 15893.425 5138.57 553.143, 15854.199 5222.819 636.571, 15787.397 5309.067 628.509, 15709.539 5334.577 432.647, 15650.168 5319.12 269.046</trace>
</ink>
</file>

<file path=ppt/ink/ink4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15481.173 5145.375 147.395, 15431.695 5112.63 190.614, 15423.146 5167.096 245.63, 15422.722 5215.129 274.157, 15422.722 5268.536 302.507, 15455.055 5316.519 310.25, 15495.092 5249.868 276.147, 15516.658 5194.804 209.65, 15531.131 5129.274 156.378, 15539.205 5081.928 155.303, 15519.428 5152.11 569.752, 15507.734 5246.915 687.86, 15497.927 5305.887 717.483, 15486.44 5357.83 657.218, 15443.388 5434.334 444.804, 15517.629 5412.839 797.313, 15572.976 5404.669 806.201, 15644.75 5389.398 810.944, 15699.852 5381.225 809.774, 15760.34 5370.029 799.251, 15815.238 5368.069 735.355, 15757.835 5382.729 556.927, 15677.437 5414.569 372.617</trace>
</ink>
</file>

<file path=ppt/ink/ink4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15563.004 5450.113 136.826, 15504.32 5482.932 365.862, 15475.763 5538.128 524.639, 15446.835 5619.615 654.597, 15449.036 5666.641 730.125, 15539.647 5724.908 804.513, 15637.146 5782.684 821.855, 15696.079 5799.553 821.07, 15754.213 5813.032 806.122, 15804.113 5843.637 224.336</trace>
</ink>
</file>

<file path=ppt/ink/ink4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15691.598 5590.761 194.699, 15650.9 5653.796 702.896, 15619.344 5701.48 771.559, 15538.154 5792.545 806.086, 15488.182 5833.177 818.376, 15429.782 5871.909 828.868, 15378.78 5898.935 833.004, 15318.219 5916.025 830.282, 15256.755 5914.696 768.383, 15206.026 5880.832 605.045, 15144.796 5814.994 356.228, 15120.294 5766.894 242.928, 15127.811 5716.267 472.094, 15202.121 5693.526 658.636, 15253.898 5675.687 732.084, 15301.211 5660.528 778.919, 15361.965 5639.19 813.292, 15428.238 5622.181 833.562, 15503.145 5603.153 846.265, 15561.426 5591.432 851.283, 15632.59 5577.797 844.294, 15706.362 5557.013 827.077, 15770.795 5540.137 778.081, 15823.569 5521.108 697.261, 15874.151 5519.918 194.04</trace>
</ink>
</file>

<file path=ppt/ink/ink4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16322.87 5004.728 155.249, 16387.18 5069.206 410.22, 16439.627 5139.862 603.523, 16484.592 5238.67 743.462, 16497.107 5289.293 768.617, 16506.92 5344.526 790.366, 16511.158 5411.03 805.272, 16506.248 5466.551 817.236, 16489.322 5542.198 827.292, 16462.795 5604.852 833.108, 16423.418 5684.882 839.509, 16372.022 5757.748 834.388, 16309.336 5827.784 809.279, 16262.565 5874.736 771.452, 16190.918 5920.177 691.426, 16129.63 5955.298 605.193, 16081.933 5978.835 445.858</trace>
</ink>
</file>

<file path=ppt/ink/ink4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1335.993 1230.671 165.829, 1403.493 1218.95 322.233, 1458.521 1225.811 323.303, 1494.471 1289.954 303.393, 1478.845 1339.69 283.179, 1438.572 1406.184 258.06, 1390.439 1476.721 232.187, 1355.789 1534.48 212.129, 1332.464 1585.68 199.433, 1315.986 1634.387 188.442, 1294.268 1690.111 178.435, 1279.715 1743.621 178.881, 1287.276 1793.601 196.29, 1354.682 1816.705 234.422, 1420.694 1809.844 252.639, 1468.904 1805.72 267.2, 1533.52 1832.903 292.334, 1545.379 1881.457 301.005, 1550.865 1934.505 311.441, 1546.933 1985.068 329.488, 1546.417 2034.053 353.267, 1508.836 1975.559 372.271, 1492.362 1917.956 300.398, 1473.429 1848.389 200.184, 1464.586 1790.35 164.242, 1520.17 1748.559 349.096, 1578.59 1725.82 440.557, 1651.808 1683.066 536.761, 1735.792 1617.154 606.028, 1813.018 1545.16 639.631, 1893 1484.095 656.229, 1986.539 1418.499 664.526, 2072.173 1363.499 636.424, 2011.899 1336.157 215.009</trace>
</ink>
</file>

<file path=ppt/ink/ink5.xml><?xml version="1.0" encoding="utf-8"?>
<ink xmlns="http://www.w3.org/2003/InkML">
  <definitions>
    <brush xml:id="br1">
      <brushProperty name="color" value="#ff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9242.536 11205.675 136.826, 9307.422 11209.831 137.114, 9376.349 11231.836 150.2, 9439.64 11274.271 179.394, 9462.477 11329.418 215.418, 9443.185 11400.091 353.894, 9354.537 11479.51 660.231, 9263.133 11498.474 774.01, 9260.477 11393.721 454.906, 9275.47 11344.483 300.433</trace>
</ink>
</file>

<file path=ppt/ink/ink5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1897.124 1207.229 136.826, 1887.953 1145.921 136.826, 1881.505 1082.99 148.222, 1874.165 1030.029 209.064, 1872.949 1099.339 471.234, 1873.658 1184.573 516.561, 1877.891 1274.382 547.71, 1882.339 1342.147 566.06, 1884.699 1442.173 590.524, 1889.363 1521.912 606.359, 1894.03 1603.276 628.939, 1896.39 1714.311 660.192, 1901.053 1810.82 683.331, 1903.881 1864.29 696.554, 1905.719 1919.612 709.98, 1906.859 1971.98 723.107, 1908.08 2044.278 742.643, 1908.595 2118.177 759.387, 1908.813 2193.982 773.922, 1908.813 2256.481 783.484, 1908.813 2310.919 790.699, 1908.813 2385.152 801.934, 1908.813 2441.508 803.642, 1892.422 2490.812 396.292</trace>
</ink>
</file>

<file path=ppt/ink/ink5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2458.255 996.257 136.826, 2489.179 1046.535 173.263, 2479.445 1096.118 202.925, 2452.737 1157.697 240.857, 2423.582 1225.629 298.407, 2383.693 1302.372 349.074, 2353.526 1352.308 384.755, 2372.816 1304.659 452.329, 2413.515 1244.992 456.165, 2469.376 1177.521 456.613, 2534.958 1121.505 455.928, 2608.579 1065.041 455.439, 2667.736 1025.261 451.518, 2721.228 993.476 429.259, 2689.087 1051.613 334.059, 2650.941 1099.339 298.188, 2596.807 1157.879 272.169, 2542.931 1222.741 259.257, 2541.139 1276.116 283.678, 2592.372 1273.395 301.824, 2657.912 1244.515 314.58, 2734.858 1191.07 325.001, 2783.761 1149.377 319.542, 2834.978 1086.326 268.876, 2863.499 1033.365 198.697, 2839.568 1081.481 425.821, 2820.552 1143.997 453.942, 2792.596 1211.746 474.986, 2859.94 1157.306 517.573, 2934.398 1119.761 514.754, 3003.36 1094.968 479.684, 2963.67 1156.247 367.253, 2921.079 1204.378 290.555</trace>
</ink>
</file>

<file path=ppt/ink/ink5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2551.777 1429.922 152.071, 2586.426 1481.297 332.032, 2586.847 1530.064 345.788, 2575.158 1481.93 189.539, 2573.279 1425.861 175.087, 2595.883 1366.927 234.221, 2668.313 1343.063 273.234, 2719.809 1327.352 291.552, 2778.521 1310.736 306.343, 2825.375 1302.432 315.558, 2897.154 1293.855 324.037, 2936.603 1354.549 330.934, 2937.554 1404.254 343.759, 2937.554 1468.508 363.955, 2927.82 1530.534 388.017, 2919.24 1591.325 415.265, 2905.665 1654.028 452.635, 2838.913 1654.052 448.601, 2784.067 1610.771 427.381, 2726.134 1562.716 409.117, 2675.974 1516.828 394.281, 2613.222 1454.349 398.13, 2684.455 1404.502 413.432, 2743.302 1388.321 398.328, 2802.493 1383.258 376.441, 2813.491 1434.923 317.494, 2773.018 1481.922 310.103, 2715.751 1535.893 310.605, 2667.673 1576.524 314.492, 2601.999 1632.61 326.229, 2678.266 1616.906 449.01, 2755.513 1588.587 476.32, 2824.02 1570.993 468.966, 2833.69 1622.9 403.032, 2796.935 1670.712 369.486, 2748.949 1707.666 354.643, 2698.092 1740.918 325.214, 2643.095 1778.05 290.609, 2569.717 1823.706 237.829, 2511.807 1851.981 208.622, 2457.628 1876.603 189.447, 2395.512 1911.023 179.383, 2342.334 1934.732 186.298, 2279.949 1967.346 216.389, 2229.047 1995.764 286.427, 2183.044 2052.36 515.293, 2257.62 2073.504 830.998, 2312.998 2049.001 849.54, 2369.355 2030.551 855.871, 2425.201 2010.641 858.509, 2506.129 1984.076 861.346, 2563.066 1963.839 863.107, 2625.189 1941.622 864.762, 2697.103 1918.129 866.663, 2755.918 1902.132 867.619, 2835.725 1886.354 867.937, 2912.622 1869.97 867.479, 2969.505 1855.792 864.885, 3028.487 1851.867 856.859, 2967.637 1851.867 792.442, 2902.186 1845.005 663.074, 2849.409 1834.504 547.649, 2775.373 1811.484 397.415, 2721.772 1797.188 321.661, 2670.838 1778.688 272.634, 2625.231 1844.857 283.915, 2617.989 1893.405 314.763, 2610.446 1963.729 373.499, 2634.443 2014.01 388.217, 2681.625 2001.57 240.639</trace>
</ink>
</file>

<file path=ppt/ink/ink5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2715.44 1922.19 153.424, 2740.214 1868.411 153.302, 2762.301 1815.315 153.24, 2787.555 1763.892 197.144, 2840.431 1837.161 479.441, 2854.29 1913.448 627.878, 2855.637 2019.631 725.084, 2855.724 2090.258 765.074, 2851.576 2142.967 781.114, 2845.989 2211.406 790.642, 2829.015 2291.774 755.559, 2812.919 2349.944 694.192, 2787.399 2436.663 443.38</trace>
</ink>
</file>

<file path=ppt/ink/ink5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3218.12 1687.777 162.437, 3273.814 1663.367 330.196, 3331.368 1641.48 416.658, 3406.537 1597.345 499.688, 3477.07 1549.533 564.643, 3573.105 1481.234 611.58, 3655.832 1428.832 616.319, 3703.377 1403.908 596.83, 3751.561 1375.038 560.32, 3815.663 1313.114 386.425, 3748.691 1264.144 199.005, 3693.749 1241.631 176.517, 3646.491 1217.575 168.192, 3629.47 1300.201 337.108, 3636.591 1365.795 379.598, 3644.991 1427.893 413.111, 3652.632 1508.777 455.245, 3659.972 1619.968 515.803, 3657.381 1709.857 563.467, 3655.084 1757.529 588.139, 3653.536 1804.982 613.378, 3652.529 1856.392 636.193, 3651.393 1931.728 674.318, 3646.729 2016.476 709.055, 3642.063 2096.921 737.068, 3640.184 2154.61 755.096, 3639.39 2207.089 763.741, 3638.969 2267.312 769.491, 3638.969 2203.357 595.879, 3634.822 2145.953 496.985, 3626.227 2094.744 433.505, 3601.786 2022.047 318.738, 3573.863 1955.827 243.803, 3546.765 1908.581 230.854, 3492.031 1890.609 323.528, 3444.831 1947.454 459.488, 3405.624 2020.713 540.761, 3366.725 2109.105 582.933, 3365.782 2035.162 260.641, 3385.368 1988.123 0.702</trace>
</ink>
</file>

<file path=ppt/ink/ink5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3416.854 1887.028 136.826, 3441.94 1839.962 136.826, 3483.84 1789.592 137.083, 3537.507 1777.637 160.958, 3587.87 1787.667 209.771, 3651.311 1818.079 313.673, 3707.388 1849.583 430.25, 3770.427 1888.527 568.84, 3850.125 1931.442 639.067, 3898.194 1897.239 193.398</trace>
</ink>
</file>

<file path=ppt/ink/ink5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3907.844 1734.66 179.475, 3929.269 1798.178 300.144, 3931.138 1856.281 421.119, 3931.224 1927.307 566.244, 3931.224 1975.364 610.455, 3929.269 1926.91 192.518, 3934.95 1866.104 162.93, 3947.802 1806.315 153.485, 3959.811 1747.632 155.72, 3977.604 1687.245 169.993, 3998.943 1633.447 198.331, 4035.119 1578.966 239.768, 4094.223 1559.672 292.519, 4145.648 1569.869 367.038, 4186.781 1626.189 510.758, 4199.592 1718.268 693.742, 4195.953 1787.796 766.171, 4186.217 1845 808.508, 4176.4 1903.843 829.71, 4165.41 1969.483 841.542, 4156.247 2035.873 852.261, 4145.251 2107.05 859.304, 4142.07 2181.391 864.341, 4152.64 2244.545 868.144, 4211.029 2281.961 871.306, 4286.568 2278.584 872.951, 4349.057 2262.253 873.773, 4421.052 2236.617 874.582, 4488.038 2209.464 875.037, 4561.249 2181.453 875.382, 4621.479 2158.55 875.437, 4682.842 2133.148 875.343, 4734.375 2100.006 875.065, 4712.7 2038.114 873.513, 4688.774 1982.957 861.923, 4684.477 1934.376 569.24</trace>
</ink>
</file>

<file path=ppt/ink/ink5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4866.443 1418.202 160.741, 4880.58 1482.687 455.032, 4912.738 1560.366 525.017, 4950.784 1635.195 555.74, 4916.811 1557.983 298.655, 4870.213 1495.089 238.376, 4818.296 1426.335 244.859, 4819.068 1364.206 372.664, 4873.021 1323.141 503.794, 4947.766 1297.339 604.046, 5037.111 1281.611 676.015, 5140.41 1267.27 731.461, 5192.094 1266.255 746.468, 5254.584 1272.78 757.032, 5323.417 1276.334 765.107, 5377.764 1283.992 767.873, 5440.007 1294.917 768.619, 5499.298 1307.034 767.359, 5496.753 1366.078 781.168, 5425.742 1404.371 792, 5369.774 1437.69 792.771, 5303.985 1484.125 790.571, 5246.211 1530.12 776.125, 5181.132 1583.709 741.321, 5125.534 1632.006 698.893, 5076.321 1674.173 655.937, 5025.699 1712.387 617.644, 4937.964 1775.157 575.121, 4967.4 1706.467 817.761, 5066.753 1623.475 854.225, 5126.455 1588.175 861.08, 5190.524 1558.938 864.263, 5259.4 1534.113 866.394, 5328.976 1521.789 867.755, 5394.909 1514.233 867.925, 5464.445 1512.053 865.462, 5521.409 1497.307 729.719, 5496.538 1446.641 418.8</trace>
</ink>
</file>

<file path=ppt/ink/ink5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5263.911 1031.419 156.687, 5245.37 984.254 172.236, 5216.465 920.234 192.849, 5190.13 870.331 317.943, 5186.444 941.673 549.05, 5190.674 989.389 625.211, 5192.553 1047.956 690.459, 5200.395 1121.914 752.455, 5203.504 1196.782 785.555, 5211.569 1287.036 809.351, 5214.976 1363.169 824.686, 5216.417 1459.402 837.896, 5219.628 1553.048 848.761, 5218.289 1627.464 855.729, 5217.631 1731.086 860.255, 5217.463 1796.446 862.288, 5217.354 1859.385 863.927, 5217.283 1925.02 865.41, 5217.236 1984.036 866.657, 5217.15 2063.427 868.626, 5217.15 2162.398 870.336, 5217.15 2271.841 871.771, 5217.15 2364.756 872.825, 5217.15 2442.971 873.69, 5217.15 2512.655 874.499, 5223.993 2575.515 875.074, 5227.625 2636.152 875.509, 5235.598 2702.707 875.437, 5269.802 2650.489 861.018, 5284.601 2576.03 662.469</trace>
</ink>
</file>

<file path=ppt/ink/ink5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5825.042 2109.721 185.963, 5874.835 2120.223 258.647, 5924.899 2165.24 511.862, 5891.331 2237.799 739.983, 5842.99 2286.312 798.359, 5781.333 2330.259 761.899, 5722.366 2362.637 651.477, 5671.065 2379.537 416.762</trace>
</ink>
</file>

<file path=ppt/ink/ink6.xml><?xml version="1.0" encoding="utf-8"?>
<ink xmlns="http://www.w3.org/2003/InkML">
  <definitions>
    <brush xml:id="br1">
      <brushProperty name="color" value="#ff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9932.259 11322.881 136.826, 9928.532 11265.013 141.631, 9846.695 11291.461 481.366, 9800.813 11339.53 592.973, 9741.442 11403.98 673.302, 9682.764 11486.959 748.37, 9647.526 11586.432 782.227, 9630.692 11690.518 797.649, 9666.84 11793.104 811.079, 9779.017 11837.286 818.183, 9894.146 11821.228 785.255, 9984.432 11761.086 465.623, 10035.16 11747.304 307.512</trace>
</ink>
</file>

<file path=ppt/ink/ink6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6853.782 1148.626 139.761, 6840.635 1201.048 221.964, 6806.437 1254.064 247.003, 6777.546 1301.647 267.125, 6744.587 1358.756 292.692, 6714.687 1409.87 311.285, 6688.607 1465.438 330.082, 6648.292 1538.062 360.172, 6617.232 1591.618 384.814, 6669.373 1530.25 430.101, 6724.347 1468.108 433.297, 6777.767 1416.95 434.894, 6828.812 1380.916 435.416, 6895.365 1345.385 435.117, 6946.376 1321.179 434.193, 7001.888 1297.488 432.893, 7055.057 1280.913 431.403, 7120.987 1260.918 426.082, 7183.003 1246.972 414.632, 7185.956 1305.309 419.201, 7160.064 1376.391 437.804, 7133.763 1423.627 453.542, 7082.575 1511.78 486.708, 7042.312 1566.71 507.888, 6983.615 1636.444 537.104, 6910.115 1707.208 566.711, 6848.46 1759.811 588.229, 6767.882 1760.763 529.003, 6750.746 1684.586 397.919, 6752.937 1615.598 315.174, 6765.889 1548.795 260.738, 6814.097 1500.465 246.163, 6878.677 1500.246 262.216, 6938.751 1500.246 272.546, 6997.239 1496.088 282.265, 7061.056 1486.328 292.887, 7134.907 1469.624 305.928, 7194.119 1448.972 317.012, 7222.981 1508.285 343.559, 7192.258 1590.356 354.239, 7167.526 1642.91 363.939, 7116.722 1720.952 383.137, 7048.178 1796.791 411.178, 6985.422 1853.67 444.827, 7050.545 1820.967 721.788, 7100.728 1784.821 738.842, 7184.334 1712.764 754.984, 7278.163 1614.333 756.495, 7353.401 1544.393 722.472, 7371.246 1593.768 656.569, 7354.69 1643.426 664.835, 7338.749 1691.168 699.41, 7317.238 1744.7 735.25, 7297.91 1792.902 762.77, 7282.253 1843.593 778.486, 7266.989 1897.397 790.812, 7251.019 1955.807 799.354, 7238.189 2009.934 805.477, 7223.488 2084.776 810.795, 7209.22 2147.219 814.303, 7185.856 2220.667 817.656, 7157.971 2283.464 820.621, 7124.981 2335.936 823.376, 7074.866 2392.767 825.863, 7027.068 2429.351 827.069, 6962.599 2473.461 827.321, 6898.932 2512.605 812.177, 6838.011 2538.438 762.208, 6783.101 2558.194 680.967, 6732.86 2558.107 588.113, 6681.712 2536.535 397.909</trace>
</ink>
</file>

<file path=ppt/ink/ink6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6771.951 2074.559 138.434, 6823.973 2066.319 138.38, 6887.346 2059.35 140.902, 6943.066 2053.297 147.39, 7012.541 2055.699 162.434, 7060.099 2060.878 185.888, 7107.92 2069.277 213.751, 7170.273 2091.704 283.631, 7221.503 2134.851 369.563, 7221.957 2086.144 350.126</trace>
</ink>
</file>

<file path=ppt/ink/ink6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7789 1664.336 162.683, 7754.017 1713.197 337.123, 7817.68 1734.34 775.679, 7869.65 1692.612 805.214, 7920.691 1653.465 820.744, 7979.09 1613.554 835.471, 8053.932 1565.977 846.257, 8106.742 1536.251 851.198, 8169.805 1499.684 855.126, 8246.77 1462.379 856.904, 8298.048 1433.642 857.6, 8352.768 1408.85 857.692, 8411.83 1382.702 857.245, 8479.098 1359.365 856.586, 8534.065 1339.26 856.114, 8589.844 1362.62 856.793, 8614.611 1427.534 856.131, 8628.234 1501.045 855.566, 8638.872 1570.824 855.296, 8641.653 1631.931 855.302, 8635.458 1700.497 855.54, 8631.913 1766.53 856.067, 8618.173 1826.751 856.601, 8597.265 1898.579 857.612, 8576.144 1960.583 858.55, 8544.647 2037.472 860.111, 8513.14 2100.336 861.599, 8476.199 2173.784 862.924, 8436.143 2227.963 863.937, 8392.833 2285.88 865.44, 8340.881 2331.71 867.537, 8283.263 2354.215 869.548, 8221.938 2351.697 870.993, 8165.288 2315.473 870.51, 8122.889 2249.681 854.023, 8093.526 2185.728 819.474, 8064.345 2112.892 753, 8049.03 2049.286 569.849, 8034.495 1992.514 24.687</trace>
</ink>
</file>

<file path=ppt/ink/ink6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8256.61 1090.022 158.854, 8256.61 1166.113 218.044, 8248.015 1231.884 264.738, 8241.987 1278.795 290.501, 8229.902 1332.715 326.148, 8217.953 1390.772 361.808, 8201.97 1452.204 394.832, 8177.418 1528.685 430.504, 8146.573 1605.861 464.087, 8124.129 1661.291 488.952, 8090.061 1718.538 511.647, 8055.288 1772.37 531.162, 7992.728 1852.39 559.957, 7922.229 1916.366 595.318, 7845.626 1953.783 638.022, 7762.836 1927.213 552.42, 7718.127 1859.796 353.71, 7690.273 1796.22 190.988</trace>
</ink>
</file>

<file path=ppt/ink/ink6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7777.311 1254.112 172.67, 7829.758 1254.112 204.931, 7887.743 1271.475 231.427, 7947.334 1302.237 305.117, 8017.477 1338.142 436.417, 8077.882 1372.561 543.112, 8133.342 1431.954 449.292</trace>
</ink>
</file>

<file path=ppt/ink/ink6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8174.778 1594.011 163.55, 8185.939 1646.674 171.812, 8197.425 1693.748 220.12, 8215.959 1768.236 294.045, 8230.853 1824.415 398.414, 8260.762 1886.363 578.273, 8336.267 1909.009 771.725, 8385.927 1912.453 380.553</trace>
</ink>
</file>

<file path=ppt/ink/ink6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9343.802 1066.581 136.826, 9355.492 1114.925 264.447, 9419.15 1136.906 331.576</trace>
</ink>
</file>

<file path=ppt/ink/ink6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9016.475 1359.598 154.275, 9075.915 1350.54 361.53, 9141.152 1332.898 430.41, 9236.493 1302.941 516.104, 9288.327 1287.689 558.592, 9378.169 1263.319 619.98, 9440.227 1250.735 645.162, 9494.604 1238.65 664.254, 9550.144 1229.514 678.327, 9610.28 1223.007 690.732, 9662.604 1220.387 700.329, 9718.192 1212.307 708.095, 9770.929 1207.965 706.839, 9723.743 1246.869 476.883, 9649.632 1271.535 383.281, 9582.205 1295.946 326.679, 9507.124 1332.874 275.001, 9453.934 1364.09 248.187, 9406.899 1393.22 228.31, 9364.893 1440.839 219.034, 9355.712 1495.724 225.341, 9371.113 1553.145 241.027, 9390.561 1505.295 152.055, 9383.754 1453.745 138.919, 9433.514 1404.792 185.356, 9493.895 1386.964 219.052, 9555.965 1374.844 245.049, 9619.762 1357.823 268.856, 9695.881 1342.453 289.071, 9752.531 1336.979 303.98, 9734.691 1406.942 331.982, 9673.926 1459.6 336.435, 9623.12 1510.609 340.744, 9557.918 1577.794 345.258, 9506.905 1625.056 347.193, 9447.696 1683.003 347.685, 9514.127 1697.722 400.336, 9576.358 1671.978 416.425, 9639.839 1650.636 426.635, 9582.205 1712.094 322.144, 9521.581 1753.07 278.627, 9469.868 1785.558 253.872, 9403.139 1820.297 223.353, 9336.861 1850.544 205.095, 9262.78 1869.963 191.074, 9214.072 1884.752 181.126, 9163.715 1897.64 174.154, 9108.69 1912.901 167.529, 9103.935 1967.432 199.965, 9127.098 2020.185 227.799, 9147.043 2079.052 251.058, 9155.936 2128.56 262.629, 9105.617 2105.143 165.953, 9070.992 2043.726 166.341, 9048.832 1995.679 220.295, 9076.2 1941.24 345.801, 9139.137 1917.056 403.793, 9221.546 1892.914 455.122, 9312.109 1862.431 496.398, 9371.683 1844.849 513.502, 9476.875 1823.823 540.053, 9589.72 1809.61 561.062, 9644.653 1806.625 572.343, 9701.69 1805.493 582.574, 9762.26 1809.228 591.09, 9812.898 1818.902 597.674, 9890.621 1871.087 590.607, 9942.639 1964.083 577.582, 9949.755 2016.551 576.771, 9944.766 2105.261 583.959, 9934.376 2164.497 594.099, 9905.515 2256.891 618.517, 9885.161 2307.361 632.732, 9829.577 2386.469 662.765, 9781.672 2411.253 675.654, 9730.243 2416.257 683.336, 9673.45 2395.157 681.642, 9581.278 2319.262 650.989, 9514.334 2231.276 577.335, 9451.978 2139.423 504.388, 9406.698 2067.16 458.232, 9374.492 2004.587 444.417, 9380.333 1950.491 495.012, 9458.383 1945.632 474.82, 9535.848 1938.806 456.887, 9576.569 1990.085 445.598, 9560.288 2061.658 440.447, 9532.569 2129.084 438.135, 9504.754 2192.646 439.895, 9475.996 2252.664 456.417, 9541.957 2195.112 611.756, 9607.262 2129.998 644.591, 9677.049 2057.384 580.992, 9742.907 1988.304 471.944, 9786.558 1938.954 293.944</trace>
</ink>
</file>

<file path=ppt/ink/ink6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10138.738 1652.615 148.802, 10157.426 1708.053 296.292, 10213.78 1760.827 334.932, 10279.838 1792.44 234.058</trace>
</ink>
</file>

<file path=ppt/ink/ink6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10279.02 1594.011 156.687, 10260.519 1536.053 174.633, 10255.856 1473.303 209.048, 10295.918 1420.57 304.402, 10347.859 1394.422 378.468, 10423.663 1384.562 446.227, 10491.688 1383.126 493.252, 10578.734 1394.059 525.717, 10630.756 1407.46 538.436, 10706.189 1446.075 550.365, 10780.119 1511.117 564.038, 10804.043 1605.466 583.399, 10798.152 1654.808 592.089, 10783.613 1703.842 600.398, 10753.812 1754.022 614.622, 10695.871 1830.255 649.31, 10614.35 1882.402 666.827, 10566.796 1886.81 578.931, 10483.91 1855.265 366.403, 10422.239 1810.023 293.063, 10369.604 1784.333 263.081, 10312.918 1753.499 283.877, 10392.806 1691.175 520.129, 10469.135 1657.664 548.605, 10551.303 1625.65 567.019, 10635.288 1607.459 573.711, 10713.568 1631.713 552.281, 10689.564 1698.334 516.308, 10618.084 1767.071 482.054, 10542.974 1826.167 448.929, 10458.065 1877.88 414.703, 10383.202 1912.602 386.759, 10306.017 1937.771 365.761, 10384.312 1929.839 564.365, 10434.612 1924.151 579.472, 10525.834 1905.569 592.288, 10573.863 1891.772 591.825, 10629.301 1868.346 581.763, 10704.737 1830.708 518.636, 10752.285 1805.534 400.368</trace>
</ink>
</file>

<file path=ppt/ink/ink7.xml><?xml version="1.0" encoding="utf-8"?>
<ink xmlns="http://www.w3.org/2003/InkML">
  <definitions>
    <brush xml:id="br1">
      <brushProperty name="color" value="#ff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10446.629 11733.104 162.806, 10458.318 11810.406 448.388, 10453.571 11860.928 296.129</trace>
</ink>
</file>

<file path=ppt/ink/ink7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10466.063 1300.995 142.096, 10484.176 1376.284 269.306, 10488.229 1442.609 309.619, 10489.226 1515.78 349.494, 10485.297 1571.123 383.351, 10480.85 1632.671 418.085, 10478.491 1704.554 467.43, 10471.13 1759.363 499.148, 10463.872 1820.539 526.278, 10458.203 1874.615 558.035, 10455.808 1930.022 587.5, 10450.649 1994.357 619.87, 10445.864 2062.207 658.632, 10448.046 2110.939 692.981, 10451.699 2161.289 723.997, 10460.485 2222.26 762.495, 10482.222 2277.998 797.238, 10545.053 2296.947 821.849, 10602.692 2288.634 836.672, 10662.576 2273.491 846.916, 10728.765 2264.873 854.15, 10797.77 2253.98 858.632, 10869.473 2251.105 861.883, 10940.844 2254.527 864.4, 11007.485 2261.354 864.634, 11062.267 2233.115 863.412, 11053.672 2160.851 852.362, 11051.311 2080.727 776.32, 11050.663 2007.42 658.437, 11046.429 1951.973 543.326, 11043.142 1903.102 287.823</trace>
</ink>
</file>

<file path=ppt/ink/ink7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11436.354 1347.877 156.019, 11388.353 1301.463 217.637, 11418.491 1249.634 511.701, 11495.708 1225.114 621.053, 11545.548 1212.911 649.052, 11639.071 1189.47 646.934, 11723.97 1172.49 438.131, 11661.812 1233.108 205.087</trace>
</ink>
</file>

<file path=ppt/ink/ink7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11237.619 1465.084 155.687, 11291.606 1510.662 267.247, 11343.214 1511.748 301.482, 11405.391 1511.967 336.928, 11482.519 1503.349 359.473, 11562.216 1486.751 371.445, 11630.06 1469.624 377.981, 11700.701 1455.833 372.47, 11754.062 1442.379 344.951, 11743.378 1505.56 360.47, 11677.849 1574.58 461.731, 11623.023 1633.19 478.567, 11561.455 1685.065 453.053, 11485.336 1727.213 384.951, 11429.594 1745.918 309.052, 11382.004 1758.101 74.961</trace>
</ink>
</file>

<file path=ppt/ink/ink7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11050.575 1840.146 187.888, 11145.226 1823.525 692.463, 11252.607 1802.18 767.087, 11319.125 1785.641 789.417, 11401.129 1769.484 808.948, 11470.083 1755.587 820.639, 11535.571 1738.845 830.83, 11609.144 1726.759 842.061, 11668.496 1717.323 847.499, 11731.292 1713.484 850.184, 11800.032 1711.641 851.157, 11874.297 1711.218 839.867, 11937.653 1715.376 811.929, 11993.352 1722.852 733.266, 11938.762 1722.939 460.652, 11867.485 1706.318 340.134, 11793.624 1677.916 211.707</trace>
</ink>
</file>

<file path=ppt/ink/ink7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11658.467 1558.849 136.826, 11622.483 1502.477 136.826, 11590.048 1448.448 171.273, 11576.637 1496.425 435.414, 11583.479 1561.821 530.262, 11587.112 1611.888 584.646, 11588.241 1712.504 643.038, 11588.326 1760.933 665.821, 11588.326 1818.279 684.396, 11588.326 1890.349 712.216, 11588.326 1971.067 736.215, 11588.326 2025.292 754.365, 11588.326 2095.879 771.568, 11588.326 2166.368 787.035, 11588.326 2224.194 796.406, 11596.921 2306.008 809.69, 11599.285 2383.688 821.664, 11604.165 2459.871 833.45, 11609.754 2516.318 839.7, 11611.708 2576.601 829.784, 11596.442 2628.034 409.183</trace>
</ink>
</file>

<file path=ppt/ink/ink7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12570.306 1383.039 144.048, 12514.932 1372.374 495.548, 12460.19 1423.516 589.742, 12401.421 1503.561 635.733, 12361.418 1598.949 675.917, 12338.442 1661.6 703.933, 12325.925 1711.048 722.198, 12316.114 1768.893 742.992, 12314.073 1820.094 754.948, 12320.182 1879.819 762.757, 12334.586 1949.924 768.378, 12351.015 2009.313 770.012, 12374.339 2068.285 770.187, 12411.989 2130.99 746.804, 12500.299 2192.984 664.468, 12561.836 2210.26 564.779, 12613.204 2202.725 472.098, 12662.021 2198.905 206.04</trace>
</ink>
</file>

<file path=ppt/ink/ink7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12862.562 1558.849 151.866, 12895.255 1624.07 393.284, 12904.389 1702.18 539.49, 12898.147 1804.427 716.408, 12897.719 1854.06 772.592, 12897.631 1910.819 815.396, 12897.631 1970.063 845.825, 12934.161 1912.788 800.22, 12957.369 1857.999 693.734, 12985.979 1810.536 360.556</trace>
</ink>
</file>

<file path=ppt/ink/ink7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13260.029 1383.039 144.216, 13286.124 1450.935 396.081, 13327.009 1520.836 578.454, 13371.764 1593.964 701.237, 13429.649 1693.245 777.142, 13455.694 1746.592 791.011, 13475.355 1813.259 804, 13473.867 1888.819 814.799, 13460.459 1963.123 823.833, 13437.404 2035.288 830.9, 13404.35 2113.473 837.7, 13379.449 2170.785 842.61, 13341.59 2238.574 846.546, 13302.518 2303.686 849.445, 13269.867 2356.538 851.116, 13230.256 2407.121 830.342, 13179.453 2451.446 781.189, 13131.438 2484.782 603.449</trace>
</ink>
</file>

<file path=ppt/ink/ink7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13996.514 1383.039 136.826, 14019.893 1447.604 220.218, 14019.893 1505.247 265.586, 14079.642 1519.53 341.213, 14140.635 1493.548 373.87, 14202.074 1462.647 410.176, 14276.592 1425.007 452.113, 14339.55 1393.597 488.217, 14423.609 1359.046 517.874, 14520.162 1336.478 535.728, 14583.172 1324.904 541.025, 14629.953 1317.459 544.186, 14679.438 1307.582 545.841, 14727.367 1299.306 546.439, 14818.527 1285.335 546.392, 14785.76 1357.534 640.137, 14724.598 1435.985 630.784, 14666.232 1506.622 618.738, 14614.41 1584.322 609.579, 14560.069 1653.085 545.912, 14501.047 1699.731 324.715, 14444.77 1726.142 186.517, 14390.528 1743.277 155.224, 14326.794 1764.226 221.863, 14402.209 1730.081 498.118, 14482.511 1674.539 537.31, 14554.947 1627.159 568.943, 14626.59 1580.706 546.313, 14558.943 1605.146 230.141, 14509.479 1627.314 188.915, 14461.535 1646.306 162.515, 14401.179 1668.595 146.155, 14352.351 1670.943 141.473, 14305.367 1654.052 140.336, 14267.765 1601.044 146.484, 14245.106 1661.571 316.117, 14233.5 1713.655 363.945, 14213.09 1773.604 409.459, 14183.939 1839.296 451.95, 14151.651 1915.799 488.375, 14124.157 1995.274 509.55, 14094.126 2073.42 529.751, 14078.009 2123.21 545.203, 14047.45 2202.261 566.708, 14031.247 2252.138 580.264, 13996.24 2339.806 597.112, 13976.421 2392.05 606.814, 13943.893 2480.455 618.244, 13926.434 2539.559 623.927, 13886.882 2636.246 623.177, 13861.472 2694.741 617.625, 13840.06 2743.323 580.731, 13810.632 2793.591 530.058, 13758.619 2854.714 337.702</trace>
</ink>
</file>

<file path=ppt/ink/ink7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14288.77 1922.19 136.826, 14348.459 1920.972 143.319, 14411.844 1959.331 176.84, 14472.752 1964.493 189.568, 14526.464 1949.953 190.295, 14579.671 1929.519 184.056, 14628.438 1908.039 176.127, 14571.666 1955.806 249.917, 14513.943 1998.171 273.84, 14466.002 2038.731 285.988, 14414.925 2088.812 292.37, 14365.48 2145.354 300.187, 14415.642 2164.166 375.783, 14473.999 2148.205 396.682, 14533.251 2124.323 410.845, 14599.275 2099.118 420.846, 14682.631 2058.61 429.428, 14747.676 2021.3 437.03, 14813.387 1991.015 442.669, 14869.073 1960.136 437.76, 14809.271 2008.754 269.118, 14757.363 2040.054 218.645, 14702.694 2081.501 98.475</trace>
</ink>
</file>

<file path=ppt/ink/ink8.xml><?xml version="1.0" encoding="utf-8"?>
<ink xmlns="http://www.w3.org/2003/InkML">
  <definitions>
    <brush xml:id="br1">
      <brushProperty name="color" value="#ff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11066.212 11358.043 137.635, 11003.091 11381.103 359.328, 10989.111 11429.921 425.845, 10965.747 11505.661 482.238, 10948.949 11570.053 518.248, 10927.464 11648.117 559.666, 10901.793 11725.804 596.256, 10864.532 11813.766 645.875, 10823.17 11860.729 507.761</trace>
</ink>
</file>

<file path=ppt/ink/ink8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14288.77 2379.297 136.826, 14370.656 2328.25 491.19, 14443.082 2304.291 552.169, 14493.379 2286.116 578.39, 14577.334 2262.761 605.677, 14661.934 2245.235 620.911, 14751.846 2225.552 627.023, 14804.169 2217.676 624.597, 14856.849 2207.012 611.943, 14941.481 2203.487 458.605</trace>
</ink>
</file>

<file path=ppt/ink/ink8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14627.786 2203.487 152.587, 14578.181 2246.066 244.723, 14562.043 2296.088 285.112, 14545.409 2349.688 322.799, 14527.308 2425.67 358.59, 14514.486 2498.627 386.056, 14511.105 2570.202 402.315, 14531.608 2620.545 310.896, 14582.095 2573.547 243.087, 14616.095 2519.945 48.069</trace>
</ink>
</file>

<file path=ppt/ink/ink8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14721.308 2308.972 149.768, 14773.609 2279.672 181.863, 14790.714 2341.573 264.548, 14791.452 2394.418 310.443, 14791.452 2456.079 340.701, 14791.452 2513.019 362.422, 14784.61 2560.785 376.373, 14781.718 2614.938 388.379, 14773.135 2697.84 416.837, 14770.024 2747.336 434.184, 14764.14 2832.153 433.007, 14757.595 2918.243 357.593, 14752.315 2968.619 230.336</trace>
</ink>
</file>

<file path=ppt/ink/ink8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15352.581 1582.291 138.707, 15378.154 1634.816 210.305, 15427.103 1670.461 355.336, 15487.031 1685.816 509.444, 15585.063 1661.313 621.346, 15641.528 1643.637 659.497, 15697.989 1616.998 691.936, 15762.627 1587.899 721.901, 15832.648 1554.856 756.761, 15894.037 1527.579 777.63, 15960.578 1499.871 792.222, 16038.093 1471.164 806.805, 16106.654 1453.248 815.44, 16183.01 1439.002 822.057, 16264.972 1427.71 828.623, 16322.618 1421.812 832.055, 16381.279 1418.938 834.189, 16439.119 1418.202 834.713, 16376.289 1382.939 808.179, 16323.053 1369.944 757.114, 16261.849 1361.035 499.432</trace>
</ink>
</file>

<file path=ppt/ink/ink8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15668.217 1429.922 162.07, 15715.532 1472.265 234.241, 15761.894 1523.444 305.927, 15787.407 1577.26 350.77, 15820.528 1634.728 389.172, 15855.815 1686.236 374.604</trace>
</ink>
</file>

<file path=ppt/ink/ink8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16030.614 1347.877 163.426, 16088.683 1337.212 276.131, 16118.048 1400.526 371.921, 16123.406 1470.757 434.648, 16119.772 1517.795 458.281, 16111.396 1575.928 473.222, 16081.669 1670.056 472.18, 16060.988 1724.462 464.564, 16034.468 1781.292 454.003, 15980.548 1874.157 437.662, 15944.136 1922.415 313.021</trace>
</ink>
</file>

<file path=ppt/ink/ink8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15469.482 1980.794 141.397, 15518.559 2020.434 235.204, 15572.057 2051.219 288.26, 15631.229 2068.745 319.855, 15695.121 2073.823 337.02, 15748.701 2074.559 347.168, 15804.588 2059.899 349.845, 15858.948 2031.075 300.083, 15907.146 1986.68 177.769, 15852.228 2058.23 439.802, 15789.828 2118.701 442.934, 15716.438 2178.131 438.285, 15654.161 2215.957 413.299, 15585.333 2260.183 329.593, 15527.291 2300.638 107.575</trace>
</ink>
</file>

<file path=ppt/ink/ink8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15481.173 2355.855 140.27, 15534.046 2352.457 243.003, 15539.405 2423.733 324.742, 15539.624 2496.21 369.178, 15529.891 2568.282 400.038, 15528.156 2645.246 422.243, 15518.202 2707.241 433.877</trace>
</ink>
</file>

<file path=ppt/ink/ink8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15492.864 2473.062 152.174, 15518.217 2418.297 235.85, 15575.688 2385.797 342.338, 15628.294 2363.498 396.848, 15703.239 2333.828 451.307, 15783.299 2300.213 488.725, 15851.192 2274.796 506.971, 15917.491 2248.68 518.615, 15992.451 2226.928 491.798, 16038.392 2279.686 514.476, 16056.928 2360.92 565.565, 16065.465 2454.468 614.428, 16065.685 2503.082 639.875, 16074.281 2564.31 671.439, 16069.801 2624.099 704.898, 16066.813 2682.783 733.217, 16065.901 2737.254 756.135, 16065.685 2792.256 777.7, 16014.856 2776.739 644.89, 15995.442 2725.283 506.117, 15979.863 2675.826 290.616</trace>
</ink>
</file>

<file path=ppt/ink/ink8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15738.358 1863.587 146.664, 15794.253 1907.814 176.019, 15819.208 1958.165 202.098, 15834.306 2016.964 234.261, 15848.24 2082.256 266.841, 15853.624 2145.214 299.141, 15858.9 2199.845 321.63, 15863.771 2256.863 342.735, 15862.07 2322.883 366.143, 15858.136 2376.661 381.922, 15856.476 2433.19 398.341, 15851.331 2505.64 419.272, 15846.666 2562.232 440.207, 15844.786 2615.826 462.654, 15843.655 2687.134 502.645, 15843.573 2763.695 612.93, 15751.587 2745.959 680.823, 15699.514 2734.239 674.43, 15623.63 2675.712 644.259, 15650.247 2582.095 661.804, 15708.729 2494.59 708.797, 15800.578 2415.576 773.736, 15859.26 2396.385 782.389, 15918.19 2377.318 777.886, 15966.092 2354.48 746.818, 16055.802 2276.662 555.28, 16106.896 2210.268 413.28, 16147.056 2142.086 302.359, 16166.339 2087.632 164.287</trace>
</ink>
</file>

<file path=ppt/ink/ink9.xml><?xml version="1.0" encoding="utf-8"?>
<ink xmlns="http://www.w3.org/2003/InkML">
  <definitions>
    <brush xml:id="br1">
      <brushProperty name="color" value="#ff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10984.379 11346.322 149.768, 11030.557 11412.222 225.538, 11056.547 11485.013 280.407, 11081.547 11568.174 334.834, 11108.156 11666.223 401.358, 11129.042 11723.189 467.122, 11146.827 11786.659 611.932, 11209.424 11713.048 797.144, 11241.577 11600.849 815.416, 11267.371 11481.499 819.764, 11288.325 11368.521 779.115, 11351.157 11462.604 621.026, 11375.279 11560.289 639.721, 11399.357 11648.509 682.883, 11442.012 11748.054 757.484, 11492.182 11846.928 812.289, 11499.953 11898.877 760.822, 11507.724 11950.825 400.556</trace>
</ink>
</file>

<file path=ppt/ink/ink9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16217.657 1898.749 142.493, 16217.659 1947.749 311.165, 16203.775 1995.469 367.33, 16191.562 2047.767 399.104, 16163.164 2125.499 423.249, 16142.928 2187.574 442.142, 16121.628 2256.729 477.003, 16119.289 2324.633 684.539, 16166.806 2315.051 781.225, 16219.263 2286.859 796.214, 16274.387 2253.135 802.764, 16364.237 2181.447 801.743, 16408.678 2130.631 794.728, 16485.332 2046.72 773.205, 16532.564 2074.792 531.44, 16521.822 2163.275 697.083, 16503.287 2261.606 797.13, 16484.564 2317.411 824.131, 16460.221 2378.133 845.08, 16431.379 2443.025 855.964, 16405.818 2505.279 859.846, 16385.014 2560.756 862.426, 16357.917 2622.75 865.003, 16318.449 2674.886 866.65, 16266.738 2711.655 866.686, 16210.194 2729.276 857.992, 16142.778 2730.917 818.915, 16078.696 2722.299 767.226, 16026.244 2711 663.003</trace>
</ink>
</file>

<file path=ppt/ink/ink9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16112.445 2414.459 146.125, 16166.15 2445.781 196.211, 16213.062 2474.437 243.908, 16263.26 2490.207 282.427, 16326.65 2523.408 362.53, 16385.801 2559.053 461.408, 16447.082 2614.866 582.541, 16520.068 2694.215 746.227, 16619.211 2765.407 814.713, 16678.057 2793.912 828.719, 16737.248 2815.682 830.401, 16796.719 2823.947 827.794, 16859.377 2813.663 806.175, 16907.461 2786.334 700.297, 16957.324 2776.514 194.885</trace>
</ink>
</file>

<file path=ppt/ink/ink92.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25390.078 6270.625 533.15, 25390.078 6207.574 873.583, 25404.258 6165.041 765.477, 25418.434 6122.506 8.735</trace>
</ink>
</file>

<file path=ppt/ink/ink9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14408.054 12105.952 141.783, 14360.446 12123.885 140.479</trace>
</ink>
</file>

<file path=ppt/ink/ink94.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25390.078 13870.781 533.15, 25386.559 13778.267 870.226, 25370.309 13704.664 871.517, 25387.176 13626.291 868.095, 25389.924 13545.976 866.33, 25390.078 13470.386 868.016, 25390.078 13391.909 866.826, 25390.078 13305.234 856.243, 25403.977 13263.545 750.283, 25417.873 13221.854 8.562</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05" name=""/>
        <p:cNvGrpSpPr/>
        <p:nvPr/>
      </p:nvGrpSpPr>
      <p:grpSpPr>
        <a:xfrm>
          <a:off x="0" y="0"/>
          <a:ext cx="0" cy="0"/>
          <a:chOff x="0" y="0"/>
          <a:chExt cx="0" cy="0"/>
        </a:xfrm>
      </p:grpSpPr>
      <p:sp>
        <p:nvSpPr>
          <p:cNvPr id="1049418" name="页眉占位符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altLang="en-US" lang="zh-CN"/>
          </a:p>
        </p:txBody>
      </p:sp>
      <p:sp>
        <p:nvSpPr>
          <p:cNvPr id="1049419" name="日期占位符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2C78CBBD-3C27-499C-A42A-8E50B2D588E8}" type="datetimeFigureOut">
              <a:rPr altLang="en-US" lang="zh-CN" smtClean="0"/>
              <a:t>2020/7/28</a:t>
            </a:fld>
            <a:endParaRPr altLang="en-US" lang="zh-CN"/>
          </a:p>
        </p:txBody>
      </p:sp>
      <p:sp>
        <p:nvSpPr>
          <p:cNvPr id="1049420" name="幻灯片图像占位符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altLang="en-US" lang="zh-CN"/>
          </a:p>
        </p:txBody>
      </p:sp>
      <p:sp>
        <p:nvSpPr>
          <p:cNvPr id="1049421" name="备注占位符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422" name="页脚占位符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altLang="en-US" lang="zh-CN"/>
          </a:p>
        </p:txBody>
      </p:sp>
      <p:sp>
        <p:nvSpPr>
          <p:cNvPr id="1049423" name="灯片编号占位符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85F073A4-FF0A-445A-A3D9-21E3B1F6790F}" type="slidenum">
              <a:rPr altLang="en-US" lang="zh-CN" smtClean="0"/>
              <a:t>‹#›</a:t>
            </a:fld>
            <a:endParaRPr altLang="en-US" lang="zh-CN"/>
          </a:p>
        </p:txBody>
      </p:sp>
    </p:spTree>
  </p:cSld>
  <p:clrMap accent1="accent1" accent2="accent2" accent3="accent3" accent4="accent4" accent5="accent5" accent6="accent6" bg1="lt1" bg2="lt2" tx1="dk1" tx2="dk2" hlink="hlink" folHlink="folHlink"/>
  <p:hf dt="0" ftr="0" hdr="0" sldNum="1"/>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estc">
    <p:spTree>
      <p:nvGrpSpPr>
        <p:cNvPr id="17" name=""/>
        <p:cNvGrpSpPr/>
        <p:nvPr/>
      </p:nvGrpSpPr>
      <p:grpSpPr>
        <a:xfrm>
          <a:off x="0" y="0"/>
          <a:ext cx="0" cy="0"/>
          <a:chOff x="0" y="0"/>
          <a:chExt cx="0" cy="0"/>
        </a:xfrm>
      </p:grpSpPr>
      <p:pic>
        <p:nvPicPr>
          <p:cNvPr id="2097152" name="Picture 2"/>
          <p:cNvPicPr>
            <a:picLocks noChangeAspect="1" noChangeArrowheads="1"/>
          </p:cNvPicPr>
          <p:nvPr userDrawn="1"/>
        </p:nvPicPr>
        <p:blipFill>
          <a:blip xmlns:r="http://schemas.openxmlformats.org/officeDocument/2006/relationships" r:embed="rId1" cstate="print"/>
          <a:srcRect/>
          <a:stretch>
            <a:fillRect/>
          </a:stretch>
        </p:blipFill>
        <p:spPr bwMode="auto">
          <a:xfrm>
            <a:off x="51958" y="51195"/>
            <a:ext cx="1051486" cy="713509"/>
          </a:xfrm>
          <a:prstGeom prst="rect"/>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45"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04" name=""/>
        <p:cNvGrpSpPr/>
        <p:nvPr/>
      </p:nvGrpSpPr>
      <p:grpSpPr>
        <a:xfrm>
          <a:off x="0" y="0"/>
          <a:ext cx="0" cy="0"/>
          <a:chOff x="0" y="0"/>
          <a:chExt cx="0" cy="0"/>
        </a:xfrm>
      </p:grpSpPr>
      <p:sp>
        <p:nvSpPr>
          <p:cNvPr id="1049413" name="Title 1"/>
          <p:cNvSpPr>
            <a:spLocks noGrp="1"/>
          </p:cNvSpPr>
          <p:nvPr>
            <p:ph type="ctrTitle"/>
          </p:nvPr>
        </p:nvSpPr>
        <p:spPr>
          <a:xfrm>
            <a:off x="914400" y="1122363"/>
            <a:ext cx="10363200" cy="2387600"/>
          </a:xfrm>
        </p:spPr>
        <p:txBody>
          <a:bodyPr anchor="b"/>
          <a:lstStyle>
            <a:lvl1pPr algn="ctr">
              <a:defRPr sz="6000"/>
            </a:lvl1pPr>
          </a:lstStyle>
          <a:p>
            <a:r>
              <a:rPr altLang="en-US" lang="zh-CN" smtClean="0"/>
              <a:t>单击此处编辑母版标题样式</a:t>
            </a:r>
            <a:endParaRPr dirty="0" lang="en-US"/>
          </a:p>
        </p:txBody>
      </p:sp>
      <p:sp>
        <p:nvSpPr>
          <p:cNvPr id="1049414"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单击此处编辑母版副标题样式</a:t>
            </a:r>
            <a:endParaRPr dirty="0" lang="en-US"/>
          </a:p>
        </p:txBody>
      </p:sp>
      <p:sp>
        <p:nvSpPr>
          <p:cNvPr id="1049415" name="Date Placeholder 3"/>
          <p:cNvSpPr>
            <a:spLocks noGrp="1"/>
          </p:cNvSpPr>
          <p:nvPr>
            <p:ph type="dt" sz="half" idx="10"/>
          </p:nvPr>
        </p:nvSpPr>
        <p:spPr/>
        <p:txBody>
          <a:bodyPr/>
          <a:p>
            <a:fld id="{A346817E-0B45-4720-AA23-C2196F400BBE}" type="datetimeFigureOut">
              <a:rPr altLang="en-US" lang="zh-CN" smtClean="0"/>
              <a:t>2015/2/2</a:t>
            </a:fld>
            <a:endParaRPr altLang="en-US" lang="zh-CN"/>
          </a:p>
        </p:txBody>
      </p:sp>
      <p:sp>
        <p:nvSpPr>
          <p:cNvPr id="1049416" name="Footer Placeholder 4"/>
          <p:cNvSpPr>
            <a:spLocks noGrp="1"/>
          </p:cNvSpPr>
          <p:nvPr>
            <p:ph type="ftr" sz="quarter" idx="11"/>
          </p:nvPr>
        </p:nvSpPr>
        <p:spPr/>
        <p:txBody>
          <a:bodyPr/>
          <a:p>
            <a:endParaRPr altLang="en-US" lang="zh-CN"/>
          </a:p>
        </p:txBody>
      </p:sp>
      <p:sp>
        <p:nvSpPr>
          <p:cNvPr id="1049417" name="Slide Number Placeholder 5"/>
          <p:cNvSpPr>
            <a:spLocks noGrp="1"/>
          </p:cNvSpPr>
          <p:nvPr>
            <p:ph type="sldNum" sz="quarter" idx="12"/>
          </p:nvPr>
        </p:nvSpPr>
        <p:spPr/>
        <p:txBody>
          <a:bodyPr/>
          <a:p>
            <a:fld id="{0279700D-8087-46DD-9E4C-2E27B4C0B8CD}"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4" name=""/>
        <p:cNvGrpSpPr/>
        <p:nvPr/>
      </p:nvGrpSpPr>
      <p:grpSpPr>
        <a:xfrm>
          <a:off x="0" y="0"/>
          <a:ext cx="0" cy="0"/>
          <a:chOff x="0" y="0"/>
          <a:chExt cx="0" cy="0"/>
        </a:xfrm>
      </p:grpSpPr>
      <p:sp>
        <p:nvSpPr>
          <p:cNvPr id="1048576" name="标题占位符 1"/>
          <p:cNvSpPr>
            <a:spLocks noGrp="1"/>
          </p:cNvSpPr>
          <p:nvPr>
            <p:ph type="title"/>
          </p:nvPr>
        </p:nvSpPr>
        <p:spPr>
          <a:xfrm>
            <a:off x="609600" y="274638"/>
            <a:ext cx="10972800" cy="1143000"/>
          </a:xfrm>
          <a:prstGeom prst="rect"/>
        </p:spPr>
        <p:txBody>
          <a:bodyPr anchor="ctr" bIns="45720" lIns="91440" rIns="91440" rtlCol="0" tIns="45720" vert="horz">
            <a:normAutofit/>
          </a:bodyPr>
          <a:p>
            <a:r>
              <a:rPr altLang="en-US" lang="zh-CN"/>
              <a:t>单击此处编辑母版标题样式</a:t>
            </a:r>
          </a:p>
        </p:txBody>
      </p:sp>
      <p:sp>
        <p:nvSpPr>
          <p:cNvPr id="1048577" name="文本占位符 2"/>
          <p:cNvSpPr>
            <a:spLocks noGrp="1"/>
          </p:cNvSpPr>
          <p:nvPr>
            <p:ph type="body" idx="1"/>
          </p:nvPr>
        </p:nvSpPr>
        <p:spPr>
          <a:xfrm>
            <a:off x="609600" y="1600200"/>
            <a:ext cx="10972800" cy="4525963"/>
          </a:xfrm>
          <a:prstGeom prst="rect"/>
        </p:spPr>
        <p:txBody>
          <a:bodyPr bIns="45720" lIns="91440" rIns="91440" rtlCol="0" tIns="45720" vert="horz">
            <a:normAutofit/>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日期占位符 3"/>
          <p:cNvSpPr>
            <a:spLocks noGrp="1"/>
          </p:cNvSpPr>
          <p:nvPr>
            <p:ph type="dt" sz="half" idx="2"/>
          </p:nvPr>
        </p:nvSpPr>
        <p:spPr>
          <a:xfrm>
            <a:off x="609600" y="6356350"/>
            <a:ext cx="2844800" cy="365125"/>
          </a:xfrm>
          <a:prstGeom prst="rect"/>
        </p:spPr>
        <p:txBody>
          <a:bodyPr anchor="ctr" bIns="45720" lIns="91440" rIns="91440" rtlCol="0" tIns="45720" vert="horz"/>
          <a:lstStyle>
            <a:lvl1pPr algn="l">
              <a:defRPr sz="1200">
                <a:solidFill>
                  <a:schemeClr val="tx1">
                    <a:tint val="75000"/>
                  </a:schemeClr>
                </a:solidFill>
              </a:defRPr>
            </a:lvl1pPr>
          </a:lstStyle>
          <a:p>
            <a:endParaRPr altLang="en-US" lang="zh-CN"/>
          </a:p>
        </p:txBody>
      </p:sp>
      <p:sp>
        <p:nvSpPr>
          <p:cNvPr id="1048579" name="页脚占位符 4"/>
          <p:cNvSpPr>
            <a:spLocks noGrp="1"/>
          </p:cNvSpPr>
          <p:nvPr>
            <p:ph type="ftr" sz="quarter" idx="3"/>
          </p:nvPr>
        </p:nvSpPr>
        <p:spPr>
          <a:xfrm>
            <a:off x="4165600" y="6356350"/>
            <a:ext cx="3860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8737600" y="6356350"/>
            <a:ext cx="2844800" cy="365125"/>
          </a:xfrm>
          <a:prstGeom prst="rect"/>
        </p:spPr>
        <p:txBody>
          <a:bodyPr anchor="ctr" bIns="45720" lIns="91440" rIns="91440" rtlCol="0" tIns="45720" vert="horz"/>
          <a:lstStyle>
            <a:lvl1pPr algn="r">
              <a:defRPr sz="1200">
                <a:solidFill>
                  <a:schemeClr val="tx1">
                    <a:tint val="75000"/>
                  </a:schemeClr>
                </a:solidFill>
              </a:defRPr>
            </a:lvl1pPr>
          </a:lstStyle>
          <a:p>
            <a:fld id="{B1C7748E-314A-4332-A808-614A9DA0F03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Lst>
  <p:hf dt="1"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02" name=""/>
        <p:cNvGrpSpPr/>
        <p:nvPr/>
      </p:nvGrpSpPr>
      <p:grpSpPr>
        <a:xfrm>
          <a:off x="0" y="0"/>
          <a:ext cx="0" cy="0"/>
          <a:chOff x="0" y="0"/>
          <a:chExt cx="0" cy="0"/>
        </a:xfrm>
      </p:grpSpPr>
      <p:sp>
        <p:nvSpPr>
          <p:cNvPr id="1049408" name="标题占位符 1"/>
          <p:cNvSpPr>
            <a:spLocks noGrp="1"/>
          </p:cNvSpPr>
          <p:nvPr>
            <p:ph type="title"/>
          </p:nvPr>
        </p:nvSpPr>
        <p:spPr>
          <a:xfrm>
            <a:off x="609600" y="274638"/>
            <a:ext cx="10972800" cy="1143000"/>
          </a:xfrm>
          <a:prstGeom prst="rect"/>
        </p:spPr>
        <p:txBody>
          <a:bodyPr anchor="ctr" bIns="45720" lIns="91440" rIns="91440" rtlCol="0" tIns="45720" vert="horz">
            <a:normAutofit/>
          </a:bodyPr>
          <a:p>
            <a:r>
              <a:rPr altLang="en-US" lang="zh-CN"/>
              <a:t>单击此处编辑母版标题样式</a:t>
            </a:r>
          </a:p>
        </p:txBody>
      </p:sp>
      <p:sp>
        <p:nvSpPr>
          <p:cNvPr id="1049409" name="文本占位符 2"/>
          <p:cNvSpPr>
            <a:spLocks noGrp="1"/>
          </p:cNvSpPr>
          <p:nvPr>
            <p:ph type="body" idx="1"/>
          </p:nvPr>
        </p:nvSpPr>
        <p:spPr>
          <a:xfrm>
            <a:off x="609600" y="1600200"/>
            <a:ext cx="10972800" cy="4525963"/>
          </a:xfrm>
          <a:prstGeom prst="rect"/>
        </p:spPr>
        <p:txBody>
          <a:bodyPr bIns="45720" lIns="91440" rIns="91440" rtlCol="0" tIns="45720" vert="horz">
            <a:normAutofit/>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410" name="日期占位符 3"/>
          <p:cNvSpPr>
            <a:spLocks noGrp="1"/>
          </p:cNvSpPr>
          <p:nvPr>
            <p:ph type="dt" sz="half" idx="2"/>
          </p:nvPr>
        </p:nvSpPr>
        <p:spPr>
          <a:xfrm>
            <a:off x="609600" y="6356350"/>
            <a:ext cx="2844800" cy="365125"/>
          </a:xfrm>
          <a:prstGeom prst="rect"/>
        </p:spPr>
        <p:txBody>
          <a:bodyPr anchor="ctr" bIns="45720" lIns="91440" rIns="91440" rtlCol="0" tIns="45720" vert="horz"/>
          <a:lstStyle>
            <a:lvl1pPr algn="l">
              <a:defRPr sz="1200">
                <a:solidFill>
                  <a:schemeClr val="tx1">
                    <a:tint val="75000"/>
                  </a:schemeClr>
                </a:solidFill>
              </a:defRPr>
            </a:lvl1pPr>
          </a:lstStyle>
          <a:p>
            <a:endParaRPr altLang="en-US" lang="zh-CN"/>
          </a:p>
        </p:txBody>
      </p:sp>
      <p:sp>
        <p:nvSpPr>
          <p:cNvPr id="1049411" name="页脚占位符 4"/>
          <p:cNvSpPr>
            <a:spLocks noGrp="1"/>
          </p:cNvSpPr>
          <p:nvPr>
            <p:ph type="ftr" sz="quarter" idx="3"/>
          </p:nvPr>
        </p:nvSpPr>
        <p:spPr>
          <a:xfrm>
            <a:off x="4165600" y="6356350"/>
            <a:ext cx="3860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9412" name="灯片编号占位符 5"/>
          <p:cNvSpPr>
            <a:spLocks noGrp="1"/>
          </p:cNvSpPr>
          <p:nvPr>
            <p:ph type="sldNum" sz="quarter" idx="4"/>
          </p:nvPr>
        </p:nvSpPr>
        <p:spPr>
          <a:xfrm>
            <a:off x="8737600" y="6356350"/>
            <a:ext cx="2844800" cy="365125"/>
          </a:xfrm>
          <a:prstGeom prst="rect"/>
        </p:spPr>
        <p:txBody>
          <a:bodyPr anchor="ctr" bIns="45720" lIns="91440" rIns="91440" rtlCol="0" tIns="45720" vert="horz"/>
          <a:lstStyle>
            <a:lvl1pPr algn="r">
              <a:defRPr sz="1200">
                <a:solidFill>
                  <a:schemeClr val="tx1">
                    <a:tint val="75000"/>
                  </a:schemeClr>
                </a:solidFill>
              </a:defRPr>
            </a:lvl1pPr>
          </a:lstStyle>
          <a:p>
            <a:fld id="{5C1240E5-BA70-490E-9935-316F179738A2}"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53" r:id="rId1"/>
  </p:sldLayoutIdLst>
  <p:hf dt="1"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customXml" Target="../ink/ink36.xml"/><Relationship Id="rId2" Type="http://schemas.openxmlformats.org/officeDocument/2006/relationships/customXml" Target="../ink/ink37.xml"/><Relationship Id="rId3" Type="http://schemas.openxmlformats.org/officeDocument/2006/relationships/customXml" Target="../ink/ink38.xml"/><Relationship Id="rId4" Type="http://schemas.openxmlformats.org/officeDocument/2006/relationships/customXml" Target="../ink/ink39.xml"/><Relationship Id="rId5" Type="http://schemas.openxmlformats.org/officeDocument/2006/relationships/customXml" Target="../ink/ink40.xml"/><Relationship Id="rId6" Type="http://schemas.openxmlformats.org/officeDocument/2006/relationships/customXml" Target="../ink/ink41.xml"/><Relationship Id="rId7" Type="http://schemas.openxmlformats.org/officeDocument/2006/relationships/customXml" Target="../ink/ink42.xml"/><Relationship Id="rId8" Type="http://schemas.openxmlformats.org/officeDocument/2006/relationships/customXml" Target="../ink/ink43.xml"/><Relationship Id="rId9" Type="http://schemas.openxmlformats.org/officeDocument/2006/relationships/customXml" Target="../ink/ink44.xml"/><Relationship Id="rId10" Type="http://schemas.openxmlformats.org/officeDocument/2006/relationships/customXml" Target="../ink/ink45.xml"/><Relationship Id="rId11" Type="http://schemas.openxmlformats.org/officeDocument/2006/relationships/customXml" Target="../ink/ink46.xml"/><Relationship Id="rId12" Type="http://schemas.openxmlformats.org/officeDocument/2006/relationships/customXml" Target="../ink/ink47.xml"/><Relationship Id="rId13" Type="http://schemas.openxmlformats.org/officeDocument/2006/relationships/customXml" Target="../ink/ink48.xml"/><Relationship Id="rId1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ustomXml" Target="../ink/ink49.xml"/><Relationship Id="rId2" Type="http://schemas.openxmlformats.org/officeDocument/2006/relationships/customXml" Target="../ink/ink50.xml"/><Relationship Id="rId3" Type="http://schemas.openxmlformats.org/officeDocument/2006/relationships/customXml" Target="../ink/ink51.xml"/><Relationship Id="rId4" Type="http://schemas.openxmlformats.org/officeDocument/2006/relationships/customXml" Target="../ink/ink52.xml"/><Relationship Id="rId5" Type="http://schemas.openxmlformats.org/officeDocument/2006/relationships/customXml" Target="../ink/ink53.xml"/><Relationship Id="rId6" Type="http://schemas.openxmlformats.org/officeDocument/2006/relationships/customXml" Target="../ink/ink54.xml"/><Relationship Id="rId7" Type="http://schemas.openxmlformats.org/officeDocument/2006/relationships/customXml" Target="../ink/ink55.xml"/><Relationship Id="rId8" Type="http://schemas.openxmlformats.org/officeDocument/2006/relationships/customXml" Target="../ink/ink56.xml"/><Relationship Id="rId9" Type="http://schemas.openxmlformats.org/officeDocument/2006/relationships/customXml" Target="../ink/ink57.xml"/><Relationship Id="rId10" Type="http://schemas.openxmlformats.org/officeDocument/2006/relationships/customXml" Target="../ink/ink58.xml"/><Relationship Id="rId11" Type="http://schemas.openxmlformats.org/officeDocument/2006/relationships/customXml" Target="../ink/ink59.xml"/><Relationship Id="rId12" Type="http://schemas.openxmlformats.org/officeDocument/2006/relationships/customXml" Target="../ink/ink60.xml"/><Relationship Id="rId13" Type="http://schemas.openxmlformats.org/officeDocument/2006/relationships/customXml" Target="../ink/ink61.xml"/><Relationship Id="rId14" Type="http://schemas.openxmlformats.org/officeDocument/2006/relationships/customXml" Target="../ink/ink62.xml"/><Relationship Id="rId15" Type="http://schemas.openxmlformats.org/officeDocument/2006/relationships/customXml" Target="../ink/ink63.xml"/><Relationship Id="rId16" Type="http://schemas.openxmlformats.org/officeDocument/2006/relationships/customXml" Target="../ink/ink64.xml"/><Relationship Id="rId17" Type="http://schemas.openxmlformats.org/officeDocument/2006/relationships/customXml" Target="../ink/ink65.xml"/><Relationship Id="rId18" Type="http://schemas.openxmlformats.org/officeDocument/2006/relationships/customXml" Target="../ink/ink66.xml"/><Relationship Id="rId19" Type="http://schemas.openxmlformats.org/officeDocument/2006/relationships/customXml" Target="../ink/ink67.xml"/><Relationship Id="rId20" Type="http://schemas.openxmlformats.org/officeDocument/2006/relationships/customXml" Target="../ink/ink68.xml"/><Relationship Id="rId21" Type="http://schemas.openxmlformats.org/officeDocument/2006/relationships/customXml" Target="../ink/ink69.xml"/><Relationship Id="rId22" Type="http://schemas.openxmlformats.org/officeDocument/2006/relationships/customXml" Target="../ink/ink70.xml"/><Relationship Id="rId23" Type="http://schemas.openxmlformats.org/officeDocument/2006/relationships/customXml" Target="../ink/ink71.xml"/><Relationship Id="rId24" Type="http://schemas.openxmlformats.org/officeDocument/2006/relationships/customXml" Target="../ink/ink72.xml"/><Relationship Id="rId25" Type="http://schemas.openxmlformats.org/officeDocument/2006/relationships/customXml" Target="../ink/ink73.xml"/><Relationship Id="rId26" Type="http://schemas.openxmlformats.org/officeDocument/2006/relationships/customXml" Target="../ink/ink74.xml"/><Relationship Id="rId27" Type="http://schemas.openxmlformats.org/officeDocument/2006/relationships/customXml" Target="../ink/ink75.xml"/><Relationship Id="rId28" Type="http://schemas.openxmlformats.org/officeDocument/2006/relationships/customXml" Target="../ink/ink76.xml"/><Relationship Id="rId29" Type="http://schemas.openxmlformats.org/officeDocument/2006/relationships/customXml" Target="../ink/ink77.xml"/><Relationship Id="rId30" Type="http://schemas.openxmlformats.org/officeDocument/2006/relationships/customXml" Target="../ink/ink78.xml"/><Relationship Id="rId31" Type="http://schemas.openxmlformats.org/officeDocument/2006/relationships/customXml" Target="../ink/ink79.xml"/><Relationship Id="rId32" Type="http://schemas.openxmlformats.org/officeDocument/2006/relationships/customXml" Target="../ink/ink80.xml"/><Relationship Id="rId33" Type="http://schemas.openxmlformats.org/officeDocument/2006/relationships/customXml" Target="../ink/ink81.xml"/><Relationship Id="rId34" Type="http://schemas.openxmlformats.org/officeDocument/2006/relationships/customXml" Target="../ink/ink82.xml"/><Relationship Id="rId35" Type="http://schemas.openxmlformats.org/officeDocument/2006/relationships/customXml" Target="../ink/ink83.xml"/><Relationship Id="rId36" Type="http://schemas.openxmlformats.org/officeDocument/2006/relationships/customXml" Target="../ink/ink84.xml"/><Relationship Id="rId37" Type="http://schemas.openxmlformats.org/officeDocument/2006/relationships/customXml" Target="../ink/ink85.xml"/><Relationship Id="rId38" Type="http://schemas.openxmlformats.org/officeDocument/2006/relationships/customXml" Target="../ink/ink86.xml"/><Relationship Id="rId39" Type="http://schemas.openxmlformats.org/officeDocument/2006/relationships/customXml" Target="../ink/ink87.xml"/><Relationship Id="rId40" Type="http://schemas.openxmlformats.org/officeDocument/2006/relationships/customXml" Target="../ink/ink88.xml"/><Relationship Id="rId41" Type="http://schemas.openxmlformats.org/officeDocument/2006/relationships/customXml" Target="../ink/ink89.xml"/><Relationship Id="rId42" Type="http://schemas.openxmlformats.org/officeDocument/2006/relationships/customXml" Target="../ink/ink90.xml"/><Relationship Id="rId43" Type="http://schemas.openxmlformats.org/officeDocument/2006/relationships/customXml" Target="../ink/ink91.xml"/><Relationship Id="rId4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customXml" Target="../ink/ink92.xml"/><Relationship Id="rId2"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customXml" Target="../ink/ink93.xml"/><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customXml" Target="../ink/ink94.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customXml" Target="../ink/ink1.xml"/><Relationship Id="rId2" Type="http://schemas.openxmlformats.org/officeDocument/2006/relationships/customXml" Target="../ink/ink2.xml"/><Relationship Id="rId3" Type="http://schemas.openxmlformats.org/officeDocument/2006/relationships/customXml" Target="../ink/ink3.xml"/><Relationship Id="rId4" Type="http://schemas.openxmlformats.org/officeDocument/2006/relationships/customXml" Target="../ink/ink4.xml"/><Relationship Id="rId5" Type="http://schemas.openxmlformats.org/officeDocument/2006/relationships/customXml" Target="../ink/ink5.xml"/><Relationship Id="rId6" Type="http://schemas.openxmlformats.org/officeDocument/2006/relationships/customXml" Target="../ink/ink6.xml"/><Relationship Id="rId7" Type="http://schemas.openxmlformats.org/officeDocument/2006/relationships/customXml" Target="../ink/ink7.xml"/><Relationship Id="rId8" Type="http://schemas.openxmlformats.org/officeDocument/2006/relationships/customXml" Target="../ink/ink8.xml"/><Relationship Id="rId9" Type="http://schemas.openxmlformats.org/officeDocument/2006/relationships/customXml" Target="../ink/ink9.xml"/><Relationship Id="rId10" Type="http://schemas.openxmlformats.org/officeDocument/2006/relationships/customXml" Target="../ink/ink10.xml"/><Relationship Id="rId11" Type="http://schemas.openxmlformats.org/officeDocument/2006/relationships/customXml" Target="../ink/ink11.xml"/><Relationship Id="rId12" Type="http://schemas.openxmlformats.org/officeDocument/2006/relationships/customXml" Target="../ink/ink12.xml"/><Relationship Id="rId13" Type="http://schemas.openxmlformats.org/officeDocument/2006/relationships/customXml" Target="../ink/ink13.xml"/><Relationship Id="rId14" Type="http://schemas.openxmlformats.org/officeDocument/2006/relationships/customXml" Target="../ink/ink14.xml"/><Relationship Id="rId15" Type="http://schemas.openxmlformats.org/officeDocument/2006/relationships/customXml" Target="../ink/ink15.xml"/><Relationship Id="rId16" Type="http://schemas.openxmlformats.org/officeDocument/2006/relationships/customXml" Target="../ink/ink16.xml"/><Relationship Id="rId17" Type="http://schemas.openxmlformats.org/officeDocument/2006/relationships/customXml" Target="../ink/ink17.xml"/><Relationship Id="rId18" Type="http://schemas.openxmlformats.org/officeDocument/2006/relationships/customXml" Target="../ink/ink18.xml"/><Relationship Id="rId19" Type="http://schemas.openxmlformats.org/officeDocument/2006/relationships/customXml" Target="../ink/ink19.xml"/><Relationship Id="rId20" Type="http://schemas.openxmlformats.org/officeDocument/2006/relationships/customXml" Target="../ink/ink20.xml"/><Relationship Id="rId21" Type="http://schemas.openxmlformats.org/officeDocument/2006/relationships/customXml" Target="../ink/ink21.xml"/><Relationship Id="rId22" Type="http://schemas.openxmlformats.org/officeDocument/2006/relationships/customXml" Target="../ink/ink22.xml"/><Relationship Id="rId23" Type="http://schemas.openxmlformats.org/officeDocument/2006/relationships/customXml" Target="../ink/ink23.xml"/><Relationship Id="rId24" Type="http://schemas.openxmlformats.org/officeDocument/2006/relationships/customXml" Target="../ink/ink24.xml"/><Relationship Id="rId25" Type="http://schemas.openxmlformats.org/officeDocument/2006/relationships/customXml" Target="../ink/ink25.xml"/><Relationship Id="rId26" Type="http://schemas.openxmlformats.org/officeDocument/2006/relationships/customXml" Target="../ink/ink26.xml"/><Relationship Id="rId27" Type="http://schemas.openxmlformats.org/officeDocument/2006/relationships/customXml" Target="../ink/ink27.xml"/><Relationship Id="rId28" Type="http://schemas.openxmlformats.org/officeDocument/2006/relationships/customXml" Target="../ink/ink28.xml"/><Relationship Id="rId29" Type="http://schemas.openxmlformats.org/officeDocument/2006/relationships/customXml" Target="../ink/ink29.xml"/><Relationship Id="rId30" Type="http://schemas.openxmlformats.org/officeDocument/2006/relationships/customXml" Target="../ink/ink30.xml"/><Relationship Id="rId31" Type="http://schemas.openxmlformats.org/officeDocument/2006/relationships/customXml" Target="../ink/ink31.xml"/><Relationship Id="rId32" Type="http://schemas.openxmlformats.org/officeDocument/2006/relationships/customXml" Target="../ink/ink32.xml"/><Relationship Id="rId33" Type="http://schemas.openxmlformats.org/officeDocument/2006/relationships/customXml" Target="../ink/ink33.xml"/><Relationship Id="rId34" Type="http://schemas.openxmlformats.org/officeDocument/2006/relationships/customXml" Target="../ink/ink34.xml"/><Relationship Id="rId35" Type="http://schemas.openxmlformats.org/officeDocument/2006/relationships/customXml" Target="../ink/ink35.xml"/><Relationship Id="rId36"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18" name=""/>
        <p:cNvGrpSpPr/>
        <p:nvPr/>
      </p:nvGrpSpPr>
      <p:grpSpPr>
        <a:xfrm>
          <a:off x="0" y="0"/>
          <a:ext cx="0" cy="0"/>
          <a:chOff x="0" y="0"/>
          <a:chExt cx="0" cy="0"/>
        </a:xfrm>
      </p:grpSpPr>
      <p:sp>
        <p:nvSpPr>
          <p:cNvPr id="1048581" name="Text Box 4"/>
          <p:cNvSpPr txBox="1">
            <a:spLocks noChangeArrowheads="1"/>
          </p:cNvSpPr>
          <p:nvPr/>
        </p:nvSpPr>
        <p:spPr bwMode="auto">
          <a:xfrm>
            <a:off x="2297485" y="116632"/>
            <a:ext cx="7398915" cy="523220"/>
          </a:xfrm>
          <a:prstGeom prst="rect"/>
          <a:noFill/>
          <a:ln w="9525">
            <a:noFill/>
            <a:miter lim="800000"/>
            <a:headEnd/>
            <a:tailEnd/>
          </a:ln>
          <a:effectLst/>
        </p:spPr>
        <p:txBody>
          <a:bodyPr wrap="square">
            <a:spAutoFit/>
          </a:bodyPr>
          <a:p>
            <a:pPr eaLnBrk="1" hangingPunct="1">
              <a:spcBef>
                <a:spcPct val="50000"/>
              </a:spcBef>
            </a:pPr>
            <a:r>
              <a:rPr altLang="zh-CN" b="1" sz="2800" lang="en-US">
                <a:solidFill>
                  <a:srgbClr val="0000FF"/>
                </a:solidFill>
              </a:rPr>
              <a:t>  </a:t>
            </a:r>
            <a:r>
              <a:rPr altLang="en-US" b="1" sz="2800" lang="zh-CN">
                <a:solidFill>
                  <a:srgbClr val="0000FF"/>
                </a:solidFill>
              </a:rPr>
              <a:t>  </a:t>
            </a:r>
            <a:endParaRPr altLang="en-US" b="1" dirty="0" sz="2800" lang="zh-CN">
              <a:solidFill>
                <a:srgbClr val="0000FF"/>
              </a:solidFill>
            </a:endParaRPr>
          </a:p>
        </p:txBody>
      </p:sp>
      <p:grpSp>
        <p:nvGrpSpPr>
          <p:cNvPr id="19" name="组合 16"/>
          <p:cNvGrpSpPr/>
          <p:nvPr/>
        </p:nvGrpSpPr>
        <p:grpSpPr>
          <a:xfrm>
            <a:off x="2351584" y="0"/>
            <a:ext cx="5616624" cy="839639"/>
            <a:chOff x="827584" y="0"/>
            <a:chExt cx="5616624" cy="839639"/>
          </a:xfrm>
        </p:grpSpPr>
        <p:sp>
          <p:nvSpPr>
            <p:cNvPr id="1048582" name="六边形 17"/>
            <p:cNvSpPr/>
            <p:nvPr/>
          </p:nvSpPr>
          <p:spPr>
            <a:xfrm>
              <a:off x="1119858" y="93956"/>
              <a:ext cx="5324350" cy="649825"/>
            </a:xfrm>
            <a:prstGeom prst="hexagon"/>
            <a:gradFill flip="none" rotWithShape="1">
              <a:gsLst>
                <a:gs pos="0">
                  <a:schemeClr val="bg1">
                    <a:lumMod val="85000"/>
                    <a:lumOff val="15000"/>
                  </a:schemeClr>
                </a:gs>
                <a:gs pos="100000">
                  <a:schemeClr val="bg1">
                    <a:lumMod val="85000"/>
                  </a:schemeClr>
                </a:gs>
              </a:gsLst>
              <a:lin ang="13500000" scaled="1"/>
            </a:gradFill>
            <a:ln>
              <a:gradFill>
                <a:gsLst>
                  <a:gs pos="0">
                    <a:schemeClr val="bg1">
                      <a:lumMod val="71000"/>
                      <a:lumOff val="29000"/>
                    </a:schemeClr>
                  </a:gs>
                  <a:gs pos="100000">
                    <a:schemeClr val="bg1">
                      <a:lumMod val="85000"/>
                    </a:schemeClr>
                  </a:gs>
                </a:gsLst>
                <a:lin ang="5400000" scaled="0"/>
              </a:gradFill>
            </a:ln>
            <a:effectLst>
              <a:outerShdw algn="tl" blurRad="482600" dir="2700000" dist="241300"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sz="2800" lang="en-US">
                  <a:solidFill>
                    <a:schemeClr val="tx1"/>
                  </a:solidFill>
                  <a:latin typeface="微软雅黑" panose="020B0503020204020204" pitchFamily="34" charset="-122"/>
                  <a:ea typeface="微软雅黑" panose="020B0503020204020204" pitchFamily="34" charset="-122"/>
                </a:rPr>
                <a:t>9.4   </a:t>
              </a:r>
              <a:r>
                <a:rPr altLang="en-US" b="1" sz="2800" lang="zh-CN">
                  <a:solidFill>
                    <a:schemeClr val="tx1"/>
                  </a:solidFill>
                  <a:latin typeface="微软雅黑" panose="020B0503020204020204" pitchFamily="34" charset="-122"/>
                  <a:ea typeface="微软雅黑" panose="020B0503020204020204" pitchFamily="34" charset="-122"/>
                </a:rPr>
                <a:t>程序中断方式与接口</a:t>
              </a:r>
              <a:r>
                <a:rPr altLang="zh-CN" b="1" sz="2800" lang="en-US">
                  <a:solidFill>
                    <a:schemeClr val="tx1"/>
                  </a:solidFill>
                  <a:latin typeface="微软雅黑" panose="020B0503020204020204" pitchFamily="34" charset="-122"/>
                  <a:ea typeface="微软雅黑" panose="020B0503020204020204" pitchFamily="34" charset="-122"/>
                </a:rPr>
                <a:t>   </a:t>
              </a:r>
              <a:endParaRPr altLang="en-US" b="1" dirty="0" sz="2800" lang="zh-CN">
                <a:solidFill>
                  <a:schemeClr val="tx1"/>
                </a:solidFill>
                <a:latin typeface="微软雅黑" panose="020B0503020204020204" pitchFamily="34" charset="-122"/>
                <a:ea typeface="微软雅黑" panose="020B0503020204020204" pitchFamily="34" charset="-122"/>
              </a:endParaRPr>
            </a:p>
          </p:txBody>
        </p:sp>
        <p:grpSp>
          <p:nvGrpSpPr>
            <p:cNvPr id="20" name="组合 18"/>
            <p:cNvGrpSpPr/>
            <p:nvPr/>
          </p:nvGrpSpPr>
          <p:grpSpPr>
            <a:xfrm>
              <a:off x="827584" y="0"/>
              <a:ext cx="864096" cy="839639"/>
              <a:chOff x="304800" y="673100"/>
              <a:chExt cx="4000500" cy="4000500"/>
            </a:xfrm>
            <a:effectLst>
              <a:outerShdw algn="tr" blurRad="444500" dir="6840000" dist="254000" rotWithShape="0">
                <a:prstClr val="black">
                  <a:alpha val="50000"/>
                </a:prstClr>
              </a:outerShdw>
            </a:effectLst>
          </p:grpSpPr>
          <p:sp>
            <p:nvSpPr>
              <p:cNvPr id="1048583" name="同心圆 2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sp>
            <p:nvSpPr>
              <p:cNvPr id="1048584" name="椭圆 23"/>
              <p:cNvSpPr/>
              <p:nvPr/>
            </p:nvSpPr>
            <p:spPr>
              <a:xfrm>
                <a:off x="392113" y="760413"/>
                <a:ext cx="3825874" cy="3825874"/>
              </a:xfrm>
              <a:prstGeom prst="ellipse"/>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grpSp>
        <p:grpSp>
          <p:nvGrpSpPr>
            <p:cNvPr id="21" name="组合 19"/>
            <p:cNvGrpSpPr/>
            <p:nvPr/>
          </p:nvGrpSpPr>
          <p:grpSpPr>
            <a:xfrm>
              <a:off x="1043607" y="174509"/>
              <a:ext cx="449306" cy="473563"/>
              <a:chOff x="304800" y="673100"/>
              <a:chExt cx="4000500" cy="4000500"/>
            </a:xfrm>
            <a:effectLst>
              <a:outerShdw algn="tr" blurRad="444500" dir="6840000" dist="254000" rotWithShape="0">
                <a:prstClr val="black">
                  <a:alpha val="50000"/>
                </a:prstClr>
              </a:outerShdw>
            </a:effectLst>
          </p:grpSpPr>
          <p:sp>
            <p:nvSpPr>
              <p:cNvPr id="1048585" name="同心圆 2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sp>
            <p:nvSpPr>
              <p:cNvPr id="1048586" name="椭圆 21"/>
              <p:cNvSpPr/>
              <p:nvPr/>
            </p:nvSpPr>
            <p:spPr>
              <a:xfrm>
                <a:off x="392113" y="760413"/>
                <a:ext cx="3825874" cy="3825874"/>
              </a:xfrm>
              <a:prstGeom prst="ellipse"/>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grpSp>
      </p:grpSp>
      <p:sp>
        <p:nvSpPr>
          <p:cNvPr id="1048587" name="文本框 4"/>
          <p:cNvSpPr txBox="1"/>
          <p:nvPr/>
        </p:nvSpPr>
        <p:spPr>
          <a:xfrm>
            <a:off x="2144513" y="1519886"/>
            <a:ext cx="7704857" cy="1183640"/>
          </a:xfrm>
          <a:prstGeom prst="rect"/>
          <a:noFill/>
        </p:spPr>
        <p:txBody>
          <a:bodyPr rtlCol="0" wrap="square">
            <a:spAutoFit/>
          </a:bodyPr>
          <a:p>
            <a:pPr>
              <a:lnSpc>
                <a:spcPct val="130000"/>
              </a:lnSpc>
            </a:pPr>
            <a:r>
              <a:rPr altLang="en-US" b="1" sz="2800" lang="zh-CN"/>
              <a:t>在计算机系统中，中断方式是一个非常重要的处理机制。</a:t>
            </a:r>
          </a:p>
        </p:txBody>
      </p:sp>
      <p:sp>
        <p:nvSpPr>
          <p:cNvPr id="1048588" name="文本框 24"/>
          <p:cNvSpPr txBox="1"/>
          <p:nvPr/>
        </p:nvSpPr>
        <p:spPr>
          <a:xfrm>
            <a:off x="2144513" y="3189363"/>
            <a:ext cx="7704857" cy="1712520"/>
          </a:xfrm>
          <a:prstGeom prst="rect"/>
          <a:noFill/>
        </p:spPr>
        <p:txBody>
          <a:bodyPr rtlCol="0" wrap="square">
            <a:spAutoFit/>
          </a:bodyPr>
          <a:p>
            <a:pPr>
              <a:lnSpc>
                <a:spcPct val="130000"/>
              </a:lnSpc>
            </a:pPr>
            <a:r>
              <a:rPr altLang="en-US" b="1" sz="2800" lang="zh-CN"/>
              <a:t>在多任务操作系统、分时操作系统、程序调试、人机交互、故障处理等计算机系统管理方面起着重要的作用。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56" name=""/>
        <p:cNvGrpSpPr/>
        <p:nvPr/>
      </p:nvGrpSpPr>
      <p:grpSpPr>
        <a:xfrm>
          <a:off x="0" y="0"/>
          <a:ext cx="0" cy="0"/>
          <a:chOff x="0" y="0"/>
          <a:chExt cx="0" cy="0"/>
        </a:xfrm>
      </p:grpSpPr>
      <p:sp>
        <p:nvSpPr>
          <p:cNvPr id="1048756" name="Text Box 7"/>
          <p:cNvSpPr txBox="1">
            <a:spLocks noChangeArrowheads="1"/>
          </p:cNvSpPr>
          <p:nvPr/>
        </p:nvSpPr>
        <p:spPr bwMode="auto">
          <a:xfrm>
            <a:off x="1812925" y="1714624"/>
            <a:ext cx="5791200"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a:t>
            </a:r>
            <a:r>
              <a:rPr altLang="zh-CN" b="1" sz="2800" lang="en-US"/>
              <a:t>1</a:t>
            </a:r>
            <a:r>
              <a:rPr altLang="en-US" b="1" sz="2800" lang="zh-CN"/>
              <a:t>）中断请求的产生</a:t>
            </a:r>
          </a:p>
        </p:txBody>
      </p:sp>
      <p:sp>
        <p:nvSpPr>
          <p:cNvPr id="1048757" name="Text Box 8"/>
          <p:cNvSpPr txBox="1">
            <a:spLocks noChangeArrowheads="1"/>
          </p:cNvSpPr>
          <p:nvPr/>
        </p:nvSpPr>
        <p:spPr bwMode="auto">
          <a:xfrm>
            <a:off x="5580063" y="2329002"/>
            <a:ext cx="3581400" cy="519112"/>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a:t>
            </a:r>
            <a:r>
              <a:rPr altLang="en-US" b="1" sz="2800" lang="zh-CN"/>
              <a:t>请求”标志为</a:t>
            </a:r>
            <a:r>
              <a:rPr altLang="zh-CN" b="1" sz="2800" lang="en-US"/>
              <a:t>1</a:t>
            </a:r>
          </a:p>
        </p:txBody>
      </p:sp>
      <p:sp>
        <p:nvSpPr>
          <p:cNvPr id="1048758" name="Text Box 12"/>
          <p:cNvSpPr txBox="1">
            <a:spLocks noChangeArrowheads="1"/>
          </p:cNvSpPr>
          <p:nvPr/>
        </p:nvSpPr>
        <p:spPr bwMode="auto">
          <a:xfrm>
            <a:off x="3141663" y="2348037"/>
            <a:ext cx="3657600" cy="519112"/>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外设中断请求：</a:t>
            </a:r>
          </a:p>
        </p:txBody>
      </p:sp>
      <p:sp>
        <p:nvSpPr>
          <p:cNvPr id="1048759" name="Text Box 27"/>
          <p:cNvSpPr txBox="1">
            <a:spLocks noChangeArrowheads="1"/>
          </p:cNvSpPr>
          <p:nvPr/>
        </p:nvSpPr>
        <p:spPr bwMode="auto">
          <a:xfrm>
            <a:off x="3141663" y="2981896"/>
            <a:ext cx="3657600" cy="519112"/>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CPU</a:t>
            </a:r>
            <a:r>
              <a:rPr altLang="en-US" b="1" sz="2800" lang="zh-CN"/>
              <a:t>允许请求，</a:t>
            </a:r>
          </a:p>
        </p:txBody>
      </p:sp>
      <p:sp>
        <p:nvSpPr>
          <p:cNvPr id="1048760" name="AutoShape 28"/>
          <p:cNvSpPr/>
          <p:nvPr/>
        </p:nvSpPr>
        <p:spPr bwMode="auto">
          <a:xfrm>
            <a:off x="2989263" y="2544887"/>
            <a:ext cx="152400" cy="779462"/>
          </a:xfrm>
          <a:prstGeom prst="leftBrace">
            <a:avLst>
              <a:gd name="adj1" fmla="val 33333"/>
              <a:gd name="adj2" fmla="val 50000"/>
            </a:avLst>
          </a:prstGeom>
          <a:noFill/>
          <a:ln w="38100">
            <a:solidFill>
              <a:schemeClr val="tx1"/>
            </a:solidFill>
            <a:round/>
            <a:headEnd/>
            <a:tailEnd/>
          </a:ln>
        </p:spPr>
        <p:txBody>
          <a:bodyPr anchor="ctr" wrap="none"/>
          <a:p>
            <a:endParaRPr altLang="en-US" b="1" sz="2800" lang="zh-CN"/>
          </a:p>
        </p:txBody>
      </p:sp>
      <p:sp>
        <p:nvSpPr>
          <p:cNvPr id="1048761" name="Text Box 29"/>
          <p:cNvSpPr txBox="1">
            <a:spLocks noChangeArrowheads="1"/>
          </p:cNvSpPr>
          <p:nvPr/>
        </p:nvSpPr>
        <p:spPr bwMode="auto">
          <a:xfrm>
            <a:off x="5580062" y="2981896"/>
            <a:ext cx="4908923" cy="523220"/>
          </a:xfrm>
          <a:prstGeom prst="rect"/>
          <a:noFill/>
          <a:ln w="12700" cap="sq">
            <a:noFill/>
            <a:miter lim="800000"/>
            <a:headEnd type="none" w="sm" len="sm"/>
            <a:tailEnd type="none" w="sm" len="sm"/>
          </a:ln>
        </p:spPr>
        <p:txBody>
          <a:bodyPr wrap="square">
            <a:spAutoFit/>
          </a:bodyPr>
          <a:p>
            <a:pPr eaLnBrk="1" hangingPunct="1">
              <a:spcBef>
                <a:spcPct val="50000"/>
              </a:spcBef>
            </a:pPr>
            <a:r>
              <a:rPr altLang="en-US" b="1" sz="2800" lang="zh-CN"/>
              <a:t>且未被屏蔽，如屏蔽信号为</a:t>
            </a:r>
            <a:r>
              <a:rPr altLang="zh-CN" b="1" sz="2800" lang="en-US"/>
              <a:t>1</a:t>
            </a:r>
          </a:p>
        </p:txBody>
      </p:sp>
      <p:sp>
        <p:nvSpPr>
          <p:cNvPr id="1048762" name="Text Box 32"/>
          <p:cNvSpPr txBox="1">
            <a:spLocks noChangeArrowheads="1"/>
          </p:cNvSpPr>
          <p:nvPr/>
        </p:nvSpPr>
        <p:spPr bwMode="auto">
          <a:xfrm>
            <a:off x="2135560" y="6101013"/>
            <a:ext cx="3676650" cy="519113"/>
          </a:xfrm>
          <a:prstGeom prst="rect"/>
          <a:noFill/>
          <a:ln w="12700" cap="sq">
            <a:noFill/>
            <a:miter lim="800000"/>
            <a:headEnd type="none" w="sm" len="sm"/>
            <a:tailEnd type="none" w="sm" len="sm"/>
          </a:ln>
        </p:spPr>
        <p:txBody>
          <a:bodyPr>
            <a:spAutoFit/>
          </a:bodyPr>
          <a:p>
            <a:pPr eaLnBrk="1" hangingPunct="1">
              <a:spcBef>
                <a:spcPct val="50000"/>
              </a:spcBef>
            </a:pPr>
            <a:r>
              <a:rPr altLang="en-US" sz="2800" lang="zh-CN">
                <a:solidFill>
                  <a:srgbClr val="0000FF"/>
                </a:solidFill>
                <a:latin typeface="黑体" pitchFamily="49" charset="-122"/>
                <a:ea typeface="黑体" pitchFamily="49" charset="-122"/>
              </a:rPr>
              <a:t>先</a:t>
            </a:r>
            <a:r>
              <a:rPr altLang="en-US" sz="2800" lang="zh-CN">
                <a:solidFill>
                  <a:srgbClr val="0000FF"/>
                </a:solidFill>
                <a:ea typeface="黑体" pitchFamily="49" charset="-122"/>
              </a:rPr>
              <a:t>“</a:t>
            </a:r>
            <a:r>
              <a:rPr altLang="en-US" sz="2800" lang="zh-CN">
                <a:solidFill>
                  <a:srgbClr val="0000FF"/>
                </a:solidFill>
                <a:latin typeface="黑体" pitchFamily="49" charset="-122"/>
                <a:ea typeface="黑体" pitchFamily="49" charset="-122"/>
              </a:rPr>
              <a:t>屏蔽</a:t>
            </a:r>
            <a:r>
              <a:rPr altLang="en-US" sz="2800" lang="zh-CN">
                <a:solidFill>
                  <a:srgbClr val="0000FF"/>
                </a:solidFill>
                <a:ea typeface="黑体" pitchFamily="49" charset="-122"/>
              </a:rPr>
              <a:t>”</a:t>
            </a:r>
            <a:r>
              <a:rPr altLang="en-US" sz="2800" lang="zh-CN">
                <a:solidFill>
                  <a:srgbClr val="0000FF"/>
                </a:solidFill>
                <a:latin typeface="黑体" pitchFamily="49" charset="-122"/>
                <a:ea typeface="黑体" pitchFamily="49" charset="-122"/>
              </a:rPr>
              <a:t>，后请求</a:t>
            </a:r>
          </a:p>
        </p:txBody>
      </p:sp>
      <p:sp>
        <p:nvSpPr>
          <p:cNvPr id="1048763" name="Text Box 33"/>
          <p:cNvSpPr txBox="1">
            <a:spLocks noChangeArrowheads="1"/>
          </p:cNvSpPr>
          <p:nvPr/>
        </p:nvSpPr>
        <p:spPr bwMode="auto">
          <a:xfrm>
            <a:off x="6676925" y="6060067"/>
            <a:ext cx="3224213" cy="519113"/>
          </a:xfrm>
          <a:prstGeom prst="rect"/>
          <a:noFill/>
          <a:ln w="12700" cap="sq">
            <a:noFill/>
            <a:miter lim="800000"/>
            <a:headEnd type="none" w="sm" len="sm"/>
            <a:tailEnd type="none" w="sm" len="sm"/>
          </a:ln>
        </p:spPr>
        <p:txBody>
          <a:bodyPr>
            <a:spAutoFit/>
          </a:bodyPr>
          <a:p>
            <a:pPr eaLnBrk="1" hangingPunct="1">
              <a:spcBef>
                <a:spcPct val="50000"/>
              </a:spcBef>
            </a:pPr>
            <a:r>
              <a:rPr altLang="en-US" sz="2800" lang="zh-CN">
                <a:solidFill>
                  <a:srgbClr val="0000FF"/>
                </a:solidFill>
                <a:latin typeface="黑体" pitchFamily="49" charset="-122"/>
                <a:ea typeface="黑体" pitchFamily="49" charset="-122"/>
              </a:rPr>
              <a:t>先请求，后</a:t>
            </a:r>
            <a:r>
              <a:rPr altLang="en-US" sz="2800" lang="zh-CN">
                <a:solidFill>
                  <a:srgbClr val="0000FF"/>
                </a:solidFill>
                <a:ea typeface="黑体" pitchFamily="49" charset="-122"/>
              </a:rPr>
              <a:t>“</a:t>
            </a:r>
            <a:r>
              <a:rPr altLang="en-US" sz="2800" lang="zh-CN">
                <a:solidFill>
                  <a:srgbClr val="0000FF"/>
                </a:solidFill>
                <a:latin typeface="黑体" pitchFamily="49" charset="-122"/>
                <a:ea typeface="黑体" pitchFamily="49" charset="-122"/>
              </a:rPr>
              <a:t>屏蔽</a:t>
            </a:r>
            <a:r>
              <a:rPr altLang="en-US" sz="2800" lang="zh-CN">
                <a:solidFill>
                  <a:srgbClr val="0000FF"/>
                </a:solidFill>
                <a:ea typeface="黑体" pitchFamily="49" charset="-122"/>
              </a:rPr>
              <a:t>”</a:t>
            </a:r>
            <a:endParaRPr altLang="en-US" sz="2800" lang="zh-CN">
              <a:solidFill>
                <a:srgbClr val="0000FF"/>
              </a:solidFill>
              <a:latin typeface="黑体" pitchFamily="49" charset="-122"/>
              <a:ea typeface="黑体" pitchFamily="49" charset="-122"/>
            </a:endParaRPr>
          </a:p>
        </p:txBody>
      </p:sp>
      <p:sp>
        <p:nvSpPr>
          <p:cNvPr id="1048764" name="Text Box 110"/>
          <p:cNvSpPr txBox="1">
            <a:spLocks noChangeArrowheads="1"/>
          </p:cNvSpPr>
          <p:nvPr/>
        </p:nvSpPr>
        <p:spPr bwMode="auto">
          <a:xfrm>
            <a:off x="1998663" y="2693864"/>
            <a:ext cx="1209675" cy="519112"/>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条件</a:t>
            </a:r>
          </a:p>
        </p:txBody>
      </p:sp>
      <p:grpSp>
        <p:nvGrpSpPr>
          <p:cNvPr id="57" name="组合 43"/>
          <p:cNvGrpSpPr/>
          <p:nvPr/>
        </p:nvGrpSpPr>
        <p:grpSpPr>
          <a:xfrm>
            <a:off x="2351584" y="0"/>
            <a:ext cx="5112568" cy="839639"/>
            <a:chOff x="827584" y="0"/>
            <a:chExt cx="5112568" cy="839639"/>
          </a:xfrm>
        </p:grpSpPr>
        <p:sp>
          <p:nvSpPr>
            <p:cNvPr id="1048765" name="六边形 44"/>
            <p:cNvSpPr/>
            <p:nvPr/>
          </p:nvSpPr>
          <p:spPr>
            <a:xfrm>
              <a:off x="1119858" y="93956"/>
              <a:ext cx="4820294" cy="649825"/>
            </a:xfrm>
            <a:prstGeom prst="hexagon"/>
            <a:gradFill flip="none" rotWithShape="1">
              <a:gsLst>
                <a:gs pos="0">
                  <a:schemeClr val="bg1">
                    <a:lumMod val="85000"/>
                    <a:lumOff val="15000"/>
                  </a:schemeClr>
                </a:gs>
                <a:gs pos="100000">
                  <a:schemeClr val="bg1">
                    <a:lumMod val="85000"/>
                  </a:schemeClr>
                </a:gs>
              </a:gsLst>
              <a:lin ang="13500000" scaled="1"/>
            </a:gradFill>
            <a:ln>
              <a:gradFill>
                <a:gsLst>
                  <a:gs pos="0">
                    <a:schemeClr val="bg1">
                      <a:lumMod val="71000"/>
                      <a:lumOff val="29000"/>
                    </a:schemeClr>
                  </a:gs>
                  <a:gs pos="100000">
                    <a:schemeClr val="bg1">
                      <a:lumMod val="85000"/>
                    </a:schemeClr>
                  </a:gs>
                </a:gsLst>
                <a:lin ang="5400000" scaled="0"/>
              </a:gradFill>
            </a:ln>
            <a:effectLst>
              <a:outerShdw algn="tl" blurRad="482600" dir="2700000" dist="241300"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sz="2800" lang="en-US">
                  <a:solidFill>
                    <a:schemeClr val="tx1"/>
                  </a:solidFill>
                  <a:latin typeface="微软雅黑" panose="020B0503020204020204" pitchFamily="34" charset="-122"/>
                  <a:ea typeface="微软雅黑" panose="020B0503020204020204" pitchFamily="34" charset="-122"/>
                </a:rPr>
                <a:t>9.4.2   </a:t>
              </a:r>
              <a:r>
                <a:rPr altLang="en-US" b="1" sz="2800" lang="zh-CN">
                  <a:solidFill>
                    <a:schemeClr val="tx1"/>
                  </a:solidFill>
                  <a:latin typeface="微软雅黑" panose="020B0503020204020204" pitchFamily="34" charset="-122"/>
                  <a:ea typeface="微软雅黑" panose="020B0503020204020204" pitchFamily="34" charset="-122"/>
                </a:rPr>
                <a:t>外中断全过程</a:t>
              </a:r>
              <a:r>
                <a:rPr altLang="zh-CN" b="1" sz="2800" lang="en-US">
                  <a:solidFill>
                    <a:schemeClr val="tx1"/>
                  </a:solidFill>
                  <a:latin typeface="微软雅黑" panose="020B0503020204020204" pitchFamily="34" charset="-122"/>
                  <a:ea typeface="微软雅黑" panose="020B0503020204020204" pitchFamily="34" charset="-122"/>
                </a:rPr>
                <a:t>   </a:t>
              </a:r>
              <a:endParaRPr altLang="en-US" b="1" dirty="0" sz="2800" lang="zh-CN">
                <a:solidFill>
                  <a:schemeClr val="tx1"/>
                </a:solidFill>
                <a:latin typeface="微软雅黑" panose="020B0503020204020204" pitchFamily="34" charset="-122"/>
                <a:ea typeface="微软雅黑" panose="020B0503020204020204" pitchFamily="34" charset="-122"/>
              </a:endParaRPr>
            </a:p>
          </p:txBody>
        </p:sp>
        <p:grpSp>
          <p:nvGrpSpPr>
            <p:cNvPr id="58" name="组合 45"/>
            <p:cNvGrpSpPr/>
            <p:nvPr/>
          </p:nvGrpSpPr>
          <p:grpSpPr>
            <a:xfrm>
              <a:off x="827584" y="0"/>
              <a:ext cx="864096" cy="839639"/>
              <a:chOff x="304800" y="673100"/>
              <a:chExt cx="4000500" cy="4000500"/>
            </a:xfrm>
            <a:effectLst>
              <a:outerShdw algn="tr" blurRad="444500" dir="6840000" dist="254000" rotWithShape="0">
                <a:prstClr val="black">
                  <a:alpha val="50000"/>
                </a:prstClr>
              </a:outerShdw>
            </a:effectLst>
          </p:grpSpPr>
          <p:sp>
            <p:nvSpPr>
              <p:cNvPr id="1048766" name="同心圆 2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sp>
            <p:nvSpPr>
              <p:cNvPr id="1048767" name="椭圆 50"/>
              <p:cNvSpPr/>
              <p:nvPr/>
            </p:nvSpPr>
            <p:spPr>
              <a:xfrm>
                <a:off x="392113" y="760413"/>
                <a:ext cx="3825874" cy="3825874"/>
              </a:xfrm>
              <a:prstGeom prst="ellipse"/>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grpSp>
        <p:grpSp>
          <p:nvGrpSpPr>
            <p:cNvPr id="59" name="组合 46"/>
            <p:cNvGrpSpPr/>
            <p:nvPr/>
          </p:nvGrpSpPr>
          <p:grpSpPr>
            <a:xfrm>
              <a:off x="1043607" y="174509"/>
              <a:ext cx="449306" cy="473563"/>
              <a:chOff x="304800" y="673100"/>
              <a:chExt cx="4000500" cy="4000500"/>
            </a:xfrm>
            <a:effectLst>
              <a:outerShdw algn="tr" blurRad="444500" dir="6840000" dist="254000" rotWithShape="0">
                <a:prstClr val="black">
                  <a:alpha val="50000"/>
                </a:prstClr>
              </a:outerShdw>
            </a:effectLst>
          </p:grpSpPr>
          <p:sp>
            <p:nvSpPr>
              <p:cNvPr id="1048768" name="同心圆 2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sp>
            <p:nvSpPr>
              <p:cNvPr id="1048769" name="椭圆 48"/>
              <p:cNvSpPr/>
              <p:nvPr/>
            </p:nvSpPr>
            <p:spPr>
              <a:xfrm>
                <a:off x="392113" y="760413"/>
                <a:ext cx="3825874" cy="3825874"/>
              </a:xfrm>
              <a:prstGeom prst="ellipse"/>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grpSp>
      </p:grpSp>
      <p:grpSp>
        <p:nvGrpSpPr>
          <p:cNvPr id="60" name="组合 53"/>
          <p:cNvGrpSpPr/>
          <p:nvPr/>
        </p:nvGrpSpPr>
        <p:grpSpPr>
          <a:xfrm>
            <a:off x="2135560" y="3861048"/>
            <a:ext cx="3414713" cy="2016127"/>
            <a:chOff x="611560" y="3861048"/>
            <a:chExt cx="3414713" cy="2016127"/>
          </a:xfrm>
        </p:grpSpPr>
        <p:grpSp>
          <p:nvGrpSpPr>
            <p:cNvPr id="61" name="Group 109"/>
            <p:cNvGrpSpPr/>
            <p:nvPr/>
          </p:nvGrpSpPr>
          <p:grpSpPr bwMode="auto">
            <a:xfrm>
              <a:off x="611560" y="3861048"/>
              <a:ext cx="3414713" cy="2016127"/>
              <a:chOff x="479" y="2676"/>
              <a:chExt cx="2151" cy="1270"/>
            </a:xfrm>
          </p:grpSpPr>
          <p:sp>
            <p:nvSpPr>
              <p:cNvPr id="1048770" name="Text Box 15"/>
              <p:cNvSpPr txBox="1">
                <a:spLocks noChangeArrowheads="1"/>
              </p:cNvSpPr>
              <p:nvPr/>
            </p:nvSpPr>
            <p:spPr bwMode="auto">
              <a:xfrm>
                <a:off x="479" y="3655"/>
                <a:ext cx="768" cy="291"/>
              </a:xfrm>
              <a:prstGeom prst="rect"/>
              <a:noFill/>
              <a:ln w="12700" cap="sq">
                <a:noFill/>
                <a:miter lim="800000"/>
                <a:headEnd type="none" w="sm" len="sm"/>
                <a:tailEnd type="none" w="sm" len="sm"/>
              </a:ln>
            </p:spPr>
            <p:txBody>
              <a:bodyPr>
                <a:spAutoFit/>
              </a:bodyPr>
              <a:p>
                <a:pPr eaLnBrk="1" hangingPunct="1">
                  <a:spcBef>
                    <a:spcPct val="50000"/>
                  </a:spcBef>
                </a:pPr>
                <a:r>
                  <a:rPr altLang="en-US" b="1" sz="2400" lang="zh-CN">
                    <a:latin typeface="+mn-ea"/>
                  </a:rPr>
                  <a:t>请求</a:t>
                </a:r>
              </a:p>
            </p:txBody>
          </p:sp>
          <p:sp>
            <p:nvSpPr>
              <p:cNvPr id="1048771" name="Text Box 41"/>
              <p:cNvSpPr txBox="1">
                <a:spLocks noChangeArrowheads="1"/>
              </p:cNvSpPr>
              <p:nvPr/>
            </p:nvSpPr>
            <p:spPr bwMode="auto">
              <a:xfrm>
                <a:off x="806" y="2977"/>
                <a:ext cx="1296" cy="291"/>
              </a:xfrm>
              <a:prstGeom prst="rect"/>
              <a:solidFill>
                <a:srgbClr val="12DEFA"/>
              </a:solidFill>
              <a:ln w="38100">
                <a:solidFill>
                  <a:schemeClr val="tx1"/>
                </a:solidFill>
                <a:miter lim="800000"/>
                <a:headEnd/>
                <a:tailEnd/>
              </a:ln>
            </p:spPr>
            <p:txBody>
              <a:bodyPr>
                <a:spAutoFit/>
              </a:bodyPr>
              <a:p>
                <a:pPr eaLnBrk="1" hangingPunct="1">
                  <a:spcBef>
                    <a:spcPct val="50000"/>
                  </a:spcBef>
                </a:pPr>
                <a:r>
                  <a:rPr altLang="zh-CN" b="1" sz="2400" lang="en-US">
                    <a:latin typeface="+mn-ea"/>
                  </a:rPr>
                  <a:t> </a:t>
                </a:r>
                <a:r>
                  <a:rPr altLang="en-US" b="1" sz="2400" lang="zh-CN">
                    <a:latin typeface="+mn-ea"/>
                  </a:rPr>
                  <a:t>请求触发器</a:t>
                </a:r>
              </a:p>
            </p:txBody>
          </p:sp>
          <p:grpSp>
            <p:nvGrpSpPr>
              <p:cNvPr id="62" name="Group 46"/>
              <p:cNvGrpSpPr/>
              <p:nvPr/>
            </p:nvGrpSpPr>
            <p:grpSpPr bwMode="auto">
              <a:xfrm>
                <a:off x="854" y="3409"/>
                <a:ext cx="384" cy="288"/>
                <a:chOff x="3984" y="768"/>
                <a:chExt cx="384" cy="288"/>
              </a:xfrm>
            </p:grpSpPr>
            <p:sp>
              <p:nvSpPr>
                <p:cNvPr id="1048772" name="Rectangle 42"/>
                <p:cNvSpPr>
                  <a:spLocks noChangeArrowheads="1"/>
                </p:cNvSpPr>
                <p:nvPr/>
              </p:nvSpPr>
              <p:spPr bwMode="auto">
                <a:xfrm>
                  <a:off x="3984" y="768"/>
                  <a:ext cx="384" cy="144"/>
                </a:xfrm>
                <a:prstGeom prst="rect"/>
                <a:solidFill>
                  <a:srgbClr val="12DEFA"/>
                </a:solidFill>
                <a:ln w="38100">
                  <a:solidFill>
                    <a:schemeClr val="tx1"/>
                  </a:solidFill>
                  <a:miter lim="800000"/>
                  <a:headEnd/>
                  <a:tailEnd/>
                </a:ln>
              </p:spPr>
              <p:txBody>
                <a:bodyPr anchor="ctr" wrap="none"/>
                <a:p>
                  <a:endParaRPr altLang="en-US" b="1" sz="2400" lang="zh-CN">
                    <a:latin typeface="+mn-ea"/>
                  </a:endParaRPr>
                </a:p>
              </p:txBody>
            </p:sp>
            <p:sp>
              <p:nvSpPr>
                <p:cNvPr id="1048773" name="Line 43"/>
                <p:cNvSpPr>
                  <a:spLocks noChangeShapeType="1"/>
                </p:cNvSpPr>
                <p:nvPr/>
              </p:nvSpPr>
              <p:spPr bwMode="auto">
                <a:xfrm>
                  <a:off x="4080" y="912"/>
                  <a:ext cx="0" cy="144"/>
                </a:xfrm>
                <a:prstGeom prst="line"/>
                <a:noFill/>
                <a:ln w="38100">
                  <a:solidFill>
                    <a:schemeClr val="tx1"/>
                  </a:solidFill>
                  <a:round/>
                  <a:headEnd/>
                  <a:tailEnd/>
                </a:ln>
              </p:spPr>
              <p:txBody>
                <a:bodyPr anchor="ctr" wrap="none"/>
                <a:p>
                  <a:endParaRPr altLang="en-US" b="1" sz="2400" lang="zh-CN">
                    <a:latin typeface="+mn-ea"/>
                  </a:endParaRPr>
                </a:p>
              </p:txBody>
            </p:sp>
            <p:sp>
              <p:nvSpPr>
                <p:cNvPr id="1048774" name="Line 44"/>
                <p:cNvSpPr>
                  <a:spLocks noChangeShapeType="1"/>
                </p:cNvSpPr>
                <p:nvPr/>
              </p:nvSpPr>
              <p:spPr bwMode="auto">
                <a:xfrm>
                  <a:off x="4272" y="912"/>
                  <a:ext cx="0" cy="144"/>
                </a:xfrm>
                <a:prstGeom prst="line"/>
                <a:noFill/>
                <a:ln w="38100">
                  <a:solidFill>
                    <a:schemeClr val="tx1"/>
                  </a:solidFill>
                  <a:round/>
                  <a:headEnd/>
                  <a:tailEnd/>
                </a:ln>
              </p:spPr>
              <p:txBody>
                <a:bodyPr anchor="ctr" wrap="none"/>
                <a:p>
                  <a:endParaRPr altLang="en-US" b="1" sz="2400" lang="zh-CN">
                    <a:latin typeface="+mn-ea"/>
                  </a:endParaRPr>
                </a:p>
              </p:txBody>
            </p:sp>
          </p:grpSp>
          <p:sp>
            <p:nvSpPr>
              <p:cNvPr id="1048775" name="Line 45"/>
              <p:cNvSpPr>
                <a:spLocks noChangeShapeType="1"/>
              </p:cNvSpPr>
              <p:nvPr/>
            </p:nvSpPr>
            <p:spPr bwMode="auto">
              <a:xfrm>
                <a:off x="1046" y="3265"/>
                <a:ext cx="0" cy="144"/>
              </a:xfrm>
              <a:prstGeom prst="line"/>
              <a:noFill/>
              <a:ln w="38100">
                <a:solidFill>
                  <a:schemeClr val="tx1"/>
                </a:solidFill>
                <a:round/>
                <a:headEnd type="triangle" w="med" len="med"/>
                <a:tailEnd/>
              </a:ln>
            </p:spPr>
            <p:txBody>
              <a:bodyPr anchor="ctr" wrap="none"/>
              <a:p>
                <a:endParaRPr altLang="en-US" b="1" sz="2400" lang="zh-CN">
                  <a:latin typeface="+mn-ea"/>
                </a:endParaRPr>
              </a:p>
            </p:txBody>
          </p:sp>
          <p:sp>
            <p:nvSpPr>
              <p:cNvPr id="1048776" name="Line 47"/>
              <p:cNvSpPr>
                <a:spLocks noChangeShapeType="1"/>
              </p:cNvSpPr>
              <p:nvPr/>
            </p:nvSpPr>
            <p:spPr bwMode="auto">
              <a:xfrm>
                <a:off x="1862" y="3265"/>
                <a:ext cx="0" cy="288"/>
              </a:xfrm>
              <a:prstGeom prst="line"/>
              <a:noFill/>
              <a:ln w="38100">
                <a:solidFill>
                  <a:schemeClr val="tx1"/>
                </a:solidFill>
                <a:round/>
                <a:headEnd type="triangle" w="med" len="med"/>
                <a:tailEnd/>
              </a:ln>
            </p:spPr>
            <p:txBody>
              <a:bodyPr anchor="ctr" wrap="none"/>
              <a:p>
                <a:endParaRPr altLang="en-US" b="1" sz="2400" lang="zh-CN">
                  <a:latin typeface="+mn-ea"/>
                </a:endParaRPr>
              </a:p>
            </p:txBody>
          </p:sp>
          <p:sp>
            <p:nvSpPr>
              <p:cNvPr id="1048777" name="Line 48"/>
              <p:cNvSpPr>
                <a:spLocks noChangeShapeType="1"/>
              </p:cNvSpPr>
              <p:nvPr/>
            </p:nvSpPr>
            <p:spPr bwMode="auto">
              <a:xfrm>
                <a:off x="1430" y="2737"/>
                <a:ext cx="0" cy="240"/>
              </a:xfrm>
              <a:prstGeom prst="line"/>
              <a:noFill/>
              <a:ln w="38100">
                <a:solidFill>
                  <a:schemeClr val="tx1"/>
                </a:solidFill>
                <a:round/>
                <a:headEnd type="triangle" w="med" len="med"/>
                <a:tailEnd/>
              </a:ln>
            </p:spPr>
            <p:txBody>
              <a:bodyPr anchor="ctr" wrap="none"/>
              <a:p>
                <a:endParaRPr altLang="en-US" b="1" sz="2400" lang="zh-CN">
                  <a:latin typeface="+mn-ea"/>
                </a:endParaRPr>
              </a:p>
            </p:txBody>
          </p:sp>
          <p:grpSp>
            <p:nvGrpSpPr>
              <p:cNvPr id="63" name="Group 52"/>
              <p:cNvGrpSpPr/>
              <p:nvPr/>
            </p:nvGrpSpPr>
            <p:grpSpPr bwMode="auto">
              <a:xfrm>
                <a:off x="1021" y="3553"/>
                <a:ext cx="1089" cy="393"/>
                <a:chOff x="3671" y="2304"/>
                <a:chExt cx="1089" cy="393"/>
              </a:xfrm>
            </p:grpSpPr>
            <p:sp>
              <p:nvSpPr>
                <p:cNvPr id="1048778" name="Text Box 50"/>
                <p:cNvSpPr txBox="1">
                  <a:spLocks noChangeArrowheads="1"/>
                </p:cNvSpPr>
                <p:nvPr/>
              </p:nvSpPr>
              <p:spPr bwMode="auto">
                <a:xfrm>
                  <a:off x="3671" y="2406"/>
                  <a:ext cx="1089" cy="291"/>
                </a:xfrm>
                <a:prstGeom prst="rect"/>
                <a:noFill/>
                <a:ln w="12700" cap="sq">
                  <a:noFill/>
                  <a:miter lim="800000"/>
                  <a:headEnd type="none" w="sm" len="sm"/>
                  <a:tailEnd type="none" w="sm" len="sm"/>
                </a:ln>
              </p:spPr>
              <p:txBody>
                <a:bodyPr wrap="square">
                  <a:spAutoFit/>
                </a:bodyPr>
                <a:p>
                  <a:pPr>
                    <a:spcBef>
                      <a:spcPct val="50000"/>
                    </a:spcBef>
                  </a:pPr>
                  <a:r>
                    <a:rPr altLang="en-US" sz="2400" lang="zh-CN">
                      <a:latin typeface="黑体" pitchFamily="49" charset="-122"/>
                      <a:ea typeface="黑体" pitchFamily="49" charset="-122"/>
                    </a:rPr>
                    <a:t> 屏蔽信号</a:t>
                  </a:r>
                  <a:endParaRPr altLang="en-US" b="1" sz="2400" lang="zh-CN">
                    <a:latin typeface="+mn-ea"/>
                  </a:endParaRPr>
                </a:p>
              </p:txBody>
            </p:sp>
            <p:sp>
              <p:nvSpPr>
                <p:cNvPr id="1048779" name="Line 51"/>
                <p:cNvSpPr>
                  <a:spLocks noChangeShapeType="1"/>
                </p:cNvSpPr>
                <p:nvPr/>
              </p:nvSpPr>
              <p:spPr bwMode="auto">
                <a:xfrm>
                  <a:off x="3936" y="2304"/>
                  <a:ext cx="288" cy="0"/>
                </a:xfrm>
                <a:prstGeom prst="line"/>
                <a:noFill/>
                <a:ln w="12700">
                  <a:solidFill>
                    <a:schemeClr val="bg1"/>
                  </a:solidFill>
                  <a:round/>
                  <a:headEnd/>
                  <a:tailEnd/>
                </a:ln>
              </p:spPr>
              <p:txBody>
                <a:bodyPr anchor="ctr" wrap="none"/>
                <a:p>
                  <a:endParaRPr altLang="en-US" b="1" sz="2400" lang="zh-CN">
                    <a:latin typeface="+mn-ea"/>
                  </a:endParaRPr>
                </a:p>
              </p:txBody>
            </p:sp>
          </p:grpSp>
          <p:sp>
            <p:nvSpPr>
              <p:cNvPr id="1048780" name="Text Box 53"/>
              <p:cNvSpPr txBox="1">
                <a:spLocks noChangeArrowheads="1"/>
              </p:cNvSpPr>
              <p:nvPr/>
            </p:nvSpPr>
            <p:spPr bwMode="auto">
              <a:xfrm>
                <a:off x="1862" y="3409"/>
                <a:ext cx="768" cy="291"/>
              </a:xfrm>
              <a:prstGeom prst="rect"/>
              <a:noFill/>
              <a:ln w="12700" cap="sq">
                <a:noFill/>
                <a:miter lim="800000"/>
                <a:headEnd type="none" w="sm" len="sm"/>
                <a:tailEnd type="none" w="sm" len="sm"/>
              </a:ln>
            </p:spPr>
            <p:txBody>
              <a:bodyPr>
                <a:spAutoFit/>
              </a:bodyPr>
              <a:p>
                <a:pPr eaLnBrk="1" hangingPunct="1">
                  <a:spcBef>
                    <a:spcPct val="50000"/>
                  </a:spcBef>
                </a:pPr>
                <a:r>
                  <a:rPr altLang="zh-CN" b="1" sz="2400" lang="en-US">
                    <a:latin typeface="+mn-ea"/>
                  </a:rPr>
                  <a:t>CP</a:t>
                </a:r>
              </a:p>
            </p:txBody>
          </p:sp>
          <p:sp>
            <p:nvSpPr>
              <p:cNvPr id="1048781" name="Text Box 54"/>
              <p:cNvSpPr txBox="1">
                <a:spLocks noChangeArrowheads="1"/>
              </p:cNvSpPr>
              <p:nvPr/>
            </p:nvSpPr>
            <p:spPr bwMode="auto">
              <a:xfrm>
                <a:off x="1416" y="2676"/>
                <a:ext cx="1056" cy="291"/>
              </a:xfrm>
              <a:prstGeom prst="rect"/>
              <a:noFill/>
              <a:ln w="12700" cap="sq">
                <a:noFill/>
                <a:miter lim="800000"/>
                <a:headEnd type="none" w="sm" len="sm"/>
                <a:tailEnd type="none" w="sm" len="sm"/>
              </a:ln>
            </p:spPr>
            <p:txBody>
              <a:bodyPr>
                <a:spAutoFit/>
              </a:bodyPr>
              <a:p>
                <a:pPr eaLnBrk="1" hangingPunct="1">
                  <a:spcBef>
                    <a:spcPct val="50000"/>
                  </a:spcBef>
                </a:pPr>
                <a:r>
                  <a:rPr altLang="en-US" b="1" sz="2400" lang="zh-CN">
                    <a:latin typeface="+mn-ea"/>
                  </a:rPr>
                  <a:t>有效请求</a:t>
                </a:r>
              </a:p>
            </p:txBody>
          </p:sp>
        </p:grpSp>
        <p:cxnSp>
          <p:nvCxnSpPr>
            <p:cNvPr id="3145734" name="直接连接符 52"/>
            <p:cNvCxnSpPr>
              <a:cxnSpLocks/>
            </p:cNvCxnSpPr>
            <p:nvPr/>
          </p:nvCxnSpPr>
          <p:spPr>
            <a:xfrm>
              <a:off x="1734295" y="5461567"/>
              <a:ext cx="1089660" cy="0"/>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4" name="组合 55"/>
          <p:cNvGrpSpPr/>
          <p:nvPr/>
        </p:nvGrpSpPr>
        <p:grpSpPr>
          <a:xfrm>
            <a:off x="6384032" y="3861048"/>
            <a:ext cx="3719513" cy="1985963"/>
            <a:chOff x="5245472" y="3861048"/>
            <a:chExt cx="3719513" cy="1985963"/>
          </a:xfrm>
        </p:grpSpPr>
        <p:grpSp>
          <p:nvGrpSpPr>
            <p:cNvPr id="65" name="Group 108"/>
            <p:cNvGrpSpPr/>
            <p:nvPr/>
          </p:nvGrpSpPr>
          <p:grpSpPr bwMode="auto">
            <a:xfrm>
              <a:off x="5245472" y="3861048"/>
              <a:ext cx="3719513" cy="1985963"/>
              <a:chOff x="3398" y="2545"/>
              <a:chExt cx="2343" cy="1251"/>
            </a:xfrm>
          </p:grpSpPr>
          <p:sp>
            <p:nvSpPr>
              <p:cNvPr id="1048782" name="Text Box 59"/>
              <p:cNvSpPr txBox="1">
                <a:spLocks noChangeArrowheads="1"/>
              </p:cNvSpPr>
              <p:nvPr/>
            </p:nvSpPr>
            <p:spPr bwMode="auto">
              <a:xfrm>
                <a:off x="3398" y="3505"/>
                <a:ext cx="768" cy="291"/>
              </a:xfrm>
              <a:prstGeom prst="rect"/>
              <a:noFill/>
              <a:ln w="12700" cap="sq">
                <a:noFill/>
                <a:miter lim="800000"/>
                <a:headEnd type="none" w="sm" len="sm"/>
                <a:tailEnd type="none" w="sm" len="sm"/>
              </a:ln>
            </p:spPr>
            <p:txBody>
              <a:bodyPr>
                <a:spAutoFit/>
              </a:bodyPr>
              <a:p>
                <a:pPr eaLnBrk="1" hangingPunct="1">
                  <a:spcBef>
                    <a:spcPct val="50000"/>
                  </a:spcBef>
                </a:pPr>
                <a:r>
                  <a:rPr altLang="en-US" b="1" sz="2400" lang="zh-CN">
                    <a:latin typeface="+mn-ea"/>
                  </a:rPr>
                  <a:t>请求</a:t>
                </a:r>
              </a:p>
            </p:txBody>
          </p:sp>
          <p:sp>
            <p:nvSpPr>
              <p:cNvPr id="1048783" name="Text Box 60"/>
              <p:cNvSpPr txBox="1">
                <a:spLocks noChangeArrowheads="1"/>
              </p:cNvSpPr>
              <p:nvPr/>
            </p:nvSpPr>
            <p:spPr bwMode="auto">
              <a:xfrm>
                <a:off x="3686" y="3169"/>
                <a:ext cx="1296" cy="291"/>
              </a:xfrm>
              <a:prstGeom prst="rect"/>
              <a:solidFill>
                <a:srgbClr val="12DEFA"/>
              </a:solidFill>
              <a:ln w="38100">
                <a:solidFill>
                  <a:schemeClr val="tx1"/>
                </a:solidFill>
                <a:miter lim="800000"/>
                <a:headEnd/>
                <a:tailEnd/>
              </a:ln>
            </p:spPr>
            <p:txBody>
              <a:bodyPr>
                <a:spAutoFit/>
              </a:bodyPr>
              <a:p>
                <a:pPr eaLnBrk="1" hangingPunct="1">
                  <a:spcBef>
                    <a:spcPct val="50000"/>
                  </a:spcBef>
                </a:pPr>
                <a:r>
                  <a:rPr altLang="zh-CN" b="1" sz="2400" lang="en-US">
                    <a:latin typeface="+mn-ea"/>
                  </a:rPr>
                  <a:t> </a:t>
                </a:r>
                <a:r>
                  <a:rPr altLang="en-US" b="1" sz="2400" lang="zh-CN">
                    <a:latin typeface="+mn-ea"/>
                  </a:rPr>
                  <a:t>请求触发器</a:t>
                </a:r>
              </a:p>
            </p:txBody>
          </p:sp>
          <p:sp>
            <p:nvSpPr>
              <p:cNvPr id="1048784" name="Rectangle 62"/>
              <p:cNvSpPr>
                <a:spLocks noChangeArrowheads="1"/>
              </p:cNvSpPr>
              <p:nvPr/>
            </p:nvSpPr>
            <p:spPr bwMode="auto">
              <a:xfrm>
                <a:off x="4166" y="2833"/>
                <a:ext cx="384" cy="144"/>
              </a:xfrm>
              <a:prstGeom prst="rect"/>
              <a:solidFill>
                <a:srgbClr val="12DEFA"/>
              </a:solidFill>
              <a:ln w="38100">
                <a:solidFill>
                  <a:schemeClr val="tx1"/>
                </a:solidFill>
                <a:miter lim="800000"/>
                <a:headEnd/>
                <a:tailEnd/>
              </a:ln>
            </p:spPr>
            <p:txBody>
              <a:bodyPr anchor="ctr" wrap="none"/>
              <a:p>
                <a:endParaRPr altLang="en-US" b="1" sz="2400" lang="zh-CN">
                  <a:latin typeface="+mn-ea"/>
                </a:endParaRPr>
              </a:p>
            </p:txBody>
          </p:sp>
          <p:sp>
            <p:nvSpPr>
              <p:cNvPr id="1048785" name="Line 63"/>
              <p:cNvSpPr>
                <a:spLocks noChangeShapeType="1"/>
              </p:cNvSpPr>
              <p:nvPr/>
            </p:nvSpPr>
            <p:spPr bwMode="auto">
              <a:xfrm>
                <a:off x="4262" y="2977"/>
                <a:ext cx="0" cy="192"/>
              </a:xfrm>
              <a:prstGeom prst="line"/>
              <a:noFill/>
              <a:ln w="38100">
                <a:solidFill>
                  <a:schemeClr val="tx1"/>
                </a:solidFill>
                <a:round/>
                <a:headEnd/>
                <a:tailEnd/>
              </a:ln>
            </p:spPr>
            <p:txBody>
              <a:bodyPr anchor="ctr" wrap="none"/>
              <a:p>
                <a:endParaRPr altLang="en-US" b="1" sz="2400" lang="zh-CN">
                  <a:latin typeface="+mn-ea"/>
                </a:endParaRPr>
              </a:p>
            </p:txBody>
          </p:sp>
          <p:sp>
            <p:nvSpPr>
              <p:cNvPr id="1048786" name="Line 64"/>
              <p:cNvSpPr>
                <a:spLocks noChangeShapeType="1"/>
              </p:cNvSpPr>
              <p:nvPr/>
            </p:nvSpPr>
            <p:spPr bwMode="auto">
              <a:xfrm>
                <a:off x="4454" y="2977"/>
                <a:ext cx="0" cy="96"/>
              </a:xfrm>
              <a:prstGeom prst="line"/>
              <a:noFill/>
              <a:ln w="38100">
                <a:solidFill>
                  <a:schemeClr val="tx1"/>
                </a:solidFill>
                <a:round/>
                <a:headEnd/>
                <a:tailEnd/>
              </a:ln>
            </p:spPr>
            <p:txBody>
              <a:bodyPr anchor="ctr" wrap="none"/>
              <a:p>
                <a:endParaRPr altLang="en-US" b="1" sz="2400" lang="zh-CN">
                  <a:latin typeface="+mn-ea"/>
                </a:endParaRPr>
              </a:p>
            </p:txBody>
          </p:sp>
          <p:sp>
            <p:nvSpPr>
              <p:cNvPr id="1048787" name="Line 65"/>
              <p:cNvSpPr>
                <a:spLocks noChangeShapeType="1"/>
              </p:cNvSpPr>
              <p:nvPr/>
            </p:nvSpPr>
            <p:spPr bwMode="auto">
              <a:xfrm>
                <a:off x="3926" y="3457"/>
                <a:ext cx="0" cy="288"/>
              </a:xfrm>
              <a:prstGeom prst="line"/>
              <a:noFill/>
              <a:ln w="38100">
                <a:solidFill>
                  <a:schemeClr val="tx1"/>
                </a:solidFill>
                <a:round/>
                <a:headEnd type="triangle" w="med" len="med"/>
                <a:tailEnd/>
              </a:ln>
            </p:spPr>
            <p:txBody>
              <a:bodyPr anchor="ctr" wrap="none"/>
              <a:p>
                <a:endParaRPr altLang="en-US" b="1" sz="2400" lang="zh-CN">
                  <a:latin typeface="+mn-ea"/>
                </a:endParaRPr>
              </a:p>
            </p:txBody>
          </p:sp>
          <p:sp>
            <p:nvSpPr>
              <p:cNvPr id="1048788" name="Line 66"/>
              <p:cNvSpPr>
                <a:spLocks noChangeShapeType="1"/>
              </p:cNvSpPr>
              <p:nvPr/>
            </p:nvSpPr>
            <p:spPr bwMode="auto">
              <a:xfrm>
                <a:off x="4742" y="3457"/>
                <a:ext cx="0" cy="288"/>
              </a:xfrm>
              <a:prstGeom prst="line"/>
              <a:noFill/>
              <a:ln w="38100">
                <a:solidFill>
                  <a:schemeClr val="tx1"/>
                </a:solidFill>
                <a:round/>
                <a:headEnd type="triangle" w="med" len="med"/>
                <a:tailEnd/>
              </a:ln>
            </p:spPr>
            <p:txBody>
              <a:bodyPr anchor="ctr" wrap="none"/>
              <a:p>
                <a:endParaRPr altLang="en-US" b="1" sz="2400" lang="zh-CN">
                  <a:latin typeface="+mn-ea"/>
                </a:endParaRPr>
              </a:p>
            </p:txBody>
          </p:sp>
          <p:sp>
            <p:nvSpPr>
              <p:cNvPr id="1048789" name="Line 67"/>
              <p:cNvSpPr>
                <a:spLocks noChangeShapeType="1"/>
              </p:cNvSpPr>
              <p:nvPr/>
            </p:nvSpPr>
            <p:spPr bwMode="auto">
              <a:xfrm>
                <a:off x="4358" y="2593"/>
                <a:ext cx="0" cy="240"/>
              </a:xfrm>
              <a:prstGeom prst="line"/>
              <a:noFill/>
              <a:ln w="38100">
                <a:solidFill>
                  <a:schemeClr val="tx1"/>
                </a:solidFill>
                <a:round/>
                <a:headEnd type="triangle" w="med" len="med"/>
                <a:tailEnd/>
              </a:ln>
            </p:spPr>
            <p:txBody>
              <a:bodyPr anchor="ctr" wrap="none"/>
              <a:p>
                <a:endParaRPr altLang="en-US" b="1" sz="2400" lang="zh-CN">
                  <a:latin typeface="+mn-ea"/>
                </a:endParaRPr>
              </a:p>
            </p:txBody>
          </p:sp>
          <p:grpSp>
            <p:nvGrpSpPr>
              <p:cNvPr id="66" name="Group 68"/>
              <p:cNvGrpSpPr/>
              <p:nvPr/>
            </p:nvGrpSpPr>
            <p:grpSpPr bwMode="auto">
              <a:xfrm>
                <a:off x="4694" y="2881"/>
                <a:ext cx="1047" cy="291"/>
                <a:chOff x="3840" y="2256"/>
                <a:chExt cx="1047" cy="291"/>
              </a:xfrm>
            </p:grpSpPr>
            <p:sp>
              <p:nvSpPr>
                <p:cNvPr id="1048790" name="Text Box 69"/>
                <p:cNvSpPr txBox="1">
                  <a:spLocks noChangeArrowheads="1"/>
                </p:cNvSpPr>
                <p:nvPr/>
              </p:nvSpPr>
              <p:spPr bwMode="auto">
                <a:xfrm>
                  <a:off x="3840" y="2256"/>
                  <a:ext cx="1047" cy="291"/>
                </a:xfrm>
                <a:prstGeom prst="rect"/>
                <a:noFill/>
                <a:ln w="12700" cap="sq">
                  <a:noFill/>
                  <a:miter lim="800000"/>
                  <a:headEnd type="none" w="sm" len="sm"/>
                  <a:tailEnd type="none" w="sm" len="sm"/>
                </a:ln>
              </p:spPr>
              <p:txBody>
                <a:bodyPr wrap="square">
                  <a:spAutoFit/>
                </a:bodyPr>
                <a:p>
                  <a:pPr>
                    <a:spcBef>
                      <a:spcPct val="50000"/>
                    </a:spcBef>
                  </a:pPr>
                  <a:r>
                    <a:rPr altLang="zh-CN" sz="2400" lang="en-US">
                      <a:latin typeface="黑体" pitchFamily="49" charset="-122"/>
                      <a:ea typeface="黑体" pitchFamily="49" charset="-122"/>
                    </a:rPr>
                    <a:t> </a:t>
                  </a:r>
                  <a:r>
                    <a:rPr altLang="en-US" sz="2400" lang="zh-CN">
                      <a:latin typeface="黑体" pitchFamily="49" charset="-122"/>
                      <a:ea typeface="黑体" pitchFamily="49" charset="-122"/>
                    </a:rPr>
                    <a:t>屏蔽信号</a:t>
                  </a:r>
                  <a:endParaRPr altLang="en-US" b="1" sz="2400" lang="zh-CN">
                    <a:latin typeface="+mn-ea"/>
                  </a:endParaRPr>
                </a:p>
              </p:txBody>
            </p:sp>
            <p:sp>
              <p:nvSpPr>
                <p:cNvPr id="1048791" name="Line 70"/>
                <p:cNvSpPr>
                  <a:spLocks noChangeShapeType="1"/>
                </p:cNvSpPr>
                <p:nvPr/>
              </p:nvSpPr>
              <p:spPr bwMode="auto">
                <a:xfrm>
                  <a:off x="3936" y="2304"/>
                  <a:ext cx="288" cy="0"/>
                </a:xfrm>
                <a:prstGeom prst="line"/>
                <a:noFill/>
                <a:ln w="19050">
                  <a:solidFill>
                    <a:schemeClr val="bg1"/>
                  </a:solidFill>
                  <a:round/>
                  <a:headEnd/>
                  <a:tailEnd/>
                </a:ln>
              </p:spPr>
              <p:txBody>
                <a:bodyPr anchor="ctr" wrap="none"/>
                <a:p>
                  <a:endParaRPr altLang="en-US" b="1" sz="2400" lang="zh-CN">
                    <a:latin typeface="+mn-ea"/>
                  </a:endParaRPr>
                </a:p>
              </p:txBody>
            </p:sp>
          </p:grpSp>
          <p:sp>
            <p:nvSpPr>
              <p:cNvPr id="1048792" name="Text Box 71"/>
              <p:cNvSpPr txBox="1">
                <a:spLocks noChangeArrowheads="1"/>
              </p:cNvSpPr>
              <p:nvPr/>
            </p:nvSpPr>
            <p:spPr bwMode="auto">
              <a:xfrm>
                <a:off x="4742" y="3505"/>
                <a:ext cx="768" cy="291"/>
              </a:xfrm>
              <a:prstGeom prst="rect"/>
              <a:noFill/>
              <a:ln w="12700" cap="sq">
                <a:noFill/>
                <a:miter lim="800000"/>
                <a:headEnd type="none" w="sm" len="sm"/>
                <a:tailEnd type="none" w="sm" len="sm"/>
              </a:ln>
            </p:spPr>
            <p:txBody>
              <a:bodyPr>
                <a:spAutoFit/>
              </a:bodyPr>
              <a:p>
                <a:pPr eaLnBrk="1" hangingPunct="1">
                  <a:spcBef>
                    <a:spcPct val="50000"/>
                  </a:spcBef>
                </a:pPr>
                <a:r>
                  <a:rPr altLang="zh-CN" b="1" sz="2400" lang="en-US">
                    <a:latin typeface="+mn-ea"/>
                  </a:rPr>
                  <a:t>CP</a:t>
                </a:r>
              </a:p>
            </p:txBody>
          </p:sp>
          <p:sp>
            <p:nvSpPr>
              <p:cNvPr id="1048793" name="Text Box 72"/>
              <p:cNvSpPr txBox="1">
                <a:spLocks noChangeArrowheads="1"/>
              </p:cNvSpPr>
              <p:nvPr/>
            </p:nvSpPr>
            <p:spPr bwMode="auto">
              <a:xfrm>
                <a:off x="3651" y="2863"/>
                <a:ext cx="768" cy="291"/>
              </a:xfrm>
              <a:prstGeom prst="rect"/>
              <a:noFill/>
              <a:ln w="12700" cap="sq">
                <a:noFill/>
                <a:miter lim="800000"/>
                <a:headEnd type="none" w="sm" len="sm"/>
                <a:tailEnd type="none" w="sm" len="sm"/>
              </a:ln>
            </p:spPr>
            <p:txBody>
              <a:bodyPr>
                <a:spAutoFit/>
              </a:bodyPr>
              <a:p>
                <a:pPr eaLnBrk="1" hangingPunct="1">
                  <a:spcBef>
                    <a:spcPct val="50000"/>
                  </a:spcBef>
                </a:pPr>
                <a:r>
                  <a:rPr altLang="en-US" b="1" sz="2400" lang="zh-CN">
                    <a:latin typeface="+mn-ea"/>
                  </a:rPr>
                  <a:t>请求</a:t>
                </a:r>
              </a:p>
            </p:txBody>
          </p:sp>
          <p:sp>
            <p:nvSpPr>
              <p:cNvPr id="1048794" name="Line 73"/>
              <p:cNvSpPr>
                <a:spLocks noChangeShapeType="1"/>
              </p:cNvSpPr>
              <p:nvPr/>
            </p:nvSpPr>
            <p:spPr bwMode="auto">
              <a:xfrm>
                <a:off x="4454" y="3073"/>
                <a:ext cx="288" cy="0"/>
              </a:xfrm>
              <a:prstGeom prst="line"/>
              <a:noFill/>
              <a:ln w="38100">
                <a:solidFill>
                  <a:schemeClr val="tx1"/>
                </a:solidFill>
                <a:round/>
                <a:headEnd/>
                <a:tailEnd/>
              </a:ln>
            </p:spPr>
            <p:txBody>
              <a:bodyPr anchor="ctr" wrap="none"/>
              <a:p>
                <a:endParaRPr altLang="en-US" b="1" sz="2400" lang="zh-CN">
                  <a:latin typeface="+mn-ea"/>
                </a:endParaRPr>
              </a:p>
            </p:txBody>
          </p:sp>
          <p:sp>
            <p:nvSpPr>
              <p:cNvPr id="1048795" name="Text Box 74"/>
              <p:cNvSpPr txBox="1">
                <a:spLocks noChangeArrowheads="1"/>
              </p:cNvSpPr>
              <p:nvPr/>
            </p:nvSpPr>
            <p:spPr bwMode="auto">
              <a:xfrm>
                <a:off x="4406" y="2545"/>
                <a:ext cx="1104" cy="291"/>
              </a:xfrm>
              <a:prstGeom prst="rect"/>
              <a:noFill/>
              <a:ln w="12700" cap="sq">
                <a:noFill/>
                <a:miter lim="800000"/>
                <a:headEnd type="none" w="sm" len="sm"/>
                <a:tailEnd type="none" w="sm" len="sm"/>
              </a:ln>
            </p:spPr>
            <p:txBody>
              <a:bodyPr>
                <a:spAutoFit/>
              </a:bodyPr>
              <a:p>
                <a:pPr eaLnBrk="1" hangingPunct="1">
                  <a:spcBef>
                    <a:spcPct val="50000"/>
                  </a:spcBef>
                </a:pPr>
                <a:r>
                  <a:rPr altLang="en-US" b="1" sz="2400" lang="zh-CN">
                    <a:latin typeface="+mn-ea"/>
                  </a:rPr>
                  <a:t>有效请求</a:t>
                </a:r>
              </a:p>
            </p:txBody>
          </p:sp>
        </p:grpSp>
        <p:cxnSp>
          <p:nvCxnSpPr>
            <p:cNvPr id="3145735" name="直接连接符 54"/>
            <p:cNvCxnSpPr>
              <a:cxnSpLocks/>
            </p:cNvCxnSpPr>
            <p:nvPr/>
          </p:nvCxnSpPr>
          <p:spPr>
            <a:xfrm>
              <a:off x="7596336" y="4437112"/>
              <a:ext cx="1089660" cy="0"/>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组合 57"/>
          <p:cNvGrpSpPr/>
          <p:nvPr/>
        </p:nvGrpSpPr>
        <p:grpSpPr>
          <a:xfrm>
            <a:off x="1885757" y="1063898"/>
            <a:ext cx="6257027" cy="548930"/>
            <a:chOff x="361757" y="1063898"/>
            <a:chExt cx="6257027" cy="548930"/>
          </a:xfrm>
        </p:grpSpPr>
        <p:sp>
          <p:nvSpPr>
            <p:cNvPr id="1048796" name="Text Box 3"/>
            <p:cNvSpPr txBox="1">
              <a:spLocks noChangeArrowheads="1"/>
            </p:cNvSpPr>
            <p:nvPr/>
          </p:nvSpPr>
          <p:spPr bwMode="auto">
            <a:xfrm>
              <a:off x="827584" y="1089608"/>
              <a:ext cx="5791200"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中断请求的提出与传递</a:t>
              </a:r>
            </a:p>
          </p:txBody>
        </p:sp>
        <p:sp>
          <p:nvSpPr>
            <p:cNvPr id="1048797" name="椭圆 56"/>
            <p:cNvSpPr/>
            <p:nvPr/>
          </p:nvSpPr>
          <p:spPr>
            <a:xfrm>
              <a:off x="361757" y="1063898"/>
              <a:ext cx="499606" cy="504056"/>
            </a:xfrm>
            <a:prstGeom prst="ellipse"/>
            <a:solidFill>
              <a:srgbClr val="FF0000"/>
            </a:solidFill>
            <a:ln>
              <a:noFill/>
            </a:ln>
            <a:effectLst>
              <a:outerShdw algn="tr" blurRad="88900" dir="8100000" dist="63500"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sz="2800" lang="en-US">
                  <a:solidFill>
                    <a:schemeClr val="tx1"/>
                  </a:solidFill>
                  <a:latin typeface="微软雅黑" pitchFamily="34" charset="-122"/>
                  <a:ea typeface="微软雅黑" pitchFamily="34" charset="-122"/>
                </a:rPr>
                <a:t>1</a:t>
              </a:r>
              <a:endParaRPr altLang="en-US" b="1" dirty="0" sz="2800" lang="zh-CN">
                <a:solidFill>
                  <a:schemeClr val="tx1"/>
                </a:solidFill>
                <a:latin typeface="微软雅黑" pitchFamily="34" charset="-122"/>
                <a:ea typeface="微软雅黑" pitchFamily="34" charset="-122"/>
              </a:endParaRPr>
            </a:p>
          </p:txBody>
        </p:sp>
      </p:grpSp>
      <mc:AlternateContent xmlns:mc="http://schemas.openxmlformats.org/markup-compatibility/2006">
        <mc:Choice xmlns:p14="http://schemas.microsoft.com/office/powerpoint/2010/main" Requires="p14">
          <p:contentPart p14:bwMode="auto" r:id="rId1">
            <p14:nvContentPartPr>
              <p14:cNvPr id="1048798" name=""/>
              <p14:cNvContentPartPr/>
              <p14:nvPr/>
            </p14:nvContentPartPr>
            <p14:xfrm>
              <a:off x="8113265" y="2391017"/>
              <a:ext cx="126107" cy="373570"/>
            </p14:xfrm>
          </p:contentPart>
        </mc:Choice>
        <mc:Fallback>
          <p:sp>
            <p:nvSpPr>
              <p:cNvPr id="1048798" name=""/>
              <p:cNvSpPr/>
              <p:nvPr/>
            </p:nvSpPr>
            <p:spPr>
              <a:xfrm>
                <a:off x="8113265" y="2391017"/>
                <a:ext cx="126107" cy="373570"/>
              </a:xfrm>
            </p:spPr>
          </p:sp>
        </mc:Fallback>
      </mc:AlternateContent>
      <mc:AlternateContent xmlns:mc="http://schemas.openxmlformats.org/markup-compatibility/2006">
        <mc:Choice xmlns:p14="http://schemas.microsoft.com/office/powerpoint/2010/main" Requires="p14">
          <p:contentPart p14:bwMode="auto" r:id="rId2">
            <p14:nvContentPartPr>
              <p14:cNvPr id="1048799" name=""/>
              <p14:cNvContentPartPr/>
              <p14:nvPr/>
            </p14:nvContentPartPr>
            <p14:xfrm>
              <a:off x="8281807" y="2509161"/>
              <a:ext cx="55873" cy="160545"/>
            </p14:xfrm>
          </p:contentPart>
        </mc:Choice>
        <mc:Fallback>
          <p:sp>
            <p:nvSpPr>
              <p:cNvPr id="1048799" name=""/>
              <p:cNvSpPr/>
              <p:nvPr/>
            </p:nvSpPr>
            <p:spPr>
              <a:xfrm>
                <a:off x="8281807" y="2509161"/>
                <a:ext cx="55873" cy="160545"/>
              </a:xfrm>
            </p:spPr>
          </p:sp>
        </mc:Fallback>
      </mc:AlternateContent>
      <mc:AlternateContent xmlns:mc="http://schemas.openxmlformats.org/markup-compatibility/2006">
        <mc:Choice xmlns:p14="http://schemas.microsoft.com/office/powerpoint/2010/main" Requires="p14">
          <p:contentPart p14:bwMode="auto" r:id="rId3">
            <p14:nvContentPartPr>
              <p14:cNvPr id="1048800" name=""/>
              <p14:cNvContentPartPr/>
              <p14:nvPr/>
            </p14:nvContentPartPr>
            <p14:xfrm>
              <a:off x="8365775" y="2517472"/>
              <a:ext cx="333393" cy="216726"/>
            </p14:xfrm>
          </p:contentPart>
        </mc:Choice>
        <mc:Fallback>
          <p:sp>
            <p:nvSpPr>
              <p:cNvPr id="1048800" name=""/>
              <p:cNvSpPr/>
              <p:nvPr/>
            </p:nvSpPr>
            <p:spPr>
              <a:xfrm>
                <a:off x="8365775" y="2517472"/>
                <a:ext cx="333393" cy="216726"/>
              </a:xfrm>
            </p:spPr>
          </p:sp>
        </mc:Fallback>
      </mc:AlternateContent>
      <mc:AlternateContent xmlns:mc="http://schemas.openxmlformats.org/markup-compatibility/2006">
        <mc:Choice xmlns:p14="http://schemas.microsoft.com/office/powerpoint/2010/main" Requires="p14">
          <p:contentPart p14:bwMode="auto" r:id="rId4">
            <p14:nvContentPartPr>
              <p14:cNvPr id="1048801" name=""/>
              <p14:cNvContentPartPr/>
              <p14:nvPr/>
            </p14:nvContentPartPr>
            <p14:xfrm>
              <a:off x="8405054" y="2441650"/>
              <a:ext cx="125531" cy="59686"/>
            </p14:xfrm>
          </p:contentPart>
        </mc:Choice>
        <mc:Fallback>
          <p:sp>
            <p:nvSpPr>
              <p:cNvPr id="1048801" name=""/>
              <p:cNvSpPr/>
              <p:nvPr/>
            </p:nvSpPr>
            <p:spPr>
              <a:xfrm>
                <a:off x="8405054" y="2441650"/>
                <a:ext cx="125531" cy="59686"/>
              </a:xfrm>
            </p:spPr>
          </p:sp>
        </mc:Fallback>
      </mc:AlternateContent>
      <mc:AlternateContent xmlns:mc="http://schemas.openxmlformats.org/markup-compatibility/2006">
        <mc:Choice xmlns:p14="http://schemas.microsoft.com/office/powerpoint/2010/main" Requires="p14">
          <p:contentPart p14:bwMode="auto" r:id="rId5">
            <p14:nvContentPartPr>
              <p14:cNvPr id="1048802" name=""/>
              <p14:cNvContentPartPr/>
              <p14:nvPr/>
            </p14:nvContentPartPr>
            <p14:xfrm>
              <a:off x="8612672" y="2430398"/>
              <a:ext cx="78405" cy="57796"/>
            </p14:xfrm>
          </p:contentPart>
        </mc:Choice>
        <mc:Fallback>
          <p:sp>
            <p:nvSpPr>
              <p:cNvPr id="1048802" name=""/>
              <p:cNvSpPr/>
              <p:nvPr/>
            </p:nvSpPr>
            <p:spPr>
              <a:xfrm>
                <a:off x="8612672" y="2430398"/>
                <a:ext cx="78405" cy="57796"/>
              </a:xfrm>
            </p:spPr>
          </p:sp>
        </mc:Fallback>
      </mc:AlternateContent>
      <mc:AlternateContent xmlns:mc="http://schemas.openxmlformats.org/markup-compatibility/2006">
        <mc:Choice xmlns:p14="http://schemas.microsoft.com/office/powerpoint/2010/main" Requires="p14">
          <p:contentPart p14:bwMode="auto" r:id="rId6">
            <p14:nvContentPartPr>
              <p14:cNvPr id="1048803" name=""/>
              <p14:cNvContentPartPr/>
              <p14:nvPr/>
            </p14:nvContentPartPr>
            <p14:xfrm>
              <a:off x="8324703" y="2385391"/>
              <a:ext cx="228571" cy="539888"/>
            </p14:xfrm>
          </p:contentPart>
        </mc:Choice>
        <mc:Fallback>
          <p:sp>
            <p:nvSpPr>
              <p:cNvPr id="1048803" name=""/>
              <p:cNvSpPr/>
              <p:nvPr/>
            </p:nvSpPr>
            <p:spPr>
              <a:xfrm>
                <a:off x="8324703" y="2385391"/>
                <a:ext cx="228571" cy="539888"/>
              </a:xfrm>
            </p:spPr>
          </p:sp>
        </mc:Fallback>
      </mc:AlternateContent>
      <mc:AlternateContent xmlns:mc="http://schemas.openxmlformats.org/markup-compatibility/2006">
        <mc:Choice xmlns:p14="http://schemas.microsoft.com/office/powerpoint/2010/main" Requires="p14">
          <p:contentPart p14:bwMode="auto" r:id="rId7">
            <p14:nvContentPartPr>
              <p14:cNvPr id="1048804" name=""/>
              <p14:cNvContentPartPr/>
              <p14:nvPr/>
            </p14:nvContentPartPr>
            <p14:xfrm>
              <a:off x="8859571" y="2305522"/>
              <a:ext cx="156663" cy="79268"/>
            </p14:xfrm>
          </p:contentPart>
        </mc:Choice>
        <mc:Fallback>
          <p:sp>
            <p:nvSpPr>
              <p:cNvPr id="1048804" name=""/>
              <p:cNvSpPr/>
              <p:nvPr/>
            </p:nvSpPr>
            <p:spPr>
              <a:xfrm>
                <a:off x="8859571" y="2305522"/>
                <a:ext cx="156663" cy="79268"/>
              </a:xfrm>
            </p:spPr>
          </p:sp>
        </mc:Fallback>
      </mc:AlternateContent>
      <mc:AlternateContent xmlns:mc="http://schemas.openxmlformats.org/markup-compatibility/2006">
        <mc:Choice xmlns:p14="http://schemas.microsoft.com/office/powerpoint/2010/main" Requires="p14">
          <p:contentPart p14:bwMode="auto" r:id="rId8">
            <p14:nvContentPartPr>
              <p14:cNvPr id="1048805" name=""/>
              <p14:cNvContentPartPr/>
              <p14:nvPr/>
            </p14:nvContentPartPr>
            <p14:xfrm>
              <a:off x="8809069" y="2486657"/>
              <a:ext cx="65648" cy="61933"/>
            </p14:xfrm>
          </p:contentPart>
        </mc:Choice>
        <mc:Fallback>
          <p:sp>
            <p:nvSpPr>
              <p:cNvPr id="1048805" name=""/>
              <p:cNvSpPr/>
              <p:nvPr/>
            </p:nvSpPr>
            <p:spPr>
              <a:xfrm>
                <a:off x="8809069" y="2486657"/>
                <a:ext cx="65648" cy="61933"/>
              </a:xfrm>
            </p:spPr>
          </p:sp>
        </mc:Fallback>
      </mc:AlternateContent>
      <mc:AlternateContent xmlns:mc="http://schemas.openxmlformats.org/markup-compatibility/2006">
        <mc:Choice xmlns:p14="http://schemas.microsoft.com/office/powerpoint/2010/main" Requires="p14">
          <p:contentPart p14:bwMode="auto" r:id="rId9">
            <p14:nvContentPartPr>
              <p14:cNvPr id="1048806" name=""/>
              <p14:cNvContentPartPr/>
              <p14:nvPr/>
            </p14:nvContentPartPr>
            <p14:xfrm>
              <a:off x="8848348" y="2432436"/>
              <a:ext cx="304495" cy="128160"/>
            </p14:xfrm>
          </p:contentPart>
        </mc:Choice>
        <mc:Fallback>
          <p:sp>
            <p:nvSpPr>
              <p:cNvPr id="1048806" name=""/>
              <p:cNvSpPr/>
              <p:nvPr/>
            </p:nvSpPr>
            <p:spPr>
              <a:xfrm>
                <a:off x="8848348" y="2432436"/>
                <a:ext cx="304495" cy="128160"/>
              </a:xfrm>
            </p:spPr>
          </p:sp>
        </mc:Fallback>
      </mc:AlternateContent>
      <mc:AlternateContent xmlns:mc="http://schemas.openxmlformats.org/markup-compatibility/2006">
        <mc:Choice xmlns:p14="http://schemas.microsoft.com/office/powerpoint/2010/main" Requires="p14">
          <p:contentPart p14:bwMode="auto" r:id="rId10">
            <p14:nvContentPartPr>
              <p14:cNvPr id="1048807" name=""/>
              <p14:cNvContentPartPr/>
              <p14:nvPr/>
            </p14:nvContentPartPr>
            <p14:xfrm>
              <a:off x="8926906" y="2439325"/>
              <a:ext cx="188407" cy="169155"/>
            </p14:xfrm>
          </p:contentPart>
        </mc:Choice>
        <mc:Fallback>
          <p:sp>
            <p:nvSpPr>
              <p:cNvPr id="1048807" name=""/>
              <p:cNvSpPr/>
              <p:nvPr/>
            </p:nvSpPr>
            <p:spPr>
              <a:xfrm>
                <a:off x="8926906" y="2439325"/>
                <a:ext cx="188407" cy="169155"/>
              </a:xfrm>
            </p:spPr>
          </p:sp>
        </mc:Fallback>
      </mc:AlternateContent>
      <mc:AlternateContent xmlns:mc="http://schemas.openxmlformats.org/markup-compatibility/2006">
        <mc:Choice xmlns:p14="http://schemas.microsoft.com/office/powerpoint/2010/main" Requires="p14">
          <p:contentPart p14:bwMode="auto" r:id="rId11">
            <p14:nvContentPartPr>
              <p14:cNvPr id="1048808" name=""/>
              <p14:cNvContentPartPr/>
              <p14:nvPr/>
            </p14:nvContentPartPr>
            <p14:xfrm>
              <a:off x="8938481" y="2616054"/>
              <a:ext cx="171493" cy="188891"/>
            </p14:xfrm>
          </p:contentPart>
        </mc:Choice>
        <mc:Fallback>
          <p:sp>
            <p:nvSpPr>
              <p:cNvPr id="1048808" name=""/>
              <p:cNvSpPr/>
              <p:nvPr/>
            </p:nvSpPr>
            <p:spPr>
              <a:xfrm>
                <a:off x="8938481" y="2616054"/>
                <a:ext cx="171493" cy="188891"/>
              </a:xfrm>
            </p:spPr>
          </p:sp>
        </mc:Fallback>
      </mc:AlternateContent>
      <mc:AlternateContent xmlns:mc="http://schemas.openxmlformats.org/markup-compatibility/2006">
        <mc:Choice xmlns:p14="http://schemas.microsoft.com/office/powerpoint/2010/main" Requires="p14">
          <p:contentPart p14:bwMode="auto" r:id="rId12">
            <p14:nvContentPartPr>
              <p14:cNvPr id="1048809" name=""/>
              <p14:cNvContentPartPr/>
              <p14:nvPr/>
            </p14:nvContentPartPr>
            <p14:xfrm>
              <a:off x="8781740" y="2649560"/>
              <a:ext cx="361852" cy="190131"/>
            </p14:xfrm>
          </p:contentPart>
        </mc:Choice>
        <mc:Fallback>
          <p:sp>
            <p:nvSpPr>
              <p:cNvPr id="1048809" name=""/>
              <p:cNvSpPr/>
              <p:nvPr/>
            </p:nvSpPr>
            <p:spPr>
              <a:xfrm>
                <a:off x="8781740" y="2649560"/>
                <a:ext cx="361852" cy="190131"/>
              </a:xfrm>
            </p:spPr>
          </p:sp>
        </mc:Fallback>
      </mc:AlternateContent>
      <mc:AlternateContent xmlns:mc="http://schemas.openxmlformats.org/markup-compatibility/2006">
        <mc:Choice xmlns:p14="http://schemas.microsoft.com/office/powerpoint/2010/main" Requires="p14">
          <p:contentPart p14:bwMode="auto" r:id="rId13">
            <p14:nvContentPartPr>
              <p14:cNvPr id="1048810" name=""/>
              <p14:cNvContentPartPr/>
              <p14:nvPr/>
            </p14:nvContentPartPr>
            <p14:xfrm>
              <a:off x="9243327" y="2402269"/>
              <a:ext cx="206028" cy="467571"/>
            </p14:xfrm>
          </p:contentPart>
        </mc:Choice>
        <mc:Fallback>
          <p:sp>
            <p:nvSpPr>
              <p:cNvPr id="1048810" name=""/>
              <p:cNvSpPr/>
              <p:nvPr/>
            </p:nvSpPr>
            <p:spPr>
              <a:xfrm>
                <a:off x="9243327" y="2402269"/>
                <a:ext cx="206028" cy="467571"/>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67"/>
                                        </p:tgtEl>
                                        <p:attrNameLst>
                                          <p:attrName>style.visibility</p:attrName>
                                        </p:attrNameLst>
                                      </p:cBhvr>
                                      <p:to>
                                        <p:strVal val="visible"/>
                                      </p:to>
                                    </p:set>
                                    <p:animEffect transition="in" filter="wipe(left)">
                                      <p:cBhvr>
                                        <p:cTn dur="500" id="7"/>
                                        <p:tgtEl>
                                          <p:spTgt spid="6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1">
                                  <p:stCondLst>
                                    <p:cond delay="0"/>
                                  </p:stCondLst>
                                  <p:childTnLst>
                                    <p:set>
                                      <p:cBhvr>
                                        <p:cTn dur="1" fill="hold" id="11">
                                          <p:stCondLst>
                                            <p:cond delay="0"/>
                                          </p:stCondLst>
                                        </p:cTn>
                                        <p:tgtEl>
                                          <p:spTgt spid="1048756"/>
                                        </p:tgtEl>
                                        <p:attrNameLst>
                                          <p:attrName>style.visibility</p:attrName>
                                        </p:attrNameLst>
                                      </p:cBhvr>
                                      <p:to>
                                        <p:strVal val="visible"/>
                                      </p:to>
                                    </p:set>
                                    <p:animEffect transition="in" filter="wipe(up)">
                                      <p:cBhvr>
                                        <p:cTn dur="500" id="12"/>
                                        <p:tgtEl>
                                          <p:spTgt spid="1048756"/>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8764"/>
                                        </p:tgtEl>
                                        <p:attrNameLst>
                                          <p:attrName>style.visibility</p:attrName>
                                        </p:attrNameLst>
                                      </p:cBhvr>
                                      <p:to>
                                        <p:strVal val="visible"/>
                                      </p:to>
                                    </p:set>
                                    <p:animEffect transition="in" filter="wipe(left)">
                                      <p:cBhvr>
                                        <p:cTn dur="500" id="17"/>
                                        <p:tgtEl>
                                          <p:spTgt spid="1048764"/>
                                        </p:tgtEl>
                                      </p:cBhvr>
                                    </p:animEffect>
                                  </p:childTnLst>
                                </p:cTn>
                              </p:par>
                            </p:childTnLst>
                          </p:cTn>
                        </p:par>
                        <p:par>
                          <p:cTn fill="hold" id="18">
                            <p:stCondLst>
                              <p:cond delay="500"/>
                            </p:stCondLst>
                            <p:childTnLst>
                              <p:par>
                                <p:cTn fill="hold" grpId="0" id="19" nodeType="afterEffect" presetClass="entr" presetID="22" presetSubtype="8">
                                  <p:stCondLst>
                                    <p:cond delay="0"/>
                                  </p:stCondLst>
                                  <p:childTnLst>
                                    <p:set>
                                      <p:cBhvr>
                                        <p:cTn dur="1" fill="hold" id="20">
                                          <p:stCondLst>
                                            <p:cond delay="0"/>
                                          </p:stCondLst>
                                        </p:cTn>
                                        <p:tgtEl>
                                          <p:spTgt spid="1048760"/>
                                        </p:tgtEl>
                                        <p:attrNameLst>
                                          <p:attrName>style.visibility</p:attrName>
                                        </p:attrNameLst>
                                      </p:cBhvr>
                                      <p:to>
                                        <p:strVal val="visible"/>
                                      </p:to>
                                    </p:set>
                                    <p:animEffect transition="in" filter="wipe(left)">
                                      <p:cBhvr>
                                        <p:cTn dur="500" id="21"/>
                                        <p:tgtEl>
                                          <p:spTgt spid="1048760"/>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2" presetSubtype="8">
                                  <p:stCondLst>
                                    <p:cond delay="0"/>
                                  </p:stCondLst>
                                  <p:childTnLst>
                                    <p:set>
                                      <p:cBhvr>
                                        <p:cTn dur="1" fill="hold" id="25">
                                          <p:stCondLst>
                                            <p:cond delay="0"/>
                                          </p:stCondLst>
                                        </p:cTn>
                                        <p:tgtEl>
                                          <p:spTgt spid="1048758"/>
                                        </p:tgtEl>
                                        <p:attrNameLst>
                                          <p:attrName>style.visibility</p:attrName>
                                        </p:attrNameLst>
                                      </p:cBhvr>
                                      <p:to>
                                        <p:strVal val="visible"/>
                                      </p:to>
                                    </p:set>
                                    <p:animEffect transition="in" filter="wipe(left)">
                                      <p:cBhvr>
                                        <p:cTn dur="500" id="26"/>
                                        <p:tgtEl>
                                          <p:spTgt spid="1048758"/>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2" presetSubtype="8">
                                  <p:stCondLst>
                                    <p:cond delay="0"/>
                                  </p:stCondLst>
                                  <p:childTnLst>
                                    <p:set>
                                      <p:cBhvr>
                                        <p:cTn dur="1" fill="hold" id="30">
                                          <p:stCondLst>
                                            <p:cond delay="0"/>
                                          </p:stCondLst>
                                        </p:cTn>
                                        <p:tgtEl>
                                          <p:spTgt spid="1048757"/>
                                        </p:tgtEl>
                                        <p:attrNameLst>
                                          <p:attrName>style.visibility</p:attrName>
                                        </p:attrNameLst>
                                      </p:cBhvr>
                                      <p:to>
                                        <p:strVal val="visible"/>
                                      </p:to>
                                    </p:set>
                                    <p:animEffect transition="in" filter="wipe(left)">
                                      <p:cBhvr>
                                        <p:cTn dur="500" id="31"/>
                                        <p:tgtEl>
                                          <p:spTgt spid="1048757"/>
                                        </p:tgtEl>
                                      </p:cBhvr>
                                    </p:animEffect>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22" presetSubtype="8">
                                  <p:stCondLst>
                                    <p:cond delay="0"/>
                                  </p:stCondLst>
                                  <p:childTnLst>
                                    <p:set>
                                      <p:cBhvr>
                                        <p:cTn dur="1" fill="hold" id="35">
                                          <p:stCondLst>
                                            <p:cond delay="0"/>
                                          </p:stCondLst>
                                        </p:cTn>
                                        <p:tgtEl>
                                          <p:spTgt spid="1048759"/>
                                        </p:tgtEl>
                                        <p:attrNameLst>
                                          <p:attrName>style.visibility</p:attrName>
                                        </p:attrNameLst>
                                      </p:cBhvr>
                                      <p:to>
                                        <p:strVal val="visible"/>
                                      </p:to>
                                    </p:set>
                                    <p:animEffect transition="in" filter="wipe(left)">
                                      <p:cBhvr>
                                        <p:cTn dur="500" id="36"/>
                                        <p:tgtEl>
                                          <p:spTgt spid="1048759"/>
                                        </p:tgtEl>
                                      </p:cBhvr>
                                    </p:animEffect>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2" presetSubtype="8">
                                  <p:stCondLst>
                                    <p:cond delay="0"/>
                                  </p:stCondLst>
                                  <p:childTnLst>
                                    <p:set>
                                      <p:cBhvr>
                                        <p:cTn dur="1" fill="hold" id="40">
                                          <p:stCondLst>
                                            <p:cond delay="0"/>
                                          </p:stCondLst>
                                        </p:cTn>
                                        <p:tgtEl>
                                          <p:spTgt spid="1048761"/>
                                        </p:tgtEl>
                                        <p:attrNameLst>
                                          <p:attrName>style.visibility</p:attrName>
                                        </p:attrNameLst>
                                      </p:cBhvr>
                                      <p:to>
                                        <p:strVal val="visible"/>
                                      </p:to>
                                    </p:set>
                                    <p:animEffect transition="in" filter="wipe(left)">
                                      <p:cBhvr>
                                        <p:cTn dur="500" id="41"/>
                                        <p:tgtEl>
                                          <p:spTgt spid="1048761"/>
                                        </p:tgtEl>
                                      </p:cBhvr>
                                    </p:animEffect>
                                  </p:childTnLst>
                                </p:cTn>
                              </p:par>
                            </p:childTnLst>
                          </p:cTn>
                        </p:par>
                      </p:childTnLst>
                    </p:cTn>
                  </p:par>
                  <p:par>
                    <p:cTn fill="hold" id="42">
                      <p:stCondLst>
                        <p:cond delay="indefinite"/>
                      </p:stCondLst>
                      <p:childTnLst>
                        <p:par>
                          <p:cTn fill="hold" id="43">
                            <p:stCondLst>
                              <p:cond delay="0"/>
                            </p:stCondLst>
                            <p:childTnLst>
                              <p:par>
                                <p:cTn fill="hold" id="44" nodeType="clickEffect" presetClass="entr" presetID="22" presetSubtype="4">
                                  <p:stCondLst>
                                    <p:cond delay="0"/>
                                  </p:stCondLst>
                                  <p:childTnLst>
                                    <p:set>
                                      <p:cBhvr>
                                        <p:cTn dur="1" fill="hold" id="45">
                                          <p:stCondLst>
                                            <p:cond delay="0"/>
                                          </p:stCondLst>
                                        </p:cTn>
                                        <p:tgtEl>
                                          <p:spTgt spid="60"/>
                                        </p:tgtEl>
                                        <p:attrNameLst>
                                          <p:attrName>style.visibility</p:attrName>
                                        </p:attrNameLst>
                                      </p:cBhvr>
                                      <p:to>
                                        <p:strVal val="visible"/>
                                      </p:to>
                                    </p:set>
                                    <p:animEffect transition="in" filter="wipe(down)">
                                      <p:cBhvr>
                                        <p:cTn dur="500" id="46"/>
                                        <p:tgtEl>
                                          <p:spTgt spid="60"/>
                                        </p:tgtEl>
                                      </p:cBhvr>
                                    </p:animEffect>
                                  </p:childTnLst>
                                </p:cTn>
                              </p:par>
                            </p:childTnLst>
                          </p:cTn>
                        </p:par>
                      </p:childTnLst>
                    </p:cTn>
                  </p:par>
                  <p:par>
                    <p:cTn fill="hold" id="47">
                      <p:stCondLst>
                        <p:cond delay="indefinite"/>
                      </p:stCondLst>
                      <p:childTnLst>
                        <p:par>
                          <p:cTn fill="hold" id="48">
                            <p:stCondLst>
                              <p:cond delay="0"/>
                            </p:stCondLst>
                            <p:childTnLst>
                              <p:par>
                                <p:cTn fill="hold" grpId="0" id="49" nodeType="clickEffect" presetClass="entr" presetID="22" presetSubtype="1">
                                  <p:stCondLst>
                                    <p:cond delay="0"/>
                                  </p:stCondLst>
                                  <p:childTnLst>
                                    <p:set>
                                      <p:cBhvr>
                                        <p:cTn dur="1" fill="hold" id="50">
                                          <p:stCondLst>
                                            <p:cond delay="0"/>
                                          </p:stCondLst>
                                        </p:cTn>
                                        <p:tgtEl>
                                          <p:spTgt spid="1048762"/>
                                        </p:tgtEl>
                                        <p:attrNameLst>
                                          <p:attrName>style.visibility</p:attrName>
                                        </p:attrNameLst>
                                      </p:cBhvr>
                                      <p:to>
                                        <p:strVal val="visible"/>
                                      </p:to>
                                    </p:set>
                                    <p:animEffect transition="in" filter="wipe(up)">
                                      <p:cBhvr>
                                        <p:cTn dur="500" id="51"/>
                                        <p:tgtEl>
                                          <p:spTgt spid="1048762"/>
                                        </p:tgtEl>
                                      </p:cBhvr>
                                    </p:animEffect>
                                  </p:childTnLst>
                                </p:cTn>
                              </p:par>
                            </p:childTnLst>
                          </p:cTn>
                        </p:par>
                      </p:childTnLst>
                    </p:cTn>
                  </p:par>
                  <p:par>
                    <p:cTn fill="hold" id="52">
                      <p:stCondLst>
                        <p:cond delay="indefinite"/>
                      </p:stCondLst>
                      <p:childTnLst>
                        <p:par>
                          <p:cTn fill="hold" id="53">
                            <p:stCondLst>
                              <p:cond delay="0"/>
                            </p:stCondLst>
                            <p:childTnLst>
                              <p:par>
                                <p:cTn fill="hold" id="54" nodeType="clickEffect" presetClass="entr" presetID="22" presetSubtype="4">
                                  <p:stCondLst>
                                    <p:cond delay="0"/>
                                  </p:stCondLst>
                                  <p:childTnLst>
                                    <p:set>
                                      <p:cBhvr>
                                        <p:cTn dur="1" fill="hold" id="55">
                                          <p:stCondLst>
                                            <p:cond delay="0"/>
                                          </p:stCondLst>
                                        </p:cTn>
                                        <p:tgtEl>
                                          <p:spTgt spid="64"/>
                                        </p:tgtEl>
                                        <p:attrNameLst>
                                          <p:attrName>style.visibility</p:attrName>
                                        </p:attrNameLst>
                                      </p:cBhvr>
                                      <p:to>
                                        <p:strVal val="visible"/>
                                      </p:to>
                                    </p:set>
                                    <p:animEffect transition="in" filter="wipe(down)">
                                      <p:cBhvr>
                                        <p:cTn dur="500" id="56"/>
                                        <p:tgtEl>
                                          <p:spTgt spid="64"/>
                                        </p:tgtEl>
                                      </p:cBhvr>
                                    </p:animEffect>
                                  </p:childTnLst>
                                </p:cTn>
                              </p:par>
                            </p:childTnLst>
                          </p:cTn>
                        </p:par>
                      </p:childTnLst>
                    </p:cTn>
                  </p:par>
                  <p:par>
                    <p:cTn fill="hold" id="57">
                      <p:stCondLst>
                        <p:cond delay="indefinite"/>
                      </p:stCondLst>
                      <p:childTnLst>
                        <p:par>
                          <p:cTn fill="hold" id="58">
                            <p:stCondLst>
                              <p:cond delay="0"/>
                            </p:stCondLst>
                            <p:childTnLst>
                              <p:par>
                                <p:cTn fill="hold" grpId="0" id="59" nodeType="clickEffect" presetClass="entr" presetID="22" presetSubtype="1">
                                  <p:stCondLst>
                                    <p:cond delay="0"/>
                                  </p:stCondLst>
                                  <p:childTnLst>
                                    <p:set>
                                      <p:cBhvr>
                                        <p:cTn dur="1" fill="hold" id="60">
                                          <p:stCondLst>
                                            <p:cond delay="0"/>
                                          </p:stCondLst>
                                        </p:cTn>
                                        <p:tgtEl>
                                          <p:spTgt spid="1048763"/>
                                        </p:tgtEl>
                                        <p:attrNameLst>
                                          <p:attrName>style.visibility</p:attrName>
                                        </p:attrNameLst>
                                      </p:cBhvr>
                                      <p:to>
                                        <p:strVal val="visible"/>
                                      </p:to>
                                    </p:set>
                                    <p:animEffect transition="in" filter="wipe(up)">
                                      <p:cBhvr>
                                        <p:cTn dur="500" id="61"/>
                                        <p:tgtEl>
                                          <p:spTgt spid="1048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6" grpId="0"/>
      <p:bldP spid="1048757" grpId="0"/>
      <p:bldP spid="1048758" grpId="0"/>
      <p:bldP spid="1048759" grpId="0"/>
      <p:bldP spid="1048760" grpId="0" animBg="1"/>
      <p:bldP spid="1048761" grpId="0"/>
      <p:bldP spid="1048762" grpId="0" autoUpdateAnimBg="0"/>
      <p:bldP spid="1048763" grpId="0" autoUpdateAnimBg="0"/>
      <p:bldP spid="104876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68"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1">
            <p14:nvContentPartPr>
              <p14:cNvPr id="1048811" name=""/>
              <p14:cNvContentPartPr/>
              <p14:nvPr/>
            </p14:nvContentPartPr>
            <p14:xfrm>
              <a:off x="2138263" y="585096"/>
              <a:ext cx="380379" cy="391249"/>
            </p14:xfrm>
          </p:contentPart>
        </mc:Choice>
        <mc:Fallback>
          <p:sp>
            <p:nvSpPr>
              <p:cNvPr id="1048811" name=""/>
              <p:cNvSpPr/>
              <p:nvPr/>
            </p:nvSpPr>
            <p:spPr>
              <a:xfrm>
                <a:off x="2138263" y="585096"/>
                <a:ext cx="380379" cy="391249"/>
              </a:xfrm>
            </p:spPr>
          </p:sp>
        </mc:Fallback>
      </mc:AlternateContent>
      <mc:AlternateContent xmlns:mc="http://schemas.openxmlformats.org/markup-compatibility/2006">
        <mc:Choice xmlns:p14="http://schemas.microsoft.com/office/powerpoint/2010/main" Requires="p14">
          <p:contentPart p14:bwMode="auto" r:id="rId2">
            <p14:nvContentPartPr>
              <p14:cNvPr id="1048812" name=""/>
              <p14:cNvContentPartPr/>
              <p14:nvPr/>
            </p14:nvContentPartPr>
            <p14:xfrm>
              <a:off x="2423015" y="494413"/>
              <a:ext cx="17214" cy="701175"/>
            </p14:xfrm>
          </p:contentPart>
        </mc:Choice>
        <mc:Fallback>
          <p:sp>
            <p:nvSpPr>
              <p:cNvPr id="1048812" name=""/>
              <p:cNvSpPr/>
              <p:nvPr/>
            </p:nvSpPr>
            <p:spPr>
              <a:xfrm>
                <a:off x="2423015" y="494413"/>
                <a:ext cx="17214" cy="701175"/>
              </a:xfrm>
            </p:spPr>
          </p:sp>
        </mc:Fallback>
      </mc:AlternateContent>
      <mc:AlternateContent xmlns:mc="http://schemas.openxmlformats.org/markup-compatibility/2006">
        <mc:Choice xmlns:p14="http://schemas.microsoft.com/office/powerpoint/2010/main" Requires="p14">
          <p:contentPart p14:bwMode="auto" r:id="rId3">
            <p14:nvContentPartPr>
              <p14:cNvPr id="1048813" name=""/>
              <p14:cNvContentPartPr/>
              <p14:nvPr/>
            </p14:nvContentPartPr>
            <p14:xfrm>
              <a:off x="2653692" y="476868"/>
              <a:ext cx="311920" cy="172239"/>
            </p14:xfrm>
          </p:contentPart>
        </mc:Choice>
        <mc:Fallback>
          <p:sp>
            <p:nvSpPr>
              <p:cNvPr id="1048813" name=""/>
              <p:cNvSpPr/>
              <p:nvPr/>
            </p:nvSpPr>
            <p:spPr>
              <a:xfrm>
                <a:off x="2653692" y="476868"/>
                <a:ext cx="311920" cy="172239"/>
              </a:xfrm>
            </p:spPr>
          </p:sp>
        </mc:Fallback>
      </mc:AlternateContent>
      <mc:AlternateContent xmlns:mc="http://schemas.openxmlformats.org/markup-compatibility/2006">
        <mc:Choice xmlns:p14="http://schemas.microsoft.com/office/powerpoint/2010/main" Requires="p14">
          <p:contentPart p14:bwMode="auto" r:id="rId4">
            <p14:nvContentPartPr>
              <p14:cNvPr id="1048814" name=""/>
              <p14:cNvContentPartPr/>
              <p14:nvPr/>
            </p14:nvContentPartPr>
            <p14:xfrm>
              <a:off x="2571861" y="621050"/>
              <a:ext cx="405812" cy="374231"/>
            </p14:xfrm>
          </p:contentPart>
        </mc:Choice>
        <mc:Fallback>
          <p:sp>
            <p:nvSpPr>
              <p:cNvPr id="1048814" name=""/>
              <p:cNvSpPr/>
              <p:nvPr/>
            </p:nvSpPr>
            <p:spPr>
              <a:xfrm>
                <a:off x="2571861" y="621050"/>
                <a:ext cx="405812" cy="374231"/>
              </a:xfrm>
            </p:spPr>
          </p:sp>
        </mc:Fallback>
      </mc:AlternateContent>
      <mc:AlternateContent xmlns:mc="http://schemas.openxmlformats.org/markup-compatibility/2006">
        <mc:Choice xmlns:p14="http://schemas.microsoft.com/office/powerpoint/2010/main" Requires="p14">
          <p:contentPart p14:bwMode="auto" r:id="rId5">
            <p14:nvContentPartPr>
              <p14:cNvPr id="1048815" name=""/>
              <p14:cNvContentPartPr/>
              <p14:nvPr/>
            </p14:nvContentPartPr>
            <p14:xfrm>
              <a:off x="2827411" y="846668"/>
              <a:ext cx="67336" cy="322929"/>
            </p14:xfrm>
          </p:contentPart>
        </mc:Choice>
        <mc:Fallback>
          <p:sp>
            <p:nvSpPr>
              <p:cNvPr id="1048815" name=""/>
              <p:cNvSpPr/>
              <p:nvPr/>
            </p:nvSpPr>
            <p:spPr>
              <a:xfrm>
                <a:off x="2827411" y="846668"/>
                <a:ext cx="67336" cy="322929"/>
              </a:xfrm>
            </p:spPr>
          </p:sp>
        </mc:Fallback>
      </mc:AlternateContent>
      <mc:AlternateContent xmlns:mc="http://schemas.openxmlformats.org/markup-compatibility/2006">
        <mc:Choice xmlns:p14="http://schemas.microsoft.com/office/powerpoint/2010/main" Requires="p14">
          <p:contentPart p14:bwMode="auto" r:id="rId6">
            <p14:nvContentPartPr>
              <p14:cNvPr id="1048816" name=""/>
              <p14:cNvContentPartPr/>
              <p14:nvPr/>
            </p14:nvContentPartPr>
            <p14:xfrm>
              <a:off x="3068697" y="584435"/>
              <a:ext cx="286820" cy="503873"/>
            </p14:xfrm>
          </p:contentPart>
        </mc:Choice>
        <mc:Fallback>
          <p:sp>
            <p:nvSpPr>
              <p:cNvPr id="1048816" name=""/>
              <p:cNvSpPr/>
              <p:nvPr/>
            </p:nvSpPr>
            <p:spPr>
              <a:xfrm>
                <a:off x="3068697" y="584435"/>
                <a:ext cx="286820" cy="503873"/>
              </a:xfrm>
            </p:spPr>
          </p:sp>
        </mc:Fallback>
      </mc:AlternateContent>
      <mc:AlternateContent xmlns:mc="http://schemas.openxmlformats.org/markup-compatibility/2006">
        <mc:Choice xmlns:p14="http://schemas.microsoft.com/office/powerpoint/2010/main" Requires="p14">
          <p:contentPart p14:bwMode="auto" r:id="rId7">
            <p14:nvContentPartPr>
              <p14:cNvPr id="1048817" name=""/>
              <p14:cNvContentPartPr/>
              <p14:nvPr/>
            </p14:nvContentPartPr>
            <p14:xfrm>
              <a:off x="3164089" y="853265"/>
              <a:ext cx="231043" cy="73826"/>
            </p14:xfrm>
          </p:contentPart>
        </mc:Choice>
        <mc:Fallback>
          <p:sp>
            <p:nvSpPr>
              <p:cNvPr id="1048817" name=""/>
              <p:cNvSpPr/>
              <p:nvPr/>
            </p:nvSpPr>
            <p:spPr>
              <a:xfrm>
                <a:off x="3164089" y="853265"/>
                <a:ext cx="231043" cy="73826"/>
              </a:xfrm>
            </p:spPr>
          </p:sp>
        </mc:Fallback>
      </mc:AlternateContent>
      <mc:AlternateContent xmlns:mc="http://schemas.openxmlformats.org/markup-compatibility/2006">
        <mc:Choice xmlns:p14="http://schemas.microsoft.com/office/powerpoint/2010/main" Requires="p14">
          <p:contentPart p14:bwMode="auto" r:id="rId8">
            <p14:nvContentPartPr>
              <p14:cNvPr id="1048818" name=""/>
              <p14:cNvContentPartPr/>
              <p14:nvPr/>
            </p14:nvContentPartPr>
            <p14:xfrm>
              <a:off x="3399765" y="748642"/>
              <a:ext cx="396735" cy="346698"/>
            </p14:xfrm>
          </p:contentPart>
        </mc:Choice>
        <mc:Fallback>
          <p:sp>
            <p:nvSpPr>
              <p:cNvPr id="1048818" name=""/>
              <p:cNvSpPr/>
              <p:nvPr/>
            </p:nvSpPr>
            <p:spPr>
              <a:xfrm>
                <a:off x="3399765" y="748642"/>
                <a:ext cx="396735" cy="346698"/>
              </a:xfrm>
            </p:spPr>
          </p:sp>
        </mc:Fallback>
      </mc:AlternateContent>
      <mc:AlternateContent xmlns:mc="http://schemas.openxmlformats.org/markup-compatibility/2006">
        <mc:Choice xmlns:p14="http://schemas.microsoft.com/office/powerpoint/2010/main" Requires="p14">
          <p:contentPart p14:bwMode="auto" r:id="rId9">
            <p14:nvContentPartPr>
              <p14:cNvPr id="1048819" name=""/>
              <p14:cNvContentPartPr/>
              <p14:nvPr/>
            </p14:nvContentPartPr>
            <p14:xfrm>
              <a:off x="3836782" y="607802"/>
              <a:ext cx="337493" cy="244273"/>
            </p14:xfrm>
          </p:contentPart>
        </mc:Choice>
        <mc:Fallback>
          <p:sp>
            <p:nvSpPr>
              <p:cNvPr id="1048819" name=""/>
              <p:cNvSpPr/>
              <p:nvPr/>
            </p:nvSpPr>
            <p:spPr>
              <a:xfrm>
                <a:off x="3836782" y="607802"/>
                <a:ext cx="337493" cy="244273"/>
              </a:xfrm>
            </p:spPr>
          </p:sp>
        </mc:Fallback>
      </mc:AlternateContent>
      <mc:AlternateContent xmlns:mc="http://schemas.openxmlformats.org/markup-compatibility/2006">
        <mc:Choice xmlns:p14="http://schemas.microsoft.com/office/powerpoint/2010/main" Requires="p14">
          <p:contentPart p14:bwMode="auto" r:id="rId10">
            <p14:nvContentPartPr>
              <p14:cNvPr id="1048820" name=""/>
              <p14:cNvContentPartPr/>
              <p14:nvPr/>
            </p14:nvContentPartPr>
            <p14:xfrm>
              <a:off x="4013493" y="417759"/>
              <a:ext cx="47115" cy="879540"/>
            </p14:xfrm>
          </p:contentPart>
        </mc:Choice>
        <mc:Fallback>
          <p:sp>
            <p:nvSpPr>
              <p:cNvPr id="1048820" name=""/>
              <p:cNvSpPr/>
              <p:nvPr/>
            </p:nvSpPr>
            <p:spPr>
              <a:xfrm>
                <a:off x="4013493" y="417759"/>
                <a:ext cx="47115" cy="879540"/>
              </a:xfrm>
            </p:spPr>
          </p:sp>
        </mc:Fallback>
      </mc:AlternateContent>
      <mc:AlternateContent xmlns:mc="http://schemas.openxmlformats.org/markup-compatibility/2006">
        <mc:Choice xmlns:p14="http://schemas.microsoft.com/office/powerpoint/2010/main" Requires="p14">
          <p:contentPart p14:bwMode="auto" r:id="rId11">
            <p14:nvContentPartPr>
              <p14:cNvPr id="1048821" name=""/>
              <p14:cNvContentPartPr/>
              <p14:nvPr/>
            </p14:nvContentPartPr>
            <p14:xfrm>
              <a:off x="4246111" y="1012666"/>
              <a:ext cx="121840" cy="129511"/>
            </p14:xfrm>
          </p:contentPart>
        </mc:Choice>
        <mc:Fallback>
          <p:sp>
            <p:nvSpPr>
              <p:cNvPr id="1048821" name=""/>
              <p:cNvSpPr/>
              <p:nvPr/>
            </p:nvSpPr>
            <p:spPr>
              <a:xfrm>
                <a:off x="4246111" y="1012666"/>
                <a:ext cx="121840" cy="129511"/>
              </a:xfrm>
            </p:spPr>
          </p:sp>
        </mc:Fallback>
      </mc:AlternateContent>
      <mc:AlternateContent xmlns:mc="http://schemas.openxmlformats.org/markup-compatibility/2006">
        <mc:Choice xmlns:p14="http://schemas.microsoft.com/office/powerpoint/2010/main" Requires="p14">
          <p:contentPart p14:bwMode="auto" r:id="rId12">
            <p14:nvContentPartPr>
              <p14:cNvPr id="1048822" name=""/>
              <p14:cNvContentPartPr/>
              <p14:nvPr/>
            </p14:nvContentPartPr>
            <p14:xfrm>
              <a:off x="4700271" y="551340"/>
              <a:ext cx="361926" cy="676592"/>
            </p14:xfrm>
          </p:contentPart>
        </mc:Choice>
        <mc:Fallback>
          <p:sp>
            <p:nvSpPr>
              <p:cNvPr id="1048822" name=""/>
              <p:cNvSpPr/>
              <p:nvPr/>
            </p:nvSpPr>
            <p:spPr>
              <a:xfrm>
                <a:off x="4700271" y="551340"/>
                <a:ext cx="361926" cy="676592"/>
              </a:xfrm>
            </p:spPr>
          </p:sp>
        </mc:Fallback>
      </mc:AlternateContent>
      <mc:AlternateContent xmlns:mc="http://schemas.openxmlformats.org/markup-compatibility/2006">
        <mc:Choice xmlns:p14="http://schemas.microsoft.com/office/powerpoint/2010/main" Requires="p14">
          <p:contentPart p14:bwMode="auto" r:id="rId13">
            <p14:nvContentPartPr>
              <p14:cNvPr id="1048823" name=""/>
              <p14:cNvContentPartPr/>
              <p14:nvPr/>
            </p14:nvContentPartPr>
            <p14:xfrm>
              <a:off x="4774536" y="985582"/>
              <a:ext cx="216003" cy="39146"/>
            </p14:xfrm>
          </p:contentPart>
        </mc:Choice>
        <mc:Fallback>
          <p:sp>
            <p:nvSpPr>
              <p:cNvPr id="1048823" name=""/>
              <p:cNvSpPr/>
              <p:nvPr/>
            </p:nvSpPr>
            <p:spPr>
              <a:xfrm>
                <a:off x="4774536" y="985582"/>
                <a:ext cx="216003" cy="39146"/>
              </a:xfrm>
            </p:spPr>
          </p:sp>
        </mc:Fallback>
      </mc:AlternateContent>
      <mc:AlternateContent xmlns:mc="http://schemas.openxmlformats.org/markup-compatibility/2006">
        <mc:Choice xmlns:p14="http://schemas.microsoft.com/office/powerpoint/2010/main" Requires="p14">
          <p:contentPart p14:bwMode="auto" r:id="rId14">
            <p14:nvContentPartPr>
              <p14:cNvPr id="1048824" name=""/>
              <p14:cNvContentPartPr/>
              <p14:nvPr/>
            </p14:nvContentPartPr>
            <p14:xfrm>
              <a:off x="5245927" y="642844"/>
              <a:ext cx="426065" cy="487178"/>
            </p14:xfrm>
          </p:contentPart>
        </mc:Choice>
        <mc:Fallback>
          <p:sp>
            <p:nvSpPr>
              <p:cNvPr id="1048824" name=""/>
              <p:cNvSpPr/>
              <p:nvPr/>
            </p:nvSpPr>
            <p:spPr>
              <a:xfrm>
                <a:off x="5245927" y="642844"/>
                <a:ext cx="426065" cy="487178"/>
              </a:xfrm>
            </p:spPr>
          </p:sp>
        </mc:Fallback>
      </mc:AlternateContent>
      <mc:AlternateContent xmlns:mc="http://schemas.openxmlformats.org/markup-compatibility/2006">
        <mc:Choice xmlns:p14="http://schemas.microsoft.com/office/powerpoint/2010/main" Requires="p14">
          <p:contentPart p14:bwMode="auto" r:id="rId15">
            <p14:nvContentPartPr>
              <p14:cNvPr id="1048825" name=""/>
              <p14:cNvContentPartPr/>
              <p14:nvPr/>
            </p14:nvContentPartPr>
            <p14:xfrm>
              <a:off x="5215331" y="523210"/>
              <a:ext cx="271841" cy="414604"/>
            </p14:xfrm>
          </p:contentPart>
        </mc:Choice>
        <mc:Fallback>
          <p:sp>
            <p:nvSpPr>
              <p:cNvPr id="1048825" name=""/>
              <p:cNvSpPr/>
              <p:nvPr/>
            </p:nvSpPr>
            <p:spPr>
              <a:xfrm>
                <a:off x="5215331" y="523210"/>
                <a:ext cx="271841" cy="414604"/>
              </a:xfrm>
            </p:spPr>
          </p:sp>
        </mc:Fallback>
      </mc:AlternateContent>
      <mc:AlternateContent xmlns:mc="http://schemas.openxmlformats.org/markup-compatibility/2006">
        <mc:Choice xmlns:p14="http://schemas.microsoft.com/office/powerpoint/2010/main" Requires="p14">
          <p:contentPart p14:bwMode="auto" r:id="rId16">
            <p14:nvContentPartPr>
              <p14:cNvPr id="1048826" name=""/>
              <p14:cNvContentPartPr/>
              <p14:nvPr/>
            </p14:nvContentPartPr>
            <p14:xfrm>
              <a:off x="5257109" y="601973"/>
              <a:ext cx="170895" cy="85364"/>
            </p14:xfrm>
          </p:contentPart>
        </mc:Choice>
        <mc:Fallback>
          <p:sp>
            <p:nvSpPr>
              <p:cNvPr id="1048826" name=""/>
              <p:cNvSpPr/>
              <p:nvPr/>
            </p:nvSpPr>
            <p:spPr>
              <a:xfrm>
                <a:off x="5257109" y="601973"/>
                <a:ext cx="170895" cy="85364"/>
              </a:xfrm>
            </p:spPr>
          </p:sp>
        </mc:Fallback>
      </mc:AlternateContent>
      <mc:AlternateContent xmlns:mc="http://schemas.openxmlformats.org/markup-compatibility/2006">
        <mc:Choice xmlns:p14="http://schemas.microsoft.com/office/powerpoint/2010/main" Requires="p14">
          <p:contentPart p14:bwMode="auto" r:id="rId17">
            <p14:nvContentPartPr>
              <p14:cNvPr id="1048827" name=""/>
              <p14:cNvContentPartPr/>
              <p14:nvPr/>
            </p14:nvContentPartPr>
            <p14:xfrm>
              <a:off x="5447893" y="765125"/>
              <a:ext cx="101351" cy="152851"/>
            </p14:xfrm>
          </p:contentPart>
        </mc:Choice>
        <mc:Fallback>
          <p:sp>
            <p:nvSpPr>
              <p:cNvPr id="1048827" name=""/>
              <p:cNvSpPr/>
              <p:nvPr/>
            </p:nvSpPr>
            <p:spPr>
              <a:xfrm>
                <a:off x="5447893" y="765125"/>
                <a:ext cx="101351" cy="152851"/>
              </a:xfrm>
            </p:spPr>
          </p:sp>
        </mc:Fallback>
      </mc:AlternateContent>
      <mc:AlternateContent xmlns:mc="http://schemas.openxmlformats.org/markup-compatibility/2006">
        <mc:Choice xmlns:p14="http://schemas.microsoft.com/office/powerpoint/2010/main" Requires="p14">
          <p:contentPart p14:bwMode="auto" r:id="rId18">
            <p14:nvContentPartPr>
              <p14:cNvPr id="1048828" name=""/>
              <p14:cNvContentPartPr/>
              <p14:nvPr/>
            </p14:nvContentPartPr>
            <p14:xfrm>
              <a:off x="6009024" y="511958"/>
              <a:ext cx="36167" cy="33755"/>
            </p14:xfrm>
          </p:contentPart>
        </mc:Choice>
        <mc:Fallback>
          <p:sp>
            <p:nvSpPr>
              <p:cNvPr id="1048828" name=""/>
              <p:cNvSpPr/>
              <p:nvPr/>
            </p:nvSpPr>
            <p:spPr>
              <a:xfrm>
                <a:off x="6009024" y="511958"/>
                <a:ext cx="36167" cy="33755"/>
              </a:xfrm>
            </p:spPr>
          </p:sp>
        </mc:Fallback>
      </mc:AlternateContent>
      <mc:AlternateContent xmlns:mc="http://schemas.openxmlformats.org/markup-compatibility/2006">
        <mc:Choice xmlns:p14="http://schemas.microsoft.com/office/powerpoint/2010/main" Requires="p14">
          <p:contentPart p14:bwMode="auto" r:id="rId19">
            <p14:nvContentPartPr>
              <p14:cNvPr id="1048829" name=""/>
              <p14:cNvContentPartPr/>
              <p14:nvPr/>
            </p14:nvContentPartPr>
            <p14:xfrm>
              <a:off x="5851908" y="579823"/>
              <a:ext cx="447974" cy="579979"/>
            </p14:xfrm>
          </p:contentPart>
        </mc:Choice>
        <mc:Fallback>
          <p:sp>
            <p:nvSpPr>
              <p:cNvPr id="1048829" name=""/>
              <p:cNvSpPr/>
              <p:nvPr/>
            </p:nvSpPr>
            <p:spPr>
              <a:xfrm>
                <a:off x="5851908" y="579823"/>
                <a:ext cx="447974" cy="579979"/>
              </a:xfrm>
            </p:spPr>
          </p:sp>
        </mc:Fallback>
      </mc:AlternateContent>
      <mc:AlternateContent xmlns:mc="http://schemas.openxmlformats.org/markup-compatibility/2006">
        <mc:Choice xmlns:p14="http://schemas.microsoft.com/office/powerpoint/2010/main" Requires="p14">
          <p:contentPart p14:bwMode="auto" r:id="rId20">
            <p14:nvContentPartPr>
              <p14:cNvPr id="1048830" name=""/>
              <p14:cNvContentPartPr/>
              <p14:nvPr/>
            </p14:nvContentPartPr>
            <p14:xfrm>
              <a:off x="6390594" y="793255"/>
              <a:ext cx="67728" cy="67116"/>
            </p14:xfrm>
          </p:contentPart>
        </mc:Choice>
        <mc:Fallback>
          <p:sp>
            <p:nvSpPr>
              <p:cNvPr id="1048830" name=""/>
              <p:cNvSpPr/>
              <p:nvPr/>
            </p:nvSpPr>
            <p:spPr>
              <a:xfrm>
                <a:off x="6390594" y="793255"/>
                <a:ext cx="67728" cy="67116"/>
              </a:xfrm>
            </p:spPr>
          </p:sp>
        </mc:Fallback>
      </mc:AlternateContent>
      <mc:AlternateContent xmlns:mc="http://schemas.openxmlformats.org/markup-compatibility/2006">
        <mc:Choice xmlns:p14="http://schemas.microsoft.com/office/powerpoint/2010/main" Requires="p14">
          <p:contentPart p14:bwMode="auto" r:id="rId21">
            <p14:nvContentPartPr>
              <p14:cNvPr id="1048831" name=""/>
              <p14:cNvContentPartPr/>
              <p14:nvPr/>
            </p14:nvContentPartPr>
            <p14:xfrm>
              <a:off x="6446811" y="663900"/>
              <a:ext cx="263129" cy="266229"/>
            </p14:xfrm>
          </p:contentPart>
        </mc:Choice>
        <mc:Fallback>
          <p:sp>
            <p:nvSpPr>
              <p:cNvPr id="1048831" name=""/>
              <p:cNvSpPr/>
              <p:nvPr/>
            </p:nvSpPr>
            <p:spPr>
              <a:xfrm>
                <a:off x="6446811" y="663900"/>
                <a:ext cx="263129" cy="266229"/>
              </a:xfrm>
            </p:spPr>
          </p:sp>
        </mc:Fallback>
      </mc:AlternateContent>
      <mc:AlternateContent xmlns:mc="http://schemas.openxmlformats.org/markup-compatibility/2006">
        <mc:Choice xmlns:p14="http://schemas.microsoft.com/office/powerpoint/2010/main" Requires="p14">
          <p:contentPart p14:bwMode="auto" r:id="rId22">
            <p14:nvContentPartPr>
              <p14:cNvPr id="1048832" name=""/>
              <p14:cNvContentPartPr/>
              <p14:nvPr/>
            </p14:nvContentPartPr>
            <p14:xfrm>
              <a:off x="6538014" y="624477"/>
              <a:ext cx="295873" cy="478057"/>
            </p14:xfrm>
          </p:contentPart>
        </mc:Choice>
        <mc:Fallback>
          <p:sp>
            <p:nvSpPr>
              <p:cNvPr id="1048832" name=""/>
              <p:cNvSpPr/>
              <p:nvPr/>
            </p:nvSpPr>
            <p:spPr>
              <a:xfrm>
                <a:off x="6538014" y="624477"/>
                <a:ext cx="295873" cy="478057"/>
              </a:xfrm>
            </p:spPr>
          </p:sp>
        </mc:Fallback>
      </mc:AlternateContent>
      <mc:AlternateContent xmlns:mc="http://schemas.openxmlformats.org/markup-compatibility/2006">
        <mc:Choice xmlns:p14="http://schemas.microsoft.com/office/powerpoint/2010/main" Requires="p14">
          <p:contentPart p14:bwMode="auto" r:id="rId23">
            <p14:nvContentPartPr>
              <p14:cNvPr id="1048833" name=""/>
              <p14:cNvContentPartPr/>
              <p14:nvPr/>
            </p14:nvContentPartPr>
            <p14:xfrm>
              <a:off x="6990409" y="562795"/>
              <a:ext cx="161096" cy="84186"/>
            </p14:xfrm>
          </p:contentPart>
        </mc:Choice>
        <mc:Fallback>
          <p:sp>
            <p:nvSpPr>
              <p:cNvPr id="1048833" name=""/>
              <p:cNvSpPr/>
              <p:nvPr/>
            </p:nvSpPr>
            <p:spPr>
              <a:xfrm>
                <a:off x="6990409" y="562795"/>
                <a:ext cx="161096" cy="84186"/>
              </a:xfrm>
            </p:spPr>
          </p:sp>
        </mc:Fallback>
      </mc:AlternateContent>
      <mc:AlternateContent xmlns:mc="http://schemas.openxmlformats.org/markup-compatibility/2006">
        <mc:Choice xmlns:p14="http://schemas.microsoft.com/office/powerpoint/2010/main" Requires="p14">
          <p:contentPart p14:bwMode="auto" r:id="rId24">
            <p14:nvContentPartPr>
              <p14:cNvPr id="1048834" name=""/>
              <p14:cNvContentPartPr/>
              <p14:nvPr/>
            </p14:nvContentPartPr>
            <p14:xfrm>
              <a:off x="6918057" y="692341"/>
              <a:ext cx="247892" cy="151546"/>
            </p14:xfrm>
          </p:contentPart>
        </mc:Choice>
        <mc:Fallback>
          <p:sp>
            <p:nvSpPr>
              <p:cNvPr id="1048834" name=""/>
              <p:cNvSpPr/>
              <p:nvPr/>
            </p:nvSpPr>
            <p:spPr>
              <a:xfrm>
                <a:off x="6918057" y="692341"/>
                <a:ext cx="247892" cy="151546"/>
              </a:xfrm>
            </p:spPr>
          </p:sp>
        </mc:Fallback>
      </mc:AlternateContent>
      <mc:AlternateContent xmlns:mc="http://schemas.openxmlformats.org/markup-compatibility/2006">
        <mc:Choice xmlns:p14="http://schemas.microsoft.com/office/powerpoint/2010/main" Requires="p14">
          <p:contentPart p14:bwMode="auto" r:id="rId25">
            <p14:nvContentPartPr>
              <p14:cNvPr id="1048835" name=""/>
              <p14:cNvContentPartPr/>
              <p14:nvPr/>
            </p14:nvContentPartPr>
            <p14:xfrm>
              <a:off x="6828276" y="805399"/>
              <a:ext cx="452532" cy="77870"/>
            </p14:xfrm>
          </p:contentPart>
        </mc:Choice>
        <mc:Fallback>
          <p:sp>
            <p:nvSpPr>
              <p:cNvPr id="1048835" name=""/>
              <p:cNvSpPr/>
              <p:nvPr/>
            </p:nvSpPr>
            <p:spPr>
              <a:xfrm>
                <a:off x="6828276" y="805399"/>
                <a:ext cx="452532" cy="77870"/>
              </a:xfrm>
            </p:spPr>
          </p:sp>
        </mc:Fallback>
      </mc:AlternateContent>
      <mc:AlternateContent xmlns:mc="http://schemas.openxmlformats.org/markup-compatibility/2006">
        <mc:Choice xmlns:p14="http://schemas.microsoft.com/office/powerpoint/2010/main" Requires="p14">
          <p:contentPart p14:bwMode="auto" r:id="rId26">
            <p14:nvContentPartPr>
              <p14:cNvPr id="1048836" name=""/>
              <p14:cNvContentPartPr/>
              <p14:nvPr/>
            </p14:nvContentPartPr>
            <p14:xfrm>
              <a:off x="7080785" y="695255"/>
              <a:ext cx="39278" cy="566201"/>
            </p14:xfrm>
          </p:contentPart>
        </mc:Choice>
        <mc:Fallback>
          <p:sp>
            <p:nvSpPr>
              <p:cNvPr id="1048836" name=""/>
              <p:cNvSpPr/>
              <p:nvPr/>
            </p:nvSpPr>
            <p:spPr>
              <a:xfrm>
                <a:off x="7080785" y="695255"/>
                <a:ext cx="39278" cy="566201"/>
              </a:xfrm>
            </p:spPr>
          </p:sp>
        </mc:Fallback>
      </mc:AlternateContent>
      <mc:AlternateContent xmlns:mc="http://schemas.openxmlformats.org/markup-compatibility/2006">
        <mc:Choice xmlns:p14="http://schemas.microsoft.com/office/powerpoint/2010/main" Requires="p14">
          <p:contentPart p14:bwMode="auto" r:id="rId27">
            <p14:nvContentPartPr>
              <p14:cNvPr id="1048837" name=""/>
              <p14:cNvContentPartPr/>
              <p14:nvPr/>
            </p14:nvContentPartPr>
            <p14:xfrm>
              <a:off x="7434755" y="658739"/>
              <a:ext cx="167015" cy="402185"/>
            </p14:xfrm>
          </p:contentPart>
        </mc:Choice>
        <mc:Fallback>
          <p:sp>
            <p:nvSpPr>
              <p:cNvPr id="1048837" name=""/>
              <p:cNvSpPr/>
              <p:nvPr/>
            </p:nvSpPr>
            <p:spPr>
              <a:xfrm>
                <a:off x="7434755" y="658739"/>
                <a:ext cx="167015" cy="402185"/>
              </a:xfrm>
            </p:spPr>
          </p:sp>
        </mc:Fallback>
      </mc:AlternateContent>
      <mc:AlternateContent xmlns:mc="http://schemas.openxmlformats.org/markup-compatibility/2006">
        <mc:Choice xmlns:p14="http://schemas.microsoft.com/office/powerpoint/2010/main" Requires="p14">
          <p:contentPart p14:bwMode="auto" r:id="rId28">
            <p14:nvContentPartPr>
              <p14:cNvPr id="1048838" name=""/>
              <p14:cNvContentPartPr/>
              <p14:nvPr/>
            </p14:nvContentPartPr>
            <p14:xfrm>
              <a:off x="7698029" y="748247"/>
              <a:ext cx="59240" cy="197382"/>
            </p14:xfrm>
          </p:contentPart>
        </mc:Choice>
        <mc:Fallback>
          <p:sp>
            <p:nvSpPr>
              <p:cNvPr id="1048838" name=""/>
              <p:cNvSpPr/>
              <p:nvPr/>
            </p:nvSpPr>
            <p:spPr>
              <a:xfrm>
                <a:off x="7698029" y="748247"/>
                <a:ext cx="59240" cy="197382"/>
              </a:xfrm>
            </p:spPr>
          </p:sp>
        </mc:Fallback>
      </mc:AlternateContent>
      <mc:AlternateContent xmlns:mc="http://schemas.openxmlformats.org/markup-compatibility/2006">
        <mc:Choice xmlns:p14="http://schemas.microsoft.com/office/powerpoint/2010/main" Requires="p14">
          <p:contentPart p14:bwMode="auto" r:id="rId29">
            <p14:nvContentPartPr>
              <p14:cNvPr id="1048839" name=""/>
              <p14:cNvContentPartPr/>
              <p14:nvPr/>
            </p14:nvContentPartPr>
            <p14:xfrm>
              <a:off x="7827090" y="663858"/>
              <a:ext cx="165080" cy="528836"/>
            </p14:xfrm>
          </p:contentPart>
        </mc:Choice>
        <mc:Fallback>
          <p:sp>
            <p:nvSpPr>
              <p:cNvPr id="1048839" name=""/>
              <p:cNvSpPr/>
              <p:nvPr/>
            </p:nvSpPr>
            <p:spPr>
              <a:xfrm>
                <a:off x="7827090" y="663858"/>
                <a:ext cx="165080" cy="528836"/>
              </a:xfrm>
            </p:spPr>
          </p:sp>
        </mc:Fallback>
      </mc:AlternateContent>
      <mc:AlternateContent xmlns:mc="http://schemas.openxmlformats.org/markup-compatibility/2006">
        <mc:Choice xmlns:p14="http://schemas.microsoft.com/office/powerpoint/2010/main" Requires="p14">
          <p:contentPart p14:bwMode="auto" r:id="rId30">
            <p14:nvContentPartPr>
              <p14:cNvPr id="1048840" name=""/>
              <p14:cNvContentPartPr/>
              <p14:nvPr/>
            </p14:nvContentPartPr>
            <p14:xfrm>
              <a:off x="8128137" y="616960"/>
              <a:ext cx="508756" cy="753301"/>
            </p14:xfrm>
          </p:contentPart>
        </mc:Choice>
        <mc:Fallback>
          <p:sp>
            <p:nvSpPr>
              <p:cNvPr id="1048840" name=""/>
              <p:cNvSpPr/>
              <p:nvPr/>
            </p:nvSpPr>
            <p:spPr>
              <a:xfrm>
                <a:off x="8128137" y="616960"/>
                <a:ext cx="508756" cy="753301"/>
              </a:xfrm>
            </p:spPr>
          </p:sp>
        </mc:Fallback>
      </mc:AlternateContent>
      <mc:AlternateContent xmlns:mc="http://schemas.openxmlformats.org/markup-compatibility/2006">
        <mc:Choice xmlns:p14="http://schemas.microsoft.com/office/powerpoint/2010/main" Requires="p14">
          <p:contentPart p14:bwMode="auto" r:id="rId31">
            <p14:nvContentPartPr>
              <p14:cNvPr id="1048841" name=""/>
              <p14:cNvContentPartPr/>
              <p14:nvPr/>
            </p14:nvContentPartPr>
            <p14:xfrm>
              <a:off x="8382609" y="915858"/>
              <a:ext cx="278545" cy="122941"/>
            </p14:xfrm>
          </p:contentPart>
        </mc:Choice>
        <mc:Fallback>
          <p:sp>
            <p:nvSpPr>
              <p:cNvPr id="1048841" name=""/>
              <p:cNvSpPr/>
              <p:nvPr/>
            </p:nvSpPr>
            <p:spPr>
              <a:xfrm>
                <a:off x="8382609" y="915858"/>
                <a:ext cx="278545" cy="122941"/>
              </a:xfrm>
            </p:spPr>
          </p:sp>
        </mc:Fallback>
      </mc:AlternateContent>
      <mc:AlternateContent xmlns:mc="http://schemas.openxmlformats.org/markup-compatibility/2006">
        <mc:Choice xmlns:p14="http://schemas.microsoft.com/office/powerpoint/2010/main" Requires="p14">
          <p:contentPart p14:bwMode="auto" r:id="rId32">
            <p14:nvContentPartPr>
              <p14:cNvPr id="1048842" name=""/>
              <p14:cNvContentPartPr/>
              <p14:nvPr/>
            </p14:nvContentPartPr>
            <p14:xfrm>
              <a:off x="8382609" y="1057673"/>
              <a:ext cx="313301" cy="84388"/>
            </p14:xfrm>
          </p:contentPart>
        </mc:Choice>
        <mc:Fallback>
          <p:sp>
            <p:nvSpPr>
              <p:cNvPr id="1048842" name=""/>
              <p:cNvSpPr/>
              <p:nvPr/>
            </p:nvSpPr>
            <p:spPr>
              <a:xfrm>
                <a:off x="8382609" y="1057673"/>
                <a:ext cx="313301" cy="84388"/>
              </a:xfrm>
            </p:spPr>
          </p:sp>
        </mc:Fallback>
      </mc:AlternateContent>
      <mc:AlternateContent xmlns:mc="http://schemas.openxmlformats.org/markup-compatibility/2006">
        <mc:Choice xmlns:p14="http://schemas.microsoft.com/office/powerpoint/2010/main" Requires="p14">
          <p:contentPart p14:bwMode="auto" r:id="rId33">
            <p14:nvContentPartPr>
              <p14:cNvPr id="1048843" name=""/>
              <p14:cNvContentPartPr/>
              <p14:nvPr/>
            </p14:nvContentPartPr>
            <p14:xfrm>
              <a:off x="8489330" y="1057673"/>
              <a:ext cx="56007" cy="200188"/>
            </p14:xfrm>
          </p:contentPart>
        </mc:Choice>
        <mc:Fallback>
          <p:sp>
            <p:nvSpPr>
              <p:cNvPr id="1048843" name=""/>
              <p:cNvSpPr/>
              <p:nvPr/>
            </p:nvSpPr>
            <p:spPr>
              <a:xfrm>
                <a:off x="8489330" y="1057673"/>
                <a:ext cx="56007" cy="200188"/>
              </a:xfrm>
            </p:spPr>
          </p:sp>
        </mc:Fallback>
      </mc:AlternateContent>
      <mc:AlternateContent xmlns:mc="http://schemas.openxmlformats.org/markup-compatibility/2006">
        <mc:Choice xmlns:p14="http://schemas.microsoft.com/office/powerpoint/2010/main" Requires="p14">
          <p:contentPart p14:bwMode="auto" r:id="rId34">
            <p14:nvContentPartPr>
              <p14:cNvPr id="1048844" name=""/>
              <p14:cNvContentPartPr/>
              <p14:nvPr/>
            </p14:nvContentPartPr>
            <p14:xfrm>
              <a:off x="8590227" y="1094242"/>
              <a:ext cx="33669" cy="330694"/>
            </p14:xfrm>
          </p:contentPart>
        </mc:Choice>
        <mc:Fallback>
          <p:sp>
            <p:nvSpPr>
              <p:cNvPr id="1048844" name=""/>
              <p:cNvSpPr/>
              <p:nvPr/>
            </p:nvSpPr>
            <p:spPr>
              <a:xfrm>
                <a:off x="8590227" y="1094242"/>
                <a:ext cx="33669" cy="330694"/>
              </a:xfrm>
            </p:spPr>
          </p:sp>
        </mc:Fallback>
      </mc:AlternateContent>
      <mc:AlternateContent xmlns:mc="http://schemas.openxmlformats.org/markup-compatibility/2006">
        <mc:Choice xmlns:p14="http://schemas.microsoft.com/office/powerpoint/2010/main" Requires="p14">
          <p:contentPart p14:bwMode="auto" r:id="rId35">
            <p14:nvContentPartPr>
              <p14:cNvPr id="1048845" name=""/>
              <p14:cNvContentPartPr/>
              <p14:nvPr/>
            </p14:nvContentPartPr>
            <p14:xfrm>
              <a:off x="8893238" y="653297"/>
              <a:ext cx="521539" cy="155894"/>
            </p14:xfrm>
          </p:contentPart>
        </mc:Choice>
        <mc:Fallback>
          <p:sp>
            <p:nvSpPr>
              <p:cNvPr id="1048845" name=""/>
              <p:cNvSpPr/>
              <p:nvPr/>
            </p:nvSpPr>
            <p:spPr>
              <a:xfrm>
                <a:off x="8893238" y="653297"/>
                <a:ext cx="521539" cy="155894"/>
              </a:xfrm>
            </p:spPr>
          </p:sp>
        </mc:Fallback>
      </mc:AlternateContent>
      <mc:AlternateContent xmlns:mc="http://schemas.openxmlformats.org/markup-compatibility/2006">
        <mc:Choice xmlns:p14="http://schemas.microsoft.com/office/powerpoint/2010/main" Requires="p14">
          <p:contentPart p14:bwMode="auto" r:id="rId36">
            <p14:nvContentPartPr>
              <p14:cNvPr id="1048846" name=""/>
              <p14:cNvContentPartPr/>
              <p14:nvPr/>
            </p14:nvContentPartPr>
            <p14:xfrm>
              <a:off x="9044744" y="686362"/>
              <a:ext cx="90047" cy="123030"/>
            </p14:xfrm>
          </p:contentPart>
        </mc:Choice>
        <mc:Fallback>
          <p:sp>
            <p:nvSpPr>
              <p:cNvPr id="1048846" name=""/>
              <p:cNvSpPr/>
              <p:nvPr/>
            </p:nvSpPr>
            <p:spPr>
              <a:xfrm>
                <a:off x="9044744" y="686362"/>
                <a:ext cx="90047" cy="123030"/>
              </a:xfrm>
            </p:spPr>
          </p:sp>
        </mc:Fallback>
      </mc:AlternateContent>
      <mc:AlternateContent xmlns:mc="http://schemas.openxmlformats.org/markup-compatibility/2006">
        <mc:Choice xmlns:p14="http://schemas.microsoft.com/office/powerpoint/2010/main" Requires="p14">
          <p:contentPart p14:bwMode="auto" r:id="rId37">
            <p14:nvContentPartPr>
              <p14:cNvPr id="1048847" name=""/>
              <p14:cNvContentPartPr/>
              <p14:nvPr/>
            </p14:nvContentPartPr>
            <p14:xfrm>
              <a:off x="9177185" y="641861"/>
              <a:ext cx="86049" cy="280897"/>
            </p14:xfrm>
          </p:contentPart>
        </mc:Choice>
        <mc:Fallback>
          <p:sp>
            <p:nvSpPr>
              <p:cNvPr id="1048847" name=""/>
              <p:cNvSpPr/>
              <p:nvPr/>
            </p:nvSpPr>
            <p:spPr>
              <a:xfrm>
                <a:off x="9177185" y="641861"/>
                <a:ext cx="86049" cy="280897"/>
              </a:xfrm>
            </p:spPr>
          </p:sp>
        </mc:Fallback>
      </mc:AlternateContent>
      <mc:AlternateContent xmlns:mc="http://schemas.openxmlformats.org/markup-compatibility/2006">
        <mc:Choice xmlns:p14="http://schemas.microsoft.com/office/powerpoint/2010/main" Requires="p14">
          <p:contentPart p14:bwMode="auto" r:id="rId38">
            <p14:nvContentPartPr>
              <p14:cNvPr id="1048848" name=""/>
              <p14:cNvContentPartPr/>
              <p14:nvPr/>
            </p14:nvContentPartPr>
            <p14:xfrm>
              <a:off x="8949351" y="950780"/>
              <a:ext cx="210078" cy="153525"/>
            </p14:xfrm>
          </p:contentPart>
        </mc:Choice>
        <mc:Fallback>
          <p:sp>
            <p:nvSpPr>
              <p:cNvPr id="1048848" name=""/>
              <p:cNvSpPr/>
              <p:nvPr/>
            </p:nvSpPr>
            <p:spPr>
              <a:xfrm>
                <a:off x="8949351" y="950780"/>
                <a:ext cx="210078" cy="153525"/>
              </a:xfrm>
            </p:spPr>
          </p:sp>
        </mc:Fallback>
      </mc:AlternateContent>
      <mc:AlternateContent xmlns:mc="http://schemas.openxmlformats.org/markup-compatibility/2006">
        <mc:Choice xmlns:p14="http://schemas.microsoft.com/office/powerpoint/2010/main" Requires="p14">
          <p:contentPart p14:bwMode="auto" r:id="rId39">
            <p14:nvContentPartPr>
              <p14:cNvPr id="1048849" name=""/>
              <p14:cNvContentPartPr/>
              <p14:nvPr/>
            </p14:nvContentPartPr>
            <p14:xfrm>
              <a:off x="8954962" y="1129179"/>
              <a:ext cx="28056" cy="170296"/>
            </p14:xfrm>
          </p:contentPart>
        </mc:Choice>
        <mc:Fallback>
          <p:sp>
            <p:nvSpPr>
              <p:cNvPr id="1048849" name=""/>
              <p:cNvSpPr/>
              <p:nvPr/>
            </p:nvSpPr>
            <p:spPr>
              <a:xfrm>
                <a:off x="8954962" y="1129179"/>
                <a:ext cx="28056" cy="170296"/>
              </a:xfrm>
            </p:spPr>
          </p:sp>
        </mc:Fallback>
      </mc:AlternateContent>
      <mc:AlternateContent xmlns:mc="http://schemas.openxmlformats.org/markup-compatibility/2006">
        <mc:Choice xmlns:p14="http://schemas.microsoft.com/office/powerpoint/2010/main" Requires="p14">
          <p:contentPart p14:bwMode="auto" r:id="rId40">
            <p14:nvContentPartPr>
              <p14:cNvPr id="1048850" name=""/>
              <p14:cNvContentPartPr/>
              <p14:nvPr/>
            </p14:nvContentPartPr>
            <p14:xfrm>
              <a:off x="8960575" y="1068925"/>
              <a:ext cx="279079" cy="271357"/>
            </p14:xfrm>
          </p:contentPart>
        </mc:Choice>
        <mc:Fallback>
          <p:sp>
            <p:nvSpPr>
              <p:cNvPr id="1048850" name=""/>
              <p:cNvSpPr/>
              <p:nvPr/>
            </p:nvSpPr>
            <p:spPr>
              <a:xfrm>
                <a:off x="8960575" y="1068925"/>
                <a:ext cx="279079" cy="271357"/>
              </a:xfrm>
            </p:spPr>
          </p:sp>
        </mc:Fallback>
      </mc:AlternateContent>
      <mc:AlternateContent xmlns:mc="http://schemas.openxmlformats.org/markup-compatibility/2006">
        <mc:Choice xmlns:p14="http://schemas.microsoft.com/office/powerpoint/2010/main" Requires="p14">
          <p:contentPart p14:bwMode="auto" r:id="rId41">
            <p14:nvContentPartPr>
              <p14:cNvPr id="1048851" name=""/>
              <p14:cNvContentPartPr/>
              <p14:nvPr/>
            </p14:nvContentPartPr>
            <p14:xfrm>
              <a:off x="9023342" y="894521"/>
              <a:ext cx="260500" cy="432052"/>
            </p14:xfrm>
          </p:contentPart>
        </mc:Choice>
        <mc:Fallback>
          <p:sp>
            <p:nvSpPr>
              <p:cNvPr id="1048851" name=""/>
              <p:cNvSpPr/>
              <p:nvPr/>
            </p:nvSpPr>
            <p:spPr>
              <a:xfrm>
                <a:off x="9023342" y="894521"/>
                <a:ext cx="260500" cy="432052"/>
              </a:xfrm>
            </p:spPr>
          </p:sp>
        </mc:Fallback>
      </mc:AlternateContent>
      <mc:AlternateContent xmlns:mc="http://schemas.openxmlformats.org/markup-compatibility/2006">
        <mc:Choice xmlns:p14="http://schemas.microsoft.com/office/powerpoint/2010/main" Requires="p14">
          <p:contentPart p14:bwMode="auto" r:id="rId42">
            <p14:nvContentPartPr>
              <p14:cNvPr id="1048852" name=""/>
              <p14:cNvContentPartPr/>
              <p14:nvPr/>
            </p14:nvContentPartPr>
            <p14:xfrm>
              <a:off x="9216597" y="911399"/>
              <a:ext cx="243033" cy="399440"/>
            </p14:xfrm>
          </p:contentPart>
        </mc:Choice>
        <mc:Fallback>
          <p:sp>
            <p:nvSpPr>
              <p:cNvPr id="1048852" name=""/>
              <p:cNvSpPr/>
              <p:nvPr/>
            </p:nvSpPr>
            <p:spPr>
              <a:xfrm>
                <a:off x="9216597" y="911399"/>
                <a:ext cx="243033" cy="399440"/>
              </a:xfrm>
            </p:spPr>
          </p:sp>
        </mc:Fallback>
      </mc:AlternateContent>
      <mc:AlternateContent xmlns:mc="http://schemas.openxmlformats.org/markup-compatibility/2006">
        <mc:Choice xmlns:p14="http://schemas.microsoft.com/office/powerpoint/2010/main" Requires="p14">
          <p:contentPart p14:bwMode="auto" r:id="rId43">
            <p14:nvContentPartPr>
              <p14:cNvPr id="1048853" name=""/>
              <p14:cNvContentPartPr/>
              <p14:nvPr/>
            </p14:nvContentPartPr>
            <p14:xfrm>
              <a:off x="9257973" y="1158940"/>
              <a:ext cx="405542" cy="196554"/>
            </p14:xfrm>
          </p:contentPart>
        </mc:Choice>
        <mc:Fallback>
          <p:sp>
            <p:nvSpPr>
              <p:cNvPr id="1048853" name=""/>
              <p:cNvSpPr/>
              <p:nvPr/>
            </p:nvSpPr>
            <p:spPr>
              <a:xfrm>
                <a:off x="9257973" y="1158940"/>
                <a:ext cx="405542" cy="196554"/>
              </a:xfrm>
            </p:spPr>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69" name=""/>
        <p:cNvGrpSpPr/>
        <p:nvPr/>
      </p:nvGrpSpPr>
      <p:grpSpPr>
        <a:xfrm>
          <a:off x="0" y="0"/>
          <a:ext cx="0" cy="0"/>
          <a:chOff x="0" y="0"/>
          <a:chExt cx="0" cy="0"/>
        </a:xfrm>
      </p:grpSpPr>
      <p:sp>
        <p:nvSpPr>
          <p:cNvPr id="1048854" name="Text Box 4"/>
          <p:cNvSpPr txBox="1">
            <a:spLocks noChangeArrowheads="1"/>
          </p:cNvSpPr>
          <p:nvPr/>
        </p:nvSpPr>
        <p:spPr bwMode="auto">
          <a:xfrm>
            <a:off x="1959670" y="1144800"/>
            <a:ext cx="4495800" cy="519113"/>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1</a:t>
            </a:r>
            <a:r>
              <a:rPr altLang="en-US" b="1" sz="2800" lang="zh-CN"/>
              <a:t>）使用单独请求线</a:t>
            </a:r>
          </a:p>
        </p:txBody>
      </p:sp>
      <p:sp>
        <p:nvSpPr>
          <p:cNvPr id="1048855" name="Text Box 5"/>
          <p:cNvSpPr txBox="1">
            <a:spLocks noChangeArrowheads="1"/>
          </p:cNvSpPr>
          <p:nvPr/>
        </p:nvSpPr>
        <p:spPr bwMode="auto">
          <a:xfrm>
            <a:off x="2105000" y="113258"/>
            <a:ext cx="5791200"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a:t>
            </a:r>
            <a:r>
              <a:rPr altLang="zh-CN" b="1" sz="2800" lang="en-US"/>
              <a:t>2</a:t>
            </a:r>
            <a:r>
              <a:rPr altLang="en-US" b="1" sz="2800" lang="zh-CN"/>
              <a:t>）中断请求的传送</a:t>
            </a:r>
          </a:p>
        </p:txBody>
      </p:sp>
      <p:sp>
        <p:nvSpPr>
          <p:cNvPr id="1048856" name="Text Box 16"/>
          <p:cNvSpPr txBox="1">
            <a:spLocks noChangeArrowheads="1"/>
          </p:cNvSpPr>
          <p:nvPr/>
        </p:nvSpPr>
        <p:spPr bwMode="auto">
          <a:xfrm>
            <a:off x="6276083" y="1144800"/>
            <a:ext cx="3624262" cy="519113"/>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2</a:t>
            </a:r>
            <a:r>
              <a:rPr altLang="en-US" b="1" sz="2800" lang="zh-CN"/>
              <a:t>）使用公共请求线</a:t>
            </a:r>
          </a:p>
        </p:txBody>
      </p:sp>
      <p:grpSp>
        <p:nvGrpSpPr>
          <p:cNvPr id="70" name="Group 17"/>
          <p:cNvGrpSpPr/>
          <p:nvPr/>
        </p:nvGrpSpPr>
        <p:grpSpPr bwMode="auto">
          <a:xfrm>
            <a:off x="6852345" y="2017925"/>
            <a:ext cx="3352800" cy="1143000"/>
            <a:chOff x="3408" y="3552"/>
            <a:chExt cx="2112" cy="720"/>
          </a:xfrm>
        </p:grpSpPr>
        <p:grpSp>
          <p:nvGrpSpPr>
            <p:cNvPr id="71" name="Group 18"/>
            <p:cNvGrpSpPr/>
            <p:nvPr/>
          </p:nvGrpSpPr>
          <p:grpSpPr bwMode="auto">
            <a:xfrm>
              <a:off x="3408" y="3648"/>
              <a:ext cx="647" cy="624"/>
              <a:chOff x="576" y="3648"/>
              <a:chExt cx="647" cy="624"/>
            </a:xfrm>
          </p:grpSpPr>
          <p:sp>
            <p:nvSpPr>
              <p:cNvPr id="1048857" name="Rectangle 19"/>
              <p:cNvSpPr>
                <a:spLocks noChangeArrowheads="1"/>
              </p:cNvSpPr>
              <p:nvPr/>
            </p:nvSpPr>
            <p:spPr bwMode="auto">
              <a:xfrm>
                <a:off x="576" y="3648"/>
                <a:ext cx="528" cy="624"/>
              </a:xfrm>
              <a:prstGeom prst="rect"/>
              <a:solidFill>
                <a:srgbClr val="12DEFA"/>
              </a:solidFill>
              <a:ln w="38100">
                <a:solidFill>
                  <a:schemeClr val="tx1"/>
                </a:solidFill>
                <a:miter lim="800000"/>
                <a:headEnd/>
                <a:tailEnd/>
              </a:ln>
            </p:spPr>
            <p:txBody>
              <a:bodyPr anchor="ctr" wrap="none"/>
              <a:p>
                <a:endParaRPr altLang="en-US" b="1" lang="zh-CN"/>
              </a:p>
            </p:txBody>
          </p:sp>
          <p:sp>
            <p:nvSpPr>
              <p:cNvPr id="1048858" name="Text Box 20"/>
              <p:cNvSpPr txBox="1">
                <a:spLocks noChangeArrowheads="1"/>
              </p:cNvSpPr>
              <p:nvPr/>
            </p:nvSpPr>
            <p:spPr bwMode="auto">
              <a:xfrm>
                <a:off x="599" y="3792"/>
                <a:ext cx="624" cy="291"/>
              </a:xfrm>
              <a:prstGeom prst="rect"/>
              <a:noFill/>
              <a:ln w="9525">
                <a:noFill/>
                <a:miter lim="800000"/>
                <a:headEnd/>
                <a:tailEnd/>
              </a:ln>
            </p:spPr>
            <p:txBody>
              <a:bodyPr>
                <a:spAutoFit/>
              </a:bodyPr>
              <a:p>
                <a:pPr eaLnBrk="1" hangingPunct="1">
                  <a:spcBef>
                    <a:spcPct val="50000"/>
                  </a:spcBef>
                </a:pPr>
                <a:r>
                  <a:rPr altLang="zh-CN" b="1" sz="2400" lang="en-US">
                    <a:ea typeface="黑体" pitchFamily="49" charset="-122"/>
                  </a:rPr>
                  <a:t>CPU</a:t>
                </a:r>
              </a:p>
            </p:txBody>
          </p:sp>
        </p:grpSp>
        <p:sp>
          <p:nvSpPr>
            <p:cNvPr id="1048859" name="Line 21"/>
            <p:cNvSpPr>
              <a:spLocks noChangeShapeType="1"/>
            </p:cNvSpPr>
            <p:nvPr/>
          </p:nvSpPr>
          <p:spPr bwMode="auto">
            <a:xfrm>
              <a:off x="3936" y="3840"/>
              <a:ext cx="1584" cy="0"/>
            </a:xfrm>
            <a:prstGeom prst="line"/>
            <a:noFill/>
            <a:ln w="38100">
              <a:solidFill>
                <a:schemeClr val="tx1"/>
              </a:solidFill>
              <a:round/>
              <a:headEnd type="triangle" w="med" len="med"/>
              <a:tailEnd/>
            </a:ln>
          </p:spPr>
          <p:txBody>
            <a:bodyPr anchor="ctr" wrap="none"/>
            <a:p>
              <a:endParaRPr altLang="en-US" lang="zh-CN"/>
            </a:p>
          </p:txBody>
        </p:sp>
        <p:sp>
          <p:nvSpPr>
            <p:cNvPr id="1048860" name="Text Box 22"/>
            <p:cNvSpPr txBox="1">
              <a:spLocks noChangeArrowheads="1"/>
            </p:cNvSpPr>
            <p:nvPr/>
          </p:nvSpPr>
          <p:spPr bwMode="auto">
            <a:xfrm>
              <a:off x="4272" y="3552"/>
              <a:ext cx="1056" cy="233"/>
            </a:xfrm>
            <a:prstGeom prst="rect"/>
            <a:noFill/>
            <a:ln w="9525">
              <a:noFill/>
              <a:miter lim="800000"/>
              <a:headEnd/>
              <a:tailEnd/>
            </a:ln>
          </p:spPr>
          <p:txBody>
            <a:bodyPr>
              <a:spAutoFit/>
            </a:bodyPr>
            <a:p>
              <a:pPr eaLnBrk="1" hangingPunct="1">
                <a:spcBef>
                  <a:spcPct val="50000"/>
                </a:spcBef>
              </a:pPr>
              <a:r>
                <a:rPr altLang="en-US" b="1" lang="zh-CN">
                  <a:latin typeface="+mn-ea"/>
                </a:rPr>
                <a:t>公共请求</a:t>
              </a:r>
            </a:p>
          </p:txBody>
        </p:sp>
        <p:sp>
          <p:nvSpPr>
            <p:cNvPr id="1048861" name="Text Box 23"/>
            <p:cNvSpPr txBox="1">
              <a:spLocks noChangeArrowheads="1"/>
            </p:cNvSpPr>
            <p:nvPr/>
          </p:nvSpPr>
          <p:spPr bwMode="auto">
            <a:xfrm>
              <a:off x="4944" y="3984"/>
              <a:ext cx="576" cy="252"/>
            </a:xfrm>
            <a:prstGeom prst="rect"/>
            <a:noFill/>
            <a:ln w="38100">
              <a:solidFill>
                <a:schemeClr val="tx1"/>
              </a:solidFill>
              <a:miter lim="800000"/>
              <a:headEnd/>
              <a:tailEnd/>
            </a:ln>
          </p:spPr>
          <p:txBody>
            <a:bodyPr>
              <a:spAutoFit/>
            </a:bodyPr>
            <a:p>
              <a:pPr algn="ctr" eaLnBrk="1" hangingPunct="1">
                <a:spcBef>
                  <a:spcPct val="50000"/>
                </a:spcBef>
              </a:pPr>
              <a:r>
                <a:rPr altLang="zh-CN" b="1" sz="2000" lang="en-US"/>
                <a:t> I/O</a:t>
              </a:r>
            </a:p>
          </p:txBody>
        </p:sp>
        <p:sp>
          <p:nvSpPr>
            <p:cNvPr id="1048862" name="Text Box 24"/>
            <p:cNvSpPr txBox="1">
              <a:spLocks noChangeArrowheads="1"/>
            </p:cNvSpPr>
            <p:nvPr/>
          </p:nvSpPr>
          <p:spPr bwMode="auto">
            <a:xfrm>
              <a:off x="4128" y="3984"/>
              <a:ext cx="576" cy="252"/>
            </a:xfrm>
            <a:prstGeom prst="rect"/>
            <a:noFill/>
            <a:ln w="38100">
              <a:solidFill>
                <a:schemeClr val="tx1"/>
              </a:solidFill>
              <a:miter lim="800000"/>
              <a:headEnd/>
              <a:tailEnd/>
            </a:ln>
          </p:spPr>
          <p:txBody>
            <a:bodyPr>
              <a:spAutoFit/>
            </a:bodyPr>
            <a:p>
              <a:pPr algn="ctr" eaLnBrk="1" hangingPunct="1">
                <a:spcBef>
                  <a:spcPct val="50000"/>
                </a:spcBef>
              </a:pPr>
              <a:r>
                <a:rPr altLang="zh-CN" b="1" sz="2000" lang="en-US"/>
                <a:t> I/O</a:t>
              </a:r>
            </a:p>
          </p:txBody>
        </p:sp>
        <p:sp>
          <p:nvSpPr>
            <p:cNvPr id="1048863" name="Line 25"/>
            <p:cNvSpPr>
              <a:spLocks noChangeShapeType="1"/>
            </p:cNvSpPr>
            <p:nvPr/>
          </p:nvSpPr>
          <p:spPr bwMode="auto">
            <a:xfrm>
              <a:off x="4368" y="3840"/>
              <a:ext cx="0" cy="144"/>
            </a:xfrm>
            <a:prstGeom prst="line"/>
            <a:noFill/>
            <a:ln w="38100">
              <a:solidFill>
                <a:schemeClr val="tx1"/>
              </a:solidFill>
              <a:round/>
              <a:headEnd/>
              <a:tailEnd/>
            </a:ln>
          </p:spPr>
          <p:txBody>
            <a:bodyPr anchor="ctr" wrap="none"/>
            <a:p>
              <a:endParaRPr altLang="en-US" lang="zh-CN"/>
            </a:p>
          </p:txBody>
        </p:sp>
        <p:sp>
          <p:nvSpPr>
            <p:cNvPr id="1048864" name="Line 26"/>
            <p:cNvSpPr>
              <a:spLocks noChangeShapeType="1"/>
            </p:cNvSpPr>
            <p:nvPr/>
          </p:nvSpPr>
          <p:spPr bwMode="auto">
            <a:xfrm>
              <a:off x="5232" y="3840"/>
              <a:ext cx="0" cy="144"/>
            </a:xfrm>
            <a:prstGeom prst="line"/>
            <a:noFill/>
            <a:ln w="38100">
              <a:solidFill>
                <a:schemeClr val="tx1"/>
              </a:solidFill>
              <a:round/>
              <a:headEnd/>
              <a:tailEnd/>
            </a:ln>
          </p:spPr>
          <p:txBody>
            <a:bodyPr anchor="ctr" wrap="none"/>
            <a:p>
              <a:endParaRPr altLang="en-US" lang="zh-CN"/>
            </a:p>
          </p:txBody>
        </p:sp>
        <p:sp>
          <p:nvSpPr>
            <p:cNvPr id="1048865" name="Line 27"/>
            <p:cNvSpPr>
              <a:spLocks noChangeShapeType="1"/>
            </p:cNvSpPr>
            <p:nvPr/>
          </p:nvSpPr>
          <p:spPr bwMode="auto">
            <a:xfrm>
              <a:off x="4752" y="4080"/>
              <a:ext cx="144" cy="0"/>
            </a:xfrm>
            <a:prstGeom prst="line"/>
            <a:noFill/>
            <a:ln w="28575" cap="rnd">
              <a:solidFill>
                <a:schemeClr val="tx1"/>
              </a:solidFill>
              <a:prstDash val="sysDot"/>
              <a:round/>
              <a:headEnd/>
              <a:tailEnd/>
            </a:ln>
          </p:spPr>
          <p:txBody>
            <a:bodyPr anchor="ctr" wrap="none"/>
            <a:p>
              <a:endParaRPr altLang="en-US" lang="zh-CN"/>
            </a:p>
          </p:txBody>
        </p:sp>
      </p:grpSp>
      <p:sp>
        <p:nvSpPr>
          <p:cNvPr id="1048866" name="Rectangle 8"/>
          <p:cNvSpPr>
            <a:spLocks noChangeArrowheads="1"/>
          </p:cNvSpPr>
          <p:nvPr/>
        </p:nvSpPr>
        <p:spPr bwMode="auto">
          <a:xfrm>
            <a:off x="2315270" y="2017925"/>
            <a:ext cx="838200" cy="1431925"/>
          </a:xfrm>
          <a:prstGeom prst="rect"/>
          <a:solidFill>
            <a:srgbClr val="12DEFA"/>
          </a:solidFill>
          <a:ln w="38100">
            <a:solidFill>
              <a:schemeClr val="tx1"/>
            </a:solidFill>
            <a:miter lim="800000"/>
            <a:headEnd/>
            <a:tailEnd/>
          </a:ln>
        </p:spPr>
        <p:txBody>
          <a:bodyPr anchor="ctr" wrap="none"/>
          <a:p>
            <a:pPr algn="ctr"/>
            <a:endParaRPr altLang="en-US" lang="zh-CN"/>
          </a:p>
        </p:txBody>
      </p:sp>
      <p:sp>
        <p:nvSpPr>
          <p:cNvPr id="1048867" name="Text Box 9"/>
          <p:cNvSpPr txBox="1">
            <a:spLocks noChangeArrowheads="1"/>
          </p:cNvSpPr>
          <p:nvPr/>
        </p:nvSpPr>
        <p:spPr bwMode="auto">
          <a:xfrm>
            <a:off x="2351584" y="2433682"/>
            <a:ext cx="990600" cy="461665"/>
          </a:xfrm>
          <a:prstGeom prst="rect"/>
          <a:noFill/>
          <a:ln w="9525">
            <a:noFill/>
            <a:miter lim="800000"/>
            <a:headEnd/>
            <a:tailEnd/>
          </a:ln>
        </p:spPr>
        <p:txBody>
          <a:bodyPr>
            <a:spAutoFit/>
          </a:bodyPr>
          <a:p>
            <a:pPr eaLnBrk="1" hangingPunct="1">
              <a:spcBef>
                <a:spcPct val="50000"/>
              </a:spcBef>
            </a:pPr>
            <a:r>
              <a:rPr altLang="zh-CN" b="1" sz="2400" lang="en-US">
                <a:ea typeface="黑体" pitchFamily="49" charset="-122"/>
              </a:rPr>
              <a:t>CPU</a:t>
            </a:r>
          </a:p>
        </p:txBody>
      </p:sp>
      <p:sp>
        <p:nvSpPr>
          <p:cNvPr id="1048868" name="Line 10"/>
          <p:cNvSpPr>
            <a:spLocks noChangeShapeType="1"/>
          </p:cNvSpPr>
          <p:nvPr/>
        </p:nvSpPr>
        <p:spPr bwMode="auto">
          <a:xfrm>
            <a:off x="3153470" y="2322725"/>
            <a:ext cx="1143000" cy="0"/>
          </a:xfrm>
          <a:prstGeom prst="line"/>
          <a:noFill/>
          <a:ln w="38100">
            <a:solidFill>
              <a:schemeClr val="tx1"/>
            </a:solidFill>
            <a:round/>
            <a:headEnd type="triangle" w="med" len="med"/>
            <a:tailEnd/>
          </a:ln>
        </p:spPr>
        <p:txBody>
          <a:bodyPr anchor="ctr" wrap="none"/>
          <a:p>
            <a:endParaRPr altLang="en-US" lang="zh-CN"/>
          </a:p>
        </p:txBody>
      </p:sp>
      <p:sp>
        <p:nvSpPr>
          <p:cNvPr id="1048869" name="Text Box 11"/>
          <p:cNvSpPr txBox="1">
            <a:spLocks noChangeArrowheads="1"/>
          </p:cNvSpPr>
          <p:nvPr/>
        </p:nvSpPr>
        <p:spPr bwMode="auto">
          <a:xfrm>
            <a:off x="3305870" y="1979548"/>
            <a:ext cx="1219200" cy="369332"/>
          </a:xfrm>
          <a:prstGeom prst="rect"/>
          <a:noFill/>
          <a:ln w="9525">
            <a:noFill/>
            <a:miter lim="800000"/>
            <a:headEnd/>
            <a:tailEnd/>
          </a:ln>
        </p:spPr>
        <p:txBody>
          <a:bodyPr>
            <a:spAutoFit/>
          </a:bodyPr>
          <a:p>
            <a:pPr eaLnBrk="1" hangingPunct="1">
              <a:spcBef>
                <a:spcPct val="50000"/>
              </a:spcBef>
            </a:pPr>
            <a:r>
              <a:rPr altLang="en-US" b="1" lang="zh-CN">
                <a:latin typeface="+mn-ea"/>
              </a:rPr>
              <a:t>请求</a:t>
            </a:r>
          </a:p>
        </p:txBody>
      </p:sp>
      <p:sp>
        <p:nvSpPr>
          <p:cNvPr id="1048870" name="Line 12"/>
          <p:cNvSpPr>
            <a:spLocks noChangeShapeType="1"/>
          </p:cNvSpPr>
          <p:nvPr/>
        </p:nvSpPr>
        <p:spPr bwMode="auto">
          <a:xfrm>
            <a:off x="3153470" y="3311738"/>
            <a:ext cx="1143000" cy="0"/>
          </a:xfrm>
          <a:prstGeom prst="line"/>
          <a:noFill/>
          <a:ln w="38100">
            <a:solidFill>
              <a:schemeClr val="tx1"/>
            </a:solidFill>
            <a:round/>
            <a:headEnd type="triangle" w="med" len="med"/>
            <a:tailEnd/>
          </a:ln>
        </p:spPr>
        <p:txBody>
          <a:bodyPr anchor="ctr" wrap="none"/>
          <a:p>
            <a:endParaRPr altLang="en-US" lang="zh-CN"/>
          </a:p>
        </p:txBody>
      </p:sp>
      <p:sp>
        <p:nvSpPr>
          <p:cNvPr id="1048871" name="Text Box 13"/>
          <p:cNvSpPr txBox="1">
            <a:spLocks noChangeArrowheads="1"/>
          </p:cNvSpPr>
          <p:nvPr/>
        </p:nvSpPr>
        <p:spPr bwMode="auto">
          <a:xfrm>
            <a:off x="3305870" y="2915652"/>
            <a:ext cx="1219200" cy="369332"/>
          </a:xfrm>
          <a:prstGeom prst="rect"/>
          <a:noFill/>
          <a:ln w="9525">
            <a:noFill/>
            <a:miter lim="800000"/>
            <a:headEnd/>
            <a:tailEnd/>
          </a:ln>
        </p:spPr>
        <p:txBody>
          <a:bodyPr>
            <a:spAutoFit/>
          </a:bodyPr>
          <a:p>
            <a:pPr eaLnBrk="1" hangingPunct="1">
              <a:spcBef>
                <a:spcPct val="50000"/>
              </a:spcBef>
            </a:pPr>
            <a:r>
              <a:rPr altLang="en-US" b="1" lang="zh-CN">
                <a:latin typeface="+mn-ea"/>
              </a:rPr>
              <a:t>请求</a:t>
            </a:r>
          </a:p>
        </p:txBody>
      </p:sp>
      <p:sp>
        <p:nvSpPr>
          <p:cNvPr id="1048872" name="Text Box 14"/>
          <p:cNvSpPr txBox="1">
            <a:spLocks noChangeArrowheads="1"/>
          </p:cNvSpPr>
          <p:nvPr/>
        </p:nvSpPr>
        <p:spPr bwMode="auto">
          <a:xfrm>
            <a:off x="4296470" y="2094125"/>
            <a:ext cx="914400" cy="400110"/>
          </a:xfrm>
          <a:prstGeom prst="rect"/>
          <a:noFill/>
          <a:ln w="38100">
            <a:solidFill>
              <a:schemeClr val="tx1"/>
            </a:solidFill>
            <a:miter lim="800000"/>
            <a:headEnd/>
            <a:tailEnd/>
          </a:ln>
        </p:spPr>
        <p:txBody>
          <a:bodyPr>
            <a:spAutoFit/>
          </a:bodyPr>
          <a:p>
            <a:pPr algn="ctr" eaLnBrk="1" hangingPunct="1">
              <a:spcBef>
                <a:spcPct val="50000"/>
              </a:spcBef>
            </a:pPr>
            <a:r>
              <a:rPr altLang="zh-CN" b="1" sz="2000" lang="en-US"/>
              <a:t> I/O</a:t>
            </a:r>
          </a:p>
        </p:txBody>
      </p:sp>
      <p:sp>
        <p:nvSpPr>
          <p:cNvPr id="1048873" name="Text Box 15"/>
          <p:cNvSpPr txBox="1">
            <a:spLocks noChangeArrowheads="1"/>
          </p:cNvSpPr>
          <p:nvPr/>
        </p:nvSpPr>
        <p:spPr bwMode="auto">
          <a:xfrm>
            <a:off x="4296470" y="3086313"/>
            <a:ext cx="914400" cy="400110"/>
          </a:xfrm>
          <a:prstGeom prst="rect"/>
          <a:noFill/>
          <a:ln w="38100">
            <a:solidFill>
              <a:schemeClr val="tx1"/>
            </a:solidFill>
            <a:miter lim="800000"/>
            <a:headEnd/>
            <a:tailEnd/>
          </a:ln>
        </p:spPr>
        <p:txBody>
          <a:bodyPr>
            <a:spAutoFit/>
          </a:bodyPr>
          <a:p>
            <a:pPr algn="ctr" eaLnBrk="1" hangingPunct="1">
              <a:spcBef>
                <a:spcPct val="50000"/>
              </a:spcBef>
            </a:pPr>
            <a:r>
              <a:rPr altLang="zh-CN" b="1" sz="2000" lang="en-US"/>
              <a:t> I/O</a:t>
            </a:r>
          </a:p>
        </p:txBody>
      </p:sp>
      <p:sp>
        <p:nvSpPr>
          <p:cNvPr id="1048874" name="Line 28"/>
          <p:cNvSpPr>
            <a:spLocks noChangeShapeType="1"/>
          </p:cNvSpPr>
          <p:nvPr/>
        </p:nvSpPr>
        <p:spPr bwMode="auto">
          <a:xfrm>
            <a:off x="4763195" y="2586250"/>
            <a:ext cx="0" cy="360363"/>
          </a:xfrm>
          <a:prstGeom prst="line"/>
          <a:noFill/>
          <a:ln w="28575" cap="rnd">
            <a:solidFill>
              <a:schemeClr val="tx1"/>
            </a:solidFill>
            <a:prstDash val="sysDot"/>
            <a:round/>
            <a:headEnd/>
            <a:tailEnd/>
          </a:ln>
        </p:spPr>
        <p:txBody>
          <a:bodyPr/>
          <a:p>
            <a:endParaRPr altLang="en-US" lang="zh-CN"/>
          </a:p>
        </p:txBody>
      </p:sp>
      <p:sp>
        <p:nvSpPr>
          <p:cNvPr id="1048875" name="Rectangle 32"/>
          <p:cNvSpPr>
            <a:spLocks noChangeArrowheads="1"/>
          </p:cNvSpPr>
          <p:nvPr/>
        </p:nvSpPr>
        <p:spPr bwMode="auto">
          <a:xfrm>
            <a:off x="4223618" y="4726136"/>
            <a:ext cx="838200" cy="1727200"/>
          </a:xfrm>
          <a:prstGeom prst="rect"/>
          <a:solidFill>
            <a:srgbClr val="12DEFA"/>
          </a:solidFill>
          <a:ln w="38100">
            <a:solidFill>
              <a:schemeClr val="tx1"/>
            </a:solidFill>
            <a:miter lim="800000"/>
            <a:headEnd/>
            <a:tailEnd/>
          </a:ln>
        </p:spPr>
        <p:txBody>
          <a:bodyPr anchor="ctr" wrap="none"/>
          <a:p>
            <a:endParaRPr altLang="en-US" lang="zh-CN"/>
          </a:p>
        </p:txBody>
      </p:sp>
      <p:sp>
        <p:nvSpPr>
          <p:cNvPr id="1048876" name="Text Box 33"/>
          <p:cNvSpPr txBox="1">
            <a:spLocks noChangeArrowheads="1"/>
          </p:cNvSpPr>
          <p:nvPr/>
        </p:nvSpPr>
        <p:spPr bwMode="auto">
          <a:xfrm>
            <a:off x="4223792" y="5320496"/>
            <a:ext cx="990600" cy="461665"/>
          </a:xfrm>
          <a:prstGeom prst="rect"/>
          <a:noFill/>
          <a:ln w="9525">
            <a:noFill/>
            <a:miter lim="800000"/>
            <a:headEnd/>
            <a:tailEnd/>
          </a:ln>
        </p:spPr>
        <p:txBody>
          <a:bodyPr>
            <a:spAutoFit/>
          </a:bodyPr>
          <a:p>
            <a:pPr eaLnBrk="1" hangingPunct="1">
              <a:spcBef>
                <a:spcPct val="50000"/>
              </a:spcBef>
            </a:pPr>
            <a:r>
              <a:rPr altLang="zh-CN" b="1" sz="2400" lang="en-US">
                <a:ea typeface="黑体" pitchFamily="49" charset="-122"/>
              </a:rPr>
              <a:t>CPU</a:t>
            </a:r>
          </a:p>
        </p:txBody>
      </p:sp>
      <p:sp>
        <p:nvSpPr>
          <p:cNvPr id="1048877" name="Line 34"/>
          <p:cNvSpPr>
            <a:spLocks noChangeShapeType="1"/>
          </p:cNvSpPr>
          <p:nvPr/>
        </p:nvSpPr>
        <p:spPr bwMode="auto">
          <a:xfrm>
            <a:off x="5061818" y="6112658"/>
            <a:ext cx="2514600" cy="0"/>
          </a:xfrm>
          <a:prstGeom prst="line"/>
          <a:noFill/>
          <a:ln w="38100">
            <a:solidFill>
              <a:schemeClr val="tx1"/>
            </a:solidFill>
            <a:round/>
            <a:headEnd type="triangle" w="med" len="med"/>
            <a:tailEnd/>
          </a:ln>
        </p:spPr>
        <p:txBody>
          <a:bodyPr anchor="ctr" wrap="none"/>
          <a:p>
            <a:endParaRPr altLang="en-US" lang="zh-CN"/>
          </a:p>
        </p:txBody>
      </p:sp>
      <p:sp>
        <p:nvSpPr>
          <p:cNvPr id="1048878" name="Text Box 36"/>
          <p:cNvSpPr txBox="1">
            <a:spLocks noChangeArrowheads="1"/>
          </p:cNvSpPr>
          <p:nvPr/>
        </p:nvSpPr>
        <p:spPr bwMode="auto">
          <a:xfrm>
            <a:off x="6662018" y="6341258"/>
            <a:ext cx="914400" cy="400110"/>
          </a:xfrm>
          <a:prstGeom prst="rect"/>
          <a:noFill/>
          <a:ln w="38100">
            <a:solidFill>
              <a:schemeClr val="tx1"/>
            </a:solidFill>
            <a:miter lim="800000"/>
            <a:headEnd/>
            <a:tailEnd/>
          </a:ln>
        </p:spPr>
        <p:txBody>
          <a:bodyPr>
            <a:spAutoFit/>
          </a:bodyPr>
          <a:p>
            <a:pPr algn="ctr" eaLnBrk="1" hangingPunct="1">
              <a:spcBef>
                <a:spcPct val="50000"/>
              </a:spcBef>
            </a:pPr>
            <a:r>
              <a:rPr altLang="zh-CN" b="1" sz="2000" lang="en-US"/>
              <a:t> I/O</a:t>
            </a:r>
          </a:p>
        </p:txBody>
      </p:sp>
      <p:sp>
        <p:nvSpPr>
          <p:cNvPr id="1048879" name="Text Box 37"/>
          <p:cNvSpPr txBox="1">
            <a:spLocks noChangeArrowheads="1"/>
          </p:cNvSpPr>
          <p:nvPr/>
        </p:nvSpPr>
        <p:spPr bwMode="auto">
          <a:xfrm>
            <a:off x="5366618" y="6341258"/>
            <a:ext cx="914400" cy="400110"/>
          </a:xfrm>
          <a:prstGeom prst="rect"/>
          <a:noFill/>
          <a:ln w="38100">
            <a:solidFill>
              <a:schemeClr val="tx1"/>
            </a:solidFill>
            <a:miter lim="800000"/>
            <a:headEnd/>
            <a:tailEnd/>
          </a:ln>
        </p:spPr>
        <p:txBody>
          <a:bodyPr>
            <a:spAutoFit/>
          </a:bodyPr>
          <a:p>
            <a:pPr algn="ctr" eaLnBrk="1" hangingPunct="1">
              <a:spcBef>
                <a:spcPct val="50000"/>
              </a:spcBef>
            </a:pPr>
            <a:r>
              <a:rPr altLang="zh-CN" b="1" sz="2000" lang="en-US"/>
              <a:t> I/O</a:t>
            </a:r>
          </a:p>
        </p:txBody>
      </p:sp>
      <p:sp>
        <p:nvSpPr>
          <p:cNvPr id="1048880" name="Line 38"/>
          <p:cNvSpPr>
            <a:spLocks noChangeShapeType="1"/>
          </p:cNvSpPr>
          <p:nvPr/>
        </p:nvSpPr>
        <p:spPr bwMode="auto">
          <a:xfrm>
            <a:off x="5747618" y="6112658"/>
            <a:ext cx="0" cy="228600"/>
          </a:xfrm>
          <a:prstGeom prst="line"/>
          <a:noFill/>
          <a:ln w="38100">
            <a:solidFill>
              <a:schemeClr val="tx1"/>
            </a:solidFill>
            <a:round/>
            <a:headEnd/>
            <a:tailEnd/>
          </a:ln>
        </p:spPr>
        <p:txBody>
          <a:bodyPr anchor="ctr" wrap="none"/>
          <a:p>
            <a:endParaRPr altLang="en-US" lang="zh-CN"/>
          </a:p>
        </p:txBody>
      </p:sp>
      <p:sp>
        <p:nvSpPr>
          <p:cNvPr id="1048881" name="Line 39"/>
          <p:cNvSpPr>
            <a:spLocks noChangeShapeType="1"/>
          </p:cNvSpPr>
          <p:nvPr/>
        </p:nvSpPr>
        <p:spPr bwMode="auto">
          <a:xfrm>
            <a:off x="7119218" y="6112658"/>
            <a:ext cx="0" cy="228600"/>
          </a:xfrm>
          <a:prstGeom prst="line"/>
          <a:noFill/>
          <a:ln w="38100">
            <a:solidFill>
              <a:schemeClr val="tx1"/>
            </a:solidFill>
            <a:round/>
            <a:headEnd/>
            <a:tailEnd/>
          </a:ln>
        </p:spPr>
        <p:txBody>
          <a:bodyPr anchor="ctr" wrap="none"/>
          <a:p>
            <a:endParaRPr altLang="en-US" lang="zh-CN"/>
          </a:p>
        </p:txBody>
      </p:sp>
      <p:sp>
        <p:nvSpPr>
          <p:cNvPr id="1048882" name="Line 40"/>
          <p:cNvSpPr>
            <a:spLocks noChangeShapeType="1"/>
          </p:cNvSpPr>
          <p:nvPr/>
        </p:nvSpPr>
        <p:spPr bwMode="auto">
          <a:xfrm>
            <a:off x="6357218" y="6493658"/>
            <a:ext cx="228600" cy="0"/>
          </a:xfrm>
          <a:prstGeom prst="line"/>
          <a:noFill/>
          <a:ln w="28575" cap="rnd">
            <a:solidFill>
              <a:schemeClr val="tx1"/>
            </a:solidFill>
            <a:prstDash val="sysDot"/>
            <a:round/>
            <a:headEnd/>
            <a:tailEnd/>
          </a:ln>
        </p:spPr>
        <p:txBody>
          <a:bodyPr anchor="ctr" wrap="none"/>
          <a:p>
            <a:endParaRPr altLang="en-US" lang="zh-CN"/>
          </a:p>
        </p:txBody>
      </p:sp>
      <p:sp>
        <p:nvSpPr>
          <p:cNvPr id="1048883" name="Line 41"/>
          <p:cNvSpPr>
            <a:spLocks noChangeShapeType="1"/>
          </p:cNvSpPr>
          <p:nvPr/>
        </p:nvSpPr>
        <p:spPr bwMode="auto">
          <a:xfrm>
            <a:off x="5093568" y="4945846"/>
            <a:ext cx="2514600" cy="0"/>
          </a:xfrm>
          <a:prstGeom prst="line"/>
          <a:noFill/>
          <a:ln w="38100">
            <a:solidFill>
              <a:schemeClr val="tx1"/>
            </a:solidFill>
            <a:round/>
            <a:headEnd type="triangle" w="med" len="med"/>
            <a:tailEnd/>
          </a:ln>
        </p:spPr>
        <p:txBody>
          <a:bodyPr anchor="ctr" wrap="none"/>
          <a:p>
            <a:endParaRPr altLang="en-US" lang="zh-CN"/>
          </a:p>
        </p:txBody>
      </p:sp>
      <p:sp>
        <p:nvSpPr>
          <p:cNvPr id="1048884" name="Text Box 42"/>
          <p:cNvSpPr txBox="1">
            <a:spLocks noChangeArrowheads="1"/>
          </p:cNvSpPr>
          <p:nvPr/>
        </p:nvSpPr>
        <p:spPr bwMode="auto">
          <a:xfrm>
            <a:off x="6693768" y="5174446"/>
            <a:ext cx="914400" cy="400110"/>
          </a:xfrm>
          <a:prstGeom prst="rect"/>
          <a:noFill/>
          <a:ln w="38100">
            <a:solidFill>
              <a:schemeClr val="tx1"/>
            </a:solidFill>
            <a:miter lim="800000"/>
            <a:headEnd/>
            <a:tailEnd/>
          </a:ln>
        </p:spPr>
        <p:txBody>
          <a:bodyPr>
            <a:spAutoFit/>
          </a:bodyPr>
          <a:p>
            <a:pPr algn="ctr" eaLnBrk="1" hangingPunct="1">
              <a:spcBef>
                <a:spcPct val="50000"/>
              </a:spcBef>
            </a:pPr>
            <a:r>
              <a:rPr altLang="zh-CN" b="1" sz="2000" lang="en-US"/>
              <a:t> I/O</a:t>
            </a:r>
          </a:p>
        </p:txBody>
      </p:sp>
      <p:sp>
        <p:nvSpPr>
          <p:cNvPr id="1048885" name="Text Box 43"/>
          <p:cNvSpPr txBox="1">
            <a:spLocks noChangeArrowheads="1"/>
          </p:cNvSpPr>
          <p:nvPr/>
        </p:nvSpPr>
        <p:spPr bwMode="auto">
          <a:xfrm>
            <a:off x="5398368" y="5174446"/>
            <a:ext cx="914400" cy="400110"/>
          </a:xfrm>
          <a:prstGeom prst="rect"/>
          <a:noFill/>
          <a:ln w="38100">
            <a:solidFill>
              <a:schemeClr val="tx1"/>
            </a:solidFill>
            <a:miter lim="800000"/>
            <a:headEnd/>
            <a:tailEnd/>
          </a:ln>
        </p:spPr>
        <p:txBody>
          <a:bodyPr>
            <a:spAutoFit/>
          </a:bodyPr>
          <a:p>
            <a:pPr algn="ctr" eaLnBrk="1" hangingPunct="1">
              <a:spcBef>
                <a:spcPct val="50000"/>
              </a:spcBef>
            </a:pPr>
            <a:r>
              <a:rPr altLang="zh-CN" b="1" sz="2000" lang="en-US"/>
              <a:t> I/O</a:t>
            </a:r>
          </a:p>
        </p:txBody>
      </p:sp>
      <p:sp>
        <p:nvSpPr>
          <p:cNvPr id="1048886" name="Line 44"/>
          <p:cNvSpPr>
            <a:spLocks noChangeShapeType="1"/>
          </p:cNvSpPr>
          <p:nvPr/>
        </p:nvSpPr>
        <p:spPr bwMode="auto">
          <a:xfrm>
            <a:off x="5779368" y="4945846"/>
            <a:ext cx="0" cy="228600"/>
          </a:xfrm>
          <a:prstGeom prst="line"/>
          <a:noFill/>
          <a:ln w="38100">
            <a:solidFill>
              <a:schemeClr val="tx1"/>
            </a:solidFill>
            <a:round/>
            <a:headEnd/>
            <a:tailEnd/>
          </a:ln>
        </p:spPr>
        <p:txBody>
          <a:bodyPr anchor="ctr" wrap="none"/>
          <a:p>
            <a:endParaRPr altLang="en-US" lang="zh-CN"/>
          </a:p>
        </p:txBody>
      </p:sp>
      <p:sp>
        <p:nvSpPr>
          <p:cNvPr id="1048887" name="Line 45"/>
          <p:cNvSpPr>
            <a:spLocks noChangeShapeType="1"/>
          </p:cNvSpPr>
          <p:nvPr/>
        </p:nvSpPr>
        <p:spPr bwMode="auto">
          <a:xfrm>
            <a:off x="7150968" y="4945846"/>
            <a:ext cx="0" cy="228600"/>
          </a:xfrm>
          <a:prstGeom prst="line"/>
          <a:noFill/>
          <a:ln w="38100">
            <a:solidFill>
              <a:schemeClr val="tx1"/>
            </a:solidFill>
            <a:round/>
            <a:headEnd/>
            <a:tailEnd/>
          </a:ln>
        </p:spPr>
        <p:txBody>
          <a:bodyPr anchor="ctr" wrap="none"/>
          <a:p>
            <a:endParaRPr altLang="en-US" lang="zh-CN"/>
          </a:p>
        </p:txBody>
      </p:sp>
      <p:sp>
        <p:nvSpPr>
          <p:cNvPr id="1048888" name="Line 46"/>
          <p:cNvSpPr>
            <a:spLocks noChangeShapeType="1"/>
          </p:cNvSpPr>
          <p:nvPr/>
        </p:nvSpPr>
        <p:spPr bwMode="auto">
          <a:xfrm>
            <a:off x="6388968" y="5326846"/>
            <a:ext cx="228600" cy="0"/>
          </a:xfrm>
          <a:prstGeom prst="line"/>
          <a:noFill/>
          <a:ln w="28575" cap="rnd">
            <a:solidFill>
              <a:schemeClr val="tx1"/>
            </a:solidFill>
            <a:prstDash val="sysDot"/>
            <a:round/>
            <a:headEnd/>
            <a:tailEnd/>
          </a:ln>
        </p:spPr>
        <p:txBody>
          <a:bodyPr anchor="ctr" wrap="none"/>
          <a:p>
            <a:endParaRPr altLang="en-US" lang="zh-CN"/>
          </a:p>
        </p:txBody>
      </p:sp>
      <p:sp>
        <p:nvSpPr>
          <p:cNvPr id="1048889" name="Text Box 49"/>
          <p:cNvSpPr txBox="1">
            <a:spLocks noChangeArrowheads="1"/>
          </p:cNvSpPr>
          <p:nvPr/>
        </p:nvSpPr>
        <p:spPr bwMode="auto">
          <a:xfrm>
            <a:off x="3928343" y="4002300"/>
            <a:ext cx="3624263" cy="519113"/>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3</a:t>
            </a:r>
            <a:r>
              <a:rPr altLang="en-US" b="1" sz="2800" lang="zh-CN"/>
              <a:t>）混合传送方式</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854"/>
                                        </p:tgtEl>
                                        <p:attrNameLst>
                                          <p:attrName>style.visibility</p:attrName>
                                        </p:attrNameLst>
                                      </p:cBhvr>
                                      <p:to>
                                        <p:strVal val="visible"/>
                                      </p:to>
                                    </p:set>
                                    <p:animEffect transition="in" filter="wipe(left)">
                                      <p:cBhvr>
                                        <p:cTn dur="500" id="7"/>
                                        <p:tgtEl>
                                          <p:spTgt spid="104885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 presetSubtype="0">
                                  <p:stCondLst>
                                    <p:cond delay="0"/>
                                  </p:stCondLst>
                                  <p:childTnLst>
                                    <p:set>
                                      <p:cBhvr>
                                        <p:cTn dur="1" fill="hold" id="11">
                                          <p:stCondLst>
                                            <p:cond delay="0"/>
                                          </p:stCondLst>
                                        </p:cTn>
                                        <p:tgtEl>
                                          <p:spTgt spid="1048866"/>
                                        </p:tgtEl>
                                        <p:attrNameLst>
                                          <p:attrName>style.visibility</p:attrName>
                                        </p:attrNameLst>
                                      </p:cBhvr>
                                      <p:to>
                                        <p:strVal val="visible"/>
                                      </p:to>
                                    </p:set>
                                  </p:childTnLst>
                                </p:cTn>
                              </p:par>
                              <p:par>
                                <p:cTn fill="hold" grpId="0" id="12" nodeType="withEffect" presetClass="entr" presetID="1" presetSubtype="0">
                                  <p:stCondLst>
                                    <p:cond delay="0"/>
                                  </p:stCondLst>
                                  <p:childTnLst>
                                    <p:set>
                                      <p:cBhvr>
                                        <p:cTn dur="1" fill="hold" id="13">
                                          <p:stCondLst>
                                            <p:cond delay="0"/>
                                          </p:stCondLst>
                                        </p:cTn>
                                        <p:tgtEl>
                                          <p:spTgt spid="1048867"/>
                                        </p:tgtEl>
                                        <p:attrNameLst>
                                          <p:attrName>style.visibility</p:attrName>
                                        </p:attrNameLst>
                                      </p:cBhvr>
                                      <p:to>
                                        <p:strVal val="visible"/>
                                      </p:to>
                                    </p:set>
                                  </p:childTnLst>
                                </p:cTn>
                              </p:par>
                              <p:par>
                                <p:cTn fill="hold" grpId="0" id="14" nodeType="withEffect" presetClass="entr" presetID="1" presetSubtype="0">
                                  <p:stCondLst>
                                    <p:cond delay="0"/>
                                  </p:stCondLst>
                                  <p:childTnLst>
                                    <p:set>
                                      <p:cBhvr>
                                        <p:cTn dur="1" fill="hold" id="15">
                                          <p:stCondLst>
                                            <p:cond delay="0"/>
                                          </p:stCondLst>
                                        </p:cTn>
                                        <p:tgtEl>
                                          <p:spTgt spid="1048868"/>
                                        </p:tgtEl>
                                        <p:attrNameLst>
                                          <p:attrName>style.visibility</p:attrName>
                                        </p:attrNameLst>
                                      </p:cBhvr>
                                      <p:to>
                                        <p:strVal val="visible"/>
                                      </p:to>
                                    </p:set>
                                  </p:childTnLst>
                                </p:cTn>
                              </p:par>
                              <p:par>
                                <p:cTn fill="hold" grpId="0" id="16" nodeType="withEffect" presetClass="entr" presetID="1" presetSubtype="0">
                                  <p:stCondLst>
                                    <p:cond delay="0"/>
                                  </p:stCondLst>
                                  <p:childTnLst>
                                    <p:set>
                                      <p:cBhvr>
                                        <p:cTn dur="1" fill="hold" id="17">
                                          <p:stCondLst>
                                            <p:cond delay="0"/>
                                          </p:stCondLst>
                                        </p:cTn>
                                        <p:tgtEl>
                                          <p:spTgt spid="1048869"/>
                                        </p:tgtEl>
                                        <p:attrNameLst>
                                          <p:attrName>style.visibility</p:attrName>
                                        </p:attrNameLst>
                                      </p:cBhvr>
                                      <p:to>
                                        <p:strVal val="visible"/>
                                      </p:to>
                                    </p:set>
                                  </p:childTnLst>
                                </p:cTn>
                              </p:par>
                              <p:par>
                                <p:cTn fill="hold" grpId="0" id="18" nodeType="withEffect" presetClass="entr" presetID="1" presetSubtype="0">
                                  <p:stCondLst>
                                    <p:cond delay="0"/>
                                  </p:stCondLst>
                                  <p:childTnLst>
                                    <p:set>
                                      <p:cBhvr>
                                        <p:cTn dur="1" fill="hold" id="19">
                                          <p:stCondLst>
                                            <p:cond delay="0"/>
                                          </p:stCondLst>
                                        </p:cTn>
                                        <p:tgtEl>
                                          <p:spTgt spid="1048870"/>
                                        </p:tgtEl>
                                        <p:attrNameLst>
                                          <p:attrName>style.visibility</p:attrName>
                                        </p:attrNameLst>
                                      </p:cBhvr>
                                      <p:to>
                                        <p:strVal val="visible"/>
                                      </p:to>
                                    </p:set>
                                  </p:childTnLst>
                                </p:cTn>
                              </p:par>
                              <p:par>
                                <p:cTn fill="hold" grpId="0" id="20" nodeType="withEffect" presetClass="entr" presetID="1" presetSubtype="0">
                                  <p:stCondLst>
                                    <p:cond delay="0"/>
                                  </p:stCondLst>
                                  <p:childTnLst>
                                    <p:set>
                                      <p:cBhvr>
                                        <p:cTn dur="1" fill="hold" id="21">
                                          <p:stCondLst>
                                            <p:cond delay="0"/>
                                          </p:stCondLst>
                                        </p:cTn>
                                        <p:tgtEl>
                                          <p:spTgt spid="1048871"/>
                                        </p:tgtEl>
                                        <p:attrNameLst>
                                          <p:attrName>style.visibility</p:attrName>
                                        </p:attrNameLst>
                                      </p:cBhvr>
                                      <p:to>
                                        <p:strVal val="visible"/>
                                      </p:to>
                                    </p:set>
                                  </p:childTnLst>
                                </p:cTn>
                              </p:par>
                              <p:par>
                                <p:cTn fill="hold" grpId="0" id="22" nodeType="withEffect" presetClass="entr" presetID="1" presetSubtype="0">
                                  <p:stCondLst>
                                    <p:cond delay="0"/>
                                  </p:stCondLst>
                                  <p:childTnLst>
                                    <p:set>
                                      <p:cBhvr>
                                        <p:cTn dur="1" fill="hold" id="23">
                                          <p:stCondLst>
                                            <p:cond delay="0"/>
                                          </p:stCondLst>
                                        </p:cTn>
                                        <p:tgtEl>
                                          <p:spTgt spid="1048872"/>
                                        </p:tgtEl>
                                        <p:attrNameLst>
                                          <p:attrName>style.visibility</p:attrName>
                                        </p:attrNameLst>
                                      </p:cBhvr>
                                      <p:to>
                                        <p:strVal val="visible"/>
                                      </p:to>
                                    </p:set>
                                  </p:childTnLst>
                                </p:cTn>
                              </p:par>
                              <p:par>
                                <p:cTn fill="hold" grpId="0" id="24" nodeType="withEffect" presetClass="entr" presetID="1" presetSubtype="0">
                                  <p:stCondLst>
                                    <p:cond delay="0"/>
                                  </p:stCondLst>
                                  <p:childTnLst>
                                    <p:set>
                                      <p:cBhvr>
                                        <p:cTn dur="1" fill="hold" id="25">
                                          <p:stCondLst>
                                            <p:cond delay="0"/>
                                          </p:stCondLst>
                                        </p:cTn>
                                        <p:tgtEl>
                                          <p:spTgt spid="1048873"/>
                                        </p:tgtEl>
                                        <p:attrNameLst>
                                          <p:attrName>style.visibility</p:attrName>
                                        </p:attrNameLst>
                                      </p:cBhvr>
                                      <p:to>
                                        <p:strVal val="visible"/>
                                      </p:to>
                                    </p:set>
                                  </p:childTnLst>
                                </p:cTn>
                              </p:par>
                              <p:par>
                                <p:cTn fill="hold" grpId="0" id="26" nodeType="withEffect" presetClass="entr" presetID="1" presetSubtype="0">
                                  <p:stCondLst>
                                    <p:cond delay="0"/>
                                  </p:stCondLst>
                                  <p:childTnLst>
                                    <p:set>
                                      <p:cBhvr>
                                        <p:cTn dur="1" fill="hold" id="27">
                                          <p:stCondLst>
                                            <p:cond delay="0"/>
                                          </p:stCondLst>
                                        </p:cTn>
                                        <p:tgtEl>
                                          <p:spTgt spid="1048874"/>
                                        </p:tgtEl>
                                        <p:attrNameLst>
                                          <p:attrName>style.visibility</p:attrName>
                                        </p:attrNameLst>
                                      </p:cBhvr>
                                      <p:to>
                                        <p:strVal val="visible"/>
                                      </p:to>
                                    </p:se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8">
                                  <p:stCondLst>
                                    <p:cond delay="0"/>
                                  </p:stCondLst>
                                  <p:childTnLst>
                                    <p:set>
                                      <p:cBhvr>
                                        <p:cTn dur="1" fill="hold" id="31">
                                          <p:stCondLst>
                                            <p:cond delay="0"/>
                                          </p:stCondLst>
                                        </p:cTn>
                                        <p:tgtEl>
                                          <p:spTgt spid="1048856"/>
                                        </p:tgtEl>
                                        <p:attrNameLst>
                                          <p:attrName>style.visibility</p:attrName>
                                        </p:attrNameLst>
                                      </p:cBhvr>
                                      <p:to>
                                        <p:strVal val="visible"/>
                                      </p:to>
                                    </p:set>
                                    <p:animEffect transition="in" filter="wipe(left)">
                                      <p:cBhvr>
                                        <p:cTn dur="500" id="32"/>
                                        <p:tgtEl>
                                          <p:spTgt spid="1048856"/>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2" presetSubtype="2">
                                  <p:stCondLst>
                                    <p:cond delay="0"/>
                                  </p:stCondLst>
                                  <p:childTnLst>
                                    <p:set>
                                      <p:cBhvr>
                                        <p:cTn dur="1" fill="hold" id="36">
                                          <p:stCondLst>
                                            <p:cond delay="0"/>
                                          </p:stCondLst>
                                        </p:cTn>
                                        <p:tgtEl>
                                          <p:spTgt spid="70"/>
                                        </p:tgtEl>
                                        <p:attrNameLst>
                                          <p:attrName>style.visibility</p:attrName>
                                        </p:attrNameLst>
                                      </p:cBhvr>
                                      <p:to>
                                        <p:strVal val="visible"/>
                                      </p:to>
                                    </p:set>
                                    <p:animEffect transition="in" filter="wipe(right)">
                                      <p:cBhvr>
                                        <p:cTn dur="500" id="37"/>
                                        <p:tgtEl>
                                          <p:spTgt spid="70"/>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8">
                                  <p:stCondLst>
                                    <p:cond delay="0"/>
                                  </p:stCondLst>
                                  <p:childTnLst>
                                    <p:set>
                                      <p:cBhvr>
                                        <p:cTn dur="1" fill="hold" id="41">
                                          <p:stCondLst>
                                            <p:cond delay="0"/>
                                          </p:stCondLst>
                                        </p:cTn>
                                        <p:tgtEl>
                                          <p:spTgt spid="1048889"/>
                                        </p:tgtEl>
                                        <p:attrNameLst>
                                          <p:attrName>style.visibility</p:attrName>
                                        </p:attrNameLst>
                                      </p:cBhvr>
                                      <p:to>
                                        <p:strVal val="visible"/>
                                      </p:to>
                                    </p:set>
                                    <p:animEffect transition="in" filter="wipe(left)">
                                      <p:cBhvr>
                                        <p:cTn dur="500" id="42"/>
                                        <p:tgtEl>
                                          <p:spTgt spid="1048889"/>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1" presetSubtype="0">
                                  <p:stCondLst>
                                    <p:cond delay="0"/>
                                  </p:stCondLst>
                                  <p:childTnLst>
                                    <p:set>
                                      <p:cBhvr>
                                        <p:cTn dur="1" fill="hold" id="46">
                                          <p:stCondLst>
                                            <p:cond delay="0"/>
                                          </p:stCondLst>
                                        </p:cTn>
                                        <p:tgtEl>
                                          <p:spTgt spid="1048875"/>
                                        </p:tgtEl>
                                        <p:attrNameLst>
                                          <p:attrName>style.visibility</p:attrName>
                                        </p:attrNameLst>
                                      </p:cBhvr>
                                      <p:to>
                                        <p:strVal val="visible"/>
                                      </p:to>
                                    </p:set>
                                  </p:childTnLst>
                                </p:cTn>
                              </p:par>
                              <p:par>
                                <p:cTn fill="hold" grpId="0" id="47" nodeType="withEffect" presetClass="entr" presetID="1" presetSubtype="0">
                                  <p:stCondLst>
                                    <p:cond delay="0"/>
                                  </p:stCondLst>
                                  <p:childTnLst>
                                    <p:set>
                                      <p:cBhvr>
                                        <p:cTn dur="1" fill="hold" id="48">
                                          <p:stCondLst>
                                            <p:cond delay="0"/>
                                          </p:stCondLst>
                                        </p:cTn>
                                        <p:tgtEl>
                                          <p:spTgt spid="1048876"/>
                                        </p:tgtEl>
                                        <p:attrNameLst>
                                          <p:attrName>style.visibility</p:attrName>
                                        </p:attrNameLst>
                                      </p:cBhvr>
                                      <p:to>
                                        <p:strVal val="visible"/>
                                      </p:to>
                                    </p:set>
                                  </p:childTnLst>
                                </p:cTn>
                              </p:par>
                              <p:par>
                                <p:cTn fill="hold" grpId="0" id="49" nodeType="withEffect" presetClass="entr" presetID="1" presetSubtype="0">
                                  <p:stCondLst>
                                    <p:cond delay="0"/>
                                  </p:stCondLst>
                                  <p:childTnLst>
                                    <p:set>
                                      <p:cBhvr>
                                        <p:cTn dur="1" fill="hold" id="50">
                                          <p:stCondLst>
                                            <p:cond delay="0"/>
                                          </p:stCondLst>
                                        </p:cTn>
                                        <p:tgtEl>
                                          <p:spTgt spid="1048877"/>
                                        </p:tgtEl>
                                        <p:attrNameLst>
                                          <p:attrName>style.visibility</p:attrName>
                                        </p:attrNameLst>
                                      </p:cBhvr>
                                      <p:to>
                                        <p:strVal val="visible"/>
                                      </p:to>
                                    </p:set>
                                  </p:childTnLst>
                                </p:cTn>
                              </p:par>
                              <p:par>
                                <p:cTn fill="hold" grpId="0" id="51" nodeType="withEffect" presetClass="entr" presetID="1" presetSubtype="0">
                                  <p:stCondLst>
                                    <p:cond delay="0"/>
                                  </p:stCondLst>
                                  <p:childTnLst>
                                    <p:set>
                                      <p:cBhvr>
                                        <p:cTn dur="1" fill="hold" id="52">
                                          <p:stCondLst>
                                            <p:cond delay="0"/>
                                          </p:stCondLst>
                                        </p:cTn>
                                        <p:tgtEl>
                                          <p:spTgt spid="1048878"/>
                                        </p:tgtEl>
                                        <p:attrNameLst>
                                          <p:attrName>style.visibility</p:attrName>
                                        </p:attrNameLst>
                                      </p:cBhvr>
                                      <p:to>
                                        <p:strVal val="visible"/>
                                      </p:to>
                                    </p:set>
                                  </p:childTnLst>
                                </p:cTn>
                              </p:par>
                              <p:par>
                                <p:cTn fill="hold" grpId="0" id="53" nodeType="withEffect" presetClass="entr" presetID="1" presetSubtype="0">
                                  <p:stCondLst>
                                    <p:cond delay="0"/>
                                  </p:stCondLst>
                                  <p:childTnLst>
                                    <p:set>
                                      <p:cBhvr>
                                        <p:cTn dur="1" fill="hold" id="54">
                                          <p:stCondLst>
                                            <p:cond delay="0"/>
                                          </p:stCondLst>
                                        </p:cTn>
                                        <p:tgtEl>
                                          <p:spTgt spid="1048879"/>
                                        </p:tgtEl>
                                        <p:attrNameLst>
                                          <p:attrName>style.visibility</p:attrName>
                                        </p:attrNameLst>
                                      </p:cBhvr>
                                      <p:to>
                                        <p:strVal val="visible"/>
                                      </p:to>
                                    </p:set>
                                  </p:childTnLst>
                                </p:cTn>
                              </p:par>
                              <p:par>
                                <p:cTn fill="hold" grpId="0" id="55" nodeType="withEffect" presetClass="entr" presetID="1" presetSubtype="0">
                                  <p:stCondLst>
                                    <p:cond delay="0"/>
                                  </p:stCondLst>
                                  <p:childTnLst>
                                    <p:set>
                                      <p:cBhvr>
                                        <p:cTn dur="1" fill="hold" id="56">
                                          <p:stCondLst>
                                            <p:cond delay="0"/>
                                          </p:stCondLst>
                                        </p:cTn>
                                        <p:tgtEl>
                                          <p:spTgt spid="1048880"/>
                                        </p:tgtEl>
                                        <p:attrNameLst>
                                          <p:attrName>style.visibility</p:attrName>
                                        </p:attrNameLst>
                                      </p:cBhvr>
                                      <p:to>
                                        <p:strVal val="visible"/>
                                      </p:to>
                                    </p:set>
                                  </p:childTnLst>
                                </p:cTn>
                              </p:par>
                              <p:par>
                                <p:cTn fill="hold" grpId="0" id="57" nodeType="withEffect" presetClass="entr" presetID="1" presetSubtype="0">
                                  <p:stCondLst>
                                    <p:cond delay="0"/>
                                  </p:stCondLst>
                                  <p:childTnLst>
                                    <p:set>
                                      <p:cBhvr>
                                        <p:cTn dur="1" fill="hold" id="58">
                                          <p:stCondLst>
                                            <p:cond delay="0"/>
                                          </p:stCondLst>
                                        </p:cTn>
                                        <p:tgtEl>
                                          <p:spTgt spid="1048881"/>
                                        </p:tgtEl>
                                        <p:attrNameLst>
                                          <p:attrName>style.visibility</p:attrName>
                                        </p:attrNameLst>
                                      </p:cBhvr>
                                      <p:to>
                                        <p:strVal val="visible"/>
                                      </p:to>
                                    </p:set>
                                  </p:childTnLst>
                                </p:cTn>
                              </p:par>
                              <p:par>
                                <p:cTn fill="hold" grpId="0" id="59" nodeType="withEffect" presetClass="entr" presetID="1" presetSubtype="0">
                                  <p:stCondLst>
                                    <p:cond delay="0"/>
                                  </p:stCondLst>
                                  <p:childTnLst>
                                    <p:set>
                                      <p:cBhvr>
                                        <p:cTn dur="1" fill="hold" id="60">
                                          <p:stCondLst>
                                            <p:cond delay="0"/>
                                          </p:stCondLst>
                                        </p:cTn>
                                        <p:tgtEl>
                                          <p:spTgt spid="1048882"/>
                                        </p:tgtEl>
                                        <p:attrNameLst>
                                          <p:attrName>style.visibility</p:attrName>
                                        </p:attrNameLst>
                                      </p:cBhvr>
                                      <p:to>
                                        <p:strVal val="visible"/>
                                      </p:to>
                                    </p:set>
                                  </p:childTnLst>
                                </p:cTn>
                              </p:par>
                              <p:par>
                                <p:cTn fill="hold" grpId="0" id="61" nodeType="withEffect" presetClass="entr" presetID="1" presetSubtype="0">
                                  <p:stCondLst>
                                    <p:cond delay="0"/>
                                  </p:stCondLst>
                                  <p:childTnLst>
                                    <p:set>
                                      <p:cBhvr>
                                        <p:cTn dur="1" fill="hold" id="62">
                                          <p:stCondLst>
                                            <p:cond delay="0"/>
                                          </p:stCondLst>
                                        </p:cTn>
                                        <p:tgtEl>
                                          <p:spTgt spid="1048883"/>
                                        </p:tgtEl>
                                        <p:attrNameLst>
                                          <p:attrName>style.visibility</p:attrName>
                                        </p:attrNameLst>
                                      </p:cBhvr>
                                      <p:to>
                                        <p:strVal val="visible"/>
                                      </p:to>
                                    </p:set>
                                  </p:childTnLst>
                                </p:cTn>
                              </p:par>
                              <p:par>
                                <p:cTn fill="hold" grpId="0" id="63" nodeType="withEffect" presetClass="entr" presetID="1" presetSubtype="0">
                                  <p:stCondLst>
                                    <p:cond delay="0"/>
                                  </p:stCondLst>
                                  <p:childTnLst>
                                    <p:set>
                                      <p:cBhvr>
                                        <p:cTn dur="1" fill="hold" id="64">
                                          <p:stCondLst>
                                            <p:cond delay="0"/>
                                          </p:stCondLst>
                                        </p:cTn>
                                        <p:tgtEl>
                                          <p:spTgt spid="1048884"/>
                                        </p:tgtEl>
                                        <p:attrNameLst>
                                          <p:attrName>style.visibility</p:attrName>
                                        </p:attrNameLst>
                                      </p:cBhvr>
                                      <p:to>
                                        <p:strVal val="visible"/>
                                      </p:to>
                                    </p:set>
                                  </p:childTnLst>
                                </p:cTn>
                              </p:par>
                              <p:par>
                                <p:cTn fill="hold" grpId="0" id="65" nodeType="withEffect" presetClass="entr" presetID="1" presetSubtype="0">
                                  <p:stCondLst>
                                    <p:cond delay="0"/>
                                  </p:stCondLst>
                                  <p:childTnLst>
                                    <p:set>
                                      <p:cBhvr>
                                        <p:cTn dur="1" fill="hold" id="66">
                                          <p:stCondLst>
                                            <p:cond delay="0"/>
                                          </p:stCondLst>
                                        </p:cTn>
                                        <p:tgtEl>
                                          <p:spTgt spid="1048885"/>
                                        </p:tgtEl>
                                        <p:attrNameLst>
                                          <p:attrName>style.visibility</p:attrName>
                                        </p:attrNameLst>
                                      </p:cBhvr>
                                      <p:to>
                                        <p:strVal val="visible"/>
                                      </p:to>
                                    </p:set>
                                  </p:childTnLst>
                                </p:cTn>
                              </p:par>
                              <p:par>
                                <p:cTn fill="hold" grpId="0" id="67" nodeType="withEffect" presetClass="entr" presetID="1" presetSubtype="0">
                                  <p:stCondLst>
                                    <p:cond delay="0"/>
                                  </p:stCondLst>
                                  <p:childTnLst>
                                    <p:set>
                                      <p:cBhvr>
                                        <p:cTn dur="1" fill="hold" id="68">
                                          <p:stCondLst>
                                            <p:cond delay="0"/>
                                          </p:stCondLst>
                                        </p:cTn>
                                        <p:tgtEl>
                                          <p:spTgt spid="1048886"/>
                                        </p:tgtEl>
                                        <p:attrNameLst>
                                          <p:attrName>style.visibility</p:attrName>
                                        </p:attrNameLst>
                                      </p:cBhvr>
                                      <p:to>
                                        <p:strVal val="visible"/>
                                      </p:to>
                                    </p:set>
                                  </p:childTnLst>
                                </p:cTn>
                              </p:par>
                              <p:par>
                                <p:cTn fill="hold" grpId="0" id="69" nodeType="withEffect" presetClass="entr" presetID="1" presetSubtype="0">
                                  <p:stCondLst>
                                    <p:cond delay="0"/>
                                  </p:stCondLst>
                                  <p:childTnLst>
                                    <p:set>
                                      <p:cBhvr>
                                        <p:cTn dur="1" fill="hold" id="70">
                                          <p:stCondLst>
                                            <p:cond delay="0"/>
                                          </p:stCondLst>
                                        </p:cTn>
                                        <p:tgtEl>
                                          <p:spTgt spid="1048887"/>
                                        </p:tgtEl>
                                        <p:attrNameLst>
                                          <p:attrName>style.visibility</p:attrName>
                                        </p:attrNameLst>
                                      </p:cBhvr>
                                      <p:to>
                                        <p:strVal val="visible"/>
                                      </p:to>
                                    </p:set>
                                  </p:childTnLst>
                                </p:cTn>
                              </p:par>
                              <p:par>
                                <p:cTn fill="hold" grpId="0" id="71" nodeType="withEffect" presetClass="entr" presetID="1" presetSubtype="0">
                                  <p:stCondLst>
                                    <p:cond delay="0"/>
                                  </p:stCondLst>
                                  <p:childTnLst>
                                    <p:set>
                                      <p:cBhvr>
                                        <p:cTn dur="1" fill="hold" id="72">
                                          <p:stCondLst>
                                            <p:cond delay="0"/>
                                          </p:stCondLst>
                                        </p:cTn>
                                        <p:tgtEl>
                                          <p:spTgt spid="10488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54" grpId="0" autoUpdateAnimBg="0"/>
      <p:bldP spid="1048856" grpId="0" autoUpdateAnimBg="0"/>
      <p:bldP spid="1048866" grpId="0" animBg="1"/>
      <p:bldP spid="1048867" grpId="0"/>
      <p:bldP spid="1048868" grpId="0" animBg="1"/>
      <p:bldP spid="1048869" grpId="0"/>
      <p:bldP spid="1048870" grpId="0" animBg="1"/>
      <p:bldP spid="1048871" grpId="0"/>
      <p:bldP spid="1048872" grpId="0" animBg="1"/>
      <p:bldP spid="1048873" grpId="0" animBg="1"/>
      <p:bldP spid="1048874" grpId="0" animBg="1"/>
      <p:bldP spid="1048875" grpId="0" animBg="1"/>
      <p:bldP spid="1048876" grpId="0"/>
      <p:bldP spid="1048877" grpId="0" animBg="1"/>
      <p:bldP spid="1048878" grpId="0" animBg="1"/>
      <p:bldP spid="1048879" grpId="0" animBg="1"/>
      <p:bldP spid="1048880" grpId="0" animBg="1"/>
      <p:bldP spid="1048881" grpId="0" animBg="1"/>
      <p:bldP spid="1048882" grpId="0" animBg="1"/>
      <p:bldP spid="1048883" grpId="0" animBg="1"/>
      <p:bldP spid="1048884" grpId="0" animBg="1"/>
      <p:bldP spid="1048885" grpId="0" animBg="1"/>
      <p:bldP spid="1048886" grpId="0" animBg="1"/>
      <p:bldP spid="1048887" grpId="0" animBg="1"/>
      <p:bldP spid="1048888" grpId="0" animBg="1"/>
      <p:bldP spid="104888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72" name=""/>
        <p:cNvGrpSpPr/>
        <p:nvPr/>
      </p:nvGrpSpPr>
      <p:grpSpPr>
        <a:xfrm>
          <a:off x="0" y="0"/>
          <a:ext cx="0" cy="0"/>
          <a:chOff x="0" y="0"/>
          <a:chExt cx="0" cy="0"/>
        </a:xfrm>
      </p:grpSpPr>
      <p:sp>
        <p:nvSpPr>
          <p:cNvPr id="1048890" name="Text Box 2"/>
          <p:cNvSpPr txBox="1">
            <a:spLocks noChangeArrowheads="1"/>
          </p:cNvSpPr>
          <p:nvPr/>
        </p:nvSpPr>
        <p:spPr bwMode="auto">
          <a:xfrm>
            <a:off x="2321297" y="188640"/>
            <a:ext cx="3774703" cy="523220"/>
          </a:xfrm>
          <a:prstGeom prst="rect"/>
          <a:noFill/>
          <a:ln w="12700" cap="sq">
            <a:noFill/>
            <a:miter lim="800000"/>
            <a:headEnd type="none" w="sm" len="sm"/>
            <a:tailEnd type="none" w="sm" len="sm"/>
          </a:ln>
        </p:spPr>
        <p:txBody>
          <a:bodyPr wrap="square">
            <a:spAutoFit/>
          </a:bodyPr>
          <a:p>
            <a:pPr eaLnBrk="1" hangingPunct="1">
              <a:spcBef>
                <a:spcPct val="50000"/>
              </a:spcBef>
            </a:pPr>
            <a:r>
              <a:rPr altLang="en-US" b="1" sz="2800" lang="zh-CN"/>
              <a:t>中断请求优先级判段</a:t>
            </a:r>
          </a:p>
        </p:txBody>
      </p:sp>
      <p:sp>
        <p:nvSpPr>
          <p:cNvPr id="1048891" name="Text Box 3"/>
          <p:cNvSpPr txBox="1">
            <a:spLocks noChangeArrowheads="1"/>
          </p:cNvSpPr>
          <p:nvPr/>
        </p:nvSpPr>
        <p:spPr bwMode="auto">
          <a:xfrm>
            <a:off x="1668463" y="977900"/>
            <a:ext cx="3995737"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a:t>
            </a:r>
            <a:r>
              <a:rPr altLang="zh-CN" b="1" sz="2800" lang="en-US"/>
              <a:t>1</a:t>
            </a:r>
            <a:r>
              <a:rPr altLang="en-US" b="1" sz="2800" lang="zh-CN"/>
              <a:t>）优先顺序</a:t>
            </a:r>
            <a:r>
              <a:rPr altLang="zh-CN" b="1" sz="2800" lang="en-US"/>
              <a:t>:</a:t>
            </a:r>
            <a:endParaRPr altLang="en-US" b="1" sz="2800" lang="zh-CN"/>
          </a:p>
        </p:txBody>
      </p:sp>
      <p:sp>
        <p:nvSpPr>
          <p:cNvPr id="1048892" name="Text Box 4"/>
          <p:cNvSpPr txBox="1">
            <a:spLocks noChangeArrowheads="1"/>
          </p:cNvSpPr>
          <p:nvPr/>
        </p:nvSpPr>
        <p:spPr bwMode="auto">
          <a:xfrm>
            <a:off x="4537075" y="1000125"/>
            <a:ext cx="5762625" cy="519113"/>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故障、内中断、</a:t>
            </a:r>
            <a:r>
              <a:rPr altLang="zh-CN" b="1" sz="2800" lang="en-US"/>
              <a:t>DMA</a:t>
            </a:r>
            <a:r>
              <a:rPr altLang="en-US" b="1" sz="2800" lang="zh-CN"/>
              <a:t>、外中断</a:t>
            </a:r>
          </a:p>
        </p:txBody>
      </p:sp>
      <p:sp>
        <p:nvSpPr>
          <p:cNvPr id="1048893" name="Text Box 5"/>
          <p:cNvSpPr txBox="1">
            <a:spLocks noChangeArrowheads="1"/>
          </p:cNvSpPr>
          <p:nvPr/>
        </p:nvSpPr>
        <p:spPr bwMode="auto">
          <a:xfrm>
            <a:off x="1700213" y="2344738"/>
            <a:ext cx="7419975"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a:t>
            </a:r>
            <a:r>
              <a:rPr altLang="zh-CN" b="1" sz="2800" lang="en-US"/>
              <a:t>2</a:t>
            </a:r>
            <a:r>
              <a:rPr altLang="en-US" b="1" sz="2800" lang="zh-CN"/>
              <a:t>）</a:t>
            </a:r>
            <a:r>
              <a:rPr altLang="zh-CN" b="1" sz="2800" lang="en-US"/>
              <a:t>CPU</a:t>
            </a:r>
            <a:r>
              <a:rPr altLang="en-US" b="1" sz="2800" lang="zh-CN"/>
              <a:t>现行程序与外设请求的判优</a:t>
            </a:r>
          </a:p>
        </p:txBody>
      </p:sp>
      <p:sp>
        <p:nvSpPr>
          <p:cNvPr id="1048894" name="Text Box 6"/>
          <p:cNvSpPr txBox="1">
            <a:spLocks noChangeArrowheads="1"/>
          </p:cNvSpPr>
          <p:nvPr/>
        </p:nvSpPr>
        <p:spPr bwMode="auto">
          <a:xfrm>
            <a:off x="2762250" y="5137150"/>
            <a:ext cx="2151063" cy="94615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为现行程序赋予优先级</a:t>
            </a:r>
          </a:p>
        </p:txBody>
      </p:sp>
      <p:sp>
        <p:nvSpPr>
          <p:cNvPr id="1048895" name="Text Box 7"/>
          <p:cNvSpPr txBox="1">
            <a:spLocks noChangeArrowheads="1"/>
          </p:cNvSpPr>
          <p:nvPr/>
        </p:nvSpPr>
        <p:spPr bwMode="auto">
          <a:xfrm>
            <a:off x="2249488" y="3284538"/>
            <a:ext cx="4648200" cy="519112"/>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1</a:t>
            </a:r>
            <a:r>
              <a:rPr altLang="en-US" b="1" sz="2800" lang="zh-CN"/>
              <a:t>）</a:t>
            </a:r>
            <a:r>
              <a:rPr altLang="zh-CN" b="1" sz="2800" lang="en-US"/>
              <a:t>CPU</a:t>
            </a:r>
            <a:r>
              <a:rPr altLang="en-US" b="1" sz="2800" lang="zh-CN"/>
              <a:t>设置允许中断标志</a:t>
            </a:r>
          </a:p>
        </p:txBody>
      </p:sp>
      <p:sp>
        <p:nvSpPr>
          <p:cNvPr id="1048896" name="Text Box 8"/>
          <p:cNvSpPr txBox="1">
            <a:spLocks noChangeArrowheads="1"/>
          </p:cNvSpPr>
          <p:nvPr/>
        </p:nvSpPr>
        <p:spPr bwMode="auto">
          <a:xfrm>
            <a:off x="2535238" y="1608138"/>
            <a:ext cx="8132762" cy="522287"/>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基本原则：高速操作优于低速操作，输入优于输出</a:t>
            </a:r>
          </a:p>
        </p:txBody>
      </p:sp>
      <p:sp>
        <p:nvSpPr>
          <p:cNvPr id="1048897" name="Text Box 9"/>
          <p:cNvSpPr txBox="1">
            <a:spLocks noChangeArrowheads="1"/>
          </p:cNvSpPr>
          <p:nvPr/>
        </p:nvSpPr>
        <p:spPr bwMode="auto">
          <a:xfrm>
            <a:off x="6681093" y="3028950"/>
            <a:ext cx="3657600" cy="519113"/>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=1</a:t>
            </a:r>
            <a:r>
              <a:rPr altLang="en-US" b="1" sz="2800" lang="zh-CN"/>
              <a:t>，开中断</a:t>
            </a:r>
          </a:p>
        </p:txBody>
      </p:sp>
      <p:sp>
        <p:nvSpPr>
          <p:cNvPr id="1048898" name="AutoShape 11"/>
          <p:cNvSpPr/>
          <p:nvPr/>
        </p:nvSpPr>
        <p:spPr bwMode="auto">
          <a:xfrm>
            <a:off x="6528693" y="3246438"/>
            <a:ext cx="152400" cy="685800"/>
          </a:xfrm>
          <a:prstGeom prst="leftBrace">
            <a:avLst>
              <a:gd name="adj1" fmla="val 37500"/>
              <a:gd name="adj2" fmla="val 50000"/>
            </a:avLst>
          </a:prstGeom>
          <a:noFill/>
          <a:ln w="38100">
            <a:solidFill>
              <a:schemeClr val="tx1"/>
            </a:solidFill>
            <a:round/>
            <a:headEnd/>
            <a:tailEnd/>
          </a:ln>
        </p:spPr>
        <p:txBody>
          <a:bodyPr anchor="ctr" wrap="none"/>
          <a:p>
            <a:endParaRPr altLang="en-US" b="1" sz="2800" lang="zh-CN"/>
          </a:p>
        </p:txBody>
      </p:sp>
      <p:sp>
        <p:nvSpPr>
          <p:cNvPr id="1048899" name="Text Box 13"/>
          <p:cNvSpPr txBox="1">
            <a:spLocks noChangeArrowheads="1"/>
          </p:cNvSpPr>
          <p:nvPr/>
        </p:nvSpPr>
        <p:spPr bwMode="auto">
          <a:xfrm>
            <a:off x="4935538" y="5081588"/>
            <a:ext cx="3598862" cy="519112"/>
          </a:xfrm>
          <a:prstGeom prst="rect"/>
          <a:noFill/>
          <a:ln w="12700" cap="sq">
            <a:noFill/>
            <a:miter lim="800000"/>
            <a:headEnd type="none" w="sm" len="sm"/>
            <a:tailEnd type="none" w="sm" len="sm"/>
          </a:ln>
        </p:spPr>
        <p:txBody>
          <a:bodyPr>
            <a:spAutoFit/>
          </a:bodyPr>
          <a:p>
            <a:pPr algn="just" eaLnBrk="1" hangingPunct="1">
              <a:spcBef>
                <a:spcPct val="50000"/>
              </a:spcBef>
            </a:pPr>
            <a:r>
              <a:rPr altLang="en-US" b="1" sz="2800" lang="zh-CN"/>
              <a:t>＜外设请求优先级，</a:t>
            </a:r>
          </a:p>
        </p:txBody>
      </p:sp>
      <p:sp>
        <p:nvSpPr>
          <p:cNvPr id="1048900" name="Text Box 15"/>
          <p:cNvSpPr txBox="1">
            <a:spLocks noChangeArrowheads="1"/>
          </p:cNvSpPr>
          <p:nvPr/>
        </p:nvSpPr>
        <p:spPr bwMode="auto">
          <a:xfrm>
            <a:off x="8210550" y="5068888"/>
            <a:ext cx="1262063" cy="519112"/>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响应</a:t>
            </a:r>
          </a:p>
        </p:txBody>
      </p:sp>
      <p:sp>
        <p:nvSpPr>
          <p:cNvPr id="1048901" name="Text Box 16"/>
          <p:cNvSpPr txBox="1">
            <a:spLocks noChangeArrowheads="1"/>
          </p:cNvSpPr>
          <p:nvPr/>
        </p:nvSpPr>
        <p:spPr bwMode="auto">
          <a:xfrm>
            <a:off x="6681093" y="3557588"/>
            <a:ext cx="3657600" cy="519112"/>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=0</a:t>
            </a:r>
            <a:r>
              <a:rPr altLang="en-US" b="1" sz="2800" lang="zh-CN"/>
              <a:t>，关中断</a:t>
            </a:r>
          </a:p>
        </p:txBody>
      </p:sp>
      <p:sp>
        <p:nvSpPr>
          <p:cNvPr id="1048902" name="Text Box 17"/>
          <p:cNvSpPr txBox="1">
            <a:spLocks noChangeArrowheads="1"/>
          </p:cNvSpPr>
          <p:nvPr/>
        </p:nvSpPr>
        <p:spPr bwMode="auto">
          <a:xfrm>
            <a:off x="2276475" y="4349750"/>
            <a:ext cx="6843713" cy="519113"/>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2</a:t>
            </a:r>
            <a:r>
              <a:rPr altLang="en-US" b="1" sz="2800" lang="zh-CN"/>
              <a:t>）</a:t>
            </a:r>
            <a:r>
              <a:rPr altLang="zh-CN" b="1" sz="2800" lang="en-US"/>
              <a:t>CPU</a:t>
            </a:r>
            <a:r>
              <a:rPr altLang="en-US" b="1" sz="2800" lang="zh-CN"/>
              <a:t>设置程序状态字的优先级字段</a:t>
            </a:r>
          </a:p>
        </p:txBody>
      </p:sp>
      <p:sp>
        <p:nvSpPr>
          <p:cNvPr id="1048903" name="AutoShape 18"/>
          <p:cNvSpPr/>
          <p:nvPr/>
        </p:nvSpPr>
        <p:spPr bwMode="auto">
          <a:xfrm>
            <a:off x="4791075" y="5337175"/>
            <a:ext cx="152400" cy="685800"/>
          </a:xfrm>
          <a:prstGeom prst="leftBrace">
            <a:avLst>
              <a:gd name="adj1" fmla="val 37500"/>
              <a:gd name="adj2" fmla="val 50000"/>
            </a:avLst>
          </a:prstGeom>
          <a:noFill/>
          <a:ln w="38100">
            <a:solidFill>
              <a:schemeClr val="tx1"/>
            </a:solidFill>
            <a:round/>
            <a:headEnd/>
            <a:tailEnd/>
          </a:ln>
        </p:spPr>
        <p:txBody>
          <a:bodyPr anchor="ctr" wrap="none"/>
          <a:p>
            <a:pPr algn="ctr"/>
            <a:endParaRPr altLang="zh-CN" b="1" sz="2800" lang="zh-CN"/>
          </a:p>
        </p:txBody>
      </p:sp>
      <p:sp>
        <p:nvSpPr>
          <p:cNvPr id="1048904" name="Text Box 19"/>
          <p:cNvSpPr txBox="1">
            <a:spLocks noChangeArrowheads="1"/>
          </p:cNvSpPr>
          <p:nvPr/>
        </p:nvSpPr>
        <p:spPr bwMode="auto">
          <a:xfrm>
            <a:off x="5008562" y="5681663"/>
            <a:ext cx="3525838" cy="519112"/>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a:t>
            </a:r>
            <a:r>
              <a:rPr altLang="en-US" b="1" sz="2800" lang="zh-CN"/>
              <a:t>外设请求优先级，</a:t>
            </a:r>
          </a:p>
        </p:txBody>
      </p:sp>
      <p:sp>
        <p:nvSpPr>
          <p:cNvPr id="1048905" name="Text Box 20"/>
          <p:cNvSpPr txBox="1">
            <a:spLocks noChangeArrowheads="1"/>
          </p:cNvSpPr>
          <p:nvPr/>
        </p:nvSpPr>
        <p:spPr bwMode="auto">
          <a:xfrm>
            <a:off x="8210550" y="5681663"/>
            <a:ext cx="1406525" cy="519112"/>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不响应</a:t>
            </a:r>
          </a:p>
        </p:txBody>
      </p:sp>
      <p:sp>
        <p:nvSpPr>
          <p:cNvPr id="1048906" name="Text Box 25"/>
          <p:cNvSpPr txBox="1">
            <a:spLocks noChangeArrowheads="1"/>
          </p:cNvSpPr>
          <p:nvPr/>
        </p:nvSpPr>
        <p:spPr bwMode="auto">
          <a:xfrm>
            <a:off x="8711505" y="3244850"/>
            <a:ext cx="1704975" cy="519113"/>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a:t>
            </a:r>
            <a:r>
              <a:rPr altLang="en-US" b="1" sz="2800" lang="zh-CN"/>
              <a:t>模型机</a:t>
            </a:r>
            <a:r>
              <a:rPr altLang="zh-CN" b="1" sz="2800" lang="en-US"/>
              <a:t>)</a:t>
            </a:r>
          </a:p>
        </p:txBody>
      </p:sp>
      <p:sp>
        <p:nvSpPr>
          <p:cNvPr id="1048907" name="椭圆 18"/>
          <p:cNvSpPr/>
          <p:nvPr/>
        </p:nvSpPr>
        <p:spPr>
          <a:xfrm>
            <a:off x="1919536" y="176282"/>
            <a:ext cx="499606" cy="504056"/>
          </a:xfrm>
          <a:prstGeom prst="ellipse"/>
          <a:solidFill>
            <a:srgbClr val="FF0000"/>
          </a:solidFill>
          <a:ln>
            <a:noFill/>
          </a:ln>
          <a:effectLst>
            <a:outerShdw algn="tr" blurRad="88900" dir="8100000" dist="63500"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sz="2800" lang="en-US">
                <a:solidFill>
                  <a:schemeClr val="tx1"/>
                </a:solidFill>
                <a:latin typeface="微软雅黑" pitchFamily="34" charset="-122"/>
                <a:ea typeface="微软雅黑" pitchFamily="34" charset="-122"/>
              </a:rPr>
              <a:t>2</a:t>
            </a:r>
            <a:endParaRPr altLang="en-US" b="1" dirty="0" sz="2800" lang="zh-CN">
              <a:solidFill>
                <a:schemeClr val="tx1"/>
              </a:solidFill>
              <a:latin typeface="微软雅黑" pitchFamily="34" charset="-122"/>
              <a:ea typeface="微软雅黑" pitchFamily="34"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891"/>
                                        </p:tgtEl>
                                        <p:attrNameLst>
                                          <p:attrName>style.visibility</p:attrName>
                                        </p:attrNameLst>
                                      </p:cBhvr>
                                      <p:to>
                                        <p:strVal val="visible"/>
                                      </p:to>
                                    </p:set>
                                    <p:animEffect transition="in" filter="wipe(left)">
                                      <p:cBhvr>
                                        <p:cTn dur="500" id="7"/>
                                        <p:tgtEl>
                                          <p:spTgt spid="104889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892"/>
                                        </p:tgtEl>
                                        <p:attrNameLst>
                                          <p:attrName>style.visibility</p:attrName>
                                        </p:attrNameLst>
                                      </p:cBhvr>
                                      <p:to>
                                        <p:strVal val="visible"/>
                                      </p:to>
                                    </p:set>
                                    <p:animEffect transition="in" filter="wipe(left)">
                                      <p:cBhvr>
                                        <p:cTn dur="500" id="12"/>
                                        <p:tgtEl>
                                          <p:spTgt spid="1048892"/>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8896"/>
                                        </p:tgtEl>
                                        <p:attrNameLst>
                                          <p:attrName>style.visibility</p:attrName>
                                        </p:attrNameLst>
                                      </p:cBhvr>
                                      <p:to>
                                        <p:strVal val="visible"/>
                                      </p:to>
                                    </p:set>
                                    <p:animEffect transition="in" filter="wipe(left)">
                                      <p:cBhvr>
                                        <p:cTn dur="500" id="17"/>
                                        <p:tgtEl>
                                          <p:spTgt spid="1048896"/>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8893"/>
                                        </p:tgtEl>
                                        <p:attrNameLst>
                                          <p:attrName>style.visibility</p:attrName>
                                        </p:attrNameLst>
                                      </p:cBhvr>
                                      <p:to>
                                        <p:strVal val="visible"/>
                                      </p:to>
                                    </p:set>
                                    <p:animEffect transition="in" filter="wipe(left)">
                                      <p:cBhvr>
                                        <p:cTn dur="500" id="22"/>
                                        <p:tgtEl>
                                          <p:spTgt spid="1048893"/>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8">
                                  <p:stCondLst>
                                    <p:cond delay="0"/>
                                  </p:stCondLst>
                                  <p:childTnLst>
                                    <p:set>
                                      <p:cBhvr>
                                        <p:cTn dur="1" fill="hold" id="26">
                                          <p:stCondLst>
                                            <p:cond delay="0"/>
                                          </p:stCondLst>
                                        </p:cTn>
                                        <p:tgtEl>
                                          <p:spTgt spid="1048895"/>
                                        </p:tgtEl>
                                        <p:attrNameLst>
                                          <p:attrName>style.visibility</p:attrName>
                                        </p:attrNameLst>
                                      </p:cBhvr>
                                      <p:to>
                                        <p:strVal val="visible"/>
                                      </p:to>
                                    </p:set>
                                    <p:animEffect transition="in" filter="wipe(left)">
                                      <p:cBhvr>
                                        <p:cTn dur="500" id="27"/>
                                        <p:tgtEl>
                                          <p:spTgt spid="1048895"/>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8">
                                  <p:stCondLst>
                                    <p:cond delay="0"/>
                                  </p:stCondLst>
                                  <p:childTnLst>
                                    <p:set>
                                      <p:cBhvr>
                                        <p:cTn dur="1" fill="hold" id="31">
                                          <p:stCondLst>
                                            <p:cond delay="0"/>
                                          </p:stCondLst>
                                        </p:cTn>
                                        <p:tgtEl>
                                          <p:spTgt spid="1048898"/>
                                        </p:tgtEl>
                                        <p:attrNameLst>
                                          <p:attrName>style.visibility</p:attrName>
                                        </p:attrNameLst>
                                      </p:cBhvr>
                                      <p:to>
                                        <p:strVal val="visible"/>
                                      </p:to>
                                    </p:set>
                                    <p:animEffect transition="in" filter="wipe(left)">
                                      <p:cBhvr>
                                        <p:cTn dur="500" id="32"/>
                                        <p:tgtEl>
                                          <p:spTgt spid="1048898"/>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8">
                                  <p:stCondLst>
                                    <p:cond delay="0"/>
                                  </p:stCondLst>
                                  <p:childTnLst>
                                    <p:set>
                                      <p:cBhvr>
                                        <p:cTn dur="1" fill="hold" id="36">
                                          <p:stCondLst>
                                            <p:cond delay="0"/>
                                          </p:stCondLst>
                                        </p:cTn>
                                        <p:tgtEl>
                                          <p:spTgt spid="1048897"/>
                                        </p:tgtEl>
                                        <p:attrNameLst>
                                          <p:attrName>style.visibility</p:attrName>
                                        </p:attrNameLst>
                                      </p:cBhvr>
                                      <p:to>
                                        <p:strVal val="visible"/>
                                      </p:to>
                                    </p:set>
                                    <p:animEffect transition="in" filter="wipe(left)">
                                      <p:cBhvr>
                                        <p:cTn dur="500" id="37"/>
                                        <p:tgtEl>
                                          <p:spTgt spid="1048897"/>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8">
                                  <p:stCondLst>
                                    <p:cond delay="0"/>
                                  </p:stCondLst>
                                  <p:childTnLst>
                                    <p:set>
                                      <p:cBhvr>
                                        <p:cTn dur="1" fill="hold" id="41">
                                          <p:stCondLst>
                                            <p:cond delay="0"/>
                                          </p:stCondLst>
                                        </p:cTn>
                                        <p:tgtEl>
                                          <p:spTgt spid="1048901"/>
                                        </p:tgtEl>
                                        <p:attrNameLst>
                                          <p:attrName>style.visibility</p:attrName>
                                        </p:attrNameLst>
                                      </p:cBhvr>
                                      <p:to>
                                        <p:strVal val="visible"/>
                                      </p:to>
                                    </p:set>
                                    <p:animEffect transition="in" filter="wipe(left)">
                                      <p:cBhvr>
                                        <p:cTn dur="500" id="42"/>
                                        <p:tgtEl>
                                          <p:spTgt spid="1048901"/>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9" presetSubtype="0">
                                  <p:stCondLst>
                                    <p:cond delay="0"/>
                                  </p:stCondLst>
                                  <p:childTnLst>
                                    <p:set>
                                      <p:cBhvr>
                                        <p:cTn dur="1" fill="hold" id="46">
                                          <p:stCondLst>
                                            <p:cond delay="0"/>
                                          </p:stCondLst>
                                        </p:cTn>
                                        <p:tgtEl>
                                          <p:spTgt spid="1048906"/>
                                        </p:tgtEl>
                                        <p:attrNameLst>
                                          <p:attrName>style.visibility</p:attrName>
                                        </p:attrNameLst>
                                      </p:cBhvr>
                                      <p:to>
                                        <p:strVal val="visible"/>
                                      </p:to>
                                    </p:set>
                                    <p:animEffect transition="in" filter="dissolve">
                                      <p:cBhvr>
                                        <p:cTn dur="500" id="47"/>
                                        <p:tgtEl>
                                          <p:spTgt spid="1048906"/>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22" presetSubtype="8">
                                  <p:stCondLst>
                                    <p:cond delay="0"/>
                                  </p:stCondLst>
                                  <p:childTnLst>
                                    <p:set>
                                      <p:cBhvr>
                                        <p:cTn dur="1" fill="hold" id="51">
                                          <p:stCondLst>
                                            <p:cond delay="0"/>
                                          </p:stCondLst>
                                        </p:cTn>
                                        <p:tgtEl>
                                          <p:spTgt spid="1048902"/>
                                        </p:tgtEl>
                                        <p:attrNameLst>
                                          <p:attrName>style.visibility</p:attrName>
                                        </p:attrNameLst>
                                      </p:cBhvr>
                                      <p:to>
                                        <p:strVal val="visible"/>
                                      </p:to>
                                    </p:set>
                                    <p:animEffect transition="in" filter="wipe(left)">
                                      <p:cBhvr>
                                        <p:cTn dur="500" id="52"/>
                                        <p:tgtEl>
                                          <p:spTgt spid="1048902"/>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22" presetSubtype="8">
                                  <p:stCondLst>
                                    <p:cond delay="0"/>
                                  </p:stCondLst>
                                  <p:childTnLst>
                                    <p:set>
                                      <p:cBhvr>
                                        <p:cTn dur="1" fill="hold" id="56">
                                          <p:stCondLst>
                                            <p:cond delay="0"/>
                                          </p:stCondLst>
                                        </p:cTn>
                                        <p:tgtEl>
                                          <p:spTgt spid="1048894"/>
                                        </p:tgtEl>
                                        <p:attrNameLst>
                                          <p:attrName>style.visibility</p:attrName>
                                        </p:attrNameLst>
                                      </p:cBhvr>
                                      <p:to>
                                        <p:strVal val="visible"/>
                                      </p:to>
                                    </p:set>
                                    <p:animEffect transition="in" filter="wipe(left)">
                                      <p:cBhvr>
                                        <p:cTn dur="500" id="57"/>
                                        <p:tgtEl>
                                          <p:spTgt spid="1048894"/>
                                        </p:tgtEl>
                                      </p:cBhvr>
                                    </p:animEffect>
                                  </p:childTnLst>
                                </p:cTn>
                              </p:par>
                            </p:childTnLst>
                          </p:cTn>
                        </p:par>
                      </p:childTnLst>
                    </p:cTn>
                  </p:par>
                  <p:par>
                    <p:cTn fill="hold" id="58">
                      <p:stCondLst>
                        <p:cond delay="indefinite"/>
                      </p:stCondLst>
                      <p:childTnLst>
                        <p:par>
                          <p:cTn fill="hold" id="59">
                            <p:stCondLst>
                              <p:cond delay="0"/>
                            </p:stCondLst>
                            <p:childTnLst>
                              <p:par>
                                <p:cTn fill="hold" grpId="0" id="60" nodeType="clickEffect" presetClass="entr" presetID="22" presetSubtype="8">
                                  <p:stCondLst>
                                    <p:cond delay="0"/>
                                  </p:stCondLst>
                                  <p:childTnLst>
                                    <p:set>
                                      <p:cBhvr>
                                        <p:cTn dur="1" fill="hold" id="61">
                                          <p:stCondLst>
                                            <p:cond delay="0"/>
                                          </p:stCondLst>
                                        </p:cTn>
                                        <p:tgtEl>
                                          <p:spTgt spid="1048903"/>
                                        </p:tgtEl>
                                        <p:attrNameLst>
                                          <p:attrName>style.visibility</p:attrName>
                                        </p:attrNameLst>
                                      </p:cBhvr>
                                      <p:to>
                                        <p:strVal val="visible"/>
                                      </p:to>
                                    </p:set>
                                    <p:animEffect transition="in" filter="wipe(left)">
                                      <p:cBhvr>
                                        <p:cTn dur="500" id="62"/>
                                        <p:tgtEl>
                                          <p:spTgt spid="1048903"/>
                                        </p:tgtEl>
                                      </p:cBhvr>
                                    </p:animEffect>
                                  </p:childTnLst>
                                </p:cTn>
                              </p:par>
                            </p:childTnLst>
                          </p:cTn>
                        </p:par>
                      </p:childTnLst>
                    </p:cTn>
                  </p:par>
                  <p:par>
                    <p:cTn fill="hold" id="63">
                      <p:stCondLst>
                        <p:cond delay="indefinite"/>
                      </p:stCondLst>
                      <p:childTnLst>
                        <p:par>
                          <p:cTn fill="hold" id="64">
                            <p:stCondLst>
                              <p:cond delay="0"/>
                            </p:stCondLst>
                            <p:childTnLst>
                              <p:par>
                                <p:cTn fill="hold" grpId="0" id="65" nodeType="clickEffect" presetClass="entr" presetID="22" presetSubtype="8">
                                  <p:stCondLst>
                                    <p:cond delay="0"/>
                                  </p:stCondLst>
                                  <p:childTnLst>
                                    <p:set>
                                      <p:cBhvr>
                                        <p:cTn dur="1" fill="hold" id="66">
                                          <p:stCondLst>
                                            <p:cond delay="0"/>
                                          </p:stCondLst>
                                        </p:cTn>
                                        <p:tgtEl>
                                          <p:spTgt spid="1048899"/>
                                        </p:tgtEl>
                                        <p:attrNameLst>
                                          <p:attrName>style.visibility</p:attrName>
                                        </p:attrNameLst>
                                      </p:cBhvr>
                                      <p:to>
                                        <p:strVal val="visible"/>
                                      </p:to>
                                    </p:set>
                                    <p:animEffect transition="in" filter="wipe(left)">
                                      <p:cBhvr>
                                        <p:cTn dur="500" id="67"/>
                                        <p:tgtEl>
                                          <p:spTgt spid="1048899"/>
                                        </p:tgtEl>
                                      </p:cBhvr>
                                    </p:animEffect>
                                  </p:childTnLst>
                                </p:cTn>
                              </p:par>
                            </p:childTnLst>
                          </p:cTn>
                        </p:par>
                        <p:par>
                          <p:cTn fill="hold" id="68">
                            <p:stCondLst>
                              <p:cond delay="500"/>
                            </p:stCondLst>
                            <p:childTnLst>
                              <p:par>
                                <p:cTn fill="hold" grpId="0" id="69" nodeType="afterEffect" presetClass="entr" presetID="9" presetSubtype="0">
                                  <p:stCondLst>
                                    <p:cond delay="0"/>
                                  </p:stCondLst>
                                  <p:childTnLst>
                                    <p:set>
                                      <p:cBhvr>
                                        <p:cTn dur="1" fill="hold" id="70">
                                          <p:stCondLst>
                                            <p:cond delay="0"/>
                                          </p:stCondLst>
                                        </p:cTn>
                                        <p:tgtEl>
                                          <p:spTgt spid="1048900"/>
                                        </p:tgtEl>
                                        <p:attrNameLst>
                                          <p:attrName>style.visibility</p:attrName>
                                        </p:attrNameLst>
                                      </p:cBhvr>
                                      <p:to>
                                        <p:strVal val="visible"/>
                                      </p:to>
                                    </p:set>
                                    <p:animEffect transition="in" filter="dissolve">
                                      <p:cBhvr>
                                        <p:cTn dur="500" id="71"/>
                                        <p:tgtEl>
                                          <p:spTgt spid="1048900"/>
                                        </p:tgtEl>
                                      </p:cBhvr>
                                    </p:animEffect>
                                  </p:childTnLst>
                                </p:cTn>
                              </p:par>
                            </p:childTnLst>
                          </p:cTn>
                        </p:par>
                      </p:childTnLst>
                    </p:cTn>
                  </p:par>
                  <p:par>
                    <p:cTn fill="hold" id="72">
                      <p:stCondLst>
                        <p:cond delay="indefinite"/>
                      </p:stCondLst>
                      <p:childTnLst>
                        <p:par>
                          <p:cTn fill="hold" id="73">
                            <p:stCondLst>
                              <p:cond delay="0"/>
                            </p:stCondLst>
                            <p:childTnLst>
                              <p:par>
                                <p:cTn fill="hold" grpId="0" id="74" nodeType="clickEffect" presetClass="entr" presetID="22" presetSubtype="8">
                                  <p:stCondLst>
                                    <p:cond delay="0"/>
                                  </p:stCondLst>
                                  <p:childTnLst>
                                    <p:set>
                                      <p:cBhvr>
                                        <p:cTn dur="1" fill="hold" id="75">
                                          <p:stCondLst>
                                            <p:cond delay="0"/>
                                          </p:stCondLst>
                                        </p:cTn>
                                        <p:tgtEl>
                                          <p:spTgt spid="1048904"/>
                                        </p:tgtEl>
                                        <p:attrNameLst>
                                          <p:attrName>style.visibility</p:attrName>
                                        </p:attrNameLst>
                                      </p:cBhvr>
                                      <p:to>
                                        <p:strVal val="visible"/>
                                      </p:to>
                                    </p:set>
                                    <p:animEffect transition="in" filter="wipe(left)">
                                      <p:cBhvr>
                                        <p:cTn dur="500" id="76"/>
                                        <p:tgtEl>
                                          <p:spTgt spid="1048904"/>
                                        </p:tgtEl>
                                      </p:cBhvr>
                                    </p:animEffect>
                                  </p:childTnLst>
                                </p:cTn>
                              </p:par>
                            </p:childTnLst>
                          </p:cTn>
                        </p:par>
                        <p:par>
                          <p:cTn fill="hold" id="77">
                            <p:stCondLst>
                              <p:cond delay="500"/>
                            </p:stCondLst>
                            <p:childTnLst>
                              <p:par>
                                <p:cTn fill="hold" grpId="0" id="78" nodeType="afterEffect" presetClass="entr" presetID="9" presetSubtype="0">
                                  <p:stCondLst>
                                    <p:cond delay="0"/>
                                  </p:stCondLst>
                                  <p:childTnLst>
                                    <p:set>
                                      <p:cBhvr>
                                        <p:cTn dur="1" fill="hold" id="79">
                                          <p:stCondLst>
                                            <p:cond delay="0"/>
                                          </p:stCondLst>
                                        </p:cTn>
                                        <p:tgtEl>
                                          <p:spTgt spid="1048905"/>
                                        </p:tgtEl>
                                        <p:attrNameLst>
                                          <p:attrName>style.visibility</p:attrName>
                                        </p:attrNameLst>
                                      </p:cBhvr>
                                      <p:to>
                                        <p:strVal val="visible"/>
                                      </p:to>
                                    </p:set>
                                    <p:animEffect transition="in" filter="dissolve">
                                      <p:cBhvr>
                                        <p:cTn dur="500" id="80"/>
                                        <p:tgtEl>
                                          <p:spTgt spid="1048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1" grpId="0"/>
      <p:bldP spid="1048892" grpId="0" autoUpdateAnimBg="0"/>
      <p:bldP spid="1048893" grpId="0"/>
      <p:bldP spid="1048894" grpId="0"/>
      <p:bldP spid="1048895" grpId="0"/>
      <p:bldP spid="1048896" grpId="0"/>
      <p:bldP spid="1048897" grpId="0"/>
      <p:bldP spid="1048898" grpId="0" animBg="1"/>
      <p:bldP spid="1048899" grpId="0"/>
      <p:bldP spid="1048900" grpId="0" autoUpdateAnimBg="0"/>
      <p:bldP spid="1048901" grpId="0"/>
      <p:bldP spid="1048902" grpId="0"/>
      <p:bldP spid="1048903" grpId="0" animBg="1"/>
      <p:bldP spid="1048904" grpId="0"/>
      <p:bldP spid="1048905" grpId="0" autoUpdateAnimBg="0"/>
      <p:bldP spid="104890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73" name=""/>
        <p:cNvGrpSpPr/>
        <p:nvPr/>
      </p:nvGrpSpPr>
      <p:grpSpPr>
        <a:xfrm>
          <a:off x="0" y="0"/>
          <a:ext cx="0" cy="0"/>
          <a:chOff x="0" y="0"/>
          <a:chExt cx="0" cy="0"/>
        </a:xfrm>
      </p:grpSpPr>
      <p:sp>
        <p:nvSpPr>
          <p:cNvPr id="1048908" name="Text Box 4"/>
          <p:cNvSpPr txBox="1">
            <a:spLocks noChangeArrowheads="1"/>
          </p:cNvSpPr>
          <p:nvPr/>
        </p:nvSpPr>
        <p:spPr bwMode="auto">
          <a:xfrm>
            <a:off x="2192338" y="841375"/>
            <a:ext cx="3429000" cy="519113"/>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1</a:t>
            </a:r>
            <a:r>
              <a:rPr altLang="en-US" b="1" sz="2800" lang="zh-CN"/>
              <a:t>）软件判优</a:t>
            </a:r>
            <a:r>
              <a:rPr altLang="zh-CN" b="1" sz="2800" lang="en-US"/>
              <a:t>:</a:t>
            </a:r>
            <a:r>
              <a:rPr altLang="en-US" b="1" sz="2800" lang="zh-CN"/>
              <a:t>  </a:t>
            </a:r>
          </a:p>
        </p:txBody>
      </p:sp>
      <p:sp>
        <p:nvSpPr>
          <p:cNvPr id="1048909" name="Text Box 5"/>
          <p:cNvSpPr txBox="1">
            <a:spLocks noChangeArrowheads="1"/>
          </p:cNvSpPr>
          <p:nvPr/>
        </p:nvSpPr>
        <p:spPr bwMode="auto">
          <a:xfrm>
            <a:off x="4437063" y="838200"/>
            <a:ext cx="5219700" cy="519113"/>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由程序查询顺序确定优先级</a:t>
            </a:r>
          </a:p>
        </p:txBody>
      </p:sp>
      <p:sp>
        <p:nvSpPr>
          <p:cNvPr id="1048910" name="Text Box 7"/>
          <p:cNvSpPr txBox="1">
            <a:spLocks noChangeArrowheads="1"/>
          </p:cNvSpPr>
          <p:nvPr/>
        </p:nvSpPr>
        <p:spPr bwMode="auto">
          <a:xfrm>
            <a:off x="1698923" y="169476"/>
            <a:ext cx="5837237"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a:t>
            </a:r>
            <a:r>
              <a:rPr altLang="zh-CN" b="1" sz="2800" lang="en-US"/>
              <a:t>3</a:t>
            </a:r>
            <a:r>
              <a:rPr altLang="en-US" b="1" sz="2800" lang="zh-CN"/>
              <a:t>）各外设请求的判优</a:t>
            </a:r>
          </a:p>
        </p:txBody>
      </p:sp>
      <p:sp>
        <p:nvSpPr>
          <p:cNvPr id="1048911" name="AutoShape 16"/>
          <p:cNvSpPr>
            <a:spLocks noChangeArrowheads="1"/>
          </p:cNvSpPr>
          <p:nvPr/>
        </p:nvSpPr>
        <p:spPr bwMode="auto">
          <a:xfrm>
            <a:off x="6364288" y="2500313"/>
            <a:ext cx="2232025" cy="647700"/>
          </a:xfrm>
          <a:prstGeom prst="diamond"/>
          <a:noFill/>
          <a:ln w="9525">
            <a:solidFill>
              <a:schemeClr val="tx1"/>
            </a:solidFill>
            <a:miter lim="800000"/>
            <a:headEnd/>
            <a:tailEnd/>
          </a:ln>
        </p:spPr>
        <p:txBody>
          <a:bodyPr anchor="ctr" wrap="none"/>
          <a:p>
            <a:pPr algn="ctr"/>
            <a:r>
              <a:rPr altLang="zh-CN" b="1" lang="en-US">
                <a:latin typeface="黑体" pitchFamily="49" charset="-122"/>
                <a:ea typeface="黑体" pitchFamily="49" charset="-122"/>
              </a:rPr>
              <a:t>D</a:t>
            </a:r>
            <a:r>
              <a:rPr altLang="zh-CN" baseline="-25000" b="1" lang="en-US">
                <a:latin typeface="黑体" pitchFamily="49" charset="-122"/>
                <a:ea typeface="黑体" pitchFamily="49" charset="-122"/>
              </a:rPr>
              <a:t>0</a:t>
            </a:r>
            <a:r>
              <a:rPr altLang="zh-CN" b="1" lang="en-US">
                <a:latin typeface="黑体" pitchFamily="49" charset="-122"/>
                <a:ea typeface="黑体" pitchFamily="49" charset="-122"/>
              </a:rPr>
              <a:t>=1</a:t>
            </a:r>
            <a:r>
              <a:rPr altLang="en-US" b="1" lang="zh-CN">
                <a:latin typeface="黑体" pitchFamily="49" charset="-122"/>
                <a:ea typeface="黑体" pitchFamily="49" charset="-122"/>
              </a:rPr>
              <a:t>？</a:t>
            </a:r>
          </a:p>
        </p:txBody>
      </p:sp>
      <p:sp>
        <p:nvSpPr>
          <p:cNvPr id="1048912" name="AutoShape 18"/>
          <p:cNvSpPr>
            <a:spLocks noChangeArrowheads="1"/>
          </p:cNvSpPr>
          <p:nvPr/>
        </p:nvSpPr>
        <p:spPr bwMode="auto">
          <a:xfrm>
            <a:off x="6364288" y="4313238"/>
            <a:ext cx="2232025" cy="647700"/>
          </a:xfrm>
          <a:prstGeom prst="diamond"/>
          <a:noFill/>
          <a:ln w="9525">
            <a:solidFill>
              <a:schemeClr val="tx1"/>
            </a:solidFill>
            <a:miter lim="800000"/>
            <a:headEnd/>
            <a:tailEnd/>
          </a:ln>
        </p:spPr>
        <p:txBody>
          <a:bodyPr anchor="ctr" wrap="none"/>
          <a:p>
            <a:pPr algn="ctr"/>
            <a:r>
              <a:rPr altLang="zh-CN" b="1" lang="en-US">
                <a:latin typeface="黑体" pitchFamily="49" charset="-122"/>
                <a:ea typeface="黑体" pitchFamily="49" charset="-122"/>
              </a:rPr>
              <a:t>D</a:t>
            </a:r>
            <a:r>
              <a:rPr altLang="zh-CN" baseline="-25000" b="1" lang="en-US">
                <a:latin typeface="黑体" pitchFamily="49" charset="-122"/>
                <a:ea typeface="黑体" pitchFamily="49" charset="-122"/>
              </a:rPr>
              <a:t>7</a:t>
            </a:r>
            <a:r>
              <a:rPr altLang="zh-CN" b="1" lang="en-US">
                <a:latin typeface="黑体" pitchFamily="49" charset="-122"/>
                <a:ea typeface="黑体" pitchFamily="49" charset="-122"/>
              </a:rPr>
              <a:t>=1?</a:t>
            </a:r>
          </a:p>
        </p:txBody>
      </p:sp>
      <p:sp>
        <p:nvSpPr>
          <p:cNvPr id="1048913" name="Line 25"/>
          <p:cNvSpPr>
            <a:spLocks noChangeShapeType="1"/>
          </p:cNvSpPr>
          <p:nvPr/>
        </p:nvSpPr>
        <p:spPr bwMode="auto">
          <a:xfrm>
            <a:off x="7443788" y="4946650"/>
            <a:ext cx="0" cy="1354138"/>
          </a:xfrm>
          <a:prstGeom prst="line"/>
          <a:noFill/>
          <a:ln w="28575">
            <a:solidFill>
              <a:schemeClr val="tx1"/>
            </a:solidFill>
            <a:round/>
            <a:headEnd/>
            <a:tailEnd type="triangle" w="med" len="med"/>
          </a:ln>
        </p:spPr>
        <p:txBody>
          <a:bodyPr/>
          <a:p>
            <a:endParaRPr altLang="en-US" b="1" lang="zh-CN"/>
          </a:p>
        </p:txBody>
      </p:sp>
      <p:sp>
        <p:nvSpPr>
          <p:cNvPr id="1048914" name="Line 40"/>
          <p:cNvSpPr>
            <a:spLocks noChangeShapeType="1"/>
          </p:cNvSpPr>
          <p:nvPr/>
        </p:nvSpPr>
        <p:spPr bwMode="auto">
          <a:xfrm>
            <a:off x="7515225" y="6022975"/>
            <a:ext cx="3092450" cy="0"/>
          </a:xfrm>
          <a:prstGeom prst="line"/>
          <a:noFill/>
          <a:ln w="9525">
            <a:solidFill>
              <a:schemeClr val="tx1"/>
            </a:solidFill>
            <a:round/>
            <a:headEnd type="triangle" w="med" len="med"/>
            <a:tailEnd/>
          </a:ln>
        </p:spPr>
        <p:txBody>
          <a:bodyPr/>
          <a:p>
            <a:endParaRPr altLang="en-US" b="1" lang="zh-CN"/>
          </a:p>
        </p:txBody>
      </p:sp>
      <p:sp>
        <p:nvSpPr>
          <p:cNvPr id="1048915" name="Line 41"/>
          <p:cNvSpPr>
            <a:spLocks noChangeShapeType="1"/>
          </p:cNvSpPr>
          <p:nvPr/>
        </p:nvSpPr>
        <p:spPr bwMode="auto">
          <a:xfrm>
            <a:off x="10607675" y="3367088"/>
            <a:ext cx="0" cy="2663825"/>
          </a:xfrm>
          <a:prstGeom prst="line"/>
          <a:noFill/>
          <a:ln w="9525">
            <a:solidFill>
              <a:schemeClr val="tx1"/>
            </a:solidFill>
            <a:round/>
            <a:headEnd/>
            <a:tailEnd/>
          </a:ln>
        </p:spPr>
        <p:txBody>
          <a:bodyPr/>
          <a:p>
            <a:endParaRPr altLang="en-US" b="1" lang="zh-CN"/>
          </a:p>
        </p:txBody>
      </p:sp>
      <p:grpSp>
        <p:nvGrpSpPr>
          <p:cNvPr id="74" name="Group 93"/>
          <p:cNvGrpSpPr/>
          <p:nvPr/>
        </p:nvGrpSpPr>
        <p:grpSpPr bwMode="auto">
          <a:xfrm>
            <a:off x="7443788" y="3038475"/>
            <a:ext cx="720725" cy="1274763"/>
            <a:chOff x="3729" y="2250"/>
            <a:chExt cx="454" cy="803"/>
          </a:xfrm>
        </p:grpSpPr>
        <p:sp>
          <p:nvSpPr>
            <p:cNvPr id="1048916" name="Line 22"/>
            <p:cNvSpPr>
              <a:spLocks noChangeShapeType="1"/>
            </p:cNvSpPr>
            <p:nvPr/>
          </p:nvSpPr>
          <p:spPr bwMode="auto">
            <a:xfrm>
              <a:off x="3729" y="2319"/>
              <a:ext cx="0" cy="215"/>
            </a:xfrm>
            <a:prstGeom prst="line"/>
            <a:noFill/>
            <a:ln w="28575">
              <a:solidFill>
                <a:schemeClr val="tx1"/>
              </a:solidFill>
              <a:round/>
              <a:headEnd/>
              <a:tailEnd type="triangle" w="med" len="med"/>
            </a:ln>
          </p:spPr>
          <p:txBody>
            <a:bodyPr/>
            <a:p>
              <a:endParaRPr altLang="en-US" b="1" lang="zh-CN"/>
            </a:p>
          </p:txBody>
        </p:sp>
        <p:sp>
          <p:nvSpPr>
            <p:cNvPr id="1048917" name="Line 24"/>
            <p:cNvSpPr>
              <a:spLocks noChangeShapeType="1"/>
            </p:cNvSpPr>
            <p:nvPr/>
          </p:nvSpPr>
          <p:spPr bwMode="auto">
            <a:xfrm>
              <a:off x="3729" y="2534"/>
              <a:ext cx="0" cy="519"/>
            </a:xfrm>
            <a:prstGeom prst="line"/>
            <a:noFill/>
            <a:ln w="28575">
              <a:solidFill>
                <a:schemeClr val="tx1"/>
              </a:solidFill>
              <a:prstDash val="dash"/>
              <a:round/>
              <a:headEnd/>
              <a:tailEnd type="triangle" w="med" len="med"/>
            </a:ln>
          </p:spPr>
          <p:txBody>
            <a:bodyPr/>
            <a:p>
              <a:endParaRPr altLang="en-US" b="1" lang="zh-CN"/>
            </a:p>
          </p:txBody>
        </p:sp>
        <p:sp>
          <p:nvSpPr>
            <p:cNvPr id="1048918" name="Text Box 42"/>
            <p:cNvSpPr txBox="1">
              <a:spLocks noChangeArrowheads="1"/>
            </p:cNvSpPr>
            <p:nvPr/>
          </p:nvSpPr>
          <p:spPr bwMode="auto">
            <a:xfrm>
              <a:off x="3775" y="2250"/>
              <a:ext cx="408" cy="250"/>
            </a:xfrm>
            <a:prstGeom prst="rect"/>
            <a:noFill/>
            <a:ln w="9525">
              <a:noFill/>
              <a:miter lim="800000"/>
              <a:headEnd/>
              <a:tailEnd/>
            </a:ln>
          </p:spPr>
          <p:txBody>
            <a:bodyPr>
              <a:spAutoFit/>
            </a:bodyPr>
            <a:p>
              <a:pPr>
                <a:spcBef>
                  <a:spcPct val="50000"/>
                </a:spcBef>
              </a:pPr>
              <a:r>
                <a:rPr altLang="zh-CN" b="1" sz="2000" lang="en-US"/>
                <a:t>N</a:t>
              </a:r>
            </a:p>
          </p:txBody>
        </p:sp>
      </p:grpSp>
      <p:sp>
        <p:nvSpPr>
          <p:cNvPr id="1048919" name="Text Box 44"/>
          <p:cNvSpPr txBox="1">
            <a:spLocks noChangeArrowheads="1"/>
          </p:cNvSpPr>
          <p:nvPr/>
        </p:nvSpPr>
        <p:spPr bwMode="auto">
          <a:xfrm>
            <a:off x="7443788" y="5360988"/>
            <a:ext cx="647700" cy="396875"/>
          </a:xfrm>
          <a:prstGeom prst="rect"/>
          <a:noFill/>
          <a:ln w="9525">
            <a:noFill/>
            <a:miter lim="800000"/>
            <a:headEnd/>
            <a:tailEnd/>
          </a:ln>
        </p:spPr>
        <p:txBody>
          <a:bodyPr>
            <a:spAutoFit/>
          </a:bodyPr>
          <a:p>
            <a:pPr>
              <a:spcBef>
                <a:spcPct val="50000"/>
              </a:spcBef>
            </a:pPr>
            <a:r>
              <a:rPr altLang="zh-CN" b="1" sz="2000" lang="en-US"/>
              <a:t>N</a:t>
            </a:r>
          </a:p>
        </p:txBody>
      </p:sp>
      <p:grpSp>
        <p:nvGrpSpPr>
          <p:cNvPr id="75" name="Group 92"/>
          <p:cNvGrpSpPr/>
          <p:nvPr/>
        </p:nvGrpSpPr>
        <p:grpSpPr bwMode="auto">
          <a:xfrm>
            <a:off x="8496300" y="2460749"/>
            <a:ext cx="2125663" cy="1184275"/>
            <a:chOff x="4392" y="1865"/>
            <a:chExt cx="1339" cy="746"/>
          </a:xfrm>
        </p:grpSpPr>
        <p:sp>
          <p:nvSpPr>
            <p:cNvPr id="1048920" name="Text Box 11"/>
            <p:cNvSpPr txBox="1">
              <a:spLocks noChangeArrowheads="1"/>
            </p:cNvSpPr>
            <p:nvPr/>
          </p:nvSpPr>
          <p:spPr bwMode="auto">
            <a:xfrm>
              <a:off x="4516" y="2262"/>
              <a:ext cx="988" cy="349"/>
            </a:xfrm>
            <a:prstGeom prst="rect"/>
            <a:noFill/>
            <a:ln w="12700" cap="sq">
              <a:solidFill>
                <a:schemeClr val="tx1"/>
              </a:solidFill>
              <a:miter lim="800000"/>
              <a:headEnd type="none" w="sm" len="sm"/>
              <a:tailEnd type="none" w="sm" len="sm"/>
            </a:ln>
          </p:spPr>
          <p:txBody>
            <a:bodyPr bIns="0" lIns="0" rIns="0" tIns="0">
              <a:spAutoFit/>
            </a:bodyPr>
            <a:p>
              <a:pPr algn="ctr" eaLnBrk="1" hangingPunct="1">
                <a:spcBef>
                  <a:spcPct val="50000"/>
                </a:spcBef>
              </a:pPr>
              <a:r>
                <a:rPr altLang="en-US" b="1" lang="zh-CN">
                  <a:latin typeface="黑体" pitchFamily="49" charset="-122"/>
                  <a:ea typeface="黑体" pitchFamily="49" charset="-122"/>
                </a:rPr>
                <a:t>外设</a:t>
              </a:r>
              <a:r>
                <a:rPr altLang="zh-CN" b="1" lang="en-US">
                  <a:latin typeface="黑体" pitchFamily="49" charset="-122"/>
                  <a:ea typeface="黑体" pitchFamily="49" charset="-122"/>
                </a:rPr>
                <a:t>1</a:t>
              </a:r>
              <a:r>
                <a:rPr altLang="en-US" b="1" lang="zh-CN">
                  <a:latin typeface="黑体" pitchFamily="49" charset="-122"/>
                  <a:ea typeface="黑体" pitchFamily="49" charset="-122"/>
                </a:rPr>
                <a:t>中断服务程序</a:t>
              </a:r>
            </a:p>
          </p:txBody>
        </p:sp>
        <p:sp>
          <p:nvSpPr>
            <p:cNvPr id="1048921" name="Line 29"/>
            <p:cNvSpPr>
              <a:spLocks noChangeShapeType="1"/>
            </p:cNvSpPr>
            <p:nvPr/>
          </p:nvSpPr>
          <p:spPr bwMode="auto">
            <a:xfrm>
              <a:off x="4464" y="2092"/>
              <a:ext cx="510" cy="0"/>
            </a:xfrm>
            <a:prstGeom prst="line"/>
            <a:noFill/>
            <a:ln w="9525">
              <a:solidFill>
                <a:schemeClr val="tx1"/>
              </a:solidFill>
              <a:round/>
              <a:headEnd/>
              <a:tailEnd/>
            </a:ln>
          </p:spPr>
          <p:txBody>
            <a:bodyPr/>
            <a:p>
              <a:endParaRPr altLang="en-US" b="1" lang="zh-CN"/>
            </a:p>
          </p:txBody>
        </p:sp>
        <p:sp>
          <p:nvSpPr>
            <p:cNvPr id="1048922" name="Line 30"/>
            <p:cNvSpPr>
              <a:spLocks noChangeShapeType="1"/>
            </p:cNvSpPr>
            <p:nvPr/>
          </p:nvSpPr>
          <p:spPr bwMode="auto">
            <a:xfrm>
              <a:off x="4974" y="2098"/>
              <a:ext cx="0" cy="143"/>
            </a:xfrm>
            <a:prstGeom prst="line"/>
            <a:noFill/>
            <a:ln w="9525">
              <a:solidFill>
                <a:schemeClr val="tx1"/>
              </a:solidFill>
              <a:round/>
              <a:headEnd/>
              <a:tailEnd type="triangle" w="med" len="med"/>
            </a:ln>
          </p:spPr>
          <p:txBody>
            <a:bodyPr/>
            <a:p>
              <a:endParaRPr altLang="en-US" b="1" lang="zh-CN"/>
            </a:p>
          </p:txBody>
        </p:sp>
        <p:sp>
          <p:nvSpPr>
            <p:cNvPr id="1048923" name="Line 37"/>
            <p:cNvSpPr>
              <a:spLocks noChangeShapeType="1"/>
            </p:cNvSpPr>
            <p:nvPr/>
          </p:nvSpPr>
          <p:spPr bwMode="auto">
            <a:xfrm>
              <a:off x="5504" y="2457"/>
              <a:ext cx="227" cy="0"/>
            </a:xfrm>
            <a:prstGeom prst="line"/>
            <a:noFill/>
            <a:ln w="9525">
              <a:solidFill>
                <a:schemeClr val="tx1"/>
              </a:solidFill>
              <a:round/>
              <a:headEnd/>
              <a:tailEnd type="triangle" w="med" len="med"/>
            </a:ln>
          </p:spPr>
          <p:txBody>
            <a:bodyPr/>
            <a:p>
              <a:endParaRPr altLang="en-US" b="1" lang="zh-CN"/>
            </a:p>
          </p:txBody>
        </p:sp>
        <p:sp>
          <p:nvSpPr>
            <p:cNvPr id="1048924" name="Text Box 45"/>
            <p:cNvSpPr txBox="1">
              <a:spLocks noChangeArrowheads="1"/>
            </p:cNvSpPr>
            <p:nvPr/>
          </p:nvSpPr>
          <p:spPr bwMode="auto">
            <a:xfrm>
              <a:off x="4392" y="1865"/>
              <a:ext cx="408" cy="250"/>
            </a:xfrm>
            <a:prstGeom prst="rect"/>
            <a:noFill/>
            <a:ln w="9525">
              <a:noFill/>
              <a:miter lim="800000"/>
              <a:headEnd/>
              <a:tailEnd/>
            </a:ln>
          </p:spPr>
          <p:txBody>
            <a:bodyPr>
              <a:spAutoFit/>
            </a:bodyPr>
            <a:p>
              <a:pPr>
                <a:spcBef>
                  <a:spcPct val="50000"/>
                </a:spcBef>
              </a:pPr>
              <a:r>
                <a:rPr altLang="zh-CN" b="1" sz="2000" lang="en-US"/>
                <a:t>Y</a:t>
              </a:r>
            </a:p>
          </p:txBody>
        </p:sp>
      </p:grpSp>
      <p:grpSp>
        <p:nvGrpSpPr>
          <p:cNvPr id="76" name="Group 94"/>
          <p:cNvGrpSpPr/>
          <p:nvPr/>
        </p:nvGrpSpPr>
        <p:grpSpPr bwMode="auto">
          <a:xfrm>
            <a:off x="8467725" y="4292602"/>
            <a:ext cx="2139950" cy="1128713"/>
            <a:chOff x="4374" y="3040"/>
            <a:chExt cx="1348" cy="711"/>
          </a:xfrm>
        </p:grpSpPr>
        <p:sp>
          <p:nvSpPr>
            <p:cNvPr id="1048925" name="Text Box 34"/>
            <p:cNvSpPr txBox="1">
              <a:spLocks noChangeArrowheads="1"/>
            </p:cNvSpPr>
            <p:nvPr/>
          </p:nvSpPr>
          <p:spPr bwMode="auto">
            <a:xfrm>
              <a:off x="4554" y="3402"/>
              <a:ext cx="949" cy="349"/>
            </a:xfrm>
            <a:prstGeom prst="rect"/>
            <a:noFill/>
            <a:ln w="12700" cap="sq">
              <a:solidFill>
                <a:schemeClr val="tx1"/>
              </a:solidFill>
              <a:miter lim="800000"/>
              <a:headEnd type="none" w="sm" len="sm"/>
              <a:tailEnd type="none" w="sm" len="sm"/>
            </a:ln>
          </p:spPr>
          <p:txBody>
            <a:bodyPr bIns="0" lIns="0" rIns="0" tIns="0">
              <a:spAutoFit/>
            </a:bodyPr>
            <a:p>
              <a:pPr algn="ctr" eaLnBrk="1" hangingPunct="1">
                <a:spcBef>
                  <a:spcPct val="50000"/>
                </a:spcBef>
              </a:pPr>
              <a:r>
                <a:rPr altLang="en-US" b="1" lang="zh-CN">
                  <a:latin typeface="黑体" pitchFamily="49" charset="-122"/>
                  <a:ea typeface="黑体" pitchFamily="49" charset="-122"/>
                </a:rPr>
                <a:t>外设</a:t>
              </a:r>
              <a:r>
                <a:rPr altLang="zh-CN" b="1" lang="en-US">
                  <a:latin typeface="黑体" pitchFamily="49" charset="-122"/>
                  <a:ea typeface="黑体" pitchFamily="49" charset="-122"/>
                </a:rPr>
                <a:t>8</a:t>
              </a:r>
              <a:r>
                <a:rPr altLang="en-US" b="1" lang="zh-CN">
                  <a:latin typeface="黑体" pitchFamily="49" charset="-122"/>
                  <a:ea typeface="黑体" pitchFamily="49" charset="-122"/>
                </a:rPr>
                <a:t>中断服务程序</a:t>
              </a:r>
            </a:p>
          </p:txBody>
        </p:sp>
        <p:sp>
          <p:nvSpPr>
            <p:cNvPr id="1048926" name="Line 35"/>
            <p:cNvSpPr>
              <a:spLocks noChangeShapeType="1"/>
            </p:cNvSpPr>
            <p:nvPr/>
          </p:nvSpPr>
          <p:spPr bwMode="auto">
            <a:xfrm>
              <a:off x="4455" y="3251"/>
              <a:ext cx="581" cy="0"/>
            </a:xfrm>
            <a:prstGeom prst="line"/>
            <a:noFill/>
            <a:ln w="9525">
              <a:solidFill>
                <a:schemeClr val="tx1"/>
              </a:solidFill>
              <a:round/>
              <a:headEnd/>
              <a:tailEnd/>
            </a:ln>
          </p:spPr>
          <p:txBody>
            <a:bodyPr/>
            <a:p>
              <a:endParaRPr altLang="en-US" b="1" lang="zh-CN"/>
            </a:p>
          </p:txBody>
        </p:sp>
        <p:sp>
          <p:nvSpPr>
            <p:cNvPr id="1048927" name="Line 39"/>
            <p:cNvSpPr>
              <a:spLocks noChangeShapeType="1"/>
            </p:cNvSpPr>
            <p:nvPr/>
          </p:nvSpPr>
          <p:spPr bwMode="auto">
            <a:xfrm>
              <a:off x="5495" y="3585"/>
              <a:ext cx="227" cy="0"/>
            </a:xfrm>
            <a:prstGeom prst="line"/>
            <a:noFill/>
            <a:ln w="9525">
              <a:solidFill>
                <a:schemeClr val="tx1"/>
              </a:solidFill>
              <a:round/>
              <a:headEnd/>
              <a:tailEnd type="triangle" w="med" len="med"/>
            </a:ln>
          </p:spPr>
          <p:txBody>
            <a:bodyPr/>
            <a:p>
              <a:endParaRPr altLang="en-US" b="1" lang="zh-CN"/>
            </a:p>
          </p:txBody>
        </p:sp>
        <p:sp>
          <p:nvSpPr>
            <p:cNvPr id="1048928" name="Text Box 47"/>
            <p:cNvSpPr txBox="1">
              <a:spLocks noChangeArrowheads="1"/>
            </p:cNvSpPr>
            <p:nvPr/>
          </p:nvSpPr>
          <p:spPr bwMode="auto">
            <a:xfrm>
              <a:off x="4374" y="3040"/>
              <a:ext cx="408" cy="250"/>
            </a:xfrm>
            <a:prstGeom prst="rect"/>
            <a:noFill/>
            <a:ln w="9525">
              <a:noFill/>
              <a:miter lim="800000"/>
              <a:headEnd/>
              <a:tailEnd/>
            </a:ln>
          </p:spPr>
          <p:txBody>
            <a:bodyPr>
              <a:spAutoFit/>
            </a:bodyPr>
            <a:p>
              <a:pPr>
                <a:spcBef>
                  <a:spcPct val="50000"/>
                </a:spcBef>
              </a:pPr>
              <a:r>
                <a:rPr altLang="zh-CN" b="1" sz="2000" lang="en-US"/>
                <a:t>Y</a:t>
              </a:r>
            </a:p>
          </p:txBody>
        </p:sp>
        <p:sp>
          <p:nvSpPr>
            <p:cNvPr id="1048929" name="Line 50"/>
            <p:cNvSpPr>
              <a:spLocks noChangeShapeType="1"/>
            </p:cNvSpPr>
            <p:nvPr/>
          </p:nvSpPr>
          <p:spPr bwMode="auto">
            <a:xfrm>
              <a:off x="5035" y="3251"/>
              <a:ext cx="0" cy="143"/>
            </a:xfrm>
            <a:prstGeom prst="line"/>
            <a:noFill/>
            <a:ln w="9525">
              <a:solidFill>
                <a:schemeClr val="tx1"/>
              </a:solidFill>
              <a:round/>
              <a:headEnd/>
              <a:tailEnd type="triangle" w="med" len="med"/>
            </a:ln>
          </p:spPr>
          <p:txBody>
            <a:bodyPr/>
            <a:p>
              <a:endParaRPr altLang="en-US" b="1" lang="zh-CN"/>
            </a:p>
          </p:txBody>
        </p:sp>
      </p:grpSp>
      <p:grpSp>
        <p:nvGrpSpPr>
          <p:cNvPr id="77" name="Group 90"/>
          <p:cNvGrpSpPr/>
          <p:nvPr/>
        </p:nvGrpSpPr>
        <p:grpSpPr bwMode="auto">
          <a:xfrm>
            <a:off x="1517650" y="2274888"/>
            <a:ext cx="4919663" cy="2420938"/>
            <a:chOff x="-4" y="1769"/>
            <a:chExt cx="3099" cy="1525"/>
          </a:xfrm>
        </p:grpSpPr>
        <p:sp>
          <p:nvSpPr>
            <p:cNvPr id="1048930" name="Text Box 51"/>
            <p:cNvSpPr txBox="1">
              <a:spLocks noChangeArrowheads="1"/>
            </p:cNvSpPr>
            <p:nvPr/>
          </p:nvSpPr>
          <p:spPr bwMode="auto">
            <a:xfrm>
              <a:off x="960" y="1769"/>
              <a:ext cx="984" cy="291"/>
            </a:xfrm>
            <a:prstGeom prst="rect"/>
            <a:noFill/>
            <a:ln w="12700" cap="sq">
              <a:noFill/>
              <a:miter lim="800000"/>
              <a:headEnd type="none" w="sm" len="sm"/>
              <a:tailEnd type="none" w="sm" len="sm"/>
            </a:ln>
          </p:spPr>
          <p:txBody>
            <a:bodyPr>
              <a:spAutoFit/>
            </a:bodyPr>
            <a:p>
              <a:pPr eaLnBrk="1" hangingPunct="1">
                <a:spcBef>
                  <a:spcPct val="50000"/>
                </a:spcBef>
              </a:pPr>
              <a:r>
                <a:rPr altLang="en-US" b="1" sz="2400" lang="zh-CN">
                  <a:ea typeface="宋体" panose="02010600030101010101" pitchFamily="2" charset="-122"/>
                </a:rPr>
                <a:t>端口</a:t>
              </a:r>
              <a:r>
                <a:rPr altLang="zh-CN" b="1" sz="2400" lang="en-US">
                  <a:ea typeface="宋体" panose="02010600030101010101" pitchFamily="2" charset="-122"/>
                </a:rPr>
                <a:t>20H</a:t>
              </a:r>
            </a:p>
          </p:txBody>
        </p:sp>
        <p:sp>
          <p:nvSpPr>
            <p:cNvPr id="1048931" name="Rectangle 52"/>
            <p:cNvSpPr>
              <a:spLocks noChangeArrowheads="1"/>
            </p:cNvSpPr>
            <p:nvPr/>
          </p:nvSpPr>
          <p:spPr bwMode="auto">
            <a:xfrm>
              <a:off x="516" y="2067"/>
              <a:ext cx="330" cy="386"/>
            </a:xfrm>
            <a:prstGeom prst="rect"/>
            <a:solidFill>
              <a:schemeClr val="bg1"/>
            </a:solidFill>
            <a:ln w="9525">
              <a:solidFill>
                <a:schemeClr val="tx1"/>
              </a:solidFill>
              <a:miter lim="800000"/>
              <a:headEnd/>
              <a:tailEnd/>
            </a:ln>
          </p:spPr>
          <p:txBody>
            <a:bodyPr anchor="ctr" wrap="none"/>
            <a:p>
              <a:pPr algn="ctr"/>
              <a:r>
                <a:rPr altLang="zh-CN" b="1" sz="2400" lang="en-US">
                  <a:cs typeface="Times New Roman" pitchFamily="18" charset="0"/>
                </a:rPr>
                <a:t>+</a:t>
              </a:r>
              <a:endParaRPr altLang="zh-CN" b="1" sz="2400" lang="en-US"/>
            </a:p>
          </p:txBody>
        </p:sp>
        <p:sp>
          <p:nvSpPr>
            <p:cNvPr id="1048932" name="Rectangle 53"/>
            <p:cNvSpPr>
              <a:spLocks noChangeArrowheads="1"/>
            </p:cNvSpPr>
            <p:nvPr/>
          </p:nvSpPr>
          <p:spPr bwMode="auto">
            <a:xfrm>
              <a:off x="1878" y="1977"/>
              <a:ext cx="403" cy="1125"/>
            </a:xfrm>
            <a:prstGeom prst="rect"/>
            <a:solidFill>
              <a:schemeClr val="bg1"/>
            </a:solidFill>
            <a:ln w="9525">
              <a:solidFill>
                <a:schemeClr val="tx1"/>
              </a:solidFill>
              <a:miter lim="800000"/>
              <a:headEnd/>
              <a:tailEnd/>
            </a:ln>
          </p:spPr>
          <p:txBody>
            <a:bodyPr anchor="ctr" wrap="none"/>
            <a:p>
              <a:pPr algn="ctr"/>
              <a:r>
                <a:rPr altLang="zh-CN" b="1" sz="2400" lang="en-US"/>
                <a:t>0</a:t>
              </a:r>
            </a:p>
            <a:p>
              <a:pPr algn="ctr"/>
              <a:endParaRPr altLang="zh-CN" b="1" sz="2400" lang="en-US"/>
            </a:p>
            <a:p>
              <a:pPr algn="ctr"/>
              <a:endParaRPr altLang="zh-CN" b="1" sz="2400" lang="en-US"/>
            </a:p>
            <a:p>
              <a:pPr algn="ctr"/>
              <a:endParaRPr altLang="zh-CN" b="1" sz="2400" lang="en-US"/>
            </a:p>
            <a:p>
              <a:pPr algn="ctr"/>
              <a:r>
                <a:rPr altLang="zh-CN" b="1" sz="2400" lang="en-US"/>
                <a:t>7</a:t>
              </a:r>
            </a:p>
          </p:txBody>
        </p:sp>
        <p:sp>
          <p:nvSpPr>
            <p:cNvPr id="1048933" name="Line 54"/>
            <p:cNvSpPr>
              <a:spLocks noChangeShapeType="1"/>
            </p:cNvSpPr>
            <p:nvPr/>
          </p:nvSpPr>
          <p:spPr bwMode="auto">
            <a:xfrm>
              <a:off x="2268" y="2085"/>
              <a:ext cx="407" cy="0"/>
            </a:xfrm>
            <a:prstGeom prst="line"/>
            <a:noFill/>
            <a:ln w="9525">
              <a:solidFill>
                <a:schemeClr val="tx1"/>
              </a:solidFill>
              <a:round/>
              <a:headEnd type="triangle" w="med" len="med"/>
              <a:tailEnd/>
            </a:ln>
          </p:spPr>
          <p:txBody>
            <a:bodyPr/>
            <a:p>
              <a:endParaRPr altLang="en-US" b="1" sz="2400" lang="zh-CN"/>
            </a:p>
          </p:txBody>
        </p:sp>
        <p:sp>
          <p:nvSpPr>
            <p:cNvPr id="1048934" name="Line 55"/>
            <p:cNvSpPr>
              <a:spLocks noChangeShapeType="1"/>
            </p:cNvSpPr>
            <p:nvPr/>
          </p:nvSpPr>
          <p:spPr bwMode="auto">
            <a:xfrm>
              <a:off x="2268" y="2211"/>
              <a:ext cx="407" cy="0"/>
            </a:xfrm>
            <a:prstGeom prst="line"/>
            <a:noFill/>
            <a:ln w="9525">
              <a:solidFill>
                <a:schemeClr val="tx1"/>
              </a:solidFill>
              <a:round/>
              <a:headEnd type="triangle" w="med" len="med"/>
              <a:tailEnd/>
            </a:ln>
          </p:spPr>
          <p:txBody>
            <a:bodyPr/>
            <a:p>
              <a:endParaRPr altLang="en-US" b="1" sz="2400" lang="zh-CN"/>
            </a:p>
          </p:txBody>
        </p:sp>
        <p:sp>
          <p:nvSpPr>
            <p:cNvPr id="1048935" name="Line 56"/>
            <p:cNvSpPr>
              <a:spLocks noChangeShapeType="1"/>
            </p:cNvSpPr>
            <p:nvPr/>
          </p:nvSpPr>
          <p:spPr bwMode="auto">
            <a:xfrm>
              <a:off x="2273" y="2351"/>
              <a:ext cx="407" cy="0"/>
            </a:xfrm>
            <a:prstGeom prst="line"/>
            <a:noFill/>
            <a:ln w="9525">
              <a:solidFill>
                <a:schemeClr val="tx1"/>
              </a:solidFill>
              <a:round/>
              <a:headEnd type="triangle" w="med" len="med"/>
              <a:tailEnd/>
            </a:ln>
          </p:spPr>
          <p:txBody>
            <a:bodyPr/>
            <a:p>
              <a:endParaRPr altLang="en-US" b="1" sz="2400" lang="zh-CN"/>
            </a:p>
          </p:txBody>
        </p:sp>
        <p:sp>
          <p:nvSpPr>
            <p:cNvPr id="1048936" name="Line 57"/>
            <p:cNvSpPr>
              <a:spLocks noChangeShapeType="1"/>
            </p:cNvSpPr>
            <p:nvPr/>
          </p:nvSpPr>
          <p:spPr bwMode="auto">
            <a:xfrm>
              <a:off x="2273" y="2477"/>
              <a:ext cx="407" cy="0"/>
            </a:xfrm>
            <a:prstGeom prst="line"/>
            <a:noFill/>
            <a:ln w="9525">
              <a:solidFill>
                <a:schemeClr val="tx1"/>
              </a:solidFill>
              <a:round/>
              <a:headEnd type="triangle" w="med" len="med"/>
              <a:tailEnd/>
            </a:ln>
          </p:spPr>
          <p:txBody>
            <a:bodyPr/>
            <a:p>
              <a:endParaRPr altLang="en-US" b="1" sz="2400" lang="zh-CN"/>
            </a:p>
          </p:txBody>
        </p:sp>
        <p:sp>
          <p:nvSpPr>
            <p:cNvPr id="1048937" name="Line 58"/>
            <p:cNvSpPr>
              <a:spLocks noChangeShapeType="1"/>
            </p:cNvSpPr>
            <p:nvPr/>
          </p:nvSpPr>
          <p:spPr bwMode="auto">
            <a:xfrm>
              <a:off x="2264" y="2603"/>
              <a:ext cx="407" cy="0"/>
            </a:xfrm>
            <a:prstGeom prst="line"/>
            <a:noFill/>
            <a:ln w="9525">
              <a:solidFill>
                <a:schemeClr val="tx1"/>
              </a:solidFill>
              <a:round/>
              <a:headEnd type="triangle" w="med" len="med"/>
              <a:tailEnd/>
            </a:ln>
          </p:spPr>
          <p:txBody>
            <a:bodyPr/>
            <a:p>
              <a:endParaRPr altLang="en-US" b="1" sz="2400" lang="zh-CN"/>
            </a:p>
          </p:txBody>
        </p:sp>
        <p:sp>
          <p:nvSpPr>
            <p:cNvPr id="1048938" name="Line 59"/>
            <p:cNvSpPr>
              <a:spLocks noChangeShapeType="1"/>
            </p:cNvSpPr>
            <p:nvPr/>
          </p:nvSpPr>
          <p:spPr bwMode="auto">
            <a:xfrm>
              <a:off x="2264" y="2729"/>
              <a:ext cx="407" cy="0"/>
            </a:xfrm>
            <a:prstGeom prst="line"/>
            <a:noFill/>
            <a:ln w="9525">
              <a:solidFill>
                <a:schemeClr val="tx1"/>
              </a:solidFill>
              <a:round/>
              <a:headEnd type="triangle" w="med" len="med"/>
              <a:tailEnd/>
            </a:ln>
          </p:spPr>
          <p:txBody>
            <a:bodyPr/>
            <a:p>
              <a:endParaRPr altLang="en-US" b="1" sz="2400" lang="zh-CN"/>
            </a:p>
          </p:txBody>
        </p:sp>
        <p:sp>
          <p:nvSpPr>
            <p:cNvPr id="1048939" name="Line 60"/>
            <p:cNvSpPr>
              <a:spLocks noChangeShapeType="1"/>
            </p:cNvSpPr>
            <p:nvPr/>
          </p:nvSpPr>
          <p:spPr bwMode="auto">
            <a:xfrm>
              <a:off x="2269" y="2860"/>
              <a:ext cx="407" cy="0"/>
            </a:xfrm>
            <a:prstGeom prst="line"/>
            <a:noFill/>
            <a:ln w="9525">
              <a:solidFill>
                <a:schemeClr val="tx1"/>
              </a:solidFill>
              <a:round/>
              <a:headEnd type="triangle" w="med" len="med"/>
              <a:tailEnd/>
            </a:ln>
          </p:spPr>
          <p:txBody>
            <a:bodyPr/>
            <a:p>
              <a:endParaRPr altLang="en-US" b="1" sz="2400" lang="zh-CN"/>
            </a:p>
          </p:txBody>
        </p:sp>
        <p:sp>
          <p:nvSpPr>
            <p:cNvPr id="1048940" name="Line 61"/>
            <p:cNvSpPr>
              <a:spLocks noChangeShapeType="1"/>
            </p:cNvSpPr>
            <p:nvPr/>
          </p:nvSpPr>
          <p:spPr bwMode="auto">
            <a:xfrm>
              <a:off x="2269" y="2986"/>
              <a:ext cx="407" cy="0"/>
            </a:xfrm>
            <a:prstGeom prst="line"/>
            <a:noFill/>
            <a:ln w="9525">
              <a:solidFill>
                <a:schemeClr val="tx1"/>
              </a:solidFill>
              <a:round/>
              <a:headEnd type="triangle" w="med" len="med"/>
              <a:tailEnd/>
            </a:ln>
          </p:spPr>
          <p:txBody>
            <a:bodyPr/>
            <a:p>
              <a:endParaRPr altLang="en-US" b="1" sz="2400" lang="zh-CN"/>
            </a:p>
          </p:txBody>
        </p:sp>
        <p:sp>
          <p:nvSpPr>
            <p:cNvPr id="1048941" name="Line 62"/>
            <p:cNvSpPr>
              <a:spLocks noChangeShapeType="1"/>
            </p:cNvSpPr>
            <p:nvPr/>
          </p:nvSpPr>
          <p:spPr bwMode="auto">
            <a:xfrm>
              <a:off x="848" y="2422"/>
              <a:ext cx="182" cy="0"/>
            </a:xfrm>
            <a:prstGeom prst="line"/>
            <a:noFill/>
            <a:ln w="9525">
              <a:solidFill>
                <a:schemeClr val="tx1"/>
              </a:solidFill>
              <a:round/>
              <a:headEnd/>
              <a:tailEnd/>
            </a:ln>
          </p:spPr>
          <p:txBody>
            <a:bodyPr/>
            <a:p>
              <a:endParaRPr altLang="en-US" b="1" sz="2400" lang="zh-CN"/>
            </a:p>
          </p:txBody>
        </p:sp>
        <p:sp>
          <p:nvSpPr>
            <p:cNvPr id="1048942" name="Line 63"/>
            <p:cNvSpPr>
              <a:spLocks noChangeShapeType="1"/>
            </p:cNvSpPr>
            <p:nvPr/>
          </p:nvSpPr>
          <p:spPr bwMode="auto">
            <a:xfrm>
              <a:off x="848" y="2368"/>
              <a:ext cx="292" cy="0"/>
            </a:xfrm>
            <a:prstGeom prst="line"/>
            <a:noFill/>
            <a:ln w="9525">
              <a:solidFill>
                <a:schemeClr val="tx1"/>
              </a:solidFill>
              <a:round/>
              <a:headEnd/>
              <a:tailEnd/>
            </a:ln>
          </p:spPr>
          <p:txBody>
            <a:bodyPr/>
            <a:p>
              <a:endParaRPr altLang="en-US" b="1" sz="2400" lang="zh-CN"/>
            </a:p>
          </p:txBody>
        </p:sp>
        <p:sp>
          <p:nvSpPr>
            <p:cNvPr id="1048943" name="Line 64"/>
            <p:cNvSpPr>
              <a:spLocks noChangeShapeType="1"/>
            </p:cNvSpPr>
            <p:nvPr/>
          </p:nvSpPr>
          <p:spPr bwMode="auto">
            <a:xfrm>
              <a:off x="848" y="2314"/>
              <a:ext cx="429" cy="0"/>
            </a:xfrm>
            <a:prstGeom prst="line"/>
            <a:noFill/>
            <a:ln w="9525">
              <a:solidFill>
                <a:schemeClr val="tx1"/>
              </a:solidFill>
              <a:round/>
              <a:headEnd/>
              <a:tailEnd/>
            </a:ln>
          </p:spPr>
          <p:txBody>
            <a:bodyPr/>
            <a:p>
              <a:endParaRPr altLang="en-US" b="1" sz="2400" lang="zh-CN"/>
            </a:p>
          </p:txBody>
        </p:sp>
        <p:sp>
          <p:nvSpPr>
            <p:cNvPr id="1048944" name="Line 65"/>
            <p:cNvSpPr>
              <a:spLocks noChangeShapeType="1"/>
            </p:cNvSpPr>
            <p:nvPr/>
          </p:nvSpPr>
          <p:spPr bwMode="auto">
            <a:xfrm>
              <a:off x="848" y="2260"/>
              <a:ext cx="548" cy="0"/>
            </a:xfrm>
            <a:prstGeom prst="line"/>
            <a:noFill/>
            <a:ln w="9525">
              <a:solidFill>
                <a:schemeClr val="tx1"/>
              </a:solidFill>
              <a:round/>
              <a:headEnd/>
              <a:tailEnd/>
            </a:ln>
          </p:spPr>
          <p:txBody>
            <a:bodyPr/>
            <a:p>
              <a:endParaRPr altLang="en-US" b="1" sz="2400" lang="zh-CN"/>
            </a:p>
          </p:txBody>
        </p:sp>
        <p:sp>
          <p:nvSpPr>
            <p:cNvPr id="1048945" name="Line 66"/>
            <p:cNvSpPr>
              <a:spLocks noChangeShapeType="1"/>
            </p:cNvSpPr>
            <p:nvPr/>
          </p:nvSpPr>
          <p:spPr bwMode="auto">
            <a:xfrm>
              <a:off x="848" y="2215"/>
              <a:ext cx="658" cy="0"/>
            </a:xfrm>
            <a:prstGeom prst="line"/>
            <a:noFill/>
            <a:ln w="9525">
              <a:solidFill>
                <a:schemeClr val="tx1"/>
              </a:solidFill>
              <a:round/>
              <a:headEnd/>
              <a:tailEnd/>
            </a:ln>
          </p:spPr>
          <p:txBody>
            <a:bodyPr/>
            <a:p>
              <a:endParaRPr altLang="en-US" b="1" sz="2400" lang="zh-CN"/>
            </a:p>
          </p:txBody>
        </p:sp>
        <p:sp>
          <p:nvSpPr>
            <p:cNvPr id="1048946" name="Line 67"/>
            <p:cNvSpPr>
              <a:spLocks noChangeShapeType="1"/>
            </p:cNvSpPr>
            <p:nvPr/>
          </p:nvSpPr>
          <p:spPr bwMode="auto">
            <a:xfrm>
              <a:off x="848" y="2171"/>
              <a:ext cx="776" cy="0"/>
            </a:xfrm>
            <a:prstGeom prst="line"/>
            <a:noFill/>
            <a:ln w="9525">
              <a:solidFill>
                <a:schemeClr val="tx1"/>
              </a:solidFill>
              <a:round/>
              <a:headEnd/>
              <a:tailEnd/>
            </a:ln>
          </p:spPr>
          <p:txBody>
            <a:bodyPr/>
            <a:p>
              <a:endParaRPr altLang="en-US" b="1" sz="2400" lang="zh-CN"/>
            </a:p>
          </p:txBody>
        </p:sp>
        <p:sp>
          <p:nvSpPr>
            <p:cNvPr id="1048947" name="Line 68"/>
            <p:cNvSpPr>
              <a:spLocks noChangeShapeType="1"/>
            </p:cNvSpPr>
            <p:nvPr/>
          </p:nvSpPr>
          <p:spPr bwMode="auto">
            <a:xfrm>
              <a:off x="848" y="2126"/>
              <a:ext cx="904" cy="0"/>
            </a:xfrm>
            <a:prstGeom prst="line"/>
            <a:noFill/>
            <a:ln w="9525">
              <a:solidFill>
                <a:schemeClr val="tx1"/>
              </a:solidFill>
              <a:round/>
              <a:headEnd/>
              <a:tailEnd/>
            </a:ln>
          </p:spPr>
          <p:txBody>
            <a:bodyPr/>
            <a:p>
              <a:endParaRPr altLang="en-US" b="1" sz="2400" lang="zh-CN"/>
            </a:p>
          </p:txBody>
        </p:sp>
        <p:sp>
          <p:nvSpPr>
            <p:cNvPr id="1048948" name="Line 69"/>
            <p:cNvSpPr>
              <a:spLocks noChangeShapeType="1"/>
            </p:cNvSpPr>
            <p:nvPr/>
          </p:nvSpPr>
          <p:spPr bwMode="auto">
            <a:xfrm>
              <a:off x="848" y="2085"/>
              <a:ext cx="1030" cy="0"/>
            </a:xfrm>
            <a:prstGeom prst="line"/>
            <a:noFill/>
            <a:ln w="9525">
              <a:solidFill>
                <a:schemeClr val="tx1"/>
              </a:solidFill>
              <a:round/>
              <a:headEnd/>
              <a:tailEnd/>
            </a:ln>
          </p:spPr>
          <p:txBody>
            <a:bodyPr/>
            <a:p>
              <a:endParaRPr altLang="en-US" b="1" sz="2400" lang="zh-CN"/>
            </a:p>
          </p:txBody>
        </p:sp>
        <p:sp>
          <p:nvSpPr>
            <p:cNvPr id="1048949" name="Line 70"/>
            <p:cNvSpPr>
              <a:spLocks noChangeShapeType="1"/>
            </p:cNvSpPr>
            <p:nvPr/>
          </p:nvSpPr>
          <p:spPr bwMode="auto">
            <a:xfrm>
              <a:off x="1752" y="2126"/>
              <a:ext cx="0" cy="85"/>
            </a:xfrm>
            <a:prstGeom prst="line"/>
            <a:noFill/>
            <a:ln w="9525">
              <a:solidFill>
                <a:schemeClr val="tx1"/>
              </a:solidFill>
              <a:round/>
              <a:headEnd/>
              <a:tailEnd/>
            </a:ln>
          </p:spPr>
          <p:txBody>
            <a:bodyPr/>
            <a:p>
              <a:endParaRPr altLang="en-US" b="1" sz="2400" lang="zh-CN"/>
            </a:p>
          </p:txBody>
        </p:sp>
        <p:sp>
          <p:nvSpPr>
            <p:cNvPr id="1048950" name="Line 71"/>
            <p:cNvSpPr>
              <a:spLocks noChangeShapeType="1"/>
            </p:cNvSpPr>
            <p:nvPr/>
          </p:nvSpPr>
          <p:spPr bwMode="auto">
            <a:xfrm>
              <a:off x="1752" y="2198"/>
              <a:ext cx="126" cy="0"/>
            </a:xfrm>
            <a:prstGeom prst="line"/>
            <a:noFill/>
            <a:ln w="9525">
              <a:solidFill>
                <a:schemeClr val="tx1"/>
              </a:solidFill>
              <a:round/>
              <a:headEnd/>
              <a:tailEnd/>
            </a:ln>
          </p:spPr>
          <p:txBody>
            <a:bodyPr/>
            <a:p>
              <a:endParaRPr altLang="en-US" b="1" sz="2400" lang="zh-CN"/>
            </a:p>
          </p:txBody>
        </p:sp>
        <p:sp>
          <p:nvSpPr>
            <p:cNvPr id="1048951" name="Line 72"/>
            <p:cNvSpPr>
              <a:spLocks noChangeShapeType="1"/>
            </p:cNvSpPr>
            <p:nvPr/>
          </p:nvSpPr>
          <p:spPr bwMode="auto">
            <a:xfrm flipH="1">
              <a:off x="1624" y="2171"/>
              <a:ext cx="0" cy="180"/>
            </a:xfrm>
            <a:prstGeom prst="line"/>
            <a:noFill/>
            <a:ln w="9525">
              <a:solidFill>
                <a:schemeClr val="tx1"/>
              </a:solidFill>
              <a:round/>
              <a:headEnd/>
              <a:tailEnd/>
            </a:ln>
          </p:spPr>
          <p:txBody>
            <a:bodyPr/>
            <a:p>
              <a:endParaRPr altLang="en-US" b="1" sz="2400" lang="zh-CN"/>
            </a:p>
          </p:txBody>
        </p:sp>
        <p:sp>
          <p:nvSpPr>
            <p:cNvPr id="1048952" name="Line 73"/>
            <p:cNvSpPr>
              <a:spLocks noChangeShapeType="1"/>
            </p:cNvSpPr>
            <p:nvPr/>
          </p:nvSpPr>
          <p:spPr bwMode="auto">
            <a:xfrm>
              <a:off x="1624" y="2351"/>
              <a:ext cx="254" cy="0"/>
            </a:xfrm>
            <a:prstGeom prst="line"/>
            <a:noFill/>
            <a:ln w="9525">
              <a:solidFill>
                <a:schemeClr val="tx1"/>
              </a:solidFill>
              <a:round/>
              <a:headEnd/>
              <a:tailEnd/>
            </a:ln>
          </p:spPr>
          <p:txBody>
            <a:bodyPr/>
            <a:p>
              <a:endParaRPr altLang="en-US" b="1" sz="2400" lang="zh-CN"/>
            </a:p>
          </p:txBody>
        </p:sp>
        <p:sp>
          <p:nvSpPr>
            <p:cNvPr id="1048953" name="Line 74"/>
            <p:cNvSpPr>
              <a:spLocks noChangeShapeType="1"/>
            </p:cNvSpPr>
            <p:nvPr/>
          </p:nvSpPr>
          <p:spPr bwMode="auto">
            <a:xfrm>
              <a:off x="1506" y="2211"/>
              <a:ext cx="0" cy="266"/>
            </a:xfrm>
            <a:prstGeom prst="line"/>
            <a:noFill/>
            <a:ln w="9525">
              <a:solidFill>
                <a:schemeClr val="tx1"/>
              </a:solidFill>
              <a:round/>
              <a:headEnd/>
              <a:tailEnd/>
            </a:ln>
          </p:spPr>
          <p:txBody>
            <a:bodyPr/>
            <a:p>
              <a:endParaRPr altLang="en-US" b="1" sz="2400" lang="zh-CN"/>
            </a:p>
          </p:txBody>
        </p:sp>
        <p:sp>
          <p:nvSpPr>
            <p:cNvPr id="1048954" name="Line 75"/>
            <p:cNvSpPr>
              <a:spLocks noChangeShapeType="1"/>
            </p:cNvSpPr>
            <p:nvPr/>
          </p:nvSpPr>
          <p:spPr bwMode="auto">
            <a:xfrm>
              <a:off x="1506" y="2477"/>
              <a:ext cx="372" cy="0"/>
            </a:xfrm>
            <a:prstGeom prst="line"/>
            <a:noFill/>
            <a:ln w="9525">
              <a:solidFill>
                <a:schemeClr val="tx1"/>
              </a:solidFill>
              <a:round/>
              <a:headEnd/>
              <a:tailEnd/>
            </a:ln>
          </p:spPr>
          <p:txBody>
            <a:bodyPr/>
            <a:p>
              <a:endParaRPr altLang="en-US" b="1" sz="2400" lang="zh-CN"/>
            </a:p>
          </p:txBody>
        </p:sp>
        <p:sp>
          <p:nvSpPr>
            <p:cNvPr id="1048955" name="Line 76"/>
            <p:cNvSpPr>
              <a:spLocks noChangeShapeType="1"/>
            </p:cNvSpPr>
            <p:nvPr/>
          </p:nvSpPr>
          <p:spPr bwMode="auto">
            <a:xfrm>
              <a:off x="1396" y="2260"/>
              <a:ext cx="0" cy="343"/>
            </a:xfrm>
            <a:prstGeom prst="line"/>
            <a:noFill/>
            <a:ln w="9525">
              <a:solidFill>
                <a:schemeClr val="tx1"/>
              </a:solidFill>
              <a:round/>
              <a:headEnd/>
              <a:tailEnd/>
            </a:ln>
          </p:spPr>
          <p:txBody>
            <a:bodyPr/>
            <a:p>
              <a:endParaRPr altLang="en-US" b="1" sz="2400" lang="zh-CN"/>
            </a:p>
          </p:txBody>
        </p:sp>
        <p:sp>
          <p:nvSpPr>
            <p:cNvPr id="1048956" name="Line 77"/>
            <p:cNvSpPr>
              <a:spLocks noChangeShapeType="1"/>
            </p:cNvSpPr>
            <p:nvPr/>
          </p:nvSpPr>
          <p:spPr bwMode="auto">
            <a:xfrm>
              <a:off x="1396" y="2603"/>
              <a:ext cx="482" cy="0"/>
            </a:xfrm>
            <a:prstGeom prst="line"/>
            <a:noFill/>
            <a:ln w="9525">
              <a:solidFill>
                <a:schemeClr val="tx1"/>
              </a:solidFill>
              <a:round/>
              <a:headEnd/>
              <a:tailEnd/>
            </a:ln>
          </p:spPr>
          <p:txBody>
            <a:bodyPr/>
            <a:p>
              <a:endParaRPr altLang="en-US" b="1" sz="2400" lang="zh-CN"/>
            </a:p>
          </p:txBody>
        </p:sp>
        <p:sp>
          <p:nvSpPr>
            <p:cNvPr id="1048957" name="Line 78"/>
            <p:cNvSpPr>
              <a:spLocks noChangeShapeType="1"/>
            </p:cNvSpPr>
            <p:nvPr/>
          </p:nvSpPr>
          <p:spPr bwMode="auto">
            <a:xfrm>
              <a:off x="1277" y="2314"/>
              <a:ext cx="0" cy="415"/>
            </a:xfrm>
            <a:prstGeom prst="line"/>
            <a:noFill/>
            <a:ln w="9525">
              <a:solidFill>
                <a:schemeClr val="tx1"/>
              </a:solidFill>
              <a:round/>
              <a:headEnd/>
              <a:tailEnd/>
            </a:ln>
          </p:spPr>
          <p:txBody>
            <a:bodyPr/>
            <a:p>
              <a:endParaRPr altLang="en-US" b="1" sz="2400" lang="zh-CN"/>
            </a:p>
          </p:txBody>
        </p:sp>
        <p:sp>
          <p:nvSpPr>
            <p:cNvPr id="1048958" name="Line 79"/>
            <p:cNvSpPr>
              <a:spLocks noChangeShapeType="1"/>
            </p:cNvSpPr>
            <p:nvPr/>
          </p:nvSpPr>
          <p:spPr bwMode="auto">
            <a:xfrm>
              <a:off x="1277" y="2729"/>
              <a:ext cx="601" cy="0"/>
            </a:xfrm>
            <a:prstGeom prst="line"/>
            <a:noFill/>
            <a:ln w="9525">
              <a:solidFill>
                <a:schemeClr val="tx1"/>
              </a:solidFill>
              <a:round/>
              <a:headEnd/>
              <a:tailEnd/>
            </a:ln>
          </p:spPr>
          <p:txBody>
            <a:bodyPr/>
            <a:p>
              <a:endParaRPr altLang="en-US" b="1" sz="2400" lang="zh-CN"/>
            </a:p>
          </p:txBody>
        </p:sp>
        <p:sp>
          <p:nvSpPr>
            <p:cNvPr id="1048959" name="Line 80"/>
            <p:cNvSpPr>
              <a:spLocks noChangeShapeType="1"/>
            </p:cNvSpPr>
            <p:nvPr/>
          </p:nvSpPr>
          <p:spPr bwMode="auto">
            <a:xfrm>
              <a:off x="1140" y="2368"/>
              <a:ext cx="0" cy="492"/>
            </a:xfrm>
            <a:prstGeom prst="line"/>
            <a:noFill/>
            <a:ln w="9525">
              <a:solidFill>
                <a:schemeClr val="tx1"/>
              </a:solidFill>
              <a:round/>
              <a:headEnd/>
              <a:tailEnd/>
            </a:ln>
          </p:spPr>
          <p:txBody>
            <a:bodyPr/>
            <a:p>
              <a:endParaRPr altLang="en-US" b="1" sz="2400" lang="zh-CN"/>
            </a:p>
          </p:txBody>
        </p:sp>
        <p:sp>
          <p:nvSpPr>
            <p:cNvPr id="1048960" name="Line 81"/>
            <p:cNvSpPr>
              <a:spLocks noChangeShapeType="1"/>
            </p:cNvSpPr>
            <p:nvPr/>
          </p:nvSpPr>
          <p:spPr bwMode="auto">
            <a:xfrm>
              <a:off x="1140" y="2860"/>
              <a:ext cx="738" cy="0"/>
            </a:xfrm>
            <a:prstGeom prst="line"/>
            <a:noFill/>
            <a:ln w="9525">
              <a:solidFill>
                <a:schemeClr val="tx1"/>
              </a:solidFill>
              <a:round/>
              <a:headEnd/>
              <a:tailEnd/>
            </a:ln>
          </p:spPr>
          <p:txBody>
            <a:bodyPr/>
            <a:p>
              <a:endParaRPr altLang="en-US" b="1" sz="2400" lang="zh-CN"/>
            </a:p>
          </p:txBody>
        </p:sp>
        <p:sp>
          <p:nvSpPr>
            <p:cNvPr id="1048961" name="Line 82"/>
            <p:cNvSpPr>
              <a:spLocks noChangeShapeType="1"/>
            </p:cNvSpPr>
            <p:nvPr/>
          </p:nvSpPr>
          <p:spPr bwMode="auto">
            <a:xfrm>
              <a:off x="1030" y="2422"/>
              <a:ext cx="0" cy="564"/>
            </a:xfrm>
            <a:prstGeom prst="line"/>
            <a:noFill/>
            <a:ln w="9525">
              <a:solidFill>
                <a:schemeClr val="tx1"/>
              </a:solidFill>
              <a:round/>
              <a:headEnd/>
              <a:tailEnd/>
            </a:ln>
          </p:spPr>
          <p:txBody>
            <a:bodyPr/>
            <a:p>
              <a:endParaRPr altLang="en-US" b="1" sz="2400" lang="zh-CN"/>
            </a:p>
          </p:txBody>
        </p:sp>
        <p:sp>
          <p:nvSpPr>
            <p:cNvPr id="1048962" name="Line 83"/>
            <p:cNvSpPr>
              <a:spLocks noChangeShapeType="1"/>
            </p:cNvSpPr>
            <p:nvPr/>
          </p:nvSpPr>
          <p:spPr bwMode="auto">
            <a:xfrm>
              <a:off x="1033" y="2985"/>
              <a:ext cx="848" cy="0"/>
            </a:xfrm>
            <a:prstGeom prst="line"/>
            <a:noFill/>
            <a:ln w="9525">
              <a:solidFill>
                <a:schemeClr val="tx1"/>
              </a:solidFill>
              <a:round/>
              <a:headEnd/>
              <a:tailEnd/>
            </a:ln>
          </p:spPr>
          <p:txBody>
            <a:bodyPr/>
            <a:p>
              <a:endParaRPr altLang="en-US" b="1" sz="2400" lang="zh-CN"/>
            </a:p>
          </p:txBody>
        </p:sp>
        <p:sp>
          <p:nvSpPr>
            <p:cNvPr id="1048963" name="Text Box 84"/>
            <p:cNvSpPr txBox="1">
              <a:spLocks noChangeArrowheads="1"/>
            </p:cNvSpPr>
            <p:nvPr/>
          </p:nvSpPr>
          <p:spPr bwMode="auto">
            <a:xfrm>
              <a:off x="2365" y="1808"/>
              <a:ext cx="730" cy="338"/>
            </a:xfrm>
            <a:prstGeom prst="rect"/>
            <a:noFill/>
            <a:ln w="12700" cap="sq">
              <a:noFill/>
              <a:miter lim="800000"/>
              <a:headEnd type="none" w="sm" len="sm"/>
              <a:tailEnd type="none" w="sm" len="sm"/>
            </a:ln>
          </p:spPr>
          <p:txBody>
            <a:bodyPr lIns="0" rIns="0" wrap="square">
              <a:spAutoFit/>
            </a:bodyPr>
            <a:p>
              <a:pPr eaLnBrk="1" hangingPunct="1">
                <a:spcBef>
                  <a:spcPct val="50000"/>
                </a:spcBef>
              </a:pPr>
              <a:r>
                <a:rPr altLang="zh-CN" b="1" sz="2400" lang="en-US">
                  <a:ea typeface="黑体" pitchFamily="49" charset="-122"/>
                </a:rPr>
                <a:t>INTR</a:t>
              </a:r>
              <a:r>
                <a:rPr altLang="zh-CN" baseline="-25000" b="1" sz="2400" lang="en-US">
                  <a:ea typeface="黑体" pitchFamily="49" charset="-122"/>
                </a:rPr>
                <a:t>0</a:t>
              </a:r>
            </a:p>
          </p:txBody>
        </p:sp>
        <p:sp>
          <p:nvSpPr>
            <p:cNvPr id="1048964" name="Text Box 85"/>
            <p:cNvSpPr txBox="1">
              <a:spLocks noChangeArrowheads="1"/>
            </p:cNvSpPr>
            <p:nvPr/>
          </p:nvSpPr>
          <p:spPr bwMode="auto">
            <a:xfrm>
              <a:off x="2397" y="2956"/>
              <a:ext cx="606" cy="338"/>
            </a:xfrm>
            <a:prstGeom prst="rect"/>
            <a:noFill/>
            <a:ln w="12700" cap="sq">
              <a:noFill/>
              <a:miter lim="800000"/>
              <a:headEnd type="none" w="sm" len="sm"/>
              <a:tailEnd type="none" w="sm" len="sm"/>
            </a:ln>
          </p:spPr>
          <p:txBody>
            <a:bodyPr lIns="0" rIns="0" wrap="square">
              <a:spAutoFit/>
            </a:bodyPr>
            <a:p>
              <a:pPr eaLnBrk="1" hangingPunct="1">
                <a:spcBef>
                  <a:spcPct val="50000"/>
                </a:spcBef>
              </a:pPr>
              <a:r>
                <a:rPr altLang="zh-CN" b="1" sz="2400" lang="en-US">
                  <a:ea typeface="黑体" pitchFamily="49" charset="-122"/>
                </a:rPr>
                <a:t>INTR</a:t>
              </a:r>
              <a:r>
                <a:rPr altLang="zh-CN" baseline="-25000" b="1" sz="2400" lang="en-US">
                  <a:ea typeface="黑体" pitchFamily="49" charset="-122"/>
                </a:rPr>
                <a:t>7</a:t>
              </a:r>
            </a:p>
          </p:txBody>
        </p:sp>
        <p:sp>
          <p:nvSpPr>
            <p:cNvPr id="1048965" name="Text Box 86"/>
            <p:cNvSpPr txBox="1">
              <a:spLocks noChangeArrowheads="1"/>
            </p:cNvSpPr>
            <p:nvPr/>
          </p:nvSpPr>
          <p:spPr bwMode="auto">
            <a:xfrm>
              <a:off x="-4" y="1835"/>
              <a:ext cx="768" cy="291"/>
            </a:xfrm>
            <a:prstGeom prst="rect"/>
            <a:noFill/>
            <a:ln w="12700" cap="sq">
              <a:noFill/>
              <a:miter lim="800000"/>
              <a:headEnd type="none" w="sm" len="sm"/>
              <a:tailEnd type="none" w="sm" len="sm"/>
            </a:ln>
          </p:spPr>
          <p:txBody>
            <a:bodyPr wrap="square">
              <a:spAutoFit/>
            </a:bodyPr>
            <a:p>
              <a:pPr eaLnBrk="1" hangingPunct="1">
                <a:spcBef>
                  <a:spcPct val="50000"/>
                </a:spcBef>
              </a:pPr>
              <a:r>
                <a:rPr altLang="zh-CN" b="1" sz="2400" lang="en-US">
                  <a:ea typeface="黑体" pitchFamily="49" charset="-122"/>
                </a:rPr>
                <a:t>INTR</a:t>
              </a:r>
              <a:endParaRPr altLang="zh-CN" baseline="-25000" b="1" sz="2400" lang="en-US">
                <a:ea typeface="黑体" pitchFamily="49" charset="-122"/>
              </a:endParaRPr>
            </a:p>
          </p:txBody>
        </p:sp>
        <p:sp>
          <p:nvSpPr>
            <p:cNvPr id="1048966" name="Line 87"/>
            <p:cNvSpPr>
              <a:spLocks noChangeShapeType="1"/>
            </p:cNvSpPr>
            <p:nvPr/>
          </p:nvSpPr>
          <p:spPr bwMode="auto">
            <a:xfrm>
              <a:off x="85" y="2241"/>
              <a:ext cx="417" cy="6"/>
            </a:xfrm>
            <a:prstGeom prst="line"/>
            <a:noFill/>
            <a:ln w="9525">
              <a:solidFill>
                <a:schemeClr val="tx1"/>
              </a:solidFill>
              <a:round/>
              <a:headEnd type="triangle" w="med" len="med"/>
              <a:tailEnd/>
            </a:ln>
          </p:spPr>
          <p:txBody>
            <a:bodyPr/>
            <a:p>
              <a:endParaRPr altLang="en-US" b="1" sz="2400" lang="zh-CN"/>
            </a:p>
          </p:txBody>
        </p:sp>
      </p:grpSp>
      <p:grpSp>
        <p:nvGrpSpPr>
          <p:cNvPr id="78" name="Group 91"/>
          <p:cNvGrpSpPr/>
          <p:nvPr/>
        </p:nvGrpSpPr>
        <p:grpSpPr bwMode="auto">
          <a:xfrm>
            <a:off x="6737350" y="1473200"/>
            <a:ext cx="1512888" cy="1027113"/>
            <a:chOff x="3284" y="1264"/>
            <a:chExt cx="953" cy="647"/>
          </a:xfrm>
        </p:grpSpPr>
        <p:sp>
          <p:nvSpPr>
            <p:cNvPr id="1048967" name="Text Box 15"/>
            <p:cNvSpPr txBox="1">
              <a:spLocks noChangeArrowheads="1"/>
            </p:cNvSpPr>
            <p:nvPr/>
          </p:nvSpPr>
          <p:spPr bwMode="auto">
            <a:xfrm>
              <a:off x="3284" y="1477"/>
              <a:ext cx="953" cy="233"/>
            </a:xfrm>
            <a:prstGeom prst="rect"/>
            <a:noFill/>
            <a:ln w="19050" cap="sq">
              <a:solidFill>
                <a:schemeClr val="tx1"/>
              </a:solidFill>
              <a:miter lim="800000"/>
              <a:headEnd type="none" w="sm" len="sm"/>
              <a:tailEnd type="none" w="sm" len="sm"/>
            </a:ln>
          </p:spPr>
          <p:txBody>
            <a:bodyPr>
              <a:spAutoFit/>
            </a:bodyPr>
            <a:p>
              <a:pPr algn="ctr" eaLnBrk="1" hangingPunct="1">
                <a:spcBef>
                  <a:spcPct val="50000"/>
                </a:spcBef>
              </a:pPr>
              <a:r>
                <a:rPr altLang="en-US" b="1" lang="zh-CN">
                  <a:latin typeface="黑体" pitchFamily="49" charset="-122"/>
                  <a:ea typeface="黑体" pitchFamily="49" charset="-122"/>
                </a:rPr>
                <a:t>读</a:t>
              </a:r>
              <a:r>
                <a:rPr altLang="zh-CN" b="1" lang="en-US">
                  <a:latin typeface="黑体" pitchFamily="49" charset="-122"/>
                  <a:ea typeface="黑体" pitchFamily="49" charset="-122"/>
                </a:rPr>
                <a:t>20</a:t>
              </a:r>
              <a:r>
                <a:rPr altLang="en-US" b="1" lang="zh-CN">
                  <a:latin typeface="黑体" pitchFamily="49" charset="-122"/>
                  <a:ea typeface="黑体" pitchFamily="49" charset="-122"/>
                </a:rPr>
                <a:t>端口</a:t>
              </a:r>
            </a:p>
          </p:txBody>
        </p:sp>
        <p:sp>
          <p:nvSpPr>
            <p:cNvPr id="1048968" name="Line 21"/>
            <p:cNvSpPr>
              <a:spLocks noChangeShapeType="1"/>
            </p:cNvSpPr>
            <p:nvPr/>
          </p:nvSpPr>
          <p:spPr bwMode="auto">
            <a:xfrm>
              <a:off x="3729" y="1775"/>
              <a:ext cx="0" cy="136"/>
            </a:xfrm>
            <a:prstGeom prst="line"/>
            <a:noFill/>
            <a:ln w="28575">
              <a:solidFill>
                <a:schemeClr val="tx1"/>
              </a:solidFill>
              <a:round/>
              <a:headEnd/>
              <a:tailEnd type="triangle" w="med" len="med"/>
            </a:ln>
          </p:spPr>
          <p:txBody>
            <a:bodyPr/>
            <a:p>
              <a:endParaRPr altLang="en-US" b="1" lang="zh-CN"/>
            </a:p>
          </p:txBody>
        </p:sp>
        <p:sp>
          <p:nvSpPr>
            <p:cNvPr id="1048969" name="Line 88"/>
            <p:cNvSpPr>
              <a:spLocks noChangeShapeType="1"/>
            </p:cNvSpPr>
            <p:nvPr/>
          </p:nvSpPr>
          <p:spPr bwMode="auto">
            <a:xfrm>
              <a:off x="3747" y="1264"/>
              <a:ext cx="0" cy="204"/>
            </a:xfrm>
            <a:prstGeom prst="line"/>
            <a:noFill/>
            <a:ln w="9525">
              <a:solidFill>
                <a:schemeClr val="tx1"/>
              </a:solidFill>
              <a:round/>
              <a:headEnd/>
              <a:tailEnd type="triangle" w="med" len="med"/>
            </a:ln>
          </p:spPr>
          <p:txBody>
            <a:bodyPr/>
            <a:p>
              <a:endParaRPr altLang="en-US" b="1" lang="zh-CN"/>
            </a:p>
          </p:txBody>
        </p:sp>
      </p:grpSp>
      <p:sp>
        <p:nvSpPr>
          <p:cNvPr id="1048970" name="Text Box 89"/>
          <p:cNvSpPr txBox="1">
            <a:spLocks noChangeArrowheads="1"/>
          </p:cNvSpPr>
          <p:nvPr/>
        </p:nvSpPr>
        <p:spPr bwMode="auto">
          <a:xfrm>
            <a:off x="2006600" y="5070127"/>
            <a:ext cx="3840163" cy="519113"/>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软件查询中断接口电路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908"/>
                                        </p:tgtEl>
                                        <p:attrNameLst>
                                          <p:attrName>style.visibility</p:attrName>
                                        </p:attrNameLst>
                                      </p:cBhvr>
                                      <p:to>
                                        <p:strVal val="visible"/>
                                      </p:to>
                                    </p:set>
                                    <p:animEffect transition="in" filter="wipe(left)">
                                      <p:cBhvr>
                                        <p:cTn dur="500" id="7"/>
                                        <p:tgtEl>
                                          <p:spTgt spid="104890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909"/>
                                        </p:tgtEl>
                                        <p:attrNameLst>
                                          <p:attrName>style.visibility</p:attrName>
                                        </p:attrNameLst>
                                      </p:cBhvr>
                                      <p:to>
                                        <p:strVal val="visible"/>
                                      </p:to>
                                    </p:set>
                                    <p:animEffect transition="in" filter="wipe(left)">
                                      <p:cBhvr>
                                        <p:cTn dur="500" id="12"/>
                                        <p:tgtEl>
                                          <p:spTgt spid="1048909"/>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4" presetSubtype="16">
                                  <p:stCondLst>
                                    <p:cond delay="0"/>
                                  </p:stCondLst>
                                  <p:childTnLst>
                                    <p:set>
                                      <p:cBhvr>
                                        <p:cTn dur="1" fill="hold" id="16">
                                          <p:stCondLst>
                                            <p:cond delay="0"/>
                                          </p:stCondLst>
                                        </p:cTn>
                                        <p:tgtEl>
                                          <p:spTgt spid="77"/>
                                        </p:tgtEl>
                                        <p:attrNameLst>
                                          <p:attrName>style.visibility</p:attrName>
                                        </p:attrNameLst>
                                      </p:cBhvr>
                                      <p:to>
                                        <p:strVal val="visible"/>
                                      </p:to>
                                    </p:set>
                                    <p:animEffect transition="in" filter="box(in)">
                                      <p:cBhvr>
                                        <p:cTn dur="500" id="17"/>
                                        <p:tgtEl>
                                          <p:spTgt spid="77"/>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8970"/>
                                        </p:tgtEl>
                                        <p:attrNameLst>
                                          <p:attrName>style.visibility</p:attrName>
                                        </p:attrNameLst>
                                      </p:cBhvr>
                                      <p:to>
                                        <p:strVal val="visible"/>
                                      </p:to>
                                    </p:set>
                                    <p:animEffect transition="in" filter="wipe(left)">
                                      <p:cBhvr>
                                        <p:cTn dur="500" id="22"/>
                                        <p:tgtEl>
                                          <p:spTgt spid="1048970"/>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4" presetSubtype="16">
                                  <p:stCondLst>
                                    <p:cond delay="0"/>
                                  </p:stCondLst>
                                  <p:childTnLst>
                                    <p:set>
                                      <p:cBhvr>
                                        <p:cTn dur="1" fill="hold" id="26">
                                          <p:stCondLst>
                                            <p:cond delay="0"/>
                                          </p:stCondLst>
                                        </p:cTn>
                                        <p:tgtEl>
                                          <p:spTgt spid="78"/>
                                        </p:tgtEl>
                                        <p:attrNameLst>
                                          <p:attrName>style.visibility</p:attrName>
                                        </p:attrNameLst>
                                      </p:cBhvr>
                                      <p:to>
                                        <p:strVal val="visible"/>
                                      </p:to>
                                    </p:set>
                                    <p:animEffect transition="in" filter="box(in)">
                                      <p:cBhvr>
                                        <p:cTn dur="500" id="27"/>
                                        <p:tgtEl>
                                          <p:spTgt spid="78"/>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4" presetSubtype="16">
                                  <p:stCondLst>
                                    <p:cond delay="0"/>
                                  </p:stCondLst>
                                  <p:childTnLst>
                                    <p:set>
                                      <p:cBhvr>
                                        <p:cTn dur="1" fill="hold" id="31">
                                          <p:stCondLst>
                                            <p:cond delay="0"/>
                                          </p:stCondLst>
                                        </p:cTn>
                                        <p:tgtEl>
                                          <p:spTgt spid="1048911"/>
                                        </p:tgtEl>
                                        <p:attrNameLst>
                                          <p:attrName>style.visibility</p:attrName>
                                        </p:attrNameLst>
                                      </p:cBhvr>
                                      <p:to>
                                        <p:strVal val="visible"/>
                                      </p:to>
                                    </p:set>
                                    <p:animEffect transition="in" filter="box(in)">
                                      <p:cBhvr>
                                        <p:cTn dur="500" id="32"/>
                                        <p:tgtEl>
                                          <p:spTgt spid="1048911"/>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4" presetSubtype="16">
                                  <p:stCondLst>
                                    <p:cond delay="0"/>
                                  </p:stCondLst>
                                  <p:childTnLst>
                                    <p:set>
                                      <p:cBhvr>
                                        <p:cTn dur="1" fill="hold" id="36">
                                          <p:stCondLst>
                                            <p:cond delay="0"/>
                                          </p:stCondLst>
                                        </p:cTn>
                                        <p:tgtEl>
                                          <p:spTgt spid="75"/>
                                        </p:tgtEl>
                                        <p:attrNameLst>
                                          <p:attrName>style.visibility</p:attrName>
                                        </p:attrNameLst>
                                      </p:cBhvr>
                                      <p:to>
                                        <p:strVal val="visible"/>
                                      </p:to>
                                    </p:set>
                                    <p:animEffect transition="in" filter="box(in)">
                                      <p:cBhvr>
                                        <p:cTn dur="500" id="37"/>
                                        <p:tgtEl>
                                          <p:spTgt spid="75"/>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4" presetSubtype="16">
                                  <p:stCondLst>
                                    <p:cond delay="0"/>
                                  </p:stCondLst>
                                  <p:childTnLst>
                                    <p:set>
                                      <p:cBhvr>
                                        <p:cTn dur="1" fill="hold" id="41">
                                          <p:stCondLst>
                                            <p:cond delay="0"/>
                                          </p:stCondLst>
                                        </p:cTn>
                                        <p:tgtEl>
                                          <p:spTgt spid="74"/>
                                        </p:tgtEl>
                                        <p:attrNameLst>
                                          <p:attrName>style.visibility</p:attrName>
                                        </p:attrNameLst>
                                      </p:cBhvr>
                                      <p:to>
                                        <p:strVal val="visible"/>
                                      </p:to>
                                    </p:set>
                                    <p:animEffect transition="in" filter="box(in)">
                                      <p:cBhvr>
                                        <p:cTn dur="500" id="42"/>
                                        <p:tgtEl>
                                          <p:spTgt spid="74"/>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4" presetSubtype="16">
                                  <p:stCondLst>
                                    <p:cond delay="0"/>
                                  </p:stCondLst>
                                  <p:childTnLst>
                                    <p:set>
                                      <p:cBhvr>
                                        <p:cTn dur="1" fill="hold" id="46">
                                          <p:stCondLst>
                                            <p:cond delay="0"/>
                                          </p:stCondLst>
                                        </p:cTn>
                                        <p:tgtEl>
                                          <p:spTgt spid="1048912"/>
                                        </p:tgtEl>
                                        <p:attrNameLst>
                                          <p:attrName>style.visibility</p:attrName>
                                        </p:attrNameLst>
                                      </p:cBhvr>
                                      <p:to>
                                        <p:strVal val="visible"/>
                                      </p:to>
                                    </p:set>
                                    <p:animEffect transition="in" filter="box(in)">
                                      <p:cBhvr>
                                        <p:cTn dur="500" id="47"/>
                                        <p:tgtEl>
                                          <p:spTgt spid="1048912"/>
                                        </p:tgtEl>
                                      </p:cBhvr>
                                    </p:animEffect>
                                  </p:childTnLst>
                                </p:cTn>
                              </p:par>
                            </p:childTnLst>
                          </p:cTn>
                        </p:par>
                      </p:childTnLst>
                    </p:cTn>
                  </p:par>
                  <p:par>
                    <p:cTn fill="hold" id="48">
                      <p:stCondLst>
                        <p:cond delay="indefinite"/>
                      </p:stCondLst>
                      <p:childTnLst>
                        <p:par>
                          <p:cTn fill="hold" id="49">
                            <p:stCondLst>
                              <p:cond delay="0"/>
                            </p:stCondLst>
                            <p:childTnLst>
                              <p:par>
                                <p:cTn fill="hold" id="50" nodeType="clickEffect" presetClass="entr" presetID="4" presetSubtype="16">
                                  <p:stCondLst>
                                    <p:cond delay="0"/>
                                  </p:stCondLst>
                                  <p:childTnLst>
                                    <p:set>
                                      <p:cBhvr>
                                        <p:cTn dur="1" fill="hold" id="51">
                                          <p:stCondLst>
                                            <p:cond delay="0"/>
                                          </p:stCondLst>
                                        </p:cTn>
                                        <p:tgtEl>
                                          <p:spTgt spid="76"/>
                                        </p:tgtEl>
                                        <p:attrNameLst>
                                          <p:attrName>style.visibility</p:attrName>
                                        </p:attrNameLst>
                                      </p:cBhvr>
                                      <p:to>
                                        <p:strVal val="visible"/>
                                      </p:to>
                                    </p:set>
                                    <p:animEffect transition="in" filter="box(in)">
                                      <p:cBhvr>
                                        <p:cTn dur="500" id="52"/>
                                        <p:tgtEl>
                                          <p:spTgt spid="76"/>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4" presetSubtype="16">
                                  <p:stCondLst>
                                    <p:cond delay="0"/>
                                  </p:stCondLst>
                                  <p:childTnLst>
                                    <p:set>
                                      <p:cBhvr>
                                        <p:cTn dur="1" fill="hold" id="56">
                                          <p:stCondLst>
                                            <p:cond delay="0"/>
                                          </p:stCondLst>
                                        </p:cTn>
                                        <p:tgtEl>
                                          <p:spTgt spid="1048919"/>
                                        </p:tgtEl>
                                        <p:attrNameLst>
                                          <p:attrName>style.visibility</p:attrName>
                                        </p:attrNameLst>
                                      </p:cBhvr>
                                      <p:to>
                                        <p:strVal val="visible"/>
                                      </p:to>
                                    </p:set>
                                    <p:animEffect transition="in" filter="box(in)">
                                      <p:cBhvr>
                                        <p:cTn dur="500" id="57"/>
                                        <p:tgtEl>
                                          <p:spTgt spid="1048919"/>
                                        </p:tgtEl>
                                      </p:cBhvr>
                                    </p:animEffect>
                                  </p:childTnLst>
                                </p:cTn>
                              </p:par>
                              <p:par>
                                <p:cTn fill="hold" grpId="0" id="58" nodeType="withEffect" presetClass="entr" presetID="4" presetSubtype="16">
                                  <p:stCondLst>
                                    <p:cond delay="0"/>
                                  </p:stCondLst>
                                  <p:childTnLst>
                                    <p:set>
                                      <p:cBhvr>
                                        <p:cTn dur="1" fill="hold" id="59">
                                          <p:stCondLst>
                                            <p:cond delay="0"/>
                                          </p:stCondLst>
                                        </p:cTn>
                                        <p:tgtEl>
                                          <p:spTgt spid="1048913"/>
                                        </p:tgtEl>
                                        <p:attrNameLst>
                                          <p:attrName>style.visibility</p:attrName>
                                        </p:attrNameLst>
                                      </p:cBhvr>
                                      <p:to>
                                        <p:strVal val="visible"/>
                                      </p:to>
                                    </p:set>
                                    <p:animEffect transition="in" filter="box(in)">
                                      <p:cBhvr>
                                        <p:cTn dur="500" id="60"/>
                                        <p:tgtEl>
                                          <p:spTgt spid="1048913"/>
                                        </p:tgtEl>
                                      </p:cBhvr>
                                    </p:animEffect>
                                  </p:childTnLst>
                                </p:cTn>
                              </p:par>
                              <p:par>
                                <p:cTn fill="hold" grpId="0" id="61" nodeType="withEffect" presetClass="entr" presetID="4" presetSubtype="16">
                                  <p:stCondLst>
                                    <p:cond delay="0"/>
                                  </p:stCondLst>
                                  <p:childTnLst>
                                    <p:set>
                                      <p:cBhvr>
                                        <p:cTn dur="1" fill="hold" id="62">
                                          <p:stCondLst>
                                            <p:cond delay="0"/>
                                          </p:stCondLst>
                                        </p:cTn>
                                        <p:tgtEl>
                                          <p:spTgt spid="1048915"/>
                                        </p:tgtEl>
                                        <p:attrNameLst>
                                          <p:attrName>style.visibility</p:attrName>
                                        </p:attrNameLst>
                                      </p:cBhvr>
                                      <p:to>
                                        <p:strVal val="visible"/>
                                      </p:to>
                                    </p:set>
                                    <p:animEffect transition="in" filter="box(in)">
                                      <p:cBhvr>
                                        <p:cTn dur="500" id="63"/>
                                        <p:tgtEl>
                                          <p:spTgt spid="1048915"/>
                                        </p:tgtEl>
                                      </p:cBhvr>
                                    </p:animEffect>
                                  </p:childTnLst>
                                </p:cTn>
                              </p:par>
                              <p:par>
                                <p:cTn fill="hold" grpId="0" id="64" nodeType="withEffect" presetClass="entr" presetID="4" presetSubtype="16">
                                  <p:stCondLst>
                                    <p:cond delay="0"/>
                                  </p:stCondLst>
                                  <p:childTnLst>
                                    <p:set>
                                      <p:cBhvr>
                                        <p:cTn dur="1" fill="hold" id="65">
                                          <p:stCondLst>
                                            <p:cond delay="0"/>
                                          </p:stCondLst>
                                        </p:cTn>
                                        <p:tgtEl>
                                          <p:spTgt spid="1048914"/>
                                        </p:tgtEl>
                                        <p:attrNameLst>
                                          <p:attrName>style.visibility</p:attrName>
                                        </p:attrNameLst>
                                      </p:cBhvr>
                                      <p:to>
                                        <p:strVal val="visible"/>
                                      </p:to>
                                    </p:set>
                                    <p:animEffect transition="in" filter="box(in)">
                                      <p:cBhvr>
                                        <p:cTn dur="500" id="66"/>
                                        <p:tgtEl>
                                          <p:spTgt spid="1048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08" grpId="0"/>
      <p:bldP spid="1048909" grpId="0"/>
      <p:bldP spid="1048911" grpId="0" animBg="1"/>
      <p:bldP spid="1048912" grpId="0" animBg="1"/>
      <p:bldP spid="1048913" grpId="0" animBg="1"/>
      <p:bldP spid="1048914" grpId="0" animBg="1"/>
      <p:bldP spid="1048915" grpId="0" animBg="1"/>
      <p:bldP spid="1048919" grpId="0"/>
      <p:bldP spid="104897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79" name=""/>
        <p:cNvGrpSpPr/>
        <p:nvPr/>
      </p:nvGrpSpPr>
      <p:grpSpPr>
        <a:xfrm>
          <a:off x="0" y="0"/>
          <a:ext cx="0" cy="0"/>
          <a:chOff x="0" y="0"/>
          <a:chExt cx="0" cy="0"/>
        </a:xfrm>
      </p:grpSpPr>
      <p:sp>
        <p:nvSpPr>
          <p:cNvPr id="1048971" name="Text Box 4"/>
          <p:cNvSpPr txBox="1">
            <a:spLocks noChangeArrowheads="1"/>
          </p:cNvSpPr>
          <p:nvPr/>
        </p:nvSpPr>
        <p:spPr bwMode="auto">
          <a:xfrm>
            <a:off x="1816100" y="188913"/>
            <a:ext cx="3429000" cy="523220"/>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2</a:t>
            </a:r>
            <a:r>
              <a:rPr altLang="en-US" b="1" sz="2800" lang="zh-CN"/>
              <a:t>）硬件判优</a:t>
            </a:r>
          </a:p>
        </p:txBody>
      </p:sp>
      <p:sp>
        <p:nvSpPr>
          <p:cNvPr id="1048972" name="Text Box 42"/>
          <p:cNvSpPr txBox="1">
            <a:spLocks noChangeArrowheads="1"/>
          </p:cNvSpPr>
          <p:nvPr/>
        </p:nvSpPr>
        <p:spPr bwMode="auto">
          <a:xfrm>
            <a:off x="1816100" y="947738"/>
            <a:ext cx="8329613" cy="523220"/>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  ①</a:t>
            </a:r>
            <a:r>
              <a:rPr altLang="en-US" b="1" sz="2800" lang="zh-CN"/>
              <a:t>一种采用独立请求线的并行判优逻辑</a:t>
            </a:r>
          </a:p>
        </p:txBody>
      </p:sp>
      <p:grpSp>
        <p:nvGrpSpPr>
          <p:cNvPr id="80" name="组合 44"/>
          <p:cNvGrpSpPr/>
          <p:nvPr/>
        </p:nvGrpSpPr>
        <p:grpSpPr>
          <a:xfrm>
            <a:off x="2297113" y="1944688"/>
            <a:ext cx="7272337" cy="4527550"/>
            <a:chOff x="773113" y="1944688"/>
            <a:chExt cx="7272337" cy="4527550"/>
          </a:xfrm>
        </p:grpSpPr>
        <p:grpSp>
          <p:nvGrpSpPr>
            <p:cNvPr id="81" name="组合 41"/>
            <p:cNvGrpSpPr/>
            <p:nvPr/>
          </p:nvGrpSpPr>
          <p:grpSpPr>
            <a:xfrm>
              <a:off x="773113" y="1944688"/>
              <a:ext cx="7272337" cy="4527550"/>
              <a:chOff x="773113" y="1944688"/>
              <a:chExt cx="7272337" cy="4527550"/>
            </a:xfrm>
          </p:grpSpPr>
          <p:sp>
            <p:nvSpPr>
              <p:cNvPr id="1048973" name="Line 5"/>
              <p:cNvSpPr>
                <a:spLocks noChangeShapeType="1"/>
              </p:cNvSpPr>
              <p:nvPr/>
            </p:nvSpPr>
            <p:spPr bwMode="auto">
              <a:xfrm flipV="1">
                <a:off x="1355725" y="2454275"/>
                <a:ext cx="0" cy="3527425"/>
              </a:xfrm>
              <a:prstGeom prst="line"/>
              <a:noFill/>
              <a:ln w="25400">
                <a:solidFill>
                  <a:schemeClr val="tx1"/>
                </a:solidFill>
                <a:round/>
                <a:headEnd/>
                <a:tailEnd type="triangle" w="med" len="med"/>
              </a:ln>
            </p:spPr>
            <p:txBody>
              <a:bodyPr/>
              <a:p>
                <a:endParaRPr altLang="en-US" lang="zh-CN"/>
              </a:p>
            </p:txBody>
          </p:sp>
          <p:sp>
            <p:nvSpPr>
              <p:cNvPr id="1048974" name="Rectangle 6"/>
              <p:cNvSpPr>
                <a:spLocks noChangeArrowheads="1"/>
              </p:cNvSpPr>
              <p:nvPr/>
            </p:nvSpPr>
            <p:spPr bwMode="auto">
              <a:xfrm>
                <a:off x="1771650" y="4605338"/>
                <a:ext cx="755650" cy="360362"/>
              </a:xfrm>
              <a:prstGeom prst="rect"/>
              <a:solidFill>
                <a:schemeClr val="bg1"/>
              </a:solidFill>
              <a:ln w="25400">
                <a:solidFill>
                  <a:schemeClr val="tx1"/>
                </a:solidFill>
                <a:miter lim="800000"/>
                <a:headEnd/>
                <a:tailEnd/>
              </a:ln>
            </p:spPr>
            <p:txBody>
              <a:bodyPr anchor="ctr" wrap="none"/>
              <a:p>
                <a:pPr algn="ctr"/>
                <a:r>
                  <a:rPr altLang="zh-CN" lang="en-US"/>
                  <a:t>1</a:t>
                </a:r>
              </a:p>
            </p:txBody>
          </p:sp>
          <p:sp>
            <p:nvSpPr>
              <p:cNvPr id="1048975" name="Oval 7"/>
              <p:cNvSpPr>
                <a:spLocks noChangeArrowheads="1"/>
              </p:cNvSpPr>
              <p:nvPr/>
            </p:nvSpPr>
            <p:spPr bwMode="auto">
              <a:xfrm>
                <a:off x="2082800" y="4495800"/>
                <a:ext cx="107950" cy="107950"/>
              </a:xfrm>
              <a:prstGeom prst="ellipse"/>
              <a:noFill/>
              <a:ln w="25400">
                <a:solidFill>
                  <a:schemeClr val="tx1"/>
                </a:solidFill>
                <a:round/>
                <a:headEnd/>
                <a:tailEnd/>
              </a:ln>
            </p:spPr>
            <p:txBody>
              <a:bodyPr anchor="ctr" wrap="none"/>
              <a:p>
                <a:endParaRPr altLang="en-US" lang="zh-CN"/>
              </a:p>
            </p:txBody>
          </p:sp>
          <p:sp>
            <p:nvSpPr>
              <p:cNvPr id="1048976" name="Line 8"/>
              <p:cNvSpPr>
                <a:spLocks noChangeShapeType="1"/>
              </p:cNvSpPr>
              <p:nvPr/>
            </p:nvSpPr>
            <p:spPr bwMode="auto">
              <a:xfrm>
                <a:off x="2127250" y="4222750"/>
                <a:ext cx="0" cy="252413"/>
              </a:xfrm>
              <a:prstGeom prst="line"/>
              <a:noFill/>
              <a:ln w="25400">
                <a:solidFill>
                  <a:schemeClr val="tx1"/>
                </a:solidFill>
                <a:round/>
                <a:headEnd/>
                <a:tailEnd/>
              </a:ln>
            </p:spPr>
            <p:txBody>
              <a:bodyPr/>
              <a:p>
                <a:endParaRPr altLang="en-US" lang="zh-CN"/>
              </a:p>
            </p:txBody>
          </p:sp>
          <p:sp>
            <p:nvSpPr>
              <p:cNvPr id="1048977" name="Line 9"/>
              <p:cNvSpPr>
                <a:spLocks noChangeShapeType="1"/>
              </p:cNvSpPr>
              <p:nvPr/>
            </p:nvSpPr>
            <p:spPr bwMode="auto">
              <a:xfrm>
                <a:off x="2117311" y="4218402"/>
                <a:ext cx="1041400" cy="0"/>
              </a:xfrm>
              <a:prstGeom prst="line"/>
              <a:noFill/>
              <a:ln w="25400">
                <a:solidFill>
                  <a:schemeClr val="tx1"/>
                </a:solidFill>
                <a:round/>
                <a:headEnd/>
                <a:tailEnd/>
              </a:ln>
            </p:spPr>
            <p:txBody>
              <a:bodyPr/>
              <a:p>
                <a:endParaRPr altLang="en-US" lang="zh-CN"/>
              </a:p>
            </p:txBody>
          </p:sp>
          <p:sp>
            <p:nvSpPr>
              <p:cNvPr id="1048978" name="Line 10"/>
              <p:cNvSpPr>
                <a:spLocks noChangeShapeType="1"/>
              </p:cNvSpPr>
              <p:nvPr/>
            </p:nvSpPr>
            <p:spPr bwMode="auto">
              <a:xfrm>
                <a:off x="3168650" y="4208463"/>
                <a:ext cx="0" cy="1120775"/>
              </a:xfrm>
              <a:prstGeom prst="line"/>
              <a:noFill/>
              <a:ln w="25400">
                <a:solidFill>
                  <a:schemeClr val="tx1"/>
                </a:solidFill>
                <a:round/>
                <a:headEnd/>
                <a:tailEnd/>
              </a:ln>
            </p:spPr>
            <p:txBody>
              <a:bodyPr/>
              <a:p>
                <a:endParaRPr altLang="en-US" lang="zh-CN"/>
              </a:p>
            </p:txBody>
          </p:sp>
          <p:sp>
            <p:nvSpPr>
              <p:cNvPr id="1048979" name="Line 11"/>
              <p:cNvSpPr>
                <a:spLocks noChangeShapeType="1"/>
              </p:cNvSpPr>
              <p:nvPr/>
            </p:nvSpPr>
            <p:spPr bwMode="auto">
              <a:xfrm>
                <a:off x="3168650" y="5329238"/>
                <a:ext cx="4297363" cy="0"/>
              </a:xfrm>
              <a:prstGeom prst="line"/>
              <a:noFill/>
              <a:ln w="25400">
                <a:solidFill>
                  <a:schemeClr val="tx1"/>
                </a:solidFill>
                <a:round/>
                <a:headEnd/>
                <a:tailEnd/>
              </a:ln>
            </p:spPr>
            <p:txBody>
              <a:bodyPr/>
              <a:p>
                <a:endParaRPr altLang="en-US" lang="zh-CN"/>
              </a:p>
            </p:txBody>
          </p:sp>
          <p:sp>
            <p:nvSpPr>
              <p:cNvPr id="1048980" name="Line 12"/>
              <p:cNvSpPr>
                <a:spLocks noChangeShapeType="1"/>
              </p:cNvSpPr>
              <p:nvPr/>
            </p:nvSpPr>
            <p:spPr bwMode="auto">
              <a:xfrm>
                <a:off x="2127250" y="4965700"/>
                <a:ext cx="0" cy="363538"/>
              </a:xfrm>
              <a:prstGeom prst="line"/>
              <a:noFill/>
              <a:ln w="25400">
                <a:solidFill>
                  <a:schemeClr val="tx1"/>
                </a:solidFill>
                <a:round/>
                <a:headEnd/>
                <a:tailEnd/>
              </a:ln>
            </p:spPr>
            <p:txBody>
              <a:bodyPr/>
              <a:p>
                <a:endParaRPr altLang="en-US" lang="zh-CN"/>
              </a:p>
            </p:txBody>
          </p:sp>
          <p:sp>
            <p:nvSpPr>
              <p:cNvPr id="1048981" name="Rectangle 13"/>
              <p:cNvSpPr>
                <a:spLocks noChangeArrowheads="1"/>
              </p:cNvSpPr>
              <p:nvPr/>
            </p:nvSpPr>
            <p:spPr bwMode="auto">
              <a:xfrm>
                <a:off x="3894138" y="4584700"/>
                <a:ext cx="755650" cy="360363"/>
              </a:xfrm>
              <a:prstGeom prst="rect"/>
              <a:solidFill>
                <a:schemeClr val="bg1"/>
              </a:solidFill>
              <a:ln w="25400">
                <a:solidFill>
                  <a:schemeClr val="tx1"/>
                </a:solidFill>
                <a:miter lim="800000"/>
                <a:headEnd/>
                <a:tailEnd/>
              </a:ln>
            </p:spPr>
            <p:txBody>
              <a:bodyPr anchor="ctr" wrap="none"/>
              <a:p>
                <a:pPr algn="ctr"/>
                <a:r>
                  <a:rPr altLang="zh-CN" lang="en-US"/>
                  <a:t>&amp;</a:t>
                </a:r>
              </a:p>
            </p:txBody>
          </p:sp>
          <p:sp>
            <p:nvSpPr>
              <p:cNvPr id="1048982" name="Oval 14"/>
              <p:cNvSpPr>
                <a:spLocks noChangeArrowheads="1"/>
              </p:cNvSpPr>
              <p:nvPr/>
            </p:nvSpPr>
            <p:spPr bwMode="auto">
              <a:xfrm>
                <a:off x="4205288" y="4475163"/>
                <a:ext cx="107950" cy="107950"/>
              </a:xfrm>
              <a:prstGeom prst="ellipse"/>
              <a:noFill/>
              <a:ln w="25400">
                <a:solidFill>
                  <a:schemeClr val="tx1"/>
                </a:solidFill>
                <a:round/>
                <a:headEnd/>
                <a:tailEnd/>
              </a:ln>
            </p:spPr>
            <p:txBody>
              <a:bodyPr anchor="ctr" wrap="none"/>
              <a:p>
                <a:endParaRPr altLang="en-US" lang="zh-CN"/>
              </a:p>
            </p:txBody>
          </p:sp>
          <p:sp>
            <p:nvSpPr>
              <p:cNvPr id="1048983" name="Line 15"/>
              <p:cNvSpPr>
                <a:spLocks noChangeShapeType="1"/>
              </p:cNvSpPr>
              <p:nvPr/>
            </p:nvSpPr>
            <p:spPr bwMode="auto">
              <a:xfrm>
                <a:off x="4249738" y="3756025"/>
                <a:ext cx="0" cy="698500"/>
              </a:xfrm>
              <a:prstGeom prst="line"/>
              <a:noFill/>
              <a:ln w="25400">
                <a:solidFill>
                  <a:schemeClr val="tx1"/>
                </a:solidFill>
                <a:round/>
                <a:headEnd/>
                <a:tailEnd/>
              </a:ln>
            </p:spPr>
            <p:txBody>
              <a:bodyPr/>
              <a:p>
                <a:endParaRPr altLang="en-US" lang="zh-CN"/>
              </a:p>
            </p:txBody>
          </p:sp>
          <p:sp>
            <p:nvSpPr>
              <p:cNvPr id="1048984" name="Line 16"/>
              <p:cNvSpPr>
                <a:spLocks noChangeShapeType="1"/>
              </p:cNvSpPr>
              <p:nvPr/>
            </p:nvSpPr>
            <p:spPr bwMode="auto">
              <a:xfrm>
                <a:off x="4106863" y="4945063"/>
                <a:ext cx="0" cy="363537"/>
              </a:xfrm>
              <a:prstGeom prst="line"/>
              <a:noFill/>
              <a:ln w="25400">
                <a:solidFill>
                  <a:schemeClr val="tx1"/>
                </a:solidFill>
                <a:round/>
                <a:headEnd/>
                <a:tailEnd/>
              </a:ln>
            </p:spPr>
            <p:txBody>
              <a:bodyPr/>
              <a:p>
                <a:endParaRPr altLang="en-US" lang="zh-CN"/>
              </a:p>
            </p:txBody>
          </p:sp>
          <p:sp>
            <p:nvSpPr>
              <p:cNvPr id="1048985" name="Rectangle 17"/>
              <p:cNvSpPr>
                <a:spLocks noChangeArrowheads="1"/>
              </p:cNvSpPr>
              <p:nvPr/>
            </p:nvSpPr>
            <p:spPr bwMode="auto">
              <a:xfrm>
                <a:off x="3887788" y="3421063"/>
                <a:ext cx="755650" cy="360362"/>
              </a:xfrm>
              <a:prstGeom prst="rect"/>
              <a:solidFill>
                <a:schemeClr val="bg1"/>
              </a:solidFill>
              <a:ln w="25400">
                <a:solidFill>
                  <a:schemeClr val="tx1"/>
                </a:solidFill>
                <a:miter lim="800000"/>
                <a:headEnd/>
                <a:tailEnd/>
              </a:ln>
            </p:spPr>
            <p:txBody>
              <a:bodyPr anchor="ctr" wrap="none"/>
              <a:p>
                <a:pPr algn="ctr"/>
                <a:r>
                  <a:rPr altLang="zh-CN" lang="en-US"/>
                  <a:t>1</a:t>
                </a:r>
              </a:p>
            </p:txBody>
          </p:sp>
          <p:sp>
            <p:nvSpPr>
              <p:cNvPr id="1048986" name="Oval 18"/>
              <p:cNvSpPr>
                <a:spLocks noChangeArrowheads="1"/>
              </p:cNvSpPr>
              <p:nvPr/>
            </p:nvSpPr>
            <p:spPr bwMode="auto">
              <a:xfrm>
                <a:off x="4198938" y="3311525"/>
                <a:ext cx="107950" cy="107950"/>
              </a:xfrm>
              <a:prstGeom prst="ellipse"/>
              <a:noFill/>
              <a:ln w="25400">
                <a:solidFill>
                  <a:schemeClr val="tx1"/>
                </a:solidFill>
                <a:round/>
                <a:headEnd/>
                <a:tailEnd/>
              </a:ln>
            </p:spPr>
            <p:txBody>
              <a:bodyPr anchor="ctr" wrap="none"/>
              <a:p>
                <a:endParaRPr altLang="en-US" lang="zh-CN"/>
              </a:p>
            </p:txBody>
          </p:sp>
          <p:sp>
            <p:nvSpPr>
              <p:cNvPr id="1048987" name="Line 19"/>
              <p:cNvSpPr>
                <a:spLocks noChangeShapeType="1"/>
              </p:cNvSpPr>
              <p:nvPr/>
            </p:nvSpPr>
            <p:spPr bwMode="auto">
              <a:xfrm>
                <a:off x="4243388" y="2592388"/>
                <a:ext cx="0" cy="698500"/>
              </a:xfrm>
              <a:prstGeom prst="line"/>
              <a:noFill/>
              <a:ln w="25400">
                <a:solidFill>
                  <a:schemeClr val="tx1"/>
                </a:solidFill>
                <a:round/>
                <a:headEnd type="triangle" w="med" len="med"/>
                <a:tailEnd/>
              </a:ln>
            </p:spPr>
            <p:txBody>
              <a:bodyPr/>
              <a:p>
                <a:endParaRPr altLang="en-US" lang="zh-CN"/>
              </a:p>
            </p:txBody>
          </p:sp>
          <p:sp>
            <p:nvSpPr>
              <p:cNvPr id="1048988" name="Rectangle 20"/>
              <p:cNvSpPr>
                <a:spLocks noChangeArrowheads="1"/>
              </p:cNvSpPr>
              <p:nvPr/>
            </p:nvSpPr>
            <p:spPr bwMode="auto">
              <a:xfrm>
                <a:off x="5930900" y="4592638"/>
                <a:ext cx="755650" cy="360362"/>
              </a:xfrm>
              <a:prstGeom prst="rect"/>
              <a:solidFill>
                <a:schemeClr val="bg1"/>
              </a:solidFill>
              <a:ln w="25400">
                <a:solidFill>
                  <a:schemeClr val="tx1"/>
                </a:solidFill>
                <a:miter lim="800000"/>
                <a:headEnd/>
                <a:tailEnd/>
              </a:ln>
            </p:spPr>
            <p:txBody>
              <a:bodyPr anchor="ctr" wrap="none"/>
              <a:p>
                <a:pPr algn="ctr"/>
                <a:r>
                  <a:rPr altLang="zh-CN" lang="en-US"/>
                  <a:t>&amp;</a:t>
                </a:r>
              </a:p>
            </p:txBody>
          </p:sp>
          <p:sp>
            <p:nvSpPr>
              <p:cNvPr id="1048989" name="Oval 21"/>
              <p:cNvSpPr>
                <a:spLocks noChangeArrowheads="1"/>
              </p:cNvSpPr>
              <p:nvPr/>
            </p:nvSpPr>
            <p:spPr bwMode="auto">
              <a:xfrm>
                <a:off x="6242050" y="4483100"/>
                <a:ext cx="107950" cy="107950"/>
              </a:xfrm>
              <a:prstGeom prst="ellipse"/>
              <a:noFill/>
              <a:ln w="25400">
                <a:solidFill>
                  <a:schemeClr val="tx1"/>
                </a:solidFill>
                <a:round/>
                <a:headEnd/>
                <a:tailEnd/>
              </a:ln>
            </p:spPr>
            <p:txBody>
              <a:bodyPr anchor="ctr" wrap="none"/>
              <a:p>
                <a:endParaRPr altLang="en-US" lang="zh-CN"/>
              </a:p>
            </p:txBody>
          </p:sp>
          <p:sp>
            <p:nvSpPr>
              <p:cNvPr id="1048990" name="Line 22"/>
              <p:cNvSpPr>
                <a:spLocks noChangeShapeType="1"/>
              </p:cNvSpPr>
              <p:nvPr/>
            </p:nvSpPr>
            <p:spPr bwMode="auto">
              <a:xfrm>
                <a:off x="6286500" y="3763963"/>
                <a:ext cx="0" cy="698500"/>
              </a:xfrm>
              <a:prstGeom prst="line"/>
              <a:noFill/>
              <a:ln w="25400">
                <a:solidFill>
                  <a:schemeClr val="tx1"/>
                </a:solidFill>
                <a:round/>
                <a:headEnd/>
                <a:tailEnd/>
              </a:ln>
            </p:spPr>
            <p:txBody>
              <a:bodyPr/>
              <a:p>
                <a:endParaRPr altLang="en-US" lang="zh-CN"/>
              </a:p>
            </p:txBody>
          </p:sp>
          <p:sp>
            <p:nvSpPr>
              <p:cNvPr id="1048991" name="Line 23"/>
              <p:cNvSpPr>
                <a:spLocks noChangeShapeType="1"/>
              </p:cNvSpPr>
              <p:nvPr/>
            </p:nvSpPr>
            <p:spPr bwMode="auto">
              <a:xfrm>
                <a:off x="6143625" y="4953000"/>
                <a:ext cx="0" cy="363538"/>
              </a:xfrm>
              <a:prstGeom prst="line"/>
              <a:noFill/>
              <a:ln w="25400">
                <a:solidFill>
                  <a:schemeClr val="tx1"/>
                </a:solidFill>
                <a:round/>
                <a:headEnd/>
                <a:tailEnd/>
              </a:ln>
            </p:spPr>
            <p:txBody>
              <a:bodyPr/>
              <a:p>
                <a:endParaRPr altLang="en-US" lang="zh-CN"/>
              </a:p>
            </p:txBody>
          </p:sp>
          <p:sp>
            <p:nvSpPr>
              <p:cNvPr id="1048992" name="Rectangle 24"/>
              <p:cNvSpPr>
                <a:spLocks noChangeArrowheads="1"/>
              </p:cNvSpPr>
              <p:nvPr/>
            </p:nvSpPr>
            <p:spPr bwMode="auto">
              <a:xfrm>
                <a:off x="5924550" y="3429000"/>
                <a:ext cx="755650" cy="360363"/>
              </a:xfrm>
              <a:prstGeom prst="rect"/>
              <a:solidFill>
                <a:schemeClr val="bg1"/>
              </a:solidFill>
              <a:ln w="25400">
                <a:solidFill>
                  <a:schemeClr val="tx1"/>
                </a:solidFill>
                <a:miter lim="800000"/>
                <a:headEnd/>
                <a:tailEnd/>
              </a:ln>
            </p:spPr>
            <p:txBody>
              <a:bodyPr anchor="ctr" wrap="none"/>
              <a:p>
                <a:pPr algn="ctr"/>
                <a:r>
                  <a:rPr altLang="zh-CN" lang="en-US"/>
                  <a:t>1</a:t>
                </a:r>
              </a:p>
            </p:txBody>
          </p:sp>
          <p:sp>
            <p:nvSpPr>
              <p:cNvPr id="1048993" name="Oval 25"/>
              <p:cNvSpPr>
                <a:spLocks noChangeArrowheads="1"/>
              </p:cNvSpPr>
              <p:nvPr/>
            </p:nvSpPr>
            <p:spPr bwMode="auto">
              <a:xfrm>
                <a:off x="6235700" y="3319463"/>
                <a:ext cx="107950" cy="107950"/>
              </a:xfrm>
              <a:prstGeom prst="ellipse"/>
              <a:noFill/>
              <a:ln w="25400">
                <a:solidFill>
                  <a:schemeClr val="tx1"/>
                </a:solidFill>
                <a:round/>
                <a:headEnd/>
                <a:tailEnd/>
              </a:ln>
            </p:spPr>
            <p:txBody>
              <a:bodyPr anchor="ctr" wrap="none"/>
              <a:p>
                <a:endParaRPr altLang="en-US" lang="zh-CN"/>
              </a:p>
            </p:txBody>
          </p:sp>
          <p:sp>
            <p:nvSpPr>
              <p:cNvPr id="1048994" name="Line 26"/>
              <p:cNvSpPr>
                <a:spLocks noChangeShapeType="1"/>
              </p:cNvSpPr>
              <p:nvPr/>
            </p:nvSpPr>
            <p:spPr bwMode="auto">
              <a:xfrm>
                <a:off x="6280150" y="2600325"/>
                <a:ext cx="0" cy="698500"/>
              </a:xfrm>
              <a:prstGeom prst="line"/>
              <a:noFill/>
              <a:ln w="25400">
                <a:solidFill>
                  <a:schemeClr val="tx1"/>
                </a:solidFill>
                <a:round/>
                <a:headEnd type="triangle" w="med" len="med"/>
                <a:tailEnd/>
              </a:ln>
            </p:spPr>
            <p:txBody>
              <a:bodyPr/>
              <a:p>
                <a:endParaRPr altLang="en-US" lang="zh-CN"/>
              </a:p>
            </p:txBody>
          </p:sp>
          <p:sp>
            <p:nvSpPr>
              <p:cNvPr id="1048995" name="Line 27"/>
              <p:cNvSpPr>
                <a:spLocks noChangeShapeType="1"/>
              </p:cNvSpPr>
              <p:nvPr/>
            </p:nvSpPr>
            <p:spPr bwMode="auto">
              <a:xfrm>
                <a:off x="4249738" y="4251325"/>
                <a:ext cx="922337" cy="0"/>
              </a:xfrm>
              <a:prstGeom prst="line"/>
              <a:noFill/>
              <a:ln w="25400">
                <a:solidFill>
                  <a:schemeClr val="tx1"/>
                </a:solidFill>
                <a:round/>
                <a:headEnd/>
                <a:tailEnd/>
              </a:ln>
            </p:spPr>
            <p:txBody>
              <a:bodyPr/>
              <a:p>
                <a:endParaRPr altLang="en-US" lang="zh-CN"/>
              </a:p>
            </p:txBody>
          </p:sp>
          <p:sp>
            <p:nvSpPr>
              <p:cNvPr id="1048996" name="Line 28"/>
              <p:cNvSpPr>
                <a:spLocks noChangeShapeType="1"/>
              </p:cNvSpPr>
              <p:nvPr/>
            </p:nvSpPr>
            <p:spPr bwMode="auto">
              <a:xfrm>
                <a:off x="5172075" y="4251325"/>
                <a:ext cx="0" cy="1439863"/>
              </a:xfrm>
              <a:prstGeom prst="line"/>
              <a:noFill/>
              <a:ln w="25400">
                <a:solidFill>
                  <a:schemeClr val="tx1"/>
                </a:solidFill>
                <a:round/>
                <a:headEnd/>
                <a:tailEnd/>
              </a:ln>
            </p:spPr>
            <p:txBody>
              <a:bodyPr/>
              <a:p>
                <a:endParaRPr altLang="en-US" lang="zh-CN"/>
              </a:p>
            </p:txBody>
          </p:sp>
          <p:sp>
            <p:nvSpPr>
              <p:cNvPr id="1048997" name="Line 29"/>
              <p:cNvSpPr>
                <a:spLocks noChangeShapeType="1"/>
              </p:cNvSpPr>
              <p:nvPr/>
            </p:nvSpPr>
            <p:spPr bwMode="auto">
              <a:xfrm>
                <a:off x="5172075" y="5691188"/>
                <a:ext cx="2293938" cy="0"/>
              </a:xfrm>
              <a:prstGeom prst="line"/>
              <a:noFill/>
              <a:ln w="25400">
                <a:solidFill>
                  <a:schemeClr val="tx1"/>
                </a:solidFill>
                <a:round/>
                <a:headEnd/>
                <a:tailEnd/>
              </a:ln>
            </p:spPr>
            <p:txBody>
              <a:bodyPr/>
              <a:p>
                <a:endParaRPr altLang="en-US" lang="zh-CN"/>
              </a:p>
            </p:txBody>
          </p:sp>
          <p:sp>
            <p:nvSpPr>
              <p:cNvPr id="1048998" name="Line 30"/>
              <p:cNvSpPr>
                <a:spLocks noChangeShapeType="1"/>
              </p:cNvSpPr>
              <p:nvPr/>
            </p:nvSpPr>
            <p:spPr bwMode="auto">
              <a:xfrm>
                <a:off x="4432300" y="4972050"/>
                <a:ext cx="0" cy="698500"/>
              </a:xfrm>
              <a:prstGeom prst="line"/>
              <a:noFill/>
              <a:ln w="25400">
                <a:solidFill>
                  <a:schemeClr val="tx1"/>
                </a:solidFill>
                <a:round/>
                <a:headEnd type="triangle" w="med" len="med"/>
                <a:tailEnd/>
              </a:ln>
            </p:spPr>
            <p:txBody>
              <a:bodyPr/>
              <a:p>
                <a:endParaRPr altLang="en-US" lang="zh-CN"/>
              </a:p>
            </p:txBody>
          </p:sp>
          <p:sp>
            <p:nvSpPr>
              <p:cNvPr id="1048999" name="Line 31"/>
              <p:cNvSpPr>
                <a:spLocks noChangeShapeType="1"/>
              </p:cNvSpPr>
              <p:nvPr/>
            </p:nvSpPr>
            <p:spPr bwMode="auto">
              <a:xfrm>
                <a:off x="6340475" y="4979988"/>
                <a:ext cx="0" cy="698500"/>
              </a:xfrm>
              <a:prstGeom prst="line"/>
              <a:noFill/>
              <a:ln w="25400">
                <a:solidFill>
                  <a:schemeClr val="tx1"/>
                </a:solidFill>
                <a:round/>
                <a:headEnd/>
                <a:tailEnd/>
              </a:ln>
            </p:spPr>
            <p:txBody>
              <a:bodyPr/>
              <a:p>
                <a:endParaRPr altLang="en-US" lang="zh-CN"/>
              </a:p>
            </p:txBody>
          </p:sp>
          <p:sp>
            <p:nvSpPr>
              <p:cNvPr id="1049000" name="Line 32"/>
              <p:cNvSpPr>
                <a:spLocks noChangeShapeType="1"/>
              </p:cNvSpPr>
              <p:nvPr/>
            </p:nvSpPr>
            <p:spPr bwMode="auto">
              <a:xfrm>
                <a:off x="6523038" y="4945063"/>
                <a:ext cx="0" cy="993775"/>
              </a:xfrm>
              <a:prstGeom prst="line"/>
              <a:noFill/>
              <a:ln w="25400">
                <a:solidFill>
                  <a:schemeClr val="tx1"/>
                </a:solidFill>
                <a:round/>
                <a:headEnd type="triangle" w="med" len="med"/>
                <a:tailEnd/>
              </a:ln>
            </p:spPr>
            <p:txBody>
              <a:bodyPr/>
              <a:p>
                <a:endParaRPr altLang="en-US" lang="zh-CN"/>
              </a:p>
            </p:txBody>
          </p:sp>
          <p:sp>
            <p:nvSpPr>
              <p:cNvPr id="1049001" name="Line 33"/>
              <p:cNvSpPr>
                <a:spLocks noChangeShapeType="1"/>
              </p:cNvSpPr>
              <p:nvPr/>
            </p:nvSpPr>
            <p:spPr bwMode="auto">
              <a:xfrm>
                <a:off x="1355725" y="5329238"/>
                <a:ext cx="771525" cy="0"/>
              </a:xfrm>
              <a:prstGeom prst="line"/>
              <a:noFill/>
              <a:ln w="25400">
                <a:solidFill>
                  <a:schemeClr val="tx1"/>
                </a:solidFill>
                <a:round/>
                <a:headEnd/>
                <a:tailEnd/>
              </a:ln>
            </p:spPr>
            <p:txBody>
              <a:bodyPr/>
              <a:p>
                <a:endParaRPr altLang="en-US" lang="zh-CN"/>
              </a:p>
            </p:txBody>
          </p:sp>
          <p:sp>
            <p:nvSpPr>
              <p:cNvPr id="1049002" name="Text Box 34"/>
              <p:cNvSpPr txBox="1">
                <a:spLocks noChangeArrowheads="1"/>
              </p:cNvSpPr>
              <p:nvPr/>
            </p:nvSpPr>
            <p:spPr bwMode="auto">
              <a:xfrm>
                <a:off x="773113" y="5905500"/>
                <a:ext cx="1212850" cy="519113"/>
              </a:xfrm>
              <a:prstGeom prst="rect"/>
              <a:noFill/>
              <a:ln w="12700" cap="sq">
                <a:noFill/>
                <a:miter lim="800000"/>
                <a:headEnd type="none" w="sm" len="sm"/>
                <a:tailEnd type="none" w="sm" len="sm"/>
              </a:ln>
            </p:spPr>
            <p:txBody>
              <a:bodyPr>
                <a:spAutoFit/>
              </a:bodyPr>
              <a:p>
                <a:pPr eaLnBrk="1" hangingPunct="1">
                  <a:spcBef>
                    <a:spcPct val="50000"/>
                  </a:spcBef>
                </a:pPr>
                <a:r>
                  <a:rPr altLang="en-US" sz="2800" lang="zh-CN">
                    <a:latin typeface="黑体" pitchFamily="49" charset="-122"/>
                    <a:ea typeface="黑体" pitchFamily="49" charset="-122"/>
                  </a:rPr>
                  <a:t>外设</a:t>
                </a:r>
                <a:r>
                  <a:rPr altLang="zh-CN" sz="2800" lang="en-US">
                    <a:latin typeface="黑体" pitchFamily="49" charset="-122"/>
                    <a:ea typeface="黑体" pitchFamily="49" charset="-122"/>
                  </a:rPr>
                  <a:t>0</a:t>
                </a:r>
              </a:p>
            </p:txBody>
          </p:sp>
          <p:sp>
            <p:nvSpPr>
              <p:cNvPr id="1049003" name="Text Box 35"/>
              <p:cNvSpPr txBox="1">
                <a:spLocks noChangeArrowheads="1"/>
              </p:cNvSpPr>
              <p:nvPr/>
            </p:nvSpPr>
            <p:spPr bwMode="auto">
              <a:xfrm>
                <a:off x="3825875" y="5938838"/>
                <a:ext cx="1212850" cy="519112"/>
              </a:xfrm>
              <a:prstGeom prst="rect"/>
              <a:noFill/>
              <a:ln w="12700" cap="sq">
                <a:noFill/>
                <a:miter lim="800000"/>
                <a:headEnd type="none" w="sm" len="sm"/>
                <a:tailEnd type="none" w="sm" len="sm"/>
              </a:ln>
            </p:spPr>
            <p:txBody>
              <a:bodyPr>
                <a:spAutoFit/>
              </a:bodyPr>
              <a:p>
                <a:pPr eaLnBrk="1" hangingPunct="1">
                  <a:spcBef>
                    <a:spcPct val="50000"/>
                  </a:spcBef>
                </a:pPr>
                <a:r>
                  <a:rPr altLang="en-US" sz="2800" lang="zh-CN">
                    <a:latin typeface="黑体" pitchFamily="49" charset="-122"/>
                    <a:ea typeface="黑体" pitchFamily="49" charset="-122"/>
                  </a:rPr>
                  <a:t>外设</a:t>
                </a:r>
                <a:r>
                  <a:rPr altLang="zh-CN" sz="2800" lang="en-US">
                    <a:latin typeface="黑体" pitchFamily="49" charset="-122"/>
                    <a:ea typeface="黑体" pitchFamily="49" charset="-122"/>
                  </a:rPr>
                  <a:t>1</a:t>
                </a:r>
              </a:p>
            </p:txBody>
          </p:sp>
          <p:sp>
            <p:nvSpPr>
              <p:cNvPr id="1049004" name="Text Box 36"/>
              <p:cNvSpPr txBox="1">
                <a:spLocks noChangeArrowheads="1"/>
              </p:cNvSpPr>
              <p:nvPr/>
            </p:nvSpPr>
            <p:spPr bwMode="auto">
              <a:xfrm>
                <a:off x="6057900" y="5953125"/>
                <a:ext cx="1212850" cy="519113"/>
              </a:xfrm>
              <a:prstGeom prst="rect"/>
              <a:noFill/>
              <a:ln w="12700" cap="sq">
                <a:noFill/>
                <a:miter lim="800000"/>
                <a:headEnd type="none" w="sm" len="sm"/>
                <a:tailEnd type="none" w="sm" len="sm"/>
              </a:ln>
            </p:spPr>
            <p:txBody>
              <a:bodyPr>
                <a:spAutoFit/>
              </a:bodyPr>
              <a:p>
                <a:pPr eaLnBrk="1" hangingPunct="1">
                  <a:spcBef>
                    <a:spcPct val="50000"/>
                  </a:spcBef>
                </a:pPr>
                <a:r>
                  <a:rPr altLang="en-US" sz="2800" lang="zh-CN">
                    <a:latin typeface="黑体" pitchFamily="49" charset="-122"/>
                    <a:ea typeface="黑体" pitchFamily="49" charset="-122"/>
                  </a:rPr>
                  <a:t>外设</a:t>
                </a:r>
                <a:r>
                  <a:rPr altLang="zh-CN" sz="2800" lang="en-US">
                    <a:latin typeface="黑体" pitchFamily="49" charset="-122"/>
                    <a:ea typeface="黑体" pitchFamily="49" charset="-122"/>
                  </a:rPr>
                  <a:t>2</a:t>
                </a:r>
              </a:p>
            </p:txBody>
          </p:sp>
          <p:sp>
            <p:nvSpPr>
              <p:cNvPr id="1049005" name="Text Box 37"/>
              <p:cNvSpPr txBox="1">
                <a:spLocks noChangeArrowheads="1"/>
              </p:cNvSpPr>
              <p:nvPr/>
            </p:nvSpPr>
            <p:spPr bwMode="auto">
              <a:xfrm>
                <a:off x="773113" y="1944688"/>
                <a:ext cx="1212850" cy="612139"/>
              </a:xfrm>
              <a:prstGeom prst="rect"/>
              <a:noFill/>
              <a:ln w="12700" cap="sq">
                <a:noFill/>
                <a:miter lim="800000"/>
                <a:headEnd type="none" w="sm" len="sm"/>
                <a:tailEnd type="none" w="sm" len="sm"/>
              </a:ln>
            </p:spPr>
            <p:txBody>
              <a:bodyPr>
                <a:spAutoFit/>
              </a:bodyPr>
              <a:p>
                <a:pPr eaLnBrk="1" hangingPunct="1">
                  <a:spcBef>
                    <a:spcPct val="50000"/>
                  </a:spcBef>
                </a:pPr>
                <a:r>
                  <a:rPr altLang="zh-CN" sz="2800" lang="en-US">
                    <a:latin typeface="黑体" pitchFamily="49" charset="-122"/>
                    <a:ea typeface="黑体" pitchFamily="49" charset="-122"/>
                  </a:rPr>
                  <a:t>INTR</a:t>
                </a:r>
                <a:r>
                  <a:rPr altLang="zh-CN" baseline="-25000" sz="2800" lang="en-US">
                    <a:latin typeface="黑体" pitchFamily="49" charset="-122"/>
                    <a:ea typeface="黑体" pitchFamily="49" charset="-122"/>
                  </a:rPr>
                  <a:t>0</a:t>
                </a:r>
              </a:p>
            </p:txBody>
          </p:sp>
          <p:sp>
            <p:nvSpPr>
              <p:cNvPr id="1049006" name="Text Box 38"/>
              <p:cNvSpPr txBox="1">
                <a:spLocks noChangeArrowheads="1"/>
              </p:cNvSpPr>
              <p:nvPr/>
            </p:nvSpPr>
            <p:spPr bwMode="auto">
              <a:xfrm>
                <a:off x="3711575" y="1978025"/>
                <a:ext cx="1212850" cy="612140"/>
              </a:xfrm>
              <a:prstGeom prst="rect"/>
              <a:noFill/>
              <a:ln w="12700" cap="sq">
                <a:noFill/>
                <a:miter lim="800000"/>
                <a:headEnd type="none" w="sm" len="sm"/>
                <a:tailEnd type="none" w="sm" len="sm"/>
              </a:ln>
            </p:spPr>
            <p:txBody>
              <a:bodyPr>
                <a:spAutoFit/>
              </a:bodyPr>
              <a:p>
                <a:pPr eaLnBrk="1" hangingPunct="1">
                  <a:spcBef>
                    <a:spcPct val="50000"/>
                  </a:spcBef>
                </a:pPr>
                <a:r>
                  <a:rPr altLang="zh-CN" sz="2800" lang="en-US">
                    <a:latin typeface="黑体" pitchFamily="49" charset="-122"/>
                    <a:ea typeface="黑体" pitchFamily="49" charset="-122"/>
                  </a:rPr>
                  <a:t>INTR</a:t>
                </a:r>
                <a:r>
                  <a:rPr altLang="zh-CN" baseline="-25000" sz="2800" lang="en-US">
                    <a:latin typeface="黑体" pitchFamily="49" charset="-122"/>
                    <a:ea typeface="黑体" pitchFamily="49" charset="-122"/>
                  </a:rPr>
                  <a:t>1</a:t>
                </a:r>
              </a:p>
            </p:txBody>
          </p:sp>
          <p:sp>
            <p:nvSpPr>
              <p:cNvPr id="1049007" name="Text Box 39"/>
              <p:cNvSpPr txBox="1">
                <a:spLocks noChangeArrowheads="1"/>
              </p:cNvSpPr>
              <p:nvPr/>
            </p:nvSpPr>
            <p:spPr bwMode="auto">
              <a:xfrm>
                <a:off x="5772150" y="1992313"/>
                <a:ext cx="1212850" cy="612139"/>
              </a:xfrm>
              <a:prstGeom prst="rect"/>
              <a:noFill/>
              <a:ln w="12700" cap="sq">
                <a:noFill/>
                <a:miter lim="800000"/>
                <a:headEnd type="none" w="sm" len="sm"/>
                <a:tailEnd type="none" w="sm" len="sm"/>
              </a:ln>
            </p:spPr>
            <p:txBody>
              <a:bodyPr>
                <a:spAutoFit/>
              </a:bodyPr>
              <a:p>
                <a:pPr eaLnBrk="1" hangingPunct="1">
                  <a:spcBef>
                    <a:spcPct val="50000"/>
                  </a:spcBef>
                </a:pPr>
                <a:r>
                  <a:rPr altLang="zh-CN" sz="2800" lang="en-US">
                    <a:latin typeface="黑体" pitchFamily="49" charset="-122"/>
                    <a:ea typeface="黑体" pitchFamily="49" charset="-122"/>
                  </a:rPr>
                  <a:t>INTR</a:t>
                </a:r>
                <a:r>
                  <a:rPr altLang="zh-CN" baseline="-25000" sz="2800" lang="en-US">
                    <a:latin typeface="黑体" pitchFamily="49" charset="-122"/>
                    <a:ea typeface="黑体" pitchFamily="49" charset="-122"/>
                  </a:rPr>
                  <a:t>2</a:t>
                </a:r>
              </a:p>
            </p:txBody>
          </p:sp>
          <p:sp>
            <p:nvSpPr>
              <p:cNvPr id="1049008" name="Line 40"/>
              <p:cNvSpPr>
                <a:spLocks noChangeShapeType="1"/>
              </p:cNvSpPr>
              <p:nvPr/>
            </p:nvSpPr>
            <p:spPr bwMode="auto">
              <a:xfrm>
                <a:off x="6286500" y="4179888"/>
                <a:ext cx="922338" cy="0"/>
              </a:xfrm>
              <a:prstGeom prst="line"/>
              <a:noFill/>
              <a:ln w="25400">
                <a:solidFill>
                  <a:schemeClr val="tx1"/>
                </a:solidFill>
                <a:round/>
                <a:headEnd/>
                <a:tailEnd/>
              </a:ln>
            </p:spPr>
            <p:txBody>
              <a:bodyPr/>
              <a:p>
                <a:endParaRPr altLang="en-US" lang="zh-CN"/>
              </a:p>
            </p:txBody>
          </p:sp>
          <p:sp>
            <p:nvSpPr>
              <p:cNvPr id="1049009" name="Line 41"/>
              <p:cNvSpPr>
                <a:spLocks noChangeShapeType="1"/>
              </p:cNvSpPr>
              <p:nvPr/>
            </p:nvSpPr>
            <p:spPr bwMode="auto">
              <a:xfrm>
                <a:off x="7223125" y="4179888"/>
                <a:ext cx="822325" cy="0"/>
              </a:xfrm>
              <a:prstGeom prst="line"/>
              <a:noFill/>
              <a:ln w="25400">
                <a:solidFill>
                  <a:schemeClr val="tx1"/>
                </a:solidFill>
                <a:prstDash val="dash"/>
                <a:round/>
                <a:headEnd/>
                <a:tailEnd/>
              </a:ln>
            </p:spPr>
            <p:txBody>
              <a:bodyPr/>
              <a:p>
                <a:endParaRPr altLang="en-US" lang="zh-CN"/>
              </a:p>
            </p:txBody>
          </p:sp>
          <p:sp>
            <p:nvSpPr>
              <p:cNvPr id="1049010" name="流程图: 接点 40"/>
              <p:cNvSpPr/>
              <p:nvPr/>
            </p:nvSpPr>
            <p:spPr>
              <a:xfrm>
                <a:off x="4067944" y="5301208"/>
                <a:ext cx="72008" cy="72008"/>
              </a:xfrm>
              <a:prstGeom prst="flowChartConnector"/>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11" name="流程图: 接点 42"/>
            <p:cNvSpPr/>
            <p:nvPr/>
          </p:nvSpPr>
          <p:spPr>
            <a:xfrm>
              <a:off x="6113985" y="5301208"/>
              <a:ext cx="72008" cy="72008"/>
            </a:xfrm>
            <a:prstGeom prst="flowChartConnector"/>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2" name="流程图: 接点 43"/>
            <p:cNvSpPr/>
            <p:nvPr/>
          </p:nvSpPr>
          <p:spPr>
            <a:xfrm>
              <a:off x="6300192" y="5661248"/>
              <a:ext cx="72008" cy="72008"/>
            </a:xfrm>
            <a:prstGeom prst="flowChartConnector"/>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971"/>
                                        </p:tgtEl>
                                        <p:attrNameLst>
                                          <p:attrName>style.visibility</p:attrName>
                                        </p:attrNameLst>
                                      </p:cBhvr>
                                      <p:to>
                                        <p:strVal val="visible"/>
                                      </p:to>
                                    </p:set>
                                    <p:animEffect transition="in" filter="wipe(left)">
                                      <p:cBhvr>
                                        <p:cTn dur="500" id="7"/>
                                        <p:tgtEl>
                                          <p:spTgt spid="104897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972"/>
                                        </p:tgtEl>
                                        <p:attrNameLst>
                                          <p:attrName>style.visibility</p:attrName>
                                        </p:attrNameLst>
                                      </p:cBhvr>
                                      <p:to>
                                        <p:strVal val="visible"/>
                                      </p:to>
                                    </p:set>
                                    <p:animEffect transition="in" filter="wipe(left)">
                                      <p:cBhvr>
                                        <p:cTn dur="500" id="12"/>
                                        <p:tgtEl>
                                          <p:spTgt spid="1048972"/>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4">
                                  <p:stCondLst>
                                    <p:cond delay="0"/>
                                  </p:stCondLst>
                                  <p:childTnLst>
                                    <p:set>
                                      <p:cBhvr>
                                        <p:cTn dur="1" fill="hold" id="16">
                                          <p:stCondLst>
                                            <p:cond delay="0"/>
                                          </p:stCondLst>
                                        </p:cTn>
                                        <p:tgtEl>
                                          <p:spTgt spid="80"/>
                                        </p:tgtEl>
                                        <p:attrNameLst>
                                          <p:attrName>style.visibility</p:attrName>
                                        </p:attrNameLst>
                                      </p:cBhvr>
                                      <p:to>
                                        <p:strVal val="visible"/>
                                      </p:to>
                                    </p:set>
                                    <p:animEffect transition="in" filter="wipe(down)">
                                      <p:cBhvr>
                                        <p:cTn dur="500" id="17"/>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71" grpId="0"/>
      <p:bldP spid="104897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82" name=""/>
        <p:cNvGrpSpPr/>
        <p:nvPr/>
      </p:nvGrpSpPr>
      <p:grpSpPr>
        <a:xfrm>
          <a:off x="0" y="0"/>
          <a:ext cx="0" cy="0"/>
          <a:chOff x="0" y="0"/>
          <a:chExt cx="0" cy="0"/>
        </a:xfrm>
      </p:grpSpPr>
      <p:sp>
        <p:nvSpPr>
          <p:cNvPr id="1049013" name="Text Box 2"/>
          <p:cNvSpPr txBox="1">
            <a:spLocks noChangeArrowheads="1"/>
          </p:cNvSpPr>
          <p:nvPr/>
        </p:nvSpPr>
        <p:spPr bwMode="auto">
          <a:xfrm>
            <a:off x="2351584" y="138673"/>
            <a:ext cx="4876800" cy="533400"/>
          </a:xfrm>
          <a:prstGeom prst="rect"/>
          <a:noFill/>
          <a:ln>
            <a:noFill/>
          </a:ln>
          <a:effectLst/>
        </p:spPr>
        <p:txBody>
          <a:bodyPr>
            <a:spAutoFit/>
          </a:bodyPr>
          <a:p>
            <a:pPr>
              <a:spcBef>
                <a:spcPct val="50000"/>
              </a:spcBef>
            </a:pPr>
            <a:r>
              <a:rPr altLang="en-US" b="1" sz="2800" lang="zh-CN">
                <a:cs typeface="Times New Roman" panose="02020603050405020304" pitchFamily="18" charset="0"/>
              </a:rPr>
              <a:t>②</a:t>
            </a:r>
            <a:r>
              <a:rPr altLang="en-US" b="1" sz="2800" lang="zh-CN"/>
              <a:t>链式优先权判优逻辑</a:t>
            </a:r>
          </a:p>
        </p:txBody>
      </p:sp>
      <p:sp>
        <p:nvSpPr>
          <p:cNvPr id="1049014" name="Text Box 149"/>
          <p:cNvSpPr txBox="1">
            <a:spLocks noChangeArrowheads="1"/>
          </p:cNvSpPr>
          <p:nvPr/>
        </p:nvSpPr>
        <p:spPr bwMode="auto">
          <a:xfrm>
            <a:off x="1922125" y="4081387"/>
            <a:ext cx="2087563" cy="1158240"/>
          </a:xfrm>
          <a:prstGeom prst="rect"/>
          <a:noFill/>
          <a:ln w="15875">
            <a:solidFill>
              <a:schemeClr val="bg1"/>
            </a:solidFill>
            <a:miter lim="800000"/>
            <a:headEnd/>
            <a:tailEnd/>
          </a:ln>
          <a:effectLst/>
        </p:spPr>
        <p:txBody>
          <a:bodyPr wrap="square">
            <a:spAutoFit/>
          </a:bodyPr>
          <a:p>
            <a:pPr>
              <a:spcBef>
                <a:spcPct val="50000"/>
              </a:spcBef>
            </a:pPr>
            <a:r>
              <a:rPr altLang="en-US" b="1" sz="2400" lang="zh-CN">
                <a:solidFill>
                  <a:srgbClr val="0000FF"/>
                </a:solidFill>
              </a:rPr>
              <a:t>三态缓冲器中存放对应中断源的中断号</a:t>
            </a:r>
          </a:p>
        </p:txBody>
      </p:sp>
      <p:grpSp>
        <p:nvGrpSpPr>
          <p:cNvPr id="83" name="Group 163"/>
          <p:cNvGrpSpPr/>
          <p:nvPr/>
        </p:nvGrpSpPr>
        <p:grpSpPr bwMode="auto">
          <a:xfrm>
            <a:off x="2583434" y="1478682"/>
            <a:ext cx="7996237" cy="4997449"/>
            <a:chOff x="711" y="317"/>
            <a:chExt cx="5037" cy="3148"/>
          </a:xfrm>
        </p:grpSpPr>
        <p:sp>
          <p:nvSpPr>
            <p:cNvPr id="1049015" name="Text Box 11"/>
            <p:cNvSpPr txBox="1">
              <a:spLocks noChangeArrowheads="1"/>
            </p:cNvSpPr>
            <p:nvPr/>
          </p:nvSpPr>
          <p:spPr bwMode="auto">
            <a:xfrm>
              <a:off x="5102" y="830"/>
              <a:ext cx="646" cy="265"/>
            </a:xfrm>
            <a:prstGeom prst="rect"/>
            <a:noFill/>
            <a:ln>
              <a:noFill/>
            </a:ln>
            <a:effectLst/>
          </p:spPr>
          <p:txBody>
            <a:bodyPr>
              <a:spAutoFit/>
            </a:bodyPr>
            <a:p>
              <a:pPr>
                <a:lnSpc>
                  <a:spcPct val="90000"/>
                </a:lnSpc>
              </a:pPr>
              <a:r>
                <a:rPr altLang="zh-CN" b="1" sz="2400" lang="en-US"/>
                <a:t>INT0</a:t>
              </a:r>
            </a:p>
          </p:txBody>
        </p:sp>
        <p:sp>
          <p:nvSpPr>
            <p:cNvPr id="1049016" name="Text Box 12"/>
            <p:cNvSpPr txBox="1">
              <a:spLocks noChangeArrowheads="1"/>
            </p:cNvSpPr>
            <p:nvPr/>
          </p:nvSpPr>
          <p:spPr bwMode="auto">
            <a:xfrm>
              <a:off x="3587" y="317"/>
              <a:ext cx="284" cy="595"/>
            </a:xfrm>
            <a:prstGeom prst="rect"/>
            <a:noFill/>
            <a:ln w="22225">
              <a:solidFill>
                <a:srgbClr val="004000"/>
              </a:solidFill>
              <a:miter lim="800000"/>
              <a:headEnd/>
              <a:tailEnd/>
            </a:ln>
            <a:effectLst/>
          </p:spPr>
          <p:txBody>
            <a:bodyPr>
              <a:spAutoFit/>
            </a:bodyPr>
            <a:p>
              <a:pPr>
                <a:lnSpc>
                  <a:spcPct val="50000"/>
                </a:lnSpc>
                <a:spcBef>
                  <a:spcPct val="50000"/>
                </a:spcBef>
                <a:spcAft>
                  <a:spcPct val="30000"/>
                </a:spcAft>
              </a:pPr>
              <a:r>
                <a:rPr altLang="en-US" baseline="-25000" b="1" sz="2800" lang="zh-CN"/>
                <a:t> ＋</a:t>
              </a:r>
            </a:p>
            <a:p>
              <a:pPr>
                <a:lnSpc>
                  <a:spcPct val="65000"/>
                </a:lnSpc>
              </a:pPr>
              <a:endParaRPr altLang="en-US" baseline="-25000" b="1" sz="2800" lang="zh-CN"/>
            </a:p>
          </p:txBody>
        </p:sp>
        <p:sp>
          <p:nvSpPr>
            <p:cNvPr id="1049017" name="Freeform 13"/>
            <p:cNvSpPr/>
            <p:nvPr/>
          </p:nvSpPr>
          <p:spPr bwMode="auto">
            <a:xfrm>
              <a:off x="3876" y="344"/>
              <a:ext cx="1020" cy="625"/>
            </a:xfrm>
            <a:custGeom>
              <a:avLst/>
              <a:gdLst>
                <a:gd name="T0" fmla="*/ 0 w 986"/>
                <a:gd name="T1" fmla="*/ 0 h 628"/>
                <a:gd name="T2" fmla="*/ 986 w 986"/>
                <a:gd name="T3" fmla="*/ 0 h 628"/>
                <a:gd name="T4" fmla="*/ 986 w 986"/>
                <a:gd name="T5" fmla="*/ 628 h 628"/>
              </a:gdLst>
              <a:ahLst/>
              <a:cxnLst>
                <a:cxn ang="0">
                  <a:pos x="T0" y="T1"/>
                </a:cxn>
                <a:cxn ang="0">
                  <a:pos x="T2" y="T3"/>
                </a:cxn>
                <a:cxn ang="0">
                  <a:pos x="T4" y="T5"/>
                </a:cxn>
              </a:cxnLst>
              <a:rect l="0" t="0" r="r" b="b"/>
              <a:pathLst>
                <a:path w="986" h="628">
                  <a:moveTo>
                    <a:pt x="0" y="0"/>
                  </a:moveTo>
                  <a:lnTo>
                    <a:pt x="986" y="0"/>
                  </a:lnTo>
                  <a:lnTo>
                    <a:pt x="986" y="628"/>
                  </a:lnTo>
                </a:path>
              </a:pathLst>
            </a:custGeom>
            <a:noFill/>
            <a:ln w="22225" cmpd="sng">
              <a:solidFill>
                <a:srgbClr val="004000"/>
              </a:solidFill>
              <a:round/>
              <a:headEnd/>
              <a:tailEnd type="oval" w="med" len="med"/>
            </a:ln>
            <a:effectLst/>
          </p:spPr>
          <p:txBody>
            <a:bodyPr wrap="none"/>
            <a:p>
              <a:endParaRPr altLang="en-US" b="1" lang="zh-CN"/>
            </a:p>
          </p:txBody>
        </p:sp>
        <p:sp>
          <p:nvSpPr>
            <p:cNvPr id="1049018" name="Freeform 14"/>
            <p:cNvSpPr/>
            <p:nvPr/>
          </p:nvSpPr>
          <p:spPr bwMode="auto">
            <a:xfrm>
              <a:off x="3875" y="423"/>
              <a:ext cx="893" cy="1245"/>
            </a:xfrm>
            <a:custGeom>
              <a:avLst/>
              <a:gdLst>
                <a:gd name="T0" fmla="*/ 0 w 986"/>
                <a:gd name="T1" fmla="*/ 0 h 628"/>
                <a:gd name="T2" fmla="*/ 986 w 986"/>
                <a:gd name="T3" fmla="*/ 0 h 628"/>
                <a:gd name="T4" fmla="*/ 986 w 986"/>
                <a:gd name="T5" fmla="*/ 628 h 628"/>
              </a:gdLst>
              <a:ahLst/>
              <a:cxnLst>
                <a:cxn ang="0">
                  <a:pos x="T0" y="T1"/>
                </a:cxn>
                <a:cxn ang="0">
                  <a:pos x="T2" y="T3"/>
                </a:cxn>
                <a:cxn ang="0">
                  <a:pos x="T4" y="T5"/>
                </a:cxn>
              </a:cxnLst>
              <a:rect l="0" t="0" r="r" b="b"/>
              <a:pathLst>
                <a:path w="986" h="628">
                  <a:moveTo>
                    <a:pt x="0" y="0"/>
                  </a:moveTo>
                  <a:lnTo>
                    <a:pt x="986" y="0"/>
                  </a:lnTo>
                  <a:lnTo>
                    <a:pt x="986" y="628"/>
                  </a:lnTo>
                </a:path>
              </a:pathLst>
            </a:custGeom>
            <a:noFill/>
            <a:ln w="22225" cmpd="sng">
              <a:solidFill>
                <a:srgbClr val="004000"/>
              </a:solidFill>
              <a:round/>
              <a:headEnd/>
              <a:tailEnd type="oval" w="med" len="med"/>
            </a:ln>
            <a:effectLst/>
          </p:spPr>
          <p:txBody>
            <a:bodyPr wrap="none"/>
            <a:p>
              <a:endParaRPr altLang="en-US" b="1" lang="zh-CN"/>
            </a:p>
          </p:txBody>
        </p:sp>
        <p:sp>
          <p:nvSpPr>
            <p:cNvPr id="1049019" name="Line 29"/>
            <p:cNvSpPr>
              <a:spLocks noChangeShapeType="1"/>
            </p:cNvSpPr>
            <p:nvPr/>
          </p:nvSpPr>
          <p:spPr bwMode="auto">
            <a:xfrm flipH="1">
              <a:off x="1955" y="540"/>
              <a:ext cx="1630" cy="0"/>
            </a:xfrm>
            <a:prstGeom prst="line"/>
            <a:noFill/>
            <a:ln w="22225">
              <a:solidFill>
                <a:srgbClr val="004000"/>
              </a:solidFill>
              <a:round/>
              <a:headEnd/>
              <a:tailEnd type="triangle" w="med" len="med"/>
            </a:ln>
            <a:effectLst/>
          </p:spPr>
          <p:txBody>
            <a:bodyPr wrap="none"/>
            <a:p>
              <a:endParaRPr altLang="en-US" b="1" lang="zh-CN"/>
            </a:p>
          </p:txBody>
        </p:sp>
        <p:sp>
          <p:nvSpPr>
            <p:cNvPr id="1049020" name="Text Box 30"/>
            <p:cNvSpPr txBox="1">
              <a:spLocks noChangeArrowheads="1"/>
            </p:cNvSpPr>
            <p:nvPr/>
          </p:nvSpPr>
          <p:spPr bwMode="auto">
            <a:xfrm>
              <a:off x="711" y="336"/>
              <a:ext cx="1287" cy="332"/>
            </a:xfrm>
            <a:prstGeom prst="rect"/>
            <a:noFill/>
            <a:ln>
              <a:noFill/>
            </a:ln>
            <a:effectLst/>
          </p:spPr>
          <p:txBody>
            <a:bodyPr>
              <a:spAutoFit/>
            </a:bodyPr>
            <a:p>
              <a:pPr>
                <a:lnSpc>
                  <a:spcPct val="120000"/>
                </a:lnSpc>
                <a:spcBef>
                  <a:spcPct val="50000"/>
                </a:spcBef>
              </a:pPr>
              <a:r>
                <a:rPr altLang="zh-CN" b="1" sz="2600" lang="en-US"/>
                <a:t>INTR</a:t>
              </a:r>
              <a:r>
                <a:rPr altLang="en-US" b="1" sz="2600" lang="zh-CN"/>
                <a:t>到</a:t>
              </a:r>
              <a:r>
                <a:rPr altLang="zh-CN" b="1" sz="2600" lang="en-US"/>
                <a:t>CPU</a:t>
              </a:r>
            </a:p>
          </p:txBody>
        </p:sp>
        <p:sp>
          <p:nvSpPr>
            <p:cNvPr id="1049021" name="Text Box 37"/>
            <p:cNvSpPr txBox="1">
              <a:spLocks noChangeArrowheads="1"/>
            </p:cNvSpPr>
            <p:nvPr/>
          </p:nvSpPr>
          <p:spPr bwMode="auto">
            <a:xfrm>
              <a:off x="1929" y="1251"/>
              <a:ext cx="757" cy="490"/>
            </a:xfrm>
            <a:prstGeom prst="rect"/>
            <a:noFill/>
            <a:ln w="22225">
              <a:solidFill>
                <a:srgbClr val="004000"/>
              </a:solidFill>
              <a:miter lim="800000"/>
              <a:headEnd/>
              <a:tailEnd/>
            </a:ln>
            <a:effectLst/>
          </p:spPr>
          <p:txBody>
            <a:bodyPr>
              <a:spAutoFit/>
            </a:bodyPr>
            <a:p>
              <a:pPr algn="ctr">
                <a:lnSpc>
                  <a:spcPct val="90000"/>
                </a:lnSpc>
                <a:spcBef>
                  <a:spcPct val="50000"/>
                </a:spcBef>
              </a:pPr>
              <a:r>
                <a:rPr altLang="en-US" b="1" sz="2400" lang="zh-CN"/>
                <a:t>三态</a:t>
              </a:r>
            </a:p>
            <a:p>
              <a:pPr algn="ctr">
                <a:lnSpc>
                  <a:spcPct val="90000"/>
                </a:lnSpc>
              </a:pPr>
              <a:r>
                <a:rPr altLang="en-US" b="1" sz="2400" lang="zh-CN"/>
                <a:t>缓冲器</a:t>
              </a:r>
            </a:p>
            <a:p>
              <a:pPr algn="ctr">
                <a:lnSpc>
                  <a:spcPct val="15000"/>
                </a:lnSpc>
              </a:pPr>
              <a:endParaRPr altLang="en-US" b="1" sz="2400" lang="zh-CN"/>
            </a:p>
          </p:txBody>
        </p:sp>
        <p:sp>
          <p:nvSpPr>
            <p:cNvPr id="1049022" name="AutoShape 53"/>
            <p:cNvSpPr>
              <a:spLocks noChangeArrowheads="1"/>
            </p:cNvSpPr>
            <p:nvPr/>
          </p:nvSpPr>
          <p:spPr bwMode="auto">
            <a:xfrm>
              <a:off x="1191" y="1434"/>
              <a:ext cx="737" cy="157"/>
            </a:xfrm>
            <a:prstGeom prst="leftArrow">
              <a:avLst>
                <a:gd name="adj1" fmla="val 50000"/>
                <a:gd name="adj2" fmla="val 117357"/>
              </a:avLst>
            </a:prstGeom>
            <a:noFill/>
            <a:ln w="22225">
              <a:solidFill>
                <a:srgbClr val="004000"/>
              </a:solidFill>
              <a:miter lim="800000"/>
              <a:headEnd/>
              <a:tailEnd/>
            </a:ln>
            <a:effectLst/>
          </p:spPr>
          <p:txBody>
            <a:bodyPr anchor="ctr" wrap="none"/>
            <a:p>
              <a:endParaRPr altLang="en-US" b="1" lang="zh-CN"/>
            </a:p>
          </p:txBody>
        </p:sp>
        <p:sp>
          <p:nvSpPr>
            <p:cNvPr id="1049023" name="Text Box 54"/>
            <p:cNvSpPr txBox="1">
              <a:spLocks noChangeArrowheads="1"/>
            </p:cNvSpPr>
            <p:nvPr/>
          </p:nvSpPr>
          <p:spPr bwMode="auto">
            <a:xfrm>
              <a:off x="820" y="1361"/>
              <a:ext cx="663" cy="308"/>
            </a:xfrm>
            <a:prstGeom prst="rect"/>
            <a:noFill/>
            <a:ln>
              <a:noFill/>
            </a:ln>
            <a:effectLst/>
          </p:spPr>
          <p:txBody>
            <a:bodyPr>
              <a:spAutoFit/>
            </a:bodyPr>
            <a:p>
              <a:pPr>
                <a:spcBef>
                  <a:spcPct val="50000"/>
                </a:spcBef>
              </a:pPr>
              <a:r>
                <a:rPr altLang="zh-CN" b="1" sz="2600" lang="en-US"/>
                <a:t>DB</a:t>
              </a:r>
              <a:endParaRPr altLang="zh-CN" baseline="-16000" b="1" sz="2600" lang="en-US"/>
            </a:p>
          </p:txBody>
        </p:sp>
        <p:sp>
          <p:nvSpPr>
            <p:cNvPr id="1049024" name="Freeform 71"/>
            <p:cNvSpPr/>
            <p:nvPr/>
          </p:nvSpPr>
          <p:spPr bwMode="auto">
            <a:xfrm>
              <a:off x="3874" y="703"/>
              <a:ext cx="346" cy="2094"/>
            </a:xfrm>
            <a:custGeom>
              <a:avLst/>
              <a:gdLst>
                <a:gd name="T0" fmla="*/ 653 w 653"/>
                <a:gd name="T1" fmla="*/ 960 h 960"/>
                <a:gd name="T2" fmla="*/ 653 w 653"/>
                <a:gd name="T3" fmla="*/ 0 h 960"/>
                <a:gd name="T4" fmla="*/ 0 w 653"/>
                <a:gd name="T5" fmla="*/ 0 h 960"/>
              </a:gdLst>
              <a:ahLst/>
              <a:cxnLst>
                <a:cxn ang="0">
                  <a:pos x="T0" y="T1"/>
                </a:cxn>
                <a:cxn ang="0">
                  <a:pos x="T2" y="T3"/>
                </a:cxn>
                <a:cxn ang="0">
                  <a:pos x="T4" y="T5"/>
                </a:cxn>
              </a:cxnLst>
              <a:rect l="0" t="0" r="r" b="b"/>
              <a:pathLst>
                <a:path w="653" h="960">
                  <a:moveTo>
                    <a:pt x="653" y="960"/>
                  </a:moveTo>
                  <a:lnTo>
                    <a:pt x="653" y="0"/>
                  </a:lnTo>
                  <a:lnTo>
                    <a:pt x="0" y="0"/>
                  </a:lnTo>
                </a:path>
              </a:pathLst>
            </a:custGeom>
            <a:noFill/>
            <a:ln w="22225">
              <a:solidFill>
                <a:srgbClr val="004000"/>
              </a:solidFill>
              <a:round/>
              <a:headEnd type="oval" w="med" len="med"/>
              <a:tailEnd/>
            </a:ln>
            <a:effectLst/>
          </p:spPr>
          <p:txBody>
            <a:bodyPr wrap="none"/>
            <a:p>
              <a:endParaRPr altLang="en-US" b="1" lang="zh-CN"/>
            </a:p>
          </p:txBody>
        </p:sp>
        <p:sp>
          <p:nvSpPr>
            <p:cNvPr id="1049025" name="Freeform 75"/>
            <p:cNvSpPr/>
            <p:nvPr/>
          </p:nvSpPr>
          <p:spPr bwMode="auto">
            <a:xfrm>
              <a:off x="3499" y="972"/>
              <a:ext cx="1630" cy="238"/>
            </a:xfrm>
            <a:custGeom>
              <a:avLst/>
              <a:gdLst>
                <a:gd name="T0" fmla="*/ 0 w 1718"/>
                <a:gd name="T1" fmla="*/ 212 h 212"/>
                <a:gd name="T2" fmla="*/ 0 w 1718"/>
                <a:gd name="T3" fmla="*/ 58 h 212"/>
                <a:gd name="T4" fmla="*/ 0 w 1718"/>
                <a:gd name="T5" fmla="*/ 0 h 212"/>
                <a:gd name="T6" fmla="*/ 1718 w 1718"/>
                <a:gd name="T7" fmla="*/ 0 h 212"/>
              </a:gdLst>
              <a:ahLst/>
              <a:cxnLst>
                <a:cxn ang="0">
                  <a:pos x="T0" y="T1"/>
                </a:cxn>
                <a:cxn ang="0">
                  <a:pos x="T2" y="T3"/>
                </a:cxn>
                <a:cxn ang="0">
                  <a:pos x="T4" y="T5"/>
                </a:cxn>
                <a:cxn ang="0">
                  <a:pos x="T6" y="T7"/>
                </a:cxn>
              </a:cxnLst>
              <a:rect l="0" t="0" r="r" b="b"/>
              <a:pathLst>
                <a:path w="1718" h="212">
                  <a:moveTo>
                    <a:pt x="0" y="212"/>
                  </a:moveTo>
                  <a:lnTo>
                    <a:pt x="0" y="58"/>
                  </a:lnTo>
                  <a:lnTo>
                    <a:pt x="0" y="0"/>
                  </a:lnTo>
                  <a:lnTo>
                    <a:pt x="1718" y="0"/>
                  </a:lnTo>
                </a:path>
              </a:pathLst>
            </a:custGeom>
            <a:noFill/>
            <a:ln w="22225">
              <a:solidFill>
                <a:srgbClr val="004000"/>
              </a:solidFill>
              <a:round/>
              <a:headEnd/>
              <a:tailEnd/>
            </a:ln>
            <a:effectLst/>
          </p:spPr>
          <p:txBody>
            <a:bodyPr wrap="none"/>
            <a:p>
              <a:endParaRPr altLang="en-US" b="1" lang="zh-CN"/>
            </a:p>
          </p:txBody>
        </p:sp>
        <p:sp>
          <p:nvSpPr>
            <p:cNvPr id="1049026" name="Rectangle 31"/>
            <p:cNvSpPr>
              <a:spLocks noChangeArrowheads="1"/>
            </p:cNvSpPr>
            <p:nvPr/>
          </p:nvSpPr>
          <p:spPr bwMode="auto">
            <a:xfrm rot="-5400000">
              <a:off x="3364" y="1181"/>
              <a:ext cx="161" cy="229"/>
            </a:xfrm>
            <a:prstGeom prst="rect"/>
            <a:noFill/>
            <a:ln w="22225">
              <a:solidFill>
                <a:srgbClr val="004000"/>
              </a:solidFill>
              <a:miter lim="800000"/>
              <a:headEnd/>
              <a:tailEnd/>
            </a:ln>
            <a:effectLst/>
          </p:spPr>
          <p:txBody>
            <a:bodyPr anchor="ctr" wrap="none"/>
            <a:p>
              <a:endParaRPr altLang="en-US" b="1" lang="zh-CN"/>
            </a:p>
          </p:txBody>
        </p:sp>
        <p:sp>
          <p:nvSpPr>
            <p:cNvPr id="1049027" name="Rectangle 34"/>
            <p:cNvSpPr>
              <a:spLocks noChangeArrowheads="1"/>
            </p:cNvSpPr>
            <p:nvPr/>
          </p:nvSpPr>
          <p:spPr bwMode="auto">
            <a:xfrm rot="-5400000">
              <a:off x="3794" y="1256"/>
              <a:ext cx="144" cy="286"/>
            </a:xfrm>
            <a:prstGeom prst="rect"/>
            <a:noFill/>
            <a:ln w="22225">
              <a:solidFill>
                <a:srgbClr val="004000"/>
              </a:solidFill>
              <a:miter lim="800000"/>
              <a:headEnd/>
              <a:tailEnd/>
            </a:ln>
            <a:effectLst/>
          </p:spPr>
          <p:txBody>
            <a:bodyPr anchor="ctr" wrap="none"/>
            <a:p>
              <a:endParaRPr altLang="en-US" b="1" lang="zh-CN"/>
            </a:p>
          </p:txBody>
        </p:sp>
        <p:sp>
          <p:nvSpPr>
            <p:cNvPr id="1049028" name="Oval 72"/>
            <p:cNvSpPr>
              <a:spLocks noChangeArrowheads="1"/>
            </p:cNvSpPr>
            <p:nvPr/>
          </p:nvSpPr>
          <p:spPr bwMode="auto">
            <a:xfrm>
              <a:off x="3886" y="1183"/>
              <a:ext cx="63" cy="63"/>
            </a:xfrm>
            <a:prstGeom prst="ellipse"/>
            <a:noFill/>
            <a:ln w="22225">
              <a:solidFill>
                <a:srgbClr val="004000"/>
              </a:solidFill>
              <a:round/>
              <a:headEnd/>
              <a:tailEnd/>
            </a:ln>
            <a:effectLst/>
          </p:spPr>
          <p:txBody>
            <a:bodyPr anchor="ctr" wrap="none"/>
            <a:p>
              <a:endParaRPr altLang="en-US" b="1" lang="zh-CN"/>
            </a:p>
          </p:txBody>
        </p:sp>
        <p:sp>
          <p:nvSpPr>
            <p:cNvPr id="1049029" name="Line 76"/>
            <p:cNvSpPr>
              <a:spLocks noChangeShapeType="1"/>
            </p:cNvSpPr>
            <p:nvPr/>
          </p:nvSpPr>
          <p:spPr bwMode="auto">
            <a:xfrm>
              <a:off x="3914" y="966"/>
              <a:ext cx="0" cy="88"/>
            </a:xfrm>
            <a:prstGeom prst="line"/>
            <a:noFill/>
            <a:ln w="22225">
              <a:solidFill>
                <a:srgbClr val="004000"/>
              </a:solidFill>
              <a:round/>
              <a:headEnd type="oval" w="med" len="med"/>
              <a:tailEnd/>
            </a:ln>
            <a:effectLst/>
          </p:spPr>
          <p:txBody>
            <a:bodyPr wrap="none"/>
            <a:p>
              <a:endParaRPr altLang="en-US" b="1" lang="zh-CN"/>
            </a:p>
          </p:txBody>
        </p:sp>
        <p:sp>
          <p:nvSpPr>
            <p:cNvPr id="1049030" name="Rectangle 80"/>
            <p:cNvSpPr>
              <a:spLocks noChangeArrowheads="1"/>
            </p:cNvSpPr>
            <p:nvPr/>
          </p:nvSpPr>
          <p:spPr bwMode="auto">
            <a:xfrm rot="-5400000">
              <a:off x="3339" y="1768"/>
              <a:ext cx="151" cy="229"/>
            </a:xfrm>
            <a:prstGeom prst="rect"/>
            <a:noFill/>
            <a:ln w="22225">
              <a:solidFill>
                <a:srgbClr val="004000"/>
              </a:solidFill>
              <a:miter lim="800000"/>
              <a:headEnd/>
              <a:tailEnd/>
            </a:ln>
            <a:effectLst/>
          </p:spPr>
          <p:txBody>
            <a:bodyPr anchor="ctr" wrap="none"/>
            <a:p>
              <a:endParaRPr altLang="en-US" b="1" lang="zh-CN"/>
            </a:p>
          </p:txBody>
        </p:sp>
        <p:sp>
          <p:nvSpPr>
            <p:cNvPr id="1049031" name="Rectangle 81"/>
            <p:cNvSpPr>
              <a:spLocks noChangeArrowheads="1"/>
            </p:cNvSpPr>
            <p:nvPr/>
          </p:nvSpPr>
          <p:spPr bwMode="auto">
            <a:xfrm rot="-5400000">
              <a:off x="3747" y="1834"/>
              <a:ext cx="144" cy="245"/>
            </a:xfrm>
            <a:prstGeom prst="rect"/>
            <a:noFill/>
            <a:ln w="22225">
              <a:solidFill>
                <a:srgbClr val="004000"/>
              </a:solidFill>
              <a:miter lim="800000"/>
              <a:headEnd/>
              <a:tailEnd/>
            </a:ln>
            <a:effectLst/>
          </p:spPr>
          <p:txBody>
            <a:bodyPr anchor="ctr" wrap="none"/>
            <a:p>
              <a:endParaRPr altLang="en-US" b="1" lang="zh-CN"/>
            </a:p>
          </p:txBody>
        </p:sp>
        <p:sp>
          <p:nvSpPr>
            <p:cNvPr id="1049032" name="Oval 82"/>
            <p:cNvSpPr>
              <a:spLocks noChangeArrowheads="1"/>
            </p:cNvSpPr>
            <p:nvPr/>
          </p:nvSpPr>
          <p:spPr bwMode="auto">
            <a:xfrm>
              <a:off x="3822" y="1803"/>
              <a:ext cx="70" cy="70"/>
            </a:xfrm>
            <a:prstGeom prst="ellipse"/>
            <a:noFill/>
            <a:ln w="22225">
              <a:solidFill>
                <a:srgbClr val="004000"/>
              </a:solidFill>
              <a:round/>
              <a:headEnd/>
              <a:tailEnd/>
            </a:ln>
            <a:effectLst/>
          </p:spPr>
          <p:txBody>
            <a:bodyPr anchor="ctr" wrap="none"/>
            <a:p>
              <a:endParaRPr altLang="en-US" b="1" lang="zh-CN"/>
            </a:p>
          </p:txBody>
        </p:sp>
        <p:sp>
          <p:nvSpPr>
            <p:cNvPr id="1049033" name="Freeform 83"/>
            <p:cNvSpPr/>
            <p:nvPr/>
          </p:nvSpPr>
          <p:spPr bwMode="auto">
            <a:xfrm>
              <a:off x="3460" y="1678"/>
              <a:ext cx="1628" cy="125"/>
            </a:xfrm>
            <a:custGeom>
              <a:avLst/>
              <a:gdLst>
                <a:gd name="T0" fmla="*/ 0 w 1718"/>
                <a:gd name="T1" fmla="*/ 212 h 212"/>
                <a:gd name="T2" fmla="*/ 0 w 1718"/>
                <a:gd name="T3" fmla="*/ 58 h 212"/>
                <a:gd name="T4" fmla="*/ 0 w 1718"/>
                <a:gd name="T5" fmla="*/ 0 h 212"/>
                <a:gd name="T6" fmla="*/ 1718 w 1718"/>
                <a:gd name="T7" fmla="*/ 0 h 212"/>
              </a:gdLst>
              <a:ahLst/>
              <a:cxnLst>
                <a:cxn ang="0">
                  <a:pos x="T0" y="T1"/>
                </a:cxn>
                <a:cxn ang="0">
                  <a:pos x="T2" y="T3"/>
                </a:cxn>
                <a:cxn ang="0">
                  <a:pos x="T4" y="T5"/>
                </a:cxn>
                <a:cxn ang="0">
                  <a:pos x="T6" y="T7"/>
                </a:cxn>
              </a:cxnLst>
              <a:rect l="0" t="0" r="r" b="b"/>
              <a:pathLst>
                <a:path w="1718" h="212">
                  <a:moveTo>
                    <a:pt x="0" y="212"/>
                  </a:moveTo>
                  <a:lnTo>
                    <a:pt x="0" y="58"/>
                  </a:lnTo>
                  <a:lnTo>
                    <a:pt x="0" y="0"/>
                  </a:lnTo>
                  <a:lnTo>
                    <a:pt x="1718" y="0"/>
                  </a:lnTo>
                </a:path>
              </a:pathLst>
            </a:custGeom>
            <a:noFill/>
            <a:ln w="22225">
              <a:solidFill>
                <a:srgbClr val="004000"/>
              </a:solidFill>
              <a:round/>
              <a:headEnd/>
              <a:tailEnd/>
            </a:ln>
            <a:effectLst/>
          </p:spPr>
          <p:txBody>
            <a:bodyPr wrap="none"/>
            <a:p>
              <a:endParaRPr altLang="en-US" b="1" lang="zh-CN"/>
            </a:p>
          </p:txBody>
        </p:sp>
        <p:sp>
          <p:nvSpPr>
            <p:cNvPr id="1049034" name="Line 84"/>
            <p:cNvSpPr>
              <a:spLocks noChangeShapeType="1"/>
            </p:cNvSpPr>
            <p:nvPr/>
          </p:nvSpPr>
          <p:spPr bwMode="auto">
            <a:xfrm>
              <a:off x="3853" y="1675"/>
              <a:ext cx="0" cy="135"/>
            </a:xfrm>
            <a:prstGeom prst="line"/>
            <a:noFill/>
            <a:ln w="22225">
              <a:solidFill>
                <a:srgbClr val="004000"/>
              </a:solidFill>
              <a:round/>
              <a:headEnd type="oval" w="med" len="med"/>
              <a:tailEnd type="none" w="sm" len="sm"/>
            </a:ln>
            <a:effectLst/>
          </p:spPr>
          <p:txBody>
            <a:bodyPr wrap="none"/>
            <a:p>
              <a:endParaRPr altLang="en-US" b="1" lang="zh-CN"/>
            </a:p>
          </p:txBody>
        </p:sp>
        <p:sp>
          <p:nvSpPr>
            <p:cNvPr id="1049035" name="Text Box 87"/>
            <p:cNvSpPr txBox="1">
              <a:spLocks noChangeArrowheads="1"/>
            </p:cNvSpPr>
            <p:nvPr/>
          </p:nvSpPr>
          <p:spPr bwMode="auto">
            <a:xfrm>
              <a:off x="1904" y="2083"/>
              <a:ext cx="738" cy="490"/>
            </a:xfrm>
            <a:prstGeom prst="rect"/>
            <a:noFill/>
            <a:ln w="22225">
              <a:solidFill>
                <a:srgbClr val="004000"/>
              </a:solidFill>
              <a:miter lim="800000"/>
              <a:headEnd/>
              <a:tailEnd/>
            </a:ln>
            <a:effectLst/>
          </p:spPr>
          <p:txBody>
            <a:bodyPr>
              <a:spAutoFit/>
            </a:bodyPr>
            <a:p>
              <a:pPr algn="ctr">
                <a:lnSpc>
                  <a:spcPct val="90000"/>
                </a:lnSpc>
                <a:spcBef>
                  <a:spcPct val="50000"/>
                </a:spcBef>
              </a:pPr>
              <a:r>
                <a:rPr altLang="en-US" b="1" sz="2400" lang="zh-CN"/>
                <a:t>三态</a:t>
              </a:r>
            </a:p>
            <a:p>
              <a:pPr algn="ctr">
                <a:lnSpc>
                  <a:spcPct val="90000"/>
                </a:lnSpc>
              </a:pPr>
              <a:r>
                <a:rPr altLang="en-US" b="1" sz="2400" lang="zh-CN"/>
                <a:t>缓冲器</a:t>
              </a:r>
            </a:p>
            <a:p>
              <a:pPr algn="ctr">
                <a:lnSpc>
                  <a:spcPct val="15000"/>
                </a:lnSpc>
              </a:pPr>
              <a:endParaRPr altLang="en-US" b="1" sz="2400" lang="zh-CN"/>
            </a:p>
          </p:txBody>
        </p:sp>
        <p:sp>
          <p:nvSpPr>
            <p:cNvPr id="1049036" name="Text Box 88"/>
            <p:cNvSpPr txBox="1">
              <a:spLocks noChangeArrowheads="1"/>
            </p:cNvSpPr>
            <p:nvPr/>
          </p:nvSpPr>
          <p:spPr bwMode="auto">
            <a:xfrm>
              <a:off x="1905" y="2975"/>
              <a:ext cx="747" cy="490"/>
            </a:xfrm>
            <a:prstGeom prst="rect"/>
            <a:noFill/>
            <a:ln w="22225">
              <a:solidFill>
                <a:srgbClr val="004000"/>
              </a:solidFill>
              <a:miter lim="800000"/>
              <a:headEnd/>
              <a:tailEnd/>
            </a:ln>
            <a:effectLst/>
          </p:spPr>
          <p:txBody>
            <a:bodyPr>
              <a:spAutoFit/>
            </a:bodyPr>
            <a:p>
              <a:pPr algn="ctr">
                <a:lnSpc>
                  <a:spcPct val="90000"/>
                </a:lnSpc>
                <a:spcBef>
                  <a:spcPct val="50000"/>
                </a:spcBef>
              </a:pPr>
              <a:r>
                <a:rPr altLang="en-US" b="1" sz="2400" lang="zh-CN"/>
                <a:t>三态</a:t>
              </a:r>
            </a:p>
            <a:p>
              <a:pPr algn="ctr">
                <a:lnSpc>
                  <a:spcPct val="90000"/>
                </a:lnSpc>
              </a:pPr>
              <a:r>
                <a:rPr altLang="en-US" b="1" sz="2400" lang="zh-CN"/>
                <a:t>缓冲器</a:t>
              </a:r>
            </a:p>
            <a:p>
              <a:pPr algn="ctr">
                <a:lnSpc>
                  <a:spcPct val="15000"/>
                </a:lnSpc>
              </a:pPr>
              <a:endParaRPr altLang="en-US" b="1" sz="2400" lang="zh-CN"/>
            </a:p>
          </p:txBody>
        </p:sp>
        <p:sp>
          <p:nvSpPr>
            <p:cNvPr id="1049037" name="Rectangle 89"/>
            <p:cNvSpPr>
              <a:spLocks noChangeArrowheads="1"/>
            </p:cNvSpPr>
            <p:nvPr/>
          </p:nvSpPr>
          <p:spPr bwMode="auto">
            <a:xfrm rot="5400000">
              <a:off x="2943" y="1139"/>
              <a:ext cx="140" cy="231"/>
            </a:xfrm>
            <a:prstGeom prst="rect"/>
            <a:noFill/>
            <a:ln w="22225">
              <a:solidFill>
                <a:srgbClr val="004000"/>
              </a:solidFill>
              <a:miter lim="800000"/>
              <a:headEnd/>
              <a:tailEnd/>
            </a:ln>
            <a:effectLst/>
          </p:spPr>
          <p:txBody>
            <a:bodyPr anchor="ctr" wrap="none"/>
            <a:p>
              <a:endParaRPr altLang="en-US" b="1" lang="zh-CN"/>
            </a:p>
          </p:txBody>
        </p:sp>
        <p:sp>
          <p:nvSpPr>
            <p:cNvPr id="1049038" name="Oval 90"/>
            <p:cNvSpPr>
              <a:spLocks noChangeArrowheads="1"/>
            </p:cNvSpPr>
            <p:nvPr/>
          </p:nvSpPr>
          <p:spPr bwMode="auto">
            <a:xfrm rot="5400000">
              <a:off x="2982" y="1108"/>
              <a:ext cx="68" cy="68"/>
            </a:xfrm>
            <a:prstGeom prst="ellipse"/>
            <a:noFill/>
            <a:ln w="22225">
              <a:solidFill>
                <a:srgbClr val="004000"/>
              </a:solidFill>
              <a:round/>
              <a:headEnd/>
              <a:tailEnd/>
            </a:ln>
            <a:effectLst/>
          </p:spPr>
          <p:txBody>
            <a:bodyPr anchor="ctr" wrap="none"/>
            <a:p>
              <a:endParaRPr altLang="en-US" b="1" lang="zh-CN"/>
            </a:p>
          </p:txBody>
        </p:sp>
        <p:sp>
          <p:nvSpPr>
            <p:cNvPr id="1049039" name="Freeform 93"/>
            <p:cNvSpPr/>
            <p:nvPr/>
          </p:nvSpPr>
          <p:spPr bwMode="auto">
            <a:xfrm>
              <a:off x="2314" y="1045"/>
              <a:ext cx="695" cy="136"/>
            </a:xfrm>
            <a:custGeom>
              <a:avLst/>
              <a:gdLst>
                <a:gd name="T0" fmla="*/ 883 w 883"/>
                <a:gd name="T1" fmla="*/ 67 h 144"/>
                <a:gd name="T2" fmla="*/ 883 w 883"/>
                <a:gd name="T3" fmla="*/ 0 h 144"/>
                <a:gd name="T4" fmla="*/ 0 w 883"/>
                <a:gd name="T5" fmla="*/ 0 h 144"/>
                <a:gd name="T6" fmla="*/ 0 w 883"/>
                <a:gd name="T7" fmla="*/ 144 h 144"/>
              </a:gdLst>
              <a:ahLst/>
              <a:cxnLst>
                <a:cxn ang="0">
                  <a:pos x="T0" y="T1"/>
                </a:cxn>
                <a:cxn ang="0">
                  <a:pos x="T2" y="T3"/>
                </a:cxn>
                <a:cxn ang="0">
                  <a:pos x="T4" y="T5"/>
                </a:cxn>
                <a:cxn ang="0">
                  <a:pos x="T6" y="T7"/>
                </a:cxn>
              </a:cxnLst>
              <a:rect l="0" t="0" r="r" b="b"/>
              <a:pathLst>
                <a:path w="883" h="144">
                  <a:moveTo>
                    <a:pt x="883" y="67"/>
                  </a:moveTo>
                  <a:lnTo>
                    <a:pt x="883" y="0"/>
                  </a:lnTo>
                  <a:lnTo>
                    <a:pt x="0" y="0"/>
                  </a:lnTo>
                  <a:lnTo>
                    <a:pt x="0" y="144"/>
                  </a:lnTo>
                </a:path>
              </a:pathLst>
            </a:custGeom>
            <a:noFill/>
            <a:ln w="22225">
              <a:solidFill>
                <a:srgbClr val="004000"/>
              </a:solidFill>
              <a:round/>
              <a:headEnd/>
              <a:tailEnd/>
            </a:ln>
            <a:effectLst/>
          </p:spPr>
          <p:txBody>
            <a:bodyPr wrap="none"/>
            <a:p>
              <a:endParaRPr altLang="en-US" b="1" lang="zh-CN"/>
            </a:p>
          </p:txBody>
        </p:sp>
        <p:sp>
          <p:nvSpPr>
            <p:cNvPr id="1049040" name="Oval 94"/>
            <p:cNvSpPr>
              <a:spLocks noChangeArrowheads="1"/>
            </p:cNvSpPr>
            <p:nvPr/>
          </p:nvSpPr>
          <p:spPr bwMode="auto">
            <a:xfrm>
              <a:off x="2277" y="1171"/>
              <a:ext cx="67" cy="68"/>
            </a:xfrm>
            <a:prstGeom prst="ellipse"/>
            <a:noFill/>
            <a:ln w="22225">
              <a:solidFill>
                <a:srgbClr val="004000"/>
              </a:solidFill>
              <a:round/>
              <a:headEnd/>
              <a:tailEnd/>
            </a:ln>
            <a:effectLst/>
          </p:spPr>
          <p:txBody>
            <a:bodyPr anchor="ctr" wrap="none"/>
            <a:p>
              <a:endParaRPr altLang="en-US" b="1" lang="zh-CN"/>
            </a:p>
          </p:txBody>
        </p:sp>
        <p:sp>
          <p:nvSpPr>
            <p:cNvPr id="1049041" name="Freeform 95"/>
            <p:cNvSpPr/>
            <p:nvPr/>
          </p:nvSpPr>
          <p:spPr bwMode="auto">
            <a:xfrm>
              <a:off x="1360" y="854"/>
              <a:ext cx="2437" cy="471"/>
            </a:xfrm>
            <a:custGeom>
              <a:avLst/>
              <a:gdLst>
                <a:gd name="T0" fmla="*/ 0 w 2496"/>
                <a:gd name="T1" fmla="*/ 0 h 816"/>
                <a:gd name="T2" fmla="*/ 2496 w 2496"/>
                <a:gd name="T3" fmla="*/ 0 h 816"/>
                <a:gd name="T4" fmla="*/ 2496 w 2496"/>
                <a:gd name="T5" fmla="*/ 816 h 816"/>
              </a:gdLst>
              <a:ahLst/>
              <a:cxnLst>
                <a:cxn ang="0">
                  <a:pos x="T0" y="T1"/>
                </a:cxn>
                <a:cxn ang="0">
                  <a:pos x="T2" y="T3"/>
                </a:cxn>
                <a:cxn ang="0">
                  <a:pos x="T4" y="T5"/>
                </a:cxn>
              </a:cxnLst>
              <a:rect l="0" t="0" r="r" b="b"/>
              <a:pathLst>
                <a:path w="2496" h="816">
                  <a:moveTo>
                    <a:pt x="0" y="0"/>
                  </a:moveTo>
                  <a:lnTo>
                    <a:pt x="2496" y="0"/>
                  </a:lnTo>
                  <a:lnTo>
                    <a:pt x="2496" y="816"/>
                  </a:lnTo>
                </a:path>
              </a:pathLst>
            </a:custGeom>
            <a:noFill/>
            <a:ln w="22225">
              <a:solidFill>
                <a:srgbClr val="004000"/>
              </a:solidFill>
              <a:round/>
              <a:headEnd/>
              <a:tailEnd/>
            </a:ln>
            <a:effectLst/>
          </p:spPr>
          <p:txBody>
            <a:bodyPr wrap="none"/>
            <a:p>
              <a:endParaRPr altLang="en-US" b="1" lang="zh-CN"/>
            </a:p>
          </p:txBody>
        </p:sp>
        <p:sp>
          <p:nvSpPr>
            <p:cNvPr id="1049042" name="Text Box 96"/>
            <p:cNvSpPr txBox="1">
              <a:spLocks noChangeArrowheads="1"/>
            </p:cNvSpPr>
            <p:nvPr/>
          </p:nvSpPr>
          <p:spPr bwMode="auto">
            <a:xfrm>
              <a:off x="719" y="684"/>
              <a:ext cx="691" cy="308"/>
            </a:xfrm>
            <a:prstGeom prst="rect"/>
            <a:noFill/>
            <a:ln>
              <a:noFill/>
            </a:ln>
            <a:effectLst/>
          </p:spPr>
          <p:txBody>
            <a:bodyPr>
              <a:spAutoFit/>
            </a:bodyPr>
            <a:p>
              <a:pPr>
                <a:spcBef>
                  <a:spcPct val="50000"/>
                </a:spcBef>
              </a:pPr>
              <a:r>
                <a:rPr altLang="zh-CN" b="1" sz="2600" lang="en-US"/>
                <a:t>INTA</a:t>
              </a:r>
            </a:p>
          </p:txBody>
        </p:sp>
        <p:sp>
          <p:nvSpPr>
            <p:cNvPr id="1049043" name="Line 100"/>
            <p:cNvSpPr>
              <a:spLocks noChangeShapeType="1"/>
            </p:cNvSpPr>
            <p:nvPr/>
          </p:nvSpPr>
          <p:spPr bwMode="auto">
            <a:xfrm flipH="1">
              <a:off x="3383" y="854"/>
              <a:ext cx="1" cy="365"/>
            </a:xfrm>
            <a:prstGeom prst="line"/>
            <a:noFill/>
            <a:ln w="22225">
              <a:solidFill>
                <a:srgbClr val="004000"/>
              </a:solidFill>
              <a:round/>
              <a:headEnd type="oval" w="med" len="med"/>
              <a:tailEnd type="none" w="sm" len="sm"/>
            </a:ln>
            <a:effectLst/>
          </p:spPr>
          <p:txBody>
            <a:bodyPr wrap="none"/>
            <a:p>
              <a:endParaRPr altLang="en-US" b="1" lang="zh-CN"/>
            </a:p>
          </p:txBody>
        </p:sp>
        <p:sp>
          <p:nvSpPr>
            <p:cNvPr id="1049044" name="Freeform 102"/>
            <p:cNvSpPr/>
            <p:nvPr/>
          </p:nvSpPr>
          <p:spPr bwMode="auto">
            <a:xfrm>
              <a:off x="3353" y="1472"/>
              <a:ext cx="490" cy="325"/>
            </a:xfrm>
            <a:custGeom>
              <a:avLst/>
              <a:gdLst>
                <a:gd name="T0" fmla="*/ 490 w 490"/>
                <a:gd name="T1" fmla="*/ 0 h 576"/>
                <a:gd name="T2" fmla="*/ 490 w 490"/>
                <a:gd name="T3" fmla="*/ 202 h 576"/>
                <a:gd name="T4" fmla="*/ 0 w 490"/>
                <a:gd name="T5" fmla="*/ 202 h 576"/>
                <a:gd name="T6" fmla="*/ 0 w 490"/>
                <a:gd name="T7" fmla="*/ 576 h 576"/>
              </a:gdLst>
              <a:ahLst/>
              <a:cxnLst>
                <a:cxn ang="0">
                  <a:pos x="T0" y="T1"/>
                </a:cxn>
                <a:cxn ang="0">
                  <a:pos x="T2" y="T3"/>
                </a:cxn>
                <a:cxn ang="0">
                  <a:pos x="T4" y="T5"/>
                </a:cxn>
                <a:cxn ang="0">
                  <a:pos x="T6" y="T7"/>
                </a:cxn>
              </a:cxnLst>
              <a:rect l="0" t="0" r="r" b="b"/>
              <a:pathLst>
                <a:path w="490" h="576">
                  <a:moveTo>
                    <a:pt x="490" y="0"/>
                  </a:moveTo>
                  <a:lnTo>
                    <a:pt x="490" y="202"/>
                  </a:lnTo>
                  <a:lnTo>
                    <a:pt x="0" y="202"/>
                  </a:lnTo>
                  <a:lnTo>
                    <a:pt x="0" y="576"/>
                  </a:lnTo>
                </a:path>
              </a:pathLst>
            </a:custGeom>
            <a:noFill/>
            <a:ln w="22225">
              <a:solidFill>
                <a:srgbClr val="004000"/>
              </a:solidFill>
              <a:round/>
              <a:headEnd/>
              <a:tailEnd/>
            </a:ln>
            <a:effectLst/>
          </p:spPr>
          <p:txBody>
            <a:bodyPr wrap="none"/>
            <a:p>
              <a:endParaRPr altLang="en-US" b="1" lang="zh-CN"/>
            </a:p>
          </p:txBody>
        </p:sp>
        <p:sp>
          <p:nvSpPr>
            <p:cNvPr id="1049045" name="Line 103"/>
            <p:cNvSpPr>
              <a:spLocks noChangeShapeType="1"/>
            </p:cNvSpPr>
            <p:nvPr/>
          </p:nvSpPr>
          <p:spPr bwMode="auto">
            <a:xfrm>
              <a:off x="3748" y="1586"/>
              <a:ext cx="0" cy="297"/>
            </a:xfrm>
            <a:prstGeom prst="line"/>
            <a:noFill/>
            <a:ln w="22225">
              <a:solidFill>
                <a:srgbClr val="004000"/>
              </a:solidFill>
              <a:round/>
              <a:headEnd type="oval" w="med" len="med"/>
              <a:tailEnd/>
            </a:ln>
            <a:effectLst/>
          </p:spPr>
          <p:txBody>
            <a:bodyPr wrap="none"/>
            <a:p>
              <a:endParaRPr altLang="en-US" b="1" lang="zh-CN"/>
            </a:p>
          </p:txBody>
        </p:sp>
        <p:sp>
          <p:nvSpPr>
            <p:cNvPr id="1049046" name="Line 104"/>
            <p:cNvSpPr>
              <a:spLocks noChangeShapeType="1"/>
            </p:cNvSpPr>
            <p:nvPr/>
          </p:nvSpPr>
          <p:spPr bwMode="auto">
            <a:xfrm>
              <a:off x="3816" y="2028"/>
              <a:ext cx="0" cy="197"/>
            </a:xfrm>
            <a:prstGeom prst="line"/>
            <a:noFill/>
            <a:ln w="22225">
              <a:solidFill>
                <a:srgbClr val="004000"/>
              </a:solidFill>
              <a:round/>
              <a:headEnd/>
              <a:tailEnd/>
            </a:ln>
            <a:effectLst/>
          </p:spPr>
          <p:txBody>
            <a:bodyPr wrap="none"/>
            <a:p>
              <a:endParaRPr altLang="en-US" b="1" lang="zh-CN"/>
            </a:p>
          </p:txBody>
        </p:sp>
        <p:sp>
          <p:nvSpPr>
            <p:cNvPr id="1049047" name="Line 105"/>
            <p:cNvSpPr>
              <a:spLocks noChangeShapeType="1"/>
            </p:cNvSpPr>
            <p:nvPr/>
          </p:nvSpPr>
          <p:spPr bwMode="auto">
            <a:xfrm>
              <a:off x="3816" y="2257"/>
              <a:ext cx="0" cy="152"/>
            </a:xfrm>
            <a:prstGeom prst="line"/>
            <a:noFill/>
            <a:ln w="25400">
              <a:solidFill>
                <a:srgbClr val="004000"/>
              </a:solidFill>
              <a:prstDash val="sysDot"/>
              <a:round/>
              <a:headEnd/>
              <a:tailEnd/>
            </a:ln>
            <a:effectLst/>
          </p:spPr>
          <p:txBody>
            <a:bodyPr wrap="none"/>
            <a:p>
              <a:endParaRPr altLang="en-US" b="1" lang="zh-CN"/>
            </a:p>
          </p:txBody>
        </p:sp>
        <p:sp>
          <p:nvSpPr>
            <p:cNvPr id="1049048" name="Rectangle 108"/>
            <p:cNvSpPr>
              <a:spLocks noChangeArrowheads="1"/>
            </p:cNvSpPr>
            <p:nvPr/>
          </p:nvSpPr>
          <p:spPr bwMode="auto">
            <a:xfrm rot="-5400000">
              <a:off x="3341" y="2958"/>
              <a:ext cx="136" cy="229"/>
            </a:xfrm>
            <a:prstGeom prst="rect"/>
            <a:noFill/>
            <a:ln w="22225">
              <a:solidFill>
                <a:srgbClr val="004000"/>
              </a:solidFill>
              <a:miter lim="800000"/>
              <a:headEnd/>
              <a:tailEnd/>
            </a:ln>
            <a:effectLst/>
          </p:spPr>
          <p:txBody>
            <a:bodyPr anchor="ctr" wrap="none"/>
            <a:p>
              <a:endParaRPr altLang="en-US" b="1" lang="zh-CN"/>
            </a:p>
          </p:txBody>
        </p:sp>
        <p:sp>
          <p:nvSpPr>
            <p:cNvPr id="1049049" name="Rectangle 109"/>
            <p:cNvSpPr>
              <a:spLocks noChangeArrowheads="1"/>
            </p:cNvSpPr>
            <p:nvPr/>
          </p:nvSpPr>
          <p:spPr bwMode="auto">
            <a:xfrm rot="-5400000">
              <a:off x="3733" y="2977"/>
              <a:ext cx="136" cy="228"/>
            </a:xfrm>
            <a:prstGeom prst="rect"/>
            <a:noFill/>
            <a:ln w="22225">
              <a:solidFill>
                <a:srgbClr val="004000"/>
              </a:solidFill>
              <a:miter lim="800000"/>
              <a:headEnd/>
              <a:tailEnd/>
            </a:ln>
            <a:effectLst/>
          </p:spPr>
          <p:txBody>
            <a:bodyPr anchor="ctr" wrap="none"/>
            <a:p>
              <a:endParaRPr altLang="en-US" b="1" lang="zh-CN"/>
            </a:p>
          </p:txBody>
        </p:sp>
        <p:sp>
          <p:nvSpPr>
            <p:cNvPr id="1049050" name="Oval 110"/>
            <p:cNvSpPr>
              <a:spLocks noChangeArrowheads="1"/>
            </p:cNvSpPr>
            <p:nvPr/>
          </p:nvSpPr>
          <p:spPr bwMode="auto">
            <a:xfrm>
              <a:off x="3822" y="2935"/>
              <a:ext cx="70" cy="70"/>
            </a:xfrm>
            <a:prstGeom prst="ellipse"/>
            <a:noFill/>
            <a:ln w="22225">
              <a:solidFill>
                <a:srgbClr val="004000"/>
              </a:solidFill>
              <a:round/>
              <a:headEnd/>
              <a:tailEnd/>
            </a:ln>
            <a:effectLst/>
          </p:spPr>
          <p:txBody>
            <a:bodyPr anchor="ctr" wrap="none"/>
            <a:p>
              <a:endParaRPr altLang="en-US" b="1" lang="zh-CN"/>
            </a:p>
          </p:txBody>
        </p:sp>
        <p:sp>
          <p:nvSpPr>
            <p:cNvPr id="1049051" name="Freeform 111"/>
            <p:cNvSpPr/>
            <p:nvPr/>
          </p:nvSpPr>
          <p:spPr bwMode="auto">
            <a:xfrm>
              <a:off x="3460" y="2810"/>
              <a:ext cx="1628" cy="196"/>
            </a:xfrm>
            <a:custGeom>
              <a:avLst/>
              <a:gdLst>
                <a:gd name="T0" fmla="*/ 0 w 1718"/>
                <a:gd name="T1" fmla="*/ 212 h 212"/>
                <a:gd name="T2" fmla="*/ 0 w 1718"/>
                <a:gd name="T3" fmla="*/ 58 h 212"/>
                <a:gd name="T4" fmla="*/ 0 w 1718"/>
                <a:gd name="T5" fmla="*/ 0 h 212"/>
                <a:gd name="T6" fmla="*/ 1718 w 1718"/>
                <a:gd name="T7" fmla="*/ 0 h 212"/>
              </a:gdLst>
              <a:ahLst/>
              <a:cxnLst>
                <a:cxn ang="0">
                  <a:pos x="T0" y="T1"/>
                </a:cxn>
                <a:cxn ang="0">
                  <a:pos x="T2" y="T3"/>
                </a:cxn>
                <a:cxn ang="0">
                  <a:pos x="T4" y="T5"/>
                </a:cxn>
                <a:cxn ang="0">
                  <a:pos x="T6" y="T7"/>
                </a:cxn>
              </a:cxnLst>
              <a:rect l="0" t="0" r="r" b="b"/>
              <a:pathLst>
                <a:path w="1718" h="212">
                  <a:moveTo>
                    <a:pt x="0" y="212"/>
                  </a:moveTo>
                  <a:lnTo>
                    <a:pt x="0" y="58"/>
                  </a:lnTo>
                  <a:lnTo>
                    <a:pt x="0" y="0"/>
                  </a:lnTo>
                  <a:lnTo>
                    <a:pt x="1718" y="0"/>
                  </a:lnTo>
                </a:path>
              </a:pathLst>
            </a:custGeom>
            <a:noFill/>
            <a:ln w="22225">
              <a:solidFill>
                <a:srgbClr val="004000"/>
              </a:solidFill>
              <a:round/>
              <a:headEnd/>
              <a:tailEnd/>
            </a:ln>
            <a:effectLst/>
          </p:spPr>
          <p:txBody>
            <a:bodyPr wrap="none"/>
            <a:p>
              <a:endParaRPr altLang="en-US" b="1" lang="zh-CN"/>
            </a:p>
          </p:txBody>
        </p:sp>
        <p:sp>
          <p:nvSpPr>
            <p:cNvPr id="1049052" name="Line 112"/>
            <p:cNvSpPr>
              <a:spLocks noChangeShapeType="1"/>
            </p:cNvSpPr>
            <p:nvPr/>
          </p:nvSpPr>
          <p:spPr bwMode="auto">
            <a:xfrm>
              <a:off x="3853" y="2807"/>
              <a:ext cx="0" cy="136"/>
            </a:xfrm>
            <a:prstGeom prst="line"/>
            <a:noFill/>
            <a:ln w="22225">
              <a:solidFill>
                <a:srgbClr val="004000"/>
              </a:solidFill>
              <a:round/>
              <a:headEnd type="oval" w="med" len="med"/>
              <a:tailEnd/>
            </a:ln>
            <a:effectLst/>
          </p:spPr>
          <p:txBody>
            <a:bodyPr wrap="none"/>
            <a:p>
              <a:endParaRPr altLang="en-US" b="1" lang="zh-CN"/>
            </a:p>
          </p:txBody>
        </p:sp>
        <p:sp>
          <p:nvSpPr>
            <p:cNvPr id="1049053" name="Freeform 113"/>
            <p:cNvSpPr/>
            <p:nvPr/>
          </p:nvSpPr>
          <p:spPr bwMode="auto">
            <a:xfrm>
              <a:off x="3347" y="2700"/>
              <a:ext cx="461" cy="299"/>
            </a:xfrm>
            <a:custGeom>
              <a:avLst/>
              <a:gdLst>
                <a:gd name="T0" fmla="*/ 413 w 413"/>
                <a:gd name="T1" fmla="*/ 0 h 374"/>
                <a:gd name="T2" fmla="*/ 0 w 413"/>
                <a:gd name="T3" fmla="*/ 0 h 374"/>
                <a:gd name="T4" fmla="*/ 0 w 413"/>
                <a:gd name="T5" fmla="*/ 374 h 374"/>
              </a:gdLst>
              <a:ahLst/>
              <a:cxnLst>
                <a:cxn ang="0">
                  <a:pos x="T0" y="T1"/>
                </a:cxn>
                <a:cxn ang="0">
                  <a:pos x="T2" y="T3"/>
                </a:cxn>
                <a:cxn ang="0">
                  <a:pos x="T4" y="T5"/>
                </a:cxn>
              </a:cxnLst>
              <a:rect l="0" t="0" r="r" b="b"/>
              <a:pathLst>
                <a:path w="413" h="374">
                  <a:moveTo>
                    <a:pt x="413" y="0"/>
                  </a:moveTo>
                  <a:lnTo>
                    <a:pt x="0" y="0"/>
                  </a:lnTo>
                  <a:lnTo>
                    <a:pt x="0" y="374"/>
                  </a:lnTo>
                </a:path>
              </a:pathLst>
            </a:custGeom>
            <a:noFill/>
            <a:ln w="22225">
              <a:solidFill>
                <a:srgbClr val="004000"/>
              </a:solidFill>
              <a:round/>
              <a:headEnd/>
              <a:tailEnd/>
            </a:ln>
            <a:effectLst/>
          </p:spPr>
          <p:txBody>
            <a:bodyPr wrap="none"/>
            <a:p>
              <a:endParaRPr altLang="en-US" b="1" lang="zh-CN"/>
            </a:p>
          </p:txBody>
        </p:sp>
        <p:sp>
          <p:nvSpPr>
            <p:cNvPr id="1049054" name="Line 115"/>
            <p:cNvSpPr>
              <a:spLocks noChangeShapeType="1"/>
            </p:cNvSpPr>
            <p:nvPr/>
          </p:nvSpPr>
          <p:spPr bwMode="auto">
            <a:xfrm>
              <a:off x="3740" y="2699"/>
              <a:ext cx="0" cy="322"/>
            </a:xfrm>
            <a:prstGeom prst="line"/>
            <a:noFill/>
            <a:ln w="22225">
              <a:solidFill>
                <a:srgbClr val="004000"/>
              </a:solidFill>
              <a:round/>
              <a:headEnd type="oval" w="med" len="med"/>
              <a:tailEnd/>
            </a:ln>
            <a:effectLst/>
          </p:spPr>
          <p:txBody>
            <a:bodyPr wrap="none"/>
            <a:p>
              <a:endParaRPr altLang="en-US" b="1" lang="zh-CN"/>
            </a:p>
          </p:txBody>
        </p:sp>
        <p:sp>
          <p:nvSpPr>
            <p:cNvPr id="1049055" name="Rectangle 117"/>
            <p:cNvSpPr>
              <a:spLocks noChangeArrowheads="1"/>
            </p:cNvSpPr>
            <p:nvPr/>
          </p:nvSpPr>
          <p:spPr bwMode="auto">
            <a:xfrm rot="5400000">
              <a:off x="2871" y="1977"/>
              <a:ext cx="148" cy="231"/>
            </a:xfrm>
            <a:prstGeom prst="rect"/>
            <a:noFill/>
            <a:ln w="22225">
              <a:solidFill>
                <a:srgbClr val="004000"/>
              </a:solidFill>
              <a:miter lim="800000"/>
              <a:headEnd/>
              <a:tailEnd/>
            </a:ln>
            <a:effectLst/>
          </p:spPr>
          <p:txBody>
            <a:bodyPr anchor="ctr" wrap="none"/>
            <a:p>
              <a:endParaRPr altLang="en-US" b="1" lang="zh-CN"/>
            </a:p>
          </p:txBody>
        </p:sp>
        <p:sp>
          <p:nvSpPr>
            <p:cNvPr id="1049056" name="Oval 118"/>
            <p:cNvSpPr>
              <a:spLocks noChangeArrowheads="1"/>
            </p:cNvSpPr>
            <p:nvPr/>
          </p:nvSpPr>
          <p:spPr bwMode="auto">
            <a:xfrm rot="5400000">
              <a:off x="2919" y="1940"/>
              <a:ext cx="58" cy="68"/>
            </a:xfrm>
            <a:prstGeom prst="ellipse"/>
            <a:noFill/>
            <a:ln w="22225">
              <a:solidFill>
                <a:srgbClr val="004000"/>
              </a:solidFill>
              <a:round/>
              <a:headEnd/>
              <a:tailEnd/>
            </a:ln>
            <a:effectLst/>
          </p:spPr>
          <p:txBody>
            <a:bodyPr anchor="ctr" wrap="none"/>
            <a:p>
              <a:endParaRPr altLang="en-US" b="1" lang="zh-CN"/>
            </a:p>
          </p:txBody>
        </p:sp>
        <p:sp>
          <p:nvSpPr>
            <p:cNvPr id="1049057" name="Freeform 119"/>
            <p:cNvSpPr/>
            <p:nvPr/>
          </p:nvSpPr>
          <p:spPr bwMode="auto">
            <a:xfrm>
              <a:off x="2254" y="1884"/>
              <a:ext cx="697" cy="128"/>
            </a:xfrm>
            <a:custGeom>
              <a:avLst/>
              <a:gdLst>
                <a:gd name="T0" fmla="*/ 883 w 883"/>
                <a:gd name="T1" fmla="*/ 67 h 144"/>
                <a:gd name="T2" fmla="*/ 883 w 883"/>
                <a:gd name="T3" fmla="*/ 0 h 144"/>
                <a:gd name="T4" fmla="*/ 0 w 883"/>
                <a:gd name="T5" fmla="*/ 0 h 144"/>
                <a:gd name="T6" fmla="*/ 0 w 883"/>
                <a:gd name="T7" fmla="*/ 144 h 144"/>
              </a:gdLst>
              <a:ahLst/>
              <a:cxnLst>
                <a:cxn ang="0">
                  <a:pos x="T0" y="T1"/>
                </a:cxn>
                <a:cxn ang="0">
                  <a:pos x="T2" y="T3"/>
                </a:cxn>
                <a:cxn ang="0">
                  <a:pos x="T4" y="T5"/>
                </a:cxn>
                <a:cxn ang="0">
                  <a:pos x="T6" y="T7"/>
                </a:cxn>
              </a:cxnLst>
              <a:rect l="0" t="0" r="r" b="b"/>
              <a:pathLst>
                <a:path w="883" h="144">
                  <a:moveTo>
                    <a:pt x="883" y="67"/>
                  </a:moveTo>
                  <a:lnTo>
                    <a:pt x="883" y="0"/>
                  </a:lnTo>
                  <a:lnTo>
                    <a:pt x="0" y="0"/>
                  </a:lnTo>
                  <a:lnTo>
                    <a:pt x="0" y="144"/>
                  </a:lnTo>
                </a:path>
              </a:pathLst>
            </a:custGeom>
            <a:noFill/>
            <a:ln w="22225">
              <a:solidFill>
                <a:srgbClr val="004000"/>
              </a:solidFill>
              <a:round/>
              <a:headEnd/>
              <a:tailEnd/>
            </a:ln>
            <a:effectLst/>
          </p:spPr>
          <p:txBody>
            <a:bodyPr wrap="none"/>
            <a:p>
              <a:endParaRPr altLang="en-US" b="1" lang="zh-CN"/>
            </a:p>
          </p:txBody>
        </p:sp>
        <p:sp>
          <p:nvSpPr>
            <p:cNvPr id="1049058" name="Oval 120"/>
            <p:cNvSpPr>
              <a:spLocks noChangeArrowheads="1"/>
            </p:cNvSpPr>
            <p:nvPr/>
          </p:nvSpPr>
          <p:spPr bwMode="auto">
            <a:xfrm>
              <a:off x="2219" y="2004"/>
              <a:ext cx="67" cy="68"/>
            </a:xfrm>
            <a:prstGeom prst="ellipse"/>
            <a:noFill/>
            <a:ln w="22225">
              <a:solidFill>
                <a:srgbClr val="004000"/>
              </a:solidFill>
              <a:round/>
              <a:headEnd/>
              <a:tailEnd/>
            </a:ln>
            <a:effectLst/>
          </p:spPr>
          <p:txBody>
            <a:bodyPr anchor="ctr" wrap="none"/>
            <a:p>
              <a:endParaRPr altLang="en-US" b="1" lang="zh-CN"/>
            </a:p>
          </p:txBody>
        </p:sp>
        <p:sp>
          <p:nvSpPr>
            <p:cNvPr id="1049059" name="Rectangle 125"/>
            <p:cNvSpPr>
              <a:spLocks noChangeArrowheads="1"/>
            </p:cNvSpPr>
            <p:nvPr/>
          </p:nvSpPr>
          <p:spPr bwMode="auto">
            <a:xfrm rot="5400000">
              <a:off x="2913" y="2839"/>
              <a:ext cx="123" cy="231"/>
            </a:xfrm>
            <a:prstGeom prst="rect"/>
            <a:noFill/>
            <a:ln w="22225">
              <a:solidFill>
                <a:srgbClr val="004000"/>
              </a:solidFill>
              <a:miter lim="800000"/>
              <a:headEnd/>
              <a:tailEnd/>
            </a:ln>
            <a:effectLst/>
          </p:spPr>
          <p:txBody>
            <a:bodyPr anchor="ctr" wrap="none"/>
            <a:p>
              <a:endParaRPr altLang="en-US" b="1" lang="zh-CN"/>
            </a:p>
          </p:txBody>
        </p:sp>
        <p:sp>
          <p:nvSpPr>
            <p:cNvPr id="1049060" name="Oval 126"/>
            <p:cNvSpPr>
              <a:spLocks noChangeArrowheads="1"/>
            </p:cNvSpPr>
            <p:nvPr/>
          </p:nvSpPr>
          <p:spPr bwMode="auto">
            <a:xfrm rot="5400000">
              <a:off x="2943" y="2813"/>
              <a:ext cx="68" cy="68"/>
            </a:xfrm>
            <a:prstGeom prst="ellipse"/>
            <a:noFill/>
            <a:ln w="22225">
              <a:solidFill>
                <a:srgbClr val="004000"/>
              </a:solidFill>
              <a:round/>
              <a:headEnd/>
              <a:tailEnd/>
            </a:ln>
            <a:effectLst/>
          </p:spPr>
          <p:txBody>
            <a:bodyPr anchor="ctr" wrap="none"/>
            <a:p>
              <a:endParaRPr altLang="en-US" b="1" lang="zh-CN"/>
            </a:p>
          </p:txBody>
        </p:sp>
        <p:sp>
          <p:nvSpPr>
            <p:cNvPr id="1049061" name="Freeform 127"/>
            <p:cNvSpPr/>
            <p:nvPr/>
          </p:nvSpPr>
          <p:spPr bwMode="auto">
            <a:xfrm>
              <a:off x="2269" y="2740"/>
              <a:ext cx="720" cy="156"/>
            </a:xfrm>
            <a:custGeom>
              <a:avLst/>
              <a:gdLst>
                <a:gd name="T0" fmla="*/ 883 w 883"/>
                <a:gd name="T1" fmla="*/ 67 h 144"/>
                <a:gd name="T2" fmla="*/ 883 w 883"/>
                <a:gd name="T3" fmla="*/ 0 h 144"/>
                <a:gd name="T4" fmla="*/ 0 w 883"/>
                <a:gd name="T5" fmla="*/ 0 h 144"/>
                <a:gd name="T6" fmla="*/ 0 w 883"/>
                <a:gd name="T7" fmla="*/ 144 h 144"/>
              </a:gdLst>
              <a:ahLst/>
              <a:cxnLst>
                <a:cxn ang="0">
                  <a:pos x="T0" y="T1"/>
                </a:cxn>
                <a:cxn ang="0">
                  <a:pos x="T2" y="T3"/>
                </a:cxn>
                <a:cxn ang="0">
                  <a:pos x="T4" y="T5"/>
                </a:cxn>
                <a:cxn ang="0">
                  <a:pos x="T6" y="T7"/>
                </a:cxn>
              </a:cxnLst>
              <a:rect l="0" t="0" r="r" b="b"/>
              <a:pathLst>
                <a:path w="883" h="144">
                  <a:moveTo>
                    <a:pt x="883" y="67"/>
                  </a:moveTo>
                  <a:lnTo>
                    <a:pt x="883" y="0"/>
                  </a:lnTo>
                  <a:lnTo>
                    <a:pt x="0" y="0"/>
                  </a:lnTo>
                  <a:lnTo>
                    <a:pt x="0" y="144"/>
                  </a:lnTo>
                </a:path>
              </a:pathLst>
            </a:custGeom>
            <a:noFill/>
            <a:ln w="22225">
              <a:solidFill>
                <a:srgbClr val="004000"/>
              </a:solidFill>
              <a:round/>
              <a:headEnd/>
              <a:tailEnd/>
            </a:ln>
            <a:effectLst/>
          </p:spPr>
          <p:txBody>
            <a:bodyPr wrap="none"/>
            <a:p>
              <a:endParaRPr altLang="en-US" b="1" lang="zh-CN"/>
            </a:p>
          </p:txBody>
        </p:sp>
        <p:sp>
          <p:nvSpPr>
            <p:cNvPr id="1049062" name="Oval 128"/>
            <p:cNvSpPr>
              <a:spLocks noChangeArrowheads="1"/>
            </p:cNvSpPr>
            <p:nvPr/>
          </p:nvSpPr>
          <p:spPr bwMode="auto">
            <a:xfrm>
              <a:off x="2239" y="2895"/>
              <a:ext cx="67" cy="68"/>
            </a:xfrm>
            <a:prstGeom prst="ellipse"/>
            <a:noFill/>
            <a:ln w="22225">
              <a:solidFill>
                <a:srgbClr val="004000"/>
              </a:solidFill>
              <a:round/>
              <a:headEnd/>
              <a:tailEnd/>
            </a:ln>
            <a:effectLst/>
          </p:spPr>
          <p:txBody>
            <a:bodyPr anchor="ctr" wrap="none"/>
            <a:p>
              <a:endParaRPr altLang="en-US" b="1" lang="zh-CN"/>
            </a:p>
          </p:txBody>
        </p:sp>
        <p:sp>
          <p:nvSpPr>
            <p:cNvPr id="1049063" name="Line 131"/>
            <p:cNvSpPr>
              <a:spLocks noChangeShapeType="1"/>
            </p:cNvSpPr>
            <p:nvPr/>
          </p:nvSpPr>
          <p:spPr bwMode="auto">
            <a:xfrm>
              <a:off x="3800" y="3162"/>
              <a:ext cx="0" cy="220"/>
            </a:xfrm>
            <a:prstGeom prst="line"/>
            <a:noFill/>
            <a:ln w="22225">
              <a:solidFill>
                <a:srgbClr val="004000"/>
              </a:solidFill>
              <a:round/>
              <a:headEnd/>
              <a:tailEnd/>
            </a:ln>
            <a:effectLst/>
          </p:spPr>
          <p:txBody>
            <a:bodyPr wrap="none"/>
            <a:p>
              <a:endParaRPr altLang="en-US" b="1" lang="zh-CN"/>
            </a:p>
          </p:txBody>
        </p:sp>
        <p:sp>
          <p:nvSpPr>
            <p:cNvPr id="1049064" name="Freeform 133"/>
            <p:cNvSpPr/>
            <p:nvPr/>
          </p:nvSpPr>
          <p:spPr bwMode="auto">
            <a:xfrm>
              <a:off x="3738" y="2431"/>
              <a:ext cx="77" cy="272"/>
            </a:xfrm>
            <a:custGeom>
              <a:avLst/>
              <a:gdLst>
                <a:gd name="T0" fmla="*/ 0 w 87"/>
                <a:gd name="T1" fmla="*/ 86 h 86"/>
                <a:gd name="T2" fmla="*/ 87 w 87"/>
                <a:gd name="T3" fmla="*/ 86 h 86"/>
                <a:gd name="T4" fmla="*/ 87 w 87"/>
                <a:gd name="T5" fmla="*/ 0 h 86"/>
              </a:gdLst>
              <a:ahLst/>
              <a:cxnLst>
                <a:cxn ang="0">
                  <a:pos x="T0" y="T1"/>
                </a:cxn>
                <a:cxn ang="0">
                  <a:pos x="T2" y="T3"/>
                </a:cxn>
                <a:cxn ang="0">
                  <a:pos x="T4" y="T5"/>
                </a:cxn>
              </a:cxnLst>
              <a:rect l="0" t="0" r="r" b="b"/>
              <a:pathLst>
                <a:path w="87" h="86">
                  <a:moveTo>
                    <a:pt x="0" y="86"/>
                  </a:moveTo>
                  <a:lnTo>
                    <a:pt x="87" y="86"/>
                  </a:lnTo>
                  <a:lnTo>
                    <a:pt x="87" y="0"/>
                  </a:lnTo>
                </a:path>
              </a:pathLst>
            </a:custGeom>
            <a:noFill/>
            <a:ln w="22225">
              <a:solidFill>
                <a:srgbClr val="004000"/>
              </a:solidFill>
              <a:round/>
              <a:headEnd/>
              <a:tailEnd/>
            </a:ln>
            <a:effectLst/>
          </p:spPr>
          <p:txBody>
            <a:bodyPr wrap="none"/>
            <a:p>
              <a:endParaRPr altLang="en-US" b="1" lang="zh-CN"/>
            </a:p>
          </p:txBody>
        </p:sp>
        <p:sp>
          <p:nvSpPr>
            <p:cNvPr id="1049065" name="Text Box 136"/>
            <p:cNvSpPr txBox="1">
              <a:spLocks noChangeArrowheads="1"/>
            </p:cNvSpPr>
            <p:nvPr/>
          </p:nvSpPr>
          <p:spPr bwMode="auto">
            <a:xfrm>
              <a:off x="4274" y="1109"/>
              <a:ext cx="451" cy="233"/>
            </a:xfrm>
            <a:prstGeom prst="rect"/>
            <a:noFill/>
            <a:ln>
              <a:noFill/>
            </a:ln>
            <a:effectLst/>
          </p:spPr>
          <p:txBody>
            <a:bodyPr>
              <a:spAutoFit/>
            </a:bodyPr>
            <a:p>
              <a:pPr>
                <a:spcBef>
                  <a:spcPct val="50000"/>
                </a:spcBef>
              </a:pPr>
              <a:r>
                <a:rPr altLang="en-US" b="1" lang="zh-CN"/>
                <a:t>….</a:t>
              </a:r>
            </a:p>
          </p:txBody>
        </p:sp>
        <p:sp>
          <p:nvSpPr>
            <p:cNvPr id="1049066" name="Text Box 137"/>
            <p:cNvSpPr txBox="1">
              <a:spLocks noChangeArrowheads="1"/>
            </p:cNvSpPr>
            <p:nvPr/>
          </p:nvSpPr>
          <p:spPr bwMode="auto">
            <a:xfrm>
              <a:off x="4082" y="427"/>
              <a:ext cx="291" cy="297"/>
            </a:xfrm>
            <a:prstGeom prst="rect"/>
            <a:noFill/>
            <a:ln>
              <a:noFill/>
            </a:ln>
            <a:effectLst/>
          </p:spPr>
          <p:txBody>
            <a:bodyPr vert="eaVert">
              <a:spAutoFit/>
            </a:bodyPr>
            <a:p>
              <a:pPr>
                <a:spcBef>
                  <a:spcPct val="50000"/>
                </a:spcBef>
              </a:pPr>
              <a:r>
                <a:rPr altLang="en-US" b="1" lang="zh-CN"/>
                <a:t>…</a:t>
              </a:r>
            </a:p>
          </p:txBody>
        </p:sp>
        <p:sp>
          <p:nvSpPr>
            <p:cNvPr id="1049067" name="Rectangle 138"/>
            <p:cNvSpPr>
              <a:spLocks noChangeArrowheads="1"/>
            </p:cNvSpPr>
            <p:nvPr/>
          </p:nvSpPr>
          <p:spPr bwMode="auto">
            <a:xfrm>
              <a:off x="5052" y="2648"/>
              <a:ext cx="468" cy="282"/>
            </a:xfrm>
            <a:prstGeom prst="rect"/>
            <a:noFill/>
            <a:ln>
              <a:noFill/>
            </a:ln>
            <a:effectLst/>
          </p:spPr>
          <p:txBody>
            <a:bodyPr wrap="none">
              <a:spAutoFit/>
            </a:bodyPr>
            <a:p>
              <a:r>
                <a:rPr altLang="zh-CN" b="1" sz="2400" lang="en-US"/>
                <a:t>INTi</a:t>
              </a:r>
              <a:endParaRPr altLang="en-US" b="1" sz="2400" lang="zh-CN"/>
            </a:p>
          </p:txBody>
        </p:sp>
        <p:sp>
          <p:nvSpPr>
            <p:cNvPr id="1049068" name="Rectangle 139"/>
            <p:cNvSpPr>
              <a:spLocks noChangeArrowheads="1"/>
            </p:cNvSpPr>
            <p:nvPr/>
          </p:nvSpPr>
          <p:spPr bwMode="auto">
            <a:xfrm>
              <a:off x="5058" y="1526"/>
              <a:ext cx="524" cy="282"/>
            </a:xfrm>
            <a:prstGeom prst="rect"/>
            <a:noFill/>
            <a:ln>
              <a:noFill/>
            </a:ln>
            <a:effectLst/>
          </p:spPr>
          <p:txBody>
            <a:bodyPr wrap="none">
              <a:spAutoFit/>
            </a:bodyPr>
            <a:p>
              <a:r>
                <a:rPr altLang="zh-CN" b="1" sz="2400" lang="en-US"/>
                <a:t>INT1</a:t>
              </a:r>
              <a:endParaRPr altLang="en-US" b="1" sz="2400" lang="zh-CN"/>
            </a:p>
          </p:txBody>
        </p:sp>
        <p:sp>
          <p:nvSpPr>
            <p:cNvPr id="1049069" name="Freeform 142"/>
            <p:cNvSpPr/>
            <p:nvPr/>
          </p:nvSpPr>
          <p:spPr bwMode="auto">
            <a:xfrm>
              <a:off x="1675" y="1554"/>
              <a:ext cx="221" cy="747"/>
            </a:xfrm>
            <a:custGeom>
              <a:avLst/>
              <a:gdLst>
                <a:gd name="T0" fmla="*/ 221 w 221"/>
                <a:gd name="T1" fmla="*/ 969 h 969"/>
                <a:gd name="T2" fmla="*/ 0 w 221"/>
                <a:gd name="T3" fmla="*/ 969 h 969"/>
                <a:gd name="T4" fmla="*/ 0 w 221"/>
                <a:gd name="T5" fmla="*/ 0 h 969"/>
              </a:gdLst>
              <a:ahLst/>
              <a:cxnLst>
                <a:cxn ang="0">
                  <a:pos x="T0" y="T1"/>
                </a:cxn>
                <a:cxn ang="0">
                  <a:pos x="T2" y="T3"/>
                </a:cxn>
                <a:cxn ang="0">
                  <a:pos x="T4" y="T5"/>
                </a:cxn>
              </a:cxnLst>
              <a:rect l="0" t="0" r="r" b="b"/>
              <a:pathLst>
                <a:path w="221" h="969">
                  <a:moveTo>
                    <a:pt x="221" y="969"/>
                  </a:moveTo>
                  <a:lnTo>
                    <a:pt x="0" y="969"/>
                  </a:lnTo>
                  <a:lnTo>
                    <a:pt x="0" y="0"/>
                  </a:lnTo>
                </a:path>
              </a:pathLst>
            </a:custGeom>
            <a:noFill/>
            <a:ln w="22225">
              <a:solidFill>
                <a:srgbClr val="004000"/>
              </a:solidFill>
              <a:round/>
              <a:headEnd/>
              <a:tailEnd/>
            </a:ln>
            <a:effectLst/>
          </p:spPr>
          <p:txBody>
            <a:bodyPr wrap="none"/>
            <a:p>
              <a:endParaRPr altLang="en-US" b="1" lang="zh-CN"/>
            </a:p>
          </p:txBody>
        </p:sp>
        <p:sp>
          <p:nvSpPr>
            <p:cNvPr id="1049070" name="Freeform 143"/>
            <p:cNvSpPr/>
            <p:nvPr/>
          </p:nvSpPr>
          <p:spPr bwMode="auto">
            <a:xfrm>
              <a:off x="1586" y="1546"/>
              <a:ext cx="325" cy="1613"/>
            </a:xfrm>
            <a:custGeom>
              <a:avLst/>
              <a:gdLst>
                <a:gd name="T0" fmla="*/ 0 w 317"/>
                <a:gd name="T1" fmla="*/ 0 h 2006"/>
                <a:gd name="T2" fmla="*/ 0 w 317"/>
                <a:gd name="T3" fmla="*/ 2006 h 2006"/>
                <a:gd name="T4" fmla="*/ 317 w 317"/>
                <a:gd name="T5" fmla="*/ 2006 h 2006"/>
              </a:gdLst>
              <a:ahLst/>
              <a:cxnLst>
                <a:cxn ang="0">
                  <a:pos x="T0" y="T1"/>
                </a:cxn>
                <a:cxn ang="0">
                  <a:pos x="T2" y="T3"/>
                </a:cxn>
                <a:cxn ang="0">
                  <a:pos x="T4" y="T5"/>
                </a:cxn>
              </a:cxnLst>
              <a:rect l="0" t="0" r="r" b="b"/>
              <a:pathLst>
                <a:path w="317" h="2006">
                  <a:moveTo>
                    <a:pt x="0" y="0"/>
                  </a:moveTo>
                  <a:lnTo>
                    <a:pt x="0" y="2006"/>
                  </a:lnTo>
                  <a:lnTo>
                    <a:pt x="317" y="2006"/>
                  </a:lnTo>
                </a:path>
              </a:pathLst>
            </a:custGeom>
            <a:noFill/>
            <a:ln w="22225">
              <a:solidFill>
                <a:srgbClr val="004000"/>
              </a:solidFill>
              <a:round/>
              <a:headEnd/>
              <a:tailEnd/>
            </a:ln>
            <a:effectLst/>
          </p:spPr>
          <p:txBody>
            <a:bodyPr wrap="none"/>
            <a:p>
              <a:endParaRPr altLang="en-US" b="1" lang="zh-CN"/>
            </a:p>
          </p:txBody>
        </p:sp>
        <p:sp>
          <p:nvSpPr>
            <p:cNvPr id="1049071" name="Text Box 146"/>
            <p:cNvSpPr txBox="1">
              <a:spLocks noChangeArrowheads="1"/>
            </p:cNvSpPr>
            <p:nvPr/>
          </p:nvSpPr>
          <p:spPr bwMode="auto">
            <a:xfrm>
              <a:off x="4387" y="1933"/>
              <a:ext cx="278" cy="394"/>
            </a:xfrm>
            <a:prstGeom prst="rect"/>
            <a:noFill/>
            <a:ln>
              <a:noFill/>
            </a:ln>
            <a:effectLst/>
          </p:spPr>
          <p:txBody>
            <a:bodyPr>
              <a:spAutoFit/>
            </a:bodyPr>
            <a:p>
              <a:pPr>
                <a:lnSpc>
                  <a:spcPct val="35000"/>
                </a:lnSpc>
              </a:pPr>
              <a:r>
                <a:rPr altLang="en-US" b="1" lang="zh-CN"/>
                <a:t>.</a:t>
              </a:r>
            </a:p>
            <a:p>
              <a:pPr>
                <a:lnSpc>
                  <a:spcPct val="35000"/>
                </a:lnSpc>
              </a:pPr>
              <a:r>
                <a:rPr altLang="en-US" b="1" lang="zh-CN"/>
                <a:t>.</a:t>
              </a:r>
            </a:p>
            <a:p>
              <a:pPr>
                <a:lnSpc>
                  <a:spcPct val="35000"/>
                </a:lnSpc>
              </a:pPr>
              <a:r>
                <a:rPr altLang="en-US" b="1" lang="zh-CN"/>
                <a:t>.</a:t>
              </a:r>
            </a:p>
            <a:p>
              <a:pPr>
                <a:lnSpc>
                  <a:spcPct val="35000"/>
                </a:lnSpc>
              </a:pPr>
              <a:r>
                <a:rPr altLang="en-US" b="1" lang="zh-CN"/>
                <a:t>.</a:t>
              </a:r>
            </a:p>
            <a:p>
              <a:pPr>
                <a:lnSpc>
                  <a:spcPct val="35000"/>
                </a:lnSpc>
              </a:pPr>
              <a:r>
                <a:rPr altLang="en-US" b="1" lang="zh-CN"/>
                <a:t>.</a:t>
              </a:r>
            </a:p>
            <a:p>
              <a:pPr>
                <a:lnSpc>
                  <a:spcPct val="35000"/>
                </a:lnSpc>
              </a:pPr>
              <a:r>
                <a:rPr altLang="en-US" b="1" lang="zh-CN"/>
                <a:t>.</a:t>
              </a:r>
            </a:p>
          </p:txBody>
        </p:sp>
        <p:sp>
          <p:nvSpPr>
            <p:cNvPr id="1049072" name="AutoShape 153"/>
            <p:cNvSpPr>
              <a:spLocks noChangeArrowheads="1"/>
            </p:cNvSpPr>
            <p:nvPr/>
          </p:nvSpPr>
          <p:spPr bwMode="auto">
            <a:xfrm flipV="1">
              <a:off x="3865" y="1052"/>
              <a:ext cx="102" cy="122"/>
            </a:xfrm>
            <a:prstGeom prst="triangle">
              <a:avLst>
                <a:gd name="adj" fmla="val 50000"/>
              </a:avLst>
            </a:prstGeom>
            <a:noFill/>
            <a:ln w="22225">
              <a:solidFill>
                <a:srgbClr val="004000"/>
              </a:solidFill>
              <a:miter lim="800000"/>
              <a:headEnd/>
              <a:tailEnd/>
            </a:ln>
            <a:effectLst/>
          </p:spPr>
          <p:txBody>
            <a:bodyPr anchor="ctr" wrap="none"/>
            <a:p>
              <a:endParaRPr altLang="en-US" b="1" lang="zh-CN"/>
            </a:p>
          </p:txBody>
        </p:sp>
        <p:sp>
          <p:nvSpPr>
            <p:cNvPr id="1049073" name="Line 154"/>
            <p:cNvSpPr>
              <a:spLocks noChangeShapeType="1"/>
            </p:cNvSpPr>
            <p:nvPr/>
          </p:nvSpPr>
          <p:spPr bwMode="auto">
            <a:xfrm>
              <a:off x="3922" y="1241"/>
              <a:ext cx="0" cy="91"/>
            </a:xfrm>
            <a:prstGeom prst="line"/>
            <a:noFill/>
            <a:ln w="22225">
              <a:solidFill>
                <a:srgbClr val="004000"/>
              </a:solidFill>
              <a:round/>
              <a:headEnd/>
              <a:tailEnd/>
            </a:ln>
            <a:effectLst/>
          </p:spPr>
          <p:txBody>
            <a:bodyPr wrap="none"/>
            <a:p>
              <a:endParaRPr altLang="en-US" b="1" lang="zh-CN"/>
            </a:p>
          </p:txBody>
        </p:sp>
        <p:sp>
          <p:nvSpPr>
            <p:cNvPr id="1049074" name="Freeform 156"/>
            <p:cNvSpPr/>
            <p:nvPr/>
          </p:nvSpPr>
          <p:spPr bwMode="auto">
            <a:xfrm>
              <a:off x="2976" y="3018"/>
              <a:ext cx="442" cy="223"/>
            </a:xfrm>
            <a:custGeom>
              <a:avLst/>
              <a:gdLst>
                <a:gd name="T0" fmla="*/ 442 w 442"/>
                <a:gd name="T1" fmla="*/ 240 h 412"/>
                <a:gd name="T2" fmla="*/ 442 w 442"/>
                <a:gd name="T3" fmla="*/ 412 h 412"/>
                <a:gd name="T4" fmla="*/ 0 w 442"/>
                <a:gd name="T5" fmla="*/ 412 h 412"/>
                <a:gd name="T6" fmla="*/ 0 w 442"/>
                <a:gd name="T7" fmla="*/ 0 h 412"/>
              </a:gdLst>
              <a:ahLst/>
              <a:cxnLst>
                <a:cxn ang="0">
                  <a:pos x="T0" y="T1"/>
                </a:cxn>
                <a:cxn ang="0">
                  <a:pos x="T2" y="T3"/>
                </a:cxn>
                <a:cxn ang="0">
                  <a:pos x="T4" y="T5"/>
                </a:cxn>
                <a:cxn ang="0">
                  <a:pos x="T6" y="T7"/>
                </a:cxn>
              </a:cxnLst>
              <a:rect l="0" t="0" r="r" b="b"/>
              <a:pathLst>
                <a:path w="442" h="412">
                  <a:moveTo>
                    <a:pt x="442" y="240"/>
                  </a:moveTo>
                  <a:lnTo>
                    <a:pt x="442" y="412"/>
                  </a:lnTo>
                  <a:lnTo>
                    <a:pt x="0" y="412"/>
                  </a:lnTo>
                  <a:lnTo>
                    <a:pt x="0" y="0"/>
                  </a:lnTo>
                </a:path>
              </a:pathLst>
            </a:custGeom>
            <a:noFill/>
            <a:ln w="22225" cmpd="sng">
              <a:solidFill>
                <a:srgbClr val="004000"/>
              </a:solidFill>
              <a:round/>
              <a:headEnd/>
              <a:tailEnd/>
            </a:ln>
            <a:effectLst/>
          </p:spPr>
          <p:txBody>
            <a:bodyPr wrap="none"/>
            <a:p>
              <a:endParaRPr altLang="en-US" b="1" lang="zh-CN"/>
            </a:p>
          </p:txBody>
        </p:sp>
        <p:sp>
          <p:nvSpPr>
            <p:cNvPr id="1049075" name="Line 157"/>
            <p:cNvSpPr>
              <a:spLocks noChangeShapeType="1"/>
            </p:cNvSpPr>
            <p:nvPr/>
          </p:nvSpPr>
          <p:spPr bwMode="auto">
            <a:xfrm>
              <a:off x="1588" y="1555"/>
              <a:ext cx="82" cy="0"/>
            </a:xfrm>
            <a:prstGeom prst="line"/>
            <a:noFill/>
            <a:ln w="22225">
              <a:solidFill>
                <a:srgbClr val="004000"/>
              </a:solidFill>
              <a:round/>
              <a:headEnd/>
              <a:tailEnd/>
            </a:ln>
            <a:effectLst/>
          </p:spPr>
          <p:txBody>
            <a:bodyPr wrap="none"/>
            <a:p>
              <a:endParaRPr altLang="en-US" b="1" lang="zh-CN"/>
            </a:p>
          </p:txBody>
        </p:sp>
        <p:sp>
          <p:nvSpPr>
            <p:cNvPr id="1049076" name="Freeform 159"/>
            <p:cNvSpPr/>
            <p:nvPr/>
          </p:nvSpPr>
          <p:spPr bwMode="auto">
            <a:xfrm>
              <a:off x="3003" y="1334"/>
              <a:ext cx="437" cy="149"/>
            </a:xfrm>
            <a:custGeom>
              <a:avLst/>
              <a:gdLst>
                <a:gd name="T0" fmla="*/ 437 w 437"/>
                <a:gd name="T1" fmla="*/ 50 h 173"/>
                <a:gd name="T2" fmla="*/ 437 w 437"/>
                <a:gd name="T3" fmla="*/ 173 h 173"/>
                <a:gd name="T4" fmla="*/ 0 w 437"/>
                <a:gd name="T5" fmla="*/ 173 h 173"/>
                <a:gd name="T6" fmla="*/ 0 w 437"/>
                <a:gd name="T7" fmla="*/ 0 h 173"/>
              </a:gdLst>
              <a:ahLst/>
              <a:cxnLst>
                <a:cxn ang="0">
                  <a:pos x="T0" y="T1"/>
                </a:cxn>
                <a:cxn ang="0">
                  <a:pos x="T2" y="T3"/>
                </a:cxn>
                <a:cxn ang="0">
                  <a:pos x="T4" y="T5"/>
                </a:cxn>
                <a:cxn ang="0">
                  <a:pos x="T6" y="T7"/>
                </a:cxn>
              </a:cxnLst>
              <a:rect l="0" t="0" r="r" b="b"/>
              <a:pathLst>
                <a:path w="437" h="173">
                  <a:moveTo>
                    <a:pt x="437" y="50"/>
                  </a:moveTo>
                  <a:lnTo>
                    <a:pt x="437" y="173"/>
                  </a:lnTo>
                  <a:lnTo>
                    <a:pt x="0" y="173"/>
                  </a:lnTo>
                  <a:lnTo>
                    <a:pt x="0" y="0"/>
                  </a:lnTo>
                </a:path>
              </a:pathLst>
            </a:custGeom>
            <a:noFill/>
            <a:ln w="22225">
              <a:solidFill>
                <a:srgbClr val="004000"/>
              </a:solidFill>
              <a:round/>
              <a:headEnd/>
              <a:tailEnd/>
            </a:ln>
            <a:effectLst/>
          </p:spPr>
          <p:txBody>
            <a:bodyPr wrap="none"/>
            <a:p>
              <a:endParaRPr altLang="en-US" b="1" lang="zh-CN"/>
            </a:p>
          </p:txBody>
        </p:sp>
        <p:sp>
          <p:nvSpPr>
            <p:cNvPr id="1049077" name="Freeform 160"/>
            <p:cNvSpPr/>
            <p:nvPr/>
          </p:nvSpPr>
          <p:spPr bwMode="auto">
            <a:xfrm>
              <a:off x="2954" y="1960"/>
              <a:ext cx="444" cy="337"/>
            </a:xfrm>
            <a:custGeom>
              <a:avLst/>
              <a:gdLst>
                <a:gd name="T0" fmla="*/ 444 w 444"/>
                <a:gd name="T1" fmla="*/ 0 h 337"/>
                <a:gd name="T2" fmla="*/ 444 w 444"/>
                <a:gd name="T3" fmla="*/ 337 h 337"/>
                <a:gd name="T4" fmla="*/ 0 w 444"/>
                <a:gd name="T5" fmla="*/ 337 h 337"/>
                <a:gd name="T6" fmla="*/ 0 w 444"/>
                <a:gd name="T7" fmla="*/ 205 h 337"/>
              </a:gdLst>
              <a:ahLst/>
              <a:cxnLst>
                <a:cxn ang="0">
                  <a:pos x="T0" y="T1"/>
                </a:cxn>
                <a:cxn ang="0">
                  <a:pos x="T2" y="T3"/>
                </a:cxn>
                <a:cxn ang="0">
                  <a:pos x="T4" y="T5"/>
                </a:cxn>
                <a:cxn ang="0">
                  <a:pos x="T6" y="T7"/>
                </a:cxn>
              </a:cxnLst>
              <a:rect l="0" t="0" r="r" b="b"/>
              <a:pathLst>
                <a:path w="444" h="337">
                  <a:moveTo>
                    <a:pt x="444" y="0"/>
                  </a:moveTo>
                  <a:lnTo>
                    <a:pt x="444" y="337"/>
                  </a:lnTo>
                  <a:lnTo>
                    <a:pt x="0" y="337"/>
                  </a:lnTo>
                  <a:lnTo>
                    <a:pt x="0" y="205"/>
                  </a:lnTo>
                </a:path>
              </a:pathLst>
            </a:custGeom>
            <a:noFill/>
            <a:ln w="22225">
              <a:solidFill>
                <a:srgbClr val="004000"/>
              </a:solidFill>
              <a:round/>
              <a:headEnd/>
              <a:tailEnd/>
            </a:ln>
            <a:effectLst/>
          </p:spPr>
          <p:txBody>
            <a:bodyPr wrap="none"/>
            <a:p>
              <a:endParaRPr altLang="en-US" b="1" lang="zh-CN"/>
            </a:p>
          </p:txBody>
        </p:sp>
        <p:sp>
          <p:nvSpPr>
            <p:cNvPr id="1049078" name="Freeform 162"/>
            <p:cNvSpPr/>
            <p:nvPr/>
          </p:nvSpPr>
          <p:spPr bwMode="auto">
            <a:xfrm>
              <a:off x="1677" y="2380"/>
              <a:ext cx="227" cy="685"/>
            </a:xfrm>
            <a:custGeom>
              <a:avLst/>
              <a:gdLst>
                <a:gd name="T0" fmla="*/ 217 w 217"/>
                <a:gd name="T1" fmla="*/ 0 h 685"/>
                <a:gd name="T2" fmla="*/ 0 w 217"/>
                <a:gd name="T3" fmla="*/ 0 h 685"/>
                <a:gd name="T4" fmla="*/ 0 w 217"/>
                <a:gd name="T5" fmla="*/ 685 h 685"/>
                <a:gd name="T6" fmla="*/ 209 w 217"/>
                <a:gd name="T7" fmla="*/ 685 h 685"/>
              </a:gdLst>
              <a:ahLst/>
              <a:cxnLst>
                <a:cxn ang="0">
                  <a:pos x="T0" y="T1"/>
                </a:cxn>
                <a:cxn ang="0">
                  <a:pos x="T2" y="T3"/>
                </a:cxn>
                <a:cxn ang="0">
                  <a:pos x="T4" y="T5"/>
                </a:cxn>
                <a:cxn ang="0">
                  <a:pos x="T6" y="T7"/>
                </a:cxn>
              </a:cxnLst>
              <a:rect l="0" t="0" r="r" b="b"/>
              <a:pathLst>
                <a:path w="217" h="685">
                  <a:moveTo>
                    <a:pt x="217" y="0"/>
                  </a:moveTo>
                  <a:lnTo>
                    <a:pt x="0" y="0"/>
                  </a:lnTo>
                  <a:lnTo>
                    <a:pt x="0" y="685"/>
                  </a:lnTo>
                  <a:lnTo>
                    <a:pt x="209" y="685"/>
                  </a:lnTo>
                </a:path>
              </a:pathLst>
            </a:custGeom>
            <a:noFill/>
            <a:ln w="22225">
              <a:solidFill>
                <a:srgbClr val="004000"/>
              </a:solidFill>
              <a:round/>
              <a:headEnd/>
              <a:tailEnd/>
            </a:ln>
            <a:effectLst/>
          </p:spPr>
          <p:txBody>
            <a:bodyPr wrap="none"/>
            <a:p>
              <a:endParaRPr altLang="en-US" b="1" lang="zh-CN"/>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2">
                                  <p:stCondLst>
                                    <p:cond delay="0"/>
                                  </p:stCondLst>
                                  <p:childTnLst>
                                    <p:set>
                                      <p:cBhvr>
                                        <p:cTn dur="1" fill="hold" id="6">
                                          <p:stCondLst>
                                            <p:cond delay="0"/>
                                          </p:stCondLst>
                                        </p:cTn>
                                        <p:tgtEl>
                                          <p:spTgt spid="83"/>
                                        </p:tgtEl>
                                        <p:attrNameLst>
                                          <p:attrName>style.visibility</p:attrName>
                                        </p:attrNameLst>
                                      </p:cBhvr>
                                      <p:to>
                                        <p:strVal val="visible"/>
                                      </p:to>
                                    </p:set>
                                    <p:animEffect transition="in" filter="wipe(right)">
                                      <p:cBhvr>
                                        <p:cTn dur="500" id="7"/>
                                        <p:tgtEl>
                                          <p:spTgt spid="83"/>
                                        </p:tgtEl>
                                      </p:cBhvr>
                                    </p:animEffect>
                                  </p:childTnLst>
                                </p:cTn>
                              </p:par>
                            </p:childTnLst>
                          </p:cTn>
                        </p:par>
                        <p:par>
                          <p:cTn fill="hold" id="8">
                            <p:stCondLst>
                              <p:cond delay="500"/>
                            </p:stCondLst>
                            <p:childTnLst>
                              <p:par>
                                <p:cTn fill="hold" grpId="0" id="9" nodeType="afterEffect" presetClass="entr" presetID="22" presetSubtype="8">
                                  <p:stCondLst>
                                    <p:cond delay="4000"/>
                                  </p:stCondLst>
                                  <p:childTnLst>
                                    <p:set>
                                      <p:cBhvr>
                                        <p:cTn dur="1" fill="hold" id="10">
                                          <p:stCondLst>
                                            <p:cond delay="0"/>
                                          </p:stCondLst>
                                        </p:cTn>
                                        <p:tgtEl>
                                          <p:spTgt spid="1049014"/>
                                        </p:tgtEl>
                                        <p:attrNameLst>
                                          <p:attrName>style.visibility</p:attrName>
                                        </p:attrNameLst>
                                      </p:cBhvr>
                                      <p:to>
                                        <p:strVal val="visible"/>
                                      </p:to>
                                    </p:set>
                                    <p:animEffect transition="in" filter="wipe(left)">
                                      <p:cBhvr>
                                        <p:cTn dur="500" id="11"/>
                                        <p:tgtEl>
                                          <p:spTgt spid="1049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1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84" name=""/>
        <p:cNvGrpSpPr/>
        <p:nvPr/>
      </p:nvGrpSpPr>
      <p:grpSpPr>
        <a:xfrm>
          <a:off x="0" y="0"/>
          <a:ext cx="0" cy="0"/>
          <a:chOff x="0" y="0"/>
          <a:chExt cx="0" cy="0"/>
        </a:xfrm>
      </p:grpSpPr>
      <p:sp>
        <p:nvSpPr>
          <p:cNvPr id="1049079" name="Text Box 4"/>
          <p:cNvSpPr txBox="1">
            <a:spLocks noChangeArrowheads="1"/>
          </p:cNvSpPr>
          <p:nvPr/>
        </p:nvSpPr>
        <p:spPr bwMode="auto">
          <a:xfrm>
            <a:off x="2302892" y="104775"/>
            <a:ext cx="8329612" cy="523220"/>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③</a:t>
            </a:r>
            <a:r>
              <a:rPr altLang="en-US" b="1" sz="2800" lang="zh-CN"/>
              <a:t>专用芯片硬件判优</a:t>
            </a:r>
            <a:r>
              <a:rPr altLang="zh-CN" b="1" sz="2800" lang="en-US"/>
              <a:t>——</a:t>
            </a:r>
            <a:r>
              <a:rPr altLang="en-US" b="1" sz="2800" lang="zh-CN"/>
              <a:t>中断控制器</a:t>
            </a:r>
            <a:r>
              <a:rPr altLang="zh-CN" b="1" sz="2800" lang="en-US"/>
              <a:t>(8259)</a:t>
            </a:r>
          </a:p>
        </p:txBody>
      </p:sp>
      <p:sp>
        <p:nvSpPr>
          <p:cNvPr id="1049080" name="Text Box 5"/>
          <p:cNvSpPr txBox="1">
            <a:spLocks noChangeArrowheads="1"/>
          </p:cNvSpPr>
          <p:nvPr/>
        </p:nvSpPr>
        <p:spPr bwMode="auto">
          <a:xfrm>
            <a:off x="1722438" y="889556"/>
            <a:ext cx="8945562"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集中解决请求信号的接收、屏蔽、判优、编码等问题</a:t>
            </a:r>
          </a:p>
        </p:txBody>
      </p:sp>
      <p:pic>
        <p:nvPicPr>
          <p:cNvPr id="2097153" name="Picture 7"/>
          <p:cNvPicPr>
            <a:picLocks noChangeAspect="1" noChangeArrowheads="1"/>
          </p:cNvPicPr>
          <p:nvPr/>
        </p:nvPicPr>
        <p:blipFill>
          <a:blip xmlns:r="http://schemas.openxmlformats.org/officeDocument/2006/relationships" r:embed="rId1" cstate="print"/>
          <a:srcRect/>
          <a:stretch>
            <a:fillRect/>
          </a:stretch>
        </p:blipFill>
        <p:spPr bwMode="auto">
          <a:xfrm>
            <a:off x="4583832" y="1544472"/>
            <a:ext cx="2773363" cy="5278437"/>
          </a:xfrm>
          <a:prstGeom prst="rect"/>
          <a:noFill/>
          <a:ln w="9525">
            <a:noFill/>
            <a:miter lim="800000"/>
            <a:headEnd/>
            <a:tailEnd/>
          </a:ln>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080"/>
                                        </p:tgtEl>
                                        <p:attrNameLst>
                                          <p:attrName>style.visibility</p:attrName>
                                        </p:attrNameLst>
                                      </p:cBhvr>
                                      <p:to>
                                        <p:strVal val="visible"/>
                                      </p:to>
                                    </p:set>
                                    <p:animEffect transition="in" filter="wipe(left)">
                                      <p:cBhvr>
                                        <p:cTn dur="500" id="7"/>
                                        <p:tgtEl>
                                          <p:spTgt spid="1049080"/>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4" presetSubtype="16">
                                  <p:stCondLst>
                                    <p:cond delay="0"/>
                                  </p:stCondLst>
                                  <p:childTnLst>
                                    <p:set>
                                      <p:cBhvr>
                                        <p:cTn dur="1" fill="hold" id="11">
                                          <p:stCondLst>
                                            <p:cond delay="0"/>
                                          </p:stCondLst>
                                        </p:cTn>
                                        <p:tgtEl>
                                          <p:spTgt spid="2097153"/>
                                        </p:tgtEl>
                                        <p:attrNameLst>
                                          <p:attrName>style.visibility</p:attrName>
                                        </p:attrNameLst>
                                      </p:cBhvr>
                                      <p:to>
                                        <p:strVal val="visible"/>
                                      </p:to>
                                    </p:set>
                                    <p:animEffect transition="in" filter="box(in)">
                                      <p:cBhvr>
                                        <p:cTn dur="500" id="12"/>
                                        <p:tgtEl>
                                          <p:spTgt spid="2097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8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85" name=""/>
        <p:cNvGrpSpPr/>
        <p:nvPr/>
      </p:nvGrpSpPr>
      <p:grpSpPr>
        <a:xfrm>
          <a:off x="0" y="0"/>
          <a:ext cx="0" cy="0"/>
          <a:chOff x="0" y="0"/>
          <a:chExt cx="0" cy="0"/>
        </a:xfrm>
      </p:grpSpPr>
      <p:sp>
        <p:nvSpPr>
          <p:cNvPr id="1049081" name="Text Box 4"/>
          <p:cNvSpPr txBox="1">
            <a:spLocks noChangeArrowheads="1"/>
          </p:cNvSpPr>
          <p:nvPr/>
        </p:nvSpPr>
        <p:spPr bwMode="auto">
          <a:xfrm>
            <a:off x="2782888" y="185406"/>
            <a:ext cx="1961435" cy="523220"/>
          </a:xfrm>
          <a:prstGeom prst="rect"/>
          <a:noFill/>
          <a:ln w="12700" cap="sq">
            <a:noFill/>
            <a:miter lim="800000"/>
            <a:headEnd type="none" w="sm" len="sm"/>
            <a:tailEnd type="none" w="sm" len="sm"/>
          </a:ln>
        </p:spPr>
        <p:txBody>
          <a:bodyPr wrap="square">
            <a:spAutoFit/>
          </a:bodyPr>
          <a:p>
            <a:pPr eaLnBrk="1" hangingPunct="1">
              <a:spcBef>
                <a:spcPct val="50000"/>
              </a:spcBef>
            </a:pPr>
            <a:r>
              <a:rPr altLang="en-US" b="1" sz="2800" lang="zh-CN"/>
              <a:t>中断响应</a:t>
            </a:r>
          </a:p>
        </p:txBody>
      </p:sp>
      <p:sp>
        <p:nvSpPr>
          <p:cNvPr id="1049082" name="Text Box 5"/>
          <p:cNvSpPr txBox="1">
            <a:spLocks noChangeArrowheads="1"/>
          </p:cNvSpPr>
          <p:nvPr/>
        </p:nvSpPr>
        <p:spPr bwMode="auto">
          <a:xfrm>
            <a:off x="1774825" y="1052736"/>
            <a:ext cx="5791200"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a:t>
            </a:r>
            <a:r>
              <a:rPr altLang="zh-CN" b="1" sz="2800" lang="en-US"/>
              <a:t>1</a:t>
            </a:r>
            <a:r>
              <a:rPr altLang="en-US" b="1" sz="2800" lang="zh-CN"/>
              <a:t>）响应条件</a:t>
            </a:r>
          </a:p>
        </p:txBody>
      </p:sp>
      <p:sp>
        <p:nvSpPr>
          <p:cNvPr id="1049083" name="Text Box 6"/>
          <p:cNvSpPr txBox="1">
            <a:spLocks noChangeArrowheads="1"/>
          </p:cNvSpPr>
          <p:nvPr/>
        </p:nvSpPr>
        <p:spPr bwMode="auto">
          <a:xfrm>
            <a:off x="2782888" y="1700808"/>
            <a:ext cx="6324600" cy="519112"/>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外设有请求，且未被屏蔽；</a:t>
            </a:r>
          </a:p>
        </p:txBody>
      </p:sp>
      <p:sp>
        <p:nvSpPr>
          <p:cNvPr id="1049084" name="Text Box 7"/>
          <p:cNvSpPr txBox="1">
            <a:spLocks noChangeArrowheads="1"/>
          </p:cNvSpPr>
          <p:nvPr/>
        </p:nvSpPr>
        <p:spPr bwMode="auto">
          <a:xfrm>
            <a:off x="2811463" y="2276872"/>
            <a:ext cx="4953000" cy="519113"/>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CPU</a:t>
            </a:r>
            <a:r>
              <a:rPr altLang="en-US" b="1" sz="2800" lang="zh-CN"/>
              <a:t>开中断；</a:t>
            </a:r>
          </a:p>
        </p:txBody>
      </p:sp>
      <p:sp>
        <p:nvSpPr>
          <p:cNvPr id="1049085" name="Text Box 8"/>
          <p:cNvSpPr txBox="1">
            <a:spLocks noChangeArrowheads="1"/>
          </p:cNvSpPr>
          <p:nvPr/>
        </p:nvSpPr>
        <p:spPr bwMode="auto">
          <a:xfrm>
            <a:off x="2811463" y="3571880"/>
            <a:ext cx="6897687" cy="519113"/>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一条指令</a:t>
            </a:r>
            <a:r>
              <a:rPr altLang="zh-CN" b="1" sz="2800" lang="en-US"/>
              <a:t>(</a:t>
            </a:r>
            <a:r>
              <a:rPr altLang="en-US" b="1" sz="2800" lang="zh-CN"/>
              <a:t>非停机</a:t>
            </a:r>
            <a:r>
              <a:rPr altLang="zh-CN" b="1" sz="2800" lang="en-US"/>
              <a:t>)</a:t>
            </a:r>
            <a:r>
              <a:rPr altLang="en-US" b="1" sz="2800" lang="zh-CN"/>
              <a:t>结束，即</a:t>
            </a:r>
            <a:r>
              <a:rPr altLang="zh-CN" b="1" sz="2800" lang="en-US"/>
              <a:t>ET</a:t>
            </a:r>
            <a:r>
              <a:rPr altLang="en-US" b="1" sz="2800" lang="zh-CN"/>
              <a:t>之后。</a:t>
            </a:r>
          </a:p>
        </p:txBody>
      </p:sp>
      <p:sp>
        <p:nvSpPr>
          <p:cNvPr id="1049086" name="Text Box 10"/>
          <p:cNvSpPr txBox="1">
            <a:spLocks noChangeArrowheads="1"/>
          </p:cNvSpPr>
          <p:nvPr/>
        </p:nvSpPr>
        <p:spPr bwMode="auto">
          <a:xfrm>
            <a:off x="2782888" y="2924944"/>
            <a:ext cx="7119937" cy="519112"/>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中断源优先级高于当前程序的优先级；</a:t>
            </a:r>
          </a:p>
        </p:txBody>
      </p:sp>
      <p:sp>
        <p:nvSpPr>
          <p:cNvPr id="1049087" name="Text Box 11"/>
          <p:cNvSpPr txBox="1">
            <a:spLocks noChangeArrowheads="1"/>
          </p:cNvSpPr>
          <p:nvPr/>
        </p:nvSpPr>
        <p:spPr bwMode="auto">
          <a:xfrm>
            <a:off x="2627313" y="5026491"/>
            <a:ext cx="7480300" cy="1384995"/>
          </a:xfrm>
          <a:prstGeom prst="rect"/>
          <a:noFill/>
          <a:ln w="12700" cap="sq">
            <a:noFill/>
            <a:miter lim="800000"/>
            <a:headEnd type="none" w="sm" len="sm"/>
            <a:tailEnd type="none" w="sm" len="sm"/>
          </a:ln>
        </p:spPr>
        <p:txBody>
          <a:bodyPr>
            <a:spAutoFit/>
          </a:bodyPr>
          <a:p>
            <a:pPr eaLnBrk="1" hangingPunct="1">
              <a:lnSpc>
                <a:spcPct val="150000"/>
              </a:lnSpc>
              <a:spcBef>
                <a:spcPct val="50000"/>
              </a:spcBef>
            </a:pPr>
            <a:r>
              <a:rPr altLang="en-US" b="1" sz="2800" lang="zh-CN"/>
              <a:t>安排一个过渡周期，位于主程序与中断服务程序之间，为转到中断服务程序做准备。</a:t>
            </a:r>
          </a:p>
        </p:txBody>
      </p:sp>
      <p:sp>
        <p:nvSpPr>
          <p:cNvPr id="1049088" name="Text Box 13"/>
          <p:cNvSpPr txBox="1">
            <a:spLocks noChangeArrowheads="1"/>
          </p:cNvSpPr>
          <p:nvPr/>
        </p:nvSpPr>
        <p:spPr bwMode="auto">
          <a:xfrm>
            <a:off x="1631950" y="4365104"/>
            <a:ext cx="8610600"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a:t>
            </a:r>
            <a:r>
              <a:rPr altLang="zh-CN" b="1" sz="2800" lang="en-US"/>
              <a:t>2</a:t>
            </a:r>
            <a:r>
              <a:rPr altLang="en-US" b="1" sz="2800" lang="zh-CN"/>
              <a:t>）进入中断周期</a:t>
            </a:r>
          </a:p>
        </p:txBody>
      </p:sp>
      <p:sp>
        <p:nvSpPr>
          <p:cNvPr id="1049089" name="椭圆 10"/>
          <p:cNvSpPr/>
          <p:nvPr/>
        </p:nvSpPr>
        <p:spPr>
          <a:xfrm>
            <a:off x="2351584" y="176282"/>
            <a:ext cx="499606" cy="504056"/>
          </a:xfrm>
          <a:prstGeom prst="ellipse"/>
          <a:solidFill>
            <a:srgbClr val="FF0000"/>
          </a:solidFill>
          <a:ln>
            <a:noFill/>
          </a:ln>
          <a:effectLst>
            <a:outerShdw algn="tr" blurRad="88900" dir="8100000" dist="63500"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sz="2800" lang="en-US">
                <a:solidFill>
                  <a:schemeClr val="tx1"/>
                </a:solidFill>
                <a:latin typeface="微软雅黑" pitchFamily="34" charset="-122"/>
                <a:ea typeface="微软雅黑" pitchFamily="34" charset="-122"/>
              </a:rPr>
              <a:t>3</a:t>
            </a:r>
            <a:endParaRPr altLang="en-US" b="1" dirty="0" sz="2800" lang="zh-CN">
              <a:solidFill>
                <a:schemeClr val="tx1"/>
              </a:solidFill>
              <a:latin typeface="微软雅黑" pitchFamily="34" charset="-122"/>
              <a:ea typeface="微软雅黑" pitchFamily="34"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082"/>
                                        </p:tgtEl>
                                        <p:attrNameLst>
                                          <p:attrName>style.visibility</p:attrName>
                                        </p:attrNameLst>
                                      </p:cBhvr>
                                      <p:to>
                                        <p:strVal val="visible"/>
                                      </p:to>
                                    </p:set>
                                    <p:animEffect transition="in" filter="wipe(left)">
                                      <p:cBhvr>
                                        <p:cTn dur="500" id="7"/>
                                        <p:tgtEl>
                                          <p:spTgt spid="1049082"/>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9083"/>
                                        </p:tgtEl>
                                        <p:attrNameLst>
                                          <p:attrName>style.visibility</p:attrName>
                                        </p:attrNameLst>
                                      </p:cBhvr>
                                      <p:to>
                                        <p:strVal val="visible"/>
                                      </p:to>
                                    </p:set>
                                    <p:animEffect transition="in" filter="wipe(left)">
                                      <p:cBhvr>
                                        <p:cTn dur="500" id="12"/>
                                        <p:tgtEl>
                                          <p:spTgt spid="1049083"/>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9084"/>
                                        </p:tgtEl>
                                        <p:attrNameLst>
                                          <p:attrName>style.visibility</p:attrName>
                                        </p:attrNameLst>
                                      </p:cBhvr>
                                      <p:to>
                                        <p:strVal val="visible"/>
                                      </p:to>
                                    </p:set>
                                    <p:animEffect transition="in" filter="wipe(left)">
                                      <p:cBhvr>
                                        <p:cTn dur="500" id="17"/>
                                        <p:tgtEl>
                                          <p:spTgt spid="1049084"/>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9086"/>
                                        </p:tgtEl>
                                        <p:attrNameLst>
                                          <p:attrName>style.visibility</p:attrName>
                                        </p:attrNameLst>
                                      </p:cBhvr>
                                      <p:to>
                                        <p:strVal val="visible"/>
                                      </p:to>
                                    </p:set>
                                    <p:animEffect transition="in" filter="wipe(left)">
                                      <p:cBhvr>
                                        <p:cTn dur="500" id="22"/>
                                        <p:tgtEl>
                                          <p:spTgt spid="1049086"/>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8">
                                  <p:stCondLst>
                                    <p:cond delay="0"/>
                                  </p:stCondLst>
                                  <p:childTnLst>
                                    <p:set>
                                      <p:cBhvr>
                                        <p:cTn dur="1" fill="hold" id="26">
                                          <p:stCondLst>
                                            <p:cond delay="0"/>
                                          </p:stCondLst>
                                        </p:cTn>
                                        <p:tgtEl>
                                          <p:spTgt spid="1049085"/>
                                        </p:tgtEl>
                                        <p:attrNameLst>
                                          <p:attrName>style.visibility</p:attrName>
                                        </p:attrNameLst>
                                      </p:cBhvr>
                                      <p:to>
                                        <p:strVal val="visible"/>
                                      </p:to>
                                    </p:set>
                                    <p:animEffect transition="in" filter="wipe(left)">
                                      <p:cBhvr>
                                        <p:cTn dur="500" id="27"/>
                                        <p:tgtEl>
                                          <p:spTgt spid="1049085"/>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8">
                                  <p:stCondLst>
                                    <p:cond delay="0"/>
                                  </p:stCondLst>
                                  <p:childTnLst>
                                    <p:set>
                                      <p:cBhvr>
                                        <p:cTn dur="1" fill="hold" id="31">
                                          <p:stCondLst>
                                            <p:cond delay="0"/>
                                          </p:stCondLst>
                                        </p:cTn>
                                        <p:tgtEl>
                                          <p:spTgt spid="1049088"/>
                                        </p:tgtEl>
                                        <p:attrNameLst>
                                          <p:attrName>style.visibility</p:attrName>
                                        </p:attrNameLst>
                                      </p:cBhvr>
                                      <p:to>
                                        <p:strVal val="visible"/>
                                      </p:to>
                                    </p:set>
                                    <p:animEffect transition="in" filter="wipe(left)">
                                      <p:cBhvr>
                                        <p:cTn dur="500" id="32"/>
                                        <p:tgtEl>
                                          <p:spTgt spid="1049088"/>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1">
                                  <p:stCondLst>
                                    <p:cond delay="0"/>
                                  </p:stCondLst>
                                  <p:childTnLst>
                                    <p:set>
                                      <p:cBhvr>
                                        <p:cTn dur="1" fill="hold" id="36">
                                          <p:stCondLst>
                                            <p:cond delay="0"/>
                                          </p:stCondLst>
                                        </p:cTn>
                                        <p:tgtEl>
                                          <p:spTgt spid="1049087"/>
                                        </p:tgtEl>
                                        <p:attrNameLst>
                                          <p:attrName>style.visibility</p:attrName>
                                        </p:attrNameLst>
                                      </p:cBhvr>
                                      <p:to>
                                        <p:strVal val="visible"/>
                                      </p:to>
                                    </p:set>
                                    <p:animEffect transition="in" filter="wipe(up)">
                                      <p:cBhvr>
                                        <p:cTn dur="500" id="37"/>
                                        <p:tgtEl>
                                          <p:spTgt spid="1049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82" grpId="0"/>
      <p:bldP spid="1049083" grpId="0"/>
      <p:bldP spid="1049084" grpId="0"/>
      <p:bldP spid="1049085" grpId="0"/>
      <p:bldP spid="1049086" grpId="0"/>
      <p:bldP spid="1049087" grpId="0"/>
      <p:bldP spid="104908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86" name=""/>
        <p:cNvGrpSpPr/>
        <p:nvPr/>
      </p:nvGrpSpPr>
      <p:grpSpPr>
        <a:xfrm>
          <a:off x="0" y="0"/>
          <a:ext cx="0" cy="0"/>
          <a:chOff x="0" y="0"/>
          <a:chExt cx="0" cy="0"/>
        </a:xfrm>
      </p:grpSpPr>
      <p:sp>
        <p:nvSpPr>
          <p:cNvPr id="1049090" name="Text Box 3"/>
          <p:cNvSpPr txBox="1">
            <a:spLocks noChangeArrowheads="1"/>
          </p:cNvSpPr>
          <p:nvPr/>
        </p:nvSpPr>
        <p:spPr bwMode="auto">
          <a:xfrm>
            <a:off x="1698625" y="1052736"/>
            <a:ext cx="8491538" cy="523220"/>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  </a:t>
            </a:r>
            <a:r>
              <a:rPr altLang="en-US" b="1" sz="2800" lang="zh-CN"/>
              <a:t>以向量中断方式（单级中断）为例：</a:t>
            </a:r>
          </a:p>
        </p:txBody>
      </p:sp>
      <p:sp>
        <p:nvSpPr>
          <p:cNvPr id="1049091" name="Text Box 5"/>
          <p:cNvSpPr txBox="1">
            <a:spLocks noChangeArrowheads="1"/>
          </p:cNvSpPr>
          <p:nvPr/>
        </p:nvSpPr>
        <p:spPr bwMode="auto">
          <a:xfrm>
            <a:off x="2083048" y="116632"/>
            <a:ext cx="6101184" cy="523220"/>
          </a:xfrm>
          <a:prstGeom prst="rect"/>
          <a:noFill/>
          <a:ln w="12700" cap="sq">
            <a:noFill/>
            <a:miter lim="800000"/>
            <a:headEnd type="none" w="sm" len="sm"/>
            <a:tailEnd type="none" w="sm" len="sm"/>
          </a:ln>
        </p:spPr>
        <p:txBody>
          <a:bodyPr wrap="square">
            <a:spAutoFit/>
          </a:bodyPr>
          <a:p>
            <a:pPr eaLnBrk="1" hangingPunct="1">
              <a:spcBef>
                <a:spcPct val="50000"/>
              </a:spcBef>
            </a:pPr>
            <a:r>
              <a:rPr altLang="en-US" b="1" sz="2800" lang="zh-CN"/>
              <a:t>（</a:t>
            </a:r>
            <a:r>
              <a:rPr altLang="zh-CN" b="1" sz="2800" lang="en-US"/>
              <a:t>3</a:t>
            </a:r>
            <a:r>
              <a:rPr altLang="en-US" b="1" sz="2800" lang="zh-CN"/>
              <a:t>）响应过程（</a:t>
            </a:r>
            <a:r>
              <a:rPr altLang="en-US" b="1" sz="2800" lang="zh-CN">
                <a:solidFill>
                  <a:srgbClr val="0000FF"/>
                </a:solidFill>
              </a:rPr>
              <a:t>硬件自动完成</a:t>
            </a:r>
            <a:r>
              <a:rPr altLang="en-US" b="1" sz="2800" lang="zh-CN"/>
              <a:t>）</a:t>
            </a:r>
          </a:p>
        </p:txBody>
      </p:sp>
      <p:sp>
        <p:nvSpPr>
          <p:cNvPr id="1049092" name="Text Box 4"/>
          <p:cNvSpPr txBox="1">
            <a:spLocks noChangeArrowheads="1"/>
          </p:cNvSpPr>
          <p:nvPr/>
        </p:nvSpPr>
        <p:spPr bwMode="auto">
          <a:xfrm>
            <a:off x="3594100" y="2214786"/>
            <a:ext cx="5410200" cy="523220"/>
          </a:xfrm>
          <a:prstGeom prst="rect"/>
          <a:noFill/>
          <a:ln w="38100" cap="sq">
            <a:solidFill>
              <a:schemeClr val="tx1"/>
            </a:solidFill>
            <a:miter lim="800000"/>
            <a:headEnd type="none" w="sm" len="sm"/>
            <a:tailEnd type="none" w="sm" len="sm"/>
          </a:ln>
        </p:spPr>
        <p:txBody>
          <a:bodyPr>
            <a:spAutoFit/>
          </a:bodyPr>
          <a:p>
            <a:pPr eaLnBrk="1" hangingPunct="1">
              <a:spcBef>
                <a:spcPct val="50000"/>
              </a:spcBef>
            </a:pPr>
            <a:r>
              <a:rPr altLang="en-US" b="1" sz="2800" lang="zh-CN"/>
              <a:t>发响应信号</a:t>
            </a:r>
            <a:r>
              <a:rPr altLang="zh-CN" b="1" sz="2800" lang="en-US"/>
              <a:t>INTA</a:t>
            </a:r>
            <a:r>
              <a:rPr altLang="en-US" b="1" sz="2800" lang="zh-CN"/>
              <a:t>，进入中断周期</a:t>
            </a:r>
          </a:p>
        </p:txBody>
      </p:sp>
      <p:sp>
        <p:nvSpPr>
          <p:cNvPr id="1049093" name="Text Box 26"/>
          <p:cNvSpPr txBox="1">
            <a:spLocks noChangeArrowheads="1"/>
          </p:cNvSpPr>
          <p:nvPr/>
        </p:nvSpPr>
        <p:spPr bwMode="auto">
          <a:xfrm>
            <a:off x="3594100" y="3192686"/>
            <a:ext cx="5410200" cy="523220"/>
          </a:xfrm>
          <a:prstGeom prst="rect"/>
          <a:noFill/>
          <a:ln w="38100" cap="sq">
            <a:solidFill>
              <a:schemeClr val="tx1"/>
            </a:solidFill>
            <a:miter lim="800000"/>
            <a:headEnd type="none" w="sm" len="sm"/>
            <a:tailEnd type="none" w="sm" len="sm"/>
          </a:ln>
        </p:spPr>
        <p:txBody>
          <a:bodyPr>
            <a:spAutoFit/>
          </a:bodyPr>
          <a:p>
            <a:pPr algn="ctr" eaLnBrk="1" hangingPunct="1">
              <a:spcBef>
                <a:spcPct val="50000"/>
              </a:spcBef>
            </a:pPr>
            <a:r>
              <a:rPr altLang="en-US" b="1" sz="2800" lang="zh-CN"/>
              <a:t>关中断，保存断点</a:t>
            </a:r>
          </a:p>
        </p:txBody>
      </p:sp>
      <p:sp>
        <p:nvSpPr>
          <p:cNvPr id="1049094" name="Line 27"/>
          <p:cNvSpPr>
            <a:spLocks noChangeShapeType="1"/>
          </p:cNvSpPr>
          <p:nvPr/>
        </p:nvSpPr>
        <p:spPr bwMode="auto">
          <a:xfrm>
            <a:off x="6032500" y="2760886"/>
            <a:ext cx="0" cy="431800"/>
          </a:xfrm>
          <a:prstGeom prst="line"/>
          <a:noFill/>
          <a:ln w="38100">
            <a:solidFill>
              <a:schemeClr val="tx1"/>
            </a:solidFill>
            <a:round/>
            <a:headEnd/>
            <a:tailEnd type="triangle" w="med" len="med"/>
          </a:ln>
        </p:spPr>
        <p:txBody>
          <a:bodyPr anchor="ctr" wrap="none"/>
          <a:p>
            <a:endParaRPr altLang="en-US" b="1" sz="2800" lang="zh-CN"/>
          </a:p>
        </p:txBody>
      </p:sp>
      <p:sp>
        <p:nvSpPr>
          <p:cNvPr id="1049095" name="Text Box 29"/>
          <p:cNvSpPr txBox="1">
            <a:spLocks noChangeArrowheads="1"/>
          </p:cNvSpPr>
          <p:nvPr/>
        </p:nvSpPr>
        <p:spPr bwMode="auto">
          <a:xfrm>
            <a:off x="3594100" y="4234086"/>
            <a:ext cx="5410200" cy="929640"/>
          </a:xfrm>
          <a:prstGeom prst="rect"/>
          <a:noFill/>
          <a:ln w="38100" cap="sq">
            <a:solidFill>
              <a:schemeClr val="tx1"/>
            </a:solidFill>
            <a:miter lim="800000"/>
            <a:headEnd type="none" w="sm" len="sm"/>
            <a:tailEnd type="none" w="sm" len="sm"/>
          </a:ln>
        </p:spPr>
        <p:txBody>
          <a:bodyPr>
            <a:spAutoFit/>
          </a:bodyPr>
          <a:p>
            <a:pPr eaLnBrk="1" hangingPunct="1">
              <a:spcBef>
                <a:spcPct val="50000"/>
              </a:spcBef>
            </a:pPr>
            <a:r>
              <a:rPr altLang="en-US" b="1" sz="2800" lang="zh-CN"/>
              <a:t>获得中断号，转换为向量地址，查中断向量表</a:t>
            </a:r>
          </a:p>
        </p:txBody>
      </p:sp>
      <p:sp>
        <p:nvSpPr>
          <p:cNvPr id="1049096" name="Text Box 32"/>
          <p:cNvSpPr txBox="1">
            <a:spLocks noChangeArrowheads="1"/>
          </p:cNvSpPr>
          <p:nvPr/>
        </p:nvSpPr>
        <p:spPr bwMode="auto">
          <a:xfrm>
            <a:off x="3594100" y="5694586"/>
            <a:ext cx="5410200" cy="523875"/>
          </a:xfrm>
          <a:prstGeom prst="rect"/>
          <a:noFill/>
          <a:ln w="38100" cap="sq">
            <a:solidFill>
              <a:schemeClr val="tx1"/>
            </a:solidFill>
            <a:miter lim="800000"/>
            <a:headEnd type="none" w="sm" len="sm"/>
            <a:tailEnd type="none" w="sm" len="sm"/>
          </a:ln>
        </p:spPr>
        <p:txBody>
          <a:bodyPr>
            <a:spAutoFit/>
          </a:bodyPr>
          <a:p>
            <a:pPr eaLnBrk="1" hangingPunct="1">
              <a:spcBef>
                <a:spcPct val="50000"/>
              </a:spcBef>
            </a:pPr>
            <a:r>
              <a:rPr altLang="en-US" b="1" sz="2800" lang="zh-CN"/>
              <a:t>取入口地址，转中断服务程序</a:t>
            </a:r>
          </a:p>
        </p:txBody>
      </p:sp>
      <p:sp>
        <p:nvSpPr>
          <p:cNvPr id="1049097" name="Text Box 34"/>
          <p:cNvSpPr txBox="1">
            <a:spLocks noChangeArrowheads="1"/>
          </p:cNvSpPr>
          <p:nvPr/>
        </p:nvSpPr>
        <p:spPr bwMode="auto">
          <a:xfrm>
            <a:off x="2572627" y="2185856"/>
            <a:ext cx="1000125" cy="612139"/>
          </a:xfrm>
          <a:prstGeom prst="rect"/>
          <a:noFill/>
          <a:ln w="9525">
            <a:noFill/>
            <a:miter lim="800000"/>
            <a:headEnd/>
            <a:tailEnd/>
          </a:ln>
        </p:spPr>
        <p:txBody>
          <a:bodyPr>
            <a:spAutoFit/>
          </a:bodyPr>
          <a:p>
            <a:pPr eaLnBrk="1" hangingPunct="1">
              <a:spcBef>
                <a:spcPct val="50000"/>
              </a:spcBef>
            </a:pPr>
            <a:r>
              <a:rPr altLang="zh-CN" b="1" sz="2800" lang="en-US"/>
              <a:t>ET</a:t>
            </a:r>
            <a:r>
              <a:rPr altLang="zh-CN" baseline="-25000" b="1" sz="2800" lang="en-US"/>
              <a:t>i</a:t>
            </a:r>
          </a:p>
        </p:txBody>
      </p:sp>
      <p:sp>
        <p:nvSpPr>
          <p:cNvPr id="1049098" name="Text Box 46"/>
          <p:cNvSpPr txBox="1">
            <a:spLocks noChangeArrowheads="1"/>
          </p:cNvSpPr>
          <p:nvPr/>
        </p:nvSpPr>
        <p:spPr bwMode="auto">
          <a:xfrm>
            <a:off x="9572625" y="3597498"/>
            <a:ext cx="704850" cy="1767841"/>
          </a:xfrm>
          <a:prstGeom prst="rect"/>
          <a:noFill/>
          <a:ln w="9525">
            <a:noFill/>
            <a:miter lim="800000"/>
            <a:headEnd/>
            <a:tailEnd/>
          </a:ln>
        </p:spPr>
        <p:txBody>
          <a:bodyPr>
            <a:spAutoFit/>
          </a:bodyPr>
          <a:p>
            <a:pPr eaLnBrk="1" hangingPunct="1">
              <a:spcBef>
                <a:spcPct val="50000"/>
              </a:spcBef>
            </a:pPr>
            <a:r>
              <a:rPr altLang="en-US" b="1" sz="2800" lang="zh-CN"/>
              <a:t>硬件完成</a:t>
            </a:r>
          </a:p>
        </p:txBody>
      </p:sp>
      <p:sp>
        <p:nvSpPr>
          <p:cNvPr id="1049099" name="Line 53"/>
          <p:cNvSpPr>
            <a:spLocks noChangeShapeType="1"/>
          </p:cNvSpPr>
          <p:nvPr/>
        </p:nvSpPr>
        <p:spPr bwMode="auto">
          <a:xfrm>
            <a:off x="6034088" y="3765773"/>
            <a:ext cx="0" cy="431800"/>
          </a:xfrm>
          <a:prstGeom prst="line"/>
          <a:noFill/>
          <a:ln w="38100">
            <a:solidFill>
              <a:schemeClr val="tx1"/>
            </a:solidFill>
            <a:round/>
            <a:headEnd/>
            <a:tailEnd type="triangle" w="med" len="med"/>
          </a:ln>
        </p:spPr>
        <p:txBody>
          <a:bodyPr anchor="ctr" wrap="none"/>
          <a:p>
            <a:endParaRPr altLang="en-US" b="1" sz="2800" lang="zh-CN"/>
          </a:p>
        </p:txBody>
      </p:sp>
      <p:sp>
        <p:nvSpPr>
          <p:cNvPr id="1049100" name="Line 54"/>
          <p:cNvSpPr>
            <a:spLocks noChangeShapeType="1"/>
          </p:cNvSpPr>
          <p:nvPr/>
        </p:nvSpPr>
        <p:spPr bwMode="auto">
          <a:xfrm>
            <a:off x="6035675" y="5240561"/>
            <a:ext cx="0" cy="431800"/>
          </a:xfrm>
          <a:prstGeom prst="line"/>
          <a:noFill/>
          <a:ln w="38100">
            <a:solidFill>
              <a:schemeClr val="tx1"/>
            </a:solidFill>
            <a:round/>
            <a:headEnd/>
            <a:tailEnd type="triangle" w="med" len="med"/>
          </a:ln>
        </p:spPr>
        <p:txBody>
          <a:bodyPr anchor="ctr" wrap="none"/>
          <a:p>
            <a:endParaRPr altLang="en-US" b="1" sz="2800" lang="zh-CN"/>
          </a:p>
        </p:txBody>
      </p:sp>
      <p:sp>
        <p:nvSpPr>
          <p:cNvPr id="1049101" name="Line 55"/>
          <p:cNvSpPr>
            <a:spLocks noChangeShapeType="1"/>
          </p:cNvSpPr>
          <p:nvPr/>
        </p:nvSpPr>
        <p:spPr bwMode="auto">
          <a:xfrm>
            <a:off x="5455066" y="2324323"/>
            <a:ext cx="775456" cy="0"/>
          </a:xfrm>
          <a:prstGeom prst="line"/>
          <a:noFill/>
          <a:ln w="28575">
            <a:solidFill>
              <a:schemeClr val="tx1"/>
            </a:solidFill>
            <a:round/>
            <a:headEnd/>
            <a:tailEnd/>
          </a:ln>
        </p:spPr>
        <p:txBody>
          <a:bodyPr/>
          <a:p>
            <a:endParaRPr altLang="en-US" b="1" sz="2800" lang="zh-CN"/>
          </a:p>
        </p:txBody>
      </p:sp>
      <p:sp>
        <p:nvSpPr>
          <p:cNvPr id="1049102" name="Text Box 70"/>
          <p:cNvSpPr txBox="1">
            <a:spLocks noChangeArrowheads="1"/>
          </p:cNvSpPr>
          <p:nvPr/>
        </p:nvSpPr>
        <p:spPr bwMode="auto">
          <a:xfrm>
            <a:off x="2627303" y="3121961"/>
            <a:ext cx="1000125" cy="523220"/>
          </a:xfrm>
          <a:prstGeom prst="rect"/>
          <a:noFill/>
          <a:ln w="9525">
            <a:noFill/>
            <a:miter lim="800000"/>
            <a:headEnd/>
            <a:tailEnd/>
          </a:ln>
        </p:spPr>
        <p:txBody>
          <a:bodyPr>
            <a:spAutoFit/>
          </a:bodyPr>
          <a:p>
            <a:pPr eaLnBrk="1" hangingPunct="1">
              <a:spcBef>
                <a:spcPct val="50000"/>
              </a:spcBef>
            </a:pPr>
            <a:r>
              <a:rPr altLang="zh-CN" b="1" sz="2800" lang="en-US"/>
              <a:t>IT</a:t>
            </a:r>
            <a:endParaRPr altLang="zh-CN" baseline="-25000" b="1" sz="2800" lang="en-US"/>
          </a:p>
        </p:txBody>
      </p:sp>
      <p:sp>
        <p:nvSpPr>
          <p:cNvPr id="1049103" name="AutoShape 71"/>
          <p:cNvSpPr/>
          <p:nvPr/>
        </p:nvSpPr>
        <p:spPr bwMode="auto">
          <a:xfrm>
            <a:off x="9118600" y="3192686"/>
            <a:ext cx="454025" cy="2759075"/>
          </a:xfrm>
          <a:prstGeom prst="rightBrace">
            <a:avLst>
              <a:gd name="adj1" fmla="val 50641"/>
              <a:gd name="adj2" fmla="val 50000"/>
            </a:avLst>
          </a:prstGeom>
          <a:noFill/>
          <a:ln w="9525">
            <a:solidFill>
              <a:schemeClr val="tx1"/>
            </a:solidFill>
            <a:round/>
            <a:headEnd/>
            <a:tailEnd/>
          </a:ln>
        </p:spPr>
        <p:txBody>
          <a:bodyPr anchor="ctr" wrap="none"/>
          <a:p>
            <a:endParaRPr altLang="en-US" b="1" sz="280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090"/>
                                        </p:tgtEl>
                                        <p:attrNameLst>
                                          <p:attrName>style.visibility</p:attrName>
                                        </p:attrNameLst>
                                      </p:cBhvr>
                                      <p:to>
                                        <p:strVal val="visible"/>
                                      </p:to>
                                    </p:set>
                                    <p:animEffect transition="in" filter="wipe(left)">
                                      <p:cBhvr>
                                        <p:cTn dur="500" id="7"/>
                                        <p:tgtEl>
                                          <p:spTgt spid="104909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9097"/>
                                        </p:tgtEl>
                                        <p:attrNameLst>
                                          <p:attrName>style.visibility</p:attrName>
                                        </p:attrNameLst>
                                      </p:cBhvr>
                                      <p:to>
                                        <p:strVal val="visible"/>
                                      </p:to>
                                    </p:set>
                                    <p:animEffect transition="in" filter="wipe(left)">
                                      <p:cBhvr>
                                        <p:cTn dur="500" id="12"/>
                                        <p:tgtEl>
                                          <p:spTgt spid="104909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1">
                                  <p:stCondLst>
                                    <p:cond delay="0"/>
                                  </p:stCondLst>
                                  <p:childTnLst>
                                    <p:set>
                                      <p:cBhvr>
                                        <p:cTn dur="1" fill="hold" id="16">
                                          <p:stCondLst>
                                            <p:cond delay="0"/>
                                          </p:stCondLst>
                                        </p:cTn>
                                        <p:tgtEl>
                                          <p:spTgt spid="1049092"/>
                                        </p:tgtEl>
                                        <p:attrNameLst>
                                          <p:attrName>style.visibility</p:attrName>
                                        </p:attrNameLst>
                                      </p:cBhvr>
                                      <p:to>
                                        <p:strVal val="visible"/>
                                      </p:to>
                                    </p:set>
                                    <p:animEffect transition="in" filter="wipe(up)">
                                      <p:cBhvr>
                                        <p:cTn dur="500" id="17"/>
                                        <p:tgtEl>
                                          <p:spTgt spid="1049092"/>
                                        </p:tgtEl>
                                      </p:cBhvr>
                                    </p:animEffect>
                                  </p:childTnLst>
                                </p:cTn>
                              </p:par>
                              <p:par>
                                <p:cTn fill="hold" grpId="0" id="18" nodeType="withEffect" presetClass="entr" presetID="1" presetSubtype="0">
                                  <p:stCondLst>
                                    <p:cond delay="0"/>
                                  </p:stCondLst>
                                  <p:childTnLst>
                                    <p:set>
                                      <p:cBhvr>
                                        <p:cTn dur="1" fill="hold" id="19">
                                          <p:stCondLst>
                                            <p:cond delay="0"/>
                                          </p:stCondLst>
                                        </p:cTn>
                                        <p:tgtEl>
                                          <p:spTgt spid="1049101"/>
                                        </p:tgtEl>
                                        <p:attrNameLst>
                                          <p:attrName>style.visibility</p:attrName>
                                        </p:attrNameLst>
                                      </p:cBhvr>
                                      <p:to>
                                        <p:strVal val="visible"/>
                                      </p:to>
                                    </p:set>
                                  </p:childTnLst>
                                </p:cTn>
                              </p:par>
                            </p:childTnLst>
                          </p:cTn>
                        </p:par>
                      </p:childTnLst>
                    </p:cTn>
                  </p:par>
                  <p:par>
                    <p:cTn fill="hold" id="20">
                      <p:stCondLst>
                        <p:cond delay="indefinite"/>
                      </p:stCondLst>
                      <p:childTnLst>
                        <p:par>
                          <p:cTn fill="hold" id="21">
                            <p:stCondLst>
                              <p:cond delay="0"/>
                            </p:stCondLst>
                            <p:childTnLst>
                              <p:par>
                                <p:cTn fill="hold" grpId="0" id="22" nodeType="clickEffect" presetClass="entr" presetID="22" presetSubtype="4">
                                  <p:stCondLst>
                                    <p:cond delay="0"/>
                                  </p:stCondLst>
                                  <p:childTnLst>
                                    <p:set>
                                      <p:cBhvr>
                                        <p:cTn dur="1" fill="hold" id="23">
                                          <p:stCondLst>
                                            <p:cond delay="0"/>
                                          </p:stCondLst>
                                        </p:cTn>
                                        <p:tgtEl>
                                          <p:spTgt spid="1049102"/>
                                        </p:tgtEl>
                                        <p:attrNameLst>
                                          <p:attrName>style.visibility</p:attrName>
                                        </p:attrNameLst>
                                      </p:cBhvr>
                                      <p:to>
                                        <p:strVal val="visible"/>
                                      </p:to>
                                    </p:set>
                                    <p:animEffect transition="in" filter="wipe(down)">
                                      <p:cBhvr>
                                        <p:cTn dur="500" id="24"/>
                                        <p:tgtEl>
                                          <p:spTgt spid="1049102"/>
                                        </p:tgtEl>
                                      </p:cBhvr>
                                    </p:animEffect>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2" presetSubtype="1">
                                  <p:stCondLst>
                                    <p:cond delay="0"/>
                                  </p:stCondLst>
                                  <p:childTnLst>
                                    <p:set>
                                      <p:cBhvr>
                                        <p:cTn dur="1" fill="hold" id="28">
                                          <p:stCondLst>
                                            <p:cond delay="0"/>
                                          </p:stCondLst>
                                        </p:cTn>
                                        <p:tgtEl>
                                          <p:spTgt spid="1049094"/>
                                        </p:tgtEl>
                                        <p:attrNameLst>
                                          <p:attrName>style.visibility</p:attrName>
                                        </p:attrNameLst>
                                      </p:cBhvr>
                                      <p:to>
                                        <p:strVal val="visible"/>
                                      </p:to>
                                    </p:set>
                                    <p:animEffect transition="in" filter="wipe(up)">
                                      <p:cBhvr>
                                        <p:cTn dur="500" id="29"/>
                                        <p:tgtEl>
                                          <p:spTgt spid="1049094"/>
                                        </p:tgtEl>
                                      </p:cBhvr>
                                    </p:animEffect>
                                  </p:childTnLst>
                                </p:cTn>
                              </p:par>
                            </p:childTnLst>
                          </p:cTn>
                        </p:par>
                        <p:par>
                          <p:cTn fill="hold" id="30">
                            <p:stCondLst>
                              <p:cond delay="500"/>
                            </p:stCondLst>
                            <p:childTnLst>
                              <p:par>
                                <p:cTn fill="hold" grpId="0" id="31" nodeType="afterEffect" presetClass="entr" presetID="22" presetSubtype="1">
                                  <p:stCondLst>
                                    <p:cond delay="0"/>
                                  </p:stCondLst>
                                  <p:childTnLst>
                                    <p:set>
                                      <p:cBhvr>
                                        <p:cTn dur="1" fill="hold" id="32">
                                          <p:stCondLst>
                                            <p:cond delay="0"/>
                                          </p:stCondLst>
                                        </p:cTn>
                                        <p:tgtEl>
                                          <p:spTgt spid="1049093"/>
                                        </p:tgtEl>
                                        <p:attrNameLst>
                                          <p:attrName>style.visibility</p:attrName>
                                        </p:attrNameLst>
                                      </p:cBhvr>
                                      <p:to>
                                        <p:strVal val="visible"/>
                                      </p:to>
                                    </p:set>
                                    <p:animEffect transition="in" filter="wipe(up)">
                                      <p:cBhvr>
                                        <p:cTn dur="500" id="33"/>
                                        <p:tgtEl>
                                          <p:spTgt spid="1049093"/>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1">
                                  <p:stCondLst>
                                    <p:cond delay="0"/>
                                  </p:stCondLst>
                                  <p:childTnLst>
                                    <p:set>
                                      <p:cBhvr>
                                        <p:cTn dur="1" fill="hold" id="37">
                                          <p:stCondLst>
                                            <p:cond delay="0"/>
                                          </p:stCondLst>
                                        </p:cTn>
                                        <p:tgtEl>
                                          <p:spTgt spid="1049099"/>
                                        </p:tgtEl>
                                        <p:attrNameLst>
                                          <p:attrName>style.visibility</p:attrName>
                                        </p:attrNameLst>
                                      </p:cBhvr>
                                      <p:to>
                                        <p:strVal val="visible"/>
                                      </p:to>
                                    </p:set>
                                    <p:animEffect transition="in" filter="wipe(up)">
                                      <p:cBhvr>
                                        <p:cTn dur="500" id="38"/>
                                        <p:tgtEl>
                                          <p:spTgt spid="1049099"/>
                                        </p:tgtEl>
                                      </p:cBhvr>
                                    </p:animEffect>
                                  </p:childTnLst>
                                </p:cTn>
                              </p:par>
                            </p:childTnLst>
                          </p:cTn>
                        </p:par>
                        <p:par>
                          <p:cTn fill="hold" id="39">
                            <p:stCondLst>
                              <p:cond delay="500"/>
                            </p:stCondLst>
                            <p:childTnLst>
                              <p:par>
                                <p:cTn fill="hold" grpId="0" id="40" nodeType="afterEffect" presetClass="entr" presetID="22" presetSubtype="1">
                                  <p:stCondLst>
                                    <p:cond delay="0"/>
                                  </p:stCondLst>
                                  <p:childTnLst>
                                    <p:set>
                                      <p:cBhvr>
                                        <p:cTn dur="1" fill="hold" id="41">
                                          <p:stCondLst>
                                            <p:cond delay="0"/>
                                          </p:stCondLst>
                                        </p:cTn>
                                        <p:tgtEl>
                                          <p:spTgt spid="1049095"/>
                                        </p:tgtEl>
                                        <p:attrNameLst>
                                          <p:attrName>style.visibility</p:attrName>
                                        </p:attrNameLst>
                                      </p:cBhvr>
                                      <p:to>
                                        <p:strVal val="visible"/>
                                      </p:to>
                                    </p:set>
                                    <p:animEffect transition="in" filter="wipe(up)">
                                      <p:cBhvr>
                                        <p:cTn dur="500" id="42"/>
                                        <p:tgtEl>
                                          <p:spTgt spid="1049095"/>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22" presetSubtype="1">
                                  <p:stCondLst>
                                    <p:cond delay="0"/>
                                  </p:stCondLst>
                                  <p:childTnLst>
                                    <p:set>
                                      <p:cBhvr>
                                        <p:cTn dur="1" fill="hold" id="46">
                                          <p:stCondLst>
                                            <p:cond delay="0"/>
                                          </p:stCondLst>
                                        </p:cTn>
                                        <p:tgtEl>
                                          <p:spTgt spid="1049100"/>
                                        </p:tgtEl>
                                        <p:attrNameLst>
                                          <p:attrName>style.visibility</p:attrName>
                                        </p:attrNameLst>
                                      </p:cBhvr>
                                      <p:to>
                                        <p:strVal val="visible"/>
                                      </p:to>
                                    </p:set>
                                    <p:animEffect transition="in" filter="wipe(up)">
                                      <p:cBhvr>
                                        <p:cTn dur="500" id="47"/>
                                        <p:tgtEl>
                                          <p:spTgt spid="1049100"/>
                                        </p:tgtEl>
                                      </p:cBhvr>
                                    </p:animEffect>
                                  </p:childTnLst>
                                </p:cTn>
                              </p:par>
                            </p:childTnLst>
                          </p:cTn>
                        </p:par>
                        <p:par>
                          <p:cTn fill="hold" id="48">
                            <p:stCondLst>
                              <p:cond delay="500"/>
                            </p:stCondLst>
                            <p:childTnLst>
                              <p:par>
                                <p:cTn fill="hold" grpId="0" id="49" nodeType="afterEffect" presetClass="entr" presetID="22" presetSubtype="1">
                                  <p:stCondLst>
                                    <p:cond delay="0"/>
                                  </p:stCondLst>
                                  <p:childTnLst>
                                    <p:set>
                                      <p:cBhvr>
                                        <p:cTn dur="1" fill="hold" id="50">
                                          <p:stCondLst>
                                            <p:cond delay="0"/>
                                          </p:stCondLst>
                                        </p:cTn>
                                        <p:tgtEl>
                                          <p:spTgt spid="1049096"/>
                                        </p:tgtEl>
                                        <p:attrNameLst>
                                          <p:attrName>style.visibility</p:attrName>
                                        </p:attrNameLst>
                                      </p:cBhvr>
                                      <p:to>
                                        <p:strVal val="visible"/>
                                      </p:to>
                                    </p:set>
                                    <p:animEffect transition="in" filter="wipe(up)">
                                      <p:cBhvr>
                                        <p:cTn dur="500" id="51"/>
                                        <p:tgtEl>
                                          <p:spTgt spid="1049096"/>
                                        </p:tgtEl>
                                      </p:cBhvr>
                                    </p:animEffect>
                                  </p:childTnLst>
                                </p:cTn>
                              </p:par>
                            </p:childTnLst>
                          </p:cTn>
                        </p:par>
                      </p:childTnLst>
                    </p:cTn>
                  </p:par>
                  <p:par>
                    <p:cTn fill="hold" id="52">
                      <p:stCondLst>
                        <p:cond delay="indefinite"/>
                      </p:stCondLst>
                      <p:childTnLst>
                        <p:par>
                          <p:cTn fill="hold" id="53">
                            <p:stCondLst>
                              <p:cond delay="0"/>
                            </p:stCondLst>
                            <p:childTnLst>
                              <p:par>
                                <p:cTn fill="hold" grpId="0" id="54" nodeType="clickEffect" presetClass="entr" presetID="4" presetSubtype="16">
                                  <p:stCondLst>
                                    <p:cond delay="0"/>
                                  </p:stCondLst>
                                  <p:childTnLst>
                                    <p:set>
                                      <p:cBhvr>
                                        <p:cTn dur="1" fill="hold" id="55">
                                          <p:stCondLst>
                                            <p:cond delay="0"/>
                                          </p:stCondLst>
                                        </p:cTn>
                                        <p:tgtEl>
                                          <p:spTgt spid="1049103"/>
                                        </p:tgtEl>
                                        <p:attrNameLst>
                                          <p:attrName>style.visibility</p:attrName>
                                        </p:attrNameLst>
                                      </p:cBhvr>
                                      <p:to>
                                        <p:strVal val="visible"/>
                                      </p:to>
                                    </p:set>
                                    <p:animEffect transition="in" filter="box(in)">
                                      <p:cBhvr>
                                        <p:cTn dur="500" id="56"/>
                                        <p:tgtEl>
                                          <p:spTgt spid="1049103"/>
                                        </p:tgtEl>
                                      </p:cBhvr>
                                    </p:animEffect>
                                  </p:childTnLst>
                                </p:cTn>
                              </p:par>
                              <p:par>
                                <p:cTn fill="hold" grpId="0" id="57" nodeType="withEffect" presetClass="entr" presetID="9" presetSubtype="0">
                                  <p:stCondLst>
                                    <p:cond delay="0"/>
                                  </p:stCondLst>
                                  <p:childTnLst>
                                    <p:set>
                                      <p:cBhvr>
                                        <p:cTn dur="1" fill="hold" id="58">
                                          <p:stCondLst>
                                            <p:cond delay="0"/>
                                          </p:stCondLst>
                                        </p:cTn>
                                        <p:tgtEl>
                                          <p:spTgt spid="1049098">
                                            <p:txEl>
                                              <p:pRg st="0" end="0"/>
                                            </p:txEl>
                                          </p:spTgt>
                                        </p:tgtEl>
                                        <p:attrNameLst>
                                          <p:attrName>style.visibility</p:attrName>
                                        </p:attrNameLst>
                                      </p:cBhvr>
                                      <p:to>
                                        <p:strVal val="visible"/>
                                      </p:to>
                                    </p:set>
                                    <p:animEffect transition="in" filter="dissolve">
                                      <p:cBhvr>
                                        <p:cTn dur="500" id="59"/>
                                        <p:tgtEl>
                                          <p:spTgt spid="10490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90" grpId="0"/>
      <p:bldP spid="1049092" grpId="0" animBg="1" autoUpdateAnimBg="0"/>
      <p:bldP spid="1049093" grpId="0" animBg="1" autoUpdateAnimBg="0"/>
      <p:bldP spid="1049094" grpId="0" animBg="1"/>
      <p:bldP spid="1049095" grpId="0" animBg="1" autoUpdateAnimBg="0"/>
      <p:bldP spid="1049096" grpId="0" animBg="1" autoUpdateAnimBg="0"/>
      <p:bldP spid="1049097" grpId="0" autoUpdateAnimBg="0"/>
      <p:bldP spid="1049098" grpId="0" build="p" autoUpdateAnimBg="0"/>
      <p:bldP spid="1049099" grpId="0" animBg="1"/>
      <p:bldP spid="1049100" grpId="0" animBg="1"/>
      <p:bldP spid="1049101" grpId="0" animBg="1"/>
      <p:bldP spid="1049102" grpId="0" autoUpdateAnimBg="0"/>
      <p:bldP spid="104910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38" name=""/>
        <p:cNvGrpSpPr/>
        <p:nvPr/>
      </p:nvGrpSpPr>
      <p:grpSpPr>
        <a:xfrm>
          <a:off x="0" y="0"/>
          <a:ext cx="0" cy="0"/>
          <a:chOff x="0" y="0"/>
          <a:chExt cx="0" cy="0"/>
        </a:xfrm>
      </p:grpSpPr>
      <p:sp>
        <p:nvSpPr>
          <p:cNvPr id="1048589" name="Text Box 4"/>
          <p:cNvSpPr txBox="1">
            <a:spLocks noChangeArrowheads="1"/>
          </p:cNvSpPr>
          <p:nvPr/>
        </p:nvSpPr>
        <p:spPr bwMode="auto">
          <a:xfrm>
            <a:off x="2297485" y="116632"/>
            <a:ext cx="7398915" cy="523220"/>
          </a:xfrm>
          <a:prstGeom prst="rect"/>
          <a:noFill/>
          <a:ln w="9525">
            <a:noFill/>
            <a:miter lim="800000"/>
            <a:headEnd/>
            <a:tailEnd/>
          </a:ln>
          <a:effectLst/>
        </p:spPr>
        <p:txBody>
          <a:bodyPr wrap="square">
            <a:spAutoFit/>
          </a:bodyPr>
          <a:p>
            <a:pPr eaLnBrk="1" hangingPunct="1">
              <a:spcBef>
                <a:spcPct val="50000"/>
              </a:spcBef>
            </a:pPr>
            <a:r>
              <a:rPr altLang="zh-CN" b="1" sz="2800" lang="en-US">
                <a:solidFill>
                  <a:srgbClr val="0000FF"/>
                </a:solidFill>
              </a:rPr>
              <a:t>  </a:t>
            </a:r>
            <a:r>
              <a:rPr altLang="en-US" b="1" sz="2800" lang="zh-CN">
                <a:solidFill>
                  <a:srgbClr val="0000FF"/>
                </a:solidFill>
              </a:rPr>
              <a:t>  </a:t>
            </a:r>
            <a:endParaRPr altLang="en-US" b="1" dirty="0" sz="2800" lang="zh-CN">
              <a:solidFill>
                <a:srgbClr val="0000FF"/>
              </a:solidFill>
            </a:endParaRPr>
          </a:p>
        </p:txBody>
      </p:sp>
      <p:sp>
        <p:nvSpPr>
          <p:cNvPr id="1048590" name="Text Box 3079"/>
          <p:cNvSpPr txBox="1">
            <a:spLocks noChangeArrowheads="1"/>
          </p:cNvSpPr>
          <p:nvPr/>
        </p:nvSpPr>
        <p:spPr bwMode="auto">
          <a:xfrm>
            <a:off x="1776537" y="1609955"/>
            <a:ext cx="8567935" cy="1996440"/>
          </a:xfrm>
          <a:prstGeom prst="rect"/>
          <a:noFill/>
          <a:ln w="9525">
            <a:noFill/>
            <a:miter lim="800000"/>
            <a:headEnd/>
            <a:tailEnd/>
          </a:ln>
        </p:spPr>
        <p:txBody>
          <a:bodyPr wrap="square">
            <a:spAutoFit/>
          </a:bodyPr>
          <a:p>
            <a:pPr eaLnBrk="1" hangingPunct="1">
              <a:lnSpc>
                <a:spcPct val="150000"/>
              </a:lnSpc>
              <a:spcBef>
                <a:spcPct val="50000"/>
              </a:spcBef>
            </a:pPr>
            <a:r>
              <a:rPr altLang="zh-CN" b="1" sz="2800" lang="en-US"/>
              <a:t>    CPU</a:t>
            </a:r>
            <a:r>
              <a:rPr altLang="en-US" b="1" sz="2800" lang="zh-CN"/>
              <a:t>暂时中止现行程序的执行，转去执行为某个随机事件服务的中断处理程序。处理完毕后自动恢复原程序的执行。</a:t>
            </a:r>
          </a:p>
        </p:txBody>
      </p:sp>
      <p:sp>
        <p:nvSpPr>
          <p:cNvPr id="1048591" name="Text Box 3078"/>
          <p:cNvSpPr txBox="1">
            <a:spLocks noChangeArrowheads="1"/>
          </p:cNvSpPr>
          <p:nvPr/>
        </p:nvSpPr>
        <p:spPr bwMode="auto">
          <a:xfrm>
            <a:off x="3128070" y="4804618"/>
            <a:ext cx="2031826" cy="523220"/>
          </a:xfrm>
          <a:prstGeom prst="rect"/>
          <a:noFill/>
          <a:ln w="12700" cap="sq">
            <a:noFill/>
            <a:miter lim="800000"/>
            <a:headEnd type="none" w="sm" len="sm"/>
            <a:tailEnd type="none" w="sm" len="sm"/>
          </a:ln>
        </p:spPr>
        <p:txBody>
          <a:bodyPr wrap="square">
            <a:spAutoFit/>
          </a:bodyPr>
          <a:p>
            <a:pPr eaLnBrk="1" hangingPunct="1">
              <a:spcBef>
                <a:spcPct val="50000"/>
              </a:spcBef>
            </a:pPr>
            <a:r>
              <a:rPr altLang="en-US" b="1" sz="2800" lang="zh-CN"/>
              <a:t>中断请求</a:t>
            </a:r>
          </a:p>
        </p:txBody>
      </p:sp>
      <p:sp>
        <p:nvSpPr>
          <p:cNvPr id="1048592" name="Text Box 3078"/>
          <p:cNvSpPr txBox="1">
            <a:spLocks noChangeArrowheads="1"/>
          </p:cNvSpPr>
          <p:nvPr/>
        </p:nvSpPr>
        <p:spPr bwMode="auto">
          <a:xfrm>
            <a:off x="7393880" y="4988588"/>
            <a:ext cx="2502098" cy="523220"/>
          </a:xfrm>
          <a:prstGeom prst="rect"/>
          <a:noFill/>
          <a:ln w="12700" cap="sq">
            <a:noFill/>
            <a:miter lim="800000"/>
            <a:headEnd type="none" w="sm" len="sm"/>
            <a:tailEnd type="none" w="sm" len="sm"/>
          </a:ln>
        </p:spPr>
        <p:txBody>
          <a:bodyPr wrap="square">
            <a:spAutoFit/>
          </a:bodyPr>
          <a:p>
            <a:pPr eaLnBrk="1" hangingPunct="1">
              <a:spcBef>
                <a:spcPct val="50000"/>
              </a:spcBef>
            </a:pPr>
            <a:r>
              <a:rPr altLang="en-US" b="1" sz="2800" lang="zh-CN"/>
              <a:t>中断处理程序</a:t>
            </a:r>
          </a:p>
        </p:txBody>
      </p:sp>
      <p:sp>
        <p:nvSpPr>
          <p:cNvPr id="1048593" name="Text Box 3078"/>
          <p:cNvSpPr txBox="1">
            <a:spLocks noChangeArrowheads="1"/>
          </p:cNvSpPr>
          <p:nvPr/>
        </p:nvSpPr>
        <p:spPr bwMode="auto">
          <a:xfrm>
            <a:off x="5402263" y="3609231"/>
            <a:ext cx="1773857" cy="523220"/>
          </a:xfrm>
          <a:prstGeom prst="rect"/>
          <a:noFill/>
          <a:ln w="12700" cap="sq">
            <a:noFill/>
            <a:miter lim="800000"/>
            <a:headEnd type="none" w="sm" len="sm"/>
            <a:tailEnd type="none" w="sm" len="sm"/>
          </a:ln>
        </p:spPr>
        <p:txBody>
          <a:bodyPr wrap="square">
            <a:spAutoFit/>
          </a:bodyPr>
          <a:p>
            <a:pPr eaLnBrk="1" hangingPunct="1">
              <a:spcBef>
                <a:spcPct val="50000"/>
              </a:spcBef>
            </a:pPr>
            <a:r>
              <a:rPr altLang="en-US" b="1" sz="2800" lang="zh-CN"/>
              <a:t>主程序</a:t>
            </a:r>
          </a:p>
        </p:txBody>
      </p:sp>
      <p:cxnSp>
        <p:nvCxnSpPr>
          <p:cNvPr id="3145728" name="直接箭头连接符 8"/>
          <p:cNvCxnSpPr>
            <a:cxnSpLocks noChangeShapeType="1"/>
          </p:cNvCxnSpPr>
          <p:nvPr/>
        </p:nvCxnSpPr>
        <p:spPr bwMode="auto">
          <a:xfrm>
            <a:off x="5992813" y="4174381"/>
            <a:ext cx="0" cy="1149350"/>
          </a:xfrm>
          <a:prstGeom prst="straightConnector1"/>
          <a:noFill/>
          <a:ln w="38100" algn="ctr">
            <a:solidFill>
              <a:srgbClr val="00B050"/>
            </a:solidFill>
            <a:round/>
            <a:headEnd/>
            <a:tailEnd type="arrow" w="med" len="med"/>
          </a:ln>
        </p:spPr>
      </p:cxnSp>
      <p:cxnSp>
        <p:nvCxnSpPr>
          <p:cNvPr id="3145729" name="直接箭头连接符 9"/>
          <p:cNvCxnSpPr>
            <a:cxnSpLocks noChangeShapeType="1"/>
          </p:cNvCxnSpPr>
          <p:nvPr/>
        </p:nvCxnSpPr>
        <p:spPr bwMode="auto">
          <a:xfrm>
            <a:off x="4648200" y="5104656"/>
            <a:ext cx="1225550" cy="4762"/>
          </a:xfrm>
          <a:prstGeom prst="straightConnector1"/>
          <a:noFill/>
          <a:ln w="25400" algn="ctr">
            <a:solidFill>
              <a:srgbClr val="FF0000"/>
            </a:solidFill>
            <a:prstDash val="dash"/>
            <a:round/>
            <a:headEnd/>
            <a:tailEnd type="arrow" w="med" len="med"/>
          </a:ln>
        </p:spPr>
      </p:cxnSp>
      <p:cxnSp>
        <p:nvCxnSpPr>
          <p:cNvPr id="3145730" name="直接箭头连接符 10"/>
          <p:cNvCxnSpPr>
            <a:cxnSpLocks noChangeShapeType="1"/>
          </p:cNvCxnSpPr>
          <p:nvPr/>
        </p:nvCxnSpPr>
        <p:spPr bwMode="auto">
          <a:xfrm flipV="1">
            <a:off x="6060504" y="4383276"/>
            <a:ext cx="2123728" cy="864769"/>
          </a:xfrm>
          <a:prstGeom prst="straightConnector1"/>
          <a:noFill/>
          <a:ln w="25400" algn="ctr">
            <a:solidFill>
              <a:srgbClr val="FF0000"/>
            </a:solidFill>
            <a:prstDash val="dash"/>
            <a:round/>
            <a:headEnd/>
            <a:tailEnd type="arrow" w="med" len="med"/>
          </a:ln>
        </p:spPr>
      </p:cxnSp>
      <p:cxnSp>
        <p:nvCxnSpPr>
          <p:cNvPr id="3145731" name="直接箭头连接符 11"/>
          <p:cNvCxnSpPr>
            <a:cxnSpLocks noChangeShapeType="1"/>
          </p:cNvCxnSpPr>
          <p:nvPr/>
        </p:nvCxnSpPr>
        <p:spPr bwMode="auto">
          <a:xfrm>
            <a:off x="8184232" y="4383276"/>
            <a:ext cx="0" cy="1493996"/>
          </a:xfrm>
          <a:prstGeom prst="straightConnector1"/>
          <a:noFill/>
          <a:ln w="28575" algn="ctr">
            <a:solidFill>
              <a:srgbClr val="00B050"/>
            </a:solidFill>
            <a:round/>
            <a:headEnd/>
            <a:tailEnd type="arrow" w="med" len="med"/>
          </a:ln>
        </p:spPr>
      </p:cxnSp>
      <p:cxnSp>
        <p:nvCxnSpPr>
          <p:cNvPr id="3145732" name="直接箭头连接符 12"/>
          <p:cNvCxnSpPr>
            <a:cxnSpLocks noChangeShapeType="1"/>
          </p:cNvCxnSpPr>
          <p:nvPr/>
        </p:nvCxnSpPr>
        <p:spPr bwMode="auto">
          <a:xfrm flipH="1" flipV="1">
            <a:off x="6060504" y="5596769"/>
            <a:ext cx="1993677" cy="216291"/>
          </a:xfrm>
          <a:prstGeom prst="straightConnector1"/>
          <a:noFill/>
          <a:ln w="25400" algn="ctr">
            <a:solidFill>
              <a:srgbClr val="FF0000"/>
            </a:solidFill>
            <a:prstDash val="dash"/>
            <a:round/>
            <a:headEnd/>
            <a:tailEnd type="arrow" w="med" len="med"/>
          </a:ln>
        </p:spPr>
      </p:cxnSp>
      <p:sp>
        <p:nvSpPr>
          <p:cNvPr id="1048594" name="Text Box 3078"/>
          <p:cNvSpPr txBox="1">
            <a:spLocks noChangeArrowheads="1"/>
          </p:cNvSpPr>
          <p:nvPr/>
        </p:nvSpPr>
        <p:spPr bwMode="auto">
          <a:xfrm>
            <a:off x="5087888" y="5195143"/>
            <a:ext cx="1006475"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断点</a:t>
            </a:r>
          </a:p>
        </p:txBody>
      </p:sp>
      <p:cxnSp>
        <p:nvCxnSpPr>
          <p:cNvPr id="3145733" name="直接箭头连接符 14"/>
          <p:cNvCxnSpPr>
            <a:cxnSpLocks noChangeShapeType="1"/>
          </p:cNvCxnSpPr>
          <p:nvPr/>
        </p:nvCxnSpPr>
        <p:spPr bwMode="auto">
          <a:xfrm>
            <a:off x="6010275" y="5593606"/>
            <a:ext cx="0" cy="1147762"/>
          </a:xfrm>
          <a:prstGeom prst="straightConnector1"/>
          <a:noFill/>
          <a:ln w="38100" algn="ctr">
            <a:solidFill>
              <a:srgbClr val="00B050"/>
            </a:solidFill>
            <a:round/>
            <a:headEnd/>
            <a:tailEnd type="arrow" w="med" len="med"/>
          </a:ln>
        </p:spPr>
      </p:cxnSp>
      <p:grpSp>
        <p:nvGrpSpPr>
          <p:cNvPr id="39" name="组合 15"/>
          <p:cNvGrpSpPr/>
          <p:nvPr/>
        </p:nvGrpSpPr>
        <p:grpSpPr>
          <a:xfrm>
            <a:off x="2351584" y="0"/>
            <a:ext cx="5112568" cy="839639"/>
            <a:chOff x="827584" y="0"/>
            <a:chExt cx="5112568" cy="839639"/>
          </a:xfrm>
        </p:grpSpPr>
        <p:sp>
          <p:nvSpPr>
            <p:cNvPr id="1048595" name="六边形 16"/>
            <p:cNvSpPr/>
            <p:nvPr/>
          </p:nvSpPr>
          <p:spPr>
            <a:xfrm>
              <a:off x="1119858" y="93956"/>
              <a:ext cx="4820294" cy="649825"/>
            </a:xfrm>
            <a:prstGeom prst="hexagon"/>
            <a:gradFill flip="none" rotWithShape="1">
              <a:gsLst>
                <a:gs pos="0">
                  <a:schemeClr val="bg1">
                    <a:lumMod val="85000"/>
                    <a:lumOff val="15000"/>
                  </a:schemeClr>
                </a:gs>
                <a:gs pos="100000">
                  <a:schemeClr val="bg1">
                    <a:lumMod val="85000"/>
                  </a:schemeClr>
                </a:gs>
              </a:gsLst>
              <a:lin ang="13500000" scaled="1"/>
            </a:gradFill>
            <a:ln>
              <a:gradFill>
                <a:gsLst>
                  <a:gs pos="0">
                    <a:schemeClr val="bg1">
                      <a:lumMod val="71000"/>
                      <a:lumOff val="29000"/>
                    </a:schemeClr>
                  </a:gs>
                  <a:gs pos="100000">
                    <a:schemeClr val="bg1">
                      <a:lumMod val="85000"/>
                    </a:schemeClr>
                  </a:gs>
                </a:gsLst>
                <a:lin ang="5400000" scaled="0"/>
              </a:gradFill>
            </a:ln>
            <a:effectLst>
              <a:outerShdw algn="tl" blurRad="482600" dir="2700000" dist="241300"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sz="2800" lang="en-US">
                  <a:solidFill>
                    <a:schemeClr val="tx1"/>
                  </a:solidFill>
                  <a:latin typeface="微软雅黑" panose="020B0503020204020204" pitchFamily="34" charset="-122"/>
                  <a:ea typeface="微软雅黑" panose="020B0503020204020204" pitchFamily="34" charset="-122"/>
                </a:rPr>
                <a:t>9.4.1   </a:t>
              </a:r>
              <a:r>
                <a:rPr altLang="en-US" b="1" sz="2800" lang="zh-CN">
                  <a:solidFill>
                    <a:schemeClr val="tx1"/>
                  </a:solidFill>
                  <a:latin typeface="微软雅黑" panose="020B0503020204020204" pitchFamily="34" charset="-122"/>
                  <a:ea typeface="微软雅黑" panose="020B0503020204020204" pitchFamily="34" charset="-122"/>
                </a:rPr>
                <a:t>中断基本概念</a:t>
              </a:r>
              <a:r>
                <a:rPr altLang="zh-CN" b="1" sz="2800" lang="en-US">
                  <a:solidFill>
                    <a:schemeClr val="tx1"/>
                  </a:solidFill>
                  <a:latin typeface="微软雅黑" panose="020B0503020204020204" pitchFamily="34" charset="-122"/>
                  <a:ea typeface="微软雅黑" panose="020B0503020204020204" pitchFamily="34" charset="-122"/>
                </a:rPr>
                <a:t>   </a:t>
              </a:r>
              <a:endParaRPr altLang="en-US" b="1" dirty="0" sz="2800" lang="zh-CN">
                <a:solidFill>
                  <a:schemeClr val="tx1"/>
                </a:solidFill>
                <a:latin typeface="微软雅黑" panose="020B0503020204020204" pitchFamily="34" charset="-122"/>
                <a:ea typeface="微软雅黑" panose="020B0503020204020204" pitchFamily="34" charset="-122"/>
              </a:endParaRPr>
            </a:p>
          </p:txBody>
        </p:sp>
        <p:grpSp>
          <p:nvGrpSpPr>
            <p:cNvPr id="40" name="组合 17"/>
            <p:cNvGrpSpPr/>
            <p:nvPr/>
          </p:nvGrpSpPr>
          <p:grpSpPr>
            <a:xfrm>
              <a:off x="827584" y="0"/>
              <a:ext cx="864096" cy="839639"/>
              <a:chOff x="304800" y="673100"/>
              <a:chExt cx="4000500" cy="4000500"/>
            </a:xfrm>
            <a:effectLst>
              <a:outerShdw algn="tr" blurRad="444500" dir="6840000" dist="254000" rotWithShape="0">
                <a:prstClr val="black">
                  <a:alpha val="50000"/>
                </a:prstClr>
              </a:outerShdw>
            </a:effectLst>
          </p:grpSpPr>
          <p:sp>
            <p:nvSpPr>
              <p:cNvPr id="1048596" name="同心圆 2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sp>
            <p:nvSpPr>
              <p:cNvPr id="1048597" name="椭圆 22"/>
              <p:cNvSpPr/>
              <p:nvPr/>
            </p:nvSpPr>
            <p:spPr>
              <a:xfrm>
                <a:off x="392113" y="760413"/>
                <a:ext cx="3825874" cy="3825874"/>
              </a:xfrm>
              <a:prstGeom prst="ellipse"/>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grpSp>
        <p:grpSp>
          <p:nvGrpSpPr>
            <p:cNvPr id="41" name="组合 18"/>
            <p:cNvGrpSpPr/>
            <p:nvPr/>
          </p:nvGrpSpPr>
          <p:grpSpPr>
            <a:xfrm>
              <a:off x="1043607" y="174509"/>
              <a:ext cx="449306" cy="473563"/>
              <a:chOff x="304800" y="673100"/>
              <a:chExt cx="4000500" cy="4000500"/>
            </a:xfrm>
            <a:effectLst>
              <a:outerShdw algn="tr" blurRad="444500" dir="6840000" dist="254000" rotWithShape="0">
                <a:prstClr val="black">
                  <a:alpha val="50000"/>
                </a:prstClr>
              </a:outerShdw>
            </a:effectLst>
          </p:grpSpPr>
          <p:sp>
            <p:nvSpPr>
              <p:cNvPr id="1048598" name="同心圆 2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sp>
            <p:nvSpPr>
              <p:cNvPr id="1048599" name="椭圆 20"/>
              <p:cNvSpPr/>
              <p:nvPr/>
            </p:nvSpPr>
            <p:spPr>
              <a:xfrm>
                <a:off x="392113" y="760413"/>
                <a:ext cx="3825874" cy="3825874"/>
              </a:xfrm>
              <a:prstGeom prst="ellipse"/>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grpSp>
      </p:grpSp>
      <p:sp>
        <p:nvSpPr>
          <p:cNvPr id="1048600" name="椭圆 23"/>
          <p:cNvSpPr/>
          <p:nvPr/>
        </p:nvSpPr>
        <p:spPr>
          <a:xfrm>
            <a:off x="1995994" y="1052736"/>
            <a:ext cx="499606" cy="504056"/>
          </a:xfrm>
          <a:prstGeom prst="ellipse"/>
          <a:solidFill>
            <a:srgbClr val="009242"/>
          </a:solidFill>
          <a:ln>
            <a:noFill/>
          </a:ln>
          <a:effectLst>
            <a:outerShdw algn="tr" blurRad="88900" dir="8100000" dist="63500"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sz="2800" lang="en-US">
                <a:solidFill>
                  <a:schemeClr val="tx1"/>
                </a:solidFill>
                <a:latin typeface="微软雅黑" pitchFamily="34" charset="-122"/>
                <a:ea typeface="微软雅黑" pitchFamily="34" charset="-122"/>
              </a:rPr>
              <a:t>1</a:t>
            </a:r>
            <a:endParaRPr altLang="en-US" b="1" dirty="0" sz="2800" lang="zh-CN">
              <a:solidFill>
                <a:schemeClr val="tx1"/>
              </a:solidFill>
              <a:latin typeface="微软雅黑" pitchFamily="34" charset="-122"/>
              <a:ea typeface="微软雅黑" pitchFamily="34" charset="-122"/>
            </a:endParaRPr>
          </a:p>
        </p:txBody>
      </p:sp>
      <p:sp>
        <p:nvSpPr>
          <p:cNvPr id="1048601" name="文本框 24"/>
          <p:cNvSpPr txBox="1"/>
          <p:nvPr/>
        </p:nvSpPr>
        <p:spPr>
          <a:xfrm>
            <a:off x="2546077" y="1057768"/>
            <a:ext cx="1627369" cy="523220"/>
          </a:xfrm>
          <a:prstGeom prst="rect"/>
          <a:noFill/>
        </p:spPr>
        <p:txBody>
          <a:bodyPr rtlCol="0" wrap="none">
            <a:spAutoFit/>
          </a:bodyPr>
          <a:p>
            <a:r>
              <a:rPr altLang="en-US" b="1" sz="2800" lang="zh-CN"/>
              <a:t>中断含义</a:t>
            </a:r>
          </a:p>
        </p:txBody>
      </p:sp>
      <p:sp>
        <p:nvSpPr>
          <p:cNvPr id="1048602" name="文本框 2"/>
          <p:cNvSpPr txBox="1"/>
          <p:nvPr/>
        </p:nvSpPr>
        <p:spPr>
          <a:xfrm>
            <a:off x="6227204" y="4592391"/>
            <a:ext cx="1627369" cy="523220"/>
          </a:xfrm>
          <a:prstGeom prst="rect"/>
          <a:noFill/>
        </p:spPr>
        <p:txBody>
          <a:bodyPr rtlCol="0" wrap="none">
            <a:spAutoFit/>
          </a:bodyPr>
          <a:p>
            <a:r>
              <a:rPr altLang="en-US" b="1" sz="2800" lang="zh-CN"/>
              <a:t>中断响应</a:t>
            </a:r>
          </a:p>
        </p:txBody>
      </p:sp>
      <mc:AlternateContent xmlns:mc="http://schemas.openxmlformats.org/markup-compatibility/2006">
        <mc:Choice xmlns:p14="http://schemas.microsoft.com/office/powerpoint/2010/main" Requires="p14">
          <p:contentPart p14:bwMode="auto" r:id="rId1">
            <p14:nvContentPartPr>
              <p14:cNvPr id="1049428" name=""/>
              <p14:cNvContentPartPr/>
              <p14:nvPr/>
            </p14:nvContentPartPr>
            <p14:xfrm>
              <a:off x="12187238" y="2938802"/>
              <a:ext cx="13610" cy="71097"/>
            </p14:xfrm>
          </p:contentPart>
        </mc:Choice>
        <mc:Fallback>
          <p:sp>
            <p:nvSpPr>
              <p:cNvPr id="1049428" name=""/>
              <p:cNvSpPr/>
              <p:nvPr/>
            </p:nvSpPr>
            <p:spPr>
              <a:xfrm>
                <a:off x="12187238" y="2938802"/>
                <a:ext cx="13610" cy="71097"/>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1">
                                  <p:stCondLst>
                                    <p:cond delay="0"/>
                                  </p:stCondLst>
                                  <p:childTnLst>
                                    <p:set>
                                      <p:cBhvr>
                                        <p:cTn dur="1" fill="hold" id="6">
                                          <p:stCondLst>
                                            <p:cond delay="0"/>
                                          </p:stCondLst>
                                        </p:cTn>
                                        <p:tgtEl>
                                          <p:spTgt spid="1048590"/>
                                        </p:tgtEl>
                                        <p:attrNameLst>
                                          <p:attrName>style.visibility</p:attrName>
                                        </p:attrNameLst>
                                      </p:cBhvr>
                                      <p:to>
                                        <p:strVal val="visible"/>
                                      </p:to>
                                    </p:set>
                                    <p:animEffect transition="in" filter="wipe(up)">
                                      <p:cBhvr>
                                        <p:cTn dur="500" id="7"/>
                                        <p:tgtEl>
                                          <p:spTgt spid="104859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1">
                                  <p:stCondLst>
                                    <p:cond delay="0"/>
                                  </p:stCondLst>
                                  <p:childTnLst>
                                    <p:set>
                                      <p:cBhvr>
                                        <p:cTn dur="1" fill="hold" id="11">
                                          <p:stCondLst>
                                            <p:cond delay="0"/>
                                          </p:stCondLst>
                                        </p:cTn>
                                        <p:tgtEl>
                                          <p:spTgt spid="1048593"/>
                                        </p:tgtEl>
                                        <p:attrNameLst>
                                          <p:attrName>style.visibility</p:attrName>
                                        </p:attrNameLst>
                                      </p:cBhvr>
                                      <p:to>
                                        <p:strVal val="visible"/>
                                      </p:to>
                                    </p:set>
                                    <p:animEffect transition="in" filter="wipe(up)">
                                      <p:cBhvr>
                                        <p:cTn dur="500" id="12"/>
                                        <p:tgtEl>
                                          <p:spTgt spid="1048593"/>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 presetSubtype="0">
                                  <p:stCondLst>
                                    <p:cond delay="0"/>
                                  </p:stCondLst>
                                  <p:childTnLst>
                                    <p:set>
                                      <p:cBhvr>
                                        <p:cTn dur="1" fill="hold" id="16">
                                          <p:stCondLst>
                                            <p:cond delay="0"/>
                                          </p:stCondLst>
                                        </p:cTn>
                                        <p:tgtEl>
                                          <p:spTgt spid="3145728"/>
                                        </p:tgtEl>
                                        <p:attrNameLst>
                                          <p:attrName>style.visibility</p:attrName>
                                        </p:attrNameLst>
                                      </p:cBhvr>
                                      <p:to>
                                        <p:strVal val="visible"/>
                                      </p:to>
                                    </p:se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2" presetSubtype="8">
                                  <p:stCondLst>
                                    <p:cond delay="0"/>
                                  </p:stCondLst>
                                  <p:childTnLst>
                                    <p:set>
                                      <p:cBhvr>
                                        <p:cTn dur="1" fill="hold" id="20">
                                          <p:stCondLst>
                                            <p:cond delay="0"/>
                                          </p:stCondLst>
                                        </p:cTn>
                                        <p:tgtEl>
                                          <p:spTgt spid="1048591"/>
                                        </p:tgtEl>
                                        <p:attrNameLst>
                                          <p:attrName>style.visibility</p:attrName>
                                        </p:attrNameLst>
                                      </p:cBhvr>
                                      <p:to>
                                        <p:strVal val="visible"/>
                                      </p:to>
                                    </p:set>
                                    <p:animEffect transition="in" filter="wipe(left)">
                                      <p:cBhvr>
                                        <p:cTn dur="500" id="21"/>
                                        <p:tgtEl>
                                          <p:spTgt spid="1048591"/>
                                        </p:tgtEl>
                                      </p:cBhvr>
                                    </p:animEffect>
                                  </p:childTnLst>
                                </p:cTn>
                              </p:par>
                              <p:par>
                                <p:cTn fill="hold" id="22" nodeType="withEffect" presetClass="entr" presetID="1" presetSubtype="0">
                                  <p:stCondLst>
                                    <p:cond delay="0"/>
                                  </p:stCondLst>
                                  <p:childTnLst>
                                    <p:set>
                                      <p:cBhvr>
                                        <p:cTn dur="1" fill="hold" id="23">
                                          <p:stCondLst>
                                            <p:cond delay="0"/>
                                          </p:stCondLst>
                                        </p:cTn>
                                        <p:tgtEl>
                                          <p:spTgt spid="3145729"/>
                                        </p:tgtEl>
                                        <p:attrNameLst>
                                          <p:attrName>style.visibility</p:attrName>
                                        </p:attrNameLst>
                                      </p:cBhvr>
                                      <p:to>
                                        <p:strVal val="visible"/>
                                      </p:to>
                                    </p:set>
                                  </p:childTnLst>
                                </p:cTn>
                              </p:par>
                            </p:childTnLst>
                          </p:cTn>
                        </p:par>
                      </p:childTnLst>
                    </p:cTn>
                  </p:par>
                  <p:par>
                    <p:cTn fill="hold" id="24">
                      <p:stCondLst>
                        <p:cond delay="indefinite"/>
                      </p:stCondLst>
                      <p:childTnLst>
                        <p:par>
                          <p:cTn fill="hold" id="25">
                            <p:stCondLst>
                              <p:cond delay="0"/>
                            </p:stCondLst>
                            <p:childTnLst>
                              <p:par>
                                <p:cTn fill="hold" id="26" nodeType="clickEffect" presetClass="entr" presetID="1" presetSubtype="0">
                                  <p:stCondLst>
                                    <p:cond delay="0"/>
                                  </p:stCondLst>
                                  <p:childTnLst>
                                    <p:set>
                                      <p:cBhvr>
                                        <p:cTn dur="1" fill="hold" id="27">
                                          <p:stCondLst>
                                            <p:cond delay="0"/>
                                          </p:stCondLst>
                                        </p:cTn>
                                        <p:tgtEl>
                                          <p:spTgt spid="3145730"/>
                                        </p:tgtEl>
                                        <p:attrNameLst>
                                          <p:attrName>style.visibility</p:attrName>
                                        </p:attrNameLst>
                                      </p:cBhvr>
                                      <p:to>
                                        <p:strVal val="visible"/>
                                      </p:to>
                                    </p:set>
                                  </p:childTnLst>
                                </p:cTn>
                              </p:par>
                            </p:childTnLst>
                          </p:cTn>
                        </p:par>
                        <p:par>
                          <p:cTn fill="hold" id="28">
                            <p:stCondLst>
                              <p:cond delay="0"/>
                            </p:stCondLst>
                            <p:childTnLst>
                              <p:par>
                                <p:cTn fill="hold" grpId="0" id="29" nodeType="afterEffect" presetClass="entr" presetID="22" presetSubtype="8">
                                  <p:stCondLst>
                                    <p:cond delay="0"/>
                                  </p:stCondLst>
                                  <p:childTnLst>
                                    <p:set>
                                      <p:cBhvr>
                                        <p:cTn dur="1" fill="hold" id="30">
                                          <p:stCondLst>
                                            <p:cond delay="0"/>
                                          </p:stCondLst>
                                        </p:cTn>
                                        <p:tgtEl>
                                          <p:spTgt spid="1048602"/>
                                        </p:tgtEl>
                                        <p:attrNameLst>
                                          <p:attrName>style.visibility</p:attrName>
                                        </p:attrNameLst>
                                      </p:cBhvr>
                                      <p:to>
                                        <p:strVal val="visible"/>
                                      </p:to>
                                    </p:set>
                                    <p:animEffect transition="in" filter="wipe(left)">
                                      <p:cBhvr>
                                        <p:cTn dur="500" id="31"/>
                                        <p:tgtEl>
                                          <p:spTgt spid="1048602"/>
                                        </p:tgtEl>
                                      </p:cBhvr>
                                    </p:animEffect>
                                  </p:childTnLst>
                                </p:cTn>
                              </p:par>
                            </p:childTnLst>
                          </p:cTn>
                        </p:par>
                      </p:childTnLst>
                    </p:cTn>
                  </p:par>
                  <p:par>
                    <p:cTn fill="hold" id="32">
                      <p:stCondLst>
                        <p:cond delay="indefinite"/>
                      </p:stCondLst>
                      <p:childTnLst>
                        <p:par>
                          <p:cTn fill="hold" id="33">
                            <p:stCondLst>
                              <p:cond delay="0"/>
                            </p:stCondLst>
                            <p:childTnLst>
                              <p:par>
                                <p:cTn fill="hold" id="34" nodeType="clickEffect" presetClass="entr" presetID="1" presetSubtype="0">
                                  <p:stCondLst>
                                    <p:cond delay="0"/>
                                  </p:stCondLst>
                                  <p:childTnLst>
                                    <p:set>
                                      <p:cBhvr>
                                        <p:cTn dur="1" fill="hold" id="35">
                                          <p:stCondLst>
                                            <p:cond delay="0"/>
                                          </p:stCondLst>
                                        </p:cTn>
                                        <p:tgtEl>
                                          <p:spTgt spid="3145731"/>
                                        </p:tgtEl>
                                        <p:attrNameLst>
                                          <p:attrName>style.visibility</p:attrName>
                                        </p:attrNameLst>
                                      </p:cBhvr>
                                      <p:to>
                                        <p:strVal val="visible"/>
                                      </p:to>
                                    </p:set>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22" presetSubtype="8">
                                  <p:stCondLst>
                                    <p:cond delay="0"/>
                                  </p:stCondLst>
                                  <p:childTnLst>
                                    <p:set>
                                      <p:cBhvr>
                                        <p:cTn dur="1" fill="hold" id="39">
                                          <p:stCondLst>
                                            <p:cond delay="0"/>
                                          </p:stCondLst>
                                        </p:cTn>
                                        <p:tgtEl>
                                          <p:spTgt spid="1048592"/>
                                        </p:tgtEl>
                                        <p:attrNameLst>
                                          <p:attrName>style.visibility</p:attrName>
                                        </p:attrNameLst>
                                      </p:cBhvr>
                                      <p:to>
                                        <p:strVal val="visible"/>
                                      </p:to>
                                    </p:set>
                                    <p:animEffect transition="in" filter="wipe(left)">
                                      <p:cBhvr>
                                        <p:cTn dur="500" id="40"/>
                                        <p:tgtEl>
                                          <p:spTgt spid="1048592"/>
                                        </p:tgtEl>
                                      </p:cBhvr>
                                    </p:animEffect>
                                  </p:childTnLst>
                                </p:cTn>
                              </p:par>
                            </p:childTnLst>
                          </p:cTn>
                        </p:par>
                      </p:childTnLst>
                    </p:cTn>
                  </p:par>
                  <p:par>
                    <p:cTn fill="hold" id="41">
                      <p:stCondLst>
                        <p:cond delay="indefinite"/>
                      </p:stCondLst>
                      <p:childTnLst>
                        <p:par>
                          <p:cTn fill="hold" id="42">
                            <p:stCondLst>
                              <p:cond delay="0"/>
                            </p:stCondLst>
                            <p:childTnLst>
                              <p:par>
                                <p:cTn fill="hold" id="43" nodeType="clickEffect" presetClass="entr" presetID="1" presetSubtype="0">
                                  <p:stCondLst>
                                    <p:cond delay="0"/>
                                  </p:stCondLst>
                                  <p:childTnLst>
                                    <p:set>
                                      <p:cBhvr>
                                        <p:cTn dur="1" fill="hold" id="44">
                                          <p:stCondLst>
                                            <p:cond delay="0"/>
                                          </p:stCondLst>
                                        </p:cTn>
                                        <p:tgtEl>
                                          <p:spTgt spid="3145732"/>
                                        </p:tgtEl>
                                        <p:attrNameLst>
                                          <p:attrName>style.visibility</p:attrName>
                                        </p:attrNameLst>
                                      </p:cBhvr>
                                      <p:to>
                                        <p:strVal val="visible"/>
                                      </p:to>
                                    </p:set>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22" presetSubtype="8">
                                  <p:stCondLst>
                                    <p:cond delay="0"/>
                                  </p:stCondLst>
                                  <p:childTnLst>
                                    <p:set>
                                      <p:cBhvr>
                                        <p:cTn dur="1" fill="hold" id="48">
                                          <p:stCondLst>
                                            <p:cond delay="0"/>
                                          </p:stCondLst>
                                        </p:cTn>
                                        <p:tgtEl>
                                          <p:spTgt spid="1048594"/>
                                        </p:tgtEl>
                                        <p:attrNameLst>
                                          <p:attrName>style.visibility</p:attrName>
                                        </p:attrNameLst>
                                      </p:cBhvr>
                                      <p:to>
                                        <p:strVal val="visible"/>
                                      </p:to>
                                    </p:set>
                                    <p:animEffect transition="in" filter="wipe(left)">
                                      <p:cBhvr>
                                        <p:cTn dur="500" id="49"/>
                                        <p:tgtEl>
                                          <p:spTgt spid="1048594"/>
                                        </p:tgtEl>
                                      </p:cBhvr>
                                    </p:animEffect>
                                  </p:childTnLst>
                                </p:cTn>
                              </p:par>
                            </p:childTnLst>
                          </p:cTn>
                        </p:par>
                      </p:childTnLst>
                    </p:cTn>
                  </p:par>
                  <p:par>
                    <p:cTn fill="hold" id="50">
                      <p:stCondLst>
                        <p:cond delay="indefinite"/>
                      </p:stCondLst>
                      <p:childTnLst>
                        <p:par>
                          <p:cTn fill="hold" id="51">
                            <p:stCondLst>
                              <p:cond delay="0"/>
                            </p:stCondLst>
                            <p:childTnLst>
                              <p:par>
                                <p:cTn fill="hold" id="52" nodeType="clickEffect" presetClass="entr" presetID="1" presetSubtype="0">
                                  <p:stCondLst>
                                    <p:cond delay="0"/>
                                  </p:stCondLst>
                                  <p:childTnLst>
                                    <p:set>
                                      <p:cBhvr>
                                        <p:cTn dur="1" fill="hold" id="53">
                                          <p:stCondLst>
                                            <p:cond delay="0"/>
                                          </p:stCondLst>
                                        </p:cTn>
                                        <p:tgtEl>
                                          <p:spTgt spid="3145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0" grpId="0" autoUpdateAnimBg="0"/>
      <p:bldP spid="1048591" grpId="0" autoUpdateAnimBg="0"/>
      <p:bldP spid="1048592" grpId="0"/>
      <p:bldP spid="1048593" grpId="0" autoUpdateAnimBg="0"/>
      <p:bldP spid="1048594" grpId="0" autoUpdateAnimBg="0"/>
      <p:bldP spid="104860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87" name=""/>
        <p:cNvGrpSpPr/>
        <p:nvPr/>
      </p:nvGrpSpPr>
      <p:grpSpPr>
        <a:xfrm>
          <a:off x="0" y="0"/>
          <a:ext cx="0" cy="0"/>
          <a:chOff x="0" y="0"/>
          <a:chExt cx="0" cy="0"/>
        </a:xfrm>
      </p:grpSpPr>
      <p:sp>
        <p:nvSpPr>
          <p:cNvPr id="1049104" name="Text Box 4"/>
          <p:cNvSpPr txBox="1">
            <a:spLocks noChangeArrowheads="1"/>
          </p:cNvSpPr>
          <p:nvPr/>
        </p:nvSpPr>
        <p:spPr bwMode="auto">
          <a:xfrm>
            <a:off x="3959225" y="1268760"/>
            <a:ext cx="1651000" cy="480131"/>
          </a:xfrm>
          <a:prstGeom prst="rect"/>
          <a:solidFill>
            <a:srgbClr val="E1FFFF"/>
          </a:solidFill>
          <a:ln w="25400">
            <a:solidFill>
              <a:srgbClr val="003400"/>
            </a:solidFill>
            <a:miter lim="800000"/>
            <a:headEnd/>
            <a:tailEnd/>
          </a:ln>
        </p:spPr>
        <p:txBody>
          <a:bodyPr>
            <a:spAutoFit/>
          </a:bodyPr>
          <a:p>
            <a:pPr algn="ctr">
              <a:lnSpc>
                <a:spcPct val="90000"/>
              </a:lnSpc>
            </a:pPr>
            <a:r>
              <a:rPr altLang="en-US" b="1" sz="2800" lang="zh-CN"/>
              <a:t> 主程序</a:t>
            </a:r>
            <a:endParaRPr altLang="zh-CN" b="1" sz="2800" lang="en-US"/>
          </a:p>
        </p:txBody>
      </p:sp>
      <p:sp>
        <p:nvSpPr>
          <p:cNvPr id="1049105" name="Text Box 5"/>
          <p:cNvSpPr txBox="1">
            <a:spLocks noChangeArrowheads="1"/>
          </p:cNvSpPr>
          <p:nvPr/>
        </p:nvSpPr>
        <p:spPr bwMode="auto">
          <a:xfrm>
            <a:off x="3833813" y="4064250"/>
            <a:ext cx="1924050" cy="458587"/>
          </a:xfrm>
          <a:prstGeom prst="rect"/>
          <a:solidFill>
            <a:srgbClr val="E1FFFF"/>
          </a:solidFill>
          <a:ln w="25400">
            <a:solidFill>
              <a:srgbClr val="003400"/>
            </a:solidFill>
            <a:miter lim="800000"/>
            <a:headEnd/>
            <a:tailEnd/>
          </a:ln>
        </p:spPr>
        <p:txBody>
          <a:bodyPr>
            <a:spAutoFit/>
          </a:bodyPr>
          <a:p>
            <a:pPr>
              <a:lnSpc>
                <a:spcPct val="85000"/>
              </a:lnSpc>
            </a:pPr>
            <a:r>
              <a:rPr altLang="zh-CN" b="1" sz="2800" lang="en-US"/>
              <a:t>PC</a:t>
            </a:r>
            <a:r>
              <a:rPr altLang="zh-CN" b="1" sz="2800" lang="en-US">
                <a:ea typeface="MingLiU" pitchFamily="49" charset="-120"/>
                <a:sym typeface="Symbol" pitchFamily="18" charset="2"/>
              </a:rPr>
              <a:t></a:t>
            </a:r>
            <a:r>
              <a:rPr altLang="zh-CN" b="1" sz="2800" lang="en-US"/>
              <a:t>MDR</a:t>
            </a:r>
          </a:p>
        </p:txBody>
      </p:sp>
      <p:sp>
        <p:nvSpPr>
          <p:cNvPr id="1049106" name="Text Box 6"/>
          <p:cNvSpPr txBox="1">
            <a:spLocks noChangeArrowheads="1"/>
          </p:cNvSpPr>
          <p:nvPr/>
        </p:nvSpPr>
        <p:spPr bwMode="auto">
          <a:xfrm>
            <a:off x="3087688" y="2907060"/>
            <a:ext cx="3044825" cy="853440"/>
          </a:xfrm>
          <a:prstGeom prst="rect"/>
          <a:solidFill>
            <a:srgbClr val="E1FFFF"/>
          </a:solidFill>
          <a:ln w="25400">
            <a:solidFill>
              <a:srgbClr val="003400"/>
            </a:solidFill>
            <a:miter lim="800000"/>
            <a:headEnd/>
            <a:tailEnd/>
          </a:ln>
        </p:spPr>
        <p:txBody>
          <a:bodyPr>
            <a:spAutoFit/>
          </a:bodyPr>
          <a:p>
            <a:pPr algn="ctr">
              <a:lnSpc>
                <a:spcPct val="85000"/>
              </a:lnSpc>
            </a:pPr>
            <a:r>
              <a:rPr altLang="zh-CN" b="1" sz="2800" lang="en-US"/>
              <a:t>0</a:t>
            </a:r>
            <a:r>
              <a:rPr altLang="zh-CN" b="1" sz="2800" lang="en-US">
                <a:ea typeface="MingLiU" pitchFamily="49" charset="-120"/>
                <a:sym typeface="Symbol" pitchFamily="18" charset="2"/>
              </a:rPr>
              <a:t> PSW[4]</a:t>
            </a:r>
            <a:endParaRPr altLang="zh-CN" b="1" sz="2800" lang="en-US"/>
          </a:p>
          <a:p>
            <a:pPr algn="ctr">
              <a:lnSpc>
                <a:spcPct val="85000"/>
              </a:lnSpc>
            </a:pPr>
            <a:r>
              <a:rPr altLang="zh-CN" b="1" sz="2800" lang="en-US"/>
              <a:t>SP</a:t>
            </a:r>
            <a:r>
              <a:rPr altLang="zh-CN" b="1" sz="2800" lang="en-US">
                <a:ea typeface="黑体" pitchFamily="2" charset="-122"/>
              </a:rPr>
              <a:t>–1</a:t>
            </a:r>
            <a:r>
              <a:rPr altLang="zh-CN" b="1" sz="2800" lang="en-US">
                <a:ea typeface="MingLiU" pitchFamily="49" charset="-120"/>
                <a:sym typeface="Symbol" pitchFamily="18" charset="2"/>
              </a:rPr>
              <a:t></a:t>
            </a:r>
            <a:r>
              <a:rPr altLang="zh-CN" b="1" sz="2800" lang="en-US"/>
              <a:t>SP、MAR</a:t>
            </a:r>
          </a:p>
        </p:txBody>
      </p:sp>
      <p:sp>
        <p:nvSpPr>
          <p:cNvPr id="1049107" name="Text Box 7"/>
          <p:cNvSpPr txBox="1">
            <a:spLocks noChangeArrowheads="1"/>
          </p:cNvSpPr>
          <p:nvPr/>
        </p:nvSpPr>
        <p:spPr bwMode="auto">
          <a:xfrm>
            <a:off x="4065588" y="2086322"/>
            <a:ext cx="1509712" cy="458587"/>
          </a:xfrm>
          <a:prstGeom prst="rect"/>
          <a:solidFill>
            <a:srgbClr val="E1FFFF"/>
          </a:solidFill>
          <a:ln w="25400">
            <a:solidFill>
              <a:srgbClr val="003400"/>
            </a:solidFill>
            <a:miter lim="800000"/>
            <a:headEnd/>
            <a:tailEnd/>
          </a:ln>
        </p:spPr>
        <p:txBody>
          <a:bodyPr>
            <a:spAutoFit/>
          </a:bodyPr>
          <a:p>
            <a:pPr algn="ctr">
              <a:lnSpc>
                <a:spcPct val="85000"/>
              </a:lnSpc>
            </a:pPr>
            <a:r>
              <a:rPr altLang="en-US" b="1" sz="2800" lang="zh-CN"/>
              <a:t> 1</a:t>
            </a:r>
            <a:r>
              <a:rPr altLang="zh-CN" b="1" sz="2800" lang="en-US">
                <a:ea typeface="MingLiU" pitchFamily="49" charset="-120"/>
                <a:sym typeface="Symbol" pitchFamily="18" charset="2"/>
              </a:rPr>
              <a:t></a:t>
            </a:r>
            <a:r>
              <a:rPr altLang="zh-CN" b="1" sz="2800" lang="en-US"/>
              <a:t>IT</a:t>
            </a:r>
          </a:p>
        </p:txBody>
      </p:sp>
      <p:sp>
        <p:nvSpPr>
          <p:cNvPr id="1049108" name="Line 8"/>
          <p:cNvSpPr>
            <a:spLocks noChangeShapeType="1"/>
          </p:cNvSpPr>
          <p:nvPr/>
        </p:nvSpPr>
        <p:spPr bwMode="auto">
          <a:xfrm>
            <a:off x="4803775" y="1771997"/>
            <a:ext cx="0" cy="315913"/>
          </a:xfrm>
          <a:prstGeom prst="line"/>
          <a:noFill/>
          <a:ln w="22225">
            <a:solidFill>
              <a:srgbClr val="003400"/>
            </a:solidFill>
            <a:round/>
            <a:headEnd/>
            <a:tailEnd type="triangle" w="med" len="med"/>
          </a:ln>
        </p:spPr>
        <p:txBody>
          <a:bodyPr wrap="none"/>
          <a:p>
            <a:endParaRPr altLang="en-US" b="1" sz="2800" lang="zh-CN"/>
          </a:p>
        </p:txBody>
      </p:sp>
      <p:sp>
        <p:nvSpPr>
          <p:cNvPr id="1049109" name="Line 9"/>
          <p:cNvSpPr>
            <a:spLocks noChangeShapeType="1"/>
          </p:cNvSpPr>
          <p:nvPr/>
        </p:nvSpPr>
        <p:spPr bwMode="auto">
          <a:xfrm>
            <a:off x="4811713" y="2568922"/>
            <a:ext cx="0" cy="338138"/>
          </a:xfrm>
          <a:prstGeom prst="line"/>
          <a:noFill/>
          <a:ln w="22225">
            <a:solidFill>
              <a:srgbClr val="003400"/>
            </a:solidFill>
            <a:round/>
            <a:headEnd/>
            <a:tailEnd type="triangle" w="med" len="med"/>
          </a:ln>
        </p:spPr>
        <p:txBody>
          <a:bodyPr wrap="none"/>
          <a:p>
            <a:endParaRPr altLang="en-US" b="1" sz="2800" lang="zh-CN"/>
          </a:p>
        </p:txBody>
      </p:sp>
      <p:sp>
        <p:nvSpPr>
          <p:cNvPr id="1049110" name="Text Box 10"/>
          <p:cNvSpPr txBox="1">
            <a:spLocks noChangeArrowheads="1"/>
          </p:cNvSpPr>
          <p:nvPr/>
        </p:nvSpPr>
        <p:spPr bwMode="auto">
          <a:xfrm>
            <a:off x="1644650" y="2011710"/>
            <a:ext cx="2474913" cy="519112"/>
          </a:xfrm>
          <a:prstGeom prst="rect"/>
          <a:noFill/>
          <a:ln w="9525">
            <a:noFill/>
            <a:miter lim="800000"/>
            <a:headEnd/>
            <a:tailEnd/>
          </a:ln>
        </p:spPr>
        <p:txBody>
          <a:bodyPr>
            <a:spAutoFit/>
          </a:bodyPr>
          <a:p>
            <a:r>
              <a:rPr altLang="en-US" b="1" sz="2800" lang="zh-CN"/>
              <a:t>进入中断周期</a:t>
            </a:r>
          </a:p>
        </p:txBody>
      </p:sp>
      <p:sp>
        <p:nvSpPr>
          <p:cNvPr id="1049111" name="Line 11"/>
          <p:cNvSpPr>
            <a:spLocks noChangeShapeType="1"/>
          </p:cNvSpPr>
          <p:nvPr/>
        </p:nvSpPr>
        <p:spPr bwMode="auto">
          <a:xfrm>
            <a:off x="4819650" y="3694931"/>
            <a:ext cx="0" cy="323850"/>
          </a:xfrm>
          <a:prstGeom prst="line"/>
          <a:noFill/>
          <a:ln w="22225">
            <a:solidFill>
              <a:srgbClr val="003400"/>
            </a:solidFill>
            <a:round/>
            <a:headEnd/>
            <a:tailEnd type="triangle" w="med" len="med"/>
          </a:ln>
        </p:spPr>
        <p:txBody>
          <a:bodyPr wrap="none"/>
          <a:p>
            <a:endParaRPr altLang="en-US" b="1" sz="2800" lang="zh-CN"/>
          </a:p>
        </p:txBody>
      </p:sp>
      <p:sp>
        <p:nvSpPr>
          <p:cNvPr id="1049112" name="Line 12"/>
          <p:cNvSpPr>
            <a:spLocks noChangeShapeType="1"/>
          </p:cNvSpPr>
          <p:nvPr/>
        </p:nvSpPr>
        <p:spPr bwMode="auto">
          <a:xfrm>
            <a:off x="1743075" y="2695922"/>
            <a:ext cx="8450263" cy="0"/>
          </a:xfrm>
          <a:prstGeom prst="line"/>
          <a:noFill/>
          <a:ln w="19050">
            <a:solidFill>
              <a:srgbClr val="003400"/>
            </a:solidFill>
            <a:prstDash val="lgDash"/>
            <a:round/>
            <a:headEnd/>
            <a:tailEnd/>
          </a:ln>
        </p:spPr>
        <p:txBody>
          <a:bodyPr wrap="none"/>
          <a:p>
            <a:endParaRPr altLang="en-US" b="1" sz="2800" lang="zh-CN"/>
          </a:p>
        </p:txBody>
      </p:sp>
      <p:sp>
        <p:nvSpPr>
          <p:cNvPr id="1049113" name="Text Box 13"/>
          <p:cNvSpPr txBox="1">
            <a:spLocks noChangeArrowheads="1"/>
          </p:cNvSpPr>
          <p:nvPr/>
        </p:nvSpPr>
        <p:spPr bwMode="auto">
          <a:xfrm>
            <a:off x="3836988" y="4784330"/>
            <a:ext cx="1933575" cy="458587"/>
          </a:xfrm>
          <a:prstGeom prst="rect"/>
          <a:solidFill>
            <a:srgbClr val="E1FFFF"/>
          </a:solidFill>
          <a:ln w="25400">
            <a:solidFill>
              <a:srgbClr val="003400"/>
            </a:solidFill>
            <a:miter lim="800000"/>
            <a:headEnd/>
            <a:tailEnd/>
          </a:ln>
        </p:spPr>
        <p:txBody>
          <a:bodyPr>
            <a:spAutoFit/>
          </a:bodyPr>
          <a:p>
            <a:pPr algn="ctr">
              <a:lnSpc>
                <a:spcPct val="85000"/>
              </a:lnSpc>
            </a:pPr>
            <a:r>
              <a:rPr altLang="zh-CN" b="1" sz="2800" lang="en-US"/>
              <a:t>MDR</a:t>
            </a:r>
            <a:r>
              <a:rPr altLang="zh-CN" b="1" sz="2800" lang="en-US">
                <a:ea typeface="MingLiU" pitchFamily="49" charset="-120"/>
                <a:sym typeface="Symbol" pitchFamily="18" charset="2"/>
              </a:rPr>
              <a:t></a:t>
            </a:r>
            <a:r>
              <a:rPr altLang="zh-CN" b="1" sz="2800" lang="en-US"/>
              <a:t>M</a:t>
            </a:r>
          </a:p>
        </p:txBody>
      </p:sp>
      <p:sp>
        <p:nvSpPr>
          <p:cNvPr id="1049114" name="Line 14"/>
          <p:cNvSpPr>
            <a:spLocks noChangeShapeType="1"/>
          </p:cNvSpPr>
          <p:nvPr/>
        </p:nvSpPr>
        <p:spPr bwMode="auto">
          <a:xfrm>
            <a:off x="4827588" y="4487019"/>
            <a:ext cx="0" cy="323850"/>
          </a:xfrm>
          <a:prstGeom prst="line"/>
          <a:noFill/>
          <a:ln w="22225">
            <a:solidFill>
              <a:srgbClr val="003400"/>
            </a:solidFill>
            <a:round/>
            <a:headEnd/>
            <a:tailEnd type="triangle" w="med" len="med"/>
          </a:ln>
        </p:spPr>
        <p:txBody>
          <a:bodyPr wrap="none"/>
          <a:p>
            <a:endParaRPr altLang="en-US" b="1" sz="2800" lang="zh-CN"/>
          </a:p>
        </p:txBody>
      </p:sp>
      <p:sp>
        <p:nvSpPr>
          <p:cNvPr id="1049115" name="Rectangle 15"/>
          <p:cNvSpPr>
            <a:spLocks noChangeArrowheads="1"/>
          </p:cNvSpPr>
          <p:nvPr/>
        </p:nvSpPr>
        <p:spPr bwMode="auto">
          <a:xfrm>
            <a:off x="2208213" y="2883247"/>
            <a:ext cx="838200" cy="612139"/>
          </a:xfrm>
          <a:prstGeom prst="rect"/>
          <a:noFill/>
          <a:ln w="9525">
            <a:noFill/>
            <a:miter lim="800000"/>
            <a:headEnd/>
            <a:tailEnd/>
          </a:ln>
        </p:spPr>
        <p:txBody>
          <a:bodyPr>
            <a:spAutoFit/>
          </a:bodyPr>
          <a:p>
            <a:pPr>
              <a:spcBef>
                <a:spcPct val="0"/>
              </a:spcBef>
            </a:pPr>
            <a:r>
              <a:rPr altLang="zh-CN" b="1" sz="2800" lang="en-US"/>
              <a:t>IT</a:t>
            </a:r>
            <a:r>
              <a:rPr altLang="zh-CN" baseline="-12000" b="1" sz="2800" lang="en-US"/>
              <a:t>0</a:t>
            </a:r>
            <a:endParaRPr altLang="en-US" baseline="-12000" b="1" sz="2800" lang="zh-CN"/>
          </a:p>
        </p:txBody>
      </p:sp>
      <p:sp>
        <p:nvSpPr>
          <p:cNvPr id="1049116" name="Rectangle 16"/>
          <p:cNvSpPr>
            <a:spLocks noChangeArrowheads="1"/>
          </p:cNvSpPr>
          <p:nvPr/>
        </p:nvSpPr>
        <p:spPr bwMode="auto">
          <a:xfrm>
            <a:off x="6505575" y="3138835"/>
            <a:ext cx="914400" cy="612140"/>
          </a:xfrm>
          <a:prstGeom prst="rect"/>
          <a:noFill/>
          <a:ln w="9525">
            <a:noFill/>
            <a:miter lim="800000"/>
            <a:headEnd/>
            <a:tailEnd/>
          </a:ln>
        </p:spPr>
        <p:txBody>
          <a:bodyPr>
            <a:spAutoFit/>
          </a:bodyPr>
          <a:p>
            <a:pPr>
              <a:spcBef>
                <a:spcPct val="0"/>
              </a:spcBef>
            </a:pPr>
            <a:r>
              <a:rPr altLang="zh-CN" b="1" sz="2800" lang="en-US"/>
              <a:t>IT</a:t>
            </a:r>
            <a:r>
              <a:rPr altLang="zh-CN" baseline="-12000" b="1" sz="2800" lang="en-US"/>
              <a:t>3</a:t>
            </a:r>
            <a:endParaRPr altLang="en-US" baseline="-12000" b="1" sz="2800" lang="zh-CN"/>
          </a:p>
        </p:txBody>
      </p:sp>
      <p:sp>
        <p:nvSpPr>
          <p:cNvPr id="1049117" name="Rectangle 17"/>
          <p:cNvSpPr>
            <a:spLocks noChangeArrowheads="1"/>
          </p:cNvSpPr>
          <p:nvPr/>
        </p:nvSpPr>
        <p:spPr bwMode="auto">
          <a:xfrm>
            <a:off x="2193925" y="4003724"/>
            <a:ext cx="966788" cy="612139"/>
          </a:xfrm>
          <a:prstGeom prst="rect"/>
          <a:noFill/>
          <a:ln w="9525">
            <a:noFill/>
            <a:miter lim="800000"/>
            <a:headEnd/>
            <a:tailEnd/>
          </a:ln>
        </p:spPr>
        <p:txBody>
          <a:bodyPr>
            <a:spAutoFit/>
          </a:bodyPr>
          <a:p>
            <a:pPr>
              <a:spcBef>
                <a:spcPct val="0"/>
              </a:spcBef>
            </a:pPr>
            <a:r>
              <a:rPr altLang="zh-CN" b="1" sz="2800" lang="en-US"/>
              <a:t>IT</a:t>
            </a:r>
            <a:r>
              <a:rPr altLang="zh-CN" baseline="-12000" b="1" sz="2800" lang="en-US"/>
              <a:t>1</a:t>
            </a:r>
            <a:endParaRPr altLang="en-US" baseline="-12000" b="1" sz="2800" lang="zh-CN"/>
          </a:p>
        </p:txBody>
      </p:sp>
      <p:sp>
        <p:nvSpPr>
          <p:cNvPr id="1049118" name="Rectangle 18"/>
          <p:cNvSpPr>
            <a:spLocks noChangeArrowheads="1"/>
          </p:cNvSpPr>
          <p:nvPr/>
        </p:nvSpPr>
        <p:spPr bwMode="auto">
          <a:xfrm>
            <a:off x="2173288" y="4723805"/>
            <a:ext cx="920750" cy="612139"/>
          </a:xfrm>
          <a:prstGeom prst="rect"/>
          <a:noFill/>
          <a:ln w="9525">
            <a:noFill/>
            <a:miter lim="800000"/>
            <a:headEnd/>
            <a:tailEnd/>
          </a:ln>
        </p:spPr>
        <p:txBody>
          <a:bodyPr>
            <a:spAutoFit/>
          </a:bodyPr>
          <a:p>
            <a:pPr>
              <a:spcBef>
                <a:spcPct val="0"/>
              </a:spcBef>
            </a:pPr>
            <a:r>
              <a:rPr altLang="zh-CN" b="1" sz="2800" lang="en-US"/>
              <a:t>IT</a:t>
            </a:r>
            <a:r>
              <a:rPr altLang="zh-CN" baseline="-12000" b="1" sz="2800" lang="en-US"/>
              <a:t>2</a:t>
            </a:r>
            <a:endParaRPr altLang="en-US" baseline="-12000" b="1" sz="2800" lang="zh-CN"/>
          </a:p>
        </p:txBody>
      </p:sp>
      <p:sp>
        <p:nvSpPr>
          <p:cNvPr id="1049119" name="Text Box 19"/>
          <p:cNvSpPr txBox="1">
            <a:spLocks noChangeArrowheads="1"/>
          </p:cNvSpPr>
          <p:nvPr/>
        </p:nvSpPr>
        <p:spPr bwMode="auto">
          <a:xfrm>
            <a:off x="7321550" y="3194397"/>
            <a:ext cx="2933700" cy="480131"/>
          </a:xfrm>
          <a:prstGeom prst="rect"/>
          <a:solidFill>
            <a:srgbClr val="E1FFFF"/>
          </a:solidFill>
          <a:ln w="25400">
            <a:solidFill>
              <a:srgbClr val="003400"/>
            </a:solidFill>
            <a:miter lim="800000"/>
            <a:headEnd/>
            <a:tailEnd/>
          </a:ln>
        </p:spPr>
        <p:txBody>
          <a:bodyPr>
            <a:spAutoFit/>
          </a:bodyPr>
          <a:p>
            <a:pPr algn="ctr">
              <a:lnSpc>
                <a:spcPct val="90000"/>
              </a:lnSpc>
              <a:spcBef>
                <a:spcPct val="45000"/>
              </a:spcBef>
            </a:pPr>
            <a:r>
              <a:rPr altLang="en-US" b="1" sz="2800" lang="zh-CN"/>
              <a:t>向量地址</a:t>
            </a:r>
            <a:r>
              <a:rPr altLang="zh-CN" b="1" sz="2800" lang="en-US">
                <a:ea typeface="MingLiU" pitchFamily="49" charset="-120"/>
                <a:sym typeface="Symbol" pitchFamily="18" charset="2"/>
              </a:rPr>
              <a:t></a:t>
            </a:r>
            <a:r>
              <a:rPr altLang="zh-CN" b="1" sz="2800" lang="en-US"/>
              <a:t>MAR</a:t>
            </a:r>
          </a:p>
        </p:txBody>
      </p:sp>
      <p:sp>
        <p:nvSpPr>
          <p:cNvPr id="1049120" name="Text Box 20"/>
          <p:cNvSpPr txBox="1">
            <a:spLocks noChangeArrowheads="1"/>
          </p:cNvSpPr>
          <p:nvPr/>
        </p:nvSpPr>
        <p:spPr bwMode="auto">
          <a:xfrm>
            <a:off x="7419974" y="4051647"/>
            <a:ext cx="2835275" cy="867930"/>
          </a:xfrm>
          <a:prstGeom prst="rect"/>
          <a:solidFill>
            <a:srgbClr val="E1FFFF"/>
          </a:solidFill>
          <a:ln w="25400">
            <a:solidFill>
              <a:srgbClr val="003400"/>
            </a:solidFill>
            <a:miter lim="800000"/>
            <a:headEnd/>
            <a:tailEnd/>
          </a:ln>
        </p:spPr>
        <p:txBody>
          <a:bodyPr wrap="square">
            <a:spAutoFit/>
          </a:bodyPr>
          <a:p>
            <a:pPr algn="ctr">
              <a:lnSpc>
                <a:spcPct val="90000"/>
              </a:lnSpc>
            </a:pPr>
            <a:r>
              <a:rPr altLang="zh-CN" b="1" sz="2800" lang="en-US">
                <a:sym typeface="Symbol" pitchFamily="18" charset="2"/>
              </a:rPr>
              <a:t>M</a:t>
            </a:r>
            <a:r>
              <a:rPr altLang="zh-CN" b="1" sz="2800" lang="en-US">
                <a:ea typeface="MingLiU" pitchFamily="49" charset="-120"/>
                <a:sym typeface="Symbol" pitchFamily="18" charset="2"/>
              </a:rPr>
              <a:t>MDR  </a:t>
            </a:r>
            <a:r>
              <a:rPr altLang="zh-CN" b="1" sz="2800" lang="en-US"/>
              <a:t>PC</a:t>
            </a:r>
            <a:r>
              <a:rPr altLang="zh-CN" b="1" sz="2800" lang="en-US">
                <a:ea typeface="黑体" pitchFamily="2" charset="-122"/>
              </a:rPr>
              <a:t>      </a:t>
            </a:r>
          </a:p>
          <a:p>
            <a:pPr algn="ctr">
              <a:lnSpc>
                <a:spcPct val="90000"/>
              </a:lnSpc>
              <a:spcBef>
                <a:spcPct val="0"/>
              </a:spcBef>
            </a:pPr>
            <a:r>
              <a:rPr altLang="zh-CN" b="1" sz="2800" lang="en-US"/>
              <a:t>MAR, </a:t>
            </a:r>
            <a:r>
              <a:rPr altLang="en-US" b="1" sz="2800" lang="zh-CN"/>
              <a:t>1</a:t>
            </a:r>
            <a:r>
              <a:rPr altLang="zh-CN" b="1" sz="2800" lang="en-US">
                <a:ea typeface="MingLiU" pitchFamily="49" charset="-120"/>
                <a:sym typeface="Symbol" pitchFamily="18" charset="2"/>
              </a:rPr>
              <a:t></a:t>
            </a:r>
            <a:r>
              <a:rPr altLang="zh-CN" b="1" sz="2800" lang="en-US"/>
              <a:t>FT</a:t>
            </a:r>
          </a:p>
        </p:txBody>
      </p:sp>
      <p:sp>
        <p:nvSpPr>
          <p:cNvPr id="1049121" name="Line 21"/>
          <p:cNvSpPr>
            <a:spLocks noChangeShapeType="1"/>
          </p:cNvSpPr>
          <p:nvPr/>
        </p:nvSpPr>
        <p:spPr bwMode="auto">
          <a:xfrm>
            <a:off x="8832850" y="3688110"/>
            <a:ext cx="0" cy="338137"/>
          </a:xfrm>
          <a:prstGeom prst="line"/>
          <a:noFill/>
          <a:ln w="22225">
            <a:solidFill>
              <a:srgbClr val="003400"/>
            </a:solidFill>
            <a:round/>
            <a:headEnd/>
            <a:tailEnd type="triangle" w="med" len="med"/>
          </a:ln>
        </p:spPr>
        <p:txBody>
          <a:bodyPr wrap="none"/>
          <a:p>
            <a:endParaRPr altLang="en-US" b="1" sz="2800" lang="zh-CN"/>
          </a:p>
        </p:txBody>
      </p:sp>
      <p:sp>
        <p:nvSpPr>
          <p:cNvPr id="1049122" name="Rectangle 22"/>
          <p:cNvSpPr>
            <a:spLocks noChangeArrowheads="1"/>
          </p:cNvSpPr>
          <p:nvPr/>
        </p:nvSpPr>
        <p:spPr bwMode="auto">
          <a:xfrm>
            <a:off x="6516688" y="4151660"/>
            <a:ext cx="998537" cy="612140"/>
          </a:xfrm>
          <a:prstGeom prst="rect"/>
          <a:noFill/>
          <a:ln w="9525">
            <a:noFill/>
            <a:miter lim="800000"/>
            <a:headEnd/>
            <a:tailEnd/>
          </a:ln>
        </p:spPr>
        <p:txBody>
          <a:bodyPr>
            <a:spAutoFit/>
          </a:bodyPr>
          <a:p>
            <a:pPr>
              <a:spcBef>
                <a:spcPct val="0"/>
              </a:spcBef>
            </a:pPr>
            <a:r>
              <a:rPr altLang="zh-CN" b="1" sz="2800" lang="en-US"/>
              <a:t>IT</a:t>
            </a:r>
            <a:r>
              <a:rPr altLang="zh-CN" baseline="-12000" b="1" sz="2800" lang="en-US"/>
              <a:t>4</a:t>
            </a:r>
            <a:endParaRPr altLang="en-US" baseline="-12000" b="1" sz="2800" lang="zh-CN"/>
          </a:p>
        </p:txBody>
      </p:sp>
      <p:sp>
        <p:nvSpPr>
          <p:cNvPr id="1049123" name="Line 23"/>
          <p:cNvSpPr>
            <a:spLocks noChangeShapeType="1"/>
          </p:cNvSpPr>
          <p:nvPr/>
        </p:nvSpPr>
        <p:spPr bwMode="auto">
          <a:xfrm>
            <a:off x="8824912" y="4999385"/>
            <a:ext cx="7937" cy="658106"/>
          </a:xfrm>
          <a:prstGeom prst="line"/>
          <a:noFill/>
          <a:ln w="22225">
            <a:solidFill>
              <a:srgbClr val="003400"/>
            </a:solidFill>
            <a:round/>
            <a:headEnd/>
            <a:tailEnd type="triangle" w="med" len="med"/>
          </a:ln>
        </p:spPr>
        <p:txBody>
          <a:bodyPr wrap="none"/>
          <a:p>
            <a:endParaRPr altLang="en-US" b="1" sz="2800" lang="zh-CN"/>
          </a:p>
        </p:txBody>
      </p:sp>
      <p:sp>
        <p:nvSpPr>
          <p:cNvPr id="1049124" name="Line 24"/>
          <p:cNvSpPr>
            <a:spLocks noChangeShapeType="1"/>
          </p:cNvSpPr>
          <p:nvPr/>
        </p:nvSpPr>
        <p:spPr bwMode="auto">
          <a:xfrm>
            <a:off x="1991544" y="5593680"/>
            <a:ext cx="8454206" cy="9277"/>
          </a:xfrm>
          <a:prstGeom prst="line"/>
          <a:noFill/>
          <a:ln w="19050">
            <a:solidFill>
              <a:srgbClr val="003400"/>
            </a:solidFill>
            <a:prstDash val="lgDash"/>
            <a:round/>
            <a:headEnd/>
            <a:tailEnd/>
          </a:ln>
        </p:spPr>
        <p:txBody>
          <a:bodyPr wrap="none"/>
          <a:p>
            <a:endParaRPr altLang="en-US" b="1" sz="2800" lang="zh-CN"/>
          </a:p>
        </p:txBody>
      </p:sp>
      <p:sp>
        <p:nvSpPr>
          <p:cNvPr id="1049125" name="Rectangle 25"/>
          <p:cNvSpPr>
            <a:spLocks noChangeArrowheads="1"/>
          </p:cNvSpPr>
          <p:nvPr/>
        </p:nvSpPr>
        <p:spPr bwMode="auto">
          <a:xfrm>
            <a:off x="6581775" y="5659909"/>
            <a:ext cx="1052513" cy="612140"/>
          </a:xfrm>
          <a:prstGeom prst="rect"/>
          <a:noFill/>
          <a:ln w="9525">
            <a:noFill/>
            <a:miter lim="800000"/>
            <a:headEnd/>
            <a:tailEnd/>
          </a:ln>
        </p:spPr>
        <p:txBody>
          <a:bodyPr>
            <a:spAutoFit/>
          </a:bodyPr>
          <a:p>
            <a:pPr>
              <a:spcBef>
                <a:spcPct val="0"/>
              </a:spcBef>
            </a:pPr>
            <a:r>
              <a:rPr altLang="zh-CN" b="1" sz="2800" lang="en-US"/>
              <a:t>FT</a:t>
            </a:r>
            <a:r>
              <a:rPr altLang="zh-CN" baseline="-12000" b="1" sz="2800" lang="en-US"/>
              <a:t>0</a:t>
            </a:r>
            <a:endParaRPr altLang="en-US" baseline="-12000" b="1" sz="2800" lang="zh-CN"/>
          </a:p>
        </p:txBody>
      </p:sp>
      <p:sp>
        <p:nvSpPr>
          <p:cNvPr id="1049126" name="Text Box 26"/>
          <p:cNvSpPr txBox="1">
            <a:spLocks noChangeArrowheads="1"/>
          </p:cNvSpPr>
          <p:nvPr/>
        </p:nvSpPr>
        <p:spPr bwMode="auto">
          <a:xfrm>
            <a:off x="7772400" y="5698890"/>
            <a:ext cx="2179638" cy="480131"/>
          </a:xfrm>
          <a:prstGeom prst="rect"/>
          <a:solidFill>
            <a:srgbClr val="E1FFFF"/>
          </a:solidFill>
          <a:ln w="25400">
            <a:solidFill>
              <a:srgbClr val="003400"/>
            </a:solidFill>
            <a:miter lim="800000"/>
            <a:headEnd/>
            <a:tailEnd/>
          </a:ln>
        </p:spPr>
        <p:txBody>
          <a:bodyPr>
            <a:spAutoFit/>
          </a:bodyPr>
          <a:p>
            <a:pPr algn="ctr">
              <a:lnSpc>
                <a:spcPct val="90000"/>
              </a:lnSpc>
              <a:spcBef>
                <a:spcPct val="45000"/>
              </a:spcBef>
            </a:pPr>
            <a:r>
              <a:rPr altLang="en-US" b="1" sz="2800" lang="zh-CN"/>
              <a:t>服务子程序</a:t>
            </a:r>
            <a:endParaRPr altLang="zh-CN" b="1" sz="2800" lang="en-US"/>
          </a:p>
        </p:txBody>
      </p:sp>
      <p:sp>
        <p:nvSpPr>
          <p:cNvPr id="1049127" name="Line 28"/>
          <p:cNvSpPr>
            <a:spLocks noChangeShapeType="1"/>
          </p:cNvSpPr>
          <p:nvPr/>
        </p:nvSpPr>
        <p:spPr bwMode="auto">
          <a:xfrm flipH="1" flipV="1">
            <a:off x="9105900" y="2145060"/>
            <a:ext cx="663575" cy="1023937"/>
          </a:xfrm>
          <a:prstGeom prst="line"/>
          <a:noFill/>
          <a:ln w="19050">
            <a:solidFill>
              <a:srgbClr val="800000"/>
            </a:solidFill>
            <a:round/>
            <a:headEnd/>
            <a:tailEnd type="triangle" w="med" len="med"/>
          </a:ln>
        </p:spPr>
        <p:txBody>
          <a:bodyPr bIns="46800" lIns="90000" rIns="90000" tIns="46800">
            <a:spAutoFit/>
          </a:bodyPr>
          <a:p>
            <a:endParaRPr altLang="en-US" b="1" sz="2800" lang="zh-CN"/>
          </a:p>
        </p:txBody>
      </p:sp>
      <p:sp>
        <p:nvSpPr>
          <p:cNvPr id="1049128" name="Text Box 29"/>
          <p:cNvSpPr txBox="1">
            <a:spLocks noChangeArrowheads="1"/>
          </p:cNvSpPr>
          <p:nvPr/>
        </p:nvSpPr>
        <p:spPr bwMode="auto">
          <a:xfrm>
            <a:off x="6848475" y="1292572"/>
            <a:ext cx="3819525" cy="956288"/>
          </a:xfrm>
          <a:prstGeom prst="rect"/>
          <a:noFill/>
          <a:ln w="19050">
            <a:noFill/>
            <a:miter lim="800000"/>
            <a:headEnd/>
            <a:tailEnd/>
          </a:ln>
        </p:spPr>
        <p:txBody>
          <a:bodyPr bIns="46800" lIns="90000" rIns="90000" tIns="46800">
            <a:spAutoFit/>
          </a:bodyPr>
          <a:p>
            <a:r>
              <a:rPr altLang="en-US" b="1" sz="2800" lang="zh-CN">
                <a:solidFill>
                  <a:srgbClr val="C00000"/>
                </a:solidFill>
              </a:rPr>
              <a:t>以便访问中断向量表, 得到服务程序入口地址</a:t>
            </a:r>
          </a:p>
        </p:txBody>
      </p:sp>
      <p:sp>
        <p:nvSpPr>
          <p:cNvPr id="1049129" name="Freeform 40"/>
          <p:cNvSpPr/>
          <p:nvPr/>
        </p:nvSpPr>
        <p:spPr bwMode="auto">
          <a:xfrm>
            <a:off x="4819650" y="2922962"/>
            <a:ext cx="3999219" cy="2553281"/>
          </a:xfrm>
          <a:custGeom>
            <a:avLst/>
            <a:gdLst>
              <a:gd name="T0" fmla="*/ 0 w 2520"/>
              <a:gd name="T1" fmla="*/ 1352 h 1512"/>
              <a:gd name="T2" fmla="*/ 0 w 2520"/>
              <a:gd name="T3" fmla="*/ 1512 h 1512"/>
              <a:gd name="T4" fmla="*/ 984 w 2520"/>
              <a:gd name="T5" fmla="*/ 1512 h 1512"/>
              <a:gd name="T6" fmla="*/ 984 w 2520"/>
              <a:gd name="T7" fmla="*/ 0 h 1512"/>
              <a:gd name="T8" fmla="*/ 2520 w 2520"/>
              <a:gd name="T9" fmla="*/ 0 h 1512"/>
              <a:gd name="T10" fmla="*/ 2520 w 2520"/>
              <a:gd name="T11" fmla="*/ 168 h 1512"/>
              <a:gd name="T12" fmla="*/ 0 60000 65536"/>
              <a:gd name="T13" fmla="*/ 0 60000 65536"/>
              <a:gd name="T14" fmla="*/ 0 60000 65536"/>
              <a:gd name="T15" fmla="*/ 0 60000 65536"/>
              <a:gd name="T16" fmla="*/ 0 60000 65536"/>
              <a:gd name="T17" fmla="*/ 0 60000 65536"/>
              <a:gd name="T18" fmla="*/ 0 w 2520"/>
              <a:gd name="T19" fmla="*/ 0 h 1512"/>
              <a:gd name="T20" fmla="*/ 2520 w 2520"/>
              <a:gd name="T21" fmla="*/ 1512 h 1512"/>
            </a:gdLst>
            <a:ahLst/>
            <a:cxnLst>
              <a:cxn ang="T12">
                <a:pos x="T0" y="T1"/>
              </a:cxn>
              <a:cxn ang="T13">
                <a:pos x="T2" y="T3"/>
              </a:cxn>
              <a:cxn ang="T14">
                <a:pos x="T4" y="T5"/>
              </a:cxn>
              <a:cxn ang="T15">
                <a:pos x="T6" y="T7"/>
              </a:cxn>
              <a:cxn ang="T16">
                <a:pos x="T8" y="T9"/>
              </a:cxn>
              <a:cxn ang="T17">
                <a:pos x="T10" y="T11"/>
              </a:cxn>
            </a:cxnLst>
            <a:rect l="T18" t="T19" r="T20" b="T21"/>
            <a:pathLst>
              <a:path w="2520" h="1512">
                <a:moveTo>
                  <a:pt x="0" y="1352"/>
                </a:moveTo>
                <a:lnTo>
                  <a:pt x="0" y="1512"/>
                </a:lnTo>
                <a:lnTo>
                  <a:pt x="984" y="1512"/>
                </a:lnTo>
                <a:lnTo>
                  <a:pt x="984" y="0"/>
                </a:lnTo>
                <a:lnTo>
                  <a:pt x="2520" y="0"/>
                </a:lnTo>
                <a:lnTo>
                  <a:pt x="2520" y="168"/>
                </a:lnTo>
              </a:path>
            </a:pathLst>
          </a:custGeom>
          <a:noFill/>
          <a:ln w="22225" cap="flat" cmpd="sng">
            <a:solidFill>
              <a:srgbClr val="003400"/>
            </a:solidFill>
            <a:prstDash val="solid"/>
            <a:round/>
            <a:headEnd type="none" w="med" len="med"/>
            <a:tailEnd type="triangle" w="med" len="med"/>
          </a:ln>
        </p:spPr>
        <p:txBody>
          <a:bodyPr wrap="none"/>
          <a:p>
            <a:endParaRPr altLang="en-US" b="1" sz="2800" lang="zh-CN"/>
          </a:p>
        </p:txBody>
      </p:sp>
      <p:sp>
        <p:nvSpPr>
          <p:cNvPr id="1049130" name="Text Box 2"/>
          <p:cNvSpPr txBox="1">
            <a:spLocks noChangeArrowheads="1"/>
          </p:cNvSpPr>
          <p:nvPr/>
        </p:nvSpPr>
        <p:spPr bwMode="auto">
          <a:xfrm>
            <a:off x="2425452" y="119781"/>
            <a:ext cx="6413748" cy="523220"/>
          </a:xfrm>
          <a:prstGeom prst="rect"/>
          <a:noFill/>
          <a:ln w="9525">
            <a:noFill/>
            <a:miter lim="800000"/>
            <a:headEnd/>
            <a:tailEnd/>
          </a:ln>
        </p:spPr>
        <p:txBody>
          <a:bodyPr wrap="square">
            <a:spAutoFit/>
          </a:bodyPr>
          <a:p>
            <a:r>
              <a:rPr altLang="en-US" b="1" sz="2800" lang="zh-CN"/>
              <a:t>中断周期 </a:t>
            </a:r>
            <a:r>
              <a:rPr altLang="zh-CN" b="1" sz="2800" lang="en-US"/>
              <a:t>IT</a:t>
            </a:r>
            <a:r>
              <a:rPr altLang="en-US" b="1" sz="2800" lang="zh-CN"/>
              <a:t>（过渡周期依靠硬件实现）</a:t>
            </a:r>
            <a:endParaRPr altLang="zh-CN" b="1" sz="28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1">
                                  <p:stCondLst>
                                    <p:cond delay="0"/>
                                  </p:stCondLst>
                                  <p:childTnLst>
                                    <p:set>
                                      <p:cBhvr>
                                        <p:cTn dur="1" fill="hold" id="6">
                                          <p:stCondLst>
                                            <p:cond delay="0"/>
                                          </p:stCondLst>
                                        </p:cTn>
                                        <p:tgtEl>
                                          <p:spTgt spid="1049104"/>
                                        </p:tgtEl>
                                        <p:attrNameLst>
                                          <p:attrName>style.visibility</p:attrName>
                                        </p:attrNameLst>
                                      </p:cBhvr>
                                      <p:to>
                                        <p:strVal val="visible"/>
                                      </p:to>
                                    </p:set>
                                    <p:animEffect transition="in" filter="wipe(up)">
                                      <p:cBhvr>
                                        <p:cTn dur="500" id="7"/>
                                        <p:tgtEl>
                                          <p:spTgt spid="104910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1">
                                  <p:stCondLst>
                                    <p:cond delay="0"/>
                                  </p:stCondLst>
                                  <p:childTnLst>
                                    <p:set>
                                      <p:cBhvr>
                                        <p:cTn dur="1" fill="hold" id="11">
                                          <p:stCondLst>
                                            <p:cond delay="0"/>
                                          </p:stCondLst>
                                        </p:cTn>
                                        <p:tgtEl>
                                          <p:spTgt spid="1049108"/>
                                        </p:tgtEl>
                                        <p:attrNameLst>
                                          <p:attrName>style.visibility</p:attrName>
                                        </p:attrNameLst>
                                      </p:cBhvr>
                                      <p:to>
                                        <p:strVal val="visible"/>
                                      </p:to>
                                    </p:set>
                                    <p:animEffect transition="in" filter="wipe(up)">
                                      <p:cBhvr>
                                        <p:cTn dur="500" id="12"/>
                                        <p:tgtEl>
                                          <p:spTgt spid="1049108"/>
                                        </p:tgtEl>
                                      </p:cBhvr>
                                    </p:animEffect>
                                  </p:childTnLst>
                                </p:cTn>
                              </p:par>
                            </p:childTnLst>
                          </p:cTn>
                        </p:par>
                        <p:par>
                          <p:cTn fill="hold" id="13">
                            <p:stCondLst>
                              <p:cond delay="500"/>
                            </p:stCondLst>
                            <p:childTnLst>
                              <p:par>
                                <p:cTn fill="hold" grpId="0" id="14" nodeType="afterEffect" presetClass="entr" presetID="22" presetSubtype="8">
                                  <p:stCondLst>
                                    <p:cond delay="0"/>
                                  </p:stCondLst>
                                  <p:childTnLst>
                                    <p:set>
                                      <p:cBhvr>
                                        <p:cTn dur="1" fill="hold" id="15">
                                          <p:stCondLst>
                                            <p:cond delay="0"/>
                                          </p:stCondLst>
                                        </p:cTn>
                                        <p:tgtEl>
                                          <p:spTgt spid="1049110">
                                            <p:txEl>
                                              <p:pRg st="0" end="0"/>
                                            </p:txEl>
                                          </p:spTgt>
                                        </p:tgtEl>
                                        <p:attrNameLst>
                                          <p:attrName>style.visibility</p:attrName>
                                        </p:attrNameLst>
                                      </p:cBhvr>
                                      <p:to>
                                        <p:strVal val="visible"/>
                                      </p:to>
                                    </p:set>
                                    <p:animEffect transition="in" filter="wipe(left)">
                                      <p:cBhvr>
                                        <p:cTn dur="500" id="16"/>
                                        <p:tgtEl>
                                          <p:spTgt spid="1049110">
                                            <p:txEl>
                                              <p:pRg st="0" end="0"/>
                                            </p:txEl>
                                          </p:spTgt>
                                        </p:tgtEl>
                                      </p:cBhvr>
                                    </p:animEffect>
                                  </p:childTnLst>
                                </p:cTn>
                              </p:par>
                            </p:childTnLst>
                          </p:cTn>
                        </p:par>
                        <p:par>
                          <p:cTn fill="hold" id="17">
                            <p:stCondLst>
                              <p:cond delay="1000"/>
                            </p:stCondLst>
                            <p:childTnLst>
                              <p:par>
                                <p:cTn fill="hold" grpId="0" id="18" nodeType="afterEffect" presetClass="entr" presetID="22" presetSubtype="1">
                                  <p:stCondLst>
                                    <p:cond delay="0"/>
                                  </p:stCondLst>
                                  <p:childTnLst>
                                    <p:set>
                                      <p:cBhvr>
                                        <p:cTn dur="1" fill="hold" id="19">
                                          <p:stCondLst>
                                            <p:cond delay="0"/>
                                          </p:stCondLst>
                                        </p:cTn>
                                        <p:tgtEl>
                                          <p:spTgt spid="1049107"/>
                                        </p:tgtEl>
                                        <p:attrNameLst>
                                          <p:attrName>style.visibility</p:attrName>
                                        </p:attrNameLst>
                                      </p:cBhvr>
                                      <p:to>
                                        <p:strVal val="visible"/>
                                      </p:to>
                                    </p:set>
                                    <p:animEffect transition="in" filter="wipe(up)">
                                      <p:cBhvr>
                                        <p:cTn dur="500" id="20"/>
                                        <p:tgtEl>
                                          <p:spTgt spid="1049107"/>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8">
                                  <p:stCondLst>
                                    <p:cond delay="0"/>
                                  </p:stCondLst>
                                  <p:childTnLst>
                                    <p:set>
                                      <p:cBhvr>
                                        <p:cTn dur="1" fill="hold" id="24">
                                          <p:stCondLst>
                                            <p:cond delay="0"/>
                                          </p:stCondLst>
                                        </p:cTn>
                                        <p:tgtEl>
                                          <p:spTgt spid="1049112"/>
                                        </p:tgtEl>
                                        <p:attrNameLst>
                                          <p:attrName>style.visibility</p:attrName>
                                        </p:attrNameLst>
                                      </p:cBhvr>
                                      <p:to>
                                        <p:strVal val="visible"/>
                                      </p:to>
                                    </p:set>
                                    <p:animEffect transition="in" filter="wipe(left)">
                                      <p:cBhvr>
                                        <p:cTn dur="500" id="25"/>
                                        <p:tgtEl>
                                          <p:spTgt spid="1049112"/>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1">
                                  <p:stCondLst>
                                    <p:cond delay="0"/>
                                  </p:stCondLst>
                                  <p:childTnLst>
                                    <p:set>
                                      <p:cBhvr>
                                        <p:cTn dur="1" fill="hold" id="29">
                                          <p:stCondLst>
                                            <p:cond delay="0"/>
                                          </p:stCondLst>
                                        </p:cTn>
                                        <p:tgtEl>
                                          <p:spTgt spid="1049109"/>
                                        </p:tgtEl>
                                        <p:attrNameLst>
                                          <p:attrName>style.visibility</p:attrName>
                                        </p:attrNameLst>
                                      </p:cBhvr>
                                      <p:to>
                                        <p:strVal val="visible"/>
                                      </p:to>
                                    </p:set>
                                    <p:animEffect transition="in" filter="wipe(up)">
                                      <p:cBhvr>
                                        <p:cTn dur="500" id="30"/>
                                        <p:tgtEl>
                                          <p:spTgt spid="1049109"/>
                                        </p:tgtEl>
                                      </p:cBhvr>
                                    </p:animEffect>
                                  </p:childTnLst>
                                </p:cTn>
                              </p:par>
                            </p:childTnLst>
                          </p:cTn>
                        </p:par>
                        <p:par>
                          <p:cTn fill="hold" id="31">
                            <p:stCondLst>
                              <p:cond delay="500"/>
                            </p:stCondLst>
                            <p:childTnLst>
                              <p:par>
                                <p:cTn fill="hold" grpId="0" id="32" nodeType="afterEffect" presetClass="entr" presetID="22" presetSubtype="8">
                                  <p:stCondLst>
                                    <p:cond delay="0"/>
                                  </p:stCondLst>
                                  <p:childTnLst>
                                    <p:set>
                                      <p:cBhvr>
                                        <p:cTn dur="1" fill="hold" id="33">
                                          <p:stCondLst>
                                            <p:cond delay="0"/>
                                          </p:stCondLst>
                                        </p:cTn>
                                        <p:tgtEl>
                                          <p:spTgt spid="1049115"/>
                                        </p:tgtEl>
                                        <p:attrNameLst>
                                          <p:attrName>style.visibility</p:attrName>
                                        </p:attrNameLst>
                                      </p:cBhvr>
                                      <p:to>
                                        <p:strVal val="visible"/>
                                      </p:to>
                                    </p:set>
                                    <p:animEffect transition="in" filter="wipe(left)">
                                      <p:cBhvr>
                                        <p:cTn dur="500" id="34"/>
                                        <p:tgtEl>
                                          <p:spTgt spid="1049115"/>
                                        </p:tgtEl>
                                      </p:cBhvr>
                                    </p:animEffect>
                                  </p:childTnLst>
                                </p:cTn>
                              </p:par>
                            </p:childTnLst>
                          </p:cTn>
                        </p:par>
                        <p:par>
                          <p:cTn fill="hold" id="35">
                            <p:stCondLst>
                              <p:cond delay="1000"/>
                            </p:stCondLst>
                            <p:childTnLst>
                              <p:par>
                                <p:cTn fill="hold" grpId="0" id="36" nodeType="afterEffect" presetClass="entr" presetID="22" presetSubtype="1">
                                  <p:stCondLst>
                                    <p:cond delay="0"/>
                                  </p:stCondLst>
                                  <p:childTnLst>
                                    <p:set>
                                      <p:cBhvr>
                                        <p:cTn dur="1" fill="hold" id="37">
                                          <p:stCondLst>
                                            <p:cond delay="0"/>
                                          </p:stCondLst>
                                        </p:cTn>
                                        <p:tgtEl>
                                          <p:spTgt spid="1049106"/>
                                        </p:tgtEl>
                                        <p:attrNameLst>
                                          <p:attrName>style.visibility</p:attrName>
                                        </p:attrNameLst>
                                      </p:cBhvr>
                                      <p:to>
                                        <p:strVal val="visible"/>
                                      </p:to>
                                    </p:set>
                                    <p:animEffect transition="in" filter="wipe(up)">
                                      <p:cBhvr>
                                        <p:cTn dur="500" id="38"/>
                                        <p:tgtEl>
                                          <p:spTgt spid="1049106"/>
                                        </p:tgtEl>
                                      </p:cBhvr>
                                    </p:animEffect>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2" presetSubtype="1">
                                  <p:stCondLst>
                                    <p:cond delay="0"/>
                                  </p:stCondLst>
                                  <p:childTnLst>
                                    <p:set>
                                      <p:cBhvr>
                                        <p:cTn dur="1" fill="hold" id="42">
                                          <p:stCondLst>
                                            <p:cond delay="0"/>
                                          </p:stCondLst>
                                        </p:cTn>
                                        <p:tgtEl>
                                          <p:spTgt spid="1049111"/>
                                        </p:tgtEl>
                                        <p:attrNameLst>
                                          <p:attrName>style.visibility</p:attrName>
                                        </p:attrNameLst>
                                      </p:cBhvr>
                                      <p:to>
                                        <p:strVal val="visible"/>
                                      </p:to>
                                    </p:set>
                                    <p:animEffect transition="in" filter="wipe(up)">
                                      <p:cBhvr>
                                        <p:cTn dur="500" id="43"/>
                                        <p:tgtEl>
                                          <p:spTgt spid="1049111"/>
                                        </p:tgtEl>
                                      </p:cBhvr>
                                    </p:animEffect>
                                  </p:childTnLst>
                                </p:cTn>
                              </p:par>
                            </p:childTnLst>
                          </p:cTn>
                        </p:par>
                        <p:par>
                          <p:cTn fill="hold" id="44">
                            <p:stCondLst>
                              <p:cond delay="500"/>
                            </p:stCondLst>
                            <p:childTnLst>
                              <p:par>
                                <p:cTn fill="hold" grpId="0" id="45" nodeType="afterEffect" presetClass="entr" presetID="22" presetSubtype="8">
                                  <p:stCondLst>
                                    <p:cond delay="0"/>
                                  </p:stCondLst>
                                  <p:childTnLst>
                                    <p:set>
                                      <p:cBhvr>
                                        <p:cTn dur="1" fill="hold" id="46">
                                          <p:stCondLst>
                                            <p:cond delay="0"/>
                                          </p:stCondLst>
                                        </p:cTn>
                                        <p:tgtEl>
                                          <p:spTgt spid="1049117"/>
                                        </p:tgtEl>
                                        <p:attrNameLst>
                                          <p:attrName>style.visibility</p:attrName>
                                        </p:attrNameLst>
                                      </p:cBhvr>
                                      <p:to>
                                        <p:strVal val="visible"/>
                                      </p:to>
                                    </p:set>
                                    <p:animEffect transition="in" filter="wipe(left)">
                                      <p:cBhvr>
                                        <p:cTn dur="500" id="47"/>
                                        <p:tgtEl>
                                          <p:spTgt spid="1049117"/>
                                        </p:tgtEl>
                                      </p:cBhvr>
                                    </p:animEffect>
                                  </p:childTnLst>
                                </p:cTn>
                              </p:par>
                            </p:childTnLst>
                          </p:cTn>
                        </p:par>
                        <p:par>
                          <p:cTn fill="hold" id="48">
                            <p:stCondLst>
                              <p:cond delay="1000"/>
                            </p:stCondLst>
                            <p:childTnLst>
                              <p:par>
                                <p:cTn fill="hold" grpId="0" id="49" nodeType="afterEffect" presetClass="entr" presetID="22" presetSubtype="1">
                                  <p:stCondLst>
                                    <p:cond delay="0"/>
                                  </p:stCondLst>
                                  <p:childTnLst>
                                    <p:set>
                                      <p:cBhvr>
                                        <p:cTn dur="1" fill="hold" id="50">
                                          <p:stCondLst>
                                            <p:cond delay="0"/>
                                          </p:stCondLst>
                                        </p:cTn>
                                        <p:tgtEl>
                                          <p:spTgt spid="1049105"/>
                                        </p:tgtEl>
                                        <p:attrNameLst>
                                          <p:attrName>style.visibility</p:attrName>
                                        </p:attrNameLst>
                                      </p:cBhvr>
                                      <p:to>
                                        <p:strVal val="visible"/>
                                      </p:to>
                                    </p:set>
                                    <p:animEffect transition="in" filter="wipe(up)">
                                      <p:cBhvr>
                                        <p:cTn dur="500" id="51"/>
                                        <p:tgtEl>
                                          <p:spTgt spid="1049105"/>
                                        </p:tgtEl>
                                      </p:cBhvr>
                                    </p:animEffect>
                                  </p:childTnLst>
                                </p:cTn>
                              </p:par>
                            </p:childTnLst>
                          </p:cTn>
                        </p:par>
                      </p:childTnLst>
                    </p:cTn>
                  </p:par>
                  <p:par>
                    <p:cTn fill="hold" id="52">
                      <p:stCondLst>
                        <p:cond delay="indefinite"/>
                      </p:stCondLst>
                      <p:childTnLst>
                        <p:par>
                          <p:cTn fill="hold" id="53">
                            <p:stCondLst>
                              <p:cond delay="0"/>
                            </p:stCondLst>
                            <p:childTnLst>
                              <p:par>
                                <p:cTn fill="hold" grpId="0" id="54" nodeType="clickEffect" presetClass="entr" presetID="22" presetSubtype="1">
                                  <p:stCondLst>
                                    <p:cond delay="0"/>
                                  </p:stCondLst>
                                  <p:childTnLst>
                                    <p:set>
                                      <p:cBhvr>
                                        <p:cTn dur="1" fill="hold" id="55">
                                          <p:stCondLst>
                                            <p:cond delay="0"/>
                                          </p:stCondLst>
                                        </p:cTn>
                                        <p:tgtEl>
                                          <p:spTgt spid="1049114"/>
                                        </p:tgtEl>
                                        <p:attrNameLst>
                                          <p:attrName>style.visibility</p:attrName>
                                        </p:attrNameLst>
                                      </p:cBhvr>
                                      <p:to>
                                        <p:strVal val="visible"/>
                                      </p:to>
                                    </p:set>
                                    <p:animEffect transition="in" filter="wipe(up)">
                                      <p:cBhvr>
                                        <p:cTn dur="500" id="56"/>
                                        <p:tgtEl>
                                          <p:spTgt spid="1049114"/>
                                        </p:tgtEl>
                                      </p:cBhvr>
                                    </p:animEffect>
                                  </p:childTnLst>
                                </p:cTn>
                              </p:par>
                            </p:childTnLst>
                          </p:cTn>
                        </p:par>
                        <p:par>
                          <p:cTn fill="hold" id="57">
                            <p:stCondLst>
                              <p:cond delay="500"/>
                            </p:stCondLst>
                            <p:childTnLst>
                              <p:par>
                                <p:cTn fill="hold" grpId="0" id="58" nodeType="afterEffect" presetClass="entr" presetID="22" presetSubtype="8">
                                  <p:stCondLst>
                                    <p:cond delay="0"/>
                                  </p:stCondLst>
                                  <p:childTnLst>
                                    <p:set>
                                      <p:cBhvr>
                                        <p:cTn dur="1" fill="hold" id="59">
                                          <p:stCondLst>
                                            <p:cond delay="0"/>
                                          </p:stCondLst>
                                        </p:cTn>
                                        <p:tgtEl>
                                          <p:spTgt spid="1049118"/>
                                        </p:tgtEl>
                                        <p:attrNameLst>
                                          <p:attrName>style.visibility</p:attrName>
                                        </p:attrNameLst>
                                      </p:cBhvr>
                                      <p:to>
                                        <p:strVal val="visible"/>
                                      </p:to>
                                    </p:set>
                                    <p:animEffect transition="in" filter="wipe(left)">
                                      <p:cBhvr>
                                        <p:cTn dur="500" id="60"/>
                                        <p:tgtEl>
                                          <p:spTgt spid="1049118"/>
                                        </p:tgtEl>
                                      </p:cBhvr>
                                    </p:animEffect>
                                  </p:childTnLst>
                                </p:cTn>
                              </p:par>
                            </p:childTnLst>
                          </p:cTn>
                        </p:par>
                        <p:par>
                          <p:cTn fill="hold" id="61">
                            <p:stCondLst>
                              <p:cond delay="1000"/>
                            </p:stCondLst>
                            <p:childTnLst>
                              <p:par>
                                <p:cTn fill="hold" grpId="0" id="62" nodeType="afterEffect" presetClass="entr" presetID="22" presetSubtype="1">
                                  <p:stCondLst>
                                    <p:cond delay="0"/>
                                  </p:stCondLst>
                                  <p:childTnLst>
                                    <p:set>
                                      <p:cBhvr>
                                        <p:cTn dur="1" fill="hold" id="63">
                                          <p:stCondLst>
                                            <p:cond delay="0"/>
                                          </p:stCondLst>
                                        </p:cTn>
                                        <p:tgtEl>
                                          <p:spTgt spid="1049113"/>
                                        </p:tgtEl>
                                        <p:attrNameLst>
                                          <p:attrName>style.visibility</p:attrName>
                                        </p:attrNameLst>
                                      </p:cBhvr>
                                      <p:to>
                                        <p:strVal val="visible"/>
                                      </p:to>
                                    </p:set>
                                    <p:animEffect transition="in" filter="wipe(up)">
                                      <p:cBhvr>
                                        <p:cTn dur="500" id="64"/>
                                        <p:tgtEl>
                                          <p:spTgt spid="1049113"/>
                                        </p:tgtEl>
                                      </p:cBhvr>
                                    </p:animEffect>
                                  </p:childTnLst>
                                </p:cTn>
                              </p:par>
                            </p:childTnLst>
                          </p:cTn>
                        </p:par>
                      </p:childTnLst>
                    </p:cTn>
                  </p:par>
                  <p:par>
                    <p:cTn fill="hold" id="65">
                      <p:stCondLst>
                        <p:cond delay="indefinite"/>
                      </p:stCondLst>
                      <p:childTnLst>
                        <p:par>
                          <p:cTn fill="hold" id="66">
                            <p:stCondLst>
                              <p:cond delay="0"/>
                            </p:stCondLst>
                            <p:childTnLst>
                              <p:par>
                                <p:cTn fill="hold" grpId="0" id="67" nodeType="clickEffect" presetClass="entr" presetID="22" presetSubtype="8">
                                  <p:stCondLst>
                                    <p:cond delay="0"/>
                                  </p:stCondLst>
                                  <p:childTnLst>
                                    <p:set>
                                      <p:cBhvr>
                                        <p:cTn dur="1" fill="hold" id="68">
                                          <p:stCondLst>
                                            <p:cond delay="0"/>
                                          </p:stCondLst>
                                        </p:cTn>
                                        <p:tgtEl>
                                          <p:spTgt spid="1049129"/>
                                        </p:tgtEl>
                                        <p:attrNameLst>
                                          <p:attrName>style.visibility</p:attrName>
                                        </p:attrNameLst>
                                      </p:cBhvr>
                                      <p:to>
                                        <p:strVal val="visible"/>
                                      </p:to>
                                    </p:set>
                                    <p:animEffect transition="in" filter="wipe(left)">
                                      <p:cBhvr>
                                        <p:cTn dur="500" id="69"/>
                                        <p:tgtEl>
                                          <p:spTgt spid="1049129"/>
                                        </p:tgtEl>
                                      </p:cBhvr>
                                    </p:animEffect>
                                  </p:childTnLst>
                                </p:cTn>
                              </p:par>
                            </p:childTnLst>
                          </p:cTn>
                        </p:par>
                      </p:childTnLst>
                    </p:cTn>
                  </p:par>
                  <p:par>
                    <p:cTn fill="hold" id="70">
                      <p:stCondLst>
                        <p:cond delay="indefinite"/>
                      </p:stCondLst>
                      <p:childTnLst>
                        <p:par>
                          <p:cTn fill="hold" id="71">
                            <p:stCondLst>
                              <p:cond delay="0"/>
                            </p:stCondLst>
                            <p:childTnLst>
                              <p:par>
                                <p:cTn fill="hold" grpId="0" id="72" nodeType="clickEffect" presetClass="entr" presetID="22" presetSubtype="8">
                                  <p:stCondLst>
                                    <p:cond delay="0"/>
                                  </p:stCondLst>
                                  <p:childTnLst>
                                    <p:set>
                                      <p:cBhvr>
                                        <p:cTn dur="1" fill="hold" id="73">
                                          <p:stCondLst>
                                            <p:cond delay="0"/>
                                          </p:stCondLst>
                                        </p:cTn>
                                        <p:tgtEl>
                                          <p:spTgt spid="1049116"/>
                                        </p:tgtEl>
                                        <p:attrNameLst>
                                          <p:attrName>style.visibility</p:attrName>
                                        </p:attrNameLst>
                                      </p:cBhvr>
                                      <p:to>
                                        <p:strVal val="visible"/>
                                      </p:to>
                                    </p:set>
                                    <p:animEffect transition="in" filter="wipe(left)">
                                      <p:cBhvr>
                                        <p:cTn dur="500" id="74"/>
                                        <p:tgtEl>
                                          <p:spTgt spid="1049116"/>
                                        </p:tgtEl>
                                      </p:cBhvr>
                                    </p:animEffect>
                                  </p:childTnLst>
                                </p:cTn>
                              </p:par>
                            </p:childTnLst>
                          </p:cTn>
                        </p:par>
                        <p:par>
                          <p:cTn fill="hold" id="75">
                            <p:stCondLst>
                              <p:cond delay="500"/>
                            </p:stCondLst>
                            <p:childTnLst>
                              <p:par>
                                <p:cTn fill="hold" grpId="0" id="76" nodeType="afterEffect" presetClass="entr" presetID="22" presetSubtype="1">
                                  <p:stCondLst>
                                    <p:cond delay="0"/>
                                  </p:stCondLst>
                                  <p:childTnLst>
                                    <p:set>
                                      <p:cBhvr>
                                        <p:cTn dur="1" fill="hold" id="77">
                                          <p:stCondLst>
                                            <p:cond delay="0"/>
                                          </p:stCondLst>
                                        </p:cTn>
                                        <p:tgtEl>
                                          <p:spTgt spid="1049119"/>
                                        </p:tgtEl>
                                        <p:attrNameLst>
                                          <p:attrName>style.visibility</p:attrName>
                                        </p:attrNameLst>
                                      </p:cBhvr>
                                      <p:to>
                                        <p:strVal val="visible"/>
                                      </p:to>
                                    </p:set>
                                    <p:animEffect transition="in" filter="wipe(up)">
                                      <p:cBhvr>
                                        <p:cTn dur="500" id="78"/>
                                        <p:tgtEl>
                                          <p:spTgt spid="1049119"/>
                                        </p:tgtEl>
                                      </p:cBhvr>
                                    </p:animEffect>
                                  </p:childTnLst>
                                </p:cTn>
                              </p:par>
                            </p:childTnLst>
                          </p:cTn>
                        </p:par>
                      </p:childTnLst>
                    </p:cTn>
                  </p:par>
                  <p:par>
                    <p:cTn fill="hold" id="79">
                      <p:stCondLst>
                        <p:cond delay="indefinite"/>
                      </p:stCondLst>
                      <p:childTnLst>
                        <p:par>
                          <p:cTn fill="hold" id="80">
                            <p:stCondLst>
                              <p:cond delay="0"/>
                            </p:stCondLst>
                            <p:childTnLst>
                              <p:par>
                                <p:cTn fill="hold" grpId="0" id="81" nodeType="clickEffect" presetClass="entr" presetID="22" presetSubtype="4">
                                  <p:stCondLst>
                                    <p:cond delay="0"/>
                                  </p:stCondLst>
                                  <p:childTnLst>
                                    <p:set>
                                      <p:cBhvr>
                                        <p:cTn dur="1" fill="hold" id="82">
                                          <p:stCondLst>
                                            <p:cond delay="0"/>
                                          </p:stCondLst>
                                        </p:cTn>
                                        <p:tgtEl>
                                          <p:spTgt spid="1049127"/>
                                        </p:tgtEl>
                                        <p:attrNameLst>
                                          <p:attrName>style.visibility</p:attrName>
                                        </p:attrNameLst>
                                      </p:cBhvr>
                                      <p:to>
                                        <p:strVal val="visible"/>
                                      </p:to>
                                    </p:set>
                                    <p:animEffect transition="in" filter="wipe(down)">
                                      <p:cBhvr>
                                        <p:cTn dur="500" id="83"/>
                                        <p:tgtEl>
                                          <p:spTgt spid="1049127"/>
                                        </p:tgtEl>
                                      </p:cBhvr>
                                    </p:animEffect>
                                  </p:childTnLst>
                                </p:cTn>
                              </p:par>
                            </p:childTnLst>
                          </p:cTn>
                        </p:par>
                        <p:par>
                          <p:cTn fill="hold" id="84">
                            <p:stCondLst>
                              <p:cond delay="500"/>
                            </p:stCondLst>
                            <p:childTnLst>
                              <p:par>
                                <p:cTn fill="hold" grpId="0" id="85" nodeType="afterEffect" presetClass="entr" presetID="22" presetSubtype="4">
                                  <p:stCondLst>
                                    <p:cond delay="0"/>
                                  </p:stCondLst>
                                  <p:childTnLst>
                                    <p:set>
                                      <p:cBhvr>
                                        <p:cTn dur="1" fill="hold" id="86">
                                          <p:stCondLst>
                                            <p:cond delay="0"/>
                                          </p:stCondLst>
                                        </p:cTn>
                                        <p:tgtEl>
                                          <p:spTgt spid="1049128"/>
                                        </p:tgtEl>
                                        <p:attrNameLst>
                                          <p:attrName>style.visibility</p:attrName>
                                        </p:attrNameLst>
                                      </p:cBhvr>
                                      <p:to>
                                        <p:strVal val="visible"/>
                                      </p:to>
                                    </p:set>
                                    <p:animEffect transition="in" filter="wipe(down)">
                                      <p:cBhvr>
                                        <p:cTn dur="500" id="87"/>
                                        <p:tgtEl>
                                          <p:spTgt spid="1049128"/>
                                        </p:tgtEl>
                                      </p:cBhvr>
                                    </p:animEffect>
                                  </p:childTnLst>
                                </p:cTn>
                              </p:par>
                            </p:childTnLst>
                          </p:cTn>
                        </p:par>
                      </p:childTnLst>
                    </p:cTn>
                  </p:par>
                  <p:par>
                    <p:cTn fill="hold" id="88">
                      <p:stCondLst>
                        <p:cond delay="indefinite"/>
                      </p:stCondLst>
                      <p:childTnLst>
                        <p:par>
                          <p:cTn fill="hold" id="89">
                            <p:stCondLst>
                              <p:cond delay="0"/>
                            </p:stCondLst>
                            <p:childTnLst>
                              <p:par>
                                <p:cTn fill="hold" grpId="0" id="90" nodeType="clickEffect" presetClass="entr" presetID="22" presetSubtype="1">
                                  <p:stCondLst>
                                    <p:cond delay="0"/>
                                  </p:stCondLst>
                                  <p:childTnLst>
                                    <p:set>
                                      <p:cBhvr>
                                        <p:cTn dur="1" fill="hold" id="91">
                                          <p:stCondLst>
                                            <p:cond delay="0"/>
                                          </p:stCondLst>
                                        </p:cTn>
                                        <p:tgtEl>
                                          <p:spTgt spid="1049121"/>
                                        </p:tgtEl>
                                        <p:attrNameLst>
                                          <p:attrName>style.visibility</p:attrName>
                                        </p:attrNameLst>
                                      </p:cBhvr>
                                      <p:to>
                                        <p:strVal val="visible"/>
                                      </p:to>
                                    </p:set>
                                    <p:animEffect transition="in" filter="wipe(up)">
                                      <p:cBhvr>
                                        <p:cTn dur="500" id="92"/>
                                        <p:tgtEl>
                                          <p:spTgt spid="1049121"/>
                                        </p:tgtEl>
                                      </p:cBhvr>
                                    </p:animEffect>
                                  </p:childTnLst>
                                </p:cTn>
                              </p:par>
                            </p:childTnLst>
                          </p:cTn>
                        </p:par>
                        <p:par>
                          <p:cTn fill="hold" id="93">
                            <p:stCondLst>
                              <p:cond delay="500"/>
                            </p:stCondLst>
                            <p:childTnLst>
                              <p:par>
                                <p:cTn fill="hold" grpId="0" id="94" nodeType="afterEffect" presetClass="entr" presetID="22" presetSubtype="8">
                                  <p:stCondLst>
                                    <p:cond delay="0"/>
                                  </p:stCondLst>
                                  <p:childTnLst>
                                    <p:set>
                                      <p:cBhvr>
                                        <p:cTn dur="1" fill="hold" id="95">
                                          <p:stCondLst>
                                            <p:cond delay="0"/>
                                          </p:stCondLst>
                                        </p:cTn>
                                        <p:tgtEl>
                                          <p:spTgt spid="1049122"/>
                                        </p:tgtEl>
                                        <p:attrNameLst>
                                          <p:attrName>style.visibility</p:attrName>
                                        </p:attrNameLst>
                                      </p:cBhvr>
                                      <p:to>
                                        <p:strVal val="visible"/>
                                      </p:to>
                                    </p:set>
                                    <p:animEffect transition="in" filter="wipe(left)">
                                      <p:cBhvr>
                                        <p:cTn dur="500" id="96"/>
                                        <p:tgtEl>
                                          <p:spTgt spid="1049122"/>
                                        </p:tgtEl>
                                      </p:cBhvr>
                                    </p:animEffect>
                                  </p:childTnLst>
                                </p:cTn>
                              </p:par>
                            </p:childTnLst>
                          </p:cTn>
                        </p:par>
                        <p:par>
                          <p:cTn fill="hold" id="97">
                            <p:stCondLst>
                              <p:cond delay="1000"/>
                            </p:stCondLst>
                            <p:childTnLst>
                              <p:par>
                                <p:cTn fill="hold" grpId="0" id="98" nodeType="afterEffect" presetClass="entr" presetID="22" presetSubtype="1">
                                  <p:stCondLst>
                                    <p:cond delay="0"/>
                                  </p:stCondLst>
                                  <p:childTnLst>
                                    <p:set>
                                      <p:cBhvr>
                                        <p:cTn dur="1" fill="hold" id="99">
                                          <p:stCondLst>
                                            <p:cond delay="0"/>
                                          </p:stCondLst>
                                        </p:cTn>
                                        <p:tgtEl>
                                          <p:spTgt spid="1049120"/>
                                        </p:tgtEl>
                                        <p:attrNameLst>
                                          <p:attrName>style.visibility</p:attrName>
                                        </p:attrNameLst>
                                      </p:cBhvr>
                                      <p:to>
                                        <p:strVal val="visible"/>
                                      </p:to>
                                    </p:set>
                                    <p:animEffect transition="in" filter="wipe(up)">
                                      <p:cBhvr>
                                        <p:cTn dur="500" id="100"/>
                                        <p:tgtEl>
                                          <p:spTgt spid="1049120"/>
                                        </p:tgtEl>
                                      </p:cBhvr>
                                    </p:animEffect>
                                  </p:childTnLst>
                                </p:cTn>
                              </p:par>
                            </p:childTnLst>
                          </p:cTn>
                        </p:par>
                      </p:childTnLst>
                    </p:cTn>
                  </p:par>
                  <p:par>
                    <p:cTn fill="hold" id="101">
                      <p:stCondLst>
                        <p:cond delay="indefinite"/>
                      </p:stCondLst>
                      <p:childTnLst>
                        <p:par>
                          <p:cTn fill="hold" id="102">
                            <p:stCondLst>
                              <p:cond delay="0"/>
                            </p:stCondLst>
                            <p:childTnLst>
                              <p:par>
                                <p:cTn fill="hold" grpId="0" id="103" nodeType="clickEffect" presetClass="entr" presetID="22" presetSubtype="8">
                                  <p:stCondLst>
                                    <p:cond delay="0"/>
                                  </p:stCondLst>
                                  <p:childTnLst>
                                    <p:set>
                                      <p:cBhvr>
                                        <p:cTn dur="1" fill="hold" id="104">
                                          <p:stCondLst>
                                            <p:cond delay="0"/>
                                          </p:stCondLst>
                                        </p:cTn>
                                        <p:tgtEl>
                                          <p:spTgt spid="1049124"/>
                                        </p:tgtEl>
                                        <p:attrNameLst>
                                          <p:attrName>style.visibility</p:attrName>
                                        </p:attrNameLst>
                                      </p:cBhvr>
                                      <p:to>
                                        <p:strVal val="visible"/>
                                      </p:to>
                                    </p:set>
                                    <p:animEffect transition="in" filter="wipe(left)">
                                      <p:cBhvr>
                                        <p:cTn dur="500" id="105"/>
                                        <p:tgtEl>
                                          <p:spTgt spid="1049124"/>
                                        </p:tgtEl>
                                      </p:cBhvr>
                                    </p:animEffect>
                                  </p:childTnLst>
                                </p:cTn>
                              </p:par>
                            </p:childTnLst>
                          </p:cTn>
                        </p:par>
                      </p:childTnLst>
                    </p:cTn>
                  </p:par>
                  <p:par>
                    <p:cTn fill="hold" id="106">
                      <p:stCondLst>
                        <p:cond delay="indefinite"/>
                      </p:stCondLst>
                      <p:childTnLst>
                        <p:par>
                          <p:cTn fill="hold" id="107">
                            <p:stCondLst>
                              <p:cond delay="0"/>
                            </p:stCondLst>
                            <p:childTnLst>
                              <p:par>
                                <p:cTn fill="hold" grpId="0" id="108" nodeType="clickEffect" presetClass="entr" presetID="22" presetSubtype="1">
                                  <p:stCondLst>
                                    <p:cond delay="0"/>
                                  </p:stCondLst>
                                  <p:childTnLst>
                                    <p:set>
                                      <p:cBhvr>
                                        <p:cTn dur="1" fill="hold" id="109">
                                          <p:stCondLst>
                                            <p:cond delay="0"/>
                                          </p:stCondLst>
                                        </p:cTn>
                                        <p:tgtEl>
                                          <p:spTgt spid="1049123"/>
                                        </p:tgtEl>
                                        <p:attrNameLst>
                                          <p:attrName>style.visibility</p:attrName>
                                        </p:attrNameLst>
                                      </p:cBhvr>
                                      <p:to>
                                        <p:strVal val="visible"/>
                                      </p:to>
                                    </p:set>
                                    <p:animEffect transition="in" filter="wipe(up)">
                                      <p:cBhvr>
                                        <p:cTn dur="500" id="110"/>
                                        <p:tgtEl>
                                          <p:spTgt spid="1049123"/>
                                        </p:tgtEl>
                                      </p:cBhvr>
                                    </p:animEffect>
                                  </p:childTnLst>
                                </p:cTn>
                              </p:par>
                            </p:childTnLst>
                          </p:cTn>
                        </p:par>
                        <p:par>
                          <p:cTn fill="hold" id="111">
                            <p:stCondLst>
                              <p:cond delay="500"/>
                            </p:stCondLst>
                            <p:childTnLst>
                              <p:par>
                                <p:cTn fill="hold" grpId="0" id="112" nodeType="afterEffect" presetClass="entr" presetID="22" presetSubtype="8">
                                  <p:stCondLst>
                                    <p:cond delay="0"/>
                                  </p:stCondLst>
                                  <p:childTnLst>
                                    <p:set>
                                      <p:cBhvr>
                                        <p:cTn dur="1" fill="hold" id="113">
                                          <p:stCondLst>
                                            <p:cond delay="0"/>
                                          </p:stCondLst>
                                        </p:cTn>
                                        <p:tgtEl>
                                          <p:spTgt spid="1049125"/>
                                        </p:tgtEl>
                                        <p:attrNameLst>
                                          <p:attrName>style.visibility</p:attrName>
                                        </p:attrNameLst>
                                      </p:cBhvr>
                                      <p:to>
                                        <p:strVal val="visible"/>
                                      </p:to>
                                    </p:set>
                                    <p:animEffect transition="in" filter="wipe(left)">
                                      <p:cBhvr>
                                        <p:cTn dur="500" id="114"/>
                                        <p:tgtEl>
                                          <p:spTgt spid="1049125"/>
                                        </p:tgtEl>
                                      </p:cBhvr>
                                    </p:animEffect>
                                  </p:childTnLst>
                                </p:cTn>
                              </p:par>
                            </p:childTnLst>
                          </p:cTn>
                        </p:par>
                        <p:par>
                          <p:cTn fill="hold" id="115">
                            <p:stCondLst>
                              <p:cond delay="1000"/>
                            </p:stCondLst>
                            <p:childTnLst>
                              <p:par>
                                <p:cTn fill="hold" grpId="0" id="116" nodeType="afterEffect" presetClass="entr" presetID="22" presetSubtype="1">
                                  <p:stCondLst>
                                    <p:cond delay="0"/>
                                  </p:stCondLst>
                                  <p:childTnLst>
                                    <p:set>
                                      <p:cBhvr>
                                        <p:cTn dur="1" fill="hold" id="117">
                                          <p:stCondLst>
                                            <p:cond delay="0"/>
                                          </p:stCondLst>
                                        </p:cTn>
                                        <p:tgtEl>
                                          <p:spTgt spid="1049126"/>
                                        </p:tgtEl>
                                        <p:attrNameLst>
                                          <p:attrName>style.visibility</p:attrName>
                                        </p:attrNameLst>
                                      </p:cBhvr>
                                      <p:to>
                                        <p:strVal val="visible"/>
                                      </p:to>
                                    </p:set>
                                    <p:animEffect transition="in" filter="wipe(up)">
                                      <p:cBhvr>
                                        <p:cTn dur="500" id="118"/>
                                        <p:tgtEl>
                                          <p:spTgt spid="1049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04" grpId="0" animBg="1" autoUpdateAnimBg="0"/>
      <p:bldP spid="1049105" grpId="0" animBg="1" autoUpdateAnimBg="0"/>
      <p:bldP spid="1049106" grpId="0" animBg="1" autoUpdateAnimBg="0"/>
      <p:bldP spid="1049107" grpId="0" animBg="1" autoUpdateAnimBg="0"/>
      <p:bldP spid="1049108" grpId="0" animBg="1"/>
      <p:bldP spid="1049109" grpId="0" animBg="1"/>
      <p:bldP spid="1049110" grpId="0" build="p" autoUpdateAnimBg="0" advAuto="0"/>
      <p:bldP spid="1049111" grpId="0" animBg="1"/>
      <p:bldP spid="1049112" grpId="0" animBg="1"/>
      <p:bldP spid="1049113" grpId="0" animBg="1" autoUpdateAnimBg="0"/>
      <p:bldP spid="1049114" grpId="0" animBg="1"/>
      <p:bldP spid="1049115" grpId="0" autoUpdateAnimBg="0"/>
      <p:bldP spid="1049116" grpId="0" autoUpdateAnimBg="0"/>
      <p:bldP spid="1049117" grpId="0" autoUpdateAnimBg="0"/>
      <p:bldP spid="1049118" grpId="0" autoUpdateAnimBg="0"/>
      <p:bldP spid="1049119" grpId="0" animBg="1" autoUpdateAnimBg="0"/>
      <p:bldP spid="1049120" grpId="0" animBg="1" autoUpdateAnimBg="0"/>
      <p:bldP spid="1049121" grpId="0" animBg="1"/>
      <p:bldP spid="1049122" grpId="0" autoUpdateAnimBg="0"/>
      <p:bldP spid="1049123" grpId="0" animBg="1"/>
      <p:bldP spid="1049124" grpId="0" animBg="1"/>
      <p:bldP spid="1049125" grpId="0" autoUpdateAnimBg="0"/>
      <p:bldP spid="1049126" grpId="0" animBg="1" autoUpdateAnimBg="0"/>
      <p:bldP spid="1049127" grpId="0" animBg="1"/>
      <p:bldP spid="1049128" grpId="0" autoUpdateAnimBg="0"/>
      <p:bldP spid="10491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88" name=""/>
        <p:cNvGrpSpPr/>
        <p:nvPr/>
      </p:nvGrpSpPr>
      <p:grpSpPr>
        <a:xfrm>
          <a:off x="0" y="0"/>
          <a:ext cx="0" cy="0"/>
          <a:chOff x="0" y="0"/>
          <a:chExt cx="0" cy="0"/>
        </a:xfrm>
      </p:grpSpPr>
      <p:sp>
        <p:nvSpPr>
          <p:cNvPr id="1049131" name="Text Box 2"/>
          <p:cNvSpPr txBox="1">
            <a:spLocks noChangeArrowheads="1"/>
          </p:cNvSpPr>
          <p:nvPr/>
        </p:nvSpPr>
        <p:spPr bwMode="auto">
          <a:xfrm>
            <a:off x="1981200" y="1785988"/>
            <a:ext cx="3057525" cy="519112"/>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单级中断流程：</a:t>
            </a:r>
          </a:p>
        </p:txBody>
      </p:sp>
      <p:sp>
        <p:nvSpPr>
          <p:cNvPr id="1049132" name="Text Box 4"/>
          <p:cNvSpPr txBox="1">
            <a:spLocks noChangeArrowheads="1"/>
          </p:cNvSpPr>
          <p:nvPr/>
        </p:nvSpPr>
        <p:spPr bwMode="auto">
          <a:xfrm>
            <a:off x="4365625" y="2563863"/>
            <a:ext cx="2514600" cy="523220"/>
          </a:xfrm>
          <a:prstGeom prst="rect"/>
          <a:noFill/>
          <a:ln w="38100" cap="sq">
            <a:solidFill>
              <a:schemeClr val="tx1"/>
            </a:solidFill>
            <a:miter lim="800000"/>
            <a:headEnd type="none" w="sm" len="sm"/>
            <a:tailEnd type="none" w="sm" len="sm"/>
          </a:ln>
        </p:spPr>
        <p:txBody>
          <a:bodyPr>
            <a:spAutoFit/>
          </a:bodyPr>
          <a:p>
            <a:pPr algn="ctr" eaLnBrk="1" hangingPunct="1">
              <a:spcBef>
                <a:spcPct val="50000"/>
              </a:spcBef>
            </a:pPr>
            <a:r>
              <a:rPr altLang="zh-CN" b="1" sz="2800" lang="en-US"/>
              <a:t>  </a:t>
            </a:r>
            <a:r>
              <a:rPr altLang="en-US" b="1" sz="2800" lang="zh-CN"/>
              <a:t>保护现场</a:t>
            </a:r>
          </a:p>
        </p:txBody>
      </p:sp>
      <p:sp>
        <p:nvSpPr>
          <p:cNvPr id="1049133" name="Text Box 5"/>
          <p:cNvSpPr txBox="1">
            <a:spLocks noChangeArrowheads="1"/>
          </p:cNvSpPr>
          <p:nvPr/>
        </p:nvSpPr>
        <p:spPr bwMode="auto">
          <a:xfrm>
            <a:off x="4365625" y="3378250"/>
            <a:ext cx="2514600" cy="523875"/>
          </a:xfrm>
          <a:prstGeom prst="rect"/>
          <a:noFill/>
          <a:ln w="38100" cap="sq">
            <a:solidFill>
              <a:schemeClr val="tx1"/>
            </a:solidFill>
            <a:miter lim="800000"/>
            <a:headEnd type="none" w="sm" len="sm"/>
            <a:tailEnd type="none" w="sm" len="sm"/>
          </a:ln>
        </p:spPr>
        <p:txBody>
          <a:bodyPr>
            <a:spAutoFit/>
          </a:bodyPr>
          <a:p>
            <a:pPr algn="ctr" eaLnBrk="1" hangingPunct="1">
              <a:spcBef>
                <a:spcPct val="50000"/>
              </a:spcBef>
            </a:pPr>
            <a:r>
              <a:rPr altLang="en-US" b="1" sz="2800" lang="zh-CN"/>
              <a:t>中断服务处理</a:t>
            </a:r>
          </a:p>
        </p:txBody>
      </p:sp>
      <p:sp>
        <p:nvSpPr>
          <p:cNvPr id="1049134" name="Line 6"/>
          <p:cNvSpPr>
            <a:spLocks noChangeShapeType="1"/>
          </p:cNvSpPr>
          <p:nvPr/>
        </p:nvSpPr>
        <p:spPr bwMode="auto">
          <a:xfrm>
            <a:off x="5584825" y="3097263"/>
            <a:ext cx="0" cy="304800"/>
          </a:xfrm>
          <a:prstGeom prst="line"/>
          <a:noFill/>
          <a:ln w="38100">
            <a:solidFill>
              <a:schemeClr val="tx1"/>
            </a:solidFill>
            <a:round/>
            <a:headEnd/>
            <a:tailEnd type="triangle" w="med" len="med"/>
          </a:ln>
        </p:spPr>
        <p:txBody>
          <a:bodyPr anchor="ctr" wrap="none"/>
          <a:p>
            <a:endParaRPr altLang="en-US" b="1" sz="2800" lang="zh-CN"/>
          </a:p>
        </p:txBody>
      </p:sp>
      <p:sp>
        <p:nvSpPr>
          <p:cNvPr id="1049135" name="Line 7"/>
          <p:cNvSpPr>
            <a:spLocks noChangeShapeType="1"/>
          </p:cNvSpPr>
          <p:nvPr/>
        </p:nvSpPr>
        <p:spPr bwMode="auto">
          <a:xfrm>
            <a:off x="5584825" y="3935463"/>
            <a:ext cx="0" cy="304800"/>
          </a:xfrm>
          <a:prstGeom prst="line"/>
          <a:noFill/>
          <a:ln w="38100">
            <a:solidFill>
              <a:schemeClr val="tx1"/>
            </a:solidFill>
            <a:round/>
            <a:headEnd/>
            <a:tailEnd type="triangle" w="med" len="med"/>
          </a:ln>
        </p:spPr>
        <p:txBody>
          <a:bodyPr anchor="ctr" wrap="none"/>
          <a:p>
            <a:endParaRPr altLang="en-US" b="1" sz="2800" lang="zh-CN"/>
          </a:p>
        </p:txBody>
      </p:sp>
      <p:sp>
        <p:nvSpPr>
          <p:cNvPr id="1049136" name="Text Box 8"/>
          <p:cNvSpPr txBox="1">
            <a:spLocks noChangeArrowheads="1"/>
          </p:cNvSpPr>
          <p:nvPr/>
        </p:nvSpPr>
        <p:spPr bwMode="auto">
          <a:xfrm>
            <a:off x="4365625" y="4240263"/>
            <a:ext cx="2514600" cy="523220"/>
          </a:xfrm>
          <a:prstGeom prst="rect"/>
          <a:noFill/>
          <a:ln w="38100" cap="sq">
            <a:solidFill>
              <a:schemeClr val="tx1"/>
            </a:solidFill>
            <a:miter lim="800000"/>
            <a:headEnd type="none" w="sm" len="sm"/>
            <a:tailEnd type="none" w="sm" len="sm"/>
          </a:ln>
        </p:spPr>
        <p:txBody>
          <a:bodyPr>
            <a:spAutoFit/>
          </a:bodyPr>
          <a:p>
            <a:pPr algn="ctr" eaLnBrk="1" hangingPunct="1">
              <a:spcBef>
                <a:spcPct val="50000"/>
              </a:spcBef>
            </a:pPr>
            <a:r>
              <a:rPr altLang="zh-CN" b="1" sz="2800" lang="en-US"/>
              <a:t> </a:t>
            </a:r>
            <a:r>
              <a:rPr altLang="en-US" b="1" sz="2800" lang="zh-CN"/>
              <a:t>恢复现场</a:t>
            </a:r>
          </a:p>
        </p:txBody>
      </p:sp>
      <p:sp>
        <p:nvSpPr>
          <p:cNvPr id="1049137" name="Line 9"/>
          <p:cNvSpPr>
            <a:spLocks noChangeShapeType="1"/>
          </p:cNvSpPr>
          <p:nvPr/>
        </p:nvSpPr>
        <p:spPr bwMode="auto">
          <a:xfrm>
            <a:off x="5584825" y="4773663"/>
            <a:ext cx="0" cy="304800"/>
          </a:xfrm>
          <a:prstGeom prst="line"/>
          <a:noFill/>
          <a:ln w="38100">
            <a:solidFill>
              <a:schemeClr val="tx1"/>
            </a:solidFill>
            <a:round/>
            <a:headEnd/>
            <a:tailEnd type="triangle" w="med" len="med"/>
          </a:ln>
        </p:spPr>
        <p:txBody>
          <a:bodyPr anchor="ctr" wrap="none"/>
          <a:p>
            <a:endParaRPr altLang="en-US" b="1" sz="2800" lang="zh-CN"/>
          </a:p>
        </p:txBody>
      </p:sp>
      <p:sp>
        <p:nvSpPr>
          <p:cNvPr id="1049138" name="Text Box 10"/>
          <p:cNvSpPr txBox="1">
            <a:spLocks noChangeArrowheads="1"/>
          </p:cNvSpPr>
          <p:nvPr/>
        </p:nvSpPr>
        <p:spPr bwMode="auto">
          <a:xfrm>
            <a:off x="4365625" y="5078463"/>
            <a:ext cx="2514600" cy="523875"/>
          </a:xfrm>
          <a:prstGeom prst="rect"/>
          <a:noFill/>
          <a:ln w="38100" cap="sq">
            <a:solidFill>
              <a:schemeClr val="tx1"/>
            </a:solidFill>
            <a:miter lim="800000"/>
            <a:headEnd type="none" w="sm" len="sm"/>
            <a:tailEnd type="none" w="sm" len="sm"/>
          </a:ln>
        </p:spPr>
        <p:txBody>
          <a:bodyPr>
            <a:spAutoFit/>
          </a:bodyPr>
          <a:p>
            <a:pPr algn="ctr" eaLnBrk="1" hangingPunct="1">
              <a:spcBef>
                <a:spcPct val="50000"/>
              </a:spcBef>
            </a:pPr>
            <a:r>
              <a:rPr altLang="en-US" b="1" sz="2800" lang="zh-CN"/>
              <a:t>开中断</a:t>
            </a:r>
          </a:p>
        </p:txBody>
      </p:sp>
      <p:sp>
        <p:nvSpPr>
          <p:cNvPr id="1049139" name="Text Box 34"/>
          <p:cNvSpPr txBox="1">
            <a:spLocks noChangeArrowheads="1"/>
          </p:cNvSpPr>
          <p:nvPr/>
        </p:nvSpPr>
        <p:spPr bwMode="auto">
          <a:xfrm>
            <a:off x="2783632" y="167671"/>
            <a:ext cx="1728192" cy="523220"/>
          </a:xfrm>
          <a:prstGeom prst="rect"/>
          <a:noFill/>
          <a:ln w="12700" cap="sq">
            <a:noFill/>
            <a:miter lim="800000"/>
            <a:headEnd type="none" w="sm" len="sm"/>
            <a:tailEnd type="none" w="sm" len="sm"/>
          </a:ln>
        </p:spPr>
        <p:txBody>
          <a:bodyPr wrap="square">
            <a:spAutoFit/>
          </a:bodyPr>
          <a:p>
            <a:pPr eaLnBrk="1" hangingPunct="1">
              <a:spcBef>
                <a:spcPct val="50000"/>
              </a:spcBef>
            </a:pPr>
            <a:r>
              <a:rPr altLang="en-US" b="1" sz="2800" lang="zh-CN"/>
              <a:t>中断处理</a:t>
            </a:r>
          </a:p>
        </p:txBody>
      </p:sp>
      <p:sp>
        <p:nvSpPr>
          <p:cNvPr id="1049140" name="Text Box 35"/>
          <p:cNvSpPr txBox="1">
            <a:spLocks noChangeArrowheads="1"/>
          </p:cNvSpPr>
          <p:nvPr/>
        </p:nvSpPr>
        <p:spPr bwMode="auto">
          <a:xfrm>
            <a:off x="2054225" y="1124744"/>
            <a:ext cx="6543675" cy="523875"/>
          </a:xfrm>
          <a:prstGeom prst="rect"/>
          <a:noFill/>
          <a:ln w="9525">
            <a:noFill/>
            <a:miter lim="800000"/>
            <a:headEnd/>
            <a:tailEnd/>
          </a:ln>
        </p:spPr>
        <p:txBody>
          <a:bodyPr>
            <a:spAutoFit/>
          </a:bodyPr>
          <a:p>
            <a:pPr eaLnBrk="1" hangingPunct="1">
              <a:spcBef>
                <a:spcPct val="50000"/>
              </a:spcBef>
            </a:pPr>
            <a:r>
              <a:rPr altLang="en-US" b="1" sz="2800" lang="zh-CN"/>
              <a:t>主要任务：</a:t>
            </a:r>
            <a:r>
              <a:rPr altLang="zh-CN" b="1" sz="2800" lang="en-US"/>
              <a:t>CPU</a:t>
            </a:r>
            <a:r>
              <a:rPr altLang="en-US" b="1" sz="2800" lang="zh-CN"/>
              <a:t>执行中断服务程序</a:t>
            </a:r>
            <a:endParaRPr altLang="zh-CN" b="1" sz="2800" lang="en-US"/>
          </a:p>
        </p:txBody>
      </p:sp>
      <p:sp>
        <p:nvSpPr>
          <p:cNvPr id="1049141" name="Line 9"/>
          <p:cNvSpPr>
            <a:spLocks noChangeShapeType="1"/>
          </p:cNvSpPr>
          <p:nvPr/>
        </p:nvSpPr>
        <p:spPr bwMode="auto">
          <a:xfrm>
            <a:off x="5584825" y="5642025"/>
            <a:ext cx="0" cy="304800"/>
          </a:xfrm>
          <a:prstGeom prst="line"/>
          <a:noFill/>
          <a:ln w="38100">
            <a:solidFill>
              <a:schemeClr val="tx1"/>
            </a:solidFill>
            <a:round/>
            <a:headEnd/>
            <a:tailEnd type="triangle" w="med" len="med"/>
          </a:ln>
        </p:spPr>
        <p:txBody>
          <a:bodyPr anchor="ctr" wrap="none"/>
          <a:p>
            <a:endParaRPr altLang="en-US" b="1" sz="2800" lang="zh-CN"/>
          </a:p>
        </p:txBody>
      </p:sp>
      <p:sp>
        <p:nvSpPr>
          <p:cNvPr id="1049142" name="Text Box 10"/>
          <p:cNvSpPr txBox="1">
            <a:spLocks noChangeArrowheads="1"/>
          </p:cNvSpPr>
          <p:nvPr/>
        </p:nvSpPr>
        <p:spPr bwMode="auto">
          <a:xfrm>
            <a:off x="4365625" y="5946825"/>
            <a:ext cx="2514600" cy="522288"/>
          </a:xfrm>
          <a:prstGeom prst="rect"/>
          <a:noFill/>
          <a:ln w="38100" cap="sq">
            <a:solidFill>
              <a:schemeClr val="tx1"/>
            </a:solidFill>
            <a:miter lim="800000"/>
            <a:headEnd type="none" w="sm" len="sm"/>
            <a:tailEnd type="none" w="sm" len="sm"/>
          </a:ln>
        </p:spPr>
        <p:txBody>
          <a:bodyPr>
            <a:spAutoFit/>
          </a:bodyPr>
          <a:p>
            <a:pPr algn="ctr" eaLnBrk="1" hangingPunct="1">
              <a:spcBef>
                <a:spcPct val="50000"/>
              </a:spcBef>
            </a:pPr>
            <a:r>
              <a:rPr altLang="en-US" b="1" sz="2800" lang="zh-CN"/>
              <a:t>返回</a:t>
            </a:r>
          </a:p>
        </p:txBody>
      </p:sp>
      <p:sp>
        <p:nvSpPr>
          <p:cNvPr id="1049143" name="椭圆 13"/>
          <p:cNvSpPr/>
          <p:nvPr/>
        </p:nvSpPr>
        <p:spPr>
          <a:xfrm>
            <a:off x="2356034" y="176282"/>
            <a:ext cx="499606" cy="504056"/>
          </a:xfrm>
          <a:prstGeom prst="ellipse"/>
          <a:solidFill>
            <a:srgbClr val="FF0000"/>
          </a:solidFill>
          <a:ln>
            <a:noFill/>
          </a:ln>
          <a:effectLst>
            <a:outerShdw algn="tr" blurRad="88900" dir="8100000" dist="63500"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sz="2800" lang="en-US">
                <a:solidFill>
                  <a:schemeClr val="tx1"/>
                </a:solidFill>
                <a:latin typeface="微软雅黑" pitchFamily="34" charset="-122"/>
                <a:ea typeface="微软雅黑" pitchFamily="34" charset="-122"/>
              </a:rPr>
              <a:t>4</a:t>
            </a:r>
            <a:endParaRPr altLang="en-US" b="1" dirty="0" sz="2800" lang="zh-CN">
              <a:solidFill>
                <a:schemeClr val="tx1"/>
              </a:solidFill>
              <a:latin typeface="微软雅黑" pitchFamily="34" charset="-122"/>
              <a:ea typeface="微软雅黑" pitchFamily="34"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140"/>
                                        </p:tgtEl>
                                        <p:attrNameLst>
                                          <p:attrName>style.visibility</p:attrName>
                                        </p:attrNameLst>
                                      </p:cBhvr>
                                      <p:to>
                                        <p:strVal val="visible"/>
                                      </p:to>
                                    </p:set>
                                    <p:animEffect transition="in" filter="wipe(left)">
                                      <p:cBhvr>
                                        <p:cTn dur="500" id="7"/>
                                        <p:tgtEl>
                                          <p:spTgt spid="104914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9131"/>
                                        </p:tgtEl>
                                        <p:attrNameLst>
                                          <p:attrName>style.visibility</p:attrName>
                                        </p:attrNameLst>
                                      </p:cBhvr>
                                      <p:to>
                                        <p:strVal val="visible"/>
                                      </p:to>
                                    </p:set>
                                    <p:animEffect transition="in" filter="wipe(left)">
                                      <p:cBhvr>
                                        <p:cTn dur="500" id="12"/>
                                        <p:tgtEl>
                                          <p:spTgt spid="1049131"/>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1">
                                  <p:stCondLst>
                                    <p:cond delay="0"/>
                                  </p:stCondLst>
                                  <p:childTnLst>
                                    <p:set>
                                      <p:cBhvr>
                                        <p:cTn dur="1" fill="hold" id="16">
                                          <p:stCondLst>
                                            <p:cond delay="0"/>
                                          </p:stCondLst>
                                        </p:cTn>
                                        <p:tgtEl>
                                          <p:spTgt spid="1049132"/>
                                        </p:tgtEl>
                                        <p:attrNameLst>
                                          <p:attrName>style.visibility</p:attrName>
                                        </p:attrNameLst>
                                      </p:cBhvr>
                                      <p:to>
                                        <p:strVal val="visible"/>
                                      </p:to>
                                    </p:set>
                                    <p:animEffect transition="in" filter="wipe(up)">
                                      <p:cBhvr>
                                        <p:cTn dur="500" id="17"/>
                                        <p:tgtEl>
                                          <p:spTgt spid="1049132"/>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1">
                                  <p:stCondLst>
                                    <p:cond delay="0"/>
                                  </p:stCondLst>
                                  <p:childTnLst>
                                    <p:set>
                                      <p:cBhvr>
                                        <p:cTn dur="1" fill="hold" id="21">
                                          <p:stCondLst>
                                            <p:cond delay="0"/>
                                          </p:stCondLst>
                                        </p:cTn>
                                        <p:tgtEl>
                                          <p:spTgt spid="1049134"/>
                                        </p:tgtEl>
                                        <p:attrNameLst>
                                          <p:attrName>style.visibility</p:attrName>
                                        </p:attrNameLst>
                                      </p:cBhvr>
                                      <p:to>
                                        <p:strVal val="visible"/>
                                      </p:to>
                                    </p:set>
                                    <p:animEffect transition="in" filter="wipe(up)">
                                      <p:cBhvr>
                                        <p:cTn dur="500" id="22"/>
                                        <p:tgtEl>
                                          <p:spTgt spid="1049134"/>
                                        </p:tgtEl>
                                      </p:cBhvr>
                                    </p:animEffect>
                                  </p:childTnLst>
                                </p:cTn>
                              </p:par>
                            </p:childTnLst>
                          </p:cTn>
                        </p:par>
                        <p:par>
                          <p:cTn fill="hold" id="23">
                            <p:stCondLst>
                              <p:cond delay="500"/>
                            </p:stCondLst>
                            <p:childTnLst>
                              <p:par>
                                <p:cTn fill="hold" grpId="0" id="24" nodeType="afterEffect" presetClass="entr" presetID="22" presetSubtype="1">
                                  <p:stCondLst>
                                    <p:cond delay="0"/>
                                  </p:stCondLst>
                                  <p:childTnLst>
                                    <p:set>
                                      <p:cBhvr>
                                        <p:cTn dur="1" fill="hold" id="25">
                                          <p:stCondLst>
                                            <p:cond delay="0"/>
                                          </p:stCondLst>
                                        </p:cTn>
                                        <p:tgtEl>
                                          <p:spTgt spid="1049133"/>
                                        </p:tgtEl>
                                        <p:attrNameLst>
                                          <p:attrName>style.visibility</p:attrName>
                                        </p:attrNameLst>
                                      </p:cBhvr>
                                      <p:to>
                                        <p:strVal val="visible"/>
                                      </p:to>
                                    </p:set>
                                    <p:animEffect transition="in" filter="wipe(up)">
                                      <p:cBhvr>
                                        <p:cTn dur="500" id="26"/>
                                        <p:tgtEl>
                                          <p:spTgt spid="1049133"/>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2" presetSubtype="1">
                                  <p:stCondLst>
                                    <p:cond delay="0"/>
                                  </p:stCondLst>
                                  <p:childTnLst>
                                    <p:set>
                                      <p:cBhvr>
                                        <p:cTn dur="1" fill="hold" id="30">
                                          <p:stCondLst>
                                            <p:cond delay="0"/>
                                          </p:stCondLst>
                                        </p:cTn>
                                        <p:tgtEl>
                                          <p:spTgt spid="1049135"/>
                                        </p:tgtEl>
                                        <p:attrNameLst>
                                          <p:attrName>style.visibility</p:attrName>
                                        </p:attrNameLst>
                                      </p:cBhvr>
                                      <p:to>
                                        <p:strVal val="visible"/>
                                      </p:to>
                                    </p:set>
                                    <p:animEffect transition="in" filter="wipe(up)">
                                      <p:cBhvr>
                                        <p:cTn dur="500" id="31"/>
                                        <p:tgtEl>
                                          <p:spTgt spid="1049135"/>
                                        </p:tgtEl>
                                      </p:cBhvr>
                                    </p:animEffect>
                                  </p:childTnLst>
                                </p:cTn>
                              </p:par>
                            </p:childTnLst>
                          </p:cTn>
                        </p:par>
                        <p:par>
                          <p:cTn fill="hold" id="32">
                            <p:stCondLst>
                              <p:cond delay="500"/>
                            </p:stCondLst>
                            <p:childTnLst>
                              <p:par>
                                <p:cTn fill="hold" grpId="0" id="33" nodeType="afterEffect" presetClass="entr" presetID="22" presetSubtype="1">
                                  <p:stCondLst>
                                    <p:cond delay="0"/>
                                  </p:stCondLst>
                                  <p:childTnLst>
                                    <p:set>
                                      <p:cBhvr>
                                        <p:cTn dur="1" fill="hold" id="34">
                                          <p:stCondLst>
                                            <p:cond delay="0"/>
                                          </p:stCondLst>
                                        </p:cTn>
                                        <p:tgtEl>
                                          <p:spTgt spid="1049136"/>
                                        </p:tgtEl>
                                        <p:attrNameLst>
                                          <p:attrName>style.visibility</p:attrName>
                                        </p:attrNameLst>
                                      </p:cBhvr>
                                      <p:to>
                                        <p:strVal val="visible"/>
                                      </p:to>
                                    </p:set>
                                    <p:animEffect transition="in" filter="wipe(up)">
                                      <p:cBhvr>
                                        <p:cTn dur="500" id="35"/>
                                        <p:tgtEl>
                                          <p:spTgt spid="1049136"/>
                                        </p:tgtEl>
                                      </p:cBhvr>
                                    </p:animEffect>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22" presetSubtype="1">
                                  <p:stCondLst>
                                    <p:cond delay="0"/>
                                  </p:stCondLst>
                                  <p:childTnLst>
                                    <p:set>
                                      <p:cBhvr>
                                        <p:cTn dur="1" fill="hold" id="39">
                                          <p:stCondLst>
                                            <p:cond delay="0"/>
                                          </p:stCondLst>
                                        </p:cTn>
                                        <p:tgtEl>
                                          <p:spTgt spid="1049137"/>
                                        </p:tgtEl>
                                        <p:attrNameLst>
                                          <p:attrName>style.visibility</p:attrName>
                                        </p:attrNameLst>
                                      </p:cBhvr>
                                      <p:to>
                                        <p:strVal val="visible"/>
                                      </p:to>
                                    </p:set>
                                    <p:animEffect transition="in" filter="wipe(up)">
                                      <p:cBhvr>
                                        <p:cTn dur="500" id="40"/>
                                        <p:tgtEl>
                                          <p:spTgt spid="1049137"/>
                                        </p:tgtEl>
                                      </p:cBhvr>
                                    </p:animEffect>
                                  </p:childTnLst>
                                </p:cTn>
                              </p:par>
                            </p:childTnLst>
                          </p:cTn>
                        </p:par>
                        <p:par>
                          <p:cTn fill="hold" id="41">
                            <p:stCondLst>
                              <p:cond delay="500"/>
                            </p:stCondLst>
                            <p:childTnLst>
                              <p:par>
                                <p:cTn fill="hold" grpId="0" id="42" nodeType="afterEffect" presetClass="entr" presetID="22" presetSubtype="1">
                                  <p:stCondLst>
                                    <p:cond delay="0"/>
                                  </p:stCondLst>
                                  <p:childTnLst>
                                    <p:set>
                                      <p:cBhvr>
                                        <p:cTn dur="1" fill="hold" id="43">
                                          <p:stCondLst>
                                            <p:cond delay="0"/>
                                          </p:stCondLst>
                                        </p:cTn>
                                        <p:tgtEl>
                                          <p:spTgt spid="1049138"/>
                                        </p:tgtEl>
                                        <p:attrNameLst>
                                          <p:attrName>style.visibility</p:attrName>
                                        </p:attrNameLst>
                                      </p:cBhvr>
                                      <p:to>
                                        <p:strVal val="visible"/>
                                      </p:to>
                                    </p:set>
                                    <p:animEffect transition="in" filter="wipe(up)">
                                      <p:cBhvr>
                                        <p:cTn dur="500" id="44"/>
                                        <p:tgtEl>
                                          <p:spTgt spid="1049138"/>
                                        </p:tgtEl>
                                      </p:cBhvr>
                                    </p:animEffect>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22" presetSubtype="1">
                                  <p:stCondLst>
                                    <p:cond delay="0"/>
                                  </p:stCondLst>
                                  <p:childTnLst>
                                    <p:set>
                                      <p:cBhvr>
                                        <p:cTn dur="1" fill="hold" id="48">
                                          <p:stCondLst>
                                            <p:cond delay="0"/>
                                          </p:stCondLst>
                                        </p:cTn>
                                        <p:tgtEl>
                                          <p:spTgt spid="1049141"/>
                                        </p:tgtEl>
                                        <p:attrNameLst>
                                          <p:attrName>style.visibility</p:attrName>
                                        </p:attrNameLst>
                                      </p:cBhvr>
                                      <p:to>
                                        <p:strVal val="visible"/>
                                      </p:to>
                                    </p:set>
                                    <p:animEffect transition="in" filter="wipe(up)">
                                      <p:cBhvr>
                                        <p:cTn dur="500" id="49"/>
                                        <p:tgtEl>
                                          <p:spTgt spid="1049141"/>
                                        </p:tgtEl>
                                      </p:cBhvr>
                                    </p:animEffect>
                                  </p:childTnLst>
                                </p:cTn>
                              </p:par>
                            </p:childTnLst>
                          </p:cTn>
                        </p:par>
                        <p:par>
                          <p:cTn fill="hold" id="50">
                            <p:stCondLst>
                              <p:cond delay="500"/>
                            </p:stCondLst>
                            <p:childTnLst>
                              <p:par>
                                <p:cTn fill="hold" grpId="0" id="51" nodeType="afterEffect" presetClass="entr" presetID="22" presetSubtype="1">
                                  <p:stCondLst>
                                    <p:cond delay="0"/>
                                  </p:stCondLst>
                                  <p:childTnLst>
                                    <p:set>
                                      <p:cBhvr>
                                        <p:cTn dur="1" fill="hold" id="52">
                                          <p:stCondLst>
                                            <p:cond delay="0"/>
                                          </p:stCondLst>
                                        </p:cTn>
                                        <p:tgtEl>
                                          <p:spTgt spid="1049142"/>
                                        </p:tgtEl>
                                        <p:attrNameLst>
                                          <p:attrName>style.visibility</p:attrName>
                                        </p:attrNameLst>
                                      </p:cBhvr>
                                      <p:to>
                                        <p:strVal val="visible"/>
                                      </p:to>
                                    </p:set>
                                    <p:animEffect transition="in" filter="wipe(up)">
                                      <p:cBhvr>
                                        <p:cTn dur="500" id="53"/>
                                        <p:tgtEl>
                                          <p:spTgt spid="1049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31" grpId="0"/>
      <p:bldP spid="1049132" grpId="0" animBg="1" autoUpdateAnimBg="0"/>
      <p:bldP spid="1049133" grpId="0" animBg="1" autoUpdateAnimBg="0"/>
      <p:bldP spid="1049134" grpId="0" animBg="1"/>
      <p:bldP spid="1049135" grpId="0" animBg="1"/>
      <p:bldP spid="1049136" grpId="0" animBg="1" autoUpdateAnimBg="0"/>
      <p:bldP spid="1049137" grpId="0" animBg="1"/>
      <p:bldP spid="1049138" grpId="0" animBg="1" autoUpdateAnimBg="0"/>
      <p:bldP spid="1049140" grpId="0" autoUpdateAnimBg="0"/>
      <p:bldP spid="1049141" grpId="0" animBg="1"/>
      <p:bldP spid="1049142"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89" name=""/>
        <p:cNvGrpSpPr/>
        <p:nvPr/>
      </p:nvGrpSpPr>
      <p:grpSpPr>
        <a:xfrm>
          <a:off x="0" y="0"/>
          <a:ext cx="0" cy="0"/>
          <a:chOff x="0" y="0"/>
          <a:chExt cx="0" cy="0"/>
        </a:xfrm>
      </p:grpSpPr>
      <p:sp>
        <p:nvSpPr>
          <p:cNvPr id="1049144" name="Text Box 16"/>
          <p:cNvSpPr txBox="1">
            <a:spLocks noChangeArrowheads="1"/>
          </p:cNvSpPr>
          <p:nvPr/>
        </p:nvSpPr>
        <p:spPr bwMode="auto">
          <a:xfrm>
            <a:off x="1990626" y="2466224"/>
            <a:ext cx="2592288" cy="1767841"/>
          </a:xfrm>
          <a:prstGeom prst="rect"/>
          <a:noFill/>
          <a:ln w="12700" cap="sq">
            <a:noFill/>
            <a:miter lim="800000"/>
            <a:headEnd type="none" w="sm" len="sm"/>
            <a:tailEnd type="none" w="sm" len="sm"/>
          </a:ln>
        </p:spPr>
        <p:txBody>
          <a:bodyPr wrap="square">
            <a:spAutoFit/>
          </a:bodyPr>
          <a:p>
            <a:pPr eaLnBrk="1" hangingPunct="1">
              <a:spcBef>
                <a:spcPct val="50000"/>
              </a:spcBef>
            </a:pPr>
            <a:r>
              <a:rPr altLang="en-US" b="1" sz="2800" lang="zh-CN">
                <a:solidFill>
                  <a:srgbClr val="FF0000"/>
                </a:solidFill>
              </a:rPr>
              <a:t>禁止同级或更低级别的请求，开放更高级别的请求</a:t>
            </a:r>
          </a:p>
        </p:txBody>
      </p:sp>
      <p:sp>
        <p:nvSpPr>
          <p:cNvPr id="1049145" name="Text Box 20"/>
          <p:cNvSpPr txBox="1">
            <a:spLocks noChangeArrowheads="1"/>
          </p:cNvSpPr>
          <p:nvPr/>
        </p:nvSpPr>
        <p:spPr bwMode="auto">
          <a:xfrm>
            <a:off x="2279576" y="278918"/>
            <a:ext cx="3308350" cy="519112"/>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多重中断流程：</a:t>
            </a:r>
          </a:p>
        </p:txBody>
      </p:sp>
      <p:sp>
        <p:nvSpPr>
          <p:cNvPr id="1049146" name="Text Box 21"/>
          <p:cNvSpPr txBox="1">
            <a:spLocks noChangeArrowheads="1"/>
          </p:cNvSpPr>
          <p:nvPr/>
        </p:nvSpPr>
        <p:spPr bwMode="auto">
          <a:xfrm>
            <a:off x="4748014" y="5146675"/>
            <a:ext cx="3733800" cy="522288"/>
          </a:xfrm>
          <a:prstGeom prst="rect"/>
          <a:noFill/>
          <a:ln w="38100" cap="sq">
            <a:solidFill>
              <a:schemeClr val="tx1"/>
            </a:solidFill>
            <a:miter lim="800000"/>
            <a:headEnd type="none" w="sm" len="sm"/>
            <a:tailEnd type="none" w="sm" len="sm"/>
          </a:ln>
        </p:spPr>
        <p:txBody>
          <a:bodyPr>
            <a:spAutoFit/>
          </a:bodyPr>
          <a:p>
            <a:pPr algn="ctr" eaLnBrk="1" hangingPunct="1">
              <a:spcBef>
                <a:spcPct val="50000"/>
              </a:spcBef>
            </a:pPr>
            <a:r>
              <a:rPr altLang="en-US" b="1" sz="2800" lang="zh-CN"/>
              <a:t>开中断</a:t>
            </a:r>
          </a:p>
        </p:txBody>
      </p:sp>
      <p:sp>
        <p:nvSpPr>
          <p:cNvPr id="1049147" name="Text Box 22"/>
          <p:cNvSpPr txBox="1">
            <a:spLocks noChangeArrowheads="1"/>
          </p:cNvSpPr>
          <p:nvPr/>
        </p:nvSpPr>
        <p:spPr bwMode="auto">
          <a:xfrm>
            <a:off x="4748014" y="955675"/>
            <a:ext cx="3657600" cy="523220"/>
          </a:xfrm>
          <a:prstGeom prst="rect"/>
          <a:noFill/>
          <a:ln w="38100" cap="sq">
            <a:solidFill>
              <a:schemeClr val="tx1"/>
            </a:solidFill>
            <a:miter lim="800000"/>
            <a:headEnd type="none" w="sm" len="sm"/>
            <a:tailEnd type="none" w="sm" len="sm"/>
          </a:ln>
        </p:spPr>
        <p:txBody>
          <a:bodyPr>
            <a:spAutoFit/>
          </a:bodyPr>
          <a:p>
            <a:pPr algn="ctr" eaLnBrk="1" hangingPunct="1">
              <a:spcBef>
                <a:spcPct val="50000"/>
              </a:spcBef>
            </a:pPr>
            <a:r>
              <a:rPr altLang="en-US" b="1" sz="2800" lang="zh-CN"/>
              <a:t>保护现场</a:t>
            </a:r>
          </a:p>
        </p:txBody>
      </p:sp>
      <p:sp>
        <p:nvSpPr>
          <p:cNvPr id="1049148" name="Line 23"/>
          <p:cNvSpPr>
            <a:spLocks noChangeShapeType="1"/>
          </p:cNvSpPr>
          <p:nvPr/>
        </p:nvSpPr>
        <p:spPr bwMode="auto">
          <a:xfrm>
            <a:off x="6500614" y="1489075"/>
            <a:ext cx="0" cy="304800"/>
          </a:xfrm>
          <a:prstGeom prst="line"/>
          <a:noFill/>
          <a:ln w="38100">
            <a:solidFill>
              <a:schemeClr val="tx1"/>
            </a:solidFill>
            <a:round/>
            <a:headEnd/>
            <a:tailEnd type="triangle" w="med" len="med"/>
          </a:ln>
        </p:spPr>
        <p:txBody>
          <a:bodyPr anchor="ctr" wrap="none"/>
          <a:p>
            <a:pPr algn="ctr"/>
            <a:endParaRPr altLang="en-US" b="1" sz="2800" lang="zh-CN"/>
          </a:p>
        </p:txBody>
      </p:sp>
      <p:sp>
        <p:nvSpPr>
          <p:cNvPr id="1049149" name="Text Box 24"/>
          <p:cNvSpPr txBox="1">
            <a:spLocks noChangeArrowheads="1"/>
          </p:cNvSpPr>
          <p:nvPr/>
        </p:nvSpPr>
        <p:spPr bwMode="auto">
          <a:xfrm>
            <a:off x="4748014" y="1793875"/>
            <a:ext cx="3733800" cy="523220"/>
          </a:xfrm>
          <a:prstGeom prst="rect"/>
          <a:noFill/>
          <a:ln w="38100" cap="sq">
            <a:solidFill>
              <a:schemeClr val="tx1"/>
            </a:solidFill>
            <a:miter lim="800000"/>
            <a:headEnd type="none" w="sm" len="sm"/>
            <a:tailEnd type="none" w="sm" len="sm"/>
          </a:ln>
        </p:spPr>
        <p:txBody>
          <a:bodyPr>
            <a:spAutoFit/>
          </a:bodyPr>
          <a:p>
            <a:pPr algn="ctr" eaLnBrk="1" hangingPunct="1">
              <a:spcBef>
                <a:spcPct val="50000"/>
              </a:spcBef>
            </a:pPr>
            <a:r>
              <a:rPr altLang="en-US" b="1" sz="2800" lang="zh-CN">
                <a:solidFill>
                  <a:srgbClr val="0000FF"/>
                </a:solidFill>
              </a:rPr>
              <a:t>送新屏蔽字、开中断</a:t>
            </a:r>
          </a:p>
        </p:txBody>
      </p:sp>
      <p:sp>
        <p:nvSpPr>
          <p:cNvPr id="1049150" name="Text Box 25"/>
          <p:cNvSpPr txBox="1">
            <a:spLocks noChangeArrowheads="1"/>
          </p:cNvSpPr>
          <p:nvPr/>
        </p:nvSpPr>
        <p:spPr bwMode="auto">
          <a:xfrm>
            <a:off x="4748014" y="2632075"/>
            <a:ext cx="3733800" cy="522288"/>
          </a:xfrm>
          <a:prstGeom prst="rect"/>
          <a:noFill/>
          <a:ln w="38100" cap="sq">
            <a:solidFill>
              <a:schemeClr val="tx1"/>
            </a:solidFill>
            <a:miter lim="800000"/>
            <a:headEnd type="none" w="sm" len="sm"/>
            <a:tailEnd type="none" w="sm" len="sm"/>
          </a:ln>
        </p:spPr>
        <p:txBody>
          <a:bodyPr>
            <a:spAutoFit/>
          </a:bodyPr>
          <a:p>
            <a:pPr algn="ctr" eaLnBrk="1" hangingPunct="1">
              <a:spcBef>
                <a:spcPct val="50000"/>
              </a:spcBef>
            </a:pPr>
            <a:r>
              <a:rPr altLang="zh-CN" b="1" sz="2800" lang="en-US"/>
              <a:t>   </a:t>
            </a:r>
            <a:r>
              <a:rPr altLang="en-US" b="1" sz="2800" lang="zh-CN"/>
              <a:t>中断服务处理</a:t>
            </a:r>
          </a:p>
        </p:txBody>
      </p:sp>
      <p:sp>
        <p:nvSpPr>
          <p:cNvPr id="1049151" name="Line 26"/>
          <p:cNvSpPr>
            <a:spLocks noChangeShapeType="1"/>
          </p:cNvSpPr>
          <p:nvPr/>
        </p:nvSpPr>
        <p:spPr bwMode="auto">
          <a:xfrm>
            <a:off x="6500614" y="2327275"/>
            <a:ext cx="0" cy="304800"/>
          </a:xfrm>
          <a:prstGeom prst="line"/>
          <a:noFill/>
          <a:ln w="38100">
            <a:solidFill>
              <a:schemeClr val="tx1"/>
            </a:solidFill>
            <a:round/>
            <a:headEnd/>
            <a:tailEnd type="triangle" w="med" len="med"/>
          </a:ln>
        </p:spPr>
        <p:txBody>
          <a:bodyPr anchor="ctr" wrap="none"/>
          <a:p>
            <a:pPr algn="ctr"/>
            <a:endParaRPr altLang="en-US" b="1" sz="2800" lang="zh-CN"/>
          </a:p>
        </p:txBody>
      </p:sp>
      <p:sp>
        <p:nvSpPr>
          <p:cNvPr id="1049152" name="Text Box 27"/>
          <p:cNvSpPr txBox="1">
            <a:spLocks noChangeArrowheads="1"/>
          </p:cNvSpPr>
          <p:nvPr/>
        </p:nvSpPr>
        <p:spPr bwMode="auto">
          <a:xfrm>
            <a:off x="4748014" y="3470275"/>
            <a:ext cx="3733800" cy="523220"/>
          </a:xfrm>
          <a:prstGeom prst="rect"/>
          <a:noFill/>
          <a:ln w="38100" cap="sq">
            <a:solidFill>
              <a:schemeClr val="tx1"/>
            </a:solidFill>
            <a:miter lim="800000"/>
            <a:headEnd type="none" w="sm" len="sm"/>
            <a:tailEnd type="none" w="sm" len="sm"/>
          </a:ln>
        </p:spPr>
        <p:txBody>
          <a:bodyPr>
            <a:spAutoFit/>
          </a:bodyPr>
          <a:p>
            <a:pPr algn="ctr" eaLnBrk="1" hangingPunct="1">
              <a:spcBef>
                <a:spcPct val="50000"/>
              </a:spcBef>
            </a:pPr>
            <a:r>
              <a:rPr altLang="en-US" b="1" sz="2800" lang="zh-CN">
                <a:solidFill>
                  <a:srgbClr val="0000FF"/>
                </a:solidFill>
              </a:rPr>
              <a:t>关中断</a:t>
            </a:r>
          </a:p>
        </p:txBody>
      </p:sp>
      <p:sp>
        <p:nvSpPr>
          <p:cNvPr id="1049153" name="Line 28"/>
          <p:cNvSpPr>
            <a:spLocks noChangeShapeType="1"/>
          </p:cNvSpPr>
          <p:nvPr/>
        </p:nvSpPr>
        <p:spPr bwMode="auto">
          <a:xfrm>
            <a:off x="6500614" y="3165475"/>
            <a:ext cx="0" cy="304800"/>
          </a:xfrm>
          <a:prstGeom prst="line"/>
          <a:noFill/>
          <a:ln w="38100">
            <a:solidFill>
              <a:schemeClr val="tx1"/>
            </a:solidFill>
            <a:round/>
            <a:headEnd/>
            <a:tailEnd type="triangle" w="med" len="med"/>
          </a:ln>
        </p:spPr>
        <p:txBody>
          <a:bodyPr anchor="ctr" wrap="none"/>
          <a:p>
            <a:pPr algn="ctr"/>
            <a:endParaRPr altLang="en-US" b="1" sz="2800" lang="zh-CN"/>
          </a:p>
        </p:txBody>
      </p:sp>
      <p:sp>
        <p:nvSpPr>
          <p:cNvPr id="1049154" name="Text Box 29"/>
          <p:cNvSpPr txBox="1">
            <a:spLocks noChangeArrowheads="1"/>
          </p:cNvSpPr>
          <p:nvPr/>
        </p:nvSpPr>
        <p:spPr bwMode="auto">
          <a:xfrm>
            <a:off x="4748014" y="4308475"/>
            <a:ext cx="3733800" cy="523220"/>
          </a:xfrm>
          <a:prstGeom prst="rect"/>
          <a:noFill/>
          <a:ln w="38100" cap="sq">
            <a:solidFill>
              <a:schemeClr val="tx1"/>
            </a:solidFill>
            <a:miter lim="800000"/>
            <a:headEnd type="none" w="sm" len="sm"/>
            <a:tailEnd type="none" w="sm" len="sm"/>
          </a:ln>
        </p:spPr>
        <p:txBody>
          <a:bodyPr>
            <a:spAutoFit/>
          </a:bodyPr>
          <a:p>
            <a:pPr algn="ctr" eaLnBrk="1" hangingPunct="1">
              <a:spcBef>
                <a:spcPct val="50000"/>
              </a:spcBef>
            </a:pPr>
            <a:r>
              <a:rPr altLang="en-US" b="1" sz="2800" lang="zh-CN"/>
              <a:t>恢复现场及原屏蔽字</a:t>
            </a:r>
          </a:p>
        </p:txBody>
      </p:sp>
      <p:sp>
        <p:nvSpPr>
          <p:cNvPr id="1049155" name="Line 30"/>
          <p:cNvSpPr>
            <a:spLocks noChangeShapeType="1"/>
          </p:cNvSpPr>
          <p:nvPr/>
        </p:nvSpPr>
        <p:spPr bwMode="auto">
          <a:xfrm>
            <a:off x="6500614" y="4003675"/>
            <a:ext cx="0" cy="304800"/>
          </a:xfrm>
          <a:prstGeom prst="line"/>
          <a:noFill/>
          <a:ln w="38100">
            <a:solidFill>
              <a:schemeClr val="tx1"/>
            </a:solidFill>
            <a:round/>
            <a:headEnd/>
            <a:tailEnd type="triangle" w="med" len="med"/>
          </a:ln>
        </p:spPr>
        <p:txBody>
          <a:bodyPr anchor="ctr" wrap="none"/>
          <a:p>
            <a:pPr algn="ctr"/>
            <a:endParaRPr altLang="en-US" b="1" sz="2800" lang="zh-CN"/>
          </a:p>
        </p:txBody>
      </p:sp>
      <p:sp>
        <p:nvSpPr>
          <p:cNvPr id="1049156" name="Line 31"/>
          <p:cNvSpPr>
            <a:spLocks noChangeShapeType="1"/>
          </p:cNvSpPr>
          <p:nvPr/>
        </p:nvSpPr>
        <p:spPr bwMode="auto">
          <a:xfrm>
            <a:off x="6500614" y="4841875"/>
            <a:ext cx="0" cy="304800"/>
          </a:xfrm>
          <a:prstGeom prst="line"/>
          <a:noFill/>
          <a:ln w="38100">
            <a:solidFill>
              <a:schemeClr val="tx1"/>
            </a:solidFill>
            <a:round/>
            <a:headEnd/>
            <a:tailEnd type="triangle" w="med" len="med"/>
          </a:ln>
        </p:spPr>
        <p:txBody>
          <a:bodyPr anchor="ctr" wrap="none"/>
          <a:p>
            <a:pPr algn="ctr"/>
            <a:endParaRPr altLang="en-US" b="1" sz="2800" lang="zh-CN"/>
          </a:p>
        </p:txBody>
      </p:sp>
      <p:sp>
        <p:nvSpPr>
          <p:cNvPr id="1049157" name="Line 32"/>
          <p:cNvSpPr>
            <a:spLocks noChangeShapeType="1"/>
          </p:cNvSpPr>
          <p:nvPr/>
        </p:nvSpPr>
        <p:spPr bwMode="auto">
          <a:xfrm flipV="1">
            <a:off x="4201914" y="2174875"/>
            <a:ext cx="546100" cy="304800"/>
          </a:xfrm>
          <a:prstGeom prst="line"/>
          <a:noFill/>
          <a:ln w="9525">
            <a:solidFill>
              <a:schemeClr val="tx1"/>
            </a:solidFill>
            <a:round/>
            <a:headEnd/>
            <a:tailEnd/>
          </a:ln>
        </p:spPr>
        <p:txBody>
          <a:bodyPr anchor="ctr" wrap="none"/>
          <a:p>
            <a:pPr algn="ctr"/>
            <a:endParaRPr altLang="en-US" b="1" sz="2800" lang="zh-CN"/>
          </a:p>
        </p:txBody>
      </p:sp>
      <p:sp>
        <p:nvSpPr>
          <p:cNvPr id="1049158" name="Text Box 21"/>
          <p:cNvSpPr txBox="1">
            <a:spLocks noChangeArrowheads="1"/>
          </p:cNvSpPr>
          <p:nvPr/>
        </p:nvSpPr>
        <p:spPr bwMode="auto">
          <a:xfrm>
            <a:off x="4752777" y="6011863"/>
            <a:ext cx="3733800" cy="522287"/>
          </a:xfrm>
          <a:prstGeom prst="rect"/>
          <a:noFill/>
          <a:ln w="38100" cap="sq">
            <a:solidFill>
              <a:schemeClr val="tx1"/>
            </a:solidFill>
            <a:miter lim="800000"/>
            <a:headEnd type="none" w="sm" len="sm"/>
            <a:tailEnd type="none" w="sm" len="sm"/>
          </a:ln>
        </p:spPr>
        <p:txBody>
          <a:bodyPr>
            <a:spAutoFit/>
          </a:bodyPr>
          <a:p>
            <a:pPr algn="ctr" eaLnBrk="1" hangingPunct="1">
              <a:spcBef>
                <a:spcPct val="50000"/>
              </a:spcBef>
            </a:pPr>
            <a:r>
              <a:rPr altLang="en-US" b="1" sz="2800" lang="zh-CN"/>
              <a:t>返回</a:t>
            </a:r>
          </a:p>
        </p:txBody>
      </p:sp>
      <p:sp>
        <p:nvSpPr>
          <p:cNvPr id="1049159" name="Line 31"/>
          <p:cNvSpPr>
            <a:spLocks noChangeShapeType="1"/>
          </p:cNvSpPr>
          <p:nvPr/>
        </p:nvSpPr>
        <p:spPr bwMode="auto">
          <a:xfrm>
            <a:off x="6505377" y="5707063"/>
            <a:ext cx="0" cy="304800"/>
          </a:xfrm>
          <a:prstGeom prst="line"/>
          <a:noFill/>
          <a:ln w="38100">
            <a:solidFill>
              <a:schemeClr val="tx1"/>
            </a:solidFill>
            <a:round/>
            <a:headEnd/>
            <a:tailEnd type="triangle" w="med" len="med"/>
          </a:ln>
        </p:spPr>
        <p:txBody>
          <a:bodyPr anchor="ctr" wrap="none"/>
          <a:p>
            <a:pPr algn="ctr"/>
            <a:endParaRPr altLang="en-US" b="1" sz="280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1">
                                  <p:stCondLst>
                                    <p:cond delay="0"/>
                                  </p:stCondLst>
                                  <p:childTnLst>
                                    <p:set>
                                      <p:cBhvr>
                                        <p:cTn dur="1" fill="hold" id="6">
                                          <p:stCondLst>
                                            <p:cond delay="0"/>
                                          </p:stCondLst>
                                        </p:cTn>
                                        <p:tgtEl>
                                          <p:spTgt spid="1049147"/>
                                        </p:tgtEl>
                                        <p:attrNameLst>
                                          <p:attrName>style.visibility</p:attrName>
                                        </p:attrNameLst>
                                      </p:cBhvr>
                                      <p:to>
                                        <p:strVal val="visible"/>
                                      </p:to>
                                    </p:set>
                                    <p:animEffect transition="in" filter="wipe(up)">
                                      <p:cBhvr>
                                        <p:cTn dur="500" id="7"/>
                                        <p:tgtEl>
                                          <p:spTgt spid="104914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1">
                                  <p:stCondLst>
                                    <p:cond delay="0"/>
                                  </p:stCondLst>
                                  <p:childTnLst>
                                    <p:set>
                                      <p:cBhvr>
                                        <p:cTn dur="1" fill="hold" id="11">
                                          <p:stCondLst>
                                            <p:cond delay="0"/>
                                          </p:stCondLst>
                                        </p:cTn>
                                        <p:tgtEl>
                                          <p:spTgt spid="1049148"/>
                                        </p:tgtEl>
                                        <p:attrNameLst>
                                          <p:attrName>style.visibility</p:attrName>
                                        </p:attrNameLst>
                                      </p:cBhvr>
                                      <p:to>
                                        <p:strVal val="visible"/>
                                      </p:to>
                                    </p:set>
                                    <p:animEffect transition="in" filter="wipe(up)">
                                      <p:cBhvr>
                                        <p:cTn dur="500" id="12"/>
                                        <p:tgtEl>
                                          <p:spTgt spid="1049148"/>
                                        </p:tgtEl>
                                      </p:cBhvr>
                                    </p:animEffect>
                                  </p:childTnLst>
                                </p:cTn>
                              </p:par>
                            </p:childTnLst>
                          </p:cTn>
                        </p:par>
                        <p:par>
                          <p:cTn fill="hold" id="13">
                            <p:stCondLst>
                              <p:cond delay="500"/>
                            </p:stCondLst>
                            <p:childTnLst>
                              <p:par>
                                <p:cTn fill="hold" grpId="0" id="14" nodeType="afterEffect" presetClass="entr" presetID="22" presetSubtype="1">
                                  <p:stCondLst>
                                    <p:cond delay="0"/>
                                  </p:stCondLst>
                                  <p:childTnLst>
                                    <p:set>
                                      <p:cBhvr>
                                        <p:cTn dur="1" fill="hold" id="15">
                                          <p:stCondLst>
                                            <p:cond delay="0"/>
                                          </p:stCondLst>
                                        </p:cTn>
                                        <p:tgtEl>
                                          <p:spTgt spid="1049149"/>
                                        </p:tgtEl>
                                        <p:attrNameLst>
                                          <p:attrName>style.visibility</p:attrName>
                                        </p:attrNameLst>
                                      </p:cBhvr>
                                      <p:to>
                                        <p:strVal val="visible"/>
                                      </p:to>
                                    </p:set>
                                    <p:animEffect transition="in" filter="wipe(up)">
                                      <p:cBhvr>
                                        <p:cTn dur="500" id="16"/>
                                        <p:tgtEl>
                                          <p:spTgt spid="1049149"/>
                                        </p:tgtEl>
                                      </p:cBhvr>
                                    </p:animEffec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2" presetSubtype="2">
                                  <p:stCondLst>
                                    <p:cond delay="0"/>
                                  </p:stCondLst>
                                  <p:childTnLst>
                                    <p:set>
                                      <p:cBhvr>
                                        <p:cTn dur="1" fill="hold" id="20">
                                          <p:stCondLst>
                                            <p:cond delay="0"/>
                                          </p:stCondLst>
                                        </p:cTn>
                                        <p:tgtEl>
                                          <p:spTgt spid="1049157"/>
                                        </p:tgtEl>
                                        <p:attrNameLst>
                                          <p:attrName>style.visibility</p:attrName>
                                        </p:attrNameLst>
                                      </p:cBhvr>
                                      <p:to>
                                        <p:strVal val="visible"/>
                                      </p:to>
                                    </p:set>
                                    <p:animEffect transition="in" filter="wipe(right)">
                                      <p:cBhvr>
                                        <p:cTn dur="500" id="21"/>
                                        <p:tgtEl>
                                          <p:spTgt spid="1049157"/>
                                        </p:tgtEl>
                                      </p:cBhvr>
                                    </p:animEffect>
                                  </p:childTnLst>
                                </p:cTn>
                              </p:par>
                            </p:childTnLst>
                          </p:cTn>
                        </p:par>
                        <p:par>
                          <p:cTn fill="hold" id="22">
                            <p:stCondLst>
                              <p:cond delay="500"/>
                            </p:stCondLst>
                            <p:childTnLst>
                              <p:par>
                                <p:cTn fill="hold" grpId="0" id="23" nodeType="afterEffect" presetClass="entr" presetID="22" presetSubtype="1">
                                  <p:stCondLst>
                                    <p:cond delay="0"/>
                                  </p:stCondLst>
                                  <p:childTnLst>
                                    <p:set>
                                      <p:cBhvr>
                                        <p:cTn dur="1" fill="hold" id="24">
                                          <p:stCondLst>
                                            <p:cond delay="0"/>
                                          </p:stCondLst>
                                        </p:cTn>
                                        <p:tgtEl>
                                          <p:spTgt spid="1049144"/>
                                        </p:tgtEl>
                                        <p:attrNameLst>
                                          <p:attrName>style.visibility</p:attrName>
                                        </p:attrNameLst>
                                      </p:cBhvr>
                                      <p:to>
                                        <p:strVal val="visible"/>
                                      </p:to>
                                    </p:set>
                                    <p:animEffect transition="in" filter="wipe(up)">
                                      <p:cBhvr>
                                        <p:cTn dur="500" id="25"/>
                                        <p:tgtEl>
                                          <p:spTgt spid="1049144"/>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1">
                                  <p:stCondLst>
                                    <p:cond delay="0"/>
                                  </p:stCondLst>
                                  <p:childTnLst>
                                    <p:set>
                                      <p:cBhvr>
                                        <p:cTn dur="1" fill="hold" id="29">
                                          <p:stCondLst>
                                            <p:cond delay="0"/>
                                          </p:stCondLst>
                                        </p:cTn>
                                        <p:tgtEl>
                                          <p:spTgt spid="1049151"/>
                                        </p:tgtEl>
                                        <p:attrNameLst>
                                          <p:attrName>style.visibility</p:attrName>
                                        </p:attrNameLst>
                                      </p:cBhvr>
                                      <p:to>
                                        <p:strVal val="visible"/>
                                      </p:to>
                                    </p:set>
                                    <p:animEffect transition="in" filter="wipe(up)">
                                      <p:cBhvr>
                                        <p:cTn dur="500" id="30"/>
                                        <p:tgtEl>
                                          <p:spTgt spid="1049151"/>
                                        </p:tgtEl>
                                      </p:cBhvr>
                                    </p:animEffect>
                                  </p:childTnLst>
                                </p:cTn>
                              </p:par>
                            </p:childTnLst>
                          </p:cTn>
                        </p:par>
                        <p:par>
                          <p:cTn fill="hold" id="31">
                            <p:stCondLst>
                              <p:cond delay="500"/>
                            </p:stCondLst>
                            <p:childTnLst>
                              <p:par>
                                <p:cTn fill="hold" grpId="0" id="32" nodeType="afterEffect" presetClass="entr" presetID="22" presetSubtype="1">
                                  <p:stCondLst>
                                    <p:cond delay="0"/>
                                  </p:stCondLst>
                                  <p:childTnLst>
                                    <p:set>
                                      <p:cBhvr>
                                        <p:cTn dur="1" fill="hold" id="33">
                                          <p:stCondLst>
                                            <p:cond delay="0"/>
                                          </p:stCondLst>
                                        </p:cTn>
                                        <p:tgtEl>
                                          <p:spTgt spid="1049150"/>
                                        </p:tgtEl>
                                        <p:attrNameLst>
                                          <p:attrName>style.visibility</p:attrName>
                                        </p:attrNameLst>
                                      </p:cBhvr>
                                      <p:to>
                                        <p:strVal val="visible"/>
                                      </p:to>
                                    </p:set>
                                    <p:animEffect transition="in" filter="wipe(up)">
                                      <p:cBhvr>
                                        <p:cTn dur="500" id="34"/>
                                        <p:tgtEl>
                                          <p:spTgt spid="1049150"/>
                                        </p:tgtEl>
                                      </p:cBhvr>
                                    </p:animEffect>
                                  </p:childTnLst>
                                </p:cTn>
                              </p:par>
                            </p:childTnLst>
                          </p:cTn>
                        </p:par>
                      </p:childTnLst>
                    </p:cTn>
                  </p:par>
                  <p:par>
                    <p:cTn fill="hold" id="35">
                      <p:stCondLst>
                        <p:cond delay="indefinite"/>
                      </p:stCondLst>
                      <p:childTnLst>
                        <p:par>
                          <p:cTn fill="hold" id="36">
                            <p:stCondLst>
                              <p:cond delay="0"/>
                            </p:stCondLst>
                            <p:childTnLst>
                              <p:par>
                                <p:cTn fill="hold" grpId="0" id="37" nodeType="clickEffect" presetClass="entr" presetID="22" presetSubtype="1">
                                  <p:stCondLst>
                                    <p:cond delay="0"/>
                                  </p:stCondLst>
                                  <p:childTnLst>
                                    <p:set>
                                      <p:cBhvr>
                                        <p:cTn dur="1" fill="hold" id="38">
                                          <p:stCondLst>
                                            <p:cond delay="0"/>
                                          </p:stCondLst>
                                        </p:cTn>
                                        <p:tgtEl>
                                          <p:spTgt spid="1049153"/>
                                        </p:tgtEl>
                                        <p:attrNameLst>
                                          <p:attrName>style.visibility</p:attrName>
                                        </p:attrNameLst>
                                      </p:cBhvr>
                                      <p:to>
                                        <p:strVal val="visible"/>
                                      </p:to>
                                    </p:set>
                                    <p:animEffect transition="in" filter="wipe(up)">
                                      <p:cBhvr>
                                        <p:cTn dur="500" id="39"/>
                                        <p:tgtEl>
                                          <p:spTgt spid="1049153"/>
                                        </p:tgtEl>
                                      </p:cBhvr>
                                    </p:animEffect>
                                  </p:childTnLst>
                                </p:cTn>
                              </p:par>
                            </p:childTnLst>
                          </p:cTn>
                        </p:par>
                        <p:par>
                          <p:cTn fill="hold" id="40">
                            <p:stCondLst>
                              <p:cond delay="500"/>
                            </p:stCondLst>
                            <p:childTnLst>
                              <p:par>
                                <p:cTn fill="hold" grpId="0" id="41" nodeType="afterEffect" presetClass="entr" presetID="22" presetSubtype="1">
                                  <p:stCondLst>
                                    <p:cond delay="0"/>
                                  </p:stCondLst>
                                  <p:childTnLst>
                                    <p:set>
                                      <p:cBhvr>
                                        <p:cTn dur="1" fill="hold" id="42">
                                          <p:stCondLst>
                                            <p:cond delay="0"/>
                                          </p:stCondLst>
                                        </p:cTn>
                                        <p:tgtEl>
                                          <p:spTgt spid="1049152"/>
                                        </p:tgtEl>
                                        <p:attrNameLst>
                                          <p:attrName>style.visibility</p:attrName>
                                        </p:attrNameLst>
                                      </p:cBhvr>
                                      <p:to>
                                        <p:strVal val="visible"/>
                                      </p:to>
                                    </p:set>
                                    <p:animEffect transition="in" filter="wipe(up)">
                                      <p:cBhvr>
                                        <p:cTn dur="500" id="43"/>
                                        <p:tgtEl>
                                          <p:spTgt spid="1049152"/>
                                        </p:tgtEl>
                                      </p:cBhvr>
                                    </p:animEffect>
                                  </p:childTnLst>
                                </p:cTn>
                              </p:par>
                            </p:childTnLst>
                          </p:cTn>
                        </p:par>
                      </p:childTnLst>
                    </p:cTn>
                  </p:par>
                  <p:par>
                    <p:cTn fill="hold" id="44">
                      <p:stCondLst>
                        <p:cond delay="indefinite"/>
                      </p:stCondLst>
                      <p:childTnLst>
                        <p:par>
                          <p:cTn fill="hold" id="45">
                            <p:stCondLst>
                              <p:cond delay="0"/>
                            </p:stCondLst>
                            <p:childTnLst>
                              <p:par>
                                <p:cTn fill="hold" grpId="0" id="46" nodeType="clickEffect" presetClass="entr" presetID="22" presetSubtype="1">
                                  <p:stCondLst>
                                    <p:cond delay="0"/>
                                  </p:stCondLst>
                                  <p:childTnLst>
                                    <p:set>
                                      <p:cBhvr>
                                        <p:cTn dur="1" fill="hold" id="47">
                                          <p:stCondLst>
                                            <p:cond delay="0"/>
                                          </p:stCondLst>
                                        </p:cTn>
                                        <p:tgtEl>
                                          <p:spTgt spid="1049155"/>
                                        </p:tgtEl>
                                        <p:attrNameLst>
                                          <p:attrName>style.visibility</p:attrName>
                                        </p:attrNameLst>
                                      </p:cBhvr>
                                      <p:to>
                                        <p:strVal val="visible"/>
                                      </p:to>
                                    </p:set>
                                    <p:animEffect transition="in" filter="wipe(up)">
                                      <p:cBhvr>
                                        <p:cTn dur="500" id="48"/>
                                        <p:tgtEl>
                                          <p:spTgt spid="1049155"/>
                                        </p:tgtEl>
                                      </p:cBhvr>
                                    </p:animEffect>
                                  </p:childTnLst>
                                </p:cTn>
                              </p:par>
                            </p:childTnLst>
                          </p:cTn>
                        </p:par>
                        <p:par>
                          <p:cTn fill="hold" id="49">
                            <p:stCondLst>
                              <p:cond delay="500"/>
                            </p:stCondLst>
                            <p:childTnLst>
                              <p:par>
                                <p:cTn fill="hold" grpId="0" id="50" nodeType="afterEffect" presetClass="entr" presetID="22" presetSubtype="1">
                                  <p:stCondLst>
                                    <p:cond delay="0"/>
                                  </p:stCondLst>
                                  <p:childTnLst>
                                    <p:set>
                                      <p:cBhvr>
                                        <p:cTn dur="1" fill="hold" id="51">
                                          <p:stCondLst>
                                            <p:cond delay="0"/>
                                          </p:stCondLst>
                                        </p:cTn>
                                        <p:tgtEl>
                                          <p:spTgt spid="1049154"/>
                                        </p:tgtEl>
                                        <p:attrNameLst>
                                          <p:attrName>style.visibility</p:attrName>
                                        </p:attrNameLst>
                                      </p:cBhvr>
                                      <p:to>
                                        <p:strVal val="visible"/>
                                      </p:to>
                                    </p:set>
                                    <p:animEffect transition="in" filter="wipe(up)">
                                      <p:cBhvr>
                                        <p:cTn dur="500" id="52"/>
                                        <p:tgtEl>
                                          <p:spTgt spid="1049154"/>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22" presetSubtype="1">
                                  <p:stCondLst>
                                    <p:cond delay="0"/>
                                  </p:stCondLst>
                                  <p:childTnLst>
                                    <p:set>
                                      <p:cBhvr>
                                        <p:cTn dur="1" fill="hold" id="56">
                                          <p:stCondLst>
                                            <p:cond delay="0"/>
                                          </p:stCondLst>
                                        </p:cTn>
                                        <p:tgtEl>
                                          <p:spTgt spid="1049156"/>
                                        </p:tgtEl>
                                        <p:attrNameLst>
                                          <p:attrName>style.visibility</p:attrName>
                                        </p:attrNameLst>
                                      </p:cBhvr>
                                      <p:to>
                                        <p:strVal val="visible"/>
                                      </p:to>
                                    </p:set>
                                    <p:animEffect transition="in" filter="wipe(up)">
                                      <p:cBhvr>
                                        <p:cTn dur="500" id="57"/>
                                        <p:tgtEl>
                                          <p:spTgt spid="1049156"/>
                                        </p:tgtEl>
                                      </p:cBhvr>
                                    </p:animEffect>
                                  </p:childTnLst>
                                </p:cTn>
                              </p:par>
                            </p:childTnLst>
                          </p:cTn>
                        </p:par>
                        <p:par>
                          <p:cTn fill="hold" id="58">
                            <p:stCondLst>
                              <p:cond delay="500"/>
                            </p:stCondLst>
                            <p:childTnLst>
                              <p:par>
                                <p:cTn fill="hold" grpId="0" id="59" nodeType="afterEffect" presetClass="entr" presetID="22" presetSubtype="1">
                                  <p:stCondLst>
                                    <p:cond delay="0"/>
                                  </p:stCondLst>
                                  <p:childTnLst>
                                    <p:set>
                                      <p:cBhvr>
                                        <p:cTn dur="1" fill="hold" id="60">
                                          <p:stCondLst>
                                            <p:cond delay="0"/>
                                          </p:stCondLst>
                                        </p:cTn>
                                        <p:tgtEl>
                                          <p:spTgt spid="1049146"/>
                                        </p:tgtEl>
                                        <p:attrNameLst>
                                          <p:attrName>style.visibility</p:attrName>
                                        </p:attrNameLst>
                                      </p:cBhvr>
                                      <p:to>
                                        <p:strVal val="visible"/>
                                      </p:to>
                                    </p:set>
                                    <p:animEffect transition="in" filter="wipe(up)">
                                      <p:cBhvr>
                                        <p:cTn dur="500" id="61"/>
                                        <p:tgtEl>
                                          <p:spTgt spid="1049146"/>
                                        </p:tgtEl>
                                      </p:cBhvr>
                                    </p:animEffect>
                                  </p:childTnLst>
                                </p:cTn>
                              </p:par>
                            </p:childTnLst>
                          </p:cTn>
                        </p:par>
                      </p:childTnLst>
                    </p:cTn>
                  </p:par>
                  <p:par>
                    <p:cTn fill="hold" id="62">
                      <p:stCondLst>
                        <p:cond delay="indefinite"/>
                      </p:stCondLst>
                      <p:childTnLst>
                        <p:par>
                          <p:cTn fill="hold" id="63">
                            <p:stCondLst>
                              <p:cond delay="0"/>
                            </p:stCondLst>
                            <p:childTnLst>
                              <p:par>
                                <p:cTn fill="hold" grpId="0" id="64" nodeType="clickEffect" presetClass="entr" presetID="22" presetSubtype="1">
                                  <p:stCondLst>
                                    <p:cond delay="0"/>
                                  </p:stCondLst>
                                  <p:childTnLst>
                                    <p:set>
                                      <p:cBhvr>
                                        <p:cTn dur="1" fill="hold" id="65">
                                          <p:stCondLst>
                                            <p:cond delay="0"/>
                                          </p:stCondLst>
                                        </p:cTn>
                                        <p:tgtEl>
                                          <p:spTgt spid="1049159"/>
                                        </p:tgtEl>
                                        <p:attrNameLst>
                                          <p:attrName>style.visibility</p:attrName>
                                        </p:attrNameLst>
                                      </p:cBhvr>
                                      <p:to>
                                        <p:strVal val="visible"/>
                                      </p:to>
                                    </p:set>
                                    <p:animEffect transition="in" filter="wipe(up)">
                                      <p:cBhvr>
                                        <p:cTn dur="500" id="66"/>
                                        <p:tgtEl>
                                          <p:spTgt spid="1049159"/>
                                        </p:tgtEl>
                                      </p:cBhvr>
                                    </p:animEffect>
                                  </p:childTnLst>
                                </p:cTn>
                              </p:par>
                            </p:childTnLst>
                          </p:cTn>
                        </p:par>
                        <p:par>
                          <p:cTn fill="hold" id="67">
                            <p:stCondLst>
                              <p:cond delay="500"/>
                            </p:stCondLst>
                            <p:childTnLst>
                              <p:par>
                                <p:cTn fill="hold" grpId="0" id="68" nodeType="afterEffect" presetClass="entr" presetID="22" presetSubtype="1">
                                  <p:stCondLst>
                                    <p:cond delay="0"/>
                                  </p:stCondLst>
                                  <p:childTnLst>
                                    <p:set>
                                      <p:cBhvr>
                                        <p:cTn dur="1" fill="hold" id="69">
                                          <p:stCondLst>
                                            <p:cond delay="0"/>
                                          </p:stCondLst>
                                        </p:cTn>
                                        <p:tgtEl>
                                          <p:spTgt spid="1049158"/>
                                        </p:tgtEl>
                                        <p:attrNameLst>
                                          <p:attrName>style.visibility</p:attrName>
                                        </p:attrNameLst>
                                      </p:cBhvr>
                                      <p:to>
                                        <p:strVal val="visible"/>
                                      </p:to>
                                    </p:set>
                                    <p:animEffect transition="in" filter="wipe(up)">
                                      <p:cBhvr>
                                        <p:cTn dur="500" id="70"/>
                                        <p:tgtEl>
                                          <p:spTgt spid="10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44" grpId="0" autoUpdateAnimBg="0"/>
      <p:bldP spid="1049146" grpId="0" animBg="1" autoUpdateAnimBg="0"/>
      <p:bldP spid="1049147" grpId="0" animBg="1" autoUpdateAnimBg="0"/>
      <p:bldP spid="1049148" grpId="0" animBg="1"/>
      <p:bldP spid="1049149" grpId="0" animBg="1" autoUpdateAnimBg="0"/>
      <p:bldP spid="1049150" grpId="0" animBg="1" autoUpdateAnimBg="0"/>
      <p:bldP spid="1049151" grpId="0" animBg="1"/>
      <p:bldP spid="1049152" grpId="0" animBg="1" autoUpdateAnimBg="0"/>
      <p:bldP spid="1049153" grpId="0" animBg="1"/>
      <p:bldP spid="1049154" grpId="0" animBg="1" autoUpdateAnimBg="0"/>
      <p:bldP spid="1049155" grpId="0" animBg="1"/>
      <p:bldP spid="1049156" grpId="0" animBg="1"/>
      <p:bldP spid="1049157" grpId="0" animBg="1"/>
      <p:bldP spid="1049158" grpId="0" animBg="1" autoUpdateAnimBg="0"/>
      <p:bldP spid="104915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90" name=""/>
        <p:cNvGrpSpPr/>
        <p:nvPr/>
      </p:nvGrpSpPr>
      <p:grpSpPr>
        <a:xfrm>
          <a:off x="0" y="0"/>
          <a:ext cx="0" cy="0"/>
          <a:chOff x="0" y="0"/>
          <a:chExt cx="0" cy="0"/>
        </a:xfrm>
      </p:grpSpPr>
      <p:sp>
        <p:nvSpPr>
          <p:cNvPr id="1049160" name="Line 13"/>
          <p:cNvSpPr>
            <a:spLocks noChangeShapeType="1"/>
          </p:cNvSpPr>
          <p:nvPr/>
        </p:nvSpPr>
        <p:spPr bwMode="auto">
          <a:xfrm>
            <a:off x="5562600" y="3886200"/>
            <a:ext cx="4800600" cy="0"/>
          </a:xfrm>
          <a:prstGeom prst="line"/>
          <a:noFill/>
          <a:ln w="38100" cap="rnd">
            <a:solidFill>
              <a:srgbClr val="FF0000"/>
            </a:solidFill>
            <a:prstDash val="sysDot"/>
            <a:round/>
            <a:headEnd/>
            <a:tailEnd/>
          </a:ln>
        </p:spPr>
        <p:txBody>
          <a:bodyPr anchor="ctr" wrap="none"/>
          <a:p>
            <a:endParaRPr altLang="en-US" b="1" lang="zh-CN"/>
          </a:p>
        </p:txBody>
      </p:sp>
      <p:sp>
        <p:nvSpPr>
          <p:cNvPr id="1049161" name="Text Box 49"/>
          <p:cNvSpPr txBox="1">
            <a:spLocks noChangeArrowheads="1"/>
          </p:cNvSpPr>
          <p:nvPr/>
        </p:nvSpPr>
        <p:spPr bwMode="auto">
          <a:xfrm>
            <a:off x="1654944" y="961564"/>
            <a:ext cx="3937000" cy="523220"/>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1.</a:t>
            </a:r>
            <a:r>
              <a:rPr altLang="en-US" b="1" sz="2800" lang="zh-CN"/>
              <a:t>组成（寄存器级）</a:t>
            </a:r>
          </a:p>
        </p:txBody>
      </p:sp>
      <p:grpSp>
        <p:nvGrpSpPr>
          <p:cNvPr id="91" name="Group 59"/>
          <p:cNvGrpSpPr/>
          <p:nvPr/>
        </p:nvGrpSpPr>
        <p:grpSpPr bwMode="auto">
          <a:xfrm>
            <a:off x="5481638" y="304800"/>
            <a:ext cx="5186363" cy="6248400"/>
            <a:chOff x="2493" y="192"/>
            <a:chExt cx="3267" cy="3936"/>
          </a:xfrm>
        </p:grpSpPr>
        <p:sp>
          <p:nvSpPr>
            <p:cNvPr id="1049162" name="Line 4"/>
            <p:cNvSpPr>
              <a:spLocks noChangeShapeType="1"/>
            </p:cNvSpPr>
            <p:nvPr/>
          </p:nvSpPr>
          <p:spPr bwMode="auto">
            <a:xfrm>
              <a:off x="5232" y="240"/>
              <a:ext cx="0" cy="2112"/>
            </a:xfrm>
            <a:prstGeom prst="line"/>
            <a:noFill/>
            <a:ln w="76200">
              <a:solidFill>
                <a:schemeClr val="tx1"/>
              </a:solidFill>
              <a:round/>
              <a:headEnd/>
              <a:tailEnd/>
            </a:ln>
          </p:spPr>
          <p:txBody>
            <a:bodyPr anchor="ctr" wrap="none"/>
            <a:p>
              <a:endParaRPr altLang="en-US" b="1" lang="zh-CN"/>
            </a:p>
          </p:txBody>
        </p:sp>
        <p:sp>
          <p:nvSpPr>
            <p:cNvPr id="1049163" name="Line 5"/>
            <p:cNvSpPr>
              <a:spLocks noChangeShapeType="1"/>
            </p:cNvSpPr>
            <p:nvPr/>
          </p:nvSpPr>
          <p:spPr bwMode="auto">
            <a:xfrm>
              <a:off x="2880" y="192"/>
              <a:ext cx="0" cy="3936"/>
            </a:xfrm>
            <a:prstGeom prst="line"/>
            <a:noFill/>
            <a:ln w="76200">
              <a:solidFill>
                <a:schemeClr val="tx1"/>
              </a:solidFill>
              <a:round/>
              <a:headEnd type="triangle" w="med" len="med"/>
              <a:tailEnd type="triangle" w="med" len="med"/>
            </a:ln>
          </p:spPr>
          <p:txBody>
            <a:bodyPr anchor="ctr" wrap="none"/>
            <a:p>
              <a:endParaRPr altLang="en-US" b="1" lang="zh-CN"/>
            </a:p>
          </p:txBody>
        </p:sp>
        <p:sp>
          <p:nvSpPr>
            <p:cNvPr id="1049164" name="Line 6"/>
            <p:cNvSpPr>
              <a:spLocks noChangeShapeType="1"/>
            </p:cNvSpPr>
            <p:nvPr/>
          </p:nvSpPr>
          <p:spPr bwMode="auto">
            <a:xfrm>
              <a:off x="4896" y="2160"/>
              <a:ext cx="0" cy="672"/>
            </a:xfrm>
            <a:prstGeom prst="line"/>
            <a:noFill/>
            <a:ln w="38100">
              <a:solidFill>
                <a:schemeClr val="tx1"/>
              </a:solidFill>
              <a:round/>
              <a:headEnd/>
              <a:tailEnd/>
            </a:ln>
          </p:spPr>
          <p:txBody>
            <a:bodyPr anchor="ctr" wrap="none"/>
            <a:p>
              <a:endParaRPr altLang="en-US" b="1" lang="zh-CN"/>
            </a:p>
          </p:txBody>
        </p:sp>
        <p:sp>
          <p:nvSpPr>
            <p:cNvPr id="1049165" name="Line 7"/>
            <p:cNvSpPr>
              <a:spLocks noChangeShapeType="1"/>
            </p:cNvSpPr>
            <p:nvPr/>
          </p:nvSpPr>
          <p:spPr bwMode="auto">
            <a:xfrm flipH="1">
              <a:off x="4704" y="2688"/>
              <a:ext cx="288" cy="0"/>
            </a:xfrm>
            <a:prstGeom prst="line"/>
            <a:noFill/>
            <a:ln w="38100">
              <a:solidFill>
                <a:schemeClr val="tx1"/>
              </a:solidFill>
              <a:round/>
              <a:headEnd/>
              <a:tailEnd type="triangle" w="med" len="med"/>
            </a:ln>
          </p:spPr>
          <p:txBody>
            <a:bodyPr anchor="ctr" wrap="none"/>
            <a:p>
              <a:endParaRPr altLang="en-US" b="1" lang="zh-CN"/>
            </a:p>
          </p:txBody>
        </p:sp>
        <p:sp>
          <p:nvSpPr>
            <p:cNvPr id="1049166" name="Line 8"/>
            <p:cNvSpPr>
              <a:spLocks noChangeShapeType="1"/>
            </p:cNvSpPr>
            <p:nvPr/>
          </p:nvSpPr>
          <p:spPr bwMode="auto">
            <a:xfrm flipH="1">
              <a:off x="4704" y="2160"/>
              <a:ext cx="192" cy="0"/>
            </a:xfrm>
            <a:prstGeom prst="line"/>
            <a:noFill/>
            <a:ln w="38100">
              <a:solidFill>
                <a:schemeClr val="tx1"/>
              </a:solidFill>
              <a:round/>
              <a:headEnd/>
              <a:tailEnd/>
            </a:ln>
          </p:spPr>
          <p:txBody>
            <a:bodyPr anchor="ctr" wrap="none"/>
            <a:p>
              <a:endParaRPr altLang="en-US" b="1" lang="zh-CN"/>
            </a:p>
          </p:txBody>
        </p:sp>
        <p:sp>
          <p:nvSpPr>
            <p:cNvPr id="1049167" name="Line 9"/>
            <p:cNvSpPr>
              <a:spLocks noChangeShapeType="1"/>
            </p:cNvSpPr>
            <p:nvPr/>
          </p:nvSpPr>
          <p:spPr bwMode="auto">
            <a:xfrm flipH="1">
              <a:off x="4704" y="527"/>
              <a:ext cx="240" cy="0"/>
            </a:xfrm>
            <a:prstGeom prst="line"/>
            <a:noFill/>
            <a:ln w="38100">
              <a:solidFill>
                <a:schemeClr val="tx1"/>
              </a:solidFill>
              <a:round/>
              <a:headEnd type="triangle" w="med" len="med"/>
              <a:tailEnd/>
            </a:ln>
          </p:spPr>
          <p:txBody>
            <a:bodyPr anchor="ctr" wrap="none"/>
            <a:p>
              <a:endParaRPr altLang="en-US" b="1" lang="zh-CN"/>
            </a:p>
          </p:txBody>
        </p:sp>
        <p:sp>
          <p:nvSpPr>
            <p:cNvPr id="1049168" name="Line 10"/>
            <p:cNvSpPr>
              <a:spLocks noChangeShapeType="1"/>
            </p:cNvSpPr>
            <p:nvPr/>
          </p:nvSpPr>
          <p:spPr bwMode="auto">
            <a:xfrm flipV="1">
              <a:off x="5136" y="2688"/>
              <a:ext cx="0" cy="192"/>
            </a:xfrm>
            <a:prstGeom prst="line"/>
            <a:noFill/>
            <a:ln w="19050" cap="rnd">
              <a:solidFill>
                <a:srgbClr val="3366FF"/>
              </a:solidFill>
              <a:prstDash val="sysDot"/>
              <a:round/>
              <a:headEnd/>
              <a:tailEnd/>
            </a:ln>
          </p:spPr>
          <p:txBody>
            <a:bodyPr anchor="ctr" wrap="none"/>
            <a:p>
              <a:endParaRPr altLang="en-US" b="1" lang="zh-CN"/>
            </a:p>
          </p:txBody>
        </p:sp>
        <p:sp>
          <p:nvSpPr>
            <p:cNvPr id="1049169" name="Line 11"/>
            <p:cNvSpPr>
              <a:spLocks noChangeShapeType="1"/>
            </p:cNvSpPr>
            <p:nvPr/>
          </p:nvSpPr>
          <p:spPr bwMode="auto">
            <a:xfrm flipH="1">
              <a:off x="2880" y="480"/>
              <a:ext cx="672" cy="0"/>
            </a:xfrm>
            <a:prstGeom prst="line"/>
            <a:noFill/>
            <a:ln w="38100">
              <a:solidFill>
                <a:schemeClr val="tx1"/>
              </a:solidFill>
              <a:round/>
              <a:headEnd type="triangle" w="med" len="med"/>
              <a:tailEnd/>
            </a:ln>
          </p:spPr>
          <p:txBody>
            <a:bodyPr anchor="ctr" wrap="none"/>
            <a:p>
              <a:endParaRPr altLang="en-US" b="1" lang="zh-CN"/>
            </a:p>
          </p:txBody>
        </p:sp>
        <p:sp>
          <p:nvSpPr>
            <p:cNvPr id="1049170" name="Line 12"/>
            <p:cNvSpPr>
              <a:spLocks noChangeShapeType="1"/>
            </p:cNvSpPr>
            <p:nvPr/>
          </p:nvSpPr>
          <p:spPr bwMode="auto">
            <a:xfrm flipH="1">
              <a:off x="4704" y="391"/>
              <a:ext cx="240" cy="0"/>
            </a:xfrm>
            <a:prstGeom prst="line"/>
            <a:noFill/>
            <a:ln w="38100">
              <a:solidFill>
                <a:schemeClr val="tx1"/>
              </a:solidFill>
              <a:round/>
              <a:headEnd type="triangle" w="med" len="med"/>
              <a:tailEnd/>
            </a:ln>
          </p:spPr>
          <p:txBody>
            <a:bodyPr anchor="ctr" wrap="none"/>
            <a:p>
              <a:endParaRPr altLang="en-US" b="1" lang="zh-CN"/>
            </a:p>
          </p:txBody>
        </p:sp>
        <p:sp>
          <p:nvSpPr>
            <p:cNvPr id="1049171" name="Rectangle 14"/>
            <p:cNvSpPr>
              <a:spLocks noChangeArrowheads="1"/>
            </p:cNvSpPr>
            <p:nvPr/>
          </p:nvSpPr>
          <p:spPr bwMode="auto">
            <a:xfrm>
              <a:off x="3552" y="2544"/>
              <a:ext cx="1152" cy="576"/>
            </a:xfrm>
            <a:prstGeom prst="rect"/>
            <a:solidFill>
              <a:srgbClr val="12DEFA"/>
            </a:solidFill>
            <a:ln w="38100" cap="sq">
              <a:solidFill>
                <a:schemeClr val="tx1"/>
              </a:solidFill>
              <a:miter lim="800000"/>
              <a:headEnd type="none" w="sm" len="sm"/>
              <a:tailEnd type="none" w="sm" len="sm"/>
            </a:ln>
          </p:spPr>
          <p:txBody>
            <a:bodyPr anchor="ctr" wrap="none"/>
            <a:p>
              <a:endParaRPr altLang="en-US" b="1" sz="2400" lang="zh-CN"/>
            </a:p>
          </p:txBody>
        </p:sp>
        <p:sp>
          <p:nvSpPr>
            <p:cNvPr id="1049172" name="Text Box 15"/>
            <p:cNvSpPr txBox="1">
              <a:spLocks noChangeArrowheads="1"/>
            </p:cNvSpPr>
            <p:nvPr/>
          </p:nvSpPr>
          <p:spPr bwMode="auto">
            <a:xfrm>
              <a:off x="2976" y="2880"/>
              <a:ext cx="912"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D7~0</a:t>
              </a:r>
            </a:p>
          </p:txBody>
        </p:sp>
        <p:sp>
          <p:nvSpPr>
            <p:cNvPr id="1049173" name="Line 16"/>
            <p:cNvSpPr>
              <a:spLocks noChangeShapeType="1"/>
            </p:cNvSpPr>
            <p:nvPr/>
          </p:nvSpPr>
          <p:spPr bwMode="auto">
            <a:xfrm>
              <a:off x="4944" y="384"/>
              <a:ext cx="0" cy="192"/>
            </a:xfrm>
            <a:prstGeom prst="line"/>
            <a:noFill/>
            <a:ln w="19050" cap="rnd">
              <a:solidFill>
                <a:schemeClr val="bg1"/>
              </a:solidFill>
              <a:prstDash val="sysDot"/>
              <a:round/>
              <a:headEnd type="none" w="sm" len="sm"/>
              <a:tailEnd type="none" w="sm" len="sm"/>
            </a:ln>
          </p:spPr>
          <p:txBody>
            <a:bodyPr anchor="ctr" wrap="none"/>
            <a:p>
              <a:endParaRPr altLang="en-US" b="1" lang="zh-CN"/>
            </a:p>
          </p:txBody>
        </p:sp>
        <p:sp>
          <p:nvSpPr>
            <p:cNvPr id="1049174" name="Text Box 17"/>
            <p:cNvSpPr txBox="1">
              <a:spLocks noChangeArrowheads="1"/>
            </p:cNvSpPr>
            <p:nvPr/>
          </p:nvSpPr>
          <p:spPr bwMode="auto">
            <a:xfrm>
              <a:off x="4992" y="2544"/>
              <a:ext cx="768"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IRQ0</a:t>
              </a:r>
            </a:p>
          </p:txBody>
        </p:sp>
        <p:sp>
          <p:nvSpPr>
            <p:cNvPr id="1049175" name="Text Box 18"/>
            <p:cNvSpPr txBox="1">
              <a:spLocks noChangeArrowheads="1"/>
            </p:cNvSpPr>
            <p:nvPr/>
          </p:nvSpPr>
          <p:spPr bwMode="auto">
            <a:xfrm>
              <a:off x="2880" y="240"/>
              <a:ext cx="105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地址线</a:t>
              </a:r>
            </a:p>
          </p:txBody>
        </p:sp>
        <p:sp>
          <p:nvSpPr>
            <p:cNvPr id="1049176" name="Text Box 19"/>
            <p:cNvSpPr txBox="1">
              <a:spLocks noChangeArrowheads="1"/>
            </p:cNvSpPr>
            <p:nvPr/>
          </p:nvSpPr>
          <p:spPr bwMode="auto">
            <a:xfrm>
              <a:off x="3552" y="339"/>
              <a:ext cx="1152" cy="233"/>
            </a:xfrm>
            <a:prstGeom prst="rect"/>
            <a:solidFill>
              <a:srgbClr val="12DEFA"/>
            </a:solidFill>
            <a:ln w="38100" cap="sq">
              <a:solidFill>
                <a:schemeClr val="tx1"/>
              </a:solidFill>
              <a:miter lim="800000"/>
              <a:headEnd type="none" w="sm" len="sm"/>
              <a:tailEnd type="none" w="sm" len="sm"/>
            </a:ln>
          </p:spPr>
          <p:txBody>
            <a:bodyPr>
              <a:spAutoFit/>
            </a:bodyPr>
            <a:p>
              <a:pPr eaLnBrk="1" hangingPunct="1">
                <a:spcBef>
                  <a:spcPct val="50000"/>
                </a:spcBef>
              </a:pPr>
              <a:r>
                <a:rPr altLang="en-US" b="1" lang="zh-CN"/>
                <a:t>寄存器选择电路</a:t>
              </a:r>
            </a:p>
          </p:txBody>
        </p:sp>
        <p:sp>
          <p:nvSpPr>
            <p:cNvPr id="1049177" name="Text Box 20"/>
            <p:cNvSpPr txBox="1">
              <a:spLocks noChangeArrowheads="1"/>
            </p:cNvSpPr>
            <p:nvPr/>
          </p:nvSpPr>
          <p:spPr bwMode="auto">
            <a:xfrm>
              <a:off x="3552" y="720"/>
              <a:ext cx="1152" cy="291"/>
            </a:xfrm>
            <a:prstGeom prst="rect"/>
            <a:solidFill>
              <a:srgbClr val="12DEFA"/>
            </a:solidFill>
            <a:ln w="38100" cap="sq">
              <a:solidFill>
                <a:schemeClr val="tx1"/>
              </a:solidFill>
              <a:miter lim="800000"/>
              <a:headEnd type="none" w="sm" len="sm"/>
              <a:tailEnd type="none" w="sm" len="sm"/>
            </a:ln>
          </p:spPr>
          <p:txBody>
            <a:bodyPr>
              <a:spAutoFit/>
            </a:bodyPr>
            <a:p>
              <a:pPr eaLnBrk="1" hangingPunct="1">
                <a:spcBef>
                  <a:spcPct val="50000"/>
                </a:spcBef>
              </a:pPr>
              <a:r>
                <a:rPr altLang="zh-CN" b="1" sz="2400" lang="en-US"/>
                <a:t>   </a:t>
              </a:r>
              <a:r>
                <a:rPr altLang="en-US" b="1" sz="2400" lang="zh-CN"/>
                <a:t>命令字</a:t>
              </a:r>
              <a:r>
                <a:rPr altLang="zh-CN" b="1" sz="2400" lang="en-US"/>
                <a:t>R</a:t>
              </a:r>
            </a:p>
          </p:txBody>
        </p:sp>
        <p:sp>
          <p:nvSpPr>
            <p:cNvPr id="1049178" name="Text Box 21"/>
            <p:cNvSpPr txBox="1">
              <a:spLocks noChangeArrowheads="1"/>
            </p:cNvSpPr>
            <p:nvPr/>
          </p:nvSpPr>
          <p:spPr bwMode="auto">
            <a:xfrm>
              <a:off x="3552" y="1152"/>
              <a:ext cx="1152" cy="291"/>
            </a:xfrm>
            <a:prstGeom prst="rect"/>
            <a:solidFill>
              <a:srgbClr val="12DEFA"/>
            </a:solidFill>
            <a:ln w="38100" cap="sq">
              <a:solidFill>
                <a:schemeClr val="tx1"/>
              </a:solidFill>
              <a:miter lim="800000"/>
              <a:headEnd type="none" w="sm" len="sm"/>
              <a:tailEnd type="none" w="sm" len="sm"/>
            </a:ln>
          </p:spPr>
          <p:txBody>
            <a:bodyPr>
              <a:spAutoFit/>
            </a:bodyPr>
            <a:p>
              <a:pPr eaLnBrk="1" hangingPunct="1">
                <a:spcBef>
                  <a:spcPct val="50000"/>
                </a:spcBef>
              </a:pPr>
              <a:r>
                <a:rPr altLang="zh-CN" b="1" sz="2400" lang="en-US"/>
                <a:t>   </a:t>
              </a:r>
              <a:r>
                <a:rPr altLang="en-US" b="1" sz="2400" lang="zh-CN"/>
                <a:t>状态字</a:t>
              </a:r>
              <a:r>
                <a:rPr altLang="zh-CN" b="1" sz="2400" lang="en-US"/>
                <a:t>R</a:t>
              </a:r>
            </a:p>
          </p:txBody>
        </p:sp>
        <p:sp>
          <p:nvSpPr>
            <p:cNvPr id="1049179" name="Text Box 22"/>
            <p:cNvSpPr txBox="1">
              <a:spLocks noChangeArrowheads="1"/>
            </p:cNvSpPr>
            <p:nvPr/>
          </p:nvSpPr>
          <p:spPr bwMode="auto">
            <a:xfrm>
              <a:off x="3552" y="1584"/>
              <a:ext cx="1152" cy="291"/>
            </a:xfrm>
            <a:prstGeom prst="rect"/>
            <a:solidFill>
              <a:srgbClr val="12DEFA"/>
            </a:solidFill>
            <a:ln w="38100" cap="sq">
              <a:solidFill>
                <a:schemeClr val="tx1"/>
              </a:solidFill>
              <a:miter lim="800000"/>
              <a:headEnd type="none" w="sm" len="sm"/>
              <a:tailEnd type="none" w="sm" len="sm"/>
            </a:ln>
          </p:spPr>
          <p:txBody>
            <a:bodyPr>
              <a:spAutoFit/>
            </a:bodyPr>
            <a:p>
              <a:pPr eaLnBrk="1" hangingPunct="1">
                <a:spcBef>
                  <a:spcPct val="50000"/>
                </a:spcBef>
              </a:pPr>
              <a:r>
                <a:rPr altLang="en-US" b="1" sz="2400" lang="zh-CN"/>
                <a:t>数据缓冲器</a:t>
              </a:r>
            </a:p>
          </p:txBody>
        </p:sp>
        <p:sp>
          <p:nvSpPr>
            <p:cNvPr id="1049180" name="Text Box 23"/>
            <p:cNvSpPr txBox="1">
              <a:spLocks noChangeArrowheads="1"/>
            </p:cNvSpPr>
            <p:nvPr/>
          </p:nvSpPr>
          <p:spPr bwMode="auto">
            <a:xfrm>
              <a:off x="3552" y="2016"/>
              <a:ext cx="1152" cy="291"/>
            </a:xfrm>
            <a:prstGeom prst="rect"/>
            <a:solidFill>
              <a:srgbClr val="12DEFA"/>
            </a:solidFill>
            <a:ln w="38100" cap="sq">
              <a:solidFill>
                <a:schemeClr val="tx1"/>
              </a:solidFill>
              <a:miter lim="800000"/>
              <a:headEnd type="none" w="sm" len="sm"/>
              <a:tailEnd type="none" w="sm" len="sm"/>
            </a:ln>
          </p:spPr>
          <p:txBody>
            <a:bodyPr>
              <a:spAutoFit/>
            </a:bodyPr>
            <a:p>
              <a:pPr eaLnBrk="1" hangingPunct="1">
                <a:spcBef>
                  <a:spcPct val="50000"/>
                </a:spcBef>
              </a:pPr>
              <a:r>
                <a:rPr altLang="zh-CN" b="1" sz="2400" lang="en-US"/>
                <a:t>  </a:t>
              </a:r>
              <a:r>
                <a:rPr altLang="en-US" b="1" sz="2400" lang="zh-CN"/>
                <a:t>控制逻辑</a:t>
              </a:r>
            </a:p>
          </p:txBody>
        </p:sp>
        <p:sp>
          <p:nvSpPr>
            <p:cNvPr id="1049181" name="Text Box 24"/>
            <p:cNvSpPr txBox="1">
              <a:spLocks noChangeArrowheads="1"/>
            </p:cNvSpPr>
            <p:nvPr/>
          </p:nvSpPr>
          <p:spPr bwMode="auto">
            <a:xfrm>
              <a:off x="2880" y="624"/>
              <a:ext cx="105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数据线</a:t>
              </a:r>
            </a:p>
          </p:txBody>
        </p:sp>
        <p:sp>
          <p:nvSpPr>
            <p:cNvPr id="1049182" name="Text Box 25"/>
            <p:cNvSpPr txBox="1">
              <a:spLocks noChangeArrowheads="1"/>
            </p:cNvSpPr>
            <p:nvPr/>
          </p:nvSpPr>
          <p:spPr bwMode="auto">
            <a:xfrm>
              <a:off x="2880" y="1056"/>
              <a:ext cx="105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数据线</a:t>
              </a:r>
            </a:p>
          </p:txBody>
        </p:sp>
        <p:sp>
          <p:nvSpPr>
            <p:cNvPr id="1049183" name="Line 26"/>
            <p:cNvSpPr>
              <a:spLocks noChangeShapeType="1"/>
            </p:cNvSpPr>
            <p:nvPr/>
          </p:nvSpPr>
          <p:spPr bwMode="auto">
            <a:xfrm flipH="1">
              <a:off x="2880" y="864"/>
              <a:ext cx="672" cy="0"/>
            </a:xfrm>
            <a:prstGeom prst="line"/>
            <a:noFill/>
            <a:ln w="38100">
              <a:solidFill>
                <a:schemeClr val="tx1"/>
              </a:solidFill>
              <a:round/>
              <a:headEnd type="triangle" w="med" len="med"/>
              <a:tailEnd/>
            </a:ln>
          </p:spPr>
          <p:txBody>
            <a:bodyPr anchor="ctr" wrap="none"/>
            <a:p>
              <a:endParaRPr altLang="en-US" b="1" lang="zh-CN"/>
            </a:p>
          </p:txBody>
        </p:sp>
        <p:sp>
          <p:nvSpPr>
            <p:cNvPr id="1049184" name="Line 27"/>
            <p:cNvSpPr>
              <a:spLocks noChangeShapeType="1"/>
            </p:cNvSpPr>
            <p:nvPr/>
          </p:nvSpPr>
          <p:spPr bwMode="auto">
            <a:xfrm flipH="1">
              <a:off x="2880" y="1296"/>
              <a:ext cx="672" cy="0"/>
            </a:xfrm>
            <a:prstGeom prst="line"/>
            <a:noFill/>
            <a:ln w="38100">
              <a:solidFill>
                <a:schemeClr val="tx1"/>
              </a:solidFill>
              <a:round/>
              <a:headEnd/>
              <a:tailEnd type="triangle" w="med" len="med"/>
            </a:ln>
          </p:spPr>
          <p:txBody>
            <a:bodyPr anchor="ctr" wrap="none"/>
            <a:p>
              <a:endParaRPr altLang="en-US" b="1" lang="zh-CN"/>
            </a:p>
          </p:txBody>
        </p:sp>
        <p:sp>
          <p:nvSpPr>
            <p:cNvPr id="1049185" name="Line 28"/>
            <p:cNvSpPr>
              <a:spLocks noChangeShapeType="1"/>
            </p:cNvSpPr>
            <p:nvPr/>
          </p:nvSpPr>
          <p:spPr bwMode="auto">
            <a:xfrm flipH="1">
              <a:off x="2880" y="1728"/>
              <a:ext cx="672" cy="0"/>
            </a:xfrm>
            <a:prstGeom prst="line"/>
            <a:noFill/>
            <a:ln w="38100">
              <a:solidFill>
                <a:schemeClr val="tx1"/>
              </a:solidFill>
              <a:round/>
              <a:headEnd type="triangle" w="med" len="med"/>
              <a:tailEnd type="triangle" w="med" len="med"/>
            </a:ln>
          </p:spPr>
          <p:txBody>
            <a:bodyPr anchor="ctr" wrap="none"/>
            <a:p>
              <a:endParaRPr altLang="en-US" b="1" lang="zh-CN"/>
            </a:p>
          </p:txBody>
        </p:sp>
        <p:sp>
          <p:nvSpPr>
            <p:cNvPr id="1049186" name="Text Box 29"/>
            <p:cNvSpPr txBox="1">
              <a:spLocks noChangeArrowheads="1"/>
            </p:cNvSpPr>
            <p:nvPr/>
          </p:nvSpPr>
          <p:spPr bwMode="auto">
            <a:xfrm>
              <a:off x="2880" y="1488"/>
              <a:ext cx="105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数据线</a:t>
              </a:r>
            </a:p>
          </p:txBody>
        </p:sp>
        <p:sp>
          <p:nvSpPr>
            <p:cNvPr id="1049187" name="Text Box 30"/>
            <p:cNvSpPr txBox="1">
              <a:spLocks noChangeArrowheads="1"/>
            </p:cNvSpPr>
            <p:nvPr/>
          </p:nvSpPr>
          <p:spPr bwMode="auto">
            <a:xfrm>
              <a:off x="3552" y="2640"/>
              <a:ext cx="1152" cy="291"/>
            </a:xfrm>
            <a:prstGeom prst="rect"/>
            <a:noFill/>
            <a:ln w="38100" cap="sq">
              <a:noFill/>
              <a:miter lim="800000"/>
              <a:headEnd type="none" w="sm" len="sm"/>
              <a:tailEnd type="none" w="sm" len="sm"/>
            </a:ln>
          </p:spPr>
          <p:txBody>
            <a:bodyPr>
              <a:spAutoFit/>
            </a:bodyPr>
            <a:p>
              <a:pPr eaLnBrk="1" hangingPunct="1">
                <a:spcBef>
                  <a:spcPct val="50000"/>
                </a:spcBef>
              </a:pPr>
              <a:r>
                <a:rPr altLang="en-US" b="1" sz="2400" lang="zh-CN"/>
                <a:t>中断控制器</a:t>
              </a:r>
            </a:p>
          </p:txBody>
        </p:sp>
        <p:sp>
          <p:nvSpPr>
            <p:cNvPr id="1049188" name="Line 31"/>
            <p:cNvSpPr>
              <a:spLocks noChangeShapeType="1"/>
            </p:cNvSpPr>
            <p:nvPr/>
          </p:nvSpPr>
          <p:spPr bwMode="auto">
            <a:xfrm flipH="1">
              <a:off x="2880" y="2688"/>
              <a:ext cx="672" cy="0"/>
            </a:xfrm>
            <a:prstGeom prst="line"/>
            <a:noFill/>
            <a:ln w="38100">
              <a:solidFill>
                <a:schemeClr val="tx1"/>
              </a:solidFill>
              <a:round/>
              <a:headEnd/>
              <a:tailEnd type="triangle" w="med" len="med"/>
            </a:ln>
          </p:spPr>
          <p:txBody>
            <a:bodyPr anchor="ctr" wrap="none"/>
            <a:p>
              <a:endParaRPr altLang="en-US" b="1" lang="zh-CN"/>
            </a:p>
          </p:txBody>
        </p:sp>
        <p:sp>
          <p:nvSpPr>
            <p:cNvPr id="1049189" name="Line 32"/>
            <p:cNvSpPr>
              <a:spLocks noChangeShapeType="1"/>
            </p:cNvSpPr>
            <p:nvPr/>
          </p:nvSpPr>
          <p:spPr bwMode="auto">
            <a:xfrm flipH="1">
              <a:off x="2880" y="2880"/>
              <a:ext cx="672" cy="0"/>
            </a:xfrm>
            <a:prstGeom prst="line"/>
            <a:noFill/>
            <a:ln w="38100">
              <a:solidFill>
                <a:schemeClr val="tx1"/>
              </a:solidFill>
              <a:round/>
              <a:headEnd type="triangle" w="med" len="med"/>
              <a:tailEnd/>
            </a:ln>
          </p:spPr>
          <p:txBody>
            <a:bodyPr anchor="ctr" wrap="none"/>
            <a:p>
              <a:endParaRPr altLang="en-US" b="1" lang="zh-CN"/>
            </a:p>
          </p:txBody>
        </p:sp>
        <p:sp>
          <p:nvSpPr>
            <p:cNvPr id="1049190" name="Line 33"/>
            <p:cNvSpPr>
              <a:spLocks noChangeShapeType="1"/>
            </p:cNvSpPr>
            <p:nvPr/>
          </p:nvSpPr>
          <p:spPr bwMode="auto">
            <a:xfrm flipH="1">
              <a:off x="2880" y="3072"/>
              <a:ext cx="672" cy="0"/>
            </a:xfrm>
            <a:prstGeom prst="line"/>
            <a:noFill/>
            <a:ln w="38100">
              <a:solidFill>
                <a:schemeClr val="tx1"/>
              </a:solidFill>
              <a:round/>
              <a:headEnd type="triangle" w="med" len="med"/>
              <a:tailEnd type="triangle" w="med" len="med"/>
            </a:ln>
          </p:spPr>
          <p:txBody>
            <a:bodyPr anchor="ctr" wrap="none"/>
            <a:p>
              <a:endParaRPr altLang="en-US" b="1" lang="zh-CN"/>
            </a:p>
          </p:txBody>
        </p:sp>
        <p:sp>
          <p:nvSpPr>
            <p:cNvPr id="1049191" name="Text Box 34"/>
            <p:cNvSpPr txBox="1">
              <a:spLocks noChangeArrowheads="1"/>
            </p:cNvSpPr>
            <p:nvPr/>
          </p:nvSpPr>
          <p:spPr bwMode="auto">
            <a:xfrm>
              <a:off x="2976" y="2496"/>
              <a:ext cx="912"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INT</a:t>
              </a:r>
            </a:p>
          </p:txBody>
        </p:sp>
        <p:sp>
          <p:nvSpPr>
            <p:cNvPr id="1049192" name="Text Box 35"/>
            <p:cNvSpPr txBox="1">
              <a:spLocks noChangeArrowheads="1"/>
            </p:cNvSpPr>
            <p:nvPr/>
          </p:nvSpPr>
          <p:spPr bwMode="auto">
            <a:xfrm>
              <a:off x="2976" y="2688"/>
              <a:ext cx="912"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INTA</a:t>
              </a:r>
            </a:p>
          </p:txBody>
        </p:sp>
        <p:sp>
          <p:nvSpPr>
            <p:cNvPr id="1049193" name="Line 36"/>
            <p:cNvSpPr>
              <a:spLocks noChangeShapeType="1"/>
            </p:cNvSpPr>
            <p:nvPr/>
          </p:nvSpPr>
          <p:spPr bwMode="auto">
            <a:xfrm flipH="1">
              <a:off x="4704" y="864"/>
              <a:ext cx="528" cy="0"/>
            </a:xfrm>
            <a:prstGeom prst="line"/>
            <a:noFill/>
            <a:ln w="38100">
              <a:solidFill>
                <a:schemeClr val="tx1"/>
              </a:solidFill>
              <a:round/>
              <a:headEnd type="triangle" w="med" len="med"/>
              <a:tailEnd/>
            </a:ln>
          </p:spPr>
          <p:txBody>
            <a:bodyPr anchor="ctr" wrap="none"/>
            <a:p>
              <a:endParaRPr altLang="en-US" b="1" lang="zh-CN"/>
            </a:p>
          </p:txBody>
        </p:sp>
        <p:sp>
          <p:nvSpPr>
            <p:cNvPr id="1049194" name="Text Box 37"/>
            <p:cNvSpPr txBox="1">
              <a:spLocks noChangeArrowheads="1"/>
            </p:cNvSpPr>
            <p:nvPr/>
          </p:nvSpPr>
          <p:spPr bwMode="auto">
            <a:xfrm>
              <a:off x="4752" y="624"/>
              <a:ext cx="81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命令</a:t>
              </a:r>
            </a:p>
          </p:txBody>
        </p:sp>
        <p:sp>
          <p:nvSpPr>
            <p:cNvPr id="1049195" name="Line 38"/>
            <p:cNvSpPr>
              <a:spLocks noChangeShapeType="1"/>
            </p:cNvSpPr>
            <p:nvPr/>
          </p:nvSpPr>
          <p:spPr bwMode="auto">
            <a:xfrm flipH="1">
              <a:off x="4704" y="1296"/>
              <a:ext cx="528" cy="0"/>
            </a:xfrm>
            <a:prstGeom prst="line"/>
            <a:noFill/>
            <a:ln w="38100">
              <a:solidFill>
                <a:schemeClr val="tx1"/>
              </a:solidFill>
              <a:round/>
              <a:headEnd/>
              <a:tailEnd type="triangle" w="med" len="med"/>
            </a:ln>
          </p:spPr>
          <p:txBody>
            <a:bodyPr anchor="ctr" wrap="none"/>
            <a:p>
              <a:endParaRPr altLang="en-US" b="1" lang="zh-CN"/>
            </a:p>
          </p:txBody>
        </p:sp>
        <p:sp>
          <p:nvSpPr>
            <p:cNvPr id="1049196" name="Line 39"/>
            <p:cNvSpPr>
              <a:spLocks noChangeShapeType="1"/>
            </p:cNvSpPr>
            <p:nvPr/>
          </p:nvSpPr>
          <p:spPr bwMode="auto">
            <a:xfrm flipH="1">
              <a:off x="4704" y="1728"/>
              <a:ext cx="528" cy="0"/>
            </a:xfrm>
            <a:prstGeom prst="line"/>
            <a:noFill/>
            <a:ln w="38100">
              <a:solidFill>
                <a:schemeClr val="tx1"/>
              </a:solidFill>
              <a:round/>
              <a:headEnd type="triangle" w="med" len="med"/>
              <a:tailEnd type="triangle" w="med" len="med"/>
            </a:ln>
          </p:spPr>
          <p:txBody>
            <a:bodyPr anchor="ctr" wrap="none"/>
            <a:p>
              <a:endParaRPr altLang="en-US" b="1" lang="zh-CN"/>
            </a:p>
          </p:txBody>
        </p:sp>
        <p:sp>
          <p:nvSpPr>
            <p:cNvPr id="1049197" name="Line 40"/>
            <p:cNvSpPr>
              <a:spLocks noChangeShapeType="1"/>
            </p:cNvSpPr>
            <p:nvPr/>
          </p:nvSpPr>
          <p:spPr bwMode="auto">
            <a:xfrm flipH="1">
              <a:off x="4704" y="2832"/>
              <a:ext cx="192" cy="0"/>
            </a:xfrm>
            <a:prstGeom prst="line"/>
            <a:noFill/>
            <a:ln w="38100">
              <a:solidFill>
                <a:schemeClr val="tx1"/>
              </a:solidFill>
              <a:round/>
              <a:headEnd/>
              <a:tailEnd type="triangle" w="med" len="med"/>
            </a:ln>
          </p:spPr>
          <p:txBody>
            <a:bodyPr anchor="ctr" wrap="none"/>
            <a:p>
              <a:endParaRPr altLang="en-US" b="1" lang="zh-CN"/>
            </a:p>
          </p:txBody>
        </p:sp>
        <p:sp>
          <p:nvSpPr>
            <p:cNvPr id="1049198" name="Line 41"/>
            <p:cNvSpPr>
              <a:spLocks noChangeShapeType="1"/>
            </p:cNvSpPr>
            <p:nvPr/>
          </p:nvSpPr>
          <p:spPr bwMode="auto">
            <a:xfrm flipH="1">
              <a:off x="4704" y="3024"/>
              <a:ext cx="288" cy="0"/>
            </a:xfrm>
            <a:prstGeom prst="line"/>
            <a:noFill/>
            <a:ln w="38100">
              <a:solidFill>
                <a:schemeClr val="tx1"/>
              </a:solidFill>
              <a:round/>
              <a:headEnd/>
              <a:tailEnd type="triangle" w="med" len="med"/>
            </a:ln>
          </p:spPr>
          <p:txBody>
            <a:bodyPr anchor="ctr" wrap="none"/>
            <a:p>
              <a:endParaRPr altLang="en-US" b="1" lang="zh-CN"/>
            </a:p>
          </p:txBody>
        </p:sp>
        <p:sp>
          <p:nvSpPr>
            <p:cNvPr id="1049199" name="Text Box 42"/>
            <p:cNvSpPr txBox="1">
              <a:spLocks noChangeArrowheads="1"/>
            </p:cNvSpPr>
            <p:nvPr/>
          </p:nvSpPr>
          <p:spPr bwMode="auto">
            <a:xfrm>
              <a:off x="4992" y="2880"/>
              <a:ext cx="768"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IRQ7</a:t>
              </a:r>
            </a:p>
          </p:txBody>
        </p:sp>
        <p:sp>
          <p:nvSpPr>
            <p:cNvPr id="1049200" name="Text Box 43"/>
            <p:cNvSpPr txBox="1">
              <a:spLocks noChangeArrowheads="1"/>
            </p:cNvSpPr>
            <p:nvPr/>
          </p:nvSpPr>
          <p:spPr bwMode="auto">
            <a:xfrm>
              <a:off x="4752" y="1056"/>
              <a:ext cx="81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状态</a:t>
              </a:r>
            </a:p>
          </p:txBody>
        </p:sp>
        <p:sp>
          <p:nvSpPr>
            <p:cNvPr id="1049201" name="Text Box 44"/>
            <p:cNvSpPr txBox="1">
              <a:spLocks noChangeArrowheads="1"/>
            </p:cNvSpPr>
            <p:nvPr/>
          </p:nvSpPr>
          <p:spPr bwMode="auto">
            <a:xfrm>
              <a:off x="4752" y="1488"/>
              <a:ext cx="81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数据</a:t>
              </a:r>
            </a:p>
          </p:txBody>
        </p:sp>
        <p:sp>
          <p:nvSpPr>
            <p:cNvPr id="1049202" name="Text Box 45"/>
            <p:cNvSpPr txBox="1">
              <a:spLocks noChangeArrowheads="1"/>
            </p:cNvSpPr>
            <p:nvPr/>
          </p:nvSpPr>
          <p:spPr bwMode="auto">
            <a:xfrm>
              <a:off x="5229" y="720"/>
              <a:ext cx="388" cy="1152"/>
            </a:xfrm>
            <a:prstGeom prst="rect"/>
            <a:noFill/>
            <a:ln w="12700" cap="sq">
              <a:noFill/>
              <a:miter lim="800000"/>
              <a:headEnd type="none" w="sm" len="sm"/>
              <a:tailEnd type="none" w="sm" len="sm"/>
            </a:ln>
          </p:spPr>
          <p:txBody>
            <a:bodyPr vert="eaVert">
              <a:spAutoFit/>
            </a:bodyPr>
            <a:p>
              <a:pPr eaLnBrk="1" hangingPunct="1">
                <a:spcBef>
                  <a:spcPct val="50000"/>
                </a:spcBef>
              </a:pPr>
              <a:r>
                <a:rPr altLang="en-US" sz="2800" lang="zh-CN">
                  <a:latin typeface="黑体" pitchFamily="49" charset="-122"/>
                  <a:ea typeface="黑体" pitchFamily="49" charset="-122"/>
                </a:rPr>
                <a:t>外部设备</a:t>
              </a:r>
            </a:p>
          </p:txBody>
        </p:sp>
        <p:sp>
          <p:nvSpPr>
            <p:cNvPr id="1049203" name="Text Box 46"/>
            <p:cNvSpPr txBox="1">
              <a:spLocks noChangeArrowheads="1"/>
            </p:cNvSpPr>
            <p:nvPr/>
          </p:nvSpPr>
          <p:spPr bwMode="auto">
            <a:xfrm>
              <a:off x="2493" y="779"/>
              <a:ext cx="388" cy="1200"/>
            </a:xfrm>
            <a:prstGeom prst="rect"/>
            <a:noFill/>
            <a:ln w="12700" cap="sq">
              <a:noFill/>
              <a:miter lim="800000"/>
              <a:headEnd type="none" w="sm" len="sm"/>
              <a:tailEnd type="none" w="sm" len="sm"/>
            </a:ln>
          </p:spPr>
          <p:txBody>
            <a:bodyPr vert="eaVert">
              <a:spAutoFit/>
            </a:bodyPr>
            <a:p>
              <a:pPr eaLnBrk="1" hangingPunct="1">
                <a:spcBef>
                  <a:spcPct val="50000"/>
                </a:spcBef>
              </a:pPr>
              <a:r>
                <a:rPr altLang="en-US" sz="2800" lang="zh-CN">
                  <a:latin typeface="黑体" pitchFamily="49" charset="-122"/>
                  <a:ea typeface="黑体" pitchFamily="49" charset="-122"/>
                </a:rPr>
                <a:t>系统总线</a:t>
              </a:r>
            </a:p>
          </p:txBody>
        </p:sp>
        <p:sp>
          <p:nvSpPr>
            <p:cNvPr id="1049204" name="Text Box 47"/>
            <p:cNvSpPr txBox="1">
              <a:spLocks noChangeArrowheads="1"/>
            </p:cNvSpPr>
            <p:nvPr/>
          </p:nvSpPr>
          <p:spPr bwMode="auto">
            <a:xfrm>
              <a:off x="3648" y="2880"/>
              <a:ext cx="1152" cy="291"/>
            </a:xfrm>
            <a:prstGeom prst="rect"/>
            <a:noFill/>
            <a:ln w="38100" cap="sq">
              <a:noFill/>
              <a:miter lim="800000"/>
              <a:headEnd type="none" w="sm" len="sm"/>
              <a:tailEnd type="none" w="sm" len="sm"/>
            </a:ln>
          </p:spPr>
          <p:txBody>
            <a:bodyPr>
              <a:spAutoFit/>
            </a:bodyPr>
            <a:p>
              <a:pPr eaLnBrk="1" hangingPunct="1">
                <a:spcBef>
                  <a:spcPct val="50000"/>
                </a:spcBef>
              </a:pPr>
              <a:r>
                <a:rPr altLang="en-US" b="1" sz="2400" lang="zh-CN"/>
                <a:t>（</a:t>
              </a:r>
              <a:r>
                <a:rPr altLang="zh-CN" b="1" sz="2400" lang="en-US"/>
                <a:t>8259</a:t>
              </a:r>
              <a:r>
                <a:rPr altLang="en-US" b="1" sz="2400" lang="zh-CN"/>
                <a:t>）</a:t>
              </a:r>
            </a:p>
          </p:txBody>
        </p:sp>
        <p:sp>
          <p:nvSpPr>
            <p:cNvPr id="1049205" name="Text Box 50"/>
            <p:cNvSpPr txBox="1">
              <a:spLocks noChangeArrowheads="1"/>
            </p:cNvSpPr>
            <p:nvPr/>
          </p:nvSpPr>
          <p:spPr bwMode="auto">
            <a:xfrm>
              <a:off x="4704" y="1920"/>
              <a:ext cx="768"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IRQi</a:t>
              </a:r>
            </a:p>
          </p:txBody>
        </p:sp>
      </p:grpSp>
      <p:sp>
        <p:nvSpPr>
          <p:cNvPr id="1049206" name="Text Box 57"/>
          <p:cNvSpPr txBox="1">
            <a:spLocks noChangeArrowheads="1"/>
          </p:cNvSpPr>
          <p:nvPr/>
        </p:nvSpPr>
        <p:spPr bwMode="auto">
          <a:xfrm>
            <a:off x="7130008" y="5257800"/>
            <a:ext cx="838200" cy="523220"/>
          </a:xfrm>
          <a:prstGeom prst="rect"/>
          <a:solidFill>
            <a:srgbClr val="FF9966"/>
          </a:solidFill>
          <a:ln w="38100">
            <a:solidFill>
              <a:schemeClr val="tx1"/>
            </a:solidFill>
            <a:miter lim="800000"/>
            <a:headEnd/>
            <a:tailEnd/>
          </a:ln>
        </p:spPr>
        <p:txBody>
          <a:bodyPr>
            <a:spAutoFit/>
          </a:bodyPr>
          <a:p>
            <a:pPr eaLnBrk="1" hangingPunct="1">
              <a:spcBef>
                <a:spcPct val="50000"/>
              </a:spcBef>
            </a:pPr>
            <a:r>
              <a:rPr altLang="zh-CN" b="1" sz="2800" lang="en-US">
                <a:latin typeface="黑体" pitchFamily="49" charset="-122"/>
                <a:ea typeface="黑体" pitchFamily="49" charset="-122"/>
              </a:rPr>
              <a:t> M</a:t>
            </a:r>
          </a:p>
        </p:txBody>
      </p:sp>
      <p:sp>
        <p:nvSpPr>
          <p:cNvPr id="1049207" name="Text Box 58"/>
          <p:cNvSpPr txBox="1">
            <a:spLocks noChangeArrowheads="1"/>
          </p:cNvSpPr>
          <p:nvPr/>
        </p:nvSpPr>
        <p:spPr bwMode="auto">
          <a:xfrm>
            <a:off x="7162800" y="5943600"/>
            <a:ext cx="838200" cy="929640"/>
          </a:xfrm>
          <a:prstGeom prst="rect"/>
          <a:solidFill>
            <a:srgbClr val="FF9966"/>
          </a:solidFill>
          <a:ln w="38100">
            <a:solidFill>
              <a:schemeClr val="tx1"/>
            </a:solidFill>
            <a:miter lim="800000"/>
            <a:headEnd/>
            <a:tailEnd/>
          </a:ln>
        </p:spPr>
        <p:txBody>
          <a:bodyPr>
            <a:spAutoFit/>
          </a:bodyPr>
          <a:p>
            <a:pPr eaLnBrk="1" hangingPunct="1">
              <a:spcBef>
                <a:spcPct val="50000"/>
              </a:spcBef>
            </a:pPr>
            <a:r>
              <a:rPr altLang="zh-CN" b="1" sz="2800" lang="en-US">
                <a:latin typeface="黑体" pitchFamily="49" charset="-122"/>
                <a:ea typeface="黑体" pitchFamily="49" charset="-122"/>
              </a:rPr>
              <a:t>CPU</a:t>
            </a:r>
          </a:p>
        </p:txBody>
      </p:sp>
      <p:sp>
        <p:nvSpPr>
          <p:cNvPr id="1049208" name="Line 60"/>
          <p:cNvSpPr>
            <a:spLocks noChangeShapeType="1"/>
          </p:cNvSpPr>
          <p:nvPr/>
        </p:nvSpPr>
        <p:spPr bwMode="auto">
          <a:xfrm>
            <a:off x="6705600" y="5105400"/>
            <a:ext cx="2819400" cy="0"/>
          </a:xfrm>
          <a:prstGeom prst="line"/>
          <a:noFill/>
          <a:ln w="38100" cap="rnd">
            <a:solidFill>
              <a:srgbClr val="FF0000"/>
            </a:solidFill>
            <a:prstDash val="sysDot"/>
            <a:round/>
            <a:headEnd/>
            <a:tailEnd/>
          </a:ln>
        </p:spPr>
        <p:txBody>
          <a:bodyPr anchor="ctr" wrap="none"/>
          <a:p>
            <a:endParaRPr altLang="en-US" b="1" lang="zh-CN"/>
          </a:p>
        </p:txBody>
      </p:sp>
      <p:sp>
        <p:nvSpPr>
          <p:cNvPr id="1049209" name="Line 61"/>
          <p:cNvSpPr>
            <a:spLocks noChangeShapeType="1"/>
          </p:cNvSpPr>
          <p:nvPr/>
        </p:nvSpPr>
        <p:spPr bwMode="auto">
          <a:xfrm>
            <a:off x="6705600" y="228600"/>
            <a:ext cx="0" cy="4876800"/>
          </a:xfrm>
          <a:prstGeom prst="line"/>
          <a:noFill/>
          <a:ln w="38100" cap="rnd">
            <a:solidFill>
              <a:srgbClr val="FF0000"/>
            </a:solidFill>
            <a:prstDash val="sysDot"/>
            <a:round/>
            <a:headEnd/>
            <a:tailEnd/>
          </a:ln>
        </p:spPr>
        <p:txBody>
          <a:bodyPr anchor="ctr" wrap="none"/>
          <a:p>
            <a:endParaRPr altLang="en-US" b="1" lang="zh-CN"/>
          </a:p>
        </p:txBody>
      </p:sp>
      <p:sp>
        <p:nvSpPr>
          <p:cNvPr id="1049210" name="Line 62"/>
          <p:cNvSpPr>
            <a:spLocks noChangeShapeType="1"/>
          </p:cNvSpPr>
          <p:nvPr/>
        </p:nvSpPr>
        <p:spPr bwMode="auto">
          <a:xfrm>
            <a:off x="6705600" y="152400"/>
            <a:ext cx="2819400" cy="0"/>
          </a:xfrm>
          <a:prstGeom prst="line"/>
          <a:noFill/>
          <a:ln w="38100" cap="rnd">
            <a:solidFill>
              <a:srgbClr val="FF0000"/>
            </a:solidFill>
            <a:prstDash val="sysDot"/>
            <a:round/>
            <a:headEnd/>
            <a:tailEnd/>
          </a:ln>
        </p:spPr>
        <p:txBody>
          <a:bodyPr anchor="ctr" wrap="none"/>
          <a:p>
            <a:endParaRPr altLang="en-US" b="1" lang="zh-CN"/>
          </a:p>
        </p:txBody>
      </p:sp>
      <p:sp>
        <p:nvSpPr>
          <p:cNvPr id="1049211" name="Line 63"/>
          <p:cNvSpPr>
            <a:spLocks noChangeShapeType="1"/>
          </p:cNvSpPr>
          <p:nvPr/>
        </p:nvSpPr>
        <p:spPr bwMode="auto">
          <a:xfrm>
            <a:off x="9525000" y="152400"/>
            <a:ext cx="0" cy="4953000"/>
          </a:xfrm>
          <a:prstGeom prst="line"/>
          <a:noFill/>
          <a:ln w="38100" cap="rnd">
            <a:solidFill>
              <a:srgbClr val="FF0000"/>
            </a:solidFill>
            <a:prstDash val="sysDot"/>
            <a:round/>
            <a:headEnd/>
            <a:tailEnd/>
          </a:ln>
        </p:spPr>
        <p:txBody>
          <a:bodyPr anchor="ctr" wrap="none"/>
          <a:p>
            <a:endParaRPr altLang="en-US" b="1" lang="zh-CN"/>
          </a:p>
        </p:txBody>
      </p:sp>
      <p:sp>
        <p:nvSpPr>
          <p:cNvPr id="1049212" name="Line 65"/>
          <p:cNvSpPr>
            <a:spLocks noChangeShapeType="1"/>
          </p:cNvSpPr>
          <p:nvPr/>
        </p:nvSpPr>
        <p:spPr bwMode="auto">
          <a:xfrm>
            <a:off x="6096000" y="5562600"/>
            <a:ext cx="1066800" cy="0"/>
          </a:xfrm>
          <a:prstGeom prst="line"/>
          <a:noFill/>
          <a:ln w="38100">
            <a:solidFill>
              <a:schemeClr val="tx1"/>
            </a:solidFill>
            <a:round/>
            <a:headEnd type="triangle" w="med" len="med"/>
            <a:tailEnd type="triangle" w="med" len="med"/>
          </a:ln>
        </p:spPr>
        <p:txBody>
          <a:bodyPr anchor="ctr" wrap="none"/>
          <a:p>
            <a:endParaRPr altLang="en-US" b="1" lang="zh-CN"/>
          </a:p>
        </p:txBody>
      </p:sp>
      <p:sp>
        <p:nvSpPr>
          <p:cNvPr id="1049213" name="Line 66"/>
          <p:cNvSpPr>
            <a:spLocks noChangeShapeType="1"/>
          </p:cNvSpPr>
          <p:nvPr/>
        </p:nvSpPr>
        <p:spPr bwMode="auto">
          <a:xfrm>
            <a:off x="6096000" y="6172200"/>
            <a:ext cx="1066800" cy="0"/>
          </a:xfrm>
          <a:prstGeom prst="line"/>
          <a:noFill/>
          <a:ln w="38100">
            <a:solidFill>
              <a:schemeClr val="tx1"/>
            </a:solidFill>
            <a:round/>
            <a:headEnd type="triangle" w="med" len="med"/>
            <a:tailEnd type="triangle" w="med" len="med"/>
          </a:ln>
        </p:spPr>
        <p:txBody>
          <a:bodyPr anchor="ctr" wrap="none"/>
          <a:p>
            <a:endParaRPr altLang="en-US" b="1" lang="zh-CN"/>
          </a:p>
        </p:txBody>
      </p:sp>
      <p:sp>
        <p:nvSpPr>
          <p:cNvPr id="1049214" name="Text Box 67"/>
          <p:cNvSpPr txBox="1">
            <a:spLocks noChangeArrowheads="1"/>
          </p:cNvSpPr>
          <p:nvPr/>
        </p:nvSpPr>
        <p:spPr bwMode="auto">
          <a:xfrm>
            <a:off x="8991600" y="5715000"/>
            <a:ext cx="1676400" cy="519113"/>
          </a:xfrm>
          <a:prstGeom prst="rect"/>
          <a:noFill/>
          <a:ln w="9525">
            <a:noFill/>
            <a:miter lim="800000"/>
            <a:headEnd/>
            <a:tailEnd/>
          </a:ln>
        </p:spPr>
        <p:txBody>
          <a:bodyPr>
            <a:spAutoFit/>
          </a:bodyPr>
          <a:p>
            <a:pPr eaLnBrk="1" hangingPunct="1">
              <a:spcBef>
                <a:spcPct val="50000"/>
              </a:spcBef>
            </a:pPr>
            <a:r>
              <a:rPr altLang="en-US" b="1" sz="2800" lang="zh-CN">
                <a:solidFill>
                  <a:srgbClr val="0000FF"/>
                </a:solidFill>
                <a:ea typeface="黑体" pitchFamily="49" charset="-122"/>
              </a:rPr>
              <a:t>主机板</a:t>
            </a:r>
          </a:p>
        </p:txBody>
      </p:sp>
      <p:sp>
        <p:nvSpPr>
          <p:cNvPr id="1049215" name="Text Box 69"/>
          <p:cNvSpPr txBox="1">
            <a:spLocks noChangeArrowheads="1"/>
          </p:cNvSpPr>
          <p:nvPr/>
        </p:nvSpPr>
        <p:spPr bwMode="auto">
          <a:xfrm>
            <a:off x="1566863" y="1604020"/>
            <a:ext cx="4148137" cy="523220"/>
          </a:xfrm>
          <a:prstGeom prst="rect"/>
          <a:noFill/>
          <a:ln w="12700" cap="sq">
            <a:noFill/>
            <a:miter lim="800000"/>
            <a:headEnd type="none" w="sm" len="sm"/>
            <a:tailEnd type="none" w="sm" len="sm"/>
          </a:ln>
        </p:spPr>
        <p:txBody>
          <a:bodyPr wrap="square">
            <a:spAutoFit/>
          </a:bodyPr>
          <a:p>
            <a:pPr eaLnBrk="1" hangingPunct="1">
              <a:spcBef>
                <a:spcPct val="50000"/>
              </a:spcBef>
            </a:pPr>
            <a:r>
              <a:rPr altLang="en-US" b="1" sz="2800" lang="zh-CN">
                <a:solidFill>
                  <a:srgbClr val="0000FF"/>
                </a:solidFill>
              </a:rPr>
              <a:t>（</a:t>
            </a:r>
            <a:r>
              <a:rPr altLang="zh-CN" b="1" sz="2800" lang="en-US">
                <a:solidFill>
                  <a:srgbClr val="0000FF"/>
                </a:solidFill>
              </a:rPr>
              <a:t>1</a:t>
            </a:r>
            <a:r>
              <a:rPr altLang="en-US" b="1" sz="2800" lang="zh-CN">
                <a:solidFill>
                  <a:srgbClr val="0000FF"/>
                </a:solidFill>
              </a:rPr>
              <a:t>）寄存器选择电路</a:t>
            </a:r>
          </a:p>
        </p:txBody>
      </p:sp>
      <p:sp>
        <p:nvSpPr>
          <p:cNvPr id="1049216" name="Text Box 71"/>
          <p:cNvSpPr txBox="1">
            <a:spLocks noChangeArrowheads="1"/>
          </p:cNvSpPr>
          <p:nvPr/>
        </p:nvSpPr>
        <p:spPr bwMode="auto">
          <a:xfrm>
            <a:off x="1709738" y="2189807"/>
            <a:ext cx="3527425" cy="519113"/>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对接口寄存器寻址。</a:t>
            </a:r>
          </a:p>
        </p:txBody>
      </p:sp>
      <p:sp>
        <p:nvSpPr>
          <p:cNvPr id="1049217" name="Text Box 72"/>
          <p:cNvSpPr txBox="1">
            <a:spLocks noChangeArrowheads="1"/>
          </p:cNvSpPr>
          <p:nvPr/>
        </p:nvSpPr>
        <p:spPr bwMode="auto">
          <a:xfrm>
            <a:off x="1524000" y="3068489"/>
            <a:ext cx="3962400" cy="519112"/>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solidFill>
                  <a:srgbClr val="0000FF"/>
                </a:solidFill>
              </a:rPr>
              <a:t>（</a:t>
            </a:r>
            <a:r>
              <a:rPr altLang="zh-CN" b="1" sz="2800" lang="en-US">
                <a:solidFill>
                  <a:srgbClr val="0000FF"/>
                </a:solidFill>
              </a:rPr>
              <a:t>2</a:t>
            </a:r>
            <a:r>
              <a:rPr altLang="en-US" b="1" sz="2800" lang="zh-CN">
                <a:solidFill>
                  <a:srgbClr val="0000FF"/>
                </a:solidFill>
              </a:rPr>
              <a:t>）命令字寄存器</a:t>
            </a:r>
          </a:p>
        </p:txBody>
      </p:sp>
      <p:sp>
        <p:nvSpPr>
          <p:cNvPr id="1049218" name="Text Box 73"/>
          <p:cNvSpPr txBox="1">
            <a:spLocks noChangeArrowheads="1"/>
          </p:cNvSpPr>
          <p:nvPr/>
        </p:nvSpPr>
        <p:spPr bwMode="auto">
          <a:xfrm>
            <a:off x="1724025" y="3639989"/>
            <a:ext cx="3513138" cy="1373187"/>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接收</a:t>
            </a:r>
            <a:r>
              <a:rPr altLang="zh-CN" b="1" sz="2800" lang="en-US"/>
              <a:t>CPU</a:t>
            </a:r>
            <a:r>
              <a:rPr altLang="en-US" b="1" sz="2800" lang="zh-CN"/>
              <a:t>发向外设的命令字，转换为相应操作命令送外设。</a:t>
            </a:r>
          </a:p>
        </p:txBody>
      </p:sp>
      <p:sp>
        <p:nvSpPr>
          <p:cNvPr id="1049219" name="Text Box 74"/>
          <p:cNvSpPr txBox="1">
            <a:spLocks noChangeArrowheads="1"/>
          </p:cNvSpPr>
          <p:nvPr/>
        </p:nvSpPr>
        <p:spPr bwMode="auto">
          <a:xfrm>
            <a:off x="1666875" y="5358159"/>
            <a:ext cx="3527425" cy="519113"/>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命令字格式的拟定：</a:t>
            </a:r>
          </a:p>
        </p:txBody>
      </p:sp>
      <p:sp>
        <p:nvSpPr>
          <p:cNvPr id="1049220" name="Text Box 75"/>
          <p:cNvSpPr txBox="1">
            <a:spLocks noChangeArrowheads="1"/>
          </p:cNvSpPr>
          <p:nvPr/>
        </p:nvSpPr>
        <p:spPr bwMode="auto">
          <a:xfrm>
            <a:off x="6096000" y="3200400"/>
            <a:ext cx="1676400" cy="369332"/>
          </a:xfrm>
          <a:prstGeom prst="rect"/>
          <a:noFill/>
          <a:ln w="9525">
            <a:noFill/>
            <a:miter lim="800000"/>
            <a:headEnd/>
            <a:tailEnd/>
          </a:ln>
        </p:spPr>
        <p:txBody>
          <a:bodyPr>
            <a:spAutoFit/>
          </a:bodyPr>
          <a:p>
            <a:pPr eaLnBrk="1" hangingPunct="1">
              <a:spcBef>
                <a:spcPct val="50000"/>
              </a:spcBef>
            </a:pPr>
            <a:r>
              <a:rPr altLang="en-US" b="1" lang="zh-CN">
                <a:solidFill>
                  <a:srgbClr val="FF0000"/>
                </a:solidFill>
                <a:ea typeface="黑体" pitchFamily="49" charset="-122"/>
              </a:rPr>
              <a:t>接口板</a:t>
            </a:r>
          </a:p>
        </p:txBody>
      </p:sp>
      <p:sp>
        <p:nvSpPr>
          <p:cNvPr id="1049221" name="Text Box 76"/>
          <p:cNvSpPr txBox="1">
            <a:spLocks noChangeArrowheads="1"/>
          </p:cNvSpPr>
          <p:nvPr/>
        </p:nvSpPr>
        <p:spPr bwMode="auto">
          <a:xfrm>
            <a:off x="1709738" y="5930116"/>
            <a:ext cx="4005262" cy="523220"/>
          </a:xfrm>
          <a:prstGeom prst="rect"/>
          <a:noFill/>
          <a:ln w="12700" cap="sq">
            <a:noFill/>
            <a:miter lim="800000"/>
            <a:headEnd type="none" w="sm" len="sm"/>
            <a:tailEnd type="none" w="sm" len="sm"/>
          </a:ln>
        </p:spPr>
        <p:txBody>
          <a:bodyPr wrap="square">
            <a:spAutoFit/>
          </a:bodyPr>
          <a:p>
            <a:pPr eaLnBrk="1" hangingPunct="1">
              <a:spcBef>
                <a:spcPct val="50000"/>
              </a:spcBef>
            </a:pPr>
            <a:r>
              <a:rPr altLang="en-US" b="1" sz="2800" lang="zh-CN"/>
              <a:t>用代码表示各种命令</a:t>
            </a:r>
          </a:p>
        </p:txBody>
      </p:sp>
      <p:grpSp>
        <p:nvGrpSpPr>
          <p:cNvPr id="92" name="组合 73"/>
          <p:cNvGrpSpPr/>
          <p:nvPr/>
        </p:nvGrpSpPr>
        <p:grpSpPr>
          <a:xfrm>
            <a:off x="1647366" y="44941"/>
            <a:ext cx="3936997" cy="775935"/>
            <a:chOff x="4304043" y="1286668"/>
            <a:chExt cx="3893495" cy="2757793"/>
          </a:xfrm>
          <a:effectLst>
            <a:outerShdw algn="tr" blurRad="381000" dir="8100000" dist="254000" rotWithShape="0">
              <a:prstClr val="black">
                <a:alpha val="40000"/>
              </a:prstClr>
            </a:outerShdw>
          </a:effectLst>
        </p:grpSpPr>
        <p:sp>
          <p:nvSpPr>
            <p:cNvPr id="1049222" name="圆角矩形 33"/>
            <p:cNvSpPr/>
            <p:nvPr/>
          </p:nvSpPr>
          <p:spPr>
            <a:xfrm>
              <a:off x="4304043" y="1286668"/>
              <a:ext cx="3837944" cy="2757793"/>
            </a:xfrm>
            <a:prstGeom prst="roundRect"/>
            <a:gradFill>
              <a:gsLst>
                <a:gs pos="0">
                  <a:schemeClr val="bg1"/>
                </a:gs>
                <a:gs pos="0">
                  <a:schemeClr val="bg1"/>
                </a:gs>
                <a:gs pos="62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tx1"/>
                </a:solidFill>
              </a:endParaRPr>
            </a:p>
          </p:txBody>
        </p:sp>
        <p:sp>
          <p:nvSpPr>
            <p:cNvPr id="1049223" name="圆角矩形 34"/>
            <p:cNvSpPr/>
            <p:nvPr/>
          </p:nvSpPr>
          <p:spPr>
            <a:xfrm>
              <a:off x="4351931" y="1367703"/>
              <a:ext cx="3845607" cy="2595724"/>
            </a:xfrm>
            <a:prstGeom prst="roundRect"/>
            <a:gradFill>
              <a:gsLst>
                <a:gs pos="0">
                  <a:schemeClr val="bg1"/>
                </a:gs>
                <a:gs pos="0">
                  <a:schemeClr val="bg1"/>
                </a:gs>
                <a:gs pos="42000">
                  <a:srgbClr val="F0F0F0"/>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sz="2800" lang="en-US">
                  <a:solidFill>
                    <a:schemeClr val="tx1"/>
                  </a:solidFill>
                  <a:latin typeface="微软雅黑" panose="020B0503020204020204" pitchFamily="34" charset="-122"/>
                  <a:ea typeface="微软雅黑" panose="020B0503020204020204" pitchFamily="34" charset="-122"/>
                </a:rPr>
                <a:t>9.4.3  </a:t>
              </a:r>
              <a:r>
                <a:rPr altLang="en-US" b="1" sz="2800" lang="zh-CN">
                  <a:solidFill>
                    <a:schemeClr val="tx1"/>
                  </a:solidFill>
                  <a:latin typeface="微软雅黑" panose="020B0503020204020204" pitchFamily="34" charset="-122"/>
                  <a:ea typeface="微软雅黑" panose="020B0503020204020204" pitchFamily="34" charset="-122"/>
                </a:rPr>
                <a:t>中断接口模型</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161"/>
                                        </p:tgtEl>
                                        <p:attrNameLst>
                                          <p:attrName>style.visibility</p:attrName>
                                        </p:attrNameLst>
                                      </p:cBhvr>
                                      <p:to>
                                        <p:strVal val="visible"/>
                                      </p:to>
                                    </p:set>
                                    <p:animEffect transition="in" filter="wipe(left)">
                                      <p:cBhvr>
                                        <p:cTn dur="500" id="7"/>
                                        <p:tgtEl>
                                          <p:spTgt spid="1049161"/>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2">
                                  <p:stCondLst>
                                    <p:cond delay="0"/>
                                  </p:stCondLst>
                                  <p:childTnLst>
                                    <p:set>
                                      <p:cBhvr>
                                        <p:cTn dur="1" fill="hold" id="11">
                                          <p:stCondLst>
                                            <p:cond delay="0"/>
                                          </p:stCondLst>
                                        </p:cTn>
                                        <p:tgtEl>
                                          <p:spTgt spid="91"/>
                                        </p:tgtEl>
                                        <p:attrNameLst>
                                          <p:attrName>style.visibility</p:attrName>
                                        </p:attrNameLst>
                                      </p:cBhvr>
                                      <p:to>
                                        <p:strVal val="visible"/>
                                      </p:to>
                                    </p:set>
                                    <p:animEffect transition="in" filter="wipe(right)">
                                      <p:cBhvr>
                                        <p:cTn dur="500" id="12"/>
                                        <p:tgtEl>
                                          <p:spTgt spid="91"/>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2">
                                  <p:stCondLst>
                                    <p:cond delay="0"/>
                                  </p:stCondLst>
                                  <p:childTnLst>
                                    <p:set>
                                      <p:cBhvr>
                                        <p:cTn dur="1" fill="hold" id="16">
                                          <p:stCondLst>
                                            <p:cond delay="0"/>
                                          </p:stCondLst>
                                        </p:cTn>
                                        <p:tgtEl>
                                          <p:spTgt spid="1049208"/>
                                        </p:tgtEl>
                                        <p:attrNameLst>
                                          <p:attrName>style.visibility</p:attrName>
                                        </p:attrNameLst>
                                      </p:cBhvr>
                                      <p:to>
                                        <p:strVal val="visible"/>
                                      </p:to>
                                    </p:set>
                                    <p:animEffect transition="in" filter="wipe(right)">
                                      <p:cBhvr>
                                        <p:cTn dur="500" id="17"/>
                                        <p:tgtEl>
                                          <p:spTgt spid="1049208"/>
                                        </p:tgtEl>
                                      </p:cBhvr>
                                    </p:animEffect>
                                  </p:childTnLst>
                                </p:cTn>
                              </p:par>
                            </p:childTnLst>
                          </p:cTn>
                        </p:par>
                        <p:par>
                          <p:cTn fill="hold" id="18">
                            <p:stCondLst>
                              <p:cond delay="500"/>
                            </p:stCondLst>
                            <p:childTnLst>
                              <p:par>
                                <p:cTn fill="hold" grpId="0" id="19" nodeType="afterEffect" presetClass="entr" presetID="22" presetSubtype="4">
                                  <p:stCondLst>
                                    <p:cond delay="0"/>
                                  </p:stCondLst>
                                  <p:childTnLst>
                                    <p:set>
                                      <p:cBhvr>
                                        <p:cTn dur="1" fill="hold" id="20">
                                          <p:stCondLst>
                                            <p:cond delay="0"/>
                                          </p:stCondLst>
                                        </p:cTn>
                                        <p:tgtEl>
                                          <p:spTgt spid="1049209"/>
                                        </p:tgtEl>
                                        <p:attrNameLst>
                                          <p:attrName>style.visibility</p:attrName>
                                        </p:attrNameLst>
                                      </p:cBhvr>
                                      <p:to>
                                        <p:strVal val="visible"/>
                                      </p:to>
                                    </p:set>
                                    <p:animEffect transition="in" filter="wipe(down)">
                                      <p:cBhvr>
                                        <p:cTn dur="500" id="21"/>
                                        <p:tgtEl>
                                          <p:spTgt spid="1049209"/>
                                        </p:tgtEl>
                                      </p:cBhvr>
                                    </p:animEffect>
                                  </p:childTnLst>
                                </p:cTn>
                              </p:par>
                            </p:childTnLst>
                          </p:cTn>
                        </p:par>
                        <p:par>
                          <p:cTn fill="hold" id="22">
                            <p:stCondLst>
                              <p:cond delay="1000"/>
                            </p:stCondLst>
                            <p:childTnLst>
                              <p:par>
                                <p:cTn fill="hold" grpId="0" id="23" nodeType="afterEffect" presetClass="entr" presetID="22" presetSubtype="8">
                                  <p:stCondLst>
                                    <p:cond delay="0"/>
                                  </p:stCondLst>
                                  <p:childTnLst>
                                    <p:set>
                                      <p:cBhvr>
                                        <p:cTn dur="1" fill="hold" id="24">
                                          <p:stCondLst>
                                            <p:cond delay="0"/>
                                          </p:stCondLst>
                                        </p:cTn>
                                        <p:tgtEl>
                                          <p:spTgt spid="1049210"/>
                                        </p:tgtEl>
                                        <p:attrNameLst>
                                          <p:attrName>style.visibility</p:attrName>
                                        </p:attrNameLst>
                                      </p:cBhvr>
                                      <p:to>
                                        <p:strVal val="visible"/>
                                      </p:to>
                                    </p:set>
                                    <p:animEffect transition="in" filter="wipe(left)">
                                      <p:cBhvr>
                                        <p:cTn dur="500" id="25"/>
                                        <p:tgtEl>
                                          <p:spTgt spid="1049210"/>
                                        </p:tgtEl>
                                      </p:cBhvr>
                                    </p:animEffect>
                                  </p:childTnLst>
                                </p:cTn>
                              </p:par>
                            </p:childTnLst>
                          </p:cTn>
                        </p:par>
                        <p:par>
                          <p:cTn fill="hold" id="26">
                            <p:stCondLst>
                              <p:cond delay="1500"/>
                            </p:stCondLst>
                            <p:childTnLst>
                              <p:par>
                                <p:cTn fill="hold" grpId="0" id="27" nodeType="afterEffect" presetClass="entr" presetID="22" presetSubtype="1">
                                  <p:stCondLst>
                                    <p:cond delay="0"/>
                                  </p:stCondLst>
                                  <p:childTnLst>
                                    <p:set>
                                      <p:cBhvr>
                                        <p:cTn dur="1" fill="hold" id="28">
                                          <p:stCondLst>
                                            <p:cond delay="0"/>
                                          </p:stCondLst>
                                        </p:cTn>
                                        <p:tgtEl>
                                          <p:spTgt spid="1049211"/>
                                        </p:tgtEl>
                                        <p:attrNameLst>
                                          <p:attrName>style.visibility</p:attrName>
                                        </p:attrNameLst>
                                      </p:cBhvr>
                                      <p:to>
                                        <p:strVal val="visible"/>
                                      </p:to>
                                    </p:set>
                                    <p:animEffect transition="in" filter="wipe(up)">
                                      <p:cBhvr>
                                        <p:cTn dur="500" id="29"/>
                                        <p:tgtEl>
                                          <p:spTgt spid="1049211"/>
                                        </p:tgtEl>
                                      </p:cBhvr>
                                    </p:animEffect>
                                  </p:childTnLst>
                                </p:cTn>
                              </p:par>
                            </p:childTnLst>
                          </p:cTn>
                        </p:par>
                      </p:childTnLst>
                    </p:cTn>
                  </p:par>
                  <p:par>
                    <p:cTn fill="hold" id="30">
                      <p:stCondLst>
                        <p:cond delay="indefinite"/>
                      </p:stCondLst>
                      <p:childTnLst>
                        <p:par>
                          <p:cTn fill="hold" id="31">
                            <p:stCondLst>
                              <p:cond delay="0"/>
                            </p:stCondLst>
                            <p:childTnLst>
                              <p:par>
                                <p:cTn fill="hold" grpId="0" id="32" nodeType="clickEffect" presetClass="entr" presetID="16" presetSubtype="37">
                                  <p:stCondLst>
                                    <p:cond delay="0"/>
                                  </p:stCondLst>
                                  <p:childTnLst>
                                    <p:set>
                                      <p:cBhvr>
                                        <p:cTn dur="1" fill="hold" id="33">
                                          <p:stCondLst>
                                            <p:cond delay="0"/>
                                          </p:stCondLst>
                                        </p:cTn>
                                        <p:tgtEl>
                                          <p:spTgt spid="1049160"/>
                                        </p:tgtEl>
                                        <p:attrNameLst>
                                          <p:attrName>style.visibility</p:attrName>
                                        </p:attrNameLst>
                                      </p:cBhvr>
                                      <p:to>
                                        <p:strVal val="visible"/>
                                      </p:to>
                                    </p:set>
                                    <p:animEffect transition="in" filter="barn(outVertical)">
                                      <p:cBhvr>
                                        <p:cTn dur="500" id="34"/>
                                        <p:tgtEl>
                                          <p:spTgt spid="1049160"/>
                                        </p:tgtEl>
                                      </p:cBhvr>
                                    </p:animEffect>
                                  </p:childTnLst>
                                </p:cTn>
                              </p:par>
                            </p:childTnLst>
                          </p:cTn>
                        </p:par>
                      </p:childTnLst>
                    </p:cTn>
                  </p:par>
                  <p:par>
                    <p:cTn fill="hold" id="35">
                      <p:stCondLst>
                        <p:cond delay="indefinite"/>
                      </p:stCondLst>
                      <p:childTnLst>
                        <p:par>
                          <p:cTn fill="hold" id="36">
                            <p:stCondLst>
                              <p:cond delay="0"/>
                            </p:stCondLst>
                            <p:childTnLst>
                              <p:par>
                                <p:cTn fill="hold" grpId="0" id="37" nodeType="clickEffect" presetClass="entr" presetID="9" presetSubtype="0">
                                  <p:stCondLst>
                                    <p:cond delay="0"/>
                                  </p:stCondLst>
                                  <p:childTnLst>
                                    <p:set>
                                      <p:cBhvr>
                                        <p:cTn dur="1" fill="hold" id="38">
                                          <p:stCondLst>
                                            <p:cond delay="0"/>
                                          </p:stCondLst>
                                        </p:cTn>
                                        <p:tgtEl>
                                          <p:spTgt spid="1049220">
                                            <p:txEl>
                                              <p:pRg st="0" end="0"/>
                                            </p:txEl>
                                          </p:spTgt>
                                        </p:tgtEl>
                                        <p:attrNameLst>
                                          <p:attrName>style.visibility</p:attrName>
                                        </p:attrNameLst>
                                      </p:cBhvr>
                                      <p:to>
                                        <p:strVal val="visible"/>
                                      </p:to>
                                    </p:set>
                                    <p:animEffect transition="in" filter="dissolve">
                                      <p:cBhvr>
                                        <p:cTn dur="500" id="39"/>
                                        <p:tgtEl>
                                          <p:spTgt spid="1049220">
                                            <p:txEl>
                                              <p:pRg st="0" end="0"/>
                                            </p:txEl>
                                          </p:spTgt>
                                        </p:tgtEl>
                                      </p:cBhvr>
                                    </p:animEffect>
                                  </p:childTnLst>
                                </p:cTn>
                              </p:par>
                            </p:childTnLst>
                          </p:cTn>
                        </p:par>
                      </p:childTnLst>
                    </p:cTn>
                  </p:par>
                  <p:par>
                    <p:cTn fill="hold" id="40">
                      <p:stCondLst>
                        <p:cond delay="indefinite"/>
                      </p:stCondLst>
                      <p:childTnLst>
                        <p:par>
                          <p:cTn fill="hold" id="41">
                            <p:stCondLst>
                              <p:cond delay="0"/>
                            </p:stCondLst>
                            <p:childTnLst>
                              <p:par>
                                <p:cTn fill="hold" grpId="0" id="42" nodeType="clickEffect" presetClass="entr" presetID="9" presetSubtype="0">
                                  <p:stCondLst>
                                    <p:cond delay="0"/>
                                  </p:stCondLst>
                                  <p:childTnLst>
                                    <p:set>
                                      <p:cBhvr>
                                        <p:cTn dur="1" fill="hold" id="43">
                                          <p:stCondLst>
                                            <p:cond delay="0"/>
                                          </p:stCondLst>
                                        </p:cTn>
                                        <p:tgtEl>
                                          <p:spTgt spid="1049214">
                                            <p:txEl>
                                              <p:pRg st="0" end="0"/>
                                            </p:txEl>
                                          </p:spTgt>
                                        </p:tgtEl>
                                        <p:attrNameLst>
                                          <p:attrName>style.visibility</p:attrName>
                                        </p:attrNameLst>
                                      </p:cBhvr>
                                      <p:to>
                                        <p:strVal val="visible"/>
                                      </p:to>
                                    </p:set>
                                    <p:animEffect transition="in" filter="dissolve">
                                      <p:cBhvr>
                                        <p:cTn dur="500" id="44"/>
                                        <p:tgtEl>
                                          <p:spTgt spid="1049214">
                                            <p:txEl>
                                              <p:pRg st="0" end="0"/>
                                            </p:txEl>
                                          </p:spTgt>
                                        </p:tgtEl>
                                      </p:cBhvr>
                                    </p:animEffect>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16" presetSubtype="37">
                                  <p:stCondLst>
                                    <p:cond delay="0"/>
                                  </p:stCondLst>
                                  <p:childTnLst>
                                    <p:set>
                                      <p:cBhvr>
                                        <p:cTn dur="1" fill="hold" id="48">
                                          <p:stCondLst>
                                            <p:cond delay="0"/>
                                          </p:stCondLst>
                                        </p:cTn>
                                        <p:tgtEl>
                                          <p:spTgt spid="1049212"/>
                                        </p:tgtEl>
                                        <p:attrNameLst>
                                          <p:attrName>style.visibility</p:attrName>
                                        </p:attrNameLst>
                                      </p:cBhvr>
                                      <p:to>
                                        <p:strVal val="visible"/>
                                      </p:to>
                                    </p:set>
                                    <p:animEffect transition="in" filter="barn(outVertical)">
                                      <p:cBhvr>
                                        <p:cTn dur="500" id="49"/>
                                        <p:tgtEl>
                                          <p:spTgt spid="1049212"/>
                                        </p:tgtEl>
                                      </p:cBhvr>
                                    </p:animEffect>
                                  </p:childTnLst>
                                </p:cTn>
                              </p:par>
                            </p:childTnLst>
                          </p:cTn>
                        </p:par>
                        <p:par>
                          <p:cTn fill="hold" id="50">
                            <p:stCondLst>
                              <p:cond delay="500"/>
                            </p:stCondLst>
                            <p:childTnLst>
                              <p:par>
                                <p:cTn fill="hold" grpId="0" id="51" nodeType="afterEffect" presetClass="entr" presetID="22" presetSubtype="8">
                                  <p:stCondLst>
                                    <p:cond delay="0"/>
                                  </p:stCondLst>
                                  <p:childTnLst>
                                    <p:set>
                                      <p:cBhvr>
                                        <p:cTn dur="1" fill="hold" id="52">
                                          <p:stCondLst>
                                            <p:cond delay="0"/>
                                          </p:stCondLst>
                                        </p:cTn>
                                        <p:tgtEl>
                                          <p:spTgt spid="1049206"/>
                                        </p:tgtEl>
                                        <p:attrNameLst>
                                          <p:attrName>style.visibility</p:attrName>
                                        </p:attrNameLst>
                                      </p:cBhvr>
                                      <p:to>
                                        <p:strVal val="visible"/>
                                      </p:to>
                                    </p:set>
                                    <p:animEffect transition="in" filter="wipe(left)">
                                      <p:cBhvr>
                                        <p:cTn dur="500" id="53"/>
                                        <p:tgtEl>
                                          <p:spTgt spid="1049206"/>
                                        </p:tgtEl>
                                      </p:cBhvr>
                                    </p:animEffect>
                                  </p:childTnLst>
                                </p:cTn>
                              </p:par>
                            </p:childTnLst>
                          </p:cTn>
                        </p:par>
                      </p:childTnLst>
                    </p:cTn>
                  </p:par>
                  <p:par>
                    <p:cTn fill="hold" id="54">
                      <p:stCondLst>
                        <p:cond delay="indefinite"/>
                      </p:stCondLst>
                      <p:childTnLst>
                        <p:par>
                          <p:cTn fill="hold" id="55">
                            <p:stCondLst>
                              <p:cond delay="0"/>
                            </p:stCondLst>
                            <p:childTnLst>
                              <p:par>
                                <p:cTn fill="hold" grpId="0" id="56" nodeType="clickEffect" presetClass="entr" presetID="16" presetSubtype="37">
                                  <p:stCondLst>
                                    <p:cond delay="0"/>
                                  </p:stCondLst>
                                  <p:childTnLst>
                                    <p:set>
                                      <p:cBhvr>
                                        <p:cTn dur="1" fill="hold" id="57">
                                          <p:stCondLst>
                                            <p:cond delay="0"/>
                                          </p:stCondLst>
                                        </p:cTn>
                                        <p:tgtEl>
                                          <p:spTgt spid="1049213"/>
                                        </p:tgtEl>
                                        <p:attrNameLst>
                                          <p:attrName>style.visibility</p:attrName>
                                        </p:attrNameLst>
                                      </p:cBhvr>
                                      <p:to>
                                        <p:strVal val="visible"/>
                                      </p:to>
                                    </p:set>
                                    <p:animEffect transition="in" filter="barn(outVertical)">
                                      <p:cBhvr>
                                        <p:cTn dur="500" id="58"/>
                                        <p:tgtEl>
                                          <p:spTgt spid="1049213"/>
                                        </p:tgtEl>
                                      </p:cBhvr>
                                    </p:animEffect>
                                  </p:childTnLst>
                                </p:cTn>
                              </p:par>
                            </p:childTnLst>
                          </p:cTn>
                        </p:par>
                        <p:par>
                          <p:cTn fill="hold" id="59">
                            <p:stCondLst>
                              <p:cond delay="500"/>
                            </p:stCondLst>
                            <p:childTnLst>
                              <p:par>
                                <p:cTn fill="hold" grpId="0" id="60" nodeType="afterEffect" presetClass="entr" presetID="22" presetSubtype="8">
                                  <p:stCondLst>
                                    <p:cond delay="0"/>
                                  </p:stCondLst>
                                  <p:childTnLst>
                                    <p:set>
                                      <p:cBhvr>
                                        <p:cTn dur="1" fill="hold" id="61">
                                          <p:stCondLst>
                                            <p:cond delay="0"/>
                                          </p:stCondLst>
                                        </p:cTn>
                                        <p:tgtEl>
                                          <p:spTgt spid="1049207"/>
                                        </p:tgtEl>
                                        <p:attrNameLst>
                                          <p:attrName>style.visibility</p:attrName>
                                        </p:attrNameLst>
                                      </p:cBhvr>
                                      <p:to>
                                        <p:strVal val="visible"/>
                                      </p:to>
                                    </p:set>
                                    <p:animEffect transition="in" filter="wipe(left)">
                                      <p:cBhvr>
                                        <p:cTn dur="500" id="62"/>
                                        <p:tgtEl>
                                          <p:spTgt spid="1049207"/>
                                        </p:tgtEl>
                                      </p:cBhvr>
                                    </p:animEffect>
                                  </p:childTnLst>
                                </p:cTn>
                              </p:par>
                            </p:childTnLst>
                          </p:cTn>
                        </p:par>
                      </p:childTnLst>
                    </p:cTn>
                  </p:par>
                  <p:par>
                    <p:cTn fill="hold" id="63">
                      <p:stCondLst>
                        <p:cond delay="indefinite"/>
                      </p:stCondLst>
                      <p:childTnLst>
                        <p:par>
                          <p:cTn fill="hold" id="64">
                            <p:stCondLst>
                              <p:cond delay="0"/>
                            </p:stCondLst>
                            <p:childTnLst>
                              <p:par>
                                <p:cTn fill="hold" grpId="0" id="65" nodeType="clickEffect" presetClass="entr" presetID="22" presetSubtype="8">
                                  <p:stCondLst>
                                    <p:cond delay="0"/>
                                  </p:stCondLst>
                                  <p:childTnLst>
                                    <p:set>
                                      <p:cBhvr>
                                        <p:cTn dur="1" fill="hold" id="66">
                                          <p:stCondLst>
                                            <p:cond delay="0"/>
                                          </p:stCondLst>
                                        </p:cTn>
                                        <p:tgtEl>
                                          <p:spTgt spid="1049215"/>
                                        </p:tgtEl>
                                        <p:attrNameLst>
                                          <p:attrName>style.visibility</p:attrName>
                                        </p:attrNameLst>
                                      </p:cBhvr>
                                      <p:to>
                                        <p:strVal val="visible"/>
                                      </p:to>
                                    </p:set>
                                    <p:animEffect transition="in" filter="wipe(left)">
                                      <p:cBhvr>
                                        <p:cTn dur="500" id="67"/>
                                        <p:tgtEl>
                                          <p:spTgt spid="1049215"/>
                                        </p:tgtEl>
                                      </p:cBhvr>
                                    </p:animEffect>
                                  </p:childTnLst>
                                </p:cTn>
                              </p:par>
                            </p:childTnLst>
                          </p:cTn>
                        </p:par>
                      </p:childTnLst>
                    </p:cTn>
                  </p:par>
                  <p:par>
                    <p:cTn fill="hold" id="68">
                      <p:stCondLst>
                        <p:cond delay="indefinite"/>
                      </p:stCondLst>
                      <p:childTnLst>
                        <p:par>
                          <p:cTn fill="hold" id="69">
                            <p:stCondLst>
                              <p:cond delay="0"/>
                            </p:stCondLst>
                            <p:childTnLst>
                              <p:par>
                                <p:cTn fill="hold" grpId="0" id="70" nodeType="clickEffect" presetClass="entr" presetID="22" presetSubtype="8">
                                  <p:stCondLst>
                                    <p:cond delay="0"/>
                                  </p:stCondLst>
                                  <p:childTnLst>
                                    <p:set>
                                      <p:cBhvr>
                                        <p:cTn dur="1" fill="hold" id="71">
                                          <p:stCondLst>
                                            <p:cond delay="0"/>
                                          </p:stCondLst>
                                        </p:cTn>
                                        <p:tgtEl>
                                          <p:spTgt spid="1049216"/>
                                        </p:tgtEl>
                                        <p:attrNameLst>
                                          <p:attrName>style.visibility</p:attrName>
                                        </p:attrNameLst>
                                      </p:cBhvr>
                                      <p:to>
                                        <p:strVal val="visible"/>
                                      </p:to>
                                    </p:set>
                                    <p:animEffect transition="in" filter="wipe(left)">
                                      <p:cBhvr>
                                        <p:cTn dur="500" id="72"/>
                                        <p:tgtEl>
                                          <p:spTgt spid="1049216"/>
                                        </p:tgtEl>
                                      </p:cBhvr>
                                    </p:animEffect>
                                  </p:childTnLst>
                                </p:cTn>
                              </p:par>
                            </p:childTnLst>
                          </p:cTn>
                        </p:par>
                      </p:childTnLst>
                    </p:cTn>
                  </p:par>
                  <p:par>
                    <p:cTn fill="hold" id="73">
                      <p:stCondLst>
                        <p:cond delay="indefinite"/>
                      </p:stCondLst>
                      <p:childTnLst>
                        <p:par>
                          <p:cTn fill="hold" id="74">
                            <p:stCondLst>
                              <p:cond delay="0"/>
                            </p:stCondLst>
                            <p:childTnLst>
                              <p:par>
                                <p:cTn fill="hold" grpId="0" id="75" nodeType="clickEffect" presetClass="entr" presetID="22" presetSubtype="8">
                                  <p:stCondLst>
                                    <p:cond delay="0"/>
                                  </p:stCondLst>
                                  <p:childTnLst>
                                    <p:set>
                                      <p:cBhvr>
                                        <p:cTn dur="1" fill="hold" id="76">
                                          <p:stCondLst>
                                            <p:cond delay="0"/>
                                          </p:stCondLst>
                                        </p:cTn>
                                        <p:tgtEl>
                                          <p:spTgt spid="1049217"/>
                                        </p:tgtEl>
                                        <p:attrNameLst>
                                          <p:attrName>style.visibility</p:attrName>
                                        </p:attrNameLst>
                                      </p:cBhvr>
                                      <p:to>
                                        <p:strVal val="visible"/>
                                      </p:to>
                                    </p:set>
                                    <p:animEffect transition="in" filter="wipe(left)">
                                      <p:cBhvr>
                                        <p:cTn dur="500" id="77"/>
                                        <p:tgtEl>
                                          <p:spTgt spid="1049217"/>
                                        </p:tgtEl>
                                      </p:cBhvr>
                                    </p:animEffect>
                                  </p:childTnLst>
                                </p:cTn>
                              </p:par>
                            </p:childTnLst>
                          </p:cTn>
                        </p:par>
                      </p:childTnLst>
                    </p:cTn>
                  </p:par>
                  <p:par>
                    <p:cTn fill="hold" id="78">
                      <p:stCondLst>
                        <p:cond delay="indefinite"/>
                      </p:stCondLst>
                      <p:childTnLst>
                        <p:par>
                          <p:cTn fill="hold" id="79">
                            <p:stCondLst>
                              <p:cond delay="0"/>
                            </p:stCondLst>
                            <p:childTnLst>
                              <p:par>
                                <p:cTn fill="hold" grpId="0" id="80" nodeType="clickEffect" presetClass="entr" presetID="22" presetSubtype="1">
                                  <p:stCondLst>
                                    <p:cond delay="0"/>
                                  </p:stCondLst>
                                  <p:childTnLst>
                                    <p:set>
                                      <p:cBhvr>
                                        <p:cTn dur="1" fill="hold" id="81">
                                          <p:stCondLst>
                                            <p:cond delay="0"/>
                                          </p:stCondLst>
                                        </p:cTn>
                                        <p:tgtEl>
                                          <p:spTgt spid="1049218"/>
                                        </p:tgtEl>
                                        <p:attrNameLst>
                                          <p:attrName>style.visibility</p:attrName>
                                        </p:attrNameLst>
                                      </p:cBhvr>
                                      <p:to>
                                        <p:strVal val="visible"/>
                                      </p:to>
                                    </p:set>
                                    <p:animEffect transition="in" filter="wipe(up)">
                                      <p:cBhvr>
                                        <p:cTn dur="500" id="82"/>
                                        <p:tgtEl>
                                          <p:spTgt spid="1049218"/>
                                        </p:tgtEl>
                                      </p:cBhvr>
                                    </p:animEffect>
                                  </p:childTnLst>
                                </p:cTn>
                              </p:par>
                            </p:childTnLst>
                          </p:cTn>
                        </p:par>
                      </p:childTnLst>
                    </p:cTn>
                  </p:par>
                  <p:par>
                    <p:cTn fill="hold" id="83">
                      <p:stCondLst>
                        <p:cond delay="indefinite"/>
                      </p:stCondLst>
                      <p:childTnLst>
                        <p:par>
                          <p:cTn fill="hold" id="84">
                            <p:stCondLst>
                              <p:cond delay="0"/>
                            </p:stCondLst>
                            <p:childTnLst>
                              <p:par>
                                <p:cTn fill="hold" grpId="0" id="85" nodeType="clickEffect" presetClass="entr" presetID="22" presetSubtype="8">
                                  <p:stCondLst>
                                    <p:cond delay="0"/>
                                  </p:stCondLst>
                                  <p:childTnLst>
                                    <p:set>
                                      <p:cBhvr>
                                        <p:cTn dur="1" fill="hold" id="86">
                                          <p:stCondLst>
                                            <p:cond delay="0"/>
                                          </p:stCondLst>
                                        </p:cTn>
                                        <p:tgtEl>
                                          <p:spTgt spid="1049219"/>
                                        </p:tgtEl>
                                        <p:attrNameLst>
                                          <p:attrName>style.visibility</p:attrName>
                                        </p:attrNameLst>
                                      </p:cBhvr>
                                      <p:to>
                                        <p:strVal val="visible"/>
                                      </p:to>
                                    </p:set>
                                    <p:animEffect transition="in" filter="wipe(left)">
                                      <p:cBhvr>
                                        <p:cTn dur="500" id="87"/>
                                        <p:tgtEl>
                                          <p:spTgt spid="1049219"/>
                                        </p:tgtEl>
                                      </p:cBhvr>
                                    </p:animEffect>
                                  </p:childTnLst>
                                </p:cTn>
                              </p:par>
                            </p:childTnLst>
                          </p:cTn>
                        </p:par>
                      </p:childTnLst>
                    </p:cTn>
                  </p:par>
                  <p:par>
                    <p:cTn fill="hold" id="88">
                      <p:stCondLst>
                        <p:cond delay="indefinite"/>
                      </p:stCondLst>
                      <p:childTnLst>
                        <p:par>
                          <p:cTn fill="hold" id="89">
                            <p:stCondLst>
                              <p:cond delay="0"/>
                            </p:stCondLst>
                            <p:childTnLst>
                              <p:par>
                                <p:cTn fill="hold" grpId="0" id="90" nodeType="clickEffect" presetClass="entr" presetID="22" presetSubtype="8">
                                  <p:stCondLst>
                                    <p:cond delay="0"/>
                                  </p:stCondLst>
                                  <p:childTnLst>
                                    <p:set>
                                      <p:cBhvr>
                                        <p:cTn dur="1" fill="hold" id="91">
                                          <p:stCondLst>
                                            <p:cond delay="0"/>
                                          </p:stCondLst>
                                        </p:cTn>
                                        <p:tgtEl>
                                          <p:spTgt spid="1049221"/>
                                        </p:tgtEl>
                                        <p:attrNameLst>
                                          <p:attrName>style.visibility</p:attrName>
                                        </p:attrNameLst>
                                      </p:cBhvr>
                                      <p:to>
                                        <p:strVal val="visible"/>
                                      </p:to>
                                    </p:set>
                                    <p:animEffect transition="in" filter="wipe(left)">
                                      <p:cBhvr>
                                        <p:cTn dur="500" id="92"/>
                                        <p:tgtEl>
                                          <p:spTgt spid="104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60" grpId="0" animBg="1"/>
      <p:bldP spid="1049161" grpId="0"/>
      <p:bldP spid="1049206" grpId="0" animBg="1" autoUpdateAnimBg="0"/>
      <p:bldP spid="1049207" grpId="0" animBg="1" autoUpdateAnimBg="0"/>
      <p:bldP spid="1049208" grpId="0" animBg="1"/>
      <p:bldP spid="1049209" grpId="0" animBg="1"/>
      <p:bldP spid="1049210" grpId="0" animBg="1"/>
      <p:bldP spid="1049211" grpId="0" animBg="1"/>
      <p:bldP spid="1049212" grpId="0" animBg="1"/>
      <p:bldP spid="1049213" grpId="0" animBg="1"/>
      <p:bldP spid="1049214" grpId="0" build="p" autoUpdateAnimBg="0"/>
      <p:bldP spid="1049215" grpId="0"/>
      <p:bldP spid="1049216" grpId="0"/>
      <p:bldP spid="1049217" grpId="0"/>
      <p:bldP spid="1049218" grpId="0"/>
      <p:bldP spid="1049219" grpId="0"/>
      <p:bldP spid="1049220" grpId="0" build="p" autoUpdateAnimBg="0"/>
      <p:bldP spid="1049221"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93" name=""/>
        <p:cNvGrpSpPr/>
        <p:nvPr/>
      </p:nvGrpSpPr>
      <p:grpSpPr>
        <a:xfrm>
          <a:off x="0" y="0"/>
          <a:ext cx="0" cy="0"/>
          <a:chOff x="0" y="0"/>
          <a:chExt cx="0" cy="0"/>
        </a:xfrm>
      </p:grpSpPr>
      <p:sp>
        <p:nvSpPr>
          <p:cNvPr id="1049224" name="Text Box 60"/>
          <p:cNvSpPr txBox="1">
            <a:spLocks noChangeArrowheads="1"/>
          </p:cNvSpPr>
          <p:nvPr/>
        </p:nvSpPr>
        <p:spPr bwMode="auto">
          <a:xfrm>
            <a:off x="1600200" y="1137295"/>
            <a:ext cx="3962400" cy="519113"/>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solidFill>
                  <a:srgbClr val="0000FF"/>
                </a:solidFill>
              </a:rPr>
              <a:t>（</a:t>
            </a:r>
            <a:r>
              <a:rPr altLang="zh-CN" b="1" sz="2800" lang="en-US">
                <a:solidFill>
                  <a:srgbClr val="0000FF"/>
                </a:solidFill>
              </a:rPr>
              <a:t>3</a:t>
            </a:r>
            <a:r>
              <a:rPr altLang="en-US" b="1" sz="2800" lang="zh-CN">
                <a:solidFill>
                  <a:srgbClr val="0000FF"/>
                </a:solidFill>
              </a:rPr>
              <a:t>）状态字寄存器</a:t>
            </a:r>
          </a:p>
        </p:txBody>
      </p:sp>
      <p:sp>
        <p:nvSpPr>
          <p:cNvPr id="1049225" name="Text Box 61"/>
          <p:cNvSpPr txBox="1">
            <a:spLocks noChangeArrowheads="1"/>
          </p:cNvSpPr>
          <p:nvPr/>
        </p:nvSpPr>
        <p:spPr bwMode="auto">
          <a:xfrm>
            <a:off x="1785938" y="1762770"/>
            <a:ext cx="3335337" cy="94615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反映设备和接口的运行状态。</a:t>
            </a:r>
          </a:p>
        </p:txBody>
      </p:sp>
      <p:sp>
        <p:nvSpPr>
          <p:cNvPr id="1049226" name="Text Box 62"/>
          <p:cNvSpPr txBox="1">
            <a:spLocks noChangeArrowheads="1"/>
          </p:cNvSpPr>
          <p:nvPr/>
        </p:nvSpPr>
        <p:spPr bwMode="auto">
          <a:xfrm>
            <a:off x="1616075" y="3789040"/>
            <a:ext cx="3262313" cy="519113"/>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solidFill>
                  <a:srgbClr val="0000FF"/>
                </a:solidFill>
              </a:rPr>
              <a:t>（</a:t>
            </a:r>
            <a:r>
              <a:rPr altLang="zh-CN" b="1" sz="2800" lang="en-US">
                <a:solidFill>
                  <a:srgbClr val="0000FF"/>
                </a:solidFill>
              </a:rPr>
              <a:t>4</a:t>
            </a:r>
            <a:r>
              <a:rPr altLang="en-US" b="1" sz="2800" lang="zh-CN">
                <a:solidFill>
                  <a:srgbClr val="0000FF"/>
                </a:solidFill>
              </a:rPr>
              <a:t>）数据缓冲器</a:t>
            </a:r>
          </a:p>
        </p:txBody>
      </p:sp>
      <p:sp>
        <p:nvSpPr>
          <p:cNvPr id="1049227" name="Text Box 63"/>
          <p:cNvSpPr txBox="1">
            <a:spLocks noChangeArrowheads="1"/>
          </p:cNvSpPr>
          <p:nvPr/>
        </p:nvSpPr>
        <p:spPr bwMode="auto">
          <a:xfrm>
            <a:off x="1825625" y="4469061"/>
            <a:ext cx="3962400" cy="519112"/>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传送数据，实现缓冲</a:t>
            </a:r>
          </a:p>
        </p:txBody>
      </p:sp>
      <p:grpSp>
        <p:nvGrpSpPr>
          <p:cNvPr id="94" name="组合 57"/>
          <p:cNvGrpSpPr/>
          <p:nvPr/>
        </p:nvGrpSpPr>
        <p:grpSpPr>
          <a:xfrm>
            <a:off x="5481638" y="304800"/>
            <a:ext cx="5186363" cy="6568440"/>
            <a:chOff x="3957638" y="304800"/>
            <a:chExt cx="5186363" cy="6568440"/>
          </a:xfrm>
        </p:grpSpPr>
        <p:grpSp>
          <p:nvGrpSpPr>
            <p:cNvPr id="95" name="Group 59"/>
            <p:cNvGrpSpPr/>
            <p:nvPr/>
          </p:nvGrpSpPr>
          <p:grpSpPr bwMode="auto">
            <a:xfrm>
              <a:off x="3957638" y="304800"/>
              <a:ext cx="5186363" cy="6248400"/>
              <a:chOff x="2493" y="192"/>
              <a:chExt cx="3267" cy="3936"/>
            </a:xfrm>
          </p:grpSpPr>
          <p:sp>
            <p:nvSpPr>
              <p:cNvPr id="1049228" name="Line 4"/>
              <p:cNvSpPr>
                <a:spLocks noChangeShapeType="1"/>
              </p:cNvSpPr>
              <p:nvPr/>
            </p:nvSpPr>
            <p:spPr bwMode="auto">
              <a:xfrm>
                <a:off x="5232" y="240"/>
                <a:ext cx="0" cy="2112"/>
              </a:xfrm>
              <a:prstGeom prst="line"/>
              <a:noFill/>
              <a:ln w="76200">
                <a:solidFill>
                  <a:schemeClr val="tx1"/>
                </a:solidFill>
                <a:round/>
                <a:headEnd/>
                <a:tailEnd/>
              </a:ln>
            </p:spPr>
            <p:txBody>
              <a:bodyPr anchor="ctr" wrap="none"/>
              <a:p>
                <a:endParaRPr altLang="en-US" b="1" lang="zh-CN"/>
              </a:p>
            </p:txBody>
          </p:sp>
          <p:sp>
            <p:nvSpPr>
              <p:cNvPr id="1049229" name="Line 5"/>
              <p:cNvSpPr>
                <a:spLocks noChangeShapeType="1"/>
              </p:cNvSpPr>
              <p:nvPr/>
            </p:nvSpPr>
            <p:spPr bwMode="auto">
              <a:xfrm>
                <a:off x="2880" y="192"/>
                <a:ext cx="0" cy="3936"/>
              </a:xfrm>
              <a:prstGeom prst="line"/>
              <a:noFill/>
              <a:ln w="76200">
                <a:solidFill>
                  <a:schemeClr val="tx1"/>
                </a:solidFill>
                <a:round/>
                <a:headEnd type="triangle" w="med" len="med"/>
                <a:tailEnd type="triangle" w="med" len="med"/>
              </a:ln>
            </p:spPr>
            <p:txBody>
              <a:bodyPr anchor="ctr" wrap="none"/>
              <a:p>
                <a:endParaRPr altLang="en-US" b="1" lang="zh-CN"/>
              </a:p>
            </p:txBody>
          </p:sp>
          <p:sp>
            <p:nvSpPr>
              <p:cNvPr id="1049230" name="Line 6"/>
              <p:cNvSpPr>
                <a:spLocks noChangeShapeType="1"/>
              </p:cNvSpPr>
              <p:nvPr/>
            </p:nvSpPr>
            <p:spPr bwMode="auto">
              <a:xfrm>
                <a:off x="4896" y="2160"/>
                <a:ext cx="0" cy="672"/>
              </a:xfrm>
              <a:prstGeom prst="line"/>
              <a:noFill/>
              <a:ln w="38100">
                <a:solidFill>
                  <a:schemeClr val="tx1"/>
                </a:solidFill>
                <a:round/>
                <a:headEnd/>
                <a:tailEnd/>
              </a:ln>
            </p:spPr>
            <p:txBody>
              <a:bodyPr anchor="ctr" wrap="none"/>
              <a:p>
                <a:endParaRPr altLang="en-US" b="1" lang="zh-CN"/>
              </a:p>
            </p:txBody>
          </p:sp>
          <p:sp>
            <p:nvSpPr>
              <p:cNvPr id="1049231" name="Line 7"/>
              <p:cNvSpPr>
                <a:spLocks noChangeShapeType="1"/>
              </p:cNvSpPr>
              <p:nvPr/>
            </p:nvSpPr>
            <p:spPr bwMode="auto">
              <a:xfrm flipH="1">
                <a:off x="4704" y="2688"/>
                <a:ext cx="288" cy="0"/>
              </a:xfrm>
              <a:prstGeom prst="line"/>
              <a:noFill/>
              <a:ln w="38100">
                <a:solidFill>
                  <a:schemeClr val="tx1"/>
                </a:solidFill>
                <a:round/>
                <a:headEnd/>
                <a:tailEnd type="triangle" w="med" len="med"/>
              </a:ln>
            </p:spPr>
            <p:txBody>
              <a:bodyPr anchor="ctr" wrap="none"/>
              <a:p>
                <a:endParaRPr altLang="en-US" b="1" lang="zh-CN"/>
              </a:p>
            </p:txBody>
          </p:sp>
          <p:sp>
            <p:nvSpPr>
              <p:cNvPr id="1049232" name="Line 8"/>
              <p:cNvSpPr>
                <a:spLocks noChangeShapeType="1"/>
              </p:cNvSpPr>
              <p:nvPr/>
            </p:nvSpPr>
            <p:spPr bwMode="auto">
              <a:xfrm flipH="1">
                <a:off x="4704" y="2160"/>
                <a:ext cx="192" cy="0"/>
              </a:xfrm>
              <a:prstGeom prst="line"/>
              <a:noFill/>
              <a:ln w="38100">
                <a:solidFill>
                  <a:schemeClr val="tx1"/>
                </a:solidFill>
                <a:round/>
                <a:headEnd/>
                <a:tailEnd/>
              </a:ln>
            </p:spPr>
            <p:txBody>
              <a:bodyPr anchor="ctr" wrap="none"/>
              <a:p>
                <a:endParaRPr altLang="en-US" b="1" lang="zh-CN"/>
              </a:p>
            </p:txBody>
          </p:sp>
          <p:sp>
            <p:nvSpPr>
              <p:cNvPr id="1049233" name="Line 9"/>
              <p:cNvSpPr>
                <a:spLocks noChangeShapeType="1"/>
              </p:cNvSpPr>
              <p:nvPr/>
            </p:nvSpPr>
            <p:spPr bwMode="auto">
              <a:xfrm flipH="1">
                <a:off x="4704" y="527"/>
                <a:ext cx="240" cy="0"/>
              </a:xfrm>
              <a:prstGeom prst="line"/>
              <a:noFill/>
              <a:ln w="38100">
                <a:solidFill>
                  <a:schemeClr val="tx1"/>
                </a:solidFill>
                <a:round/>
                <a:headEnd type="triangle" w="med" len="med"/>
                <a:tailEnd/>
              </a:ln>
            </p:spPr>
            <p:txBody>
              <a:bodyPr anchor="ctr" wrap="none"/>
              <a:p>
                <a:endParaRPr altLang="en-US" b="1" lang="zh-CN"/>
              </a:p>
            </p:txBody>
          </p:sp>
          <p:sp>
            <p:nvSpPr>
              <p:cNvPr id="1049234" name="Line 10"/>
              <p:cNvSpPr>
                <a:spLocks noChangeShapeType="1"/>
              </p:cNvSpPr>
              <p:nvPr/>
            </p:nvSpPr>
            <p:spPr bwMode="auto">
              <a:xfrm flipV="1">
                <a:off x="5136" y="2688"/>
                <a:ext cx="0" cy="192"/>
              </a:xfrm>
              <a:prstGeom prst="line"/>
              <a:noFill/>
              <a:ln w="19050" cap="rnd">
                <a:solidFill>
                  <a:srgbClr val="3366FF"/>
                </a:solidFill>
                <a:prstDash val="sysDot"/>
                <a:round/>
                <a:headEnd/>
                <a:tailEnd/>
              </a:ln>
            </p:spPr>
            <p:txBody>
              <a:bodyPr anchor="ctr" wrap="none"/>
              <a:p>
                <a:endParaRPr altLang="en-US" b="1" lang="zh-CN"/>
              </a:p>
            </p:txBody>
          </p:sp>
          <p:sp>
            <p:nvSpPr>
              <p:cNvPr id="1049235" name="Line 11"/>
              <p:cNvSpPr>
                <a:spLocks noChangeShapeType="1"/>
              </p:cNvSpPr>
              <p:nvPr/>
            </p:nvSpPr>
            <p:spPr bwMode="auto">
              <a:xfrm flipH="1">
                <a:off x="2880" y="480"/>
                <a:ext cx="672" cy="0"/>
              </a:xfrm>
              <a:prstGeom prst="line"/>
              <a:noFill/>
              <a:ln w="38100">
                <a:solidFill>
                  <a:schemeClr val="tx1"/>
                </a:solidFill>
                <a:round/>
                <a:headEnd type="triangle" w="med" len="med"/>
                <a:tailEnd/>
              </a:ln>
            </p:spPr>
            <p:txBody>
              <a:bodyPr anchor="ctr" wrap="none"/>
              <a:p>
                <a:endParaRPr altLang="en-US" b="1" lang="zh-CN"/>
              </a:p>
            </p:txBody>
          </p:sp>
          <p:sp>
            <p:nvSpPr>
              <p:cNvPr id="1049236" name="Line 12"/>
              <p:cNvSpPr>
                <a:spLocks noChangeShapeType="1"/>
              </p:cNvSpPr>
              <p:nvPr/>
            </p:nvSpPr>
            <p:spPr bwMode="auto">
              <a:xfrm flipH="1">
                <a:off x="4704" y="336"/>
                <a:ext cx="240" cy="0"/>
              </a:xfrm>
              <a:prstGeom prst="line"/>
              <a:noFill/>
              <a:ln w="38100">
                <a:solidFill>
                  <a:schemeClr val="tx1"/>
                </a:solidFill>
                <a:round/>
                <a:headEnd type="triangle" w="med" len="med"/>
                <a:tailEnd/>
              </a:ln>
            </p:spPr>
            <p:txBody>
              <a:bodyPr anchor="ctr" wrap="none"/>
              <a:p>
                <a:endParaRPr altLang="en-US" b="1" lang="zh-CN"/>
              </a:p>
            </p:txBody>
          </p:sp>
          <p:sp>
            <p:nvSpPr>
              <p:cNvPr id="1049237" name="Rectangle 14"/>
              <p:cNvSpPr>
                <a:spLocks noChangeArrowheads="1"/>
              </p:cNvSpPr>
              <p:nvPr/>
            </p:nvSpPr>
            <p:spPr bwMode="auto">
              <a:xfrm>
                <a:off x="3552" y="2544"/>
                <a:ext cx="1152" cy="576"/>
              </a:xfrm>
              <a:prstGeom prst="rect"/>
              <a:solidFill>
                <a:srgbClr val="12DEFA"/>
              </a:solidFill>
              <a:ln w="38100" cap="sq">
                <a:solidFill>
                  <a:schemeClr val="tx1"/>
                </a:solidFill>
                <a:miter lim="800000"/>
                <a:headEnd type="none" w="sm" len="sm"/>
                <a:tailEnd type="none" w="sm" len="sm"/>
              </a:ln>
            </p:spPr>
            <p:txBody>
              <a:bodyPr anchor="ctr" wrap="none"/>
              <a:p>
                <a:endParaRPr altLang="en-US" b="1" sz="2400" lang="zh-CN"/>
              </a:p>
            </p:txBody>
          </p:sp>
          <p:sp>
            <p:nvSpPr>
              <p:cNvPr id="1049238" name="Text Box 15"/>
              <p:cNvSpPr txBox="1">
                <a:spLocks noChangeArrowheads="1"/>
              </p:cNvSpPr>
              <p:nvPr/>
            </p:nvSpPr>
            <p:spPr bwMode="auto">
              <a:xfrm>
                <a:off x="2976" y="2880"/>
                <a:ext cx="912"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D7~0</a:t>
                </a:r>
              </a:p>
            </p:txBody>
          </p:sp>
          <p:sp>
            <p:nvSpPr>
              <p:cNvPr id="1049239" name="Line 16"/>
              <p:cNvSpPr>
                <a:spLocks noChangeShapeType="1"/>
              </p:cNvSpPr>
              <p:nvPr/>
            </p:nvSpPr>
            <p:spPr bwMode="auto">
              <a:xfrm>
                <a:off x="4944" y="384"/>
                <a:ext cx="0" cy="192"/>
              </a:xfrm>
              <a:prstGeom prst="line"/>
              <a:noFill/>
              <a:ln w="19050" cap="rnd">
                <a:solidFill>
                  <a:schemeClr val="bg1"/>
                </a:solidFill>
                <a:prstDash val="sysDot"/>
                <a:round/>
                <a:headEnd type="none" w="sm" len="sm"/>
                <a:tailEnd type="none" w="sm" len="sm"/>
              </a:ln>
            </p:spPr>
            <p:txBody>
              <a:bodyPr anchor="ctr" wrap="none"/>
              <a:p>
                <a:endParaRPr altLang="en-US" b="1" lang="zh-CN"/>
              </a:p>
            </p:txBody>
          </p:sp>
          <p:sp>
            <p:nvSpPr>
              <p:cNvPr id="1049240" name="Text Box 17"/>
              <p:cNvSpPr txBox="1">
                <a:spLocks noChangeArrowheads="1"/>
              </p:cNvSpPr>
              <p:nvPr/>
            </p:nvSpPr>
            <p:spPr bwMode="auto">
              <a:xfrm>
                <a:off x="4992" y="2544"/>
                <a:ext cx="768"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IRQ0</a:t>
                </a:r>
              </a:p>
            </p:txBody>
          </p:sp>
          <p:sp>
            <p:nvSpPr>
              <p:cNvPr id="1049241" name="Text Box 18"/>
              <p:cNvSpPr txBox="1">
                <a:spLocks noChangeArrowheads="1"/>
              </p:cNvSpPr>
              <p:nvPr/>
            </p:nvSpPr>
            <p:spPr bwMode="auto">
              <a:xfrm>
                <a:off x="2880" y="240"/>
                <a:ext cx="105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地址线</a:t>
                </a:r>
              </a:p>
            </p:txBody>
          </p:sp>
          <p:sp>
            <p:nvSpPr>
              <p:cNvPr id="1049242" name="Text Box 19"/>
              <p:cNvSpPr txBox="1">
                <a:spLocks noChangeArrowheads="1"/>
              </p:cNvSpPr>
              <p:nvPr/>
            </p:nvSpPr>
            <p:spPr bwMode="auto">
              <a:xfrm>
                <a:off x="3552" y="288"/>
                <a:ext cx="1152" cy="291"/>
              </a:xfrm>
              <a:prstGeom prst="rect"/>
              <a:solidFill>
                <a:srgbClr val="12DEFA"/>
              </a:solidFill>
              <a:ln w="38100" cap="sq">
                <a:solidFill>
                  <a:schemeClr val="tx1"/>
                </a:solidFill>
                <a:miter lim="800000"/>
                <a:headEnd type="none" w="sm" len="sm"/>
                <a:tailEnd type="none" w="sm" len="sm"/>
              </a:ln>
            </p:spPr>
            <p:txBody>
              <a:bodyPr>
                <a:spAutoFit/>
              </a:bodyPr>
              <a:p>
                <a:pPr eaLnBrk="1" hangingPunct="1">
                  <a:spcBef>
                    <a:spcPct val="50000"/>
                  </a:spcBef>
                </a:pPr>
                <a:r>
                  <a:rPr altLang="en-US" b="1" sz="2400" lang="zh-CN"/>
                  <a:t>寄存器选择</a:t>
                </a:r>
              </a:p>
            </p:txBody>
          </p:sp>
          <p:sp>
            <p:nvSpPr>
              <p:cNvPr id="1049243" name="Text Box 20"/>
              <p:cNvSpPr txBox="1">
                <a:spLocks noChangeArrowheads="1"/>
              </p:cNvSpPr>
              <p:nvPr/>
            </p:nvSpPr>
            <p:spPr bwMode="auto">
              <a:xfrm>
                <a:off x="3552" y="720"/>
                <a:ext cx="1152" cy="291"/>
              </a:xfrm>
              <a:prstGeom prst="rect"/>
              <a:solidFill>
                <a:srgbClr val="12DEFA"/>
              </a:solidFill>
              <a:ln w="38100" cap="sq">
                <a:solidFill>
                  <a:schemeClr val="tx1"/>
                </a:solidFill>
                <a:miter lim="800000"/>
                <a:headEnd type="none" w="sm" len="sm"/>
                <a:tailEnd type="none" w="sm" len="sm"/>
              </a:ln>
            </p:spPr>
            <p:txBody>
              <a:bodyPr>
                <a:spAutoFit/>
              </a:bodyPr>
              <a:p>
                <a:pPr eaLnBrk="1" hangingPunct="1">
                  <a:spcBef>
                    <a:spcPct val="50000"/>
                  </a:spcBef>
                </a:pPr>
                <a:r>
                  <a:rPr altLang="zh-CN" b="1" sz="2400" lang="en-US"/>
                  <a:t>   </a:t>
                </a:r>
                <a:r>
                  <a:rPr altLang="en-US" b="1" sz="2400" lang="zh-CN"/>
                  <a:t>命令字</a:t>
                </a:r>
                <a:r>
                  <a:rPr altLang="zh-CN" b="1" sz="2400" lang="en-US"/>
                  <a:t>R</a:t>
                </a:r>
              </a:p>
            </p:txBody>
          </p:sp>
          <p:sp>
            <p:nvSpPr>
              <p:cNvPr id="1049244" name="Text Box 21"/>
              <p:cNvSpPr txBox="1">
                <a:spLocks noChangeArrowheads="1"/>
              </p:cNvSpPr>
              <p:nvPr/>
            </p:nvSpPr>
            <p:spPr bwMode="auto">
              <a:xfrm>
                <a:off x="3552" y="1152"/>
                <a:ext cx="1152" cy="291"/>
              </a:xfrm>
              <a:prstGeom prst="rect"/>
              <a:solidFill>
                <a:srgbClr val="12DEFA"/>
              </a:solidFill>
              <a:ln w="38100" cap="sq">
                <a:solidFill>
                  <a:schemeClr val="tx1"/>
                </a:solidFill>
                <a:miter lim="800000"/>
                <a:headEnd type="none" w="sm" len="sm"/>
                <a:tailEnd type="none" w="sm" len="sm"/>
              </a:ln>
            </p:spPr>
            <p:txBody>
              <a:bodyPr>
                <a:spAutoFit/>
              </a:bodyPr>
              <a:p>
                <a:pPr eaLnBrk="1" hangingPunct="1">
                  <a:spcBef>
                    <a:spcPct val="50000"/>
                  </a:spcBef>
                </a:pPr>
                <a:r>
                  <a:rPr altLang="zh-CN" b="1" sz="2400" lang="en-US"/>
                  <a:t>   </a:t>
                </a:r>
                <a:r>
                  <a:rPr altLang="en-US" b="1" sz="2400" lang="zh-CN"/>
                  <a:t>状态字</a:t>
                </a:r>
                <a:r>
                  <a:rPr altLang="zh-CN" b="1" sz="2400" lang="en-US"/>
                  <a:t>R</a:t>
                </a:r>
              </a:p>
            </p:txBody>
          </p:sp>
          <p:sp>
            <p:nvSpPr>
              <p:cNvPr id="1049245" name="Text Box 22"/>
              <p:cNvSpPr txBox="1">
                <a:spLocks noChangeArrowheads="1"/>
              </p:cNvSpPr>
              <p:nvPr/>
            </p:nvSpPr>
            <p:spPr bwMode="auto">
              <a:xfrm>
                <a:off x="3552" y="1584"/>
                <a:ext cx="1152" cy="291"/>
              </a:xfrm>
              <a:prstGeom prst="rect"/>
              <a:solidFill>
                <a:srgbClr val="12DEFA"/>
              </a:solidFill>
              <a:ln w="38100" cap="sq">
                <a:solidFill>
                  <a:schemeClr val="tx1"/>
                </a:solidFill>
                <a:miter lim="800000"/>
                <a:headEnd type="none" w="sm" len="sm"/>
                <a:tailEnd type="none" w="sm" len="sm"/>
              </a:ln>
            </p:spPr>
            <p:txBody>
              <a:bodyPr>
                <a:spAutoFit/>
              </a:bodyPr>
              <a:p>
                <a:pPr eaLnBrk="1" hangingPunct="1">
                  <a:spcBef>
                    <a:spcPct val="50000"/>
                  </a:spcBef>
                </a:pPr>
                <a:r>
                  <a:rPr altLang="en-US" b="1" sz="2400" lang="zh-CN"/>
                  <a:t>数据缓冲器</a:t>
                </a:r>
              </a:p>
            </p:txBody>
          </p:sp>
          <p:sp>
            <p:nvSpPr>
              <p:cNvPr id="1049246" name="Text Box 23"/>
              <p:cNvSpPr txBox="1">
                <a:spLocks noChangeArrowheads="1"/>
              </p:cNvSpPr>
              <p:nvPr/>
            </p:nvSpPr>
            <p:spPr bwMode="auto">
              <a:xfrm>
                <a:off x="3552" y="2016"/>
                <a:ext cx="1152" cy="291"/>
              </a:xfrm>
              <a:prstGeom prst="rect"/>
              <a:solidFill>
                <a:srgbClr val="12DEFA"/>
              </a:solidFill>
              <a:ln w="38100" cap="sq">
                <a:solidFill>
                  <a:schemeClr val="tx1"/>
                </a:solidFill>
                <a:miter lim="800000"/>
                <a:headEnd type="none" w="sm" len="sm"/>
                <a:tailEnd type="none" w="sm" len="sm"/>
              </a:ln>
            </p:spPr>
            <p:txBody>
              <a:bodyPr>
                <a:spAutoFit/>
              </a:bodyPr>
              <a:p>
                <a:pPr eaLnBrk="1" hangingPunct="1">
                  <a:spcBef>
                    <a:spcPct val="50000"/>
                  </a:spcBef>
                </a:pPr>
                <a:r>
                  <a:rPr altLang="zh-CN" b="1" sz="2400" lang="en-US"/>
                  <a:t>  </a:t>
                </a:r>
                <a:r>
                  <a:rPr altLang="en-US" b="1" sz="2400" lang="zh-CN"/>
                  <a:t>控制逻辑</a:t>
                </a:r>
              </a:p>
            </p:txBody>
          </p:sp>
          <p:sp>
            <p:nvSpPr>
              <p:cNvPr id="1049247" name="Text Box 24"/>
              <p:cNvSpPr txBox="1">
                <a:spLocks noChangeArrowheads="1"/>
              </p:cNvSpPr>
              <p:nvPr/>
            </p:nvSpPr>
            <p:spPr bwMode="auto">
              <a:xfrm>
                <a:off x="2880" y="624"/>
                <a:ext cx="105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数据线</a:t>
                </a:r>
              </a:p>
            </p:txBody>
          </p:sp>
          <p:sp>
            <p:nvSpPr>
              <p:cNvPr id="1049248" name="Text Box 25"/>
              <p:cNvSpPr txBox="1">
                <a:spLocks noChangeArrowheads="1"/>
              </p:cNvSpPr>
              <p:nvPr/>
            </p:nvSpPr>
            <p:spPr bwMode="auto">
              <a:xfrm>
                <a:off x="2880" y="1056"/>
                <a:ext cx="105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数据线</a:t>
                </a:r>
              </a:p>
            </p:txBody>
          </p:sp>
          <p:sp>
            <p:nvSpPr>
              <p:cNvPr id="1049249" name="Line 26"/>
              <p:cNvSpPr>
                <a:spLocks noChangeShapeType="1"/>
              </p:cNvSpPr>
              <p:nvPr/>
            </p:nvSpPr>
            <p:spPr bwMode="auto">
              <a:xfrm flipH="1">
                <a:off x="2880" y="864"/>
                <a:ext cx="672" cy="0"/>
              </a:xfrm>
              <a:prstGeom prst="line"/>
              <a:noFill/>
              <a:ln w="38100">
                <a:solidFill>
                  <a:schemeClr val="tx1"/>
                </a:solidFill>
                <a:round/>
                <a:headEnd type="triangle" w="med" len="med"/>
                <a:tailEnd/>
              </a:ln>
            </p:spPr>
            <p:txBody>
              <a:bodyPr anchor="ctr" wrap="none"/>
              <a:p>
                <a:endParaRPr altLang="en-US" b="1" lang="zh-CN"/>
              </a:p>
            </p:txBody>
          </p:sp>
          <p:sp>
            <p:nvSpPr>
              <p:cNvPr id="1049250" name="Line 27"/>
              <p:cNvSpPr>
                <a:spLocks noChangeShapeType="1"/>
              </p:cNvSpPr>
              <p:nvPr/>
            </p:nvSpPr>
            <p:spPr bwMode="auto">
              <a:xfrm flipH="1">
                <a:off x="2880" y="1296"/>
                <a:ext cx="672" cy="0"/>
              </a:xfrm>
              <a:prstGeom prst="line"/>
              <a:noFill/>
              <a:ln w="38100">
                <a:solidFill>
                  <a:schemeClr val="tx1"/>
                </a:solidFill>
                <a:round/>
                <a:headEnd/>
                <a:tailEnd type="triangle" w="med" len="med"/>
              </a:ln>
            </p:spPr>
            <p:txBody>
              <a:bodyPr anchor="ctr" wrap="none"/>
              <a:p>
                <a:endParaRPr altLang="en-US" b="1" lang="zh-CN"/>
              </a:p>
            </p:txBody>
          </p:sp>
          <p:sp>
            <p:nvSpPr>
              <p:cNvPr id="1049251" name="Line 28"/>
              <p:cNvSpPr>
                <a:spLocks noChangeShapeType="1"/>
              </p:cNvSpPr>
              <p:nvPr/>
            </p:nvSpPr>
            <p:spPr bwMode="auto">
              <a:xfrm flipH="1">
                <a:off x="2880" y="1728"/>
                <a:ext cx="672" cy="0"/>
              </a:xfrm>
              <a:prstGeom prst="line"/>
              <a:noFill/>
              <a:ln w="38100">
                <a:solidFill>
                  <a:schemeClr val="tx1"/>
                </a:solidFill>
                <a:round/>
                <a:headEnd type="triangle" w="med" len="med"/>
                <a:tailEnd type="triangle" w="med" len="med"/>
              </a:ln>
            </p:spPr>
            <p:txBody>
              <a:bodyPr anchor="ctr" wrap="none"/>
              <a:p>
                <a:endParaRPr altLang="en-US" b="1" lang="zh-CN"/>
              </a:p>
            </p:txBody>
          </p:sp>
          <p:sp>
            <p:nvSpPr>
              <p:cNvPr id="1049252" name="Text Box 29"/>
              <p:cNvSpPr txBox="1">
                <a:spLocks noChangeArrowheads="1"/>
              </p:cNvSpPr>
              <p:nvPr/>
            </p:nvSpPr>
            <p:spPr bwMode="auto">
              <a:xfrm>
                <a:off x="2880" y="1488"/>
                <a:ext cx="105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数据线</a:t>
                </a:r>
              </a:p>
            </p:txBody>
          </p:sp>
          <p:sp>
            <p:nvSpPr>
              <p:cNvPr id="1049253" name="Text Box 30"/>
              <p:cNvSpPr txBox="1">
                <a:spLocks noChangeArrowheads="1"/>
              </p:cNvSpPr>
              <p:nvPr/>
            </p:nvSpPr>
            <p:spPr bwMode="auto">
              <a:xfrm>
                <a:off x="3552" y="2640"/>
                <a:ext cx="1152" cy="291"/>
              </a:xfrm>
              <a:prstGeom prst="rect"/>
              <a:noFill/>
              <a:ln w="38100" cap="sq">
                <a:noFill/>
                <a:miter lim="800000"/>
                <a:headEnd type="none" w="sm" len="sm"/>
                <a:tailEnd type="none" w="sm" len="sm"/>
              </a:ln>
            </p:spPr>
            <p:txBody>
              <a:bodyPr>
                <a:spAutoFit/>
              </a:bodyPr>
              <a:p>
                <a:pPr eaLnBrk="1" hangingPunct="1">
                  <a:spcBef>
                    <a:spcPct val="50000"/>
                  </a:spcBef>
                </a:pPr>
                <a:r>
                  <a:rPr altLang="en-US" b="1" sz="2400" lang="zh-CN"/>
                  <a:t>中断控制器</a:t>
                </a:r>
              </a:p>
            </p:txBody>
          </p:sp>
          <p:sp>
            <p:nvSpPr>
              <p:cNvPr id="1049254" name="Line 31"/>
              <p:cNvSpPr>
                <a:spLocks noChangeShapeType="1"/>
              </p:cNvSpPr>
              <p:nvPr/>
            </p:nvSpPr>
            <p:spPr bwMode="auto">
              <a:xfrm flipH="1">
                <a:off x="2880" y="2688"/>
                <a:ext cx="672" cy="0"/>
              </a:xfrm>
              <a:prstGeom prst="line"/>
              <a:noFill/>
              <a:ln w="38100">
                <a:solidFill>
                  <a:schemeClr val="tx1"/>
                </a:solidFill>
                <a:round/>
                <a:headEnd/>
                <a:tailEnd type="triangle" w="med" len="med"/>
              </a:ln>
            </p:spPr>
            <p:txBody>
              <a:bodyPr anchor="ctr" wrap="none"/>
              <a:p>
                <a:endParaRPr altLang="en-US" b="1" lang="zh-CN"/>
              </a:p>
            </p:txBody>
          </p:sp>
          <p:sp>
            <p:nvSpPr>
              <p:cNvPr id="1049255" name="Line 32"/>
              <p:cNvSpPr>
                <a:spLocks noChangeShapeType="1"/>
              </p:cNvSpPr>
              <p:nvPr/>
            </p:nvSpPr>
            <p:spPr bwMode="auto">
              <a:xfrm flipH="1">
                <a:off x="2880" y="2880"/>
                <a:ext cx="672" cy="0"/>
              </a:xfrm>
              <a:prstGeom prst="line"/>
              <a:noFill/>
              <a:ln w="38100">
                <a:solidFill>
                  <a:schemeClr val="tx1"/>
                </a:solidFill>
                <a:round/>
                <a:headEnd type="triangle" w="med" len="med"/>
                <a:tailEnd/>
              </a:ln>
            </p:spPr>
            <p:txBody>
              <a:bodyPr anchor="ctr" wrap="none"/>
              <a:p>
                <a:endParaRPr altLang="en-US" b="1" lang="zh-CN"/>
              </a:p>
            </p:txBody>
          </p:sp>
          <p:sp>
            <p:nvSpPr>
              <p:cNvPr id="1049256" name="Line 33"/>
              <p:cNvSpPr>
                <a:spLocks noChangeShapeType="1"/>
              </p:cNvSpPr>
              <p:nvPr/>
            </p:nvSpPr>
            <p:spPr bwMode="auto">
              <a:xfrm flipH="1">
                <a:off x="2880" y="3072"/>
                <a:ext cx="672" cy="0"/>
              </a:xfrm>
              <a:prstGeom prst="line"/>
              <a:noFill/>
              <a:ln w="38100">
                <a:solidFill>
                  <a:schemeClr val="tx1"/>
                </a:solidFill>
                <a:round/>
                <a:headEnd type="triangle" w="med" len="med"/>
                <a:tailEnd type="triangle" w="med" len="med"/>
              </a:ln>
            </p:spPr>
            <p:txBody>
              <a:bodyPr anchor="ctr" wrap="none"/>
              <a:p>
                <a:endParaRPr altLang="en-US" b="1" lang="zh-CN"/>
              </a:p>
            </p:txBody>
          </p:sp>
          <p:sp>
            <p:nvSpPr>
              <p:cNvPr id="1049257" name="Text Box 34"/>
              <p:cNvSpPr txBox="1">
                <a:spLocks noChangeArrowheads="1"/>
              </p:cNvSpPr>
              <p:nvPr/>
            </p:nvSpPr>
            <p:spPr bwMode="auto">
              <a:xfrm>
                <a:off x="2976" y="2496"/>
                <a:ext cx="912"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INT</a:t>
                </a:r>
              </a:p>
            </p:txBody>
          </p:sp>
          <p:sp>
            <p:nvSpPr>
              <p:cNvPr id="1049258" name="Text Box 35"/>
              <p:cNvSpPr txBox="1">
                <a:spLocks noChangeArrowheads="1"/>
              </p:cNvSpPr>
              <p:nvPr/>
            </p:nvSpPr>
            <p:spPr bwMode="auto">
              <a:xfrm>
                <a:off x="2976" y="2688"/>
                <a:ext cx="912"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INTA</a:t>
                </a:r>
              </a:p>
            </p:txBody>
          </p:sp>
          <p:sp>
            <p:nvSpPr>
              <p:cNvPr id="1049259" name="Line 36"/>
              <p:cNvSpPr>
                <a:spLocks noChangeShapeType="1"/>
              </p:cNvSpPr>
              <p:nvPr/>
            </p:nvSpPr>
            <p:spPr bwMode="auto">
              <a:xfrm flipH="1">
                <a:off x="4704" y="864"/>
                <a:ext cx="528" cy="0"/>
              </a:xfrm>
              <a:prstGeom prst="line"/>
              <a:noFill/>
              <a:ln w="38100">
                <a:solidFill>
                  <a:schemeClr val="tx1"/>
                </a:solidFill>
                <a:round/>
                <a:headEnd type="triangle" w="med" len="med"/>
                <a:tailEnd/>
              </a:ln>
            </p:spPr>
            <p:txBody>
              <a:bodyPr anchor="ctr" wrap="none"/>
              <a:p>
                <a:endParaRPr altLang="en-US" b="1" lang="zh-CN"/>
              </a:p>
            </p:txBody>
          </p:sp>
          <p:sp>
            <p:nvSpPr>
              <p:cNvPr id="1049260" name="Text Box 37"/>
              <p:cNvSpPr txBox="1">
                <a:spLocks noChangeArrowheads="1"/>
              </p:cNvSpPr>
              <p:nvPr/>
            </p:nvSpPr>
            <p:spPr bwMode="auto">
              <a:xfrm>
                <a:off x="4752" y="624"/>
                <a:ext cx="81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命令</a:t>
                </a:r>
              </a:p>
            </p:txBody>
          </p:sp>
          <p:sp>
            <p:nvSpPr>
              <p:cNvPr id="1049261" name="Line 38"/>
              <p:cNvSpPr>
                <a:spLocks noChangeShapeType="1"/>
              </p:cNvSpPr>
              <p:nvPr/>
            </p:nvSpPr>
            <p:spPr bwMode="auto">
              <a:xfrm flipH="1">
                <a:off x="4704" y="1296"/>
                <a:ext cx="528" cy="0"/>
              </a:xfrm>
              <a:prstGeom prst="line"/>
              <a:noFill/>
              <a:ln w="38100">
                <a:solidFill>
                  <a:schemeClr val="tx1"/>
                </a:solidFill>
                <a:round/>
                <a:headEnd/>
                <a:tailEnd type="triangle" w="med" len="med"/>
              </a:ln>
            </p:spPr>
            <p:txBody>
              <a:bodyPr anchor="ctr" wrap="none"/>
              <a:p>
                <a:endParaRPr altLang="en-US" b="1" lang="zh-CN"/>
              </a:p>
            </p:txBody>
          </p:sp>
          <p:sp>
            <p:nvSpPr>
              <p:cNvPr id="1049262" name="Line 39"/>
              <p:cNvSpPr>
                <a:spLocks noChangeShapeType="1"/>
              </p:cNvSpPr>
              <p:nvPr/>
            </p:nvSpPr>
            <p:spPr bwMode="auto">
              <a:xfrm flipH="1">
                <a:off x="4704" y="1728"/>
                <a:ext cx="528" cy="0"/>
              </a:xfrm>
              <a:prstGeom prst="line"/>
              <a:noFill/>
              <a:ln w="38100">
                <a:solidFill>
                  <a:schemeClr val="tx1"/>
                </a:solidFill>
                <a:round/>
                <a:headEnd type="triangle" w="med" len="med"/>
                <a:tailEnd type="triangle" w="med" len="med"/>
              </a:ln>
            </p:spPr>
            <p:txBody>
              <a:bodyPr anchor="ctr" wrap="none"/>
              <a:p>
                <a:endParaRPr altLang="en-US" b="1" lang="zh-CN"/>
              </a:p>
            </p:txBody>
          </p:sp>
          <p:sp>
            <p:nvSpPr>
              <p:cNvPr id="1049263" name="Line 40"/>
              <p:cNvSpPr>
                <a:spLocks noChangeShapeType="1"/>
              </p:cNvSpPr>
              <p:nvPr/>
            </p:nvSpPr>
            <p:spPr bwMode="auto">
              <a:xfrm flipH="1">
                <a:off x="4704" y="2832"/>
                <a:ext cx="192" cy="0"/>
              </a:xfrm>
              <a:prstGeom prst="line"/>
              <a:noFill/>
              <a:ln w="38100">
                <a:solidFill>
                  <a:schemeClr val="tx1"/>
                </a:solidFill>
                <a:round/>
                <a:headEnd/>
                <a:tailEnd type="triangle" w="med" len="med"/>
              </a:ln>
            </p:spPr>
            <p:txBody>
              <a:bodyPr anchor="ctr" wrap="none"/>
              <a:p>
                <a:endParaRPr altLang="en-US" b="1" lang="zh-CN"/>
              </a:p>
            </p:txBody>
          </p:sp>
          <p:sp>
            <p:nvSpPr>
              <p:cNvPr id="1049264" name="Line 41"/>
              <p:cNvSpPr>
                <a:spLocks noChangeShapeType="1"/>
              </p:cNvSpPr>
              <p:nvPr/>
            </p:nvSpPr>
            <p:spPr bwMode="auto">
              <a:xfrm flipH="1">
                <a:off x="4704" y="3024"/>
                <a:ext cx="288" cy="0"/>
              </a:xfrm>
              <a:prstGeom prst="line"/>
              <a:noFill/>
              <a:ln w="38100">
                <a:solidFill>
                  <a:schemeClr val="tx1"/>
                </a:solidFill>
                <a:round/>
                <a:headEnd/>
                <a:tailEnd type="triangle" w="med" len="med"/>
              </a:ln>
            </p:spPr>
            <p:txBody>
              <a:bodyPr anchor="ctr" wrap="none"/>
              <a:p>
                <a:endParaRPr altLang="en-US" b="1" lang="zh-CN"/>
              </a:p>
            </p:txBody>
          </p:sp>
          <p:sp>
            <p:nvSpPr>
              <p:cNvPr id="1049265" name="Text Box 42"/>
              <p:cNvSpPr txBox="1">
                <a:spLocks noChangeArrowheads="1"/>
              </p:cNvSpPr>
              <p:nvPr/>
            </p:nvSpPr>
            <p:spPr bwMode="auto">
              <a:xfrm>
                <a:off x="4992" y="2880"/>
                <a:ext cx="768"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IRQ7</a:t>
                </a:r>
              </a:p>
            </p:txBody>
          </p:sp>
          <p:sp>
            <p:nvSpPr>
              <p:cNvPr id="1049266" name="Text Box 43"/>
              <p:cNvSpPr txBox="1">
                <a:spLocks noChangeArrowheads="1"/>
              </p:cNvSpPr>
              <p:nvPr/>
            </p:nvSpPr>
            <p:spPr bwMode="auto">
              <a:xfrm>
                <a:off x="4752" y="1056"/>
                <a:ext cx="81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状态</a:t>
                </a:r>
              </a:p>
            </p:txBody>
          </p:sp>
          <p:sp>
            <p:nvSpPr>
              <p:cNvPr id="1049267" name="Text Box 44"/>
              <p:cNvSpPr txBox="1">
                <a:spLocks noChangeArrowheads="1"/>
              </p:cNvSpPr>
              <p:nvPr/>
            </p:nvSpPr>
            <p:spPr bwMode="auto">
              <a:xfrm>
                <a:off x="4752" y="1488"/>
                <a:ext cx="81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数据</a:t>
                </a:r>
              </a:p>
            </p:txBody>
          </p:sp>
          <p:sp>
            <p:nvSpPr>
              <p:cNvPr id="1049268" name="Text Box 45"/>
              <p:cNvSpPr txBox="1">
                <a:spLocks noChangeArrowheads="1"/>
              </p:cNvSpPr>
              <p:nvPr/>
            </p:nvSpPr>
            <p:spPr bwMode="auto">
              <a:xfrm>
                <a:off x="5229" y="720"/>
                <a:ext cx="388" cy="1152"/>
              </a:xfrm>
              <a:prstGeom prst="rect"/>
              <a:noFill/>
              <a:ln w="12700" cap="sq">
                <a:noFill/>
                <a:miter lim="800000"/>
                <a:headEnd type="none" w="sm" len="sm"/>
                <a:tailEnd type="none" w="sm" len="sm"/>
              </a:ln>
            </p:spPr>
            <p:txBody>
              <a:bodyPr vert="eaVert">
                <a:spAutoFit/>
              </a:bodyPr>
              <a:p>
                <a:pPr eaLnBrk="1" hangingPunct="1">
                  <a:spcBef>
                    <a:spcPct val="50000"/>
                  </a:spcBef>
                </a:pPr>
                <a:r>
                  <a:rPr altLang="en-US" sz="2800" lang="zh-CN">
                    <a:latin typeface="黑体" pitchFamily="49" charset="-122"/>
                    <a:ea typeface="黑体" pitchFamily="49" charset="-122"/>
                  </a:rPr>
                  <a:t>外部设备</a:t>
                </a:r>
              </a:p>
            </p:txBody>
          </p:sp>
          <p:sp>
            <p:nvSpPr>
              <p:cNvPr id="1049269" name="Text Box 46"/>
              <p:cNvSpPr txBox="1">
                <a:spLocks noChangeArrowheads="1"/>
              </p:cNvSpPr>
              <p:nvPr/>
            </p:nvSpPr>
            <p:spPr bwMode="auto">
              <a:xfrm>
                <a:off x="2493" y="672"/>
                <a:ext cx="388" cy="1200"/>
              </a:xfrm>
              <a:prstGeom prst="rect"/>
              <a:noFill/>
              <a:ln w="12700" cap="sq">
                <a:noFill/>
                <a:miter lim="800000"/>
                <a:headEnd type="none" w="sm" len="sm"/>
                <a:tailEnd type="none" w="sm" len="sm"/>
              </a:ln>
            </p:spPr>
            <p:txBody>
              <a:bodyPr vert="eaVert">
                <a:spAutoFit/>
              </a:bodyPr>
              <a:p>
                <a:pPr eaLnBrk="1" hangingPunct="1">
                  <a:spcBef>
                    <a:spcPct val="50000"/>
                  </a:spcBef>
                </a:pPr>
                <a:r>
                  <a:rPr altLang="en-US" sz="2800" lang="zh-CN">
                    <a:latin typeface="黑体" pitchFamily="49" charset="-122"/>
                    <a:ea typeface="黑体" pitchFamily="49" charset="-122"/>
                  </a:rPr>
                  <a:t>系统总线</a:t>
                </a:r>
              </a:p>
            </p:txBody>
          </p:sp>
          <p:sp>
            <p:nvSpPr>
              <p:cNvPr id="1049270" name="Text Box 47"/>
              <p:cNvSpPr txBox="1">
                <a:spLocks noChangeArrowheads="1"/>
              </p:cNvSpPr>
              <p:nvPr/>
            </p:nvSpPr>
            <p:spPr bwMode="auto">
              <a:xfrm>
                <a:off x="3648" y="2880"/>
                <a:ext cx="1152" cy="291"/>
              </a:xfrm>
              <a:prstGeom prst="rect"/>
              <a:noFill/>
              <a:ln w="38100" cap="sq">
                <a:noFill/>
                <a:miter lim="800000"/>
                <a:headEnd type="none" w="sm" len="sm"/>
                <a:tailEnd type="none" w="sm" len="sm"/>
              </a:ln>
            </p:spPr>
            <p:txBody>
              <a:bodyPr>
                <a:spAutoFit/>
              </a:bodyPr>
              <a:p>
                <a:pPr eaLnBrk="1" hangingPunct="1">
                  <a:spcBef>
                    <a:spcPct val="50000"/>
                  </a:spcBef>
                </a:pPr>
                <a:r>
                  <a:rPr altLang="en-US" b="1" sz="2400" lang="zh-CN"/>
                  <a:t>（</a:t>
                </a:r>
                <a:r>
                  <a:rPr altLang="zh-CN" b="1" sz="2400" lang="en-US"/>
                  <a:t>8259</a:t>
                </a:r>
                <a:r>
                  <a:rPr altLang="en-US" b="1" sz="2400" lang="zh-CN"/>
                  <a:t>）</a:t>
                </a:r>
              </a:p>
            </p:txBody>
          </p:sp>
          <p:sp>
            <p:nvSpPr>
              <p:cNvPr id="1049271" name="Text Box 50"/>
              <p:cNvSpPr txBox="1">
                <a:spLocks noChangeArrowheads="1"/>
              </p:cNvSpPr>
              <p:nvPr/>
            </p:nvSpPr>
            <p:spPr bwMode="auto">
              <a:xfrm>
                <a:off x="4704" y="1920"/>
                <a:ext cx="768"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IRQi</a:t>
                </a:r>
              </a:p>
            </p:txBody>
          </p:sp>
        </p:grpSp>
        <p:sp>
          <p:nvSpPr>
            <p:cNvPr id="1049272" name="Text Box 57"/>
            <p:cNvSpPr txBox="1">
              <a:spLocks noChangeArrowheads="1"/>
            </p:cNvSpPr>
            <p:nvPr/>
          </p:nvSpPr>
          <p:spPr bwMode="auto">
            <a:xfrm>
              <a:off x="5638800" y="5257800"/>
              <a:ext cx="838200" cy="523220"/>
            </a:xfrm>
            <a:prstGeom prst="rect"/>
            <a:solidFill>
              <a:srgbClr val="FF9966"/>
            </a:solidFill>
            <a:ln w="38100">
              <a:solidFill>
                <a:schemeClr val="tx1"/>
              </a:solidFill>
              <a:miter lim="800000"/>
              <a:headEnd/>
              <a:tailEnd/>
            </a:ln>
          </p:spPr>
          <p:txBody>
            <a:bodyPr>
              <a:spAutoFit/>
            </a:bodyPr>
            <a:p>
              <a:pPr eaLnBrk="1" hangingPunct="1">
                <a:spcBef>
                  <a:spcPct val="50000"/>
                </a:spcBef>
              </a:pPr>
              <a:r>
                <a:rPr altLang="zh-CN" b="1" sz="2800" lang="en-US">
                  <a:latin typeface="黑体" pitchFamily="49" charset="-122"/>
                  <a:ea typeface="黑体" pitchFamily="49" charset="-122"/>
                </a:rPr>
                <a:t> M</a:t>
              </a:r>
            </a:p>
          </p:txBody>
        </p:sp>
        <p:sp>
          <p:nvSpPr>
            <p:cNvPr id="1049273" name="Text Box 58"/>
            <p:cNvSpPr txBox="1">
              <a:spLocks noChangeArrowheads="1"/>
            </p:cNvSpPr>
            <p:nvPr/>
          </p:nvSpPr>
          <p:spPr bwMode="auto">
            <a:xfrm>
              <a:off x="5638800" y="5943600"/>
              <a:ext cx="838200" cy="929640"/>
            </a:xfrm>
            <a:prstGeom prst="rect"/>
            <a:solidFill>
              <a:srgbClr val="FF9966"/>
            </a:solidFill>
            <a:ln w="38100">
              <a:solidFill>
                <a:schemeClr val="tx1"/>
              </a:solidFill>
              <a:miter lim="800000"/>
              <a:headEnd/>
              <a:tailEnd/>
            </a:ln>
          </p:spPr>
          <p:txBody>
            <a:bodyPr>
              <a:spAutoFit/>
            </a:bodyPr>
            <a:p>
              <a:pPr eaLnBrk="1" hangingPunct="1">
                <a:spcBef>
                  <a:spcPct val="50000"/>
                </a:spcBef>
              </a:pPr>
              <a:r>
                <a:rPr altLang="zh-CN" b="1" sz="2800" lang="en-US">
                  <a:latin typeface="黑体" pitchFamily="49" charset="-122"/>
                  <a:ea typeface="黑体" pitchFamily="49" charset="-122"/>
                </a:rPr>
                <a:t>CPU</a:t>
              </a:r>
            </a:p>
          </p:txBody>
        </p:sp>
        <p:sp>
          <p:nvSpPr>
            <p:cNvPr id="1049274" name="Line 65"/>
            <p:cNvSpPr>
              <a:spLocks noChangeShapeType="1"/>
            </p:cNvSpPr>
            <p:nvPr/>
          </p:nvSpPr>
          <p:spPr bwMode="auto">
            <a:xfrm>
              <a:off x="4572000" y="5562600"/>
              <a:ext cx="1066800" cy="0"/>
            </a:xfrm>
            <a:prstGeom prst="line"/>
            <a:noFill/>
            <a:ln w="38100">
              <a:solidFill>
                <a:schemeClr val="tx1"/>
              </a:solidFill>
              <a:round/>
              <a:headEnd type="triangle" w="med" len="med"/>
              <a:tailEnd type="triangle" w="med" len="med"/>
            </a:ln>
          </p:spPr>
          <p:txBody>
            <a:bodyPr anchor="ctr" wrap="none"/>
            <a:p>
              <a:endParaRPr altLang="en-US" b="1" lang="zh-CN"/>
            </a:p>
          </p:txBody>
        </p:sp>
        <p:sp>
          <p:nvSpPr>
            <p:cNvPr id="1049275" name="Line 66"/>
            <p:cNvSpPr>
              <a:spLocks noChangeShapeType="1"/>
            </p:cNvSpPr>
            <p:nvPr/>
          </p:nvSpPr>
          <p:spPr bwMode="auto">
            <a:xfrm>
              <a:off x="4572000" y="6172200"/>
              <a:ext cx="1066800" cy="0"/>
            </a:xfrm>
            <a:prstGeom prst="line"/>
            <a:noFill/>
            <a:ln w="38100">
              <a:solidFill>
                <a:schemeClr val="tx1"/>
              </a:solidFill>
              <a:round/>
              <a:headEnd type="triangle" w="med" len="med"/>
              <a:tailEnd type="triangle" w="med" len="med"/>
            </a:ln>
          </p:spPr>
          <p:txBody>
            <a:bodyPr anchor="ctr" wrap="none"/>
            <a:p>
              <a:endParaRPr altLang="en-US" b="1" lang="zh-CN"/>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224"/>
                                        </p:tgtEl>
                                        <p:attrNameLst>
                                          <p:attrName>style.visibility</p:attrName>
                                        </p:attrNameLst>
                                      </p:cBhvr>
                                      <p:to>
                                        <p:strVal val="visible"/>
                                      </p:to>
                                    </p:set>
                                    <p:animEffect transition="in" filter="wipe(left)">
                                      <p:cBhvr>
                                        <p:cTn dur="500" id="7"/>
                                        <p:tgtEl>
                                          <p:spTgt spid="104922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9225"/>
                                        </p:tgtEl>
                                        <p:attrNameLst>
                                          <p:attrName>style.visibility</p:attrName>
                                        </p:attrNameLst>
                                      </p:cBhvr>
                                      <p:to>
                                        <p:strVal val="visible"/>
                                      </p:to>
                                    </p:set>
                                    <p:animEffect transition="in" filter="wipe(left)">
                                      <p:cBhvr>
                                        <p:cTn dur="500" id="12"/>
                                        <p:tgtEl>
                                          <p:spTgt spid="1049225"/>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9226"/>
                                        </p:tgtEl>
                                        <p:attrNameLst>
                                          <p:attrName>style.visibility</p:attrName>
                                        </p:attrNameLst>
                                      </p:cBhvr>
                                      <p:to>
                                        <p:strVal val="visible"/>
                                      </p:to>
                                    </p:set>
                                    <p:animEffect transition="in" filter="wipe(left)">
                                      <p:cBhvr>
                                        <p:cTn dur="500" id="17"/>
                                        <p:tgtEl>
                                          <p:spTgt spid="1049226"/>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1">
                                  <p:stCondLst>
                                    <p:cond delay="0"/>
                                  </p:stCondLst>
                                  <p:childTnLst>
                                    <p:set>
                                      <p:cBhvr>
                                        <p:cTn dur="1" fill="hold" id="21">
                                          <p:stCondLst>
                                            <p:cond delay="0"/>
                                          </p:stCondLst>
                                        </p:cTn>
                                        <p:tgtEl>
                                          <p:spTgt spid="1049227"/>
                                        </p:tgtEl>
                                        <p:attrNameLst>
                                          <p:attrName>style.visibility</p:attrName>
                                        </p:attrNameLst>
                                      </p:cBhvr>
                                      <p:to>
                                        <p:strVal val="visible"/>
                                      </p:to>
                                    </p:set>
                                    <p:animEffect transition="in" filter="wipe(up)">
                                      <p:cBhvr>
                                        <p:cTn dur="500" id="22"/>
                                        <p:tgtEl>
                                          <p:spTgt spid="1049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24" grpId="0"/>
      <p:bldP spid="1049225" grpId="0"/>
      <p:bldP spid="1049226" grpId="0"/>
      <p:bldP spid="104922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96" name=""/>
        <p:cNvGrpSpPr/>
        <p:nvPr/>
      </p:nvGrpSpPr>
      <p:grpSpPr>
        <a:xfrm>
          <a:off x="0" y="0"/>
          <a:ext cx="0" cy="0"/>
          <a:chOff x="0" y="0"/>
          <a:chExt cx="0" cy="0"/>
        </a:xfrm>
      </p:grpSpPr>
      <p:sp>
        <p:nvSpPr>
          <p:cNvPr id="1049276" name="Text Box 61"/>
          <p:cNvSpPr txBox="1">
            <a:spLocks noChangeArrowheads="1"/>
          </p:cNvSpPr>
          <p:nvPr/>
        </p:nvSpPr>
        <p:spPr bwMode="auto">
          <a:xfrm>
            <a:off x="1631504" y="691406"/>
            <a:ext cx="3962400" cy="519112"/>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solidFill>
                  <a:srgbClr val="0000FF"/>
                </a:solidFill>
              </a:rPr>
              <a:t>（</a:t>
            </a:r>
            <a:r>
              <a:rPr altLang="zh-CN" b="1" sz="2800" lang="en-US">
                <a:solidFill>
                  <a:srgbClr val="0000FF"/>
                </a:solidFill>
              </a:rPr>
              <a:t>5</a:t>
            </a:r>
            <a:r>
              <a:rPr altLang="en-US" b="1" sz="2800" lang="zh-CN">
                <a:solidFill>
                  <a:srgbClr val="0000FF"/>
                </a:solidFill>
              </a:rPr>
              <a:t>）控制逻辑</a:t>
            </a:r>
          </a:p>
        </p:txBody>
      </p:sp>
      <p:sp>
        <p:nvSpPr>
          <p:cNvPr id="1049277" name="Text Box 62"/>
          <p:cNvSpPr txBox="1">
            <a:spLocks noChangeArrowheads="1"/>
          </p:cNvSpPr>
          <p:nvPr/>
        </p:nvSpPr>
        <p:spPr bwMode="auto">
          <a:xfrm>
            <a:off x="1860104" y="1234331"/>
            <a:ext cx="3962400" cy="519112"/>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请求信号产生逻辑</a:t>
            </a:r>
          </a:p>
        </p:txBody>
      </p:sp>
      <p:sp>
        <p:nvSpPr>
          <p:cNvPr id="1049278" name="Text Box 71"/>
          <p:cNvSpPr txBox="1">
            <a:spLocks noChangeArrowheads="1"/>
          </p:cNvSpPr>
          <p:nvPr/>
        </p:nvSpPr>
        <p:spPr bwMode="auto">
          <a:xfrm>
            <a:off x="1631504" y="3691781"/>
            <a:ext cx="4267200" cy="519112"/>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solidFill>
                  <a:srgbClr val="0000FF"/>
                </a:solidFill>
              </a:rPr>
              <a:t>（</a:t>
            </a:r>
            <a:r>
              <a:rPr altLang="zh-CN" b="1" sz="2800" lang="en-US">
                <a:solidFill>
                  <a:srgbClr val="0000FF"/>
                </a:solidFill>
              </a:rPr>
              <a:t>6</a:t>
            </a:r>
            <a:r>
              <a:rPr altLang="en-US" b="1" sz="2800" lang="zh-CN">
                <a:solidFill>
                  <a:srgbClr val="0000FF"/>
                </a:solidFill>
              </a:rPr>
              <a:t>）公用中断控制器</a:t>
            </a:r>
          </a:p>
        </p:txBody>
      </p:sp>
      <p:sp>
        <p:nvSpPr>
          <p:cNvPr id="1049279" name="Text Box 72"/>
          <p:cNvSpPr txBox="1">
            <a:spLocks noChangeArrowheads="1"/>
          </p:cNvSpPr>
          <p:nvPr/>
        </p:nvSpPr>
        <p:spPr bwMode="auto">
          <a:xfrm>
            <a:off x="1960117" y="4325193"/>
            <a:ext cx="3962400" cy="94615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接收外设请求，判优，送出公共请求</a:t>
            </a:r>
            <a:r>
              <a:rPr altLang="zh-CN" b="1" sz="2800" lang="en-US"/>
              <a:t>INT</a:t>
            </a:r>
            <a:r>
              <a:rPr altLang="en-US" b="1" sz="2800" lang="zh-CN"/>
              <a:t>；</a:t>
            </a:r>
          </a:p>
        </p:txBody>
      </p:sp>
      <p:sp>
        <p:nvSpPr>
          <p:cNvPr id="1049280" name="Text Box 73"/>
          <p:cNvSpPr txBox="1">
            <a:spLocks noChangeArrowheads="1"/>
          </p:cNvSpPr>
          <p:nvPr/>
        </p:nvSpPr>
        <p:spPr bwMode="auto">
          <a:xfrm>
            <a:off x="1860104" y="1805831"/>
            <a:ext cx="3962400" cy="519112"/>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电平转换逻辑</a:t>
            </a:r>
          </a:p>
        </p:txBody>
      </p:sp>
      <p:sp>
        <p:nvSpPr>
          <p:cNvPr id="1049281" name="Text Box 74"/>
          <p:cNvSpPr txBox="1">
            <a:spLocks noChangeArrowheads="1"/>
          </p:cNvSpPr>
          <p:nvPr/>
        </p:nvSpPr>
        <p:spPr bwMode="auto">
          <a:xfrm>
            <a:off x="1926779" y="2948831"/>
            <a:ext cx="3308350" cy="523875"/>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扩展中断源</a:t>
            </a:r>
          </a:p>
        </p:txBody>
      </p:sp>
      <p:sp>
        <p:nvSpPr>
          <p:cNvPr id="1049282" name="Text Box 75"/>
          <p:cNvSpPr txBox="1">
            <a:spLocks noChangeArrowheads="1"/>
          </p:cNvSpPr>
          <p:nvPr/>
        </p:nvSpPr>
        <p:spPr bwMode="auto">
          <a:xfrm>
            <a:off x="1860104" y="2405906"/>
            <a:ext cx="3962400" cy="519112"/>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串</a:t>
            </a:r>
            <a:r>
              <a:rPr altLang="zh-CN" b="1" sz="2800" lang="en-US"/>
              <a:t>-</a:t>
            </a:r>
            <a:r>
              <a:rPr altLang="en-US" b="1" sz="2800" lang="zh-CN"/>
              <a:t>并转换逻辑</a:t>
            </a:r>
            <a:r>
              <a:rPr altLang="zh-CN" b="1" sz="2800" lang="en-US"/>
              <a:t>(</a:t>
            </a:r>
            <a:r>
              <a:rPr altLang="en-US" b="1" sz="2800" lang="zh-CN"/>
              <a:t>串口</a:t>
            </a:r>
            <a:r>
              <a:rPr altLang="zh-CN" b="1" sz="2800" lang="en-US"/>
              <a:t>)</a:t>
            </a:r>
          </a:p>
        </p:txBody>
      </p:sp>
      <p:sp>
        <p:nvSpPr>
          <p:cNvPr id="1049283" name="Text Box 78"/>
          <p:cNvSpPr txBox="1">
            <a:spLocks noChangeArrowheads="1"/>
          </p:cNvSpPr>
          <p:nvPr/>
        </p:nvSpPr>
        <p:spPr bwMode="auto">
          <a:xfrm>
            <a:off x="1960117" y="5368181"/>
            <a:ext cx="3709987" cy="1373187"/>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接收中断批准</a:t>
            </a:r>
            <a:r>
              <a:rPr altLang="zh-CN" b="1" sz="2800" lang="en-US"/>
              <a:t>INTA</a:t>
            </a:r>
            <a:r>
              <a:rPr altLang="en-US" b="1" sz="2800" lang="zh-CN"/>
              <a:t>，送出中断号（中断类型码）</a:t>
            </a:r>
          </a:p>
        </p:txBody>
      </p:sp>
      <p:grpSp>
        <p:nvGrpSpPr>
          <p:cNvPr id="97" name="组合 16"/>
          <p:cNvGrpSpPr/>
          <p:nvPr/>
        </p:nvGrpSpPr>
        <p:grpSpPr>
          <a:xfrm>
            <a:off x="5481638" y="304800"/>
            <a:ext cx="5186363" cy="6568440"/>
            <a:chOff x="3957638" y="304800"/>
            <a:chExt cx="5186363" cy="6568440"/>
          </a:xfrm>
        </p:grpSpPr>
        <p:grpSp>
          <p:nvGrpSpPr>
            <p:cNvPr id="98" name="Group 59"/>
            <p:cNvGrpSpPr/>
            <p:nvPr/>
          </p:nvGrpSpPr>
          <p:grpSpPr bwMode="auto">
            <a:xfrm>
              <a:off x="3957638" y="304800"/>
              <a:ext cx="5186363" cy="6248400"/>
              <a:chOff x="2493" y="192"/>
              <a:chExt cx="3267" cy="3936"/>
            </a:xfrm>
          </p:grpSpPr>
          <p:sp>
            <p:nvSpPr>
              <p:cNvPr id="1049284" name="Line 4"/>
              <p:cNvSpPr>
                <a:spLocks noChangeShapeType="1"/>
              </p:cNvSpPr>
              <p:nvPr/>
            </p:nvSpPr>
            <p:spPr bwMode="auto">
              <a:xfrm>
                <a:off x="5232" y="240"/>
                <a:ext cx="0" cy="2112"/>
              </a:xfrm>
              <a:prstGeom prst="line"/>
              <a:noFill/>
              <a:ln w="76200">
                <a:solidFill>
                  <a:schemeClr val="tx1"/>
                </a:solidFill>
                <a:round/>
                <a:headEnd/>
                <a:tailEnd/>
              </a:ln>
            </p:spPr>
            <p:txBody>
              <a:bodyPr anchor="ctr" wrap="none"/>
              <a:p>
                <a:endParaRPr altLang="en-US" b="1" lang="zh-CN"/>
              </a:p>
            </p:txBody>
          </p:sp>
          <p:sp>
            <p:nvSpPr>
              <p:cNvPr id="1049285" name="Line 5"/>
              <p:cNvSpPr>
                <a:spLocks noChangeShapeType="1"/>
              </p:cNvSpPr>
              <p:nvPr/>
            </p:nvSpPr>
            <p:spPr bwMode="auto">
              <a:xfrm>
                <a:off x="2880" y="192"/>
                <a:ext cx="0" cy="3936"/>
              </a:xfrm>
              <a:prstGeom prst="line"/>
              <a:noFill/>
              <a:ln w="76200">
                <a:solidFill>
                  <a:schemeClr val="tx1"/>
                </a:solidFill>
                <a:round/>
                <a:headEnd type="triangle" w="med" len="med"/>
                <a:tailEnd type="triangle" w="med" len="med"/>
              </a:ln>
            </p:spPr>
            <p:txBody>
              <a:bodyPr anchor="ctr" wrap="none"/>
              <a:p>
                <a:endParaRPr altLang="en-US" b="1" lang="zh-CN"/>
              </a:p>
            </p:txBody>
          </p:sp>
          <p:sp>
            <p:nvSpPr>
              <p:cNvPr id="1049286" name="Line 6"/>
              <p:cNvSpPr>
                <a:spLocks noChangeShapeType="1"/>
              </p:cNvSpPr>
              <p:nvPr/>
            </p:nvSpPr>
            <p:spPr bwMode="auto">
              <a:xfrm>
                <a:off x="4896" y="2160"/>
                <a:ext cx="0" cy="672"/>
              </a:xfrm>
              <a:prstGeom prst="line"/>
              <a:noFill/>
              <a:ln w="38100">
                <a:solidFill>
                  <a:schemeClr val="tx1"/>
                </a:solidFill>
                <a:round/>
                <a:headEnd/>
                <a:tailEnd/>
              </a:ln>
            </p:spPr>
            <p:txBody>
              <a:bodyPr anchor="ctr" wrap="none"/>
              <a:p>
                <a:endParaRPr altLang="en-US" b="1" lang="zh-CN"/>
              </a:p>
            </p:txBody>
          </p:sp>
          <p:sp>
            <p:nvSpPr>
              <p:cNvPr id="1049287" name="Line 7"/>
              <p:cNvSpPr>
                <a:spLocks noChangeShapeType="1"/>
              </p:cNvSpPr>
              <p:nvPr/>
            </p:nvSpPr>
            <p:spPr bwMode="auto">
              <a:xfrm flipH="1">
                <a:off x="4704" y="2688"/>
                <a:ext cx="288" cy="0"/>
              </a:xfrm>
              <a:prstGeom prst="line"/>
              <a:noFill/>
              <a:ln w="38100">
                <a:solidFill>
                  <a:schemeClr val="tx1"/>
                </a:solidFill>
                <a:round/>
                <a:headEnd/>
                <a:tailEnd type="triangle" w="med" len="med"/>
              </a:ln>
            </p:spPr>
            <p:txBody>
              <a:bodyPr anchor="ctr" wrap="none"/>
              <a:p>
                <a:endParaRPr altLang="en-US" b="1" lang="zh-CN"/>
              </a:p>
            </p:txBody>
          </p:sp>
          <p:sp>
            <p:nvSpPr>
              <p:cNvPr id="1049288" name="Line 8"/>
              <p:cNvSpPr>
                <a:spLocks noChangeShapeType="1"/>
              </p:cNvSpPr>
              <p:nvPr/>
            </p:nvSpPr>
            <p:spPr bwMode="auto">
              <a:xfrm flipH="1">
                <a:off x="4704" y="2160"/>
                <a:ext cx="192" cy="0"/>
              </a:xfrm>
              <a:prstGeom prst="line"/>
              <a:noFill/>
              <a:ln w="38100">
                <a:solidFill>
                  <a:schemeClr val="tx1"/>
                </a:solidFill>
                <a:round/>
                <a:headEnd/>
                <a:tailEnd/>
              </a:ln>
            </p:spPr>
            <p:txBody>
              <a:bodyPr anchor="ctr" wrap="none"/>
              <a:p>
                <a:endParaRPr altLang="en-US" b="1" lang="zh-CN"/>
              </a:p>
            </p:txBody>
          </p:sp>
          <p:sp>
            <p:nvSpPr>
              <p:cNvPr id="1049289" name="Line 9"/>
              <p:cNvSpPr>
                <a:spLocks noChangeShapeType="1"/>
              </p:cNvSpPr>
              <p:nvPr/>
            </p:nvSpPr>
            <p:spPr bwMode="auto">
              <a:xfrm flipH="1">
                <a:off x="4704" y="527"/>
                <a:ext cx="240" cy="0"/>
              </a:xfrm>
              <a:prstGeom prst="line"/>
              <a:noFill/>
              <a:ln w="38100">
                <a:solidFill>
                  <a:schemeClr val="tx1"/>
                </a:solidFill>
                <a:round/>
                <a:headEnd type="triangle" w="med" len="med"/>
                <a:tailEnd/>
              </a:ln>
            </p:spPr>
            <p:txBody>
              <a:bodyPr anchor="ctr" wrap="none"/>
              <a:p>
                <a:endParaRPr altLang="en-US" b="1" lang="zh-CN"/>
              </a:p>
            </p:txBody>
          </p:sp>
          <p:sp>
            <p:nvSpPr>
              <p:cNvPr id="1049290" name="Line 10"/>
              <p:cNvSpPr>
                <a:spLocks noChangeShapeType="1"/>
              </p:cNvSpPr>
              <p:nvPr/>
            </p:nvSpPr>
            <p:spPr bwMode="auto">
              <a:xfrm flipV="1">
                <a:off x="5136" y="2688"/>
                <a:ext cx="0" cy="192"/>
              </a:xfrm>
              <a:prstGeom prst="line"/>
              <a:noFill/>
              <a:ln w="19050" cap="rnd">
                <a:solidFill>
                  <a:srgbClr val="3366FF"/>
                </a:solidFill>
                <a:prstDash val="sysDot"/>
                <a:round/>
                <a:headEnd/>
                <a:tailEnd/>
              </a:ln>
            </p:spPr>
            <p:txBody>
              <a:bodyPr anchor="ctr" wrap="none"/>
              <a:p>
                <a:endParaRPr altLang="en-US" b="1" lang="zh-CN"/>
              </a:p>
            </p:txBody>
          </p:sp>
          <p:sp>
            <p:nvSpPr>
              <p:cNvPr id="1049291" name="Line 11"/>
              <p:cNvSpPr>
                <a:spLocks noChangeShapeType="1"/>
              </p:cNvSpPr>
              <p:nvPr/>
            </p:nvSpPr>
            <p:spPr bwMode="auto">
              <a:xfrm flipH="1">
                <a:off x="2880" y="480"/>
                <a:ext cx="672" cy="0"/>
              </a:xfrm>
              <a:prstGeom prst="line"/>
              <a:noFill/>
              <a:ln w="38100">
                <a:solidFill>
                  <a:schemeClr val="tx1"/>
                </a:solidFill>
                <a:round/>
                <a:headEnd type="triangle" w="med" len="med"/>
                <a:tailEnd/>
              </a:ln>
            </p:spPr>
            <p:txBody>
              <a:bodyPr anchor="ctr" wrap="none"/>
              <a:p>
                <a:endParaRPr altLang="en-US" b="1" lang="zh-CN"/>
              </a:p>
            </p:txBody>
          </p:sp>
          <p:sp>
            <p:nvSpPr>
              <p:cNvPr id="1049292" name="Line 12"/>
              <p:cNvSpPr>
                <a:spLocks noChangeShapeType="1"/>
              </p:cNvSpPr>
              <p:nvPr/>
            </p:nvSpPr>
            <p:spPr bwMode="auto">
              <a:xfrm flipH="1">
                <a:off x="4704" y="336"/>
                <a:ext cx="240" cy="0"/>
              </a:xfrm>
              <a:prstGeom prst="line"/>
              <a:noFill/>
              <a:ln w="38100">
                <a:solidFill>
                  <a:schemeClr val="tx1"/>
                </a:solidFill>
                <a:round/>
                <a:headEnd type="triangle" w="med" len="med"/>
                <a:tailEnd/>
              </a:ln>
            </p:spPr>
            <p:txBody>
              <a:bodyPr anchor="ctr" wrap="none"/>
              <a:p>
                <a:endParaRPr altLang="en-US" b="1" lang="zh-CN"/>
              </a:p>
            </p:txBody>
          </p:sp>
          <p:sp>
            <p:nvSpPr>
              <p:cNvPr id="1049293" name="Rectangle 14"/>
              <p:cNvSpPr>
                <a:spLocks noChangeArrowheads="1"/>
              </p:cNvSpPr>
              <p:nvPr/>
            </p:nvSpPr>
            <p:spPr bwMode="auto">
              <a:xfrm>
                <a:off x="3552" y="2544"/>
                <a:ext cx="1152" cy="576"/>
              </a:xfrm>
              <a:prstGeom prst="rect"/>
              <a:solidFill>
                <a:srgbClr val="12DEFA"/>
              </a:solidFill>
              <a:ln w="38100" cap="sq">
                <a:solidFill>
                  <a:schemeClr val="tx1"/>
                </a:solidFill>
                <a:miter lim="800000"/>
                <a:headEnd type="none" w="sm" len="sm"/>
                <a:tailEnd type="none" w="sm" len="sm"/>
              </a:ln>
            </p:spPr>
            <p:txBody>
              <a:bodyPr anchor="ctr" wrap="none"/>
              <a:p>
                <a:endParaRPr altLang="en-US" b="1" sz="2400" lang="zh-CN"/>
              </a:p>
            </p:txBody>
          </p:sp>
          <p:sp>
            <p:nvSpPr>
              <p:cNvPr id="1049294" name="Text Box 15"/>
              <p:cNvSpPr txBox="1">
                <a:spLocks noChangeArrowheads="1"/>
              </p:cNvSpPr>
              <p:nvPr/>
            </p:nvSpPr>
            <p:spPr bwMode="auto">
              <a:xfrm>
                <a:off x="2976" y="2880"/>
                <a:ext cx="912"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D7~0</a:t>
                </a:r>
              </a:p>
            </p:txBody>
          </p:sp>
          <p:sp>
            <p:nvSpPr>
              <p:cNvPr id="1049295" name="Line 16"/>
              <p:cNvSpPr>
                <a:spLocks noChangeShapeType="1"/>
              </p:cNvSpPr>
              <p:nvPr/>
            </p:nvSpPr>
            <p:spPr bwMode="auto">
              <a:xfrm>
                <a:off x="4944" y="384"/>
                <a:ext cx="0" cy="192"/>
              </a:xfrm>
              <a:prstGeom prst="line"/>
              <a:noFill/>
              <a:ln w="19050" cap="rnd">
                <a:solidFill>
                  <a:schemeClr val="bg1"/>
                </a:solidFill>
                <a:prstDash val="sysDot"/>
                <a:round/>
                <a:headEnd type="none" w="sm" len="sm"/>
                <a:tailEnd type="none" w="sm" len="sm"/>
              </a:ln>
            </p:spPr>
            <p:txBody>
              <a:bodyPr anchor="ctr" wrap="none"/>
              <a:p>
                <a:endParaRPr altLang="en-US" b="1" lang="zh-CN"/>
              </a:p>
            </p:txBody>
          </p:sp>
          <p:sp>
            <p:nvSpPr>
              <p:cNvPr id="1049296" name="Text Box 17"/>
              <p:cNvSpPr txBox="1">
                <a:spLocks noChangeArrowheads="1"/>
              </p:cNvSpPr>
              <p:nvPr/>
            </p:nvSpPr>
            <p:spPr bwMode="auto">
              <a:xfrm>
                <a:off x="4992" y="2544"/>
                <a:ext cx="768"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IRQ0</a:t>
                </a:r>
              </a:p>
            </p:txBody>
          </p:sp>
          <p:sp>
            <p:nvSpPr>
              <p:cNvPr id="1049297" name="Text Box 18"/>
              <p:cNvSpPr txBox="1">
                <a:spLocks noChangeArrowheads="1"/>
              </p:cNvSpPr>
              <p:nvPr/>
            </p:nvSpPr>
            <p:spPr bwMode="auto">
              <a:xfrm>
                <a:off x="2880" y="240"/>
                <a:ext cx="105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地址线</a:t>
                </a:r>
              </a:p>
            </p:txBody>
          </p:sp>
          <p:sp>
            <p:nvSpPr>
              <p:cNvPr id="1049298" name="Text Box 19"/>
              <p:cNvSpPr txBox="1">
                <a:spLocks noChangeArrowheads="1"/>
              </p:cNvSpPr>
              <p:nvPr/>
            </p:nvSpPr>
            <p:spPr bwMode="auto">
              <a:xfrm>
                <a:off x="3552" y="288"/>
                <a:ext cx="1152" cy="291"/>
              </a:xfrm>
              <a:prstGeom prst="rect"/>
              <a:solidFill>
                <a:srgbClr val="12DEFA"/>
              </a:solidFill>
              <a:ln w="38100" cap="sq">
                <a:solidFill>
                  <a:schemeClr val="tx1"/>
                </a:solidFill>
                <a:miter lim="800000"/>
                <a:headEnd type="none" w="sm" len="sm"/>
                <a:tailEnd type="none" w="sm" len="sm"/>
              </a:ln>
            </p:spPr>
            <p:txBody>
              <a:bodyPr>
                <a:spAutoFit/>
              </a:bodyPr>
              <a:p>
                <a:pPr eaLnBrk="1" hangingPunct="1">
                  <a:spcBef>
                    <a:spcPct val="50000"/>
                  </a:spcBef>
                </a:pPr>
                <a:r>
                  <a:rPr altLang="en-US" b="1" sz="2400" lang="zh-CN"/>
                  <a:t>寄存器选择</a:t>
                </a:r>
              </a:p>
            </p:txBody>
          </p:sp>
          <p:sp>
            <p:nvSpPr>
              <p:cNvPr id="1049299" name="Text Box 20"/>
              <p:cNvSpPr txBox="1">
                <a:spLocks noChangeArrowheads="1"/>
              </p:cNvSpPr>
              <p:nvPr/>
            </p:nvSpPr>
            <p:spPr bwMode="auto">
              <a:xfrm>
                <a:off x="3552" y="720"/>
                <a:ext cx="1152" cy="291"/>
              </a:xfrm>
              <a:prstGeom prst="rect"/>
              <a:solidFill>
                <a:srgbClr val="12DEFA"/>
              </a:solidFill>
              <a:ln w="38100" cap="sq">
                <a:solidFill>
                  <a:schemeClr val="tx1"/>
                </a:solidFill>
                <a:miter lim="800000"/>
                <a:headEnd type="none" w="sm" len="sm"/>
                <a:tailEnd type="none" w="sm" len="sm"/>
              </a:ln>
            </p:spPr>
            <p:txBody>
              <a:bodyPr>
                <a:spAutoFit/>
              </a:bodyPr>
              <a:p>
                <a:pPr eaLnBrk="1" hangingPunct="1">
                  <a:spcBef>
                    <a:spcPct val="50000"/>
                  </a:spcBef>
                </a:pPr>
                <a:r>
                  <a:rPr altLang="zh-CN" b="1" sz="2400" lang="en-US"/>
                  <a:t>   </a:t>
                </a:r>
                <a:r>
                  <a:rPr altLang="en-US" b="1" sz="2400" lang="zh-CN"/>
                  <a:t>命令字</a:t>
                </a:r>
                <a:r>
                  <a:rPr altLang="zh-CN" b="1" sz="2400" lang="en-US"/>
                  <a:t>R</a:t>
                </a:r>
              </a:p>
            </p:txBody>
          </p:sp>
          <p:sp>
            <p:nvSpPr>
              <p:cNvPr id="1049300" name="Text Box 21"/>
              <p:cNvSpPr txBox="1">
                <a:spLocks noChangeArrowheads="1"/>
              </p:cNvSpPr>
              <p:nvPr/>
            </p:nvSpPr>
            <p:spPr bwMode="auto">
              <a:xfrm>
                <a:off x="3552" y="1152"/>
                <a:ext cx="1152" cy="291"/>
              </a:xfrm>
              <a:prstGeom prst="rect"/>
              <a:solidFill>
                <a:srgbClr val="12DEFA"/>
              </a:solidFill>
              <a:ln w="38100" cap="sq">
                <a:solidFill>
                  <a:schemeClr val="tx1"/>
                </a:solidFill>
                <a:miter lim="800000"/>
                <a:headEnd type="none" w="sm" len="sm"/>
                <a:tailEnd type="none" w="sm" len="sm"/>
              </a:ln>
            </p:spPr>
            <p:txBody>
              <a:bodyPr>
                <a:spAutoFit/>
              </a:bodyPr>
              <a:p>
                <a:pPr eaLnBrk="1" hangingPunct="1">
                  <a:spcBef>
                    <a:spcPct val="50000"/>
                  </a:spcBef>
                </a:pPr>
                <a:r>
                  <a:rPr altLang="zh-CN" b="1" sz="2400" lang="en-US"/>
                  <a:t>   </a:t>
                </a:r>
                <a:r>
                  <a:rPr altLang="en-US" b="1" sz="2400" lang="zh-CN"/>
                  <a:t>状态字</a:t>
                </a:r>
                <a:r>
                  <a:rPr altLang="zh-CN" b="1" sz="2400" lang="en-US"/>
                  <a:t>R</a:t>
                </a:r>
              </a:p>
            </p:txBody>
          </p:sp>
          <p:sp>
            <p:nvSpPr>
              <p:cNvPr id="1049301" name="Text Box 22"/>
              <p:cNvSpPr txBox="1">
                <a:spLocks noChangeArrowheads="1"/>
              </p:cNvSpPr>
              <p:nvPr/>
            </p:nvSpPr>
            <p:spPr bwMode="auto">
              <a:xfrm>
                <a:off x="3552" y="1584"/>
                <a:ext cx="1152" cy="291"/>
              </a:xfrm>
              <a:prstGeom prst="rect"/>
              <a:solidFill>
                <a:srgbClr val="12DEFA"/>
              </a:solidFill>
              <a:ln w="38100" cap="sq">
                <a:solidFill>
                  <a:schemeClr val="tx1"/>
                </a:solidFill>
                <a:miter lim="800000"/>
                <a:headEnd type="none" w="sm" len="sm"/>
                <a:tailEnd type="none" w="sm" len="sm"/>
              </a:ln>
            </p:spPr>
            <p:txBody>
              <a:bodyPr>
                <a:spAutoFit/>
              </a:bodyPr>
              <a:p>
                <a:pPr eaLnBrk="1" hangingPunct="1">
                  <a:spcBef>
                    <a:spcPct val="50000"/>
                  </a:spcBef>
                </a:pPr>
                <a:r>
                  <a:rPr altLang="en-US" b="1" sz="2400" lang="zh-CN"/>
                  <a:t>数据缓冲器</a:t>
                </a:r>
              </a:p>
            </p:txBody>
          </p:sp>
          <p:sp>
            <p:nvSpPr>
              <p:cNvPr id="1049302" name="Text Box 23"/>
              <p:cNvSpPr txBox="1">
                <a:spLocks noChangeArrowheads="1"/>
              </p:cNvSpPr>
              <p:nvPr/>
            </p:nvSpPr>
            <p:spPr bwMode="auto">
              <a:xfrm>
                <a:off x="3552" y="2016"/>
                <a:ext cx="1152" cy="291"/>
              </a:xfrm>
              <a:prstGeom prst="rect"/>
              <a:solidFill>
                <a:srgbClr val="12DEFA"/>
              </a:solidFill>
              <a:ln w="38100" cap="sq">
                <a:solidFill>
                  <a:schemeClr val="tx1"/>
                </a:solidFill>
                <a:miter lim="800000"/>
                <a:headEnd type="none" w="sm" len="sm"/>
                <a:tailEnd type="none" w="sm" len="sm"/>
              </a:ln>
            </p:spPr>
            <p:txBody>
              <a:bodyPr>
                <a:spAutoFit/>
              </a:bodyPr>
              <a:p>
                <a:pPr eaLnBrk="1" hangingPunct="1">
                  <a:spcBef>
                    <a:spcPct val="50000"/>
                  </a:spcBef>
                </a:pPr>
                <a:r>
                  <a:rPr altLang="zh-CN" b="1" sz="2400" lang="en-US"/>
                  <a:t>  </a:t>
                </a:r>
                <a:r>
                  <a:rPr altLang="en-US" b="1" sz="2400" lang="zh-CN"/>
                  <a:t>控制逻辑</a:t>
                </a:r>
              </a:p>
            </p:txBody>
          </p:sp>
          <p:sp>
            <p:nvSpPr>
              <p:cNvPr id="1049303" name="Text Box 24"/>
              <p:cNvSpPr txBox="1">
                <a:spLocks noChangeArrowheads="1"/>
              </p:cNvSpPr>
              <p:nvPr/>
            </p:nvSpPr>
            <p:spPr bwMode="auto">
              <a:xfrm>
                <a:off x="2880" y="624"/>
                <a:ext cx="105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数据线</a:t>
                </a:r>
              </a:p>
            </p:txBody>
          </p:sp>
          <p:sp>
            <p:nvSpPr>
              <p:cNvPr id="1049304" name="Text Box 25"/>
              <p:cNvSpPr txBox="1">
                <a:spLocks noChangeArrowheads="1"/>
              </p:cNvSpPr>
              <p:nvPr/>
            </p:nvSpPr>
            <p:spPr bwMode="auto">
              <a:xfrm>
                <a:off x="2880" y="1056"/>
                <a:ext cx="105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数据线</a:t>
                </a:r>
              </a:p>
            </p:txBody>
          </p:sp>
          <p:sp>
            <p:nvSpPr>
              <p:cNvPr id="1049305" name="Line 26"/>
              <p:cNvSpPr>
                <a:spLocks noChangeShapeType="1"/>
              </p:cNvSpPr>
              <p:nvPr/>
            </p:nvSpPr>
            <p:spPr bwMode="auto">
              <a:xfrm flipH="1">
                <a:off x="2880" y="864"/>
                <a:ext cx="672" cy="0"/>
              </a:xfrm>
              <a:prstGeom prst="line"/>
              <a:noFill/>
              <a:ln w="38100">
                <a:solidFill>
                  <a:schemeClr val="tx1"/>
                </a:solidFill>
                <a:round/>
                <a:headEnd type="triangle" w="med" len="med"/>
                <a:tailEnd/>
              </a:ln>
            </p:spPr>
            <p:txBody>
              <a:bodyPr anchor="ctr" wrap="none"/>
              <a:p>
                <a:endParaRPr altLang="en-US" b="1" lang="zh-CN"/>
              </a:p>
            </p:txBody>
          </p:sp>
          <p:sp>
            <p:nvSpPr>
              <p:cNvPr id="1049306" name="Line 27"/>
              <p:cNvSpPr>
                <a:spLocks noChangeShapeType="1"/>
              </p:cNvSpPr>
              <p:nvPr/>
            </p:nvSpPr>
            <p:spPr bwMode="auto">
              <a:xfrm flipH="1">
                <a:off x="2880" y="1296"/>
                <a:ext cx="672" cy="0"/>
              </a:xfrm>
              <a:prstGeom prst="line"/>
              <a:noFill/>
              <a:ln w="38100">
                <a:solidFill>
                  <a:schemeClr val="tx1"/>
                </a:solidFill>
                <a:round/>
                <a:headEnd/>
                <a:tailEnd type="triangle" w="med" len="med"/>
              </a:ln>
            </p:spPr>
            <p:txBody>
              <a:bodyPr anchor="ctr" wrap="none"/>
              <a:p>
                <a:endParaRPr altLang="en-US" b="1" lang="zh-CN"/>
              </a:p>
            </p:txBody>
          </p:sp>
          <p:sp>
            <p:nvSpPr>
              <p:cNvPr id="1049307" name="Line 28"/>
              <p:cNvSpPr>
                <a:spLocks noChangeShapeType="1"/>
              </p:cNvSpPr>
              <p:nvPr/>
            </p:nvSpPr>
            <p:spPr bwMode="auto">
              <a:xfrm flipH="1">
                <a:off x="2880" y="1728"/>
                <a:ext cx="672" cy="0"/>
              </a:xfrm>
              <a:prstGeom prst="line"/>
              <a:noFill/>
              <a:ln w="38100">
                <a:solidFill>
                  <a:schemeClr val="tx1"/>
                </a:solidFill>
                <a:round/>
                <a:headEnd type="triangle" w="med" len="med"/>
                <a:tailEnd type="triangle" w="med" len="med"/>
              </a:ln>
            </p:spPr>
            <p:txBody>
              <a:bodyPr anchor="ctr" wrap="none"/>
              <a:p>
                <a:endParaRPr altLang="en-US" b="1" lang="zh-CN"/>
              </a:p>
            </p:txBody>
          </p:sp>
          <p:sp>
            <p:nvSpPr>
              <p:cNvPr id="1049308" name="Text Box 29"/>
              <p:cNvSpPr txBox="1">
                <a:spLocks noChangeArrowheads="1"/>
              </p:cNvSpPr>
              <p:nvPr/>
            </p:nvSpPr>
            <p:spPr bwMode="auto">
              <a:xfrm>
                <a:off x="2880" y="1488"/>
                <a:ext cx="105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数据线</a:t>
                </a:r>
              </a:p>
            </p:txBody>
          </p:sp>
          <p:sp>
            <p:nvSpPr>
              <p:cNvPr id="1049309" name="Text Box 30"/>
              <p:cNvSpPr txBox="1">
                <a:spLocks noChangeArrowheads="1"/>
              </p:cNvSpPr>
              <p:nvPr/>
            </p:nvSpPr>
            <p:spPr bwMode="auto">
              <a:xfrm>
                <a:off x="3552" y="2640"/>
                <a:ext cx="1152" cy="291"/>
              </a:xfrm>
              <a:prstGeom prst="rect"/>
              <a:noFill/>
              <a:ln w="38100" cap="sq">
                <a:noFill/>
                <a:miter lim="800000"/>
                <a:headEnd type="none" w="sm" len="sm"/>
                <a:tailEnd type="none" w="sm" len="sm"/>
              </a:ln>
            </p:spPr>
            <p:txBody>
              <a:bodyPr>
                <a:spAutoFit/>
              </a:bodyPr>
              <a:p>
                <a:pPr eaLnBrk="1" hangingPunct="1">
                  <a:spcBef>
                    <a:spcPct val="50000"/>
                  </a:spcBef>
                </a:pPr>
                <a:r>
                  <a:rPr altLang="en-US" b="1" sz="2400" lang="zh-CN"/>
                  <a:t>中断控制器</a:t>
                </a:r>
              </a:p>
            </p:txBody>
          </p:sp>
          <p:sp>
            <p:nvSpPr>
              <p:cNvPr id="1049310" name="Line 31"/>
              <p:cNvSpPr>
                <a:spLocks noChangeShapeType="1"/>
              </p:cNvSpPr>
              <p:nvPr/>
            </p:nvSpPr>
            <p:spPr bwMode="auto">
              <a:xfrm flipH="1">
                <a:off x="2880" y="2688"/>
                <a:ext cx="672" cy="0"/>
              </a:xfrm>
              <a:prstGeom prst="line"/>
              <a:noFill/>
              <a:ln w="38100">
                <a:solidFill>
                  <a:schemeClr val="tx1"/>
                </a:solidFill>
                <a:round/>
                <a:headEnd/>
                <a:tailEnd type="triangle" w="med" len="med"/>
              </a:ln>
            </p:spPr>
            <p:txBody>
              <a:bodyPr anchor="ctr" wrap="none"/>
              <a:p>
                <a:endParaRPr altLang="en-US" b="1" lang="zh-CN"/>
              </a:p>
            </p:txBody>
          </p:sp>
          <p:sp>
            <p:nvSpPr>
              <p:cNvPr id="1049311" name="Line 32"/>
              <p:cNvSpPr>
                <a:spLocks noChangeShapeType="1"/>
              </p:cNvSpPr>
              <p:nvPr/>
            </p:nvSpPr>
            <p:spPr bwMode="auto">
              <a:xfrm flipH="1">
                <a:off x="2880" y="2880"/>
                <a:ext cx="672" cy="0"/>
              </a:xfrm>
              <a:prstGeom prst="line"/>
              <a:noFill/>
              <a:ln w="38100">
                <a:solidFill>
                  <a:schemeClr val="tx1"/>
                </a:solidFill>
                <a:round/>
                <a:headEnd type="triangle" w="med" len="med"/>
                <a:tailEnd/>
              </a:ln>
            </p:spPr>
            <p:txBody>
              <a:bodyPr anchor="ctr" wrap="none"/>
              <a:p>
                <a:endParaRPr altLang="en-US" b="1" lang="zh-CN"/>
              </a:p>
            </p:txBody>
          </p:sp>
          <p:sp>
            <p:nvSpPr>
              <p:cNvPr id="1049312" name="Line 33"/>
              <p:cNvSpPr>
                <a:spLocks noChangeShapeType="1"/>
              </p:cNvSpPr>
              <p:nvPr/>
            </p:nvSpPr>
            <p:spPr bwMode="auto">
              <a:xfrm flipH="1">
                <a:off x="2880" y="3072"/>
                <a:ext cx="672" cy="0"/>
              </a:xfrm>
              <a:prstGeom prst="line"/>
              <a:noFill/>
              <a:ln w="38100">
                <a:solidFill>
                  <a:schemeClr val="tx1"/>
                </a:solidFill>
                <a:round/>
                <a:headEnd type="triangle" w="med" len="med"/>
                <a:tailEnd type="triangle" w="med" len="med"/>
              </a:ln>
            </p:spPr>
            <p:txBody>
              <a:bodyPr anchor="ctr" wrap="none"/>
              <a:p>
                <a:endParaRPr altLang="en-US" b="1" lang="zh-CN"/>
              </a:p>
            </p:txBody>
          </p:sp>
          <p:sp>
            <p:nvSpPr>
              <p:cNvPr id="1049313" name="Text Box 34"/>
              <p:cNvSpPr txBox="1">
                <a:spLocks noChangeArrowheads="1"/>
              </p:cNvSpPr>
              <p:nvPr/>
            </p:nvSpPr>
            <p:spPr bwMode="auto">
              <a:xfrm>
                <a:off x="2976" y="2496"/>
                <a:ext cx="912"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INT</a:t>
                </a:r>
              </a:p>
            </p:txBody>
          </p:sp>
          <p:sp>
            <p:nvSpPr>
              <p:cNvPr id="1049314" name="Text Box 35"/>
              <p:cNvSpPr txBox="1">
                <a:spLocks noChangeArrowheads="1"/>
              </p:cNvSpPr>
              <p:nvPr/>
            </p:nvSpPr>
            <p:spPr bwMode="auto">
              <a:xfrm>
                <a:off x="2976" y="2688"/>
                <a:ext cx="912"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INTA</a:t>
                </a:r>
              </a:p>
            </p:txBody>
          </p:sp>
          <p:sp>
            <p:nvSpPr>
              <p:cNvPr id="1049315" name="Line 36"/>
              <p:cNvSpPr>
                <a:spLocks noChangeShapeType="1"/>
              </p:cNvSpPr>
              <p:nvPr/>
            </p:nvSpPr>
            <p:spPr bwMode="auto">
              <a:xfrm flipH="1">
                <a:off x="4704" y="864"/>
                <a:ext cx="528" cy="0"/>
              </a:xfrm>
              <a:prstGeom prst="line"/>
              <a:noFill/>
              <a:ln w="38100">
                <a:solidFill>
                  <a:schemeClr val="tx1"/>
                </a:solidFill>
                <a:round/>
                <a:headEnd type="triangle" w="med" len="med"/>
                <a:tailEnd/>
              </a:ln>
            </p:spPr>
            <p:txBody>
              <a:bodyPr anchor="ctr" wrap="none"/>
              <a:p>
                <a:endParaRPr altLang="en-US" b="1" lang="zh-CN"/>
              </a:p>
            </p:txBody>
          </p:sp>
          <p:sp>
            <p:nvSpPr>
              <p:cNvPr id="1049316" name="Text Box 37"/>
              <p:cNvSpPr txBox="1">
                <a:spLocks noChangeArrowheads="1"/>
              </p:cNvSpPr>
              <p:nvPr/>
            </p:nvSpPr>
            <p:spPr bwMode="auto">
              <a:xfrm>
                <a:off x="4752" y="624"/>
                <a:ext cx="81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命令</a:t>
                </a:r>
              </a:p>
            </p:txBody>
          </p:sp>
          <p:sp>
            <p:nvSpPr>
              <p:cNvPr id="1049317" name="Line 38"/>
              <p:cNvSpPr>
                <a:spLocks noChangeShapeType="1"/>
              </p:cNvSpPr>
              <p:nvPr/>
            </p:nvSpPr>
            <p:spPr bwMode="auto">
              <a:xfrm flipH="1">
                <a:off x="4704" y="1296"/>
                <a:ext cx="528" cy="0"/>
              </a:xfrm>
              <a:prstGeom prst="line"/>
              <a:noFill/>
              <a:ln w="38100">
                <a:solidFill>
                  <a:schemeClr val="tx1"/>
                </a:solidFill>
                <a:round/>
                <a:headEnd/>
                <a:tailEnd type="triangle" w="med" len="med"/>
              </a:ln>
            </p:spPr>
            <p:txBody>
              <a:bodyPr anchor="ctr" wrap="none"/>
              <a:p>
                <a:endParaRPr altLang="en-US" b="1" lang="zh-CN"/>
              </a:p>
            </p:txBody>
          </p:sp>
          <p:sp>
            <p:nvSpPr>
              <p:cNvPr id="1049318" name="Line 39"/>
              <p:cNvSpPr>
                <a:spLocks noChangeShapeType="1"/>
              </p:cNvSpPr>
              <p:nvPr/>
            </p:nvSpPr>
            <p:spPr bwMode="auto">
              <a:xfrm flipH="1">
                <a:off x="4704" y="1728"/>
                <a:ext cx="528" cy="0"/>
              </a:xfrm>
              <a:prstGeom prst="line"/>
              <a:noFill/>
              <a:ln w="38100">
                <a:solidFill>
                  <a:schemeClr val="tx1"/>
                </a:solidFill>
                <a:round/>
                <a:headEnd type="triangle" w="med" len="med"/>
                <a:tailEnd type="triangle" w="med" len="med"/>
              </a:ln>
            </p:spPr>
            <p:txBody>
              <a:bodyPr anchor="ctr" wrap="none"/>
              <a:p>
                <a:endParaRPr altLang="en-US" b="1" lang="zh-CN"/>
              </a:p>
            </p:txBody>
          </p:sp>
          <p:sp>
            <p:nvSpPr>
              <p:cNvPr id="1049319" name="Line 40"/>
              <p:cNvSpPr>
                <a:spLocks noChangeShapeType="1"/>
              </p:cNvSpPr>
              <p:nvPr/>
            </p:nvSpPr>
            <p:spPr bwMode="auto">
              <a:xfrm flipH="1">
                <a:off x="4704" y="2832"/>
                <a:ext cx="192" cy="0"/>
              </a:xfrm>
              <a:prstGeom prst="line"/>
              <a:noFill/>
              <a:ln w="38100">
                <a:solidFill>
                  <a:schemeClr val="tx1"/>
                </a:solidFill>
                <a:round/>
                <a:headEnd/>
                <a:tailEnd type="triangle" w="med" len="med"/>
              </a:ln>
            </p:spPr>
            <p:txBody>
              <a:bodyPr anchor="ctr" wrap="none"/>
              <a:p>
                <a:endParaRPr altLang="en-US" b="1" lang="zh-CN"/>
              </a:p>
            </p:txBody>
          </p:sp>
          <p:sp>
            <p:nvSpPr>
              <p:cNvPr id="1049320" name="Line 41"/>
              <p:cNvSpPr>
                <a:spLocks noChangeShapeType="1"/>
              </p:cNvSpPr>
              <p:nvPr/>
            </p:nvSpPr>
            <p:spPr bwMode="auto">
              <a:xfrm flipH="1">
                <a:off x="4704" y="3024"/>
                <a:ext cx="288" cy="0"/>
              </a:xfrm>
              <a:prstGeom prst="line"/>
              <a:noFill/>
              <a:ln w="38100">
                <a:solidFill>
                  <a:schemeClr val="tx1"/>
                </a:solidFill>
                <a:round/>
                <a:headEnd/>
                <a:tailEnd type="triangle" w="med" len="med"/>
              </a:ln>
            </p:spPr>
            <p:txBody>
              <a:bodyPr anchor="ctr" wrap="none"/>
              <a:p>
                <a:endParaRPr altLang="en-US" b="1" lang="zh-CN"/>
              </a:p>
            </p:txBody>
          </p:sp>
          <p:sp>
            <p:nvSpPr>
              <p:cNvPr id="1049321" name="Text Box 42"/>
              <p:cNvSpPr txBox="1">
                <a:spLocks noChangeArrowheads="1"/>
              </p:cNvSpPr>
              <p:nvPr/>
            </p:nvSpPr>
            <p:spPr bwMode="auto">
              <a:xfrm>
                <a:off x="4992" y="2880"/>
                <a:ext cx="768"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IRQ7</a:t>
                </a:r>
              </a:p>
            </p:txBody>
          </p:sp>
          <p:sp>
            <p:nvSpPr>
              <p:cNvPr id="1049322" name="Text Box 43"/>
              <p:cNvSpPr txBox="1">
                <a:spLocks noChangeArrowheads="1"/>
              </p:cNvSpPr>
              <p:nvPr/>
            </p:nvSpPr>
            <p:spPr bwMode="auto">
              <a:xfrm>
                <a:off x="4752" y="1056"/>
                <a:ext cx="81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状态</a:t>
                </a:r>
              </a:p>
            </p:txBody>
          </p:sp>
          <p:sp>
            <p:nvSpPr>
              <p:cNvPr id="1049323" name="Text Box 44"/>
              <p:cNvSpPr txBox="1">
                <a:spLocks noChangeArrowheads="1"/>
              </p:cNvSpPr>
              <p:nvPr/>
            </p:nvSpPr>
            <p:spPr bwMode="auto">
              <a:xfrm>
                <a:off x="4752" y="1488"/>
                <a:ext cx="81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数据</a:t>
                </a:r>
              </a:p>
            </p:txBody>
          </p:sp>
          <p:sp>
            <p:nvSpPr>
              <p:cNvPr id="1049324" name="Text Box 45"/>
              <p:cNvSpPr txBox="1">
                <a:spLocks noChangeArrowheads="1"/>
              </p:cNvSpPr>
              <p:nvPr/>
            </p:nvSpPr>
            <p:spPr bwMode="auto">
              <a:xfrm>
                <a:off x="5229" y="720"/>
                <a:ext cx="388" cy="1152"/>
              </a:xfrm>
              <a:prstGeom prst="rect"/>
              <a:noFill/>
              <a:ln w="12700" cap="sq">
                <a:noFill/>
                <a:miter lim="800000"/>
                <a:headEnd type="none" w="sm" len="sm"/>
                <a:tailEnd type="none" w="sm" len="sm"/>
              </a:ln>
            </p:spPr>
            <p:txBody>
              <a:bodyPr vert="eaVert">
                <a:spAutoFit/>
              </a:bodyPr>
              <a:p>
                <a:pPr eaLnBrk="1" hangingPunct="1">
                  <a:spcBef>
                    <a:spcPct val="50000"/>
                  </a:spcBef>
                </a:pPr>
                <a:r>
                  <a:rPr altLang="en-US" sz="2800" lang="zh-CN">
                    <a:latin typeface="黑体" pitchFamily="49" charset="-122"/>
                    <a:ea typeface="黑体" pitchFamily="49" charset="-122"/>
                  </a:rPr>
                  <a:t>外部设备</a:t>
                </a:r>
              </a:p>
            </p:txBody>
          </p:sp>
          <p:sp>
            <p:nvSpPr>
              <p:cNvPr id="1049325" name="Text Box 46"/>
              <p:cNvSpPr txBox="1">
                <a:spLocks noChangeArrowheads="1"/>
              </p:cNvSpPr>
              <p:nvPr/>
            </p:nvSpPr>
            <p:spPr bwMode="auto">
              <a:xfrm>
                <a:off x="2493" y="672"/>
                <a:ext cx="388" cy="1200"/>
              </a:xfrm>
              <a:prstGeom prst="rect"/>
              <a:noFill/>
              <a:ln w="12700" cap="sq">
                <a:noFill/>
                <a:miter lim="800000"/>
                <a:headEnd type="none" w="sm" len="sm"/>
                <a:tailEnd type="none" w="sm" len="sm"/>
              </a:ln>
            </p:spPr>
            <p:txBody>
              <a:bodyPr vert="eaVert">
                <a:spAutoFit/>
              </a:bodyPr>
              <a:p>
                <a:pPr eaLnBrk="1" hangingPunct="1">
                  <a:spcBef>
                    <a:spcPct val="50000"/>
                  </a:spcBef>
                </a:pPr>
                <a:r>
                  <a:rPr altLang="en-US" sz="2800" lang="zh-CN">
                    <a:latin typeface="黑体" pitchFamily="49" charset="-122"/>
                    <a:ea typeface="黑体" pitchFamily="49" charset="-122"/>
                  </a:rPr>
                  <a:t>系统总线</a:t>
                </a:r>
              </a:p>
            </p:txBody>
          </p:sp>
          <p:sp>
            <p:nvSpPr>
              <p:cNvPr id="1049326" name="Text Box 47"/>
              <p:cNvSpPr txBox="1">
                <a:spLocks noChangeArrowheads="1"/>
              </p:cNvSpPr>
              <p:nvPr/>
            </p:nvSpPr>
            <p:spPr bwMode="auto">
              <a:xfrm>
                <a:off x="3648" y="2880"/>
                <a:ext cx="1152" cy="291"/>
              </a:xfrm>
              <a:prstGeom prst="rect"/>
              <a:noFill/>
              <a:ln w="38100" cap="sq">
                <a:noFill/>
                <a:miter lim="800000"/>
                <a:headEnd type="none" w="sm" len="sm"/>
                <a:tailEnd type="none" w="sm" len="sm"/>
              </a:ln>
            </p:spPr>
            <p:txBody>
              <a:bodyPr>
                <a:spAutoFit/>
              </a:bodyPr>
              <a:p>
                <a:pPr eaLnBrk="1" hangingPunct="1">
                  <a:spcBef>
                    <a:spcPct val="50000"/>
                  </a:spcBef>
                </a:pPr>
                <a:r>
                  <a:rPr altLang="en-US" b="1" sz="2400" lang="zh-CN"/>
                  <a:t>（</a:t>
                </a:r>
                <a:r>
                  <a:rPr altLang="zh-CN" b="1" sz="2400" lang="en-US"/>
                  <a:t>8259</a:t>
                </a:r>
                <a:r>
                  <a:rPr altLang="en-US" b="1" sz="2400" lang="zh-CN"/>
                  <a:t>）</a:t>
                </a:r>
              </a:p>
            </p:txBody>
          </p:sp>
          <p:sp>
            <p:nvSpPr>
              <p:cNvPr id="1049327" name="Text Box 50"/>
              <p:cNvSpPr txBox="1">
                <a:spLocks noChangeArrowheads="1"/>
              </p:cNvSpPr>
              <p:nvPr/>
            </p:nvSpPr>
            <p:spPr bwMode="auto">
              <a:xfrm>
                <a:off x="4704" y="1920"/>
                <a:ext cx="768"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IRQi</a:t>
                </a:r>
              </a:p>
            </p:txBody>
          </p:sp>
        </p:grpSp>
        <p:sp>
          <p:nvSpPr>
            <p:cNvPr id="1049328" name="Text Box 57"/>
            <p:cNvSpPr txBox="1">
              <a:spLocks noChangeArrowheads="1"/>
            </p:cNvSpPr>
            <p:nvPr/>
          </p:nvSpPr>
          <p:spPr bwMode="auto">
            <a:xfrm>
              <a:off x="5638800" y="5257800"/>
              <a:ext cx="838200" cy="523220"/>
            </a:xfrm>
            <a:prstGeom prst="rect"/>
            <a:solidFill>
              <a:srgbClr val="FF9966"/>
            </a:solidFill>
            <a:ln w="38100">
              <a:solidFill>
                <a:schemeClr val="tx1"/>
              </a:solidFill>
              <a:miter lim="800000"/>
              <a:headEnd/>
              <a:tailEnd/>
            </a:ln>
          </p:spPr>
          <p:txBody>
            <a:bodyPr>
              <a:spAutoFit/>
            </a:bodyPr>
            <a:p>
              <a:pPr eaLnBrk="1" hangingPunct="1">
                <a:spcBef>
                  <a:spcPct val="50000"/>
                </a:spcBef>
              </a:pPr>
              <a:r>
                <a:rPr altLang="zh-CN" b="1" sz="2800" lang="en-US">
                  <a:latin typeface="黑体" pitchFamily="49" charset="-122"/>
                  <a:ea typeface="黑体" pitchFamily="49" charset="-122"/>
                </a:rPr>
                <a:t> M</a:t>
              </a:r>
            </a:p>
          </p:txBody>
        </p:sp>
        <p:sp>
          <p:nvSpPr>
            <p:cNvPr id="1049329" name="Text Box 58"/>
            <p:cNvSpPr txBox="1">
              <a:spLocks noChangeArrowheads="1"/>
            </p:cNvSpPr>
            <p:nvPr/>
          </p:nvSpPr>
          <p:spPr bwMode="auto">
            <a:xfrm>
              <a:off x="5638800" y="5943600"/>
              <a:ext cx="838200" cy="929640"/>
            </a:xfrm>
            <a:prstGeom prst="rect"/>
            <a:solidFill>
              <a:srgbClr val="FF9966"/>
            </a:solidFill>
            <a:ln w="38100">
              <a:solidFill>
                <a:schemeClr val="tx1"/>
              </a:solidFill>
              <a:miter lim="800000"/>
              <a:headEnd/>
              <a:tailEnd/>
            </a:ln>
          </p:spPr>
          <p:txBody>
            <a:bodyPr>
              <a:spAutoFit/>
            </a:bodyPr>
            <a:p>
              <a:pPr eaLnBrk="1" hangingPunct="1">
                <a:spcBef>
                  <a:spcPct val="50000"/>
                </a:spcBef>
              </a:pPr>
              <a:r>
                <a:rPr altLang="zh-CN" b="1" sz="2800" lang="en-US">
                  <a:latin typeface="黑体" pitchFamily="49" charset="-122"/>
                  <a:ea typeface="黑体" pitchFamily="49" charset="-122"/>
                </a:rPr>
                <a:t>CPU</a:t>
              </a:r>
            </a:p>
          </p:txBody>
        </p:sp>
        <p:sp>
          <p:nvSpPr>
            <p:cNvPr id="1049330" name="Line 65"/>
            <p:cNvSpPr>
              <a:spLocks noChangeShapeType="1"/>
            </p:cNvSpPr>
            <p:nvPr/>
          </p:nvSpPr>
          <p:spPr bwMode="auto">
            <a:xfrm>
              <a:off x="4572000" y="5562600"/>
              <a:ext cx="1066800" cy="0"/>
            </a:xfrm>
            <a:prstGeom prst="line"/>
            <a:noFill/>
            <a:ln w="38100">
              <a:solidFill>
                <a:schemeClr val="tx1"/>
              </a:solidFill>
              <a:round/>
              <a:headEnd type="triangle" w="med" len="med"/>
              <a:tailEnd type="triangle" w="med" len="med"/>
            </a:ln>
          </p:spPr>
          <p:txBody>
            <a:bodyPr anchor="ctr" wrap="none"/>
            <a:p>
              <a:endParaRPr altLang="en-US" b="1" lang="zh-CN"/>
            </a:p>
          </p:txBody>
        </p:sp>
        <p:sp>
          <p:nvSpPr>
            <p:cNvPr id="1049331" name="Line 66"/>
            <p:cNvSpPr>
              <a:spLocks noChangeShapeType="1"/>
            </p:cNvSpPr>
            <p:nvPr/>
          </p:nvSpPr>
          <p:spPr bwMode="auto">
            <a:xfrm>
              <a:off x="4572000" y="6172200"/>
              <a:ext cx="1066800" cy="0"/>
            </a:xfrm>
            <a:prstGeom prst="line"/>
            <a:noFill/>
            <a:ln w="38100">
              <a:solidFill>
                <a:schemeClr val="tx1"/>
              </a:solidFill>
              <a:round/>
              <a:headEnd type="triangle" w="med" len="med"/>
              <a:tailEnd type="triangle" w="med" len="med"/>
            </a:ln>
          </p:spPr>
          <p:txBody>
            <a:bodyPr anchor="ctr" wrap="none"/>
            <a:p>
              <a:endParaRPr altLang="en-US" b="1" lang="zh-CN"/>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276"/>
                                        </p:tgtEl>
                                        <p:attrNameLst>
                                          <p:attrName>style.visibility</p:attrName>
                                        </p:attrNameLst>
                                      </p:cBhvr>
                                      <p:to>
                                        <p:strVal val="visible"/>
                                      </p:to>
                                    </p:set>
                                    <p:animEffect transition="in" filter="wipe(left)">
                                      <p:cBhvr>
                                        <p:cTn dur="500" id="7"/>
                                        <p:tgtEl>
                                          <p:spTgt spid="104927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9277"/>
                                        </p:tgtEl>
                                        <p:attrNameLst>
                                          <p:attrName>style.visibility</p:attrName>
                                        </p:attrNameLst>
                                      </p:cBhvr>
                                      <p:to>
                                        <p:strVal val="visible"/>
                                      </p:to>
                                    </p:set>
                                    <p:animEffect transition="in" filter="wipe(left)">
                                      <p:cBhvr>
                                        <p:cTn dur="500" id="12"/>
                                        <p:tgtEl>
                                          <p:spTgt spid="104927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9280"/>
                                        </p:tgtEl>
                                        <p:attrNameLst>
                                          <p:attrName>style.visibility</p:attrName>
                                        </p:attrNameLst>
                                      </p:cBhvr>
                                      <p:to>
                                        <p:strVal val="visible"/>
                                      </p:to>
                                    </p:set>
                                    <p:animEffect transition="in" filter="wipe(left)">
                                      <p:cBhvr>
                                        <p:cTn dur="500" id="17"/>
                                        <p:tgtEl>
                                          <p:spTgt spid="1049280"/>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9282"/>
                                        </p:tgtEl>
                                        <p:attrNameLst>
                                          <p:attrName>style.visibility</p:attrName>
                                        </p:attrNameLst>
                                      </p:cBhvr>
                                      <p:to>
                                        <p:strVal val="visible"/>
                                      </p:to>
                                    </p:set>
                                    <p:animEffect transition="in" filter="wipe(left)">
                                      <p:cBhvr>
                                        <p:cTn dur="500" id="22"/>
                                        <p:tgtEl>
                                          <p:spTgt spid="1049282"/>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8">
                                  <p:stCondLst>
                                    <p:cond delay="0"/>
                                  </p:stCondLst>
                                  <p:childTnLst>
                                    <p:set>
                                      <p:cBhvr>
                                        <p:cTn dur="1" fill="hold" id="26">
                                          <p:stCondLst>
                                            <p:cond delay="0"/>
                                          </p:stCondLst>
                                        </p:cTn>
                                        <p:tgtEl>
                                          <p:spTgt spid="1049281"/>
                                        </p:tgtEl>
                                        <p:attrNameLst>
                                          <p:attrName>style.visibility</p:attrName>
                                        </p:attrNameLst>
                                      </p:cBhvr>
                                      <p:to>
                                        <p:strVal val="visible"/>
                                      </p:to>
                                    </p:set>
                                    <p:animEffect transition="in" filter="wipe(left)">
                                      <p:cBhvr>
                                        <p:cTn dur="500" id="27"/>
                                        <p:tgtEl>
                                          <p:spTgt spid="1049281"/>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8">
                                  <p:stCondLst>
                                    <p:cond delay="0"/>
                                  </p:stCondLst>
                                  <p:childTnLst>
                                    <p:set>
                                      <p:cBhvr>
                                        <p:cTn dur="1" fill="hold" id="31">
                                          <p:stCondLst>
                                            <p:cond delay="0"/>
                                          </p:stCondLst>
                                        </p:cTn>
                                        <p:tgtEl>
                                          <p:spTgt spid="1049278"/>
                                        </p:tgtEl>
                                        <p:attrNameLst>
                                          <p:attrName>style.visibility</p:attrName>
                                        </p:attrNameLst>
                                      </p:cBhvr>
                                      <p:to>
                                        <p:strVal val="visible"/>
                                      </p:to>
                                    </p:set>
                                    <p:animEffect transition="in" filter="wipe(left)">
                                      <p:cBhvr>
                                        <p:cTn dur="500" id="32"/>
                                        <p:tgtEl>
                                          <p:spTgt spid="1049278"/>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1">
                                  <p:stCondLst>
                                    <p:cond delay="0"/>
                                  </p:stCondLst>
                                  <p:childTnLst>
                                    <p:set>
                                      <p:cBhvr>
                                        <p:cTn dur="1" fill="hold" id="36">
                                          <p:stCondLst>
                                            <p:cond delay="0"/>
                                          </p:stCondLst>
                                        </p:cTn>
                                        <p:tgtEl>
                                          <p:spTgt spid="1049279"/>
                                        </p:tgtEl>
                                        <p:attrNameLst>
                                          <p:attrName>style.visibility</p:attrName>
                                        </p:attrNameLst>
                                      </p:cBhvr>
                                      <p:to>
                                        <p:strVal val="visible"/>
                                      </p:to>
                                    </p:set>
                                    <p:animEffect transition="in" filter="wipe(up)">
                                      <p:cBhvr>
                                        <p:cTn dur="500" id="37"/>
                                        <p:tgtEl>
                                          <p:spTgt spid="1049279"/>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1">
                                  <p:stCondLst>
                                    <p:cond delay="0"/>
                                  </p:stCondLst>
                                  <p:childTnLst>
                                    <p:set>
                                      <p:cBhvr>
                                        <p:cTn dur="1" fill="hold" id="41">
                                          <p:stCondLst>
                                            <p:cond delay="0"/>
                                          </p:stCondLst>
                                        </p:cTn>
                                        <p:tgtEl>
                                          <p:spTgt spid="1049283"/>
                                        </p:tgtEl>
                                        <p:attrNameLst>
                                          <p:attrName>style.visibility</p:attrName>
                                        </p:attrNameLst>
                                      </p:cBhvr>
                                      <p:to>
                                        <p:strVal val="visible"/>
                                      </p:to>
                                    </p:set>
                                    <p:animEffect transition="in" filter="wipe(up)">
                                      <p:cBhvr>
                                        <p:cTn dur="500" id="42"/>
                                        <p:tgtEl>
                                          <p:spTgt spid="1049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76" grpId="0"/>
      <p:bldP spid="1049277" grpId="0"/>
      <p:bldP spid="1049278" grpId="0"/>
      <p:bldP spid="1049279" grpId="0"/>
      <p:bldP spid="1049280" grpId="0"/>
      <p:bldP spid="1049281" grpId="0"/>
      <p:bldP spid="1049282" grpId="0"/>
      <p:bldP spid="1049283"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99" name=""/>
        <p:cNvGrpSpPr/>
        <p:nvPr/>
      </p:nvGrpSpPr>
      <p:grpSpPr>
        <a:xfrm>
          <a:off x="0" y="0"/>
          <a:ext cx="0" cy="0"/>
          <a:chOff x="0" y="0"/>
          <a:chExt cx="0" cy="0"/>
        </a:xfrm>
      </p:grpSpPr>
      <p:sp>
        <p:nvSpPr>
          <p:cNvPr id="1049332" name="Text Box 2"/>
          <p:cNvSpPr txBox="1">
            <a:spLocks noChangeArrowheads="1"/>
          </p:cNvSpPr>
          <p:nvPr/>
        </p:nvSpPr>
        <p:spPr bwMode="auto">
          <a:xfrm>
            <a:off x="1538288" y="622300"/>
            <a:ext cx="3871912" cy="1348740"/>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(1)</a:t>
            </a:r>
            <a:r>
              <a:rPr altLang="en-US" b="1" sz="2800" lang="zh-CN"/>
              <a:t>初始化</a:t>
            </a:r>
            <a:r>
              <a:rPr altLang="zh-CN" b="1" sz="2800" lang="en-US"/>
              <a:t>:</a:t>
            </a:r>
            <a:r>
              <a:rPr altLang="en-US" b="1" sz="2800" lang="zh-CN"/>
              <a:t>设置工作方式、屏蔽字、分配中断类型码等</a:t>
            </a:r>
          </a:p>
        </p:txBody>
      </p:sp>
      <p:sp>
        <p:nvSpPr>
          <p:cNvPr id="1049333" name="Text Box 3"/>
          <p:cNvSpPr txBox="1">
            <a:spLocks noChangeArrowheads="1"/>
          </p:cNvSpPr>
          <p:nvPr/>
        </p:nvSpPr>
        <p:spPr bwMode="auto">
          <a:xfrm>
            <a:off x="1538288" y="2113037"/>
            <a:ext cx="3871912" cy="523875"/>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(2)</a:t>
            </a:r>
            <a:r>
              <a:rPr altLang="en-US" b="1" sz="2800" lang="zh-CN"/>
              <a:t>启动设备</a:t>
            </a:r>
            <a:r>
              <a:rPr altLang="zh-CN" b="1" sz="2800" lang="en-US"/>
              <a:t>(</a:t>
            </a:r>
            <a:r>
              <a:rPr altLang="en-US" b="1" sz="2800" lang="zh-CN"/>
              <a:t>送命令字</a:t>
            </a:r>
            <a:r>
              <a:rPr altLang="zh-CN" b="1" sz="2800" lang="en-US"/>
              <a:t>)</a:t>
            </a:r>
            <a:endParaRPr altLang="en-US" b="1" sz="2800" lang="zh-CN"/>
          </a:p>
        </p:txBody>
      </p:sp>
      <p:sp>
        <p:nvSpPr>
          <p:cNvPr id="1049334" name="Text Box 61"/>
          <p:cNvSpPr txBox="1">
            <a:spLocks noChangeArrowheads="1"/>
          </p:cNvSpPr>
          <p:nvPr/>
        </p:nvSpPr>
        <p:spPr bwMode="auto">
          <a:xfrm>
            <a:off x="1524000" y="2765872"/>
            <a:ext cx="3700463" cy="519112"/>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(3)</a:t>
            </a:r>
            <a:r>
              <a:rPr altLang="en-US" b="1" sz="2800" lang="zh-CN"/>
              <a:t>设备请求中断</a:t>
            </a:r>
          </a:p>
        </p:txBody>
      </p:sp>
      <p:sp>
        <p:nvSpPr>
          <p:cNvPr id="1049335" name="Text Box 62"/>
          <p:cNvSpPr txBox="1">
            <a:spLocks noChangeArrowheads="1"/>
          </p:cNvSpPr>
          <p:nvPr/>
        </p:nvSpPr>
        <p:spPr bwMode="auto">
          <a:xfrm>
            <a:off x="1574800" y="44450"/>
            <a:ext cx="4724400" cy="523220"/>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2.</a:t>
            </a:r>
            <a:r>
              <a:rPr altLang="en-US" b="1" sz="2800" lang="zh-CN"/>
              <a:t>工作过程（外中断）</a:t>
            </a:r>
          </a:p>
        </p:txBody>
      </p:sp>
      <p:sp>
        <p:nvSpPr>
          <p:cNvPr id="1049336" name="Text Box 63"/>
          <p:cNvSpPr txBox="1">
            <a:spLocks noChangeArrowheads="1"/>
          </p:cNvSpPr>
          <p:nvPr/>
        </p:nvSpPr>
        <p:spPr bwMode="auto">
          <a:xfrm>
            <a:off x="1523999" y="3410997"/>
            <a:ext cx="4233865" cy="954107"/>
          </a:xfrm>
          <a:prstGeom prst="rect"/>
          <a:noFill/>
          <a:ln w="12700" cap="sq">
            <a:noFill/>
            <a:miter lim="800000"/>
            <a:headEnd type="none" w="sm" len="sm"/>
            <a:tailEnd type="none" w="sm" len="sm"/>
          </a:ln>
        </p:spPr>
        <p:txBody>
          <a:bodyPr wrap="square">
            <a:spAutoFit/>
          </a:bodyPr>
          <a:p>
            <a:pPr eaLnBrk="1" hangingPunct="1">
              <a:spcBef>
                <a:spcPct val="50000"/>
              </a:spcBef>
            </a:pPr>
            <a:r>
              <a:rPr altLang="zh-CN" b="1" sz="2800" lang="en-US"/>
              <a:t>(4)</a:t>
            </a:r>
            <a:r>
              <a:rPr altLang="en-US" b="1" sz="2800" lang="zh-CN"/>
              <a:t>中断控制器汇集各请求，向</a:t>
            </a:r>
            <a:r>
              <a:rPr altLang="zh-CN" b="1" sz="2800" lang="en-US"/>
              <a:t>CPU</a:t>
            </a:r>
            <a:r>
              <a:rPr altLang="en-US" b="1" sz="2800" lang="zh-CN"/>
              <a:t>送</a:t>
            </a:r>
            <a:r>
              <a:rPr altLang="zh-CN" b="1" sz="2800" lang="en-US"/>
              <a:t>INT</a:t>
            </a:r>
          </a:p>
        </p:txBody>
      </p:sp>
      <p:sp>
        <p:nvSpPr>
          <p:cNvPr id="1049337" name="Text Box 64"/>
          <p:cNvSpPr txBox="1">
            <a:spLocks noChangeArrowheads="1"/>
          </p:cNvSpPr>
          <p:nvPr/>
        </p:nvSpPr>
        <p:spPr bwMode="auto">
          <a:xfrm>
            <a:off x="1524000" y="4422056"/>
            <a:ext cx="3700463" cy="519112"/>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(5)CPU</a:t>
            </a:r>
            <a:r>
              <a:rPr altLang="en-US" b="1" sz="2800" lang="zh-CN"/>
              <a:t>响应，发</a:t>
            </a:r>
            <a:r>
              <a:rPr altLang="zh-CN" b="1" sz="2800" lang="en-US"/>
              <a:t>INTA</a:t>
            </a:r>
          </a:p>
        </p:txBody>
      </p:sp>
      <p:sp>
        <p:nvSpPr>
          <p:cNvPr id="1049338" name="Text Box 65"/>
          <p:cNvSpPr txBox="1">
            <a:spLocks noChangeArrowheads="1"/>
          </p:cNvSpPr>
          <p:nvPr/>
        </p:nvSpPr>
        <p:spPr bwMode="auto">
          <a:xfrm>
            <a:off x="1559496" y="5066020"/>
            <a:ext cx="4274568" cy="523220"/>
          </a:xfrm>
          <a:prstGeom prst="rect"/>
          <a:noFill/>
          <a:ln w="12700" cap="sq">
            <a:noFill/>
            <a:miter lim="800000"/>
            <a:headEnd type="none" w="sm" len="sm"/>
            <a:tailEnd type="none" w="sm" len="sm"/>
          </a:ln>
        </p:spPr>
        <p:txBody>
          <a:bodyPr wrap="square">
            <a:spAutoFit/>
          </a:bodyPr>
          <a:p>
            <a:pPr eaLnBrk="1" hangingPunct="1">
              <a:spcBef>
                <a:spcPct val="50000"/>
              </a:spcBef>
            </a:pPr>
            <a:r>
              <a:rPr altLang="zh-CN" b="1" sz="2800" lang="en-US"/>
              <a:t>(6)</a:t>
            </a:r>
            <a:r>
              <a:rPr altLang="en-US" b="1" sz="2800" lang="zh-CN"/>
              <a:t>中断控制器送出中断号</a:t>
            </a:r>
          </a:p>
        </p:txBody>
      </p:sp>
      <p:sp>
        <p:nvSpPr>
          <p:cNvPr id="1049339" name="Text Box 66"/>
          <p:cNvSpPr txBox="1">
            <a:spLocks noChangeArrowheads="1"/>
          </p:cNvSpPr>
          <p:nvPr/>
        </p:nvSpPr>
        <p:spPr bwMode="auto">
          <a:xfrm>
            <a:off x="1574800" y="5715273"/>
            <a:ext cx="4259264" cy="954087"/>
          </a:xfrm>
          <a:prstGeom prst="rect"/>
          <a:noFill/>
          <a:ln w="12700" cap="sq">
            <a:noFill/>
            <a:miter lim="800000"/>
            <a:headEnd type="none" w="sm" len="sm"/>
            <a:tailEnd type="none" w="sm" len="sm"/>
          </a:ln>
        </p:spPr>
        <p:txBody>
          <a:bodyPr wrap="square">
            <a:spAutoFit/>
          </a:bodyPr>
          <a:p>
            <a:pPr eaLnBrk="1" hangingPunct="1">
              <a:spcBef>
                <a:spcPct val="50000"/>
              </a:spcBef>
            </a:pPr>
            <a:r>
              <a:rPr altLang="zh-CN" b="1" sz="2800" lang="en-US"/>
              <a:t>(7)CPU</a:t>
            </a:r>
            <a:r>
              <a:rPr altLang="en-US" b="1" sz="2800" lang="zh-CN"/>
              <a:t>执行中断隐指令，转中断服务程序</a:t>
            </a:r>
          </a:p>
        </p:txBody>
      </p:sp>
      <p:grpSp>
        <p:nvGrpSpPr>
          <p:cNvPr id="100" name="Group 167"/>
          <p:cNvGrpSpPr/>
          <p:nvPr/>
        </p:nvGrpSpPr>
        <p:grpSpPr bwMode="auto">
          <a:xfrm>
            <a:off x="5524501" y="304800"/>
            <a:ext cx="5186363" cy="6569075"/>
            <a:chOff x="2520" y="192"/>
            <a:chExt cx="3267" cy="4138"/>
          </a:xfrm>
        </p:grpSpPr>
        <p:grpSp>
          <p:nvGrpSpPr>
            <p:cNvPr id="101" name="Group 92"/>
            <p:cNvGrpSpPr/>
            <p:nvPr/>
          </p:nvGrpSpPr>
          <p:grpSpPr bwMode="auto">
            <a:xfrm>
              <a:off x="2520" y="192"/>
              <a:ext cx="3267" cy="3936"/>
              <a:chOff x="2493" y="192"/>
              <a:chExt cx="3267" cy="3936"/>
            </a:xfrm>
          </p:grpSpPr>
          <p:sp>
            <p:nvSpPr>
              <p:cNvPr id="1049340" name="Line 93"/>
              <p:cNvSpPr>
                <a:spLocks noChangeShapeType="1"/>
              </p:cNvSpPr>
              <p:nvPr/>
            </p:nvSpPr>
            <p:spPr bwMode="auto">
              <a:xfrm>
                <a:off x="5232" y="240"/>
                <a:ext cx="0" cy="2112"/>
              </a:xfrm>
              <a:prstGeom prst="line"/>
              <a:noFill/>
              <a:ln w="76200">
                <a:solidFill>
                  <a:schemeClr val="tx1"/>
                </a:solidFill>
                <a:round/>
                <a:headEnd/>
                <a:tailEnd/>
              </a:ln>
            </p:spPr>
            <p:txBody>
              <a:bodyPr anchor="ctr" wrap="none"/>
              <a:p>
                <a:endParaRPr altLang="en-US" lang="zh-CN"/>
              </a:p>
            </p:txBody>
          </p:sp>
          <p:sp>
            <p:nvSpPr>
              <p:cNvPr id="1049341" name="Line 94"/>
              <p:cNvSpPr>
                <a:spLocks noChangeShapeType="1"/>
              </p:cNvSpPr>
              <p:nvPr/>
            </p:nvSpPr>
            <p:spPr bwMode="auto">
              <a:xfrm>
                <a:off x="2880" y="192"/>
                <a:ext cx="0" cy="3936"/>
              </a:xfrm>
              <a:prstGeom prst="line"/>
              <a:noFill/>
              <a:ln w="76200">
                <a:solidFill>
                  <a:schemeClr val="tx1"/>
                </a:solidFill>
                <a:round/>
                <a:headEnd type="triangle" w="med" len="med"/>
                <a:tailEnd type="triangle" w="med" len="med"/>
              </a:ln>
            </p:spPr>
            <p:txBody>
              <a:bodyPr anchor="ctr" wrap="none"/>
              <a:p>
                <a:endParaRPr altLang="en-US" lang="zh-CN"/>
              </a:p>
            </p:txBody>
          </p:sp>
          <p:sp>
            <p:nvSpPr>
              <p:cNvPr id="1049342" name="Line 95"/>
              <p:cNvSpPr>
                <a:spLocks noChangeShapeType="1"/>
              </p:cNvSpPr>
              <p:nvPr/>
            </p:nvSpPr>
            <p:spPr bwMode="auto">
              <a:xfrm>
                <a:off x="4896" y="2160"/>
                <a:ext cx="0" cy="672"/>
              </a:xfrm>
              <a:prstGeom prst="line"/>
              <a:noFill/>
              <a:ln w="38100">
                <a:solidFill>
                  <a:schemeClr val="tx1"/>
                </a:solidFill>
                <a:round/>
                <a:headEnd/>
                <a:tailEnd/>
              </a:ln>
            </p:spPr>
            <p:txBody>
              <a:bodyPr anchor="ctr" wrap="none"/>
              <a:p>
                <a:endParaRPr altLang="en-US" lang="zh-CN"/>
              </a:p>
            </p:txBody>
          </p:sp>
          <p:sp>
            <p:nvSpPr>
              <p:cNvPr id="1049343" name="Line 96"/>
              <p:cNvSpPr>
                <a:spLocks noChangeShapeType="1"/>
              </p:cNvSpPr>
              <p:nvPr/>
            </p:nvSpPr>
            <p:spPr bwMode="auto">
              <a:xfrm flipH="1">
                <a:off x="4704" y="2688"/>
                <a:ext cx="288" cy="0"/>
              </a:xfrm>
              <a:prstGeom prst="line"/>
              <a:noFill/>
              <a:ln w="38100">
                <a:solidFill>
                  <a:schemeClr val="tx1"/>
                </a:solidFill>
                <a:round/>
                <a:headEnd/>
                <a:tailEnd type="triangle" w="med" len="med"/>
              </a:ln>
            </p:spPr>
            <p:txBody>
              <a:bodyPr anchor="ctr" wrap="none"/>
              <a:p>
                <a:endParaRPr altLang="en-US" lang="zh-CN"/>
              </a:p>
            </p:txBody>
          </p:sp>
          <p:sp>
            <p:nvSpPr>
              <p:cNvPr id="1049344" name="Line 97"/>
              <p:cNvSpPr>
                <a:spLocks noChangeShapeType="1"/>
              </p:cNvSpPr>
              <p:nvPr/>
            </p:nvSpPr>
            <p:spPr bwMode="auto">
              <a:xfrm flipH="1">
                <a:off x="4704" y="2160"/>
                <a:ext cx="192" cy="0"/>
              </a:xfrm>
              <a:prstGeom prst="line"/>
              <a:noFill/>
              <a:ln w="38100">
                <a:solidFill>
                  <a:schemeClr val="tx1"/>
                </a:solidFill>
                <a:round/>
                <a:headEnd/>
                <a:tailEnd/>
              </a:ln>
            </p:spPr>
            <p:txBody>
              <a:bodyPr anchor="ctr" wrap="none"/>
              <a:p>
                <a:endParaRPr altLang="en-US" lang="zh-CN"/>
              </a:p>
            </p:txBody>
          </p:sp>
          <p:sp>
            <p:nvSpPr>
              <p:cNvPr id="1049345" name="Line 98"/>
              <p:cNvSpPr>
                <a:spLocks noChangeShapeType="1"/>
              </p:cNvSpPr>
              <p:nvPr/>
            </p:nvSpPr>
            <p:spPr bwMode="auto">
              <a:xfrm flipH="1">
                <a:off x="4704" y="576"/>
                <a:ext cx="240" cy="0"/>
              </a:xfrm>
              <a:prstGeom prst="line"/>
              <a:noFill/>
              <a:ln w="38100">
                <a:solidFill>
                  <a:schemeClr val="tx1"/>
                </a:solidFill>
                <a:round/>
                <a:headEnd type="triangle" w="med" len="med"/>
                <a:tailEnd/>
              </a:ln>
            </p:spPr>
            <p:txBody>
              <a:bodyPr anchor="ctr" wrap="none"/>
              <a:p>
                <a:endParaRPr altLang="en-US" lang="zh-CN"/>
              </a:p>
            </p:txBody>
          </p:sp>
          <p:sp>
            <p:nvSpPr>
              <p:cNvPr id="1049346" name="Line 99"/>
              <p:cNvSpPr>
                <a:spLocks noChangeShapeType="1"/>
              </p:cNvSpPr>
              <p:nvPr/>
            </p:nvSpPr>
            <p:spPr bwMode="auto">
              <a:xfrm flipV="1">
                <a:off x="5136" y="2688"/>
                <a:ext cx="0" cy="192"/>
              </a:xfrm>
              <a:prstGeom prst="line"/>
              <a:noFill/>
              <a:ln w="19050" cap="rnd">
                <a:solidFill>
                  <a:schemeClr val="tx1"/>
                </a:solidFill>
                <a:prstDash val="sysDot"/>
                <a:round/>
                <a:headEnd/>
                <a:tailEnd/>
              </a:ln>
            </p:spPr>
            <p:txBody>
              <a:bodyPr anchor="ctr" wrap="none"/>
              <a:p>
                <a:endParaRPr altLang="en-US" lang="zh-CN"/>
              </a:p>
            </p:txBody>
          </p:sp>
          <p:sp>
            <p:nvSpPr>
              <p:cNvPr id="1049347" name="Line 100"/>
              <p:cNvSpPr>
                <a:spLocks noChangeShapeType="1"/>
              </p:cNvSpPr>
              <p:nvPr/>
            </p:nvSpPr>
            <p:spPr bwMode="auto">
              <a:xfrm flipH="1">
                <a:off x="2880" y="480"/>
                <a:ext cx="672" cy="0"/>
              </a:xfrm>
              <a:prstGeom prst="line"/>
              <a:noFill/>
              <a:ln w="38100">
                <a:solidFill>
                  <a:schemeClr val="tx1"/>
                </a:solidFill>
                <a:round/>
                <a:headEnd type="triangle" w="med" len="med"/>
                <a:tailEnd/>
              </a:ln>
            </p:spPr>
            <p:txBody>
              <a:bodyPr anchor="ctr" wrap="none"/>
              <a:p>
                <a:endParaRPr altLang="en-US" lang="zh-CN"/>
              </a:p>
            </p:txBody>
          </p:sp>
          <p:sp>
            <p:nvSpPr>
              <p:cNvPr id="1049348" name="Line 101"/>
              <p:cNvSpPr>
                <a:spLocks noChangeShapeType="1"/>
              </p:cNvSpPr>
              <p:nvPr/>
            </p:nvSpPr>
            <p:spPr bwMode="auto">
              <a:xfrm flipH="1">
                <a:off x="4704" y="336"/>
                <a:ext cx="240" cy="0"/>
              </a:xfrm>
              <a:prstGeom prst="line"/>
              <a:noFill/>
              <a:ln w="38100">
                <a:solidFill>
                  <a:schemeClr val="tx1"/>
                </a:solidFill>
                <a:round/>
                <a:headEnd type="triangle" w="med" len="med"/>
                <a:tailEnd/>
              </a:ln>
            </p:spPr>
            <p:txBody>
              <a:bodyPr anchor="ctr" wrap="none"/>
              <a:p>
                <a:endParaRPr altLang="en-US" lang="zh-CN"/>
              </a:p>
            </p:txBody>
          </p:sp>
          <p:sp>
            <p:nvSpPr>
              <p:cNvPr id="1049349" name="Rectangle 102"/>
              <p:cNvSpPr>
                <a:spLocks noChangeArrowheads="1"/>
              </p:cNvSpPr>
              <p:nvPr/>
            </p:nvSpPr>
            <p:spPr bwMode="auto">
              <a:xfrm>
                <a:off x="3552" y="2544"/>
                <a:ext cx="1152" cy="576"/>
              </a:xfrm>
              <a:prstGeom prst="rect"/>
              <a:solidFill>
                <a:srgbClr val="12DEFA"/>
              </a:solidFill>
              <a:ln w="38100" cap="sq">
                <a:solidFill>
                  <a:schemeClr val="tx1"/>
                </a:solidFill>
                <a:miter lim="800000"/>
                <a:headEnd type="none" w="sm" len="sm"/>
                <a:tailEnd type="none" w="sm" len="sm"/>
              </a:ln>
            </p:spPr>
            <p:txBody>
              <a:bodyPr anchor="ctr" wrap="none"/>
              <a:p>
                <a:endParaRPr altLang="en-US" lang="zh-CN"/>
              </a:p>
            </p:txBody>
          </p:sp>
          <p:sp>
            <p:nvSpPr>
              <p:cNvPr id="1049350" name="Text Box 103"/>
              <p:cNvSpPr txBox="1">
                <a:spLocks noChangeArrowheads="1"/>
              </p:cNvSpPr>
              <p:nvPr/>
            </p:nvSpPr>
            <p:spPr bwMode="auto">
              <a:xfrm>
                <a:off x="2976" y="2880"/>
                <a:ext cx="912"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D7~0</a:t>
                </a:r>
              </a:p>
            </p:txBody>
          </p:sp>
          <p:sp>
            <p:nvSpPr>
              <p:cNvPr id="1049351" name="Line 104"/>
              <p:cNvSpPr>
                <a:spLocks noChangeShapeType="1"/>
              </p:cNvSpPr>
              <p:nvPr/>
            </p:nvSpPr>
            <p:spPr bwMode="auto">
              <a:xfrm>
                <a:off x="4944" y="384"/>
                <a:ext cx="0" cy="192"/>
              </a:xfrm>
              <a:prstGeom prst="line"/>
              <a:noFill/>
              <a:ln w="19050" cap="rnd">
                <a:solidFill>
                  <a:schemeClr val="tx1"/>
                </a:solidFill>
                <a:prstDash val="sysDot"/>
                <a:round/>
                <a:headEnd type="none" w="sm" len="sm"/>
                <a:tailEnd type="none" w="sm" len="sm"/>
              </a:ln>
            </p:spPr>
            <p:txBody>
              <a:bodyPr anchor="ctr" wrap="none"/>
              <a:p>
                <a:endParaRPr altLang="en-US" lang="zh-CN"/>
              </a:p>
            </p:txBody>
          </p:sp>
          <p:sp>
            <p:nvSpPr>
              <p:cNvPr id="1049352" name="Text Box 105"/>
              <p:cNvSpPr txBox="1">
                <a:spLocks noChangeArrowheads="1"/>
              </p:cNvSpPr>
              <p:nvPr/>
            </p:nvSpPr>
            <p:spPr bwMode="auto">
              <a:xfrm>
                <a:off x="4992" y="2544"/>
                <a:ext cx="768"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IRQ0</a:t>
                </a:r>
              </a:p>
            </p:txBody>
          </p:sp>
          <p:sp>
            <p:nvSpPr>
              <p:cNvPr id="1049353" name="Text Box 106"/>
              <p:cNvSpPr txBox="1">
                <a:spLocks noChangeArrowheads="1"/>
              </p:cNvSpPr>
              <p:nvPr/>
            </p:nvSpPr>
            <p:spPr bwMode="auto">
              <a:xfrm>
                <a:off x="2880" y="240"/>
                <a:ext cx="105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地址线</a:t>
                </a:r>
              </a:p>
            </p:txBody>
          </p:sp>
          <p:sp>
            <p:nvSpPr>
              <p:cNvPr id="1049354" name="Text Box 107"/>
              <p:cNvSpPr txBox="1">
                <a:spLocks noChangeArrowheads="1"/>
              </p:cNvSpPr>
              <p:nvPr/>
            </p:nvSpPr>
            <p:spPr bwMode="auto">
              <a:xfrm>
                <a:off x="3552" y="306"/>
                <a:ext cx="1152" cy="291"/>
              </a:xfrm>
              <a:prstGeom prst="rect"/>
              <a:solidFill>
                <a:srgbClr val="12DEFA"/>
              </a:solidFill>
              <a:ln w="38100" cap="sq">
                <a:solidFill>
                  <a:schemeClr val="tx1"/>
                </a:solidFill>
                <a:miter lim="800000"/>
                <a:headEnd type="none" w="sm" len="sm"/>
                <a:tailEnd type="none" w="sm" len="sm"/>
              </a:ln>
            </p:spPr>
            <p:txBody>
              <a:bodyPr>
                <a:spAutoFit/>
              </a:bodyPr>
              <a:p>
                <a:pPr eaLnBrk="1" hangingPunct="1">
                  <a:spcBef>
                    <a:spcPct val="50000"/>
                  </a:spcBef>
                </a:pPr>
                <a:r>
                  <a:rPr altLang="en-US" b="1" sz="2400" lang="zh-CN"/>
                  <a:t>寄存器选择</a:t>
                </a:r>
              </a:p>
            </p:txBody>
          </p:sp>
          <p:sp>
            <p:nvSpPr>
              <p:cNvPr id="1049355" name="Text Box 108"/>
              <p:cNvSpPr txBox="1">
                <a:spLocks noChangeArrowheads="1"/>
              </p:cNvSpPr>
              <p:nvPr/>
            </p:nvSpPr>
            <p:spPr bwMode="auto">
              <a:xfrm>
                <a:off x="3552" y="720"/>
                <a:ext cx="1152" cy="291"/>
              </a:xfrm>
              <a:prstGeom prst="rect"/>
              <a:solidFill>
                <a:srgbClr val="12DEFA"/>
              </a:solidFill>
              <a:ln w="38100" cap="sq">
                <a:solidFill>
                  <a:schemeClr val="tx1"/>
                </a:solidFill>
                <a:miter lim="800000"/>
                <a:headEnd type="none" w="sm" len="sm"/>
                <a:tailEnd type="none" w="sm" len="sm"/>
              </a:ln>
            </p:spPr>
            <p:txBody>
              <a:bodyPr>
                <a:spAutoFit/>
              </a:bodyPr>
              <a:p>
                <a:pPr eaLnBrk="1" hangingPunct="1">
                  <a:spcBef>
                    <a:spcPct val="50000"/>
                  </a:spcBef>
                </a:pPr>
                <a:r>
                  <a:rPr altLang="zh-CN" b="1" sz="2400" lang="en-US"/>
                  <a:t>   </a:t>
                </a:r>
                <a:r>
                  <a:rPr altLang="en-US" b="1" sz="2400" lang="zh-CN"/>
                  <a:t>命令字</a:t>
                </a:r>
                <a:r>
                  <a:rPr altLang="zh-CN" b="1" sz="2400" lang="en-US"/>
                  <a:t>R</a:t>
                </a:r>
              </a:p>
            </p:txBody>
          </p:sp>
          <p:sp>
            <p:nvSpPr>
              <p:cNvPr id="1049356" name="Text Box 109"/>
              <p:cNvSpPr txBox="1">
                <a:spLocks noChangeArrowheads="1"/>
              </p:cNvSpPr>
              <p:nvPr/>
            </p:nvSpPr>
            <p:spPr bwMode="auto">
              <a:xfrm>
                <a:off x="3552" y="1152"/>
                <a:ext cx="1152" cy="291"/>
              </a:xfrm>
              <a:prstGeom prst="rect"/>
              <a:solidFill>
                <a:srgbClr val="12DEFA"/>
              </a:solidFill>
              <a:ln w="38100" cap="sq">
                <a:solidFill>
                  <a:schemeClr val="tx1"/>
                </a:solidFill>
                <a:miter lim="800000"/>
                <a:headEnd type="none" w="sm" len="sm"/>
                <a:tailEnd type="none" w="sm" len="sm"/>
              </a:ln>
            </p:spPr>
            <p:txBody>
              <a:bodyPr>
                <a:spAutoFit/>
              </a:bodyPr>
              <a:p>
                <a:pPr eaLnBrk="1" hangingPunct="1">
                  <a:spcBef>
                    <a:spcPct val="50000"/>
                  </a:spcBef>
                </a:pPr>
                <a:r>
                  <a:rPr altLang="zh-CN" b="1" sz="2400" lang="en-US"/>
                  <a:t>   </a:t>
                </a:r>
                <a:r>
                  <a:rPr altLang="en-US" b="1" sz="2400" lang="zh-CN"/>
                  <a:t>状态字</a:t>
                </a:r>
                <a:r>
                  <a:rPr altLang="zh-CN" b="1" sz="2400" lang="en-US"/>
                  <a:t>R</a:t>
                </a:r>
              </a:p>
            </p:txBody>
          </p:sp>
          <p:sp>
            <p:nvSpPr>
              <p:cNvPr id="1049357" name="Text Box 110"/>
              <p:cNvSpPr txBox="1">
                <a:spLocks noChangeArrowheads="1"/>
              </p:cNvSpPr>
              <p:nvPr/>
            </p:nvSpPr>
            <p:spPr bwMode="auto">
              <a:xfrm>
                <a:off x="3552" y="1584"/>
                <a:ext cx="1152" cy="291"/>
              </a:xfrm>
              <a:prstGeom prst="rect"/>
              <a:solidFill>
                <a:srgbClr val="12DEFA"/>
              </a:solidFill>
              <a:ln w="38100" cap="sq">
                <a:solidFill>
                  <a:schemeClr val="tx1"/>
                </a:solidFill>
                <a:miter lim="800000"/>
                <a:headEnd type="none" w="sm" len="sm"/>
                <a:tailEnd type="none" w="sm" len="sm"/>
              </a:ln>
            </p:spPr>
            <p:txBody>
              <a:bodyPr>
                <a:spAutoFit/>
              </a:bodyPr>
              <a:p>
                <a:pPr eaLnBrk="1" hangingPunct="1">
                  <a:spcBef>
                    <a:spcPct val="50000"/>
                  </a:spcBef>
                </a:pPr>
                <a:r>
                  <a:rPr altLang="en-US" b="1" sz="2400" lang="zh-CN"/>
                  <a:t>数据缓冲器</a:t>
                </a:r>
              </a:p>
            </p:txBody>
          </p:sp>
          <p:sp>
            <p:nvSpPr>
              <p:cNvPr id="1049358" name="Text Box 111"/>
              <p:cNvSpPr txBox="1">
                <a:spLocks noChangeArrowheads="1"/>
              </p:cNvSpPr>
              <p:nvPr/>
            </p:nvSpPr>
            <p:spPr bwMode="auto">
              <a:xfrm>
                <a:off x="3552" y="2016"/>
                <a:ext cx="1152" cy="291"/>
              </a:xfrm>
              <a:prstGeom prst="rect"/>
              <a:solidFill>
                <a:srgbClr val="12DEFA"/>
              </a:solidFill>
              <a:ln w="38100" cap="sq">
                <a:solidFill>
                  <a:schemeClr val="tx1"/>
                </a:solidFill>
                <a:miter lim="800000"/>
                <a:headEnd type="none" w="sm" len="sm"/>
                <a:tailEnd type="none" w="sm" len="sm"/>
              </a:ln>
            </p:spPr>
            <p:txBody>
              <a:bodyPr>
                <a:spAutoFit/>
              </a:bodyPr>
              <a:p>
                <a:pPr eaLnBrk="1" hangingPunct="1">
                  <a:spcBef>
                    <a:spcPct val="50000"/>
                  </a:spcBef>
                </a:pPr>
                <a:r>
                  <a:rPr altLang="zh-CN" b="1" sz="2400" lang="en-US"/>
                  <a:t>  </a:t>
                </a:r>
                <a:r>
                  <a:rPr altLang="en-US" b="1" sz="2400" lang="zh-CN"/>
                  <a:t>控制逻辑</a:t>
                </a:r>
              </a:p>
            </p:txBody>
          </p:sp>
          <p:sp>
            <p:nvSpPr>
              <p:cNvPr id="1049359" name="Text Box 112"/>
              <p:cNvSpPr txBox="1">
                <a:spLocks noChangeArrowheads="1"/>
              </p:cNvSpPr>
              <p:nvPr/>
            </p:nvSpPr>
            <p:spPr bwMode="auto">
              <a:xfrm>
                <a:off x="2880" y="624"/>
                <a:ext cx="105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数据线</a:t>
                </a:r>
              </a:p>
            </p:txBody>
          </p:sp>
          <p:sp>
            <p:nvSpPr>
              <p:cNvPr id="1049360" name="Text Box 113"/>
              <p:cNvSpPr txBox="1">
                <a:spLocks noChangeArrowheads="1"/>
              </p:cNvSpPr>
              <p:nvPr/>
            </p:nvSpPr>
            <p:spPr bwMode="auto">
              <a:xfrm>
                <a:off x="2880" y="1056"/>
                <a:ext cx="105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数据线</a:t>
                </a:r>
              </a:p>
            </p:txBody>
          </p:sp>
          <p:sp>
            <p:nvSpPr>
              <p:cNvPr id="1049361" name="Line 114"/>
              <p:cNvSpPr>
                <a:spLocks noChangeShapeType="1"/>
              </p:cNvSpPr>
              <p:nvPr/>
            </p:nvSpPr>
            <p:spPr bwMode="auto">
              <a:xfrm flipH="1">
                <a:off x="2880" y="864"/>
                <a:ext cx="672" cy="0"/>
              </a:xfrm>
              <a:prstGeom prst="line"/>
              <a:noFill/>
              <a:ln w="38100">
                <a:solidFill>
                  <a:schemeClr val="tx1"/>
                </a:solidFill>
                <a:round/>
                <a:headEnd type="triangle" w="med" len="med"/>
                <a:tailEnd/>
              </a:ln>
            </p:spPr>
            <p:txBody>
              <a:bodyPr anchor="ctr" wrap="none"/>
              <a:p>
                <a:endParaRPr altLang="en-US" lang="zh-CN"/>
              </a:p>
            </p:txBody>
          </p:sp>
          <p:sp>
            <p:nvSpPr>
              <p:cNvPr id="1049362" name="Line 115"/>
              <p:cNvSpPr>
                <a:spLocks noChangeShapeType="1"/>
              </p:cNvSpPr>
              <p:nvPr/>
            </p:nvSpPr>
            <p:spPr bwMode="auto">
              <a:xfrm flipH="1">
                <a:off x="2880" y="1296"/>
                <a:ext cx="672" cy="0"/>
              </a:xfrm>
              <a:prstGeom prst="line"/>
              <a:noFill/>
              <a:ln w="38100">
                <a:solidFill>
                  <a:schemeClr val="tx1"/>
                </a:solidFill>
                <a:round/>
                <a:headEnd/>
                <a:tailEnd type="triangle" w="med" len="med"/>
              </a:ln>
            </p:spPr>
            <p:txBody>
              <a:bodyPr anchor="ctr" wrap="none"/>
              <a:p>
                <a:endParaRPr altLang="en-US" lang="zh-CN"/>
              </a:p>
            </p:txBody>
          </p:sp>
          <p:sp>
            <p:nvSpPr>
              <p:cNvPr id="1049363" name="Line 116"/>
              <p:cNvSpPr>
                <a:spLocks noChangeShapeType="1"/>
              </p:cNvSpPr>
              <p:nvPr/>
            </p:nvSpPr>
            <p:spPr bwMode="auto">
              <a:xfrm flipH="1">
                <a:off x="2880" y="1728"/>
                <a:ext cx="672" cy="0"/>
              </a:xfrm>
              <a:prstGeom prst="line"/>
              <a:noFill/>
              <a:ln w="38100">
                <a:solidFill>
                  <a:schemeClr val="tx1"/>
                </a:solidFill>
                <a:round/>
                <a:headEnd type="triangle" w="med" len="med"/>
                <a:tailEnd type="triangle" w="med" len="med"/>
              </a:ln>
            </p:spPr>
            <p:txBody>
              <a:bodyPr anchor="ctr" wrap="none"/>
              <a:p>
                <a:endParaRPr altLang="en-US" lang="zh-CN"/>
              </a:p>
            </p:txBody>
          </p:sp>
          <p:sp>
            <p:nvSpPr>
              <p:cNvPr id="1049364" name="Text Box 117"/>
              <p:cNvSpPr txBox="1">
                <a:spLocks noChangeArrowheads="1"/>
              </p:cNvSpPr>
              <p:nvPr/>
            </p:nvSpPr>
            <p:spPr bwMode="auto">
              <a:xfrm>
                <a:off x="2880" y="1488"/>
                <a:ext cx="105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数据线</a:t>
                </a:r>
              </a:p>
            </p:txBody>
          </p:sp>
          <p:sp>
            <p:nvSpPr>
              <p:cNvPr id="1049365" name="Text Box 118"/>
              <p:cNvSpPr txBox="1">
                <a:spLocks noChangeArrowheads="1"/>
              </p:cNvSpPr>
              <p:nvPr/>
            </p:nvSpPr>
            <p:spPr bwMode="auto">
              <a:xfrm>
                <a:off x="3552" y="2640"/>
                <a:ext cx="1152" cy="288"/>
              </a:xfrm>
              <a:prstGeom prst="rect"/>
              <a:noFill/>
              <a:ln w="38100" cap="sq">
                <a:noFill/>
                <a:miter lim="800000"/>
                <a:headEnd type="none" w="sm" len="sm"/>
                <a:tailEnd type="none" w="sm" len="sm"/>
              </a:ln>
            </p:spPr>
            <p:txBody>
              <a:bodyPr>
                <a:spAutoFit/>
              </a:bodyPr>
              <a:p>
                <a:pPr eaLnBrk="1" hangingPunct="1">
                  <a:spcBef>
                    <a:spcPct val="50000"/>
                  </a:spcBef>
                </a:pPr>
                <a:r>
                  <a:rPr altLang="en-US" b="1" sz="2400" lang="zh-CN"/>
                  <a:t>中断控制器</a:t>
                </a:r>
              </a:p>
            </p:txBody>
          </p:sp>
          <p:sp>
            <p:nvSpPr>
              <p:cNvPr id="1049366" name="Line 119"/>
              <p:cNvSpPr>
                <a:spLocks noChangeShapeType="1"/>
              </p:cNvSpPr>
              <p:nvPr/>
            </p:nvSpPr>
            <p:spPr bwMode="auto">
              <a:xfrm flipH="1">
                <a:off x="2880" y="2688"/>
                <a:ext cx="672" cy="0"/>
              </a:xfrm>
              <a:prstGeom prst="line"/>
              <a:noFill/>
              <a:ln w="38100">
                <a:solidFill>
                  <a:schemeClr val="tx1"/>
                </a:solidFill>
                <a:round/>
                <a:headEnd/>
                <a:tailEnd type="triangle" w="med" len="med"/>
              </a:ln>
            </p:spPr>
            <p:txBody>
              <a:bodyPr anchor="ctr" wrap="none"/>
              <a:p>
                <a:endParaRPr altLang="en-US" lang="zh-CN"/>
              </a:p>
            </p:txBody>
          </p:sp>
          <p:sp>
            <p:nvSpPr>
              <p:cNvPr id="1049367" name="Line 120"/>
              <p:cNvSpPr>
                <a:spLocks noChangeShapeType="1"/>
              </p:cNvSpPr>
              <p:nvPr/>
            </p:nvSpPr>
            <p:spPr bwMode="auto">
              <a:xfrm flipH="1">
                <a:off x="2880" y="2880"/>
                <a:ext cx="672" cy="0"/>
              </a:xfrm>
              <a:prstGeom prst="line"/>
              <a:noFill/>
              <a:ln w="38100">
                <a:solidFill>
                  <a:schemeClr val="tx1"/>
                </a:solidFill>
                <a:round/>
                <a:headEnd type="triangle" w="med" len="med"/>
                <a:tailEnd/>
              </a:ln>
            </p:spPr>
            <p:txBody>
              <a:bodyPr anchor="ctr" wrap="none"/>
              <a:p>
                <a:endParaRPr altLang="en-US" lang="zh-CN"/>
              </a:p>
            </p:txBody>
          </p:sp>
          <p:sp>
            <p:nvSpPr>
              <p:cNvPr id="1049368" name="Line 121"/>
              <p:cNvSpPr>
                <a:spLocks noChangeShapeType="1"/>
              </p:cNvSpPr>
              <p:nvPr/>
            </p:nvSpPr>
            <p:spPr bwMode="auto">
              <a:xfrm flipH="1">
                <a:off x="2880" y="3072"/>
                <a:ext cx="672" cy="0"/>
              </a:xfrm>
              <a:prstGeom prst="line"/>
              <a:noFill/>
              <a:ln w="38100">
                <a:solidFill>
                  <a:schemeClr val="tx1"/>
                </a:solidFill>
                <a:round/>
                <a:headEnd type="triangle" w="med" len="med"/>
                <a:tailEnd type="triangle" w="med" len="med"/>
              </a:ln>
            </p:spPr>
            <p:txBody>
              <a:bodyPr anchor="ctr" wrap="none"/>
              <a:p>
                <a:endParaRPr altLang="en-US" lang="zh-CN"/>
              </a:p>
            </p:txBody>
          </p:sp>
          <p:sp>
            <p:nvSpPr>
              <p:cNvPr id="1049369" name="Text Box 122"/>
              <p:cNvSpPr txBox="1">
                <a:spLocks noChangeArrowheads="1"/>
              </p:cNvSpPr>
              <p:nvPr/>
            </p:nvSpPr>
            <p:spPr bwMode="auto">
              <a:xfrm>
                <a:off x="2976" y="2496"/>
                <a:ext cx="912"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INT</a:t>
                </a:r>
              </a:p>
            </p:txBody>
          </p:sp>
          <p:sp>
            <p:nvSpPr>
              <p:cNvPr id="1049370" name="Text Box 123"/>
              <p:cNvSpPr txBox="1">
                <a:spLocks noChangeArrowheads="1"/>
              </p:cNvSpPr>
              <p:nvPr/>
            </p:nvSpPr>
            <p:spPr bwMode="auto">
              <a:xfrm>
                <a:off x="2976" y="2688"/>
                <a:ext cx="912"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INTA</a:t>
                </a:r>
              </a:p>
            </p:txBody>
          </p:sp>
          <p:sp>
            <p:nvSpPr>
              <p:cNvPr id="1049371" name="Line 124"/>
              <p:cNvSpPr>
                <a:spLocks noChangeShapeType="1"/>
              </p:cNvSpPr>
              <p:nvPr/>
            </p:nvSpPr>
            <p:spPr bwMode="auto">
              <a:xfrm flipH="1">
                <a:off x="4704" y="864"/>
                <a:ext cx="528" cy="0"/>
              </a:xfrm>
              <a:prstGeom prst="line"/>
              <a:noFill/>
              <a:ln w="38100">
                <a:solidFill>
                  <a:schemeClr val="tx1"/>
                </a:solidFill>
                <a:round/>
                <a:headEnd type="triangle" w="med" len="med"/>
                <a:tailEnd/>
              </a:ln>
            </p:spPr>
            <p:txBody>
              <a:bodyPr anchor="ctr" wrap="none"/>
              <a:p>
                <a:endParaRPr altLang="en-US" lang="zh-CN"/>
              </a:p>
            </p:txBody>
          </p:sp>
          <p:sp>
            <p:nvSpPr>
              <p:cNvPr id="1049372" name="Text Box 125"/>
              <p:cNvSpPr txBox="1">
                <a:spLocks noChangeArrowheads="1"/>
              </p:cNvSpPr>
              <p:nvPr/>
            </p:nvSpPr>
            <p:spPr bwMode="auto">
              <a:xfrm>
                <a:off x="4752" y="624"/>
                <a:ext cx="81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命令</a:t>
                </a:r>
              </a:p>
            </p:txBody>
          </p:sp>
          <p:sp>
            <p:nvSpPr>
              <p:cNvPr id="1049373" name="Line 126"/>
              <p:cNvSpPr>
                <a:spLocks noChangeShapeType="1"/>
              </p:cNvSpPr>
              <p:nvPr/>
            </p:nvSpPr>
            <p:spPr bwMode="auto">
              <a:xfrm flipH="1">
                <a:off x="4704" y="1296"/>
                <a:ext cx="528" cy="0"/>
              </a:xfrm>
              <a:prstGeom prst="line"/>
              <a:noFill/>
              <a:ln w="38100">
                <a:solidFill>
                  <a:schemeClr val="tx1"/>
                </a:solidFill>
                <a:round/>
                <a:headEnd/>
                <a:tailEnd type="triangle" w="med" len="med"/>
              </a:ln>
            </p:spPr>
            <p:txBody>
              <a:bodyPr anchor="ctr" wrap="none"/>
              <a:p>
                <a:endParaRPr altLang="en-US" lang="zh-CN"/>
              </a:p>
            </p:txBody>
          </p:sp>
          <p:sp>
            <p:nvSpPr>
              <p:cNvPr id="1049374" name="Line 127"/>
              <p:cNvSpPr>
                <a:spLocks noChangeShapeType="1"/>
              </p:cNvSpPr>
              <p:nvPr/>
            </p:nvSpPr>
            <p:spPr bwMode="auto">
              <a:xfrm flipH="1">
                <a:off x="4704" y="1728"/>
                <a:ext cx="528" cy="0"/>
              </a:xfrm>
              <a:prstGeom prst="line"/>
              <a:noFill/>
              <a:ln w="38100">
                <a:solidFill>
                  <a:schemeClr val="tx1"/>
                </a:solidFill>
                <a:round/>
                <a:headEnd type="triangle" w="med" len="med"/>
                <a:tailEnd type="triangle" w="med" len="med"/>
              </a:ln>
            </p:spPr>
            <p:txBody>
              <a:bodyPr anchor="ctr" wrap="none"/>
              <a:p>
                <a:endParaRPr altLang="en-US" lang="zh-CN"/>
              </a:p>
            </p:txBody>
          </p:sp>
          <p:sp>
            <p:nvSpPr>
              <p:cNvPr id="1049375" name="Line 128"/>
              <p:cNvSpPr>
                <a:spLocks noChangeShapeType="1"/>
              </p:cNvSpPr>
              <p:nvPr/>
            </p:nvSpPr>
            <p:spPr bwMode="auto">
              <a:xfrm flipH="1">
                <a:off x="4704" y="2832"/>
                <a:ext cx="192" cy="0"/>
              </a:xfrm>
              <a:prstGeom prst="line"/>
              <a:noFill/>
              <a:ln w="38100">
                <a:solidFill>
                  <a:schemeClr val="tx1"/>
                </a:solidFill>
                <a:round/>
                <a:headEnd/>
                <a:tailEnd type="triangle" w="med" len="med"/>
              </a:ln>
            </p:spPr>
            <p:txBody>
              <a:bodyPr anchor="ctr" wrap="none"/>
              <a:p>
                <a:endParaRPr altLang="en-US" lang="zh-CN"/>
              </a:p>
            </p:txBody>
          </p:sp>
          <p:sp>
            <p:nvSpPr>
              <p:cNvPr id="1049376" name="Line 129"/>
              <p:cNvSpPr>
                <a:spLocks noChangeShapeType="1"/>
              </p:cNvSpPr>
              <p:nvPr/>
            </p:nvSpPr>
            <p:spPr bwMode="auto">
              <a:xfrm flipH="1">
                <a:off x="4704" y="3024"/>
                <a:ext cx="288" cy="0"/>
              </a:xfrm>
              <a:prstGeom prst="line"/>
              <a:noFill/>
              <a:ln w="38100">
                <a:solidFill>
                  <a:schemeClr val="tx1"/>
                </a:solidFill>
                <a:round/>
                <a:headEnd/>
                <a:tailEnd type="triangle" w="med" len="med"/>
              </a:ln>
            </p:spPr>
            <p:txBody>
              <a:bodyPr anchor="ctr" wrap="none"/>
              <a:p>
                <a:endParaRPr altLang="en-US" lang="zh-CN"/>
              </a:p>
            </p:txBody>
          </p:sp>
          <p:sp>
            <p:nvSpPr>
              <p:cNvPr id="1049377" name="Text Box 130"/>
              <p:cNvSpPr txBox="1">
                <a:spLocks noChangeArrowheads="1"/>
              </p:cNvSpPr>
              <p:nvPr/>
            </p:nvSpPr>
            <p:spPr bwMode="auto">
              <a:xfrm>
                <a:off x="4992" y="2880"/>
                <a:ext cx="768"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IRQ7</a:t>
                </a:r>
              </a:p>
            </p:txBody>
          </p:sp>
          <p:sp>
            <p:nvSpPr>
              <p:cNvPr id="1049378" name="Text Box 131"/>
              <p:cNvSpPr txBox="1">
                <a:spLocks noChangeArrowheads="1"/>
              </p:cNvSpPr>
              <p:nvPr/>
            </p:nvSpPr>
            <p:spPr bwMode="auto">
              <a:xfrm>
                <a:off x="4752" y="1056"/>
                <a:ext cx="81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状态</a:t>
                </a:r>
              </a:p>
            </p:txBody>
          </p:sp>
          <p:sp>
            <p:nvSpPr>
              <p:cNvPr id="1049379" name="Text Box 132"/>
              <p:cNvSpPr txBox="1">
                <a:spLocks noChangeArrowheads="1"/>
              </p:cNvSpPr>
              <p:nvPr/>
            </p:nvSpPr>
            <p:spPr bwMode="auto">
              <a:xfrm>
                <a:off x="4752" y="1488"/>
                <a:ext cx="816" cy="250"/>
              </a:xfrm>
              <a:prstGeom prst="rect"/>
              <a:noFill/>
              <a:ln w="12700" cap="sq">
                <a:noFill/>
                <a:miter lim="800000"/>
                <a:headEnd type="none" w="sm" len="sm"/>
                <a:tailEnd type="none" w="sm" len="sm"/>
              </a:ln>
            </p:spPr>
            <p:txBody>
              <a:bodyPr>
                <a:spAutoFit/>
              </a:bodyPr>
              <a:p>
                <a:pPr eaLnBrk="1" hangingPunct="1">
                  <a:spcBef>
                    <a:spcPct val="50000"/>
                  </a:spcBef>
                </a:pPr>
                <a:r>
                  <a:rPr altLang="en-US" b="1" sz="2000" lang="zh-CN"/>
                  <a:t>数据</a:t>
                </a:r>
              </a:p>
            </p:txBody>
          </p:sp>
          <p:sp>
            <p:nvSpPr>
              <p:cNvPr id="1049380" name="Text Box 133"/>
              <p:cNvSpPr txBox="1">
                <a:spLocks noChangeArrowheads="1"/>
              </p:cNvSpPr>
              <p:nvPr/>
            </p:nvSpPr>
            <p:spPr bwMode="auto">
              <a:xfrm>
                <a:off x="5229" y="720"/>
                <a:ext cx="388" cy="1152"/>
              </a:xfrm>
              <a:prstGeom prst="rect"/>
              <a:noFill/>
              <a:ln w="12700" cap="sq">
                <a:noFill/>
                <a:miter lim="800000"/>
                <a:headEnd type="none" w="sm" len="sm"/>
                <a:tailEnd type="none" w="sm" len="sm"/>
              </a:ln>
            </p:spPr>
            <p:txBody>
              <a:bodyPr vert="eaVert">
                <a:spAutoFit/>
              </a:bodyPr>
              <a:p>
                <a:pPr eaLnBrk="1" hangingPunct="1">
                  <a:spcBef>
                    <a:spcPct val="50000"/>
                  </a:spcBef>
                </a:pPr>
                <a:r>
                  <a:rPr altLang="en-US" b="1" sz="2800" lang="zh-CN">
                    <a:latin typeface="黑体" pitchFamily="49" charset="-122"/>
                    <a:ea typeface="黑体" pitchFamily="49" charset="-122"/>
                  </a:rPr>
                  <a:t>外部设备</a:t>
                </a:r>
              </a:p>
            </p:txBody>
          </p:sp>
          <p:sp>
            <p:nvSpPr>
              <p:cNvPr id="1049381" name="Text Box 134"/>
              <p:cNvSpPr txBox="1">
                <a:spLocks noChangeArrowheads="1"/>
              </p:cNvSpPr>
              <p:nvPr/>
            </p:nvSpPr>
            <p:spPr bwMode="auto">
              <a:xfrm>
                <a:off x="2493" y="672"/>
                <a:ext cx="388" cy="1200"/>
              </a:xfrm>
              <a:prstGeom prst="rect"/>
              <a:noFill/>
              <a:ln w="12700" cap="sq">
                <a:noFill/>
                <a:miter lim="800000"/>
                <a:headEnd type="none" w="sm" len="sm"/>
                <a:tailEnd type="none" w="sm" len="sm"/>
              </a:ln>
            </p:spPr>
            <p:txBody>
              <a:bodyPr vert="eaVert">
                <a:spAutoFit/>
              </a:bodyPr>
              <a:p>
                <a:pPr eaLnBrk="1" hangingPunct="1">
                  <a:spcBef>
                    <a:spcPct val="50000"/>
                  </a:spcBef>
                </a:pPr>
                <a:r>
                  <a:rPr altLang="en-US" b="1" sz="2800" lang="zh-CN">
                    <a:latin typeface="黑体" pitchFamily="49" charset="-122"/>
                    <a:ea typeface="黑体" pitchFamily="49" charset="-122"/>
                  </a:rPr>
                  <a:t>系统总线</a:t>
                </a:r>
              </a:p>
            </p:txBody>
          </p:sp>
          <p:sp>
            <p:nvSpPr>
              <p:cNvPr id="1049382" name="Text Box 135"/>
              <p:cNvSpPr txBox="1">
                <a:spLocks noChangeArrowheads="1"/>
              </p:cNvSpPr>
              <p:nvPr/>
            </p:nvSpPr>
            <p:spPr bwMode="auto">
              <a:xfrm>
                <a:off x="3648" y="2880"/>
                <a:ext cx="1152" cy="288"/>
              </a:xfrm>
              <a:prstGeom prst="rect"/>
              <a:noFill/>
              <a:ln w="38100" cap="sq">
                <a:noFill/>
                <a:miter lim="800000"/>
                <a:headEnd type="none" w="sm" len="sm"/>
                <a:tailEnd type="none" w="sm" len="sm"/>
              </a:ln>
            </p:spPr>
            <p:txBody>
              <a:bodyPr>
                <a:spAutoFit/>
              </a:bodyPr>
              <a:p>
                <a:pPr eaLnBrk="1" hangingPunct="1">
                  <a:spcBef>
                    <a:spcPct val="50000"/>
                  </a:spcBef>
                </a:pPr>
                <a:r>
                  <a:rPr altLang="en-US" b="1" sz="2400" lang="zh-CN"/>
                  <a:t>（</a:t>
                </a:r>
                <a:r>
                  <a:rPr altLang="zh-CN" b="1" sz="2400" lang="en-US"/>
                  <a:t>8259</a:t>
                </a:r>
                <a:r>
                  <a:rPr altLang="en-US" b="1" sz="2400" lang="zh-CN"/>
                  <a:t>）</a:t>
                </a:r>
              </a:p>
            </p:txBody>
          </p:sp>
          <p:sp>
            <p:nvSpPr>
              <p:cNvPr id="1049383" name="Text Box 136"/>
              <p:cNvSpPr txBox="1">
                <a:spLocks noChangeArrowheads="1"/>
              </p:cNvSpPr>
              <p:nvPr/>
            </p:nvSpPr>
            <p:spPr bwMode="auto">
              <a:xfrm>
                <a:off x="4704" y="1920"/>
                <a:ext cx="768" cy="250"/>
              </a:xfrm>
              <a:prstGeom prst="rect"/>
              <a:noFill/>
              <a:ln w="12700" cap="sq">
                <a:noFill/>
                <a:miter lim="800000"/>
                <a:headEnd type="none" w="sm" len="sm"/>
                <a:tailEnd type="none" w="sm" len="sm"/>
              </a:ln>
            </p:spPr>
            <p:txBody>
              <a:bodyPr>
                <a:spAutoFit/>
              </a:bodyPr>
              <a:p>
                <a:pPr eaLnBrk="1" hangingPunct="1">
                  <a:spcBef>
                    <a:spcPct val="50000"/>
                  </a:spcBef>
                </a:pPr>
                <a:r>
                  <a:rPr altLang="zh-CN" b="1" sz="2000" lang="en-US"/>
                  <a:t>IRQi</a:t>
                </a:r>
              </a:p>
            </p:txBody>
          </p:sp>
        </p:grpSp>
        <p:sp>
          <p:nvSpPr>
            <p:cNvPr id="1049384" name="Text Box 137"/>
            <p:cNvSpPr txBox="1">
              <a:spLocks noChangeArrowheads="1"/>
            </p:cNvSpPr>
            <p:nvPr/>
          </p:nvSpPr>
          <p:spPr bwMode="auto">
            <a:xfrm>
              <a:off x="3579" y="3312"/>
              <a:ext cx="528" cy="322"/>
            </a:xfrm>
            <a:prstGeom prst="rect"/>
            <a:solidFill>
              <a:srgbClr val="FF9966"/>
            </a:solidFill>
            <a:ln w="38100">
              <a:solidFill>
                <a:schemeClr val="tx1"/>
              </a:solidFill>
              <a:miter lim="800000"/>
              <a:headEnd/>
              <a:tailEnd/>
            </a:ln>
          </p:spPr>
          <p:txBody>
            <a:bodyPr>
              <a:spAutoFit/>
            </a:bodyPr>
            <a:p>
              <a:pPr eaLnBrk="1" hangingPunct="1">
                <a:spcBef>
                  <a:spcPct val="50000"/>
                </a:spcBef>
              </a:pPr>
              <a:r>
                <a:rPr altLang="zh-CN" b="1" sz="2800" lang="en-US">
                  <a:latin typeface="黑体" pitchFamily="49" charset="-122"/>
                  <a:ea typeface="黑体" pitchFamily="49" charset="-122"/>
                </a:rPr>
                <a:t> M</a:t>
              </a:r>
            </a:p>
          </p:txBody>
        </p:sp>
        <p:sp>
          <p:nvSpPr>
            <p:cNvPr id="1049385" name="Text Box 138"/>
            <p:cNvSpPr txBox="1">
              <a:spLocks noChangeArrowheads="1"/>
            </p:cNvSpPr>
            <p:nvPr/>
          </p:nvSpPr>
          <p:spPr bwMode="auto">
            <a:xfrm>
              <a:off x="3579" y="3744"/>
              <a:ext cx="528" cy="586"/>
            </a:xfrm>
            <a:prstGeom prst="rect"/>
            <a:solidFill>
              <a:srgbClr val="FF9966"/>
            </a:solidFill>
            <a:ln w="38100">
              <a:solidFill>
                <a:schemeClr val="tx1"/>
              </a:solidFill>
              <a:miter lim="800000"/>
              <a:headEnd/>
              <a:tailEnd/>
            </a:ln>
          </p:spPr>
          <p:txBody>
            <a:bodyPr>
              <a:spAutoFit/>
            </a:bodyPr>
            <a:p>
              <a:pPr eaLnBrk="1" hangingPunct="1">
                <a:spcBef>
                  <a:spcPct val="50000"/>
                </a:spcBef>
              </a:pPr>
              <a:r>
                <a:rPr altLang="zh-CN" b="1" sz="2800" lang="en-US">
                  <a:latin typeface="黑体" pitchFamily="49" charset="-122"/>
                  <a:ea typeface="黑体" pitchFamily="49" charset="-122"/>
                </a:rPr>
                <a:t>CPU</a:t>
              </a:r>
            </a:p>
          </p:txBody>
        </p:sp>
        <p:sp>
          <p:nvSpPr>
            <p:cNvPr id="1049386" name="Line 143"/>
            <p:cNvSpPr>
              <a:spLocks noChangeShapeType="1"/>
            </p:cNvSpPr>
            <p:nvPr/>
          </p:nvSpPr>
          <p:spPr bwMode="auto">
            <a:xfrm>
              <a:off x="2907" y="3504"/>
              <a:ext cx="672" cy="0"/>
            </a:xfrm>
            <a:prstGeom prst="line"/>
            <a:noFill/>
            <a:ln w="38100">
              <a:solidFill>
                <a:schemeClr val="tx1"/>
              </a:solidFill>
              <a:round/>
              <a:headEnd type="triangle" w="med" len="med"/>
              <a:tailEnd type="triangle" w="med" len="med"/>
            </a:ln>
          </p:spPr>
          <p:txBody>
            <a:bodyPr anchor="ctr" wrap="none"/>
            <a:p>
              <a:endParaRPr altLang="en-US" lang="zh-CN"/>
            </a:p>
          </p:txBody>
        </p:sp>
        <p:sp>
          <p:nvSpPr>
            <p:cNvPr id="1049387" name="Line 144"/>
            <p:cNvSpPr>
              <a:spLocks noChangeShapeType="1"/>
            </p:cNvSpPr>
            <p:nvPr/>
          </p:nvSpPr>
          <p:spPr bwMode="auto">
            <a:xfrm>
              <a:off x="2907" y="3888"/>
              <a:ext cx="672" cy="0"/>
            </a:xfrm>
            <a:prstGeom prst="line"/>
            <a:noFill/>
            <a:ln w="38100">
              <a:solidFill>
                <a:schemeClr val="tx1"/>
              </a:solidFill>
              <a:round/>
              <a:headEnd type="triangle" w="med" len="med"/>
              <a:tailEnd type="triangle" w="med" len="med"/>
            </a:ln>
          </p:spPr>
          <p:txBody>
            <a:bodyPr anchor="ctr" wrap="none"/>
            <a:p>
              <a:endParaRPr altLang="en-US" lang="zh-CN"/>
            </a:p>
          </p:txBody>
        </p:sp>
        <p:sp>
          <p:nvSpPr>
            <p:cNvPr id="1049388" name="Text Box 145"/>
            <p:cNvSpPr txBox="1">
              <a:spLocks noChangeArrowheads="1"/>
            </p:cNvSpPr>
            <p:nvPr/>
          </p:nvSpPr>
          <p:spPr bwMode="auto">
            <a:xfrm>
              <a:off x="4731" y="3600"/>
              <a:ext cx="1056" cy="327"/>
            </a:xfrm>
            <a:prstGeom prst="rect"/>
            <a:noFill/>
            <a:ln w="9525">
              <a:noFill/>
              <a:miter lim="800000"/>
              <a:headEnd/>
              <a:tailEnd/>
            </a:ln>
          </p:spPr>
          <p:txBody>
            <a:bodyPr>
              <a:spAutoFit/>
            </a:bodyPr>
            <a:p>
              <a:pPr eaLnBrk="1" hangingPunct="1">
                <a:spcBef>
                  <a:spcPct val="50000"/>
                </a:spcBef>
              </a:pPr>
              <a:r>
                <a:rPr altLang="en-US" b="1" sz="2800" lang="zh-CN">
                  <a:ea typeface="黑体" pitchFamily="49" charset="-122"/>
                </a:rPr>
                <a:t>主机板</a:t>
              </a:r>
            </a:p>
          </p:txBody>
        </p:sp>
      </p:grpSp>
      <p:sp>
        <p:nvSpPr>
          <p:cNvPr id="1049389" name="Line 168"/>
          <p:cNvSpPr>
            <a:spLocks noChangeShapeType="1"/>
          </p:cNvSpPr>
          <p:nvPr/>
        </p:nvSpPr>
        <p:spPr bwMode="auto">
          <a:xfrm>
            <a:off x="6146800" y="6165850"/>
            <a:ext cx="1066800" cy="0"/>
          </a:xfrm>
          <a:prstGeom prst="line"/>
          <a:noFill/>
          <a:ln w="38100">
            <a:solidFill>
              <a:srgbClr val="FF3300"/>
            </a:solidFill>
            <a:round/>
            <a:headEnd type="triangle" w="med" len="med"/>
            <a:tailEnd type="triangle" w="med" len="med"/>
          </a:ln>
        </p:spPr>
        <p:txBody>
          <a:bodyPr anchor="ctr" wrap="none"/>
          <a:p>
            <a:endParaRPr altLang="en-US" lang="zh-CN"/>
          </a:p>
        </p:txBody>
      </p:sp>
      <p:sp>
        <p:nvSpPr>
          <p:cNvPr id="1049390" name="Line 169"/>
          <p:cNvSpPr>
            <a:spLocks noChangeShapeType="1"/>
          </p:cNvSpPr>
          <p:nvPr/>
        </p:nvSpPr>
        <p:spPr bwMode="auto">
          <a:xfrm>
            <a:off x="6146800" y="298450"/>
            <a:ext cx="0" cy="6248400"/>
          </a:xfrm>
          <a:prstGeom prst="line"/>
          <a:noFill/>
          <a:ln w="76200">
            <a:solidFill>
              <a:srgbClr val="FF3300"/>
            </a:solidFill>
            <a:round/>
            <a:headEnd type="triangle" w="med" len="med"/>
            <a:tailEnd type="triangle" w="med" len="med"/>
          </a:ln>
        </p:spPr>
        <p:txBody>
          <a:bodyPr anchor="ctr" wrap="none"/>
          <a:p>
            <a:endParaRPr altLang="en-US" lang="zh-CN"/>
          </a:p>
        </p:txBody>
      </p:sp>
      <p:sp>
        <p:nvSpPr>
          <p:cNvPr id="1049391" name="Line 170"/>
          <p:cNvSpPr>
            <a:spLocks noChangeShapeType="1"/>
          </p:cNvSpPr>
          <p:nvPr/>
        </p:nvSpPr>
        <p:spPr bwMode="auto">
          <a:xfrm flipH="1">
            <a:off x="6146800" y="4870450"/>
            <a:ext cx="1066800" cy="0"/>
          </a:xfrm>
          <a:prstGeom prst="line"/>
          <a:noFill/>
          <a:ln w="38100">
            <a:solidFill>
              <a:srgbClr val="FF3300"/>
            </a:solidFill>
            <a:round/>
            <a:headEnd type="triangle" w="med" len="med"/>
            <a:tailEnd type="triangle" w="med" len="med"/>
          </a:ln>
        </p:spPr>
        <p:txBody>
          <a:bodyPr anchor="ctr" wrap="none"/>
          <a:p>
            <a:endParaRPr altLang="en-US" lang="zh-CN"/>
          </a:p>
        </p:txBody>
      </p:sp>
      <p:sp>
        <p:nvSpPr>
          <p:cNvPr id="1049392" name="Text Box 171"/>
          <p:cNvSpPr txBox="1">
            <a:spLocks noChangeArrowheads="1"/>
          </p:cNvSpPr>
          <p:nvPr/>
        </p:nvSpPr>
        <p:spPr bwMode="auto">
          <a:xfrm>
            <a:off x="7219528" y="4195936"/>
            <a:ext cx="1828800" cy="457200"/>
          </a:xfrm>
          <a:prstGeom prst="rect"/>
          <a:noFill/>
          <a:ln w="38100" cap="sq">
            <a:noFill/>
            <a:miter lim="800000"/>
            <a:headEnd type="none" w="sm" len="sm"/>
            <a:tailEnd type="none" w="sm" len="sm"/>
          </a:ln>
        </p:spPr>
        <p:txBody>
          <a:bodyPr>
            <a:spAutoFit/>
          </a:bodyPr>
          <a:p>
            <a:pPr eaLnBrk="1" hangingPunct="1">
              <a:spcBef>
                <a:spcPct val="50000"/>
              </a:spcBef>
            </a:pPr>
            <a:r>
              <a:rPr altLang="en-US" b="1" sz="2400" lang="zh-CN">
                <a:solidFill>
                  <a:srgbClr val="FF3300"/>
                </a:solidFill>
              </a:rPr>
              <a:t>中断控制器</a:t>
            </a:r>
          </a:p>
        </p:txBody>
      </p:sp>
      <p:sp>
        <p:nvSpPr>
          <p:cNvPr id="1049393" name="Line 172"/>
          <p:cNvSpPr>
            <a:spLocks noChangeShapeType="1"/>
          </p:cNvSpPr>
          <p:nvPr/>
        </p:nvSpPr>
        <p:spPr bwMode="auto">
          <a:xfrm flipH="1">
            <a:off x="6146800" y="1350963"/>
            <a:ext cx="1066800" cy="0"/>
          </a:xfrm>
          <a:prstGeom prst="line"/>
          <a:noFill/>
          <a:ln w="38100">
            <a:solidFill>
              <a:srgbClr val="FF3300"/>
            </a:solidFill>
            <a:round/>
            <a:headEnd type="triangle" w="med" len="med"/>
            <a:tailEnd/>
          </a:ln>
        </p:spPr>
        <p:txBody>
          <a:bodyPr anchor="ctr" wrap="none"/>
          <a:p>
            <a:endParaRPr altLang="en-US" lang="zh-CN"/>
          </a:p>
        </p:txBody>
      </p:sp>
      <p:sp>
        <p:nvSpPr>
          <p:cNvPr id="1049394" name="Text Box 173"/>
          <p:cNvSpPr txBox="1">
            <a:spLocks noChangeArrowheads="1"/>
          </p:cNvSpPr>
          <p:nvPr/>
        </p:nvSpPr>
        <p:spPr bwMode="auto">
          <a:xfrm>
            <a:off x="7213600" y="1124744"/>
            <a:ext cx="1828800" cy="461665"/>
          </a:xfrm>
          <a:prstGeom prst="rect"/>
          <a:solidFill>
            <a:srgbClr val="00B050"/>
          </a:solidFill>
          <a:ln w="38100" cap="sq">
            <a:solidFill>
              <a:schemeClr val="tx1"/>
            </a:solidFill>
            <a:miter lim="800000"/>
            <a:headEnd type="none" w="sm" len="sm"/>
            <a:tailEnd type="none" w="sm" len="sm"/>
          </a:ln>
        </p:spPr>
        <p:txBody>
          <a:bodyPr>
            <a:spAutoFit/>
          </a:bodyPr>
          <a:p>
            <a:pPr eaLnBrk="1" hangingPunct="1">
              <a:spcBef>
                <a:spcPct val="50000"/>
              </a:spcBef>
            </a:pPr>
            <a:r>
              <a:rPr altLang="zh-CN" b="1" sz="2400" lang="en-US">
                <a:solidFill>
                  <a:srgbClr val="FF3300"/>
                </a:solidFill>
              </a:rPr>
              <a:t>   </a:t>
            </a:r>
            <a:r>
              <a:rPr altLang="en-US" b="1" sz="2400" lang="zh-CN">
                <a:solidFill>
                  <a:srgbClr val="FF3300"/>
                </a:solidFill>
              </a:rPr>
              <a:t>命令字</a:t>
            </a:r>
            <a:r>
              <a:rPr altLang="zh-CN" b="1" sz="2400" lang="en-US">
                <a:solidFill>
                  <a:srgbClr val="FF3300"/>
                </a:solidFill>
              </a:rPr>
              <a:t>R</a:t>
            </a:r>
          </a:p>
        </p:txBody>
      </p:sp>
      <p:sp>
        <p:nvSpPr>
          <p:cNvPr id="1049395" name="Line 174"/>
          <p:cNvSpPr>
            <a:spLocks noChangeShapeType="1"/>
          </p:cNvSpPr>
          <p:nvPr/>
        </p:nvSpPr>
        <p:spPr bwMode="auto">
          <a:xfrm flipH="1">
            <a:off x="9042400" y="1365250"/>
            <a:ext cx="838200" cy="0"/>
          </a:xfrm>
          <a:prstGeom prst="line"/>
          <a:noFill/>
          <a:ln w="38100">
            <a:solidFill>
              <a:srgbClr val="FF3300"/>
            </a:solidFill>
            <a:round/>
            <a:headEnd type="triangle" w="med" len="med"/>
            <a:tailEnd/>
          </a:ln>
        </p:spPr>
        <p:txBody>
          <a:bodyPr anchor="ctr" wrap="none"/>
          <a:p>
            <a:endParaRPr altLang="en-US" lang="zh-CN"/>
          </a:p>
        </p:txBody>
      </p:sp>
      <p:sp>
        <p:nvSpPr>
          <p:cNvPr id="1049396" name="Line 175"/>
          <p:cNvSpPr>
            <a:spLocks noChangeShapeType="1"/>
          </p:cNvSpPr>
          <p:nvPr/>
        </p:nvSpPr>
        <p:spPr bwMode="auto">
          <a:xfrm>
            <a:off x="9880600" y="374650"/>
            <a:ext cx="0" cy="3352800"/>
          </a:xfrm>
          <a:prstGeom prst="line"/>
          <a:noFill/>
          <a:ln w="76200">
            <a:solidFill>
              <a:srgbClr val="FF3300"/>
            </a:solidFill>
            <a:round/>
            <a:headEnd/>
            <a:tailEnd/>
          </a:ln>
        </p:spPr>
        <p:txBody>
          <a:bodyPr anchor="ctr" wrap="none"/>
          <a:p>
            <a:endParaRPr altLang="en-US" lang="zh-CN"/>
          </a:p>
        </p:txBody>
      </p:sp>
      <p:sp>
        <p:nvSpPr>
          <p:cNvPr id="1049397" name="Line 176"/>
          <p:cNvSpPr>
            <a:spLocks noChangeShapeType="1"/>
          </p:cNvSpPr>
          <p:nvPr/>
        </p:nvSpPr>
        <p:spPr bwMode="auto">
          <a:xfrm flipH="1">
            <a:off x="9042400" y="2051050"/>
            <a:ext cx="838200" cy="0"/>
          </a:xfrm>
          <a:prstGeom prst="line"/>
          <a:noFill/>
          <a:ln w="38100">
            <a:solidFill>
              <a:srgbClr val="FF3300"/>
            </a:solidFill>
            <a:round/>
            <a:headEnd/>
            <a:tailEnd type="triangle" w="med" len="med"/>
          </a:ln>
        </p:spPr>
        <p:txBody>
          <a:bodyPr anchor="ctr" wrap="none"/>
          <a:p>
            <a:endParaRPr altLang="en-US" lang="zh-CN"/>
          </a:p>
        </p:txBody>
      </p:sp>
      <p:sp>
        <p:nvSpPr>
          <p:cNvPr id="1049398" name="Text Box 177"/>
          <p:cNvSpPr txBox="1">
            <a:spLocks noChangeArrowheads="1"/>
          </p:cNvSpPr>
          <p:nvPr/>
        </p:nvSpPr>
        <p:spPr bwMode="auto">
          <a:xfrm>
            <a:off x="7213600" y="1815207"/>
            <a:ext cx="1828800" cy="461665"/>
          </a:xfrm>
          <a:prstGeom prst="rect"/>
          <a:solidFill>
            <a:srgbClr val="00B050"/>
          </a:solidFill>
          <a:ln w="38100" cap="sq">
            <a:solidFill>
              <a:schemeClr val="tx1"/>
            </a:solidFill>
            <a:miter lim="800000"/>
            <a:headEnd type="none" w="sm" len="sm"/>
            <a:tailEnd type="none" w="sm" len="sm"/>
          </a:ln>
        </p:spPr>
        <p:txBody>
          <a:bodyPr>
            <a:spAutoFit/>
          </a:bodyPr>
          <a:p>
            <a:pPr eaLnBrk="1" hangingPunct="1">
              <a:spcBef>
                <a:spcPct val="50000"/>
              </a:spcBef>
            </a:pPr>
            <a:r>
              <a:rPr altLang="zh-CN" b="1" sz="2400" lang="en-US">
                <a:solidFill>
                  <a:srgbClr val="FF3300"/>
                </a:solidFill>
              </a:rPr>
              <a:t>   </a:t>
            </a:r>
            <a:r>
              <a:rPr altLang="en-US" b="1" sz="2400" lang="zh-CN">
                <a:solidFill>
                  <a:srgbClr val="FF3300"/>
                </a:solidFill>
              </a:rPr>
              <a:t>状态字</a:t>
            </a:r>
            <a:r>
              <a:rPr altLang="zh-CN" b="1" sz="2400" lang="en-US">
                <a:solidFill>
                  <a:srgbClr val="FF3300"/>
                </a:solidFill>
              </a:rPr>
              <a:t>R</a:t>
            </a:r>
          </a:p>
        </p:txBody>
      </p:sp>
      <p:sp>
        <p:nvSpPr>
          <p:cNvPr id="1049399" name="Text Box 178"/>
          <p:cNvSpPr txBox="1">
            <a:spLocks noChangeArrowheads="1"/>
          </p:cNvSpPr>
          <p:nvPr/>
        </p:nvSpPr>
        <p:spPr bwMode="auto">
          <a:xfrm>
            <a:off x="7213600" y="3183359"/>
            <a:ext cx="1828800" cy="461665"/>
          </a:xfrm>
          <a:prstGeom prst="rect"/>
          <a:solidFill>
            <a:srgbClr val="00B050"/>
          </a:solidFill>
          <a:ln w="38100" cap="sq">
            <a:solidFill>
              <a:schemeClr val="tx1"/>
            </a:solidFill>
            <a:miter lim="800000"/>
            <a:headEnd type="none" w="sm" len="sm"/>
            <a:tailEnd type="none" w="sm" len="sm"/>
          </a:ln>
        </p:spPr>
        <p:txBody>
          <a:bodyPr>
            <a:spAutoFit/>
          </a:bodyPr>
          <a:p>
            <a:pPr eaLnBrk="1" hangingPunct="1">
              <a:spcBef>
                <a:spcPct val="50000"/>
              </a:spcBef>
            </a:pPr>
            <a:r>
              <a:rPr altLang="zh-CN" b="1" sz="2400" lang="en-US">
                <a:solidFill>
                  <a:srgbClr val="FF3300"/>
                </a:solidFill>
              </a:rPr>
              <a:t>  </a:t>
            </a:r>
            <a:r>
              <a:rPr altLang="en-US" b="1" sz="2400" lang="zh-CN">
                <a:solidFill>
                  <a:srgbClr val="FF3300"/>
                </a:solidFill>
              </a:rPr>
              <a:t>控制逻辑</a:t>
            </a:r>
          </a:p>
        </p:txBody>
      </p:sp>
      <p:sp>
        <p:nvSpPr>
          <p:cNvPr id="1049400" name="Line 179"/>
          <p:cNvSpPr>
            <a:spLocks noChangeShapeType="1"/>
          </p:cNvSpPr>
          <p:nvPr/>
        </p:nvSpPr>
        <p:spPr bwMode="auto">
          <a:xfrm flipH="1">
            <a:off x="9042400" y="3422650"/>
            <a:ext cx="304800" cy="0"/>
          </a:xfrm>
          <a:prstGeom prst="line"/>
          <a:noFill/>
          <a:ln w="38100">
            <a:solidFill>
              <a:srgbClr val="FF3300"/>
            </a:solidFill>
            <a:round/>
            <a:headEnd/>
            <a:tailEnd/>
          </a:ln>
        </p:spPr>
        <p:txBody>
          <a:bodyPr anchor="ctr" wrap="none"/>
          <a:p>
            <a:endParaRPr altLang="en-US" lang="zh-CN"/>
          </a:p>
        </p:txBody>
      </p:sp>
      <p:sp>
        <p:nvSpPr>
          <p:cNvPr id="1049401" name="Line 180"/>
          <p:cNvSpPr>
            <a:spLocks noChangeShapeType="1"/>
          </p:cNvSpPr>
          <p:nvPr/>
        </p:nvSpPr>
        <p:spPr bwMode="auto">
          <a:xfrm>
            <a:off x="9347200" y="3422650"/>
            <a:ext cx="0" cy="1066800"/>
          </a:xfrm>
          <a:prstGeom prst="line"/>
          <a:noFill/>
          <a:ln w="38100">
            <a:solidFill>
              <a:srgbClr val="FF3300"/>
            </a:solidFill>
            <a:round/>
            <a:headEnd/>
            <a:tailEnd/>
          </a:ln>
        </p:spPr>
        <p:txBody>
          <a:bodyPr anchor="ctr" wrap="none"/>
          <a:p>
            <a:endParaRPr altLang="en-US" lang="zh-CN"/>
          </a:p>
        </p:txBody>
      </p:sp>
      <p:sp>
        <p:nvSpPr>
          <p:cNvPr id="1049402" name="Line 181"/>
          <p:cNvSpPr>
            <a:spLocks noChangeShapeType="1"/>
          </p:cNvSpPr>
          <p:nvPr/>
        </p:nvSpPr>
        <p:spPr bwMode="auto">
          <a:xfrm flipH="1">
            <a:off x="9042400" y="4489450"/>
            <a:ext cx="304800" cy="0"/>
          </a:xfrm>
          <a:prstGeom prst="line"/>
          <a:noFill/>
          <a:ln w="38100">
            <a:solidFill>
              <a:srgbClr val="FF3300"/>
            </a:solidFill>
            <a:round/>
            <a:headEnd/>
            <a:tailEnd type="triangle" w="med" len="med"/>
          </a:ln>
        </p:spPr>
        <p:txBody>
          <a:bodyPr anchor="ctr" wrap="none"/>
          <a:p>
            <a:endParaRPr altLang="en-US" lang="zh-CN"/>
          </a:p>
        </p:txBody>
      </p:sp>
      <p:sp>
        <p:nvSpPr>
          <p:cNvPr id="1049403" name="Line 182"/>
          <p:cNvSpPr>
            <a:spLocks noChangeShapeType="1"/>
          </p:cNvSpPr>
          <p:nvPr/>
        </p:nvSpPr>
        <p:spPr bwMode="auto">
          <a:xfrm flipH="1">
            <a:off x="6146800" y="4260850"/>
            <a:ext cx="1066800" cy="0"/>
          </a:xfrm>
          <a:prstGeom prst="line"/>
          <a:noFill/>
          <a:ln w="38100">
            <a:solidFill>
              <a:srgbClr val="FF3300"/>
            </a:solidFill>
            <a:round/>
            <a:headEnd/>
            <a:tailEnd type="triangle" w="med" len="med"/>
          </a:ln>
        </p:spPr>
        <p:txBody>
          <a:bodyPr anchor="ctr" wrap="none"/>
          <a:p>
            <a:endParaRPr altLang="en-US" lang="zh-CN"/>
          </a:p>
        </p:txBody>
      </p:sp>
      <p:sp>
        <p:nvSpPr>
          <p:cNvPr id="1049404" name="Line 183"/>
          <p:cNvSpPr>
            <a:spLocks noChangeShapeType="1"/>
          </p:cNvSpPr>
          <p:nvPr/>
        </p:nvSpPr>
        <p:spPr bwMode="auto">
          <a:xfrm flipH="1">
            <a:off x="6146800" y="4565650"/>
            <a:ext cx="1066800" cy="0"/>
          </a:xfrm>
          <a:prstGeom prst="line"/>
          <a:noFill/>
          <a:ln w="38100">
            <a:solidFill>
              <a:srgbClr val="FF3300"/>
            </a:solidFill>
            <a:round/>
            <a:headEnd type="triangle" w="med" len="med"/>
            <a:tailEnd/>
          </a:ln>
        </p:spPr>
        <p:txBody>
          <a:bodyPr anchor="ctr" wrap="none"/>
          <a:p>
            <a:endParaRPr altLang="en-US" lang="zh-CN"/>
          </a:p>
        </p:txBody>
      </p:sp>
      <p:sp>
        <p:nvSpPr>
          <p:cNvPr id="1049405" name="Line 184"/>
          <p:cNvSpPr>
            <a:spLocks noChangeShapeType="1"/>
          </p:cNvSpPr>
          <p:nvPr/>
        </p:nvSpPr>
        <p:spPr bwMode="auto">
          <a:xfrm flipH="1">
            <a:off x="9042400" y="2736850"/>
            <a:ext cx="838200" cy="0"/>
          </a:xfrm>
          <a:prstGeom prst="line"/>
          <a:noFill/>
          <a:ln w="38100">
            <a:solidFill>
              <a:srgbClr val="FF3300"/>
            </a:solidFill>
            <a:round/>
            <a:headEnd type="triangle" w="med" len="med"/>
            <a:tailEnd type="triangle" w="med" len="med"/>
          </a:ln>
        </p:spPr>
        <p:txBody>
          <a:bodyPr anchor="ctr" wrap="none"/>
          <a:p>
            <a:endParaRPr altLang="en-US" lang="zh-CN"/>
          </a:p>
        </p:txBody>
      </p:sp>
      <p:sp>
        <p:nvSpPr>
          <p:cNvPr id="1049406" name="Text Box 185"/>
          <p:cNvSpPr txBox="1">
            <a:spLocks noChangeArrowheads="1"/>
          </p:cNvSpPr>
          <p:nvPr/>
        </p:nvSpPr>
        <p:spPr bwMode="auto">
          <a:xfrm>
            <a:off x="7213600" y="2535287"/>
            <a:ext cx="1828800" cy="461665"/>
          </a:xfrm>
          <a:prstGeom prst="rect"/>
          <a:solidFill>
            <a:srgbClr val="00B050"/>
          </a:solidFill>
          <a:ln w="38100" cap="sq">
            <a:solidFill>
              <a:schemeClr val="tx1"/>
            </a:solidFill>
            <a:miter lim="800000"/>
            <a:headEnd type="none" w="sm" len="sm"/>
            <a:tailEnd type="none" w="sm" len="sm"/>
          </a:ln>
        </p:spPr>
        <p:txBody>
          <a:bodyPr>
            <a:spAutoFit/>
          </a:bodyPr>
          <a:p>
            <a:pPr eaLnBrk="1" hangingPunct="1">
              <a:spcBef>
                <a:spcPct val="50000"/>
              </a:spcBef>
            </a:pPr>
            <a:r>
              <a:rPr altLang="en-US" b="1" sz="2400" lang="zh-CN">
                <a:solidFill>
                  <a:srgbClr val="FF3300"/>
                </a:solidFill>
              </a:rPr>
              <a:t>数据缓冲器</a:t>
            </a:r>
          </a:p>
        </p:txBody>
      </p:sp>
      <p:sp>
        <p:nvSpPr>
          <p:cNvPr id="1049407" name="Line 186"/>
          <p:cNvSpPr>
            <a:spLocks noChangeShapeType="1"/>
          </p:cNvSpPr>
          <p:nvPr/>
        </p:nvSpPr>
        <p:spPr bwMode="auto">
          <a:xfrm flipH="1">
            <a:off x="6146800" y="2736850"/>
            <a:ext cx="1066800" cy="0"/>
          </a:xfrm>
          <a:prstGeom prst="line"/>
          <a:noFill/>
          <a:ln w="38100">
            <a:solidFill>
              <a:srgbClr val="FF3300"/>
            </a:solidFill>
            <a:round/>
            <a:headEnd type="triangle" w="med" len="med"/>
            <a:tailEnd type="triangle" w="med" len="med"/>
          </a:ln>
        </p:spPr>
        <p:txBody>
          <a:bodyPr anchor="ctr" wrap="none"/>
          <a:p>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0"/>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2" presetSubtype="1">
                                  <p:stCondLst>
                                    <p:cond delay="0"/>
                                  </p:stCondLst>
                                  <p:childTnLst>
                                    <p:set>
                                      <p:cBhvr>
                                        <p:cTn dur="1" fill="hold" id="10">
                                          <p:stCondLst>
                                            <p:cond delay="0"/>
                                          </p:stCondLst>
                                        </p:cTn>
                                        <p:tgtEl>
                                          <p:spTgt spid="1049332"/>
                                        </p:tgtEl>
                                        <p:attrNameLst>
                                          <p:attrName>style.visibility</p:attrName>
                                        </p:attrNameLst>
                                      </p:cBhvr>
                                      <p:to>
                                        <p:strVal val="visible"/>
                                      </p:to>
                                    </p:set>
                                    <p:animEffect transition="in" filter="wipe(up)">
                                      <p:cBhvr>
                                        <p:cTn dur="500" id="11"/>
                                        <p:tgtEl>
                                          <p:spTgt spid="1049332"/>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2" presetSubtype="2">
                                  <p:stCondLst>
                                    <p:cond delay="0"/>
                                  </p:stCondLst>
                                  <p:childTnLst>
                                    <p:set>
                                      <p:cBhvr>
                                        <p:cTn dur="1" fill="hold" id="15">
                                          <p:stCondLst>
                                            <p:cond delay="0"/>
                                          </p:stCondLst>
                                        </p:cTn>
                                        <p:tgtEl>
                                          <p:spTgt spid="1049389"/>
                                        </p:tgtEl>
                                        <p:attrNameLst>
                                          <p:attrName>style.visibility</p:attrName>
                                        </p:attrNameLst>
                                      </p:cBhvr>
                                      <p:to>
                                        <p:strVal val="visible"/>
                                      </p:to>
                                    </p:set>
                                    <p:animEffect transition="in" filter="wipe(right)">
                                      <p:cBhvr>
                                        <p:cTn dur="500" id="16"/>
                                        <p:tgtEl>
                                          <p:spTgt spid="1049389"/>
                                        </p:tgtEl>
                                      </p:cBhvr>
                                    </p:animEffect>
                                  </p:childTnLst>
                                </p:cTn>
                              </p:par>
                            </p:childTnLst>
                          </p:cTn>
                        </p:par>
                        <p:par>
                          <p:cTn fill="hold" id="17">
                            <p:stCondLst>
                              <p:cond delay="500"/>
                            </p:stCondLst>
                            <p:childTnLst>
                              <p:par>
                                <p:cTn fill="hold" grpId="0" id="18" nodeType="afterEffect" presetClass="entr" presetID="22" presetSubtype="4">
                                  <p:stCondLst>
                                    <p:cond delay="0"/>
                                  </p:stCondLst>
                                  <p:childTnLst>
                                    <p:set>
                                      <p:cBhvr>
                                        <p:cTn dur="1" fill="hold" id="19">
                                          <p:stCondLst>
                                            <p:cond delay="0"/>
                                          </p:stCondLst>
                                        </p:cTn>
                                        <p:tgtEl>
                                          <p:spTgt spid="1049390"/>
                                        </p:tgtEl>
                                        <p:attrNameLst>
                                          <p:attrName>style.visibility</p:attrName>
                                        </p:attrNameLst>
                                      </p:cBhvr>
                                      <p:to>
                                        <p:strVal val="visible"/>
                                      </p:to>
                                    </p:set>
                                    <p:animEffect transition="in" filter="wipe(down)">
                                      <p:cBhvr>
                                        <p:cTn dur="500" id="20"/>
                                        <p:tgtEl>
                                          <p:spTgt spid="1049390"/>
                                        </p:tgtEl>
                                      </p:cBhvr>
                                    </p:animEffect>
                                  </p:childTnLst>
                                </p:cTn>
                              </p:par>
                            </p:childTnLst>
                          </p:cTn>
                        </p:par>
                        <p:par>
                          <p:cTn fill="hold" id="21">
                            <p:stCondLst>
                              <p:cond delay="1000"/>
                            </p:stCondLst>
                            <p:childTnLst>
                              <p:par>
                                <p:cTn fill="hold" grpId="0" id="22" nodeType="afterEffect" presetClass="entr" presetID="22" presetSubtype="8">
                                  <p:stCondLst>
                                    <p:cond delay="0"/>
                                  </p:stCondLst>
                                  <p:childTnLst>
                                    <p:set>
                                      <p:cBhvr>
                                        <p:cTn dur="1" fill="hold" id="23">
                                          <p:stCondLst>
                                            <p:cond delay="0"/>
                                          </p:stCondLst>
                                        </p:cTn>
                                        <p:tgtEl>
                                          <p:spTgt spid="1049391"/>
                                        </p:tgtEl>
                                        <p:attrNameLst>
                                          <p:attrName>style.visibility</p:attrName>
                                        </p:attrNameLst>
                                      </p:cBhvr>
                                      <p:to>
                                        <p:strVal val="visible"/>
                                      </p:to>
                                    </p:set>
                                    <p:animEffect transition="in" filter="wipe(left)">
                                      <p:cBhvr>
                                        <p:cTn dur="500" id="24"/>
                                        <p:tgtEl>
                                          <p:spTgt spid="1049391"/>
                                        </p:tgtEl>
                                      </p:cBhvr>
                                    </p:animEffect>
                                  </p:childTnLst>
                                </p:cTn>
                              </p:par>
                            </p:childTnLst>
                          </p:cTn>
                        </p:par>
                        <p:par>
                          <p:cTn fill="hold" id="25">
                            <p:stCondLst>
                              <p:cond delay="1500"/>
                            </p:stCondLst>
                            <p:childTnLst>
                              <p:par>
                                <p:cTn fill="hold" grpId="0" id="26" nodeType="afterEffect" presetClass="entr" presetID="22" presetSubtype="8">
                                  <p:stCondLst>
                                    <p:cond delay="0"/>
                                  </p:stCondLst>
                                  <p:childTnLst>
                                    <p:set>
                                      <p:cBhvr>
                                        <p:cTn dur="1" fill="hold" id="27">
                                          <p:stCondLst>
                                            <p:cond delay="0"/>
                                          </p:stCondLst>
                                        </p:cTn>
                                        <p:tgtEl>
                                          <p:spTgt spid="1049392">
                                            <p:txEl>
                                              <p:pRg st="0" end="0"/>
                                            </p:txEl>
                                          </p:spTgt>
                                        </p:tgtEl>
                                        <p:attrNameLst>
                                          <p:attrName>style.visibility</p:attrName>
                                        </p:attrNameLst>
                                      </p:cBhvr>
                                      <p:to>
                                        <p:strVal val="visible"/>
                                      </p:to>
                                    </p:set>
                                    <p:animEffect transition="in" filter="wipe(left)">
                                      <p:cBhvr>
                                        <p:cTn dur="500" id="28"/>
                                        <p:tgtEl>
                                          <p:spTgt spid="1049392">
                                            <p:txEl>
                                              <p:pRg st="0" end="0"/>
                                            </p:txEl>
                                          </p:spTgt>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8">
                                  <p:stCondLst>
                                    <p:cond delay="0"/>
                                  </p:stCondLst>
                                  <p:childTnLst>
                                    <p:set>
                                      <p:cBhvr>
                                        <p:cTn dur="1" fill="hold" id="32">
                                          <p:stCondLst>
                                            <p:cond delay="0"/>
                                          </p:stCondLst>
                                        </p:cTn>
                                        <p:tgtEl>
                                          <p:spTgt spid="1049333"/>
                                        </p:tgtEl>
                                        <p:attrNameLst>
                                          <p:attrName>style.visibility</p:attrName>
                                        </p:attrNameLst>
                                      </p:cBhvr>
                                      <p:to>
                                        <p:strVal val="visible"/>
                                      </p:to>
                                    </p:set>
                                    <p:animEffect transition="in" filter="wipe(left)">
                                      <p:cBhvr>
                                        <p:cTn dur="500" id="33"/>
                                        <p:tgtEl>
                                          <p:spTgt spid="1049333"/>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8">
                                  <p:stCondLst>
                                    <p:cond delay="0"/>
                                  </p:stCondLst>
                                  <p:childTnLst>
                                    <p:set>
                                      <p:cBhvr>
                                        <p:cTn dur="1" fill="hold" id="37">
                                          <p:stCondLst>
                                            <p:cond delay="0"/>
                                          </p:stCondLst>
                                        </p:cTn>
                                        <p:tgtEl>
                                          <p:spTgt spid="1049393"/>
                                        </p:tgtEl>
                                        <p:attrNameLst>
                                          <p:attrName>style.visibility</p:attrName>
                                        </p:attrNameLst>
                                      </p:cBhvr>
                                      <p:to>
                                        <p:strVal val="visible"/>
                                      </p:to>
                                    </p:set>
                                    <p:animEffect transition="in" filter="wipe(left)">
                                      <p:cBhvr>
                                        <p:cTn dur="500" id="38"/>
                                        <p:tgtEl>
                                          <p:spTgt spid="1049393"/>
                                        </p:tgtEl>
                                      </p:cBhvr>
                                    </p:animEffect>
                                  </p:childTnLst>
                                </p:cTn>
                              </p:par>
                            </p:childTnLst>
                          </p:cTn>
                        </p:par>
                        <p:par>
                          <p:cTn fill="hold" id="39">
                            <p:stCondLst>
                              <p:cond delay="500"/>
                            </p:stCondLst>
                            <p:childTnLst>
                              <p:par>
                                <p:cTn fill="hold" grpId="0" id="40" nodeType="afterEffect" presetClass="entr" presetID="22" presetSubtype="8">
                                  <p:stCondLst>
                                    <p:cond delay="0"/>
                                  </p:stCondLst>
                                  <p:childTnLst>
                                    <p:set>
                                      <p:cBhvr>
                                        <p:cTn dur="1" fill="hold" id="41">
                                          <p:stCondLst>
                                            <p:cond delay="0"/>
                                          </p:stCondLst>
                                        </p:cTn>
                                        <p:tgtEl>
                                          <p:spTgt spid="1049394"/>
                                        </p:tgtEl>
                                        <p:attrNameLst>
                                          <p:attrName>style.visibility</p:attrName>
                                        </p:attrNameLst>
                                      </p:cBhvr>
                                      <p:to>
                                        <p:strVal val="visible"/>
                                      </p:to>
                                    </p:set>
                                    <p:animEffect transition="in" filter="wipe(left)">
                                      <p:cBhvr>
                                        <p:cTn dur="500" id="42"/>
                                        <p:tgtEl>
                                          <p:spTgt spid="1049394"/>
                                        </p:tgtEl>
                                      </p:cBhvr>
                                    </p:animEffect>
                                  </p:childTnLst>
                                </p:cTn>
                              </p:par>
                            </p:childTnLst>
                          </p:cTn>
                        </p:par>
                        <p:par>
                          <p:cTn fill="hold" id="43">
                            <p:stCondLst>
                              <p:cond delay="1000"/>
                            </p:stCondLst>
                            <p:childTnLst>
                              <p:par>
                                <p:cTn fill="hold" grpId="0" id="44" nodeType="afterEffect" presetClass="entr" presetID="22" presetSubtype="8">
                                  <p:stCondLst>
                                    <p:cond delay="0"/>
                                  </p:stCondLst>
                                  <p:childTnLst>
                                    <p:set>
                                      <p:cBhvr>
                                        <p:cTn dur="1" fill="hold" id="45">
                                          <p:stCondLst>
                                            <p:cond delay="0"/>
                                          </p:stCondLst>
                                        </p:cTn>
                                        <p:tgtEl>
                                          <p:spTgt spid="1049395"/>
                                        </p:tgtEl>
                                        <p:attrNameLst>
                                          <p:attrName>style.visibility</p:attrName>
                                        </p:attrNameLst>
                                      </p:cBhvr>
                                      <p:to>
                                        <p:strVal val="visible"/>
                                      </p:to>
                                    </p:set>
                                    <p:animEffect transition="in" filter="wipe(left)">
                                      <p:cBhvr>
                                        <p:cTn dur="500" id="46"/>
                                        <p:tgtEl>
                                          <p:spTgt spid="1049395"/>
                                        </p:tgtEl>
                                      </p:cBhvr>
                                    </p:animEffect>
                                  </p:childTnLst>
                                </p:cTn>
                              </p:par>
                            </p:childTnLst>
                          </p:cTn>
                        </p:par>
                        <p:par>
                          <p:cTn fill="hold" id="47">
                            <p:stCondLst>
                              <p:cond delay="1500"/>
                            </p:stCondLst>
                            <p:childTnLst>
                              <p:par>
                                <p:cTn fill="hold" grpId="0" id="48" nodeType="afterEffect" presetClass="entr" presetID="16" presetSubtype="42">
                                  <p:stCondLst>
                                    <p:cond delay="0"/>
                                  </p:stCondLst>
                                  <p:childTnLst>
                                    <p:set>
                                      <p:cBhvr>
                                        <p:cTn dur="1" fill="hold" id="49">
                                          <p:stCondLst>
                                            <p:cond delay="0"/>
                                          </p:stCondLst>
                                        </p:cTn>
                                        <p:tgtEl>
                                          <p:spTgt spid="1049396"/>
                                        </p:tgtEl>
                                        <p:attrNameLst>
                                          <p:attrName>style.visibility</p:attrName>
                                        </p:attrNameLst>
                                      </p:cBhvr>
                                      <p:to>
                                        <p:strVal val="visible"/>
                                      </p:to>
                                    </p:set>
                                    <p:animEffect transition="in" filter="barn(outHorizontal)">
                                      <p:cBhvr>
                                        <p:cTn dur="500" id="50"/>
                                        <p:tgtEl>
                                          <p:spTgt spid="1049396"/>
                                        </p:tgtEl>
                                      </p:cBhvr>
                                    </p:animEffect>
                                  </p:childTnLst>
                                </p:cTn>
                              </p:par>
                            </p:childTnLst>
                          </p:cTn>
                        </p:par>
                      </p:childTnLst>
                    </p:cTn>
                  </p:par>
                  <p:par>
                    <p:cTn fill="hold" id="51">
                      <p:stCondLst>
                        <p:cond delay="indefinite"/>
                      </p:stCondLst>
                      <p:childTnLst>
                        <p:par>
                          <p:cTn fill="hold" id="52">
                            <p:stCondLst>
                              <p:cond delay="0"/>
                            </p:stCondLst>
                            <p:childTnLst>
                              <p:par>
                                <p:cTn fill="hold" grpId="0" id="53" nodeType="clickEffect" presetClass="entr" presetID="22" presetSubtype="8">
                                  <p:stCondLst>
                                    <p:cond delay="0"/>
                                  </p:stCondLst>
                                  <p:childTnLst>
                                    <p:set>
                                      <p:cBhvr>
                                        <p:cTn dur="1" fill="hold" id="54">
                                          <p:stCondLst>
                                            <p:cond delay="0"/>
                                          </p:stCondLst>
                                        </p:cTn>
                                        <p:tgtEl>
                                          <p:spTgt spid="1049407"/>
                                        </p:tgtEl>
                                        <p:attrNameLst>
                                          <p:attrName>style.visibility</p:attrName>
                                        </p:attrNameLst>
                                      </p:cBhvr>
                                      <p:to>
                                        <p:strVal val="visible"/>
                                      </p:to>
                                    </p:set>
                                    <p:animEffect transition="in" filter="wipe(left)">
                                      <p:cBhvr>
                                        <p:cTn dur="500" id="55"/>
                                        <p:tgtEl>
                                          <p:spTgt spid="1049407"/>
                                        </p:tgtEl>
                                      </p:cBhvr>
                                    </p:animEffect>
                                  </p:childTnLst>
                                </p:cTn>
                              </p:par>
                            </p:childTnLst>
                          </p:cTn>
                        </p:par>
                        <p:par>
                          <p:cTn fill="hold" id="56">
                            <p:stCondLst>
                              <p:cond delay="500"/>
                            </p:stCondLst>
                            <p:childTnLst>
                              <p:par>
                                <p:cTn fill="hold" grpId="0" id="57" nodeType="afterEffect" presetClass="entr" presetID="16" presetSubtype="37">
                                  <p:stCondLst>
                                    <p:cond delay="0"/>
                                  </p:stCondLst>
                                  <p:childTnLst>
                                    <p:set>
                                      <p:cBhvr>
                                        <p:cTn dur="1" fill="hold" id="58">
                                          <p:stCondLst>
                                            <p:cond delay="0"/>
                                          </p:stCondLst>
                                        </p:cTn>
                                        <p:tgtEl>
                                          <p:spTgt spid="1049405"/>
                                        </p:tgtEl>
                                        <p:attrNameLst>
                                          <p:attrName>style.visibility</p:attrName>
                                        </p:attrNameLst>
                                      </p:cBhvr>
                                      <p:to>
                                        <p:strVal val="visible"/>
                                      </p:to>
                                    </p:set>
                                    <p:animEffect transition="in" filter="barn(outVertical)">
                                      <p:cBhvr>
                                        <p:cTn dur="500" id="59"/>
                                        <p:tgtEl>
                                          <p:spTgt spid="1049405"/>
                                        </p:tgtEl>
                                      </p:cBhvr>
                                    </p:animEffect>
                                  </p:childTnLst>
                                </p:cTn>
                              </p:par>
                            </p:childTnLst>
                          </p:cTn>
                        </p:par>
                        <p:par>
                          <p:cTn fill="hold" id="60">
                            <p:stCondLst>
                              <p:cond delay="1000"/>
                            </p:stCondLst>
                            <p:childTnLst>
                              <p:par>
                                <p:cTn fill="hold" grpId="0" id="61" nodeType="afterEffect" presetClass="entr" presetID="16" presetSubtype="37">
                                  <p:stCondLst>
                                    <p:cond delay="0"/>
                                  </p:stCondLst>
                                  <p:childTnLst>
                                    <p:set>
                                      <p:cBhvr>
                                        <p:cTn dur="1" fill="hold" id="62">
                                          <p:stCondLst>
                                            <p:cond delay="0"/>
                                          </p:stCondLst>
                                        </p:cTn>
                                        <p:tgtEl>
                                          <p:spTgt spid="1049406"/>
                                        </p:tgtEl>
                                        <p:attrNameLst>
                                          <p:attrName>style.visibility</p:attrName>
                                        </p:attrNameLst>
                                      </p:cBhvr>
                                      <p:to>
                                        <p:strVal val="visible"/>
                                      </p:to>
                                    </p:set>
                                    <p:animEffect transition="in" filter="barn(outVertical)">
                                      <p:cBhvr>
                                        <p:cTn dur="500" id="63"/>
                                        <p:tgtEl>
                                          <p:spTgt spid="1049406"/>
                                        </p:tgtEl>
                                      </p:cBhvr>
                                    </p:animEffect>
                                  </p:childTnLst>
                                </p:cTn>
                              </p:par>
                            </p:childTnLst>
                          </p:cTn>
                        </p:par>
                      </p:childTnLst>
                    </p:cTn>
                  </p:par>
                  <p:par>
                    <p:cTn fill="hold" id="64">
                      <p:stCondLst>
                        <p:cond delay="indefinite"/>
                      </p:stCondLst>
                      <p:childTnLst>
                        <p:par>
                          <p:cTn fill="hold" id="65">
                            <p:stCondLst>
                              <p:cond delay="0"/>
                            </p:stCondLst>
                            <p:childTnLst>
                              <p:par>
                                <p:cTn fill="hold" grpId="0" id="66" nodeType="clickEffect" presetClass="entr" presetID="22" presetSubtype="2">
                                  <p:stCondLst>
                                    <p:cond delay="0"/>
                                  </p:stCondLst>
                                  <p:childTnLst>
                                    <p:set>
                                      <p:cBhvr>
                                        <p:cTn dur="1" fill="hold" id="67">
                                          <p:stCondLst>
                                            <p:cond delay="0"/>
                                          </p:stCondLst>
                                        </p:cTn>
                                        <p:tgtEl>
                                          <p:spTgt spid="1049397"/>
                                        </p:tgtEl>
                                        <p:attrNameLst>
                                          <p:attrName>style.visibility</p:attrName>
                                        </p:attrNameLst>
                                      </p:cBhvr>
                                      <p:to>
                                        <p:strVal val="visible"/>
                                      </p:to>
                                    </p:set>
                                    <p:animEffect transition="in" filter="wipe(right)">
                                      <p:cBhvr>
                                        <p:cTn dur="500" id="68"/>
                                        <p:tgtEl>
                                          <p:spTgt spid="1049397"/>
                                        </p:tgtEl>
                                      </p:cBhvr>
                                    </p:animEffect>
                                  </p:childTnLst>
                                </p:cTn>
                              </p:par>
                            </p:childTnLst>
                          </p:cTn>
                        </p:par>
                        <p:par>
                          <p:cTn fill="hold" id="69">
                            <p:stCondLst>
                              <p:cond delay="500"/>
                            </p:stCondLst>
                            <p:childTnLst>
                              <p:par>
                                <p:cTn fill="hold" grpId="0" id="70" nodeType="afterEffect" presetClass="entr" presetID="22" presetSubtype="2">
                                  <p:stCondLst>
                                    <p:cond delay="0"/>
                                  </p:stCondLst>
                                  <p:childTnLst>
                                    <p:set>
                                      <p:cBhvr>
                                        <p:cTn dur="1" fill="hold" id="71">
                                          <p:stCondLst>
                                            <p:cond delay="0"/>
                                          </p:stCondLst>
                                        </p:cTn>
                                        <p:tgtEl>
                                          <p:spTgt spid="1049398"/>
                                        </p:tgtEl>
                                        <p:attrNameLst>
                                          <p:attrName>style.visibility</p:attrName>
                                        </p:attrNameLst>
                                      </p:cBhvr>
                                      <p:to>
                                        <p:strVal val="visible"/>
                                      </p:to>
                                    </p:set>
                                    <p:animEffect transition="in" filter="wipe(right)">
                                      <p:cBhvr>
                                        <p:cTn dur="500" id="72"/>
                                        <p:tgtEl>
                                          <p:spTgt spid="1049398"/>
                                        </p:tgtEl>
                                      </p:cBhvr>
                                    </p:animEffect>
                                  </p:childTnLst>
                                </p:cTn>
                              </p:par>
                            </p:childTnLst>
                          </p:cTn>
                        </p:par>
                      </p:childTnLst>
                    </p:cTn>
                  </p:par>
                  <p:par>
                    <p:cTn fill="hold" id="73">
                      <p:stCondLst>
                        <p:cond delay="indefinite"/>
                      </p:stCondLst>
                      <p:childTnLst>
                        <p:par>
                          <p:cTn fill="hold" id="74">
                            <p:stCondLst>
                              <p:cond delay="0"/>
                            </p:stCondLst>
                            <p:childTnLst>
                              <p:par>
                                <p:cTn fill="hold" grpId="0" id="75" nodeType="clickEffect" presetClass="entr" presetID="22" presetSubtype="8">
                                  <p:stCondLst>
                                    <p:cond delay="0"/>
                                  </p:stCondLst>
                                  <p:childTnLst>
                                    <p:set>
                                      <p:cBhvr>
                                        <p:cTn dur="1" fill="hold" id="76">
                                          <p:stCondLst>
                                            <p:cond delay="0"/>
                                          </p:stCondLst>
                                        </p:cTn>
                                        <p:tgtEl>
                                          <p:spTgt spid="1049334"/>
                                        </p:tgtEl>
                                        <p:attrNameLst>
                                          <p:attrName>style.visibility</p:attrName>
                                        </p:attrNameLst>
                                      </p:cBhvr>
                                      <p:to>
                                        <p:strVal val="visible"/>
                                      </p:to>
                                    </p:set>
                                    <p:animEffect transition="in" filter="wipe(left)">
                                      <p:cBhvr>
                                        <p:cTn dur="500" id="77"/>
                                        <p:tgtEl>
                                          <p:spTgt spid="1049334"/>
                                        </p:tgtEl>
                                      </p:cBhvr>
                                    </p:animEffect>
                                  </p:childTnLst>
                                </p:cTn>
                              </p:par>
                            </p:childTnLst>
                          </p:cTn>
                        </p:par>
                      </p:childTnLst>
                    </p:cTn>
                  </p:par>
                  <p:par>
                    <p:cTn fill="hold" id="78">
                      <p:stCondLst>
                        <p:cond delay="indefinite"/>
                      </p:stCondLst>
                      <p:childTnLst>
                        <p:par>
                          <p:cTn fill="hold" id="79">
                            <p:stCondLst>
                              <p:cond delay="0"/>
                            </p:stCondLst>
                            <p:childTnLst>
                              <p:par>
                                <p:cTn fill="hold" grpId="0" id="80" nodeType="clickEffect" presetClass="entr" presetID="22" presetSubtype="8">
                                  <p:stCondLst>
                                    <p:cond delay="0"/>
                                  </p:stCondLst>
                                  <p:childTnLst>
                                    <p:set>
                                      <p:cBhvr>
                                        <p:cTn dur="1" fill="hold" id="81">
                                          <p:stCondLst>
                                            <p:cond delay="0"/>
                                          </p:stCondLst>
                                        </p:cTn>
                                        <p:tgtEl>
                                          <p:spTgt spid="1049399"/>
                                        </p:tgtEl>
                                        <p:attrNameLst>
                                          <p:attrName>style.visibility</p:attrName>
                                        </p:attrNameLst>
                                      </p:cBhvr>
                                      <p:to>
                                        <p:strVal val="visible"/>
                                      </p:to>
                                    </p:set>
                                    <p:animEffect transition="in" filter="wipe(left)">
                                      <p:cBhvr>
                                        <p:cTn dur="500" id="82"/>
                                        <p:tgtEl>
                                          <p:spTgt spid="1049399"/>
                                        </p:tgtEl>
                                      </p:cBhvr>
                                    </p:animEffect>
                                  </p:childTnLst>
                                </p:cTn>
                              </p:par>
                            </p:childTnLst>
                          </p:cTn>
                        </p:par>
                        <p:par>
                          <p:cTn fill="hold" id="83">
                            <p:stCondLst>
                              <p:cond delay="500"/>
                            </p:stCondLst>
                            <p:childTnLst>
                              <p:par>
                                <p:cTn fill="hold" grpId="0" id="84" nodeType="afterEffect" presetClass="entr" presetID="22" presetSubtype="8">
                                  <p:stCondLst>
                                    <p:cond delay="0"/>
                                  </p:stCondLst>
                                  <p:childTnLst>
                                    <p:set>
                                      <p:cBhvr>
                                        <p:cTn dur="1" fill="hold" id="85">
                                          <p:stCondLst>
                                            <p:cond delay="0"/>
                                          </p:stCondLst>
                                        </p:cTn>
                                        <p:tgtEl>
                                          <p:spTgt spid="1049400"/>
                                        </p:tgtEl>
                                        <p:attrNameLst>
                                          <p:attrName>style.visibility</p:attrName>
                                        </p:attrNameLst>
                                      </p:cBhvr>
                                      <p:to>
                                        <p:strVal val="visible"/>
                                      </p:to>
                                    </p:set>
                                    <p:animEffect transition="in" filter="wipe(left)">
                                      <p:cBhvr>
                                        <p:cTn dur="500" id="86"/>
                                        <p:tgtEl>
                                          <p:spTgt spid="1049400"/>
                                        </p:tgtEl>
                                      </p:cBhvr>
                                    </p:animEffect>
                                  </p:childTnLst>
                                </p:cTn>
                              </p:par>
                            </p:childTnLst>
                          </p:cTn>
                        </p:par>
                        <p:par>
                          <p:cTn fill="hold" id="87">
                            <p:stCondLst>
                              <p:cond delay="1000"/>
                            </p:stCondLst>
                            <p:childTnLst>
                              <p:par>
                                <p:cTn fill="hold" grpId="0" id="88" nodeType="afterEffect" presetClass="entr" presetID="22" presetSubtype="1">
                                  <p:stCondLst>
                                    <p:cond delay="0"/>
                                  </p:stCondLst>
                                  <p:childTnLst>
                                    <p:set>
                                      <p:cBhvr>
                                        <p:cTn dur="1" fill="hold" id="89">
                                          <p:stCondLst>
                                            <p:cond delay="0"/>
                                          </p:stCondLst>
                                        </p:cTn>
                                        <p:tgtEl>
                                          <p:spTgt spid="1049401"/>
                                        </p:tgtEl>
                                        <p:attrNameLst>
                                          <p:attrName>style.visibility</p:attrName>
                                        </p:attrNameLst>
                                      </p:cBhvr>
                                      <p:to>
                                        <p:strVal val="visible"/>
                                      </p:to>
                                    </p:set>
                                    <p:animEffect transition="in" filter="wipe(up)">
                                      <p:cBhvr>
                                        <p:cTn dur="500" id="90"/>
                                        <p:tgtEl>
                                          <p:spTgt spid="1049401"/>
                                        </p:tgtEl>
                                      </p:cBhvr>
                                    </p:animEffect>
                                  </p:childTnLst>
                                </p:cTn>
                              </p:par>
                            </p:childTnLst>
                          </p:cTn>
                        </p:par>
                        <p:par>
                          <p:cTn fill="hold" id="91">
                            <p:stCondLst>
                              <p:cond delay="1500"/>
                            </p:stCondLst>
                            <p:childTnLst>
                              <p:par>
                                <p:cTn fill="hold" grpId="0" id="92" nodeType="afterEffect" presetClass="entr" presetID="22" presetSubtype="2">
                                  <p:stCondLst>
                                    <p:cond delay="0"/>
                                  </p:stCondLst>
                                  <p:childTnLst>
                                    <p:set>
                                      <p:cBhvr>
                                        <p:cTn dur="1" fill="hold" id="93">
                                          <p:stCondLst>
                                            <p:cond delay="0"/>
                                          </p:stCondLst>
                                        </p:cTn>
                                        <p:tgtEl>
                                          <p:spTgt spid="1049402"/>
                                        </p:tgtEl>
                                        <p:attrNameLst>
                                          <p:attrName>style.visibility</p:attrName>
                                        </p:attrNameLst>
                                      </p:cBhvr>
                                      <p:to>
                                        <p:strVal val="visible"/>
                                      </p:to>
                                    </p:set>
                                    <p:animEffect transition="in" filter="wipe(right)">
                                      <p:cBhvr>
                                        <p:cTn dur="500" id="94"/>
                                        <p:tgtEl>
                                          <p:spTgt spid="1049402"/>
                                        </p:tgtEl>
                                      </p:cBhvr>
                                    </p:animEffect>
                                  </p:childTnLst>
                                </p:cTn>
                              </p:par>
                            </p:childTnLst>
                          </p:cTn>
                        </p:par>
                      </p:childTnLst>
                    </p:cTn>
                  </p:par>
                  <p:par>
                    <p:cTn fill="hold" id="95">
                      <p:stCondLst>
                        <p:cond delay="indefinite"/>
                      </p:stCondLst>
                      <p:childTnLst>
                        <p:par>
                          <p:cTn fill="hold" id="96">
                            <p:stCondLst>
                              <p:cond delay="0"/>
                            </p:stCondLst>
                            <p:childTnLst>
                              <p:par>
                                <p:cTn fill="hold" grpId="0" id="97" nodeType="clickEffect" presetClass="entr" presetID="22" presetSubtype="1">
                                  <p:stCondLst>
                                    <p:cond delay="0"/>
                                  </p:stCondLst>
                                  <p:childTnLst>
                                    <p:set>
                                      <p:cBhvr>
                                        <p:cTn dur="1" fill="hold" id="98">
                                          <p:stCondLst>
                                            <p:cond delay="0"/>
                                          </p:stCondLst>
                                        </p:cTn>
                                        <p:tgtEl>
                                          <p:spTgt spid="1049336"/>
                                        </p:tgtEl>
                                        <p:attrNameLst>
                                          <p:attrName>style.visibility</p:attrName>
                                        </p:attrNameLst>
                                      </p:cBhvr>
                                      <p:to>
                                        <p:strVal val="visible"/>
                                      </p:to>
                                    </p:set>
                                    <p:animEffect transition="in" filter="wipe(up)">
                                      <p:cBhvr>
                                        <p:cTn dur="500" id="99"/>
                                        <p:tgtEl>
                                          <p:spTgt spid="1049336"/>
                                        </p:tgtEl>
                                      </p:cBhvr>
                                    </p:animEffect>
                                  </p:childTnLst>
                                </p:cTn>
                              </p:par>
                            </p:childTnLst>
                          </p:cTn>
                        </p:par>
                      </p:childTnLst>
                    </p:cTn>
                  </p:par>
                  <p:par>
                    <p:cTn fill="hold" id="100">
                      <p:stCondLst>
                        <p:cond delay="indefinite"/>
                      </p:stCondLst>
                      <p:childTnLst>
                        <p:par>
                          <p:cTn fill="hold" id="101">
                            <p:stCondLst>
                              <p:cond delay="0"/>
                            </p:stCondLst>
                            <p:childTnLst>
                              <p:par>
                                <p:cTn fill="hold" grpId="0" id="102" nodeType="clickEffect" presetClass="entr" presetID="22" presetSubtype="2">
                                  <p:stCondLst>
                                    <p:cond delay="0"/>
                                  </p:stCondLst>
                                  <p:childTnLst>
                                    <p:set>
                                      <p:cBhvr>
                                        <p:cTn dur="1" fill="hold" id="103">
                                          <p:stCondLst>
                                            <p:cond delay="0"/>
                                          </p:stCondLst>
                                        </p:cTn>
                                        <p:tgtEl>
                                          <p:spTgt spid="1049403"/>
                                        </p:tgtEl>
                                        <p:attrNameLst>
                                          <p:attrName>style.visibility</p:attrName>
                                        </p:attrNameLst>
                                      </p:cBhvr>
                                      <p:to>
                                        <p:strVal val="visible"/>
                                      </p:to>
                                    </p:set>
                                    <p:animEffect transition="in" filter="wipe(right)">
                                      <p:cBhvr>
                                        <p:cTn dur="500" id="104"/>
                                        <p:tgtEl>
                                          <p:spTgt spid="1049403"/>
                                        </p:tgtEl>
                                      </p:cBhvr>
                                    </p:animEffect>
                                  </p:childTnLst>
                                </p:cTn>
                              </p:par>
                            </p:childTnLst>
                          </p:cTn>
                        </p:par>
                      </p:childTnLst>
                    </p:cTn>
                  </p:par>
                  <p:par>
                    <p:cTn fill="hold" id="105">
                      <p:stCondLst>
                        <p:cond delay="indefinite"/>
                      </p:stCondLst>
                      <p:childTnLst>
                        <p:par>
                          <p:cTn fill="hold" id="106">
                            <p:stCondLst>
                              <p:cond delay="0"/>
                            </p:stCondLst>
                            <p:childTnLst>
                              <p:par>
                                <p:cTn fill="hold" grpId="0" id="107" nodeType="clickEffect" presetClass="entr" presetID="22" presetSubtype="8">
                                  <p:stCondLst>
                                    <p:cond delay="0"/>
                                  </p:stCondLst>
                                  <p:childTnLst>
                                    <p:set>
                                      <p:cBhvr>
                                        <p:cTn dur="1" fill="hold" id="108">
                                          <p:stCondLst>
                                            <p:cond delay="0"/>
                                          </p:stCondLst>
                                        </p:cTn>
                                        <p:tgtEl>
                                          <p:spTgt spid="1049337"/>
                                        </p:tgtEl>
                                        <p:attrNameLst>
                                          <p:attrName>style.visibility</p:attrName>
                                        </p:attrNameLst>
                                      </p:cBhvr>
                                      <p:to>
                                        <p:strVal val="visible"/>
                                      </p:to>
                                    </p:set>
                                    <p:animEffect transition="in" filter="wipe(left)">
                                      <p:cBhvr>
                                        <p:cTn dur="500" id="109"/>
                                        <p:tgtEl>
                                          <p:spTgt spid="1049337"/>
                                        </p:tgtEl>
                                      </p:cBhvr>
                                    </p:animEffect>
                                  </p:childTnLst>
                                </p:cTn>
                              </p:par>
                            </p:childTnLst>
                          </p:cTn>
                        </p:par>
                      </p:childTnLst>
                    </p:cTn>
                  </p:par>
                  <p:par>
                    <p:cTn fill="hold" id="110">
                      <p:stCondLst>
                        <p:cond delay="indefinite"/>
                      </p:stCondLst>
                      <p:childTnLst>
                        <p:par>
                          <p:cTn fill="hold" id="111">
                            <p:stCondLst>
                              <p:cond delay="0"/>
                            </p:stCondLst>
                            <p:childTnLst>
                              <p:par>
                                <p:cTn fill="hold" grpId="0" id="112" nodeType="clickEffect" presetClass="entr" presetID="22" presetSubtype="8">
                                  <p:stCondLst>
                                    <p:cond delay="0"/>
                                  </p:stCondLst>
                                  <p:childTnLst>
                                    <p:set>
                                      <p:cBhvr>
                                        <p:cTn dur="1" fill="hold" id="113">
                                          <p:stCondLst>
                                            <p:cond delay="0"/>
                                          </p:stCondLst>
                                        </p:cTn>
                                        <p:tgtEl>
                                          <p:spTgt spid="1049404"/>
                                        </p:tgtEl>
                                        <p:attrNameLst>
                                          <p:attrName>style.visibility</p:attrName>
                                        </p:attrNameLst>
                                      </p:cBhvr>
                                      <p:to>
                                        <p:strVal val="visible"/>
                                      </p:to>
                                    </p:set>
                                    <p:animEffect transition="in" filter="wipe(left)">
                                      <p:cBhvr>
                                        <p:cTn dur="500" id="114"/>
                                        <p:tgtEl>
                                          <p:spTgt spid="1049404"/>
                                        </p:tgtEl>
                                      </p:cBhvr>
                                    </p:animEffect>
                                  </p:childTnLst>
                                </p:cTn>
                              </p:par>
                            </p:childTnLst>
                          </p:cTn>
                        </p:par>
                      </p:childTnLst>
                    </p:cTn>
                  </p:par>
                  <p:par>
                    <p:cTn fill="hold" id="115">
                      <p:stCondLst>
                        <p:cond delay="indefinite"/>
                      </p:stCondLst>
                      <p:childTnLst>
                        <p:par>
                          <p:cTn fill="hold" id="116">
                            <p:stCondLst>
                              <p:cond delay="0"/>
                            </p:stCondLst>
                            <p:childTnLst>
                              <p:par>
                                <p:cTn fill="hold" grpId="0" id="117" nodeType="clickEffect" presetClass="entr" presetID="22" presetSubtype="1">
                                  <p:stCondLst>
                                    <p:cond delay="0"/>
                                  </p:stCondLst>
                                  <p:childTnLst>
                                    <p:set>
                                      <p:cBhvr>
                                        <p:cTn dur="1" fill="hold" id="118">
                                          <p:stCondLst>
                                            <p:cond delay="0"/>
                                          </p:stCondLst>
                                        </p:cTn>
                                        <p:tgtEl>
                                          <p:spTgt spid="1049338"/>
                                        </p:tgtEl>
                                        <p:attrNameLst>
                                          <p:attrName>style.visibility</p:attrName>
                                        </p:attrNameLst>
                                      </p:cBhvr>
                                      <p:to>
                                        <p:strVal val="visible"/>
                                      </p:to>
                                    </p:set>
                                    <p:animEffect transition="in" filter="wipe(up)">
                                      <p:cBhvr>
                                        <p:cTn dur="500" id="119"/>
                                        <p:tgtEl>
                                          <p:spTgt spid="1049338"/>
                                        </p:tgtEl>
                                      </p:cBhvr>
                                    </p:animEffect>
                                  </p:childTnLst>
                                </p:cTn>
                              </p:par>
                            </p:childTnLst>
                          </p:cTn>
                        </p:par>
                      </p:childTnLst>
                    </p:cTn>
                  </p:par>
                  <p:par>
                    <p:cTn fill="hold" id="120">
                      <p:stCondLst>
                        <p:cond delay="indefinite"/>
                      </p:stCondLst>
                      <p:childTnLst>
                        <p:par>
                          <p:cTn fill="hold" id="121">
                            <p:stCondLst>
                              <p:cond delay="0"/>
                            </p:stCondLst>
                            <p:childTnLst>
                              <p:par>
                                <p:cTn fill="hold" grpId="0" id="122" nodeType="clickEffect" presetClass="entr" presetID="22" presetSubtype="1">
                                  <p:stCondLst>
                                    <p:cond delay="0"/>
                                  </p:stCondLst>
                                  <p:childTnLst>
                                    <p:set>
                                      <p:cBhvr>
                                        <p:cTn dur="1" fill="hold" id="123">
                                          <p:stCondLst>
                                            <p:cond delay="0"/>
                                          </p:stCondLst>
                                        </p:cTn>
                                        <p:tgtEl>
                                          <p:spTgt spid="1049339"/>
                                        </p:tgtEl>
                                        <p:attrNameLst>
                                          <p:attrName>style.visibility</p:attrName>
                                        </p:attrNameLst>
                                      </p:cBhvr>
                                      <p:to>
                                        <p:strVal val="visible"/>
                                      </p:to>
                                    </p:set>
                                    <p:animEffect transition="in" filter="wipe(up)">
                                      <p:cBhvr>
                                        <p:cTn dur="500" id="124"/>
                                        <p:tgtEl>
                                          <p:spTgt spid="1049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32" grpId="0"/>
      <p:bldP spid="1049333" grpId="0"/>
      <p:bldP spid="1049334" grpId="0"/>
      <p:bldP spid="1049336" grpId="0"/>
      <p:bldP spid="1049337" grpId="0"/>
      <p:bldP spid="1049338" grpId="0"/>
      <p:bldP spid="1049339" grpId="0"/>
      <p:bldP spid="1049389" grpId="0" animBg="1"/>
      <p:bldP spid="1049390" grpId="0" animBg="1"/>
      <p:bldP spid="1049391" grpId="0" animBg="1"/>
      <p:bldP spid="1049392" grpId="0" build="p" autoUpdateAnimBg="0" advAuto="0"/>
      <p:bldP spid="1049393" grpId="0" animBg="1"/>
      <p:bldP spid="1049394" grpId="0" animBg="1" autoUpdateAnimBg="0"/>
      <p:bldP spid="1049395" grpId="0" animBg="1"/>
      <p:bldP spid="1049396" grpId="0" animBg="1"/>
      <p:bldP spid="1049397" grpId="0" animBg="1"/>
      <p:bldP spid="1049398" grpId="0" animBg="1" autoUpdateAnimBg="0"/>
      <p:bldP spid="1049399" grpId="0" animBg="1" autoUpdateAnimBg="0"/>
      <p:bldP spid="1049400" grpId="0" animBg="1"/>
      <p:bldP spid="1049401" grpId="0" animBg="1"/>
      <p:bldP spid="1049402" grpId="0" animBg="1"/>
      <p:bldP spid="1049403" grpId="0" animBg="1"/>
      <p:bldP spid="1049404" grpId="0" animBg="1"/>
      <p:bldP spid="1049405" grpId="0" animBg="1"/>
      <p:bldP spid="1049406" grpId="0" animBg="1" autoUpdateAnimBg="0"/>
      <p:bldP spid="10494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42" name=""/>
        <p:cNvGrpSpPr/>
        <p:nvPr/>
      </p:nvGrpSpPr>
      <p:grpSpPr>
        <a:xfrm>
          <a:off x="0" y="0"/>
          <a:ext cx="0" cy="0"/>
          <a:chOff x="0" y="0"/>
          <a:chExt cx="0" cy="0"/>
        </a:xfrm>
      </p:grpSpPr>
      <p:sp>
        <p:nvSpPr>
          <p:cNvPr id="1048603" name="Text Box 3080"/>
          <p:cNvSpPr txBox="1">
            <a:spLocks noChangeArrowheads="1"/>
          </p:cNvSpPr>
          <p:nvPr/>
        </p:nvSpPr>
        <p:spPr bwMode="auto">
          <a:xfrm>
            <a:off x="2851190" y="145852"/>
            <a:ext cx="2579017" cy="523220"/>
          </a:xfrm>
          <a:prstGeom prst="rect"/>
          <a:noFill/>
          <a:ln w="12700" cap="sq">
            <a:noFill/>
            <a:miter lim="800000"/>
            <a:headEnd type="none" w="sm" len="sm"/>
            <a:tailEnd type="none" w="sm" len="sm"/>
          </a:ln>
        </p:spPr>
        <p:txBody>
          <a:bodyPr wrap="square">
            <a:spAutoFit/>
          </a:bodyPr>
          <a:p>
            <a:pPr eaLnBrk="1" hangingPunct="1">
              <a:spcBef>
                <a:spcPct val="50000"/>
              </a:spcBef>
            </a:pPr>
            <a:r>
              <a:rPr altLang="en-US" b="1" sz="2800" lang="zh-CN"/>
              <a:t>实质与特点</a:t>
            </a:r>
          </a:p>
        </p:txBody>
      </p:sp>
      <p:sp>
        <p:nvSpPr>
          <p:cNvPr id="1048604" name="Text Box 3081"/>
          <p:cNvSpPr txBox="1">
            <a:spLocks noChangeArrowheads="1"/>
          </p:cNvSpPr>
          <p:nvPr/>
        </p:nvSpPr>
        <p:spPr bwMode="auto">
          <a:xfrm>
            <a:off x="1524000" y="992396"/>
            <a:ext cx="5791200"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a:t>
            </a:r>
            <a:r>
              <a:rPr altLang="zh-CN" b="1" sz="2800" lang="en-US"/>
              <a:t>1</a:t>
            </a:r>
            <a:r>
              <a:rPr altLang="en-US" b="1" sz="2800" lang="zh-CN"/>
              <a:t>）实质</a:t>
            </a:r>
          </a:p>
        </p:txBody>
      </p:sp>
      <p:sp>
        <p:nvSpPr>
          <p:cNvPr id="1048605" name="Text Box 3082"/>
          <p:cNvSpPr txBox="1">
            <a:spLocks noChangeArrowheads="1"/>
          </p:cNvSpPr>
          <p:nvPr/>
        </p:nvSpPr>
        <p:spPr bwMode="auto">
          <a:xfrm>
            <a:off x="2018232" y="1906796"/>
            <a:ext cx="3276600"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程序切换</a:t>
            </a:r>
          </a:p>
        </p:txBody>
      </p:sp>
      <p:sp>
        <p:nvSpPr>
          <p:cNvPr id="1048606" name="AutoShape 3083"/>
          <p:cNvSpPr/>
          <p:nvPr/>
        </p:nvSpPr>
        <p:spPr bwMode="auto">
          <a:xfrm>
            <a:off x="3923232" y="1678196"/>
            <a:ext cx="228600" cy="1066800"/>
          </a:xfrm>
          <a:prstGeom prst="leftBrace">
            <a:avLst>
              <a:gd name="adj1" fmla="val 38889"/>
              <a:gd name="adj2" fmla="val 50000"/>
            </a:avLst>
          </a:prstGeom>
          <a:noFill/>
          <a:ln w="38100">
            <a:solidFill>
              <a:schemeClr val="tx1"/>
            </a:solidFill>
            <a:round/>
            <a:headEnd/>
            <a:tailEnd/>
          </a:ln>
        </p:spPr>
        <p:txBody>
          <a:bodyPr anchor="ctr" wrap="none"/>
          <a:p>
            <a:endParaRPr altLang="en-US" b="1" sz="2800" lang="zh-CN"/>
          </a:p>
        </p:txBody>
      </p:sp>
      <p:sp>
        <p:nvSpPr>
          <p:cNvPr id="1048607" name="Text Box 3084"/>
          <p:cNvSpPr txBox="1">
            <a:spLocks noChangeArrowheads="1"/>
          </p:cNvSpPr>
          <p:nvPr/>
        </p:nvSpPr>
        <p:spPr bwMode="auto">
          <a:xfrm>
            <a:off x="4228032" y="1449596"/>
            <a:ext cx="3276600"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方法：</a:t>
            </a:r>
          </a:p>
        </p:txBody>
      </p:sp>
      <p:sp>
        <p:nvSpPr>
          <p:cNvPr id="1048608" name="Text Box 3085"/>
          <p:cNvSpPr txBox="1">
            <a:spLocks noChangeArrowheads="1"/>
          </p:cNvSpPr>
          <p:nvPr/>
        </p:nvSpPr>
        <p:spPr bwMode="auto">
          <a:xfrm>
            <a:off x="5345360" y="1449596"/>
            <a:ext cx="5791200"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保存断点，保护现场</a:t>
            </a:r>
          </a:p>
        </p:txBody>
      </p:sp>
      <p:sp>
        <p:nvSpPr>
          <p:cNvPr id="1048609" name="Text Box 3086"/>
          <p:cNvSpPr txBox="1">
            <a:spLocks noChangeArrowheads="1"/>
          </p:cNvSpPr>
          <p:nvPr/>
        </p:nvSpPr>
        <p:spPr bwMode="auto">
          <a:xfrm>
            <a:off x="5345360" y="1982996"/>
            <a:ext cx="5791200"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恢复现场，返回断点</a:t>
            </a:r>
          </a:p>
        </p:txBody>
      </p:sp>
      <p:sp>
        <p:nvSpPr>
          <p:cNvPr id="1048610" name="Text Box 3087"/>
          <p:cNvSpPr txBox="1">
            <a:spLocks noChangeArrowheads="1"/>
          </p:cNvSpPr>
          <p:nvPr/>
        </p:nvSpPr>
        <p:spPr bwMode="auto">
          <a:xfrm>
            <a:off x="4228032" y="2516396"/>
            <a:ext cx="3276600"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时间：</a:t>
            </a:r>
          </a:p>
        </p:txBody>
      </p:sp>
      <p:sp>
        <p:nvSpPr>
          <p:cNvPr id="1048611" name="Text Box 3088"/>
          <p:cNvSpPr txBox="1">
            <a:spLocks noChangeArrowheads="1"/>
          </p:cNvSpPr>
          <p:nvPr/>
        </p:nvSpPr>
        <p:spPr bwMode="auto">
          <a:xfrm>
            <a:off x="5345360" y="2516396"/>
            <a:ext cx="5791200"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一条指令结束时切换</a:t>
            </a:r>
          </a:p>
        </p:txBody>
      </p:sp>
      <p:sp>
        <p:nvSpPr>
          <p:cNvPr id="1048612" name="Text Box 3089"/>
          <p:cNvSpPr txBox="1">
            <a:spLocks noChangeArrowheads="1"/>
          </p:cNvSpPr>
          <p:nvPr/>
        </p:nvSpPr>
        <p:spPr bwMode="auto">
          <a:xfrm>
            <a:off x="5371032" y="3049796"/>
            <a:ext cx="4257675"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保证程序的完整性</a:t>
            </a:r>
          </a:p>
        </p:txBody>
      </p:sp>
      <p:sp>
        <p:nvSpPr>
          <p:cNvPr id="1048613" name="Text Box 7"/>
          <p:cNvSpPr txBox="1">
            <a:spLocks noChangeArrowheads="1"/>
          </p:cNvSpPr>
          <p:nvPr/>
        </p:nvSpPr>
        <p:spPr bwMode="auto">
          <a:xfrm>
            <a:off x="1559496" y="3573016"/>
            <a:ext cx="5791200"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a:t>
            </a:r>
            <a:r>
              <a:rPr altLang="zh-CN" b="1" sz="2800" lang="en-US"/>
              <a:t>2</a:t>
            </a:r>
            <a:r>
              <a:rPr altLang="en-US" b="1" sz="2800" lang="zh-CN"/>
              <a:t>）特点</a:t>
            </a:r>
          </a:p>
        </p:txBody>
      </p:sp>
      <p:sp>
        <p:nvSpPr>
          <p:cNvPr id="1048614" name="Text Box 8"/>
          <p:cNvSpPr txBox="1">
            <a:spLocks noChangeArrowheads="1"/>
          </p:cNvSpPr>
          <p:nvPr/>
        </p:nvSpPr>
        <p:spPr bwMode="auto">
          <a:xfrm>
            <a:off x="1767457" y="5048017"/>
            <a:ext cx="3276600"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随机性</a:t>
            </a:r>
          </a:p>
        </p:txBody>
      </p:sp>
      <p:sp>
        <p:nvSpPr>
          <p:cNvPr id="1048615" name="AutoShape 9"/>
          <p:cNvSpPr/>
          <p:nvPr/>
        </p:nvSpPr>
        <p:spPr bwMode="auto">
          <a:xfrm>
            <a:off x="2971973" y="4738841"/>
            <a:ext cx="278681" cy="1192435"/>
          </a:xfrm>
          <a:prstGeom prst="leftBrace">
            <a:avLst>
              <a:gd name="adj1" fmla="val 36111"/>
              <a:gd name="adj2" fmla="val 50000"/>
            </a:avLst>
          </a:prstGeom>
          <a:noFill/>
          <a:ln w="38100">
            <a:solidFill>
              <a:schemeClr val="tx1"/>
            </a:solidFill>
            <a:round/>
            <a:headEnd/>
            <a:tailEnd/>
          </a:ln>
        </p:spPr>
        <p:txBody>
          <a:bodyPr anchor="ctr" wrap="none"/>
          <a:p>
            <a:endParaRPr altLang="en-US" b="1" sz="2800" lang="zh-CN"/>
          </a:p>
        </p:txBody>
      </p:sp>
      <p:sp>
        <p:nvSpPr>
          <p:cNvPr id="1048616" name="Text Box 10"/>
          <p:cNvSpPr txBox="1">
            <a:spLocks noChangeArrowheads="1"/>
          </p:cNvSpPr>
          <p:nvPr/>
        </p:nvSpPr>
        <p:spPr bwMode="auto">
          <a:xfrm>
            <a:off x="3191445" y="4434042"/>
            <a:ext cx="3263900" cy="519112"/>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随机发生的事态</a:t>
            </a:r>
          </a:p>
        </p:txBody>
      </p:sp>
      <p:sp>
        <p:nvSpPr>
          <p:cNvPr id="1048617" name="Text Box 16"/>
          <p:cNvSpPr txBox="1">
            <a:spLocks noChangeArrowheads="1"/>
          </p:cNvSpPr>
          <p:nvPr/>
        </p:nvSpPr>
        <p:spPr bwMode="auto">
          <a:xfrm>
            <a:off x="5698009" y="4434042"/>
            <a:ext cx="3062287" cy="519112"/>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（按键、故障）</a:t>
            </a:r>
          </a:p>
        </p:txBody>
      </p:sp>
      <p:sp>
        <p:nvSpPr>
          <p:cNvPr id="1048618" name="Text Box 17"/>
          <p:cNvSpPr txBox="1">
            <a:spLocks noChangeArrowheads="1"/>
          </p:cNvSpPr>
          <p:nvPr/>
        </p:nvSpPr>
        <p:spPr bwMode="auto">
          <a:xfrm>
            <a:off x="3191445" y="5003954"/>
            <a:ext cx="5495925" cy="519113"/>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有意调用</a:t>
            </a:r>
            <a:r>
              <a:rPr altLang="zh-CN" b="1" sz="2800" lang="en-US"/>
              <a:t>,</a:t>
            </a:r>
            <a:r>
              <a:rPr altLang="en-US" b="1" sz="2800" lang="zh-CN"/>
              <a:t>随机请求与处理的事态</a:t>
            </a:r>
          </a:p>
        </p:txBody>
      </p:sp>
      <p:sp>
        <p:nvSpPr>
          <p:cNvPr id="1048619" name="Text Box 18"/>
          <p:cNvSpPr txBox="1">
            <a:spLocks noChangeArrowheads="1"/>
          </p:cNvSpPr>
          <p:nvPr/>
        </p:nvSpPr>
        <p:spPr bwMode="auto">
          <a:xfrm>
            <a:off x="8366694" y="4998119"/>
            <a:ext cx="2337818" cy="519113"/>
          </a:xfrm>
          <a:prstGeom prst="rect"/>
          <a:noFill/>
          <a:ln w="12700" cap="sq">
            <a:noFill/>
            <a:miter lim="800000"/>
            <a:headEnd type="none" w="sm" len="sm"/>
            <a:tailEnd type="none" w="sm" len="sm"/>
          </a:ln>
        </p:spPr>
        <p:txBody>
          <a:bodyPr wrap="square">
            <a:spAutoFit/>
          </a:bodyPr>
          <a:p>
            <a:pPr eaLnBrk="1" hangingPunct="1">
              <a:spcBef>
                <a:spcPct val="50000"/>
              </a:spcBef>
            </a:pPr>
            <a:r>
              <a:rPr altLang="zh-CN" b="1" sz="2800" lang="en-US"/>
              <a:t>(</a:t>
            </a:r>
            <a:r>
              <a:rPr altLang="en-US" b="1" sz="2800" lang="zh-CN"/>
              <a:t>调用打印机</a:t>
            </a:r>
            <a:r>
              <a:rPr altLang="zh-CN" b="1" sz="2800" lang="en-US"/>
              <a:t>)</a:t>
            </a:r>
          </a:p>
        </p:txBody>
      </p:sp>
      <p:sp>
        <p:nvSpPr>
          <p:cNvPr id="1048620" name="Text Box 19"/>
          <p:cNvSpPr txBox="1">
            <a:spLocks noChangeArrowheads="1"/>
          </p:cNvSpPr>
          <p:nvPr/>
        </p:nvSpPr>
        <p:spPr bwMode="auto">
          <a:xfrm>
            <a:off x="3191445" y="5578629"/>
            <a:ext cx="4572000" cy="519113"/>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随机插入的事态</a:t>
            </a:r>
          </a:p>
        </p:txBody>
      </p:sp>
      <p:sp>
        <p:nvSpPr>
          <p:cNvPr id="1048621" name="Text Box 20"/>
          <p:cNvSpPr txBox="1">
            <a:spLocks noChangeArrowheads="1"/>
          </p:cNvSpPr>
          <p:nvPr/>
        </p:nvSpPr>
        <p:spPr bwMode="auto">
          <a:xfrm>
            <a:off x="5909829" y="5571237"/>
            <a:ext cx="5452991" cy="510540"/>
          </a:xfrm>
          <a:prstGeom prst="rect"/>
          <a:noFill/>
          <a:ln w="12700" cap="sq">
            <a:noFill/>
            <a:miter lim="800000"/>
            <a:headEnd type="none" w="sm" len="sm"/>
            <a:tailEnd type="none" w="sm" len="sm"/>
          </a:ln>
        </p:spPr>
        <p:txBody>
          <a:bodyPr lIns="0" rIns="0" wrap="square">
            <a:spAutoFit/>
          </a:bodyPr>
          <a:p>
            <a:pPr eaLnBrk="1" hangingPunct="1">
              <a:spcBef>
                <a:spcPct val="50000"/>
              </a:spcBef>
            </a:pPr>
            <a:r>
              <a:rPr altLang="zh-CN" b="1" sz="2800" lang="en-US"/>
              <a:t>(</a:t>
            </a:r>
            <a:r>
              <a:rPr altLang="en-US" b="1" sz="2800" lang="zh-CN"/>
              <a:t>软中断指令可插入程序任何位置</a:t>
            </a:r>
            <a:r>
              <a:rPr altLang="zh-CN" b="1" sz="2800" lang="en-US"/>
              <a:t>)</a:t>
            </a:r>
          </a:p>
        </p:txBody>
      </p:sp>
      <p:sp>
        <p:nvSpPr>
          <p:cNvPr id="1048622" name="椭圆 20"/>
          <p:cNvSpPr/>
          <p:nvPr/>
        </p:nvSpPr>
        <p:spPr>
          <a:xfrm>
            <a:off x="2351584" y="150534"/>
            <a:ext cx="499606" cy="504056"/>
          </a:xfrm>
          <a:prstGeom prst="ellipse"/>
          <a:solidFill>
            <a:srgbClr val="009242"/>
          </a:solidFill>
          <a:ln>
            <a:noFill/>
          </a:ln>
          <a:effectLst>
            <a:outerShdw algn="tr" blurRad="88900" dir="8100000" dist="63500"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sz="2800" lang="en-US">
                <a:solidFill>
                  <a:schemeClr val="tx1"/>
                </a:solidFill>
                <a:latin typeface="微软雅黑" pitchFamily="34" charset="-122"/>
                <a:ea typeface="微软雅黑" pitchFamily="34" charset="-122"/>
              </a:rPr>
              <a:t>2</a:t>
            </a:r>
            <a:endParaRPr altLang="en-US" b="1" dirty="0" sz="2800" lang="zh-CN">
              <a:solidFill>
                <a:schemeClr val="tx1"/>
              </a:solidFill>
              <a:latin typeface="微软雅黑" pitchFamily="34" charset="-122"/>
              <a:ea typeface="微软雅黑" pitchFamily="34" charset="-122"/>
            </a:endParaRPr>
          </a:p>
        </p:txBody>
      </p:sp>
      <mc:AlternateContent xmlns:mc="http://schemas.openxmlformats.org/markup-compatibility/2006">
        <mc:Choice xmlns:p14="http://schemas.microsoft.com/office/powerpoint/2010/main" Requires="p14">
          <p:contentPart p14:bwMode="auto" r:id="rId1">
            <p14:nvContentPartPr>
              <p14:cNvPr id="1049429" name=""/>
              <p14:cNvContentPartPr/>
              <p14:nvPr/>
            </p14:nvContentPartPr>
            <p14:xfrm>
              <a:off x="6893014" y="5810857"/>
              <a:ext cx="22851" cy="8607"/>
            </p14:xfrm>
          </p:contentPart>
        </mc:Choice>
        <mc:Fallback>
          <p:sp>
            <p:nvSpPr>
              <p:cNvPr id="1049429" name=""/>
              <p:cNvSpPr/>
              <p:nvPr/>
            </p:nvSpPr>
            <p:spPr>
              <a:xfrm>
                <a:off x="6893014" y="5810857"/>
                <a:ext cx="22851" cy="8607"/>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604"/>
                                        </p:tgtEl>
                                        <p:attrNameLst>
                                          <p:attrName>style.visibility</p:attrName>
                                        </p:attrNameLst>
                                      </p:cBhvr>
                                      <p:to>
                                        <p:strVal val="visible"/>
                                      </p:to>
                                    </p:set>
                                    <p:animEffect transition="in" filter="wipe(left)">
                                      <p:cBhvr>
                                        <p:cTn dur="500" id="7"/>
                                        <p:tgtEl>
                                          <p:spTgt spid="104860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605"/>
                                        </p:tgtEl>
                                        <p:attrNameLst>
                                          <p:attrName>style.visibility</p:attrName>
                                        </p:attrNameLst>
                                      </p:cBhvr>
                                      <p:to>
                                        <p:strVal val="visible"/>
                                      </p:to>
                                    </p:set>
                                    <p:animEffect transition="in" filter="wipe(left)">
                                      <p:cBhvr>
                                        <p:cTn dur="500" id="12"/>
                                        <p:tgtEl>
                                          <p:spTgt spid="1048605"/>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8606"/>
                                        </p:tgtEl>
                                        <p:attrNameLst>
                                          <p:attrName>style.visibility</p:attrName>
                                        </p:attrNameLst>
                                      </p:cBhvr>
                                      <p:to>
                                        <p:strVal val="visible"/>
                                      </p:to>
                                    </p:set>
                                    <p:animEffect transition="in" filter="wipe(left)">
                                      <p:cBhvr>
                                        <p:cTn dur="500" id="17"/>
                                        <p:tgtEl>
                                          <p:spTgt spid="1048606"/>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8607"/>
                                        </p:tgtEl>
                                        <p:attrNameLst>
                                          <p:attrName>style.visibility</p:attrName>
                                        </p:attrNameLst>
                                      </p:cBhvr>
                                      <p:to>
                                        <p:strVal val="visible"/>
                                      </p:to>
                                    </p:set>
                                    <p:animEffect transition="in" filter="wipe(left)">
                                      <p:cBhvr>
                                        <p:cTn dur="500" id="22"/>
                                        <p:tgtEl>
                                          <p:spTgt spid="1048607"/>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1">
                                  <p:stCondLst>
                                    <p:cond delay="0"/>
                                  </p:stCondLst>
                                  <p:childTnLst>
                                    <p:set>
                                      <p:cBhvr>
                                        <p:cTn dur="1" fill="hold" id="26">
                                          <p:stCondLst>
                                            <p:cond delay="0"/>
                                          </p:stCondLst>
                                        </p:cTn>
                                        <p:tgtEl>
                                          <p:spTgt spid="1048608"/>
                                        </p:tgtEl>
                                        <p:attrNameLst>
                                          <p:attrName>style.visibility</p:attrName>
                                        </p:attrNameLst>
                                      </p:cBhvr>
                                      <p:to>
                                        <p:strVal val="visible"/>
                                      </p:to>
                                    </p:set>
                                    <p:animEffect transition="in" filter="wipe(up)">
                                      <p:cBhvr>
                                        <p:cTn dur="500" id="27"/>
                                        <p:tgtEl>
                                          <p:spTgt spid="1048608"/>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1">
                                  <p:stCondLst>
                                    <p:cond delay="0"/>
                                  </p:stCondLst>
                                  <p:childTnLst>
                                    <p:set>
                                      <p:cBhvr>
                                        <p:cTn dur="1" fill="hold" id="31">
                                          <p:stCondLst>
                                            <p:cond delay="0"/>
                                          </p:stCondLst>
                                        </p:cTn>
                                        <p:tgtEl>
                                          <p:spTgt spid="1048609"/>
                                        </p:tgtEl>
                                        <p:attrNameLst>
                                          <p:attrName>style.visibility</p:attrName>
                                        </p:attrNameLst>
                                      </p:cBhvr>
                                      <p:to>
                                        <p:strVal val="visible"/>
                                      </p:to>
                                    </p:set>
                                    <p:animEffect transition="in" filter="wipe(up)">
                                      <p:cBhvr>
                                        <p:cTn dur="500" id="32"/>
                                        <p:tgtEl>
                                          <p:spTgt spid="1048609"/>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8">
                                  <p:stCondLst>
                                    <p:cond delay="0"/>
                                  </p:stCondLst>
                                  <p:childTnLst>
                                    <p:set>
                                      <p:cBhvr>
                                        <p:cTn dur="1" fill="hold" id="36">
                                          <p:stCondLst>
                                            <p:cond delay="0"/>
                                          </p:stCondLst>
                                        </p:cTn>
                                        <p:tgtEl>
                                          <p:spTgt spid="1048610"/>
                                        </p:tgtEl>
                                        <p:attrNameLst>
                                          <p:attrName>style.visibility</p:attrName>
                                        </p:attrNameLst>
                                      </p:cBhvr>
                                      <p:to>
                                        <p:strVal val="visible"/>
                                      </p:to>
                                    </p:set>
                                    <p:animEffect transition="in" filter="wipe(left)">
                                      <p:cBhvr>
                                        <p:cTn dur="500" id="37"/>
                                        <p:tgtEl>
                                          <p:spTgt spid="1048610"/>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1">
                                  <p:stCondLst>
                                    <p:cond delay="0"/>
                                  </p:stCondLst>
                                  <p:childTnLst>
                                    <p:set>
                                      <p:cBhvr>
                                        <p:cTn dur="1" fill="hold" id="41">
                                          <p:stCondLst>
                                            <p:cond delay="0"/>
                                          </p:stCondLst>
                                        </p:cTn>
                                        <p:tgtEl>
                                          <p:spTgt spid="1048611"/>
                                        </p:tgtEl>
                                        <p:attrNameLst>
                                          <p:attrName>style.visibility</p:attrName>
                                        </p:attrNameLst>
                                      </p:cBhvr>
                                      <p:to>
                                        <p:strVal val="visible"/>
                                      </p:to>
                                    </p:set>
                                    <p:animEffect transition="in" filter="wipe(up)">
                                      <p:cBhvr>
                                        <p:cTn dur="500" id="42"/>
                                        <p:tgtEl>
                                          <p:spTgt spid="1048611"/>
                                        </p:tgtEl>
                                      </p:cBhvr>
                                    </p:animEffect>
                                  </p:childTnLst>
                                </p:cTn>
                              </p:par>
                            </p:childTnLst>
                          </p:cTn>
                        </p:par>
                        <p:par>
                          <p:cTn fill="hold" id="43">
                            <p:stCondLst>
                              <p:cond delay="500"/>
                            </p:stCondLst>
                            <p:childTnLst>
                              <p:par>
                                <p:cTn fill="hold" grpId="0" id="44" nodeType="afterEffect" presetClass="entr" presetID="22" presetSubtype="1">
                                  <p:stCondLst>
                                    <p:cond delay="0"/>
                                  </p:stCondLst>
                                  <p:childTnLst>
                                    <p:set>
                                      <p:cBhvr>
                                        <p:cTn dur="1" fill="hold" id="45">
                                          <p:stCondLst>
                                            <p:cond delay="0"/>
                                          </p:stCondLst>
                                        </p:cTn>
                                        <p:tgtEl>
                                          <p:spTgt spid="1048612"/>
                                        </p:tgtEl>
                                        <p:attrNameLst>
                                          <p:attrName>style.visibility</p:attrName>
                                        </p:attrNameLst>
                                      </p:cBhvr>
                                      <p:to>
                                        <p:strVal val="visible"/>
                                      </p:to>
                                    </p:set>
                                    <p:animEffect transition="in" filter="wipe(up)">
                                      <p:cBhvr>
                                        <p:cTn dur="500" id="46"/>
                                        <p:tgtEl>
                                          <p:spTgt spid="1048612"/>
                                        </p:tgtEl>
                                      </p:cBhvr>
                                    </p:animEffect>
                                  </p:childTnLst>
                                </p:cTn>
                              </p:par>
                            </p:childTnLst>
                          </p:cTn>
                        </p:par>
                      </p:childTnLst>
                    </p:cTn>
                  </p:par>
                  <p:par>
                    <p:cTn fill="hold" id="47">
                      <p:stCondLst>
                        <p:cond delay="indefinite"/>
                      </p:stCondLst>
                      <p:childTnLst>
                        <p:par>
                          <p:cTn fill="hold" id="48">
                            <p:stCondLst>
                              <p:cond delay="0"/>
                            </p:stCondLst>
                            <p:childTnLst>
                              <p:par>
                                <p:cTn fill="hold" grpId="0" id="49" nodeType="clickEffect" presetClass="entr" presetID="22" presetSubtype="8">
                                  <p:stCondLst>
                                    <p:cond delay="0"/>
                                  </p:stCondLst>
                                  <p:childTnLst>
                                    <p:set>
                                      <p:cBhvr>
                                        <p:cTn dur="1" fill="hold" id="50">
                                          <p:stCondLst>
                                            <p:cond delay="0"/>
                                          </p:stCondLst>
                                        </p:cTn>
                                        <p:tgtEl>
                                          <p:spTgt spid="1048613"/>
                                        </p:tgtEl>
                                        <p:attrNameLst>
                                          <p:attrName>style.visibility</p:attrName>
                                        </p:attrNameLst>
                                      </p:cBhvr>
                                      <p:to>
                                        <p:strVal val="visible"/>
                                      </p:to>
                                    </p:set>
                                    <p:animEffect transition="in" filter="wipe(left)">
                                      <p:cBhvr>
                                        <p:cTn dur="500" id="51"/>
                                        <p:tgtEl>
                                          <p:spTgt spid="1048613"/>
                                        </p:tgtEl>
                                      </p:cBhvr>
                                    </p:animEffect>
                                  </p:childTnLst>
                                </p:cTn>
                              </p:par>
                            </p:childTnLst>
                          </p:cTn>
                        </p:par>
                      </p:childTnLst>
                    </p:cTn>
                  </p:par>
                  <p:par>
                    <p:cTn fill="hold" id="52">
                      <p:stCondLst>
                        <p:cond delay="indefinite"/>
                      </p:stCondLst>
                      <p:childTnLst>
                        <p:par>
                          <p:cTn fill="hold" id="53">
                            <p:stCondLst>
                              <p:cond delay="0"/>
                            </p:stCondLst>
                            <p:childTnLst>
                              <p:par>
                                <p:cTn fill="hold" grpId="0" id="54" nodeType="clickEffect" presetClass="entr" presetID="22" presetSubtype="8">
                                  <p:stCondLst>
                                    <p:cond delay="0"/>
                                  </p:stCondLst>
                                  <p:childTnLst>
                                    <p:set>
                                      <p:cBhvr>
                                        <p:cTn dur="1" fill="hold" id="55">
                                          <p:stCondLst>
                                            <p:cond delay="0"/>
                                          </p:stCondLst>
                                        </p:cTn>
                                        <p:tgtEl>
                                          <p:spTgt spid="1048614"/>
                                        </p:tgtEl>
                                        <p:attrNameLst>
                                          <p:attrName>style.visibility</p:attrName>
                                        </p:attrNameLst>
                                      </p:cBhvr>
                                      <p:to>
                                        <p:strVal val="visible"/>
                                      </p:to>
                                    </p:set>
                                    <p:animEffect transition="in" filter="wipe(left)">
                                      <p:cBhvr>
                                        <p:cTn dur="500" id="56"/>
                                        <p:tgtEl>
                                          <p:spTgt spid="1048614"/>
                                        </p:tgtEl>
                                      </p:cBhvr>
                                    </p:animEffect>
                                  </p:childTnLst>
                                </p:cTn>
                              </p:par>
                            </p:childTnLst>
                          </p:cTn>
                        </p:par>
                      </p:childTnLst>
                    </p:cTn>
                  </p:par>
                  <p:par>
                    <p:cTn fill="hold" id="57">
                      <p:stCondLst>
                        <p:cond delay="indefinite"/>
                      </p:stCondLst>
                      <p:childTnLst>
                        <p:par>
                          <p:cTn fill="hold" id="58">
                            <p:stCondLst>
                              <p:cond delay="0"/>
                            </p:stCondLst>
                            <p:childTnLst>
                              <p:par>
                                <p:cTn fill="hold" grpId="0" id="59" nodeType="clickEffect" presetClass="entr" presetID="22" presetSubtype="8">
                                  <p:stCondLst>
                                    <p:cond delay="0"/>
                                  </p:stCondLst>
                                  <p:childTnLst>
                                    <p:set>
                                      <p:cBhvr>
                                        <p:cTn dur="1" fill="hold" id="60">
                                          <p:stCondLst>
                                            <p:cond delay="0"/>
                                          </p:stCondLst>
                                        </p:cTn>
                                        <p:tgtEl>
                                          <p:spTgt spid="1048615"/>
                                        </p:tgtEl>
                                        <p:attrNameLst>
                                          <p:attrName>style.visibility</p:attrName>
                                        </p:attrNameLst>
                                      </p:cBhvr>
                                      <p:to>
                                        <p:strVal val="visible"/>
                                      </p:to>
                                    </p:set>
                                    <p:animEffect transition="in" filter="wipe(left)">
                                      <p:cBhvr>
                                        <p:cTn dur="500" id="61"/>
                                        <p:tgtEl>
                                          <p:spTgt spid="1048615"/>
                                        </p:tgtEl>
                                      </p:cBhvr>
                                    </p:animEffect>
                                  </p:childTnLst>
                                </p:cTn>
                              </p:par>
                            </p:childTnLst>
                          </p:cTn>
                        </p:par>
                      </p:childTnLst>
                    </p:cTn>
                  </p:par>
                  <p:par>
                    <p:cTn fill="hold" id="62">
                      <p:stCondLst>
                        <p:cond delay="indefinite"/>
                      </p:stCondLst>
                      <p:childTnLst>
                        <p:par>
                          <p:cTn fill="hold" id="63">
                            <p:stCondLst>
                              <p:cond delay="0"/>
                            </p:stCondLst>
                            <p:childTnLst>
                              <p:par>
                                <p:cTn fill="hold" grpId="0" id="64" nodeType="clickEffect" presetClass="entr" presetID="22" presetSubtype="8">
                                  <p:stCondLst>
                                    <p:cond delay="0"/>
                                  </p:stCondLst>
                                  <p:childTnLst>
                                    <p:set>
                                      <p:cBhvr>
                                        <p:cTn dur="1" fill="hold" id="65">
                                          <p:stCondLst>
                                            <p:cond delay="0"/>
                                          </p:stCondLst>
                                        </p:cTn>
                                        <p:tgtEl>
                                          <p:spTgt spid="1048616"/>
                                        </p:tgtEl>
                                        <p:attrNameLst>
                                          <p:attrName>style.visibility</p:attrName>
                                        </p:attrNameLst>
                                      </p:cBhvr>
                                      <p:to>
                                        <p:strVal val="visible"/>
                                      </p:to>
                                    </p:set>
                                    <p:animEffect transition="in" filter="wipe(left)">
                                      <p:cBhvr>
                                        <p:cTn dur="500" id="66"/>
                                        <p:tgtEl>
                                          <p:spTgt spid="1048616"/>
                                        </p:tgtEl>
                                      </p:cBhvr>
                                    </p:animEffect>
                                  </p:childTnLst>
                                </p:cTn>
                              </p:par>
                            </p:childTnLst>
                          </p:cTn>
                        </p:par>
                        <p:par>
                          <p:cTn fill="hold" id="67">
                            <p:stCondLst>
                              <p:cond delay="500"/>
                            </p:stCondLst>
                            <p:childTnLst>
                              <p:par>
                                <p:cTn fill="hold" grpId="0" id="68" nodeType="afterEffect" presetClass="entr" presetID="22" presetSubtype="8">
                                  <p:stCondLst>
                                    <p:cond delay="0"/>
                                  </p:stCondLst>
                                  <p:childTnLst>
                                    <p:set>
                                      <p:cBhvr>
                                        <p:cTn dur="1" fill="hold" id="69">
                                          <p:stCondLst>
                                            <p:cond delay="0"/>
                                          </p:stCondLst>
                                        </p:cTn>
                                        <p:tgtEl>
                                          <p:spTgt spid="1048617"/>
                                        </p:tgtEl>
                                        <p:attrNameLst>
                                          <p:attrName>style.visibility</p:attrName>
                                        </p:attrNameLst>
                                      </p:cBhvr>
                                      <p:to>
                                        <p:strVal val="visible"/>
                                      </p:to>
                                    </p:set>
                                    <p:animEffect transition="in" filter="wipe(left)">
                                      <p:cBhvr>
                                        <p:cTn dur="500" id="70"/>
                                        <p:tgtEl>
                                          <p:spTgt spid="1048617"/>
                                        </p:tgtEl>
                                      </p:cBhvr>
                                    </p:animEffect>
                                  </p:childTnLst>
                                </p:cTn>
                              </p:par>
                            </p:childTnLst>
                          </p:cTn>
                        </p:par>
                      </p:childTnLst>
                    </p:cTn>
                  </p:par>
                  <p:par>
                    <p:cTn fill="hold" id="71">
                      <p:stCondLst>
                        <p:cond delay="indefinite"/>
                      </p:stCondLst>
                      <p:childTnLst>
                        <p:par>
                          <p:cTn fill="hold" id="72">
                            <p:stCondLst>
                              <p:cond delay="0"/>
                            </p:stCondLst>
                            <p:childTnLst>
                              <p:par>
                                <p:cTn fill="hold" grpId="0" id="73" nodeType="clickEffect" presetClass="entr" presetID="22" presetSubtype="8">
                                  <p:stCondLst>
                                    <p:cond delay="0"/>
                                  </p:stCondLst>
                                  <p:childTnLst>
                                    <p:set>
                                      <p:cBhvr>
                                        <p:cTn dur="1" fill="hold" id="74">
                                          <p:stCondLst>
                                            <p:cond delay="0"/>
                                          </p:stCondLst>
                                        </p:cTn>
                                        <p:tgtEl>
                                          <p:spTgt spid="1048618"/>
                                        </p:tgtEl>
                                        <p:attrNameLst>
                                          <p:attrName>style.visibility</p:attrName>
                                        </p:attrNameLst>
                                      </p:cBhvr>
                                      <p:to>
                                        <p:strVal val="visible"/>
                                      </p:to>
                                    </p:set>
                                    <p:animEffect transition="in" filter="wipe(left)">
                                      <p:cBhvr>
                                        <p:cTn dur="500" id="75"/>
                                        <p:tgtEl>
                                          <p:spTgt spid="1048618"/>
                                        </p:tgtEl>
                                      </p:cBhvr>
                                    </p:animEffect>
                                  </p:childTnLst>
                                </p:cTn>
                              </p:par>
                            </p:childTnLst>
                          </p:cTn>
                        </p:par>
                        <p:par>
                          <p:cTn fill="hold" id="76">
                            <p:stCondLst>
                              <p:cond delay="500"/>
                            </p:stCondLst>
                            <p:childTnLst>
                              <p:par>
                                <p:cTn fill="hold" grpId="0" id="77" nodeType="afterEffect" presetClass="entr" presetID="22" presetSubtype="8">
                                  <p:stCondLst>
                                    <p:cond delay="0"/>
                                  </p:stCondLst>
                                  <p:childTnLst>
                                    <p:set>
                                      <p:cBhvr>
                                        <p:cTn dur="1" fill="hold" id="78">
                                          <p:stCondLst>
                                            <p:cond delay="0"/>
                                          </p:stCondLst>
                                        </p:cTn>
                                        <p:tgtEl>
                                          <p:spTgt spid="1048619"/>
                                        </p:tgtEl>
                                        <p:attrNameLst>
                                          <p:attrName>style.visibility</p:attrName>
                                        </p:attrNameLst>
                                      </p:cBhvr>
                                      <p:to>
                                        <p:strVal val="visible"/>
                                      </p:to>
                                    </p:set>
                                    <p:animEffect transition="in" filter="wipe(left)">
                                      <p:cBhvr>
                                        <p:cTn dur="500" id="79"/>
                                        <p:tgtEl>
                                          <p:spTgt spid="1048619"/>
                                        </p:tgtEl>
                                      </p:cBhvr>
                                    </p:animEffect>
                                  </p:childTnLst>
                                </p:cTn>
                              </p:par>
                            </p:childTnLst>
                          </p:cTn>
                        </p:par>
                      </p:childTnLst>
                    </p:cTn>
                  </p:par>
                  <p:par>
                    <p:cTn fill="hold" id="80">
                      <p:stCondLst>
                        <p:cond delay="indefinite"/>
                      </p:stCondLst>
                      <p:childTnLst>
                        <p:par>
                          <p:cTn fill="hold" id="81">
                            <p:stCondLst>
                              <p:cond delay="0"/>
                            </p:stCondLst>
                            <p:childTnLst>
                              <p:par>
                                <p:cTn fill="hold" grpId="0" id="82" nodeType="clickEffect" presetClass="entr" presetID="22" presetSubtype="8">
                                  <p:stCondLst>
                                    <p:cond delay="0"/>
                                  </p:stCondLst>
                                  <p:childTnLst>
                                    <p:set>
                                      <p:cBhvr>
                                        <p:cTn dur="1" fill="hold" id="83">
                                          <p:stCondLst>
                                            <p:cond delay="0"/>
                                          </p:stCondLst>
                                        </p:cTn>
                                        <p:tgtEl>
                                          <p:spTgt spid="1048620"/>
                                        </p:tgtEl>
                                        <p:attrNameLst>
                                          <p:attrName>style.visibility</p:attrName>
                                        </p:attrNameLst>
                                      </p:cBhvr>
                                      <p:to>
                                        <p:strVal val="visible"/>
                                      </p:to>
                                    </p:set>
                                    <p:animEffect transition="in" filter="wipe(left)">
                                      <p:cBhvr>
                                        <p:cTn dur="500" id="84"/>
                                        <p:tgtEl>
                                          <p:spTgt spid="1048620"/>
                                        </p:tgtEl>
                                      </p:cBhvr>
                                    </p:animEffect>
                                  </p:childTnLst>
                                </p:cTn>
                              </p:par>
                            </p:childTnLst>
                          </p:cTn>
                        </p:par>
                        <p:par>
                          <p:cTn fill="hold" id="85">
                            <p:stCondLst>
                              <p:cond delay="500"/>
                            </p:stCondLst>
                            <p:childTnLst>
                              <p:par>
                                <p:cTn fill="hold" grpId="0" id="86" nodeType="afterEffect" presetClass="entr" presetID="22" presetSubtype="8">
                                  <p:stCondLst>
                                    <p:cond delay="0"/>
                                  </p:stCondLst>
                                  <p:childTnLst>
                                    <p:set>
                                      <p:cBhvr>
                                        <p:cTn dur="1" fill="hold" id="87">
                                          <p:stCondLst>
                                            <p:cond delay="0"/>
                                          </p:stCondLst>
                                        </p:cTn>
                                        <p:tgtEl>
                                          <p:spTgt spid="1048621"/>
                                        </p:tgtEl>
                                        <p:attrNameLst>
                                          <p:attrName>style.visibility</p:attrName>
                                        </p:attrNameLst>
                                      </p:cBhvr>
                                      <p:to>
                                        <p:strVal val="visible"/>
                                      </p:to>
                                    </p:set>
                                    <p:animEffect transition="in" filter="wipe(left)">
                                      <p:cBhvr>
                                        <p:cTn dur="500" id="88"/>
                                        <p:tgtEl>
                                          <p:spTgt spid="1048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4" grpId="0" autoUpdateAnimBg="0"/>
      <p:bldP spid="1048605" grpId="0" autoUpdateAnimBg="0"/>
      <p:bldP spid="1048606" grpId="0" animBg="1"/>
      <p:bldP spid="1048607" grpId="0" autoUpdateAnimBg="0"/>
      <p:bldP spid="1048608" grpId="0" autoUpdateAnimBg="0"/>
      <p:bldP spid="1048609" grpId="0" autoUpdateAnimBg="0"/>
      <p:bldP spid="1048610" grpId="0" autoUpdateAnimBg="0"/>
      <p:bldP spid="1048611" grpId="0" autoUpdateAnimBg="0"/>
      <p:bldP spid="1048612" grpId="0" autoUpdateAnimBg="0"/>
      <p:bldP spid="1048613" grpId="0" autoUpdateAnimBg="0"/>
      <p:bldP spid="1048614" grpId="0" autoUpdateAnimBg="0"/>
      <p:bldP spid="1048615" grpId="0" animBg="1"/>
      <p:bldP spid="1048616" grpId="0" autoUpdateAnimBg="0"/>
      <p:bldP spid="1048617" grpId="0" autoUpdateAnimBg="0"/>
      <p:bldP spid="1048618" grpId="0" autoUpdateAnimBg="0"/>
      <p:bldP spid="1048619" grpId="0" autoUpdateAnimBg="0"/>
      <p:bldP spid="1048620" grpId="0" autoUpdateAnimBg="0"/>
      <p:bldP spid="104862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43" name=""/>
        <p:cNvGrpSpPr/>
        <p:nvPr/>
      </p:nvGrpSpPr>
      <p:grpSpPr>
        <a:xfrm>
          <a:off x="0" y="0"/>
          <a:ext cx="0" cy="0"/>
          <a:chOff x="0" y="0"/>
          <a:chExt cx="0" cy="0"/>
        </a:xfrm>
      </p:grpSpPr>
      <p:sp>
        <p:nvSpPr>
          <p:cNvPr id="1048623" name="Text Box 11"/>
          <p:cNvSpPr txBox="1">
            <a:spLocks noChangeArrowheads="1"/>
          </p:cNvSpPr>
          <p:nvPr/>
        </p:nvSpPr>
        <p:spPr bwMode="auto">
          <a:xfrm>
            <a:off x="1674813" y="960716"/>
            <a:ext cx="5791200" cy="726439"/>
          </a:xfrm>
          <a:prstGeom prst="rect"/>
          <a:noFill/>
          <a:ln w="12700" cap="sq">
            <a:noFill/>
            <a:miter lim="800000"/>
            <a:headEnd type="none" w="sm" len="sm"/>
            <a:tailEnd type="none" w="sm" len="sm"/>
          </a:ln>
        </p:spPr>
        <p:txBody>
          <a:bodyPr>
            <a:spAutoFit/>
          </a:bodyPr>
          <a:p>
            <a:pPr eaLnBrk="1" hangingPunct="1">
              <a:lnSpc>
                <a:spcPct val="150000"/>
              </a:lnSpc>
              <a:spcBef>
                <a:spcPct val="50000"/>
              </a:spcBef>
            </a:pPr>
            <a:r>
              <a:rPr altLang="en-US" b="1" sz="2800" lang="zh-CN">
                <a:ea typeface="宋体" panose="02010600030101010101" pitchFamily="2" charset="-122"/>
              </a:rPr>
              <a:t>注意中断与转子程序的区别：</a:t>
            </a:r>
          </a:p>
        </p:txBody>
      </p:sp>
      <p:sp>
        <p:nvSpPr>
          <p:cNvPr id="1048624" name="Rectangle 5"/>
          <p:cNvSpPr>
            <a:spLocks noChangeArrowheads="1"/>
          </p:cNvSpPr>
          <p:nvPr/>
        </p:nvSpPr>
        <p:spPr bwMode="auto">
          <a:xfrm>
            <a:off x="1689100" y="1932266"/>
            <a:ext cx="8647113" cy="1361439"/>
          </a:xfrm>
          <a:prstGeom prst="rect"/>
          <a:noFill/>
          <a:ln w="9525">
            <a:noFill/>
            <a:miter lim="800000"/>
            <a:headEnd/>
            <a:tailEnd/>
          </a:ln>
        </p:spPr>
        <p:txBody>
          <a:bodyPr>
            <a:spAutoFit/>
          </a:bodyPr>
          <a:p>
            <a:pPr eaLnBrk="1" hangingPunct="1" lvl="1">
              <a:lnSpc>
                <a:spcPct val="150000"/>
              </a:lnSpc>
              <a:spcBef>
                <a:spcPct val="50000"/>
              </a:spcBef>
              <a:buClr>
                <a:schemeClr val="folHlink"/>
              </a:buClr>
              <a:buFont typeface="Wingdings" pitchFamily="2" charset="2"/>
              <a:buChar char="l"/>
            </a:pPr>
            <a:r>
              <a:rPr altLang="en-US" b="1" sz="2800" kumimoji="0" lang="zh-CN">
                <a:ea typeface="宋体" panose="02010600030101010101" pitchFamily="2" charset="-122"/>
              </a:rPr>
              <a:t>子程序的执行由程序员事先安排</a:t>
            </a:r>
            <a:r>
              <a:rPr altLang="zh-CN" b="1" sz="2800" kumimoji="0" lang="en-US">
                <a:ea typeface="宋体" panose="02010600030101010101" pitchFamily="2" charset="-122"/>
              </a:rPr>
              <a:t>,</a:t>
            </a:r>
            <a:r>
              <a:rPr altLang="en-US" b="1" sz="2800" kumimoji="0" lang="zh-CN">
                <a:ea typeface="宋体" panose="02010600030101010101" pitchFamily="2" charset="-122"/>
              </a:rPr>
              <a:t>而中断服务程序的执行则是由随机中断事件触发。</a:t>
            </a:r>
          </a:p>
        </p:txBody>
      </p:sp>
      <p:sp>
        <p:nvSpPr>
          <p:cNvPr id="1048625" name="Rectangle 6"/>
          <p:cNvSpPr>
            <a:spLocks noChangeArrowheads="1"/>
          </p:cNvSpPr>
          <p:nvPr/>
        </p:nvSpPr>
        <p:spPr bwMode="auto">
          <a:xfrm>
            <a:off x="1674813" y="3321329"/>
            <a:ext cx="8661400" cy="1361439"/>
          </a:xfrm>
          <a:prstGeom prst="rect"/>
          <a:noFill/>
          <a:ln w="9525" algn="ctr">
            <a:noFill/>
            <a:miter lim="800000"/>
            <a:headEnd/>
            <a:tailEnd/>
          </a:ln>
        </p:spPr>
        <p:txBody>
          <a:bodyPr>
            <a:spAutoFit/>
          </a:bodyPr>
          <a:p>
            <a:pPr algn="just" eaLnBrk="1" hangingPunct="1" lvl="1">
              <a:lnSpc>
                <a:spcPct val="150000"/>
              </a:lnSpc>
              <a:spcBef>
                <a:spcPct val="50000"/>
              </a:spcBef>
              <a:buClr>
                <a:schemeClr val="folHlink"/>
              </a:buClr>
              <a:buFont typeface="Wingdings" pitchFamily="2" charset="2"/>
              <a:buChar char="l"/>
            </a:pPr>
            <a:r>
              <a:rPr altLang="en-US" b="1" sz="2800" kumimoji="0" lang="zh-CN">
                <a:ea typeface="宋体" panose="02010600030101010101" pitchFamily="2" charset="-122"/>
              </a:rPr>
              <a:t>子程序的执行受主程序或上层程序控制</a:t>
            </a:r>
            <a:r>
              <a:rPr altLang="zh-CN" b="1" sz="2800" kumimoji="0" lang="en-US">
                <a:ea typeface="宋体" panose="02010600030101010101" pitchFamily="2" charset="-122"/>
              </a:rPr>
              <a:t>,</a:t>
            </a:r>
            <a:r>
              <a:rPr altLang="en-US" b="1" sz="2800" kumimoji="0" lang="zh-CN">
                <a:ea typeface="宋体" panose="02010600030101010101" pitchFamily="2" charset="-122"/>
              </a:rPr>
              <a:t>而中断服务程序一般与被中断的现行程序无关。</a:t>
            </a:r>
          </a:p>
        </p:txBody>
      </p:sp>
      <p:sp>
        <p:nvSpPr>
          <p:cNvPr id="1048626" name="Rectangle 7"/>
          <p:cNvSpPr>
            <a:spLocks noChangeArrowheads="1"/>
          </p:cNvSpPr>
          <p:nvPr/>
        </p:nvSpPr>
        <p:spPr bwMode="auto">
          <a:xfrm>
            <a:off x="1674813" y="4675466"/>
            <a:ext cx="8661400" cy="1361440"/>
          </a:xfrm>
          <a:prstGeom prst="rect"/>
          <a:noFill/>
          <a:ln w="9525" algn="ctr">
            <a:noFill/>
            <a:miter lim="800000"/>
            <a:headEnd/>
            <a:tailEnd/>
          </a:ln>
        </p:spPr>
        <p:txBody>
          <a:bodyPr>
            <a:spAutoFit/>
          </a:bodyPr>
          <a:p>
            <a:pPr algn="just" eaLnBrk="1" hangingPunct="1" lvl="1">
              <a:lnSpc>
                <a:spcPct val="150000"/>
              </a:lnSpc>
              <a:spcBef>
                <a:spcPct val="50000"/>
              </a:spcBef>
              <a:buClr>
                <a:schemeClr val="folHlink"/>
              </a:buClr>
              <a:buFont typeface="Wingdings" pitchFamily="2" charset="2"/>
              <a:buChar char="l"/>
            </a:pPr>
            <a:r>
              <a:rPr altLang="en-US" b="1" sz="2800" kumimoji="0" lang="zh-CN">
                <a:ea typeface="宋体" panose="02010600030101010101" pitchFamily="2" charset="-122"/>
              </a:rPr>
              <a:t>一般不存在同时调用多个子程序的情况</a:t>
            </a:r>
            <a:r>
              <a:rPr altLang="zh-CN" b="1" sz="2800" kumimoji="0" lang="en-US">
                <a:ea typeface="宋体" panose="02010600030101010101" pitchFamily="2" charset="-122"/>
              </a:rPr>
              <a:t>,</a:t>
            </a:r>
            <a:r>
              <a:rPr altLang="en-US" b="1" sz="2800" kumimoji="0" lang="zh-CN">
                <a:ea typeface="宋体" panose="02010600030101010101" pitchFamily="2" charset="-122"/>
              </a:rPr>
              <a:t>但可能发生多个外设同时向</a:t>
            </a:r>
            <a:r>
              <a:rPr altLang="zh-CN" b="1" sz="2800" kumimoji="0" lang="en-US">
                <a:ea typeface="宋体" panose="02010600030101010101" pitchFamily="2" charset="-122"/>
              </a:rPr>
              <a:t>CPU</a:t>
            </a:r>
            <a:r>
              <a:rPr altLang="en-US" b="1" sz="2800" kumimoji="0" lang="zh-CN">
                <a:ea typeface="宋体" panose="02010600030101010101" pitchFamily="2" charset="-122"/>
              </a:rPr>
              <a:t>发出中断服务请求的情况。</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1">
                                  <p:stCondLst>
                                    <p:cond delay="0"/>
                                  </p:stCondLst>
                                  <p:childTnLst>
                                    <p:set>
                                      <p:cBhvr>
                                        <p:cTn dur="1" fill="hold" id="6">
                                          <p:stCondLst>
                                            <p:cond delay="0"/>
                                          </p:stCondLst>
                                        </p:cTn>
                                        <p:tgtEl>
                                          <p:spTgt spid="1048624"/>
                                        </p:tgtEl>
                                        <p:attrNameLst>
                                          <p:attrName>style.visibility</p:attrName>
                                        </p:attrNameLst>
                                      </p:cBhvr>
                                      <p:to>
                                        <p:strVal val="visible"/>
                                      </p:to>
                                    </p:set>
                                    <p:animEffect transition="in" filter="wipe(up)">
                                      <p:cBhvr>
                                        <p:cTn dur="500" id="7"/>
                                        <p:tgtEl>
                                          <p:spTgt spid="104862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1">
                                  <p:stCondLst>
                                    <p:cond delay="0"/>
                                  </p:stCondLst>
                                  <p:childTnLst>
                                    <p:set>
                                      <p:cBhvr>
                                        <p:cTn dur="1" fill="hold" id="11">
                                          <p:stCondLst>
                                            <p:cond delay="0"/>
                                          </p:stCondLst>
                                        </p:cTn>
                                        <p:tgtEl>
                                          <p:spTgt spid="1048625"/>
                                        </p:tgtEl>
                                        <p:attrNameLst>
                                          <p:attrName>style.visibility</p:attrName>
                                        </p:attrNameLst>
                                      </p:cBhvr>
                                      <p:to>
                                        <p:strVal val="visible"/>
                                      </p:to>
                                    </p:set>
                                    <p:animEffect transition="in" filter="wipe(up)">
                                      <p:cBhvr>
                                        <p:cTn dur="500" id="12"/>
                                        <p:tgtEl>
                                          <p:spTgt spid="1048625"/>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1">
                                  <p:stCondLst>
                                    <p:cond delay="0"/>
                                  </p:stCondLst>
                                  <p:childTnLst>
                                    <p:set>
                                      <p:cBhvr>
                                        <p:cTn dur="1" fill="hold" id="16">
                                          <p:stCondLst>
                                            <p:cond delay="0"/>
                                          </p:stCondLst>
                                        </p:cTn>
                                        <p:tgtEl>
                                          <p:spTgt spid="1048626"/>
                                        </p:tgtEl>
                                        <p:attrNameLst>
                                          <p:attrName>style.visibility</p:attrName>
                                        </p:attrNameLst>
                                      </p:cBhvr>
                                      <p:to>
                                        <p:strVal val="visible"/>
                                      </p:to>
                                    </p:set>
                                    <p:animEffect transition="in" filter="wipe(up)">
                                      <p:cBhvr>
                                        <p:cTn dur="500" id="17"/>
                                        <p:tgtEl>
                                          <p:spTgt spid="1048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4" grpId="0"/>
      <p:bldP spid="1048625" grpId="0"/>
      <p:bldP spid="104862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44" name=""/>
        <p:cNvGrpSpPr/>
        <p:nvPr/>
      </p:nvGrpSpPr>
      <p:grpSpPr>
        <a:xfrm>
          <a:off x="0" y="0"/>
          <a:ext cx="0" cy="0"/>
          <a:chOff x="0" y="0"/>
          <a:chExt cx="0" cy="0"/>
        </a:xfrm>
      </p:grpSpPr>
      <p:sp>
        <p:nvSpPr>
          <p:cNvPr id="1048627" name="Text Box 4"/>
          <p:cNvSpPr txBox="1">
            <a:spLocks noChangeArrowheads="1"/>
          </p:cNvSpPr>
          <p:nvPr/>
        </p:nvSpPr>
        <p:spPr bwMode="auto">
          <a:xfrm>
            <a:off x="2874963" y="2274798"/>
            <a:ext cx="6910387"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solidFill>
                  <a:srgbClr val="0000FF"/>
                </a:solidFill>
                <a:ea typeface="宋体" panose="02010600030101010101" pitchFamily="2" charset="-122"/>
              </a:rPr>
              <a:t>硬中断</a:t>
            </a:r>
            <a:r>
              <a:rPr altLang="en-US" b="1" sz="2800" lang="zh-CN">
                <a:ea typeface="宋体" panose="02010600030101010101" pitchFamily="2" charset="-122"/>
              </a:rPr>
              <a:t>：由硬件请求信号引发中断</a:t>
            </a:r>
          </a:p>
        </p:txBody>
      </p:sp>
      <p:sp>
        <p:nvSpPr>
          <p:cNvPr id="1048628" name="Text Box 5"/>
          <p:cNvSpPr txBox="1">
            <a:spLocks noChangeArrowheads="1"/>
          </p:cNvSpPr>
          <p:nvPr/>
        </p:nvSpPr>
        <p:spPr bwMode="auto">
          <a:xfrm>
            <a:off x="2830587" y="93400"/>
            <a:ext cx="1974776" cy="523220"/>
          </a:xfrm>
          <a:prstGeom prst="rect"/>
          <a:noFill/>
          <a:ln w="12700" cap="sq">
            <a:noFill/>
            <a:miter lim="800000"/>
            <a:headEnd type="none" w="sm" len="sm"/>
            <a:tailEnd type="none" w="sm" len="sm"/>
          </a:ln>
        </p:spPr>
        <p:txBody>
          <a:bodyPr wrap="square">
            <a:spAutoFit/>
          </a:bodyPr>
          <a:p>
            <a:pPr eaLnBrk="1" hangingPunct="1">
              <a:spcBef>
                <a:spcPct val="50000"/>
              </a:spcBef>
            </a:pPr>
            <a:r>
              <a:rPr altLang="en-US" b="1" sz="2800" lang="zh-CN">
                <a:ea typeface="宋体" panose="02010600030101010101" pitchFamily="2" charset="-122"/>
              </a:rPr>
              <a:t>中断分类</a:t>
            </a:r>
          </a:p>
        </p:txBody>
      </p:sp>
      <p:sp>
        <p:nvSpPr>
          <p:cNvPr id="1048629" name="Text Box 6"/>
          <p:cNvSpPr txBox="1">
            <a:spLocks noChangeArrowheads="1"/>
          </p:cNvSpPr>
          <p:nvPr/>
        </p:nvSpPr>
        <p:spPr bwMode="auto">
          <a:xfrm>
            <a:off x="1924050" y="1673135"/>
            <a:ext cx="5791200"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ea typeface="宋体" panose="02010600030101010101" pitchFamily="2" charset="-122"/>
              </a:rPr>
              <a:t>（</a:t>
            </a:r>
            <a:r>
              <a:rPr altLang="zh-CN" b="1" sz="2800" lang="en-US">
                <a:ea typeface="宋体" panose="02010600030101010101" pitchFamily="2" charset="-122"/>
              </a:rPr>
              <a:t>1</a:t>
            </a:r>
            <a:r>
              <a:rPr altLang="en-US" b="1" sz="2800" lang="zh-CN">
                <a:ea typeface="宋体" panose="02010600030101010101" pitchFamily="2" charset="-122"/>
              </a:rPr>
              <a:t>）硬中断与软中断</a:t>
            </a:r>
          </a:p>
        </p:txBody>
      </p:sp>
      <p:sp>
        <p:nvSpPr>
          <p:cNvPr id="1048630" name="Text Box 9"/>
          <p:cNvSpPr txBox="1">
            <a:spLocks noChangeArrowheads="1"/>
          </p:cNvSpPr>
          <p:nvPr/>
        </p:nvSpPr>
        <p:spPr bwMode="auto">
          <a:xfrm>
            <a:off x="2909888" y="2995523"/>
            <a:ext cx="6564312"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solidFill>
                  <a:srgbClr val="0000FF"/>
                </a:solidFill>
                <a:ea typeface="宋体" panose="02010600030101010101" pitchFamily="2" charset="-122"/>
              </a:rPr>
              <a:t>软中断</a:t>
            </a:r>
            <a:r>
              <a:rPr altLang="en-US" b="1" sz="2800" lang="zh-CN">
                <a:ea typeface="宋体" panose="02010600030101010101" pitchFamily="2" charset="-122"/>
              </a:rPr>
              <a:t>：由软中断指令（</a:t>
            </a:r>
            <a:r>
              <a:rPr altLang="zh-CN" b="1" sz="2800" lang="en-US">
                <a:ea typeface="宋体" panose="02010600030101010101" pitchFamily="2" charset="-122"/>
              </a:rPr>
              <a:t>INT</a:t>
            </a:r>
            <a:r>
              <a:rPr altLang="en-US" b="1" sz="2800" lang="zh-CN">
                <a:ea typeface="宋体" panose="02010600030101010101" pitchFamily="2" charset="-122"/>
              </a:rPr>
              <a:t>）引发中断</a:t>
            </a:r>
          </a:p>
        </p:txBody>
      </p:sp>
      <p:sp>
        <p:nvSpPr>
          <p:cNvPr id="1048631" name="Text Box 10"/>
          <p:cNvSpPr txBox="1">
            <a:spLocks noChangeArrowheads="1"/>
          </p:cNvSpPr>
          <p:nvPr/>
        </p:nvSpPr>
        <p:spPr bwMode="auto">
          <a:xfrm>
            <a:off x="1909763" y="3746410"/>
            <a:ext cx="5791200"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ea typeface="宋体" panose="02010600030101010101" pitchFamily="2" charset="-122"/>
              </a:rPr>
              <a:t>（</a:t>
            </a:r>
            <a:r>
              <a:rPr altLang="zh-CN" b="1" sz="2800" lang="en-US">
                <a:ea typeface="宋体" panose="02010600030101010101" pitchFamily="2" charset="-122"/>
              </a:rPr>
              <a:t>2</a:t>
            </a:r>
            <a:r>
              <a:rPr altLang="en-US" b="1" sz="2800" lang="zh-CN">
                <a:ea typeface="宋体" panose="02010600030101010101" pitchFamily="2" charset="-122"/>
              </a:rPr>
              <a:t>）内中断与外中断</a:t>
            </a:r>
          </a:p>
        </p:txBody>
      </p:sp>
      <p:sp>
        <p:nvSpPr>
          <p:cNvPr id="1048632" name="Text Box 12"/>
          <p:cNvSpPr txBox="1">
            <a:spLocks noChangeArrowheads="1"/>
          </p:cNvSpPr>
          <p:nvPr/>
        </p:nvSpPr>
        <p:spPr bwMode="auto">
          <a:xfrm>
            <a:off x="2820988" y="4357598"/>
            <a:ext cx="7200900"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solidFill>
                  <a:srgbClr val="0000FF"/>
                </a:solidFill>
                <a:ea typeface="宋体" panose="02010600030101010101" pitchFamily="2" charset="-122"/>
              </a:rPr>
              <a:t>内中断</a:t>
            </a:r>
            <a:r>
              <a:rPr altLang="en-US" b="1" sz="2800" lang="zh-CN">
                <a:ea typeface="宋体" panose="02010600030101010101" pitchFamily="2" charset="-122"/>
              </a:rPr>
              <a:t>：中断源来自主机内部</a:t>
            </a:r>
          </a:p>
        </p:txBody>
      </p:sp>
      <p:sp>
        <p:nvSpPr>
          <p:cNvPr id="1048633" name="Text Box 14"/>
          <p:cNvSpPr txBox="1">
            <a:spLocks noChangeArrowheads="1"/>
          </p:cNvSpPr>
          <p:nvPr/>
        </p:nvSpPr>
        <p:spPr bwMode="auto">
          <a:xfrm>
            <a:off x="2792413" y="5633948"/>
            <a:ext cx="7610475"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solidFill>
                  <a:srgbClr val="0000FF"/>
                </a:solidFill>
                <a:ea typeface="宋体" panose="02010600030101010101" pitchFamily="2" charset="-122"/>
              </a:rPr>
              <a:t>外中断</a:t>
            </a:r>
            <a:r>
              <a:rPr altLang="en-US" b="1" sz="2800" lang="zh-CN">
                <a:ea typeface="宋体" panose="02010600030101010101" pitchFamily="2" charset="-122"/>
              </a:rPr>
              <a:t>：中断源来自主机外部</a:t>
            </a:r>
          </a:p>
        </p:txBody>
      </p:sp>
      <p:sp>
        <p:nvSpPr>
          <p:cNvPr id="1048634" name="Text Box 5"/>
          <p:cNvSpPr txBox="1">
            <a:spLocks noChangeArrowheads="1"/>
          </p:cNvSpPr>
          <p:nvPr/>
        </p:nvSpPr>
        <p:spPr bwMode="auto">
          <a:xfrm>
            <a:off x="2195513" y="908720"/>
            <a:ext cx="7499350"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ea typeface="宋体" panose="02010600030101010101" pitchFamily="2" charset="-122"/>
              </a:rPr>
              <a:t>中断源：引起中断的原因或事件</a:t>
            </a:r>
          </a:p>
        </p:txBody>
      </p:sp>
      <p:sp>
        <p:nvSpPr>
          <p:cNvPr id="1048635" name="Text Box 12"/>
          <p:cNvSpPr txBox="1">
            <a:spLocks noChangeArrowheads="1"/>
          </p:cNvSpPr>
          <p:nvPr/>
        </p:nvSpPr>
        <p:spPr bwMode="auto">
          <a:xfrm>
            <a:off x="3384550" y="4991010"/>
            <a:ext cx="7200900"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ea typeface="宋体" panose="02010600030101010101" pitchFamily="2" charset="-122"/>
              </a:rPr>
              <a:t>比如：掉电、除法错、溢出</a:t>
            </a:r>
            <a:r>
              <a:rPr altLang="zh-CN" b="1" sz="2800" lang="en-US">
                <a:ea typeface="宋体" panose="02010600030101010101" pitchFamily="2" charset="-122"/>
              </a:rPr>
              <a:t>……</a:t>
            </a:r>
            <a:endParaRPr altLang="en-US" b="1" sz="2800" lang="zh-CN">
              <a:ea typeface="宋体" panose="02010600030101010101" pitchFamily="2" charset="-122"/>
            </a:endParaRPr>
          </a:p>
        </p:txBody>
      </p:sp>
      <p:sp>
        <p:nvSpPr>
          <p:cNvPr id="1048636" name="Text Box 14"/>
          <p:cNvSpPr txBox="1">
            <a:spLocks noChangeArrowheads="1"/>
          </p:cNvSpPr>
          <p:nvPr/>
        </p:nvSpPr>
        <p:spPr bwMode="auto">
          <a:xfrm>
            <a:off x="3382963" y="6218148"/>
            <a:ext cx="5129212"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ea typeface="宋体" panose="02010600030101010101" pitchFamily="2" charset="-122"/>
              </a:rPr>
              <a:t>比如打印机、键盘等外设</a:t>
            </a:r>
          </a:p>
        </p:txBody>
      </p:sp>
      <p:sp>
        <p:nvSpPr>
          <p:cNvPr id="1048637" name="椭圆 11"/>
          <p:cNvSpPr/>
          <p:nvPr/>
        </p:nvSpPr>
        <p:spPr>
          <a:xfrm>
            <a:off x="2410282" y="102300"/>
            <a:ext cx="499606" cy="504056"/>
          </a:xfrm>
          <a:prstGeom prst="ellipse"/>
          <a:solidFill>
            <a:srgbClr val="009242"/>
          </a:solidFill>
          <a:ln>
            <a:noFill/>
          </a:ln>
          <a:effectLst>
            <a:outerShdw algn="tr" blurRad="88900" dir="8100000" dist="63500"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sz="2800" lang="en-US">
                <a:solidFill>
                  <a:schemeClr val="tx1"/>
                </a:solidFill>
                <a:latin typeface="微软雅黑" pitchFamily="34" charset="-122"/>
                <a:ea typeface="微软雅黑" pitchFamily="34" charset="-122"/>
              </a:rPr>
              <a:t>3</a:t>
            </a:r>
            <a:endParaRPr altLang="en-US" b="1" dirty="0" sz="2800" lang="zh-CN">
              <a:solidFill>
                <a:schemeClr val="tx1"/>
              </a:solidFill>
              <a:latin typeface="微软雅黑" pitchFamily="34" charset="-122"/>
              <a:ea typeface="微软雅黑" pitchFamily="34"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634"/>
                                        </p:tgtEl>
                                        <p:attrNameLst>
                                          <p:attrName>style.visibility</p:attrName>
                                        </p:attrNameLst>
                                      </p:cBhvr>
                                      <p:to>
                                        <p:strVal val="visible"/>
                                      </p:to>
                                    </p:set>
                                    <p:animEffect transition="in" filter="wipe(left)">
                                      <p:cBhvr>
                                        <p:cTn dur="500" id="7"/>
                                        <p:tgtEl>
                                          <p:spTgt spid="104863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629"/>
                                        </p:tgtEl>
                                        <p:attrNameLst>
                                          <p:attrName>style.visibility</p:attrName>
                                        </p:attrNameLst>
                                      </p:cBhvr>
                                      <p:to>
                                        <p:strVal val="visible"/>
                                      </p:to>
                                    </p:set>
                                    <p:animEffect transition="in" filter="wipe(left)">
                                      <p:cBhvr>
                                        <p:cTn dur="500" id="12"/>
                                        <p:tgtEl>
                                          <p:spTgt spid="1048629"/>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1">
                                  <p:stCondLst>
                                    <p:cond delay="0"/>
                                  </p:stCondLst>
                                  <p:childTnLst>
                                    <p:set>
                                      <p:cBhvr>
                                        <p:cTn dur="1" fill="hold" id="16">
                                          <p:stCondLst>
                                            <p:cond delay="0"/>
                                          </p:stCondLst>
                                        </p:cTn>
                                        <p:tgtEl>
                                          <p:spTgt spid="1048627"/>
                                        </p:tgtEl>
                                        <p:attrNameLst>
                                          <p:attrName>style.visibility</p:attrName>
                                        </p:attrNameLst>
                                      </p:cBhvr>
                                      <p:to>
                                        <p:strVal val="visible"/>
                                      </p:to>
                                    </p:set>
                                    <p:animEffect transition="in" filter="wipe(up)">
                                      <p:cBhvr>
                                        <p:cTn dur="500" id="17"/>
                                        <p:tgtEl>
                                          <p:spTgt spid="1048627"/>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8630"/>
                                        </p:tgtEl>
                                        <p:attrNameLst>
                                          <p:attrName>style.visibility</p:attrName>
                                        </p:attrNameLst>
                                      </p:cBhvr>
                                      <p:to>
                                        <p:strVal val="visible"/>
                                      </p:to>
                                    </p:set>
                                    <p:animEffect transition="in" filter="wipe(left)">
                                      <p:cBhvr>
                                        <p:cTn dur="500" id="22"/>
                                        <p:tgtEl>
                                          <p:spTgt spid="1048630"/>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8">
                                  <p:stCondLst>
                                    <p:cond delay="0"/>
                                  </p:stCondLst>
                                  <p:childTnLst>
                                    <p:set>
                                      <p:cBhvr>
                                        <p:cTn dur="1" fill="hold" id="26">
                                          <p:stCondLst>
                                            <p:cond delay="0"/>
                                          </p:stCondLst>
                                        </p:cTn>
                                        <p:tgtEl>
                                          <p:spTgt spid="1048631"/>
                                        </p:tgtEl>
                                        <p:attrNameLst>
                                          <p:attrName>style.visibility</p:attrName>
                                        </p:attrNameLst>
                                      </p:cBhvr>
                                      <p:to>
                                        <p:strVal val="visible"/>
                                      </p:to>
                                    </p:set>
                                    <p:animEffect transition="in" filter="wipe(left)">
                                      <p:cBhvr>
                                        <p:cTn dur="500" id="27"/>
                                        <p:tgtEl>
                                          <p:spTgt spid="1048631"/>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1">
                                  <p:stCondLst>
                                    <p:cond delay="0"/>
                                  </p:stCondLst>
                                  <p:childTnLst>
                                    <p:set>
                                      <p:cBhvr>
                                        <p:cTn dur="1" fill="hold" id="31">
                                          <p:stCondLst>
                                            <p:cond delay="0"/>
                                          </p:stCondLst>
                                        </p:cTn>
                                        <p:tgtEl>
                                          <p:spTgt spid="1048632"/>
                                        </p:tgtEl>
                                        <p:attrNameLst>
                                          <p:attrName>style.visibility</p:attrName>
                                        </p:attrNameLst>
                                      </p:cBhvr>
                                      <p:to>
                                        <p:strVal val="visible"/>
                                      </p:to>
                                    </p:set>
                                    <p:animEffect transition="in" filter="wipe(up)">
                                      <p:cBhvr>
                                        <p:cTn dur="500" id="32"/>
                                        <p:tgtEl>
                                          <p:spTgt spid="1048632"/>
                                        </p:tgtEl>
                                      </p:cBhvr>
                                    </p:animEffect>
                                  </p:childTnLst>
                                </p:cTn>
                              </p:par>
                            </p:childTnLst>
                          </p:cTn>
                        </p:par>
                        <p:par>
                          <p:cTn fill="hold" id="33">
                            <p:stCondLst>
                              <p:cond delay="500"/>
                            </p:stCondLst>
                            <p:childTnLst>
                              <p:par>
                                <p:cTn fill="hold" grpId="0" id="34" nodeType="afterEffect" presetClass="entr" presetID="22" presetSubtype="1">
                                  <p:stCondLst>
                                    <p:cond delay="0"/>
                                  </p:stCondLst>
                                  <p:childTnLst>
                                    <p:set>
                                      <p:cBhvr>
                                        <p:cTn dur="1" fill="hold" id="35">
                                          <p:stCondLst>
                                            <p:cond delay="0"/>
                                          </p:stCondLst>
                                        </p:cTn>
                                        <p:tgtEl>
                                          <p:spTgt spid="1048635"/>
                                        </p:tgtEl>
                                        <p:attrNameLst>
                                          <p:attrName>style.visibility</p:attrName>
                                        </p:attrNameLst>
                                      </p:cBhvr>
                                      <p:to>
                                        <p:strVal val="visible"/>
                                      </p:to>
                                    </p:set>
                                    <p:animEffect transition="in" filter="wipe(up)">
                                      <p:cBhvr>
                                        <p:cTn dur="500" id="36"/>
                                        <p:tgtEl>
                                          <p:spTgt spid="1048635"/>
                                        </p:tgtEl>
                                      </p:cBhvr>
                                    </p:animEffect>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2" presetSubtype="8">
                                  <p:stCondLst>
                                    <p:cond delay="0"/>
                                  </p:stCondLst>
                                  <p:childTnLst>
                                    <p:set>
                                      <p:cBhvr>
                                        <p:cTn dur="1" fill="hold" id="40">
                                          <p:stCondLst>
                                            <p:cond delay="0"/>
                                          </p:stCondLst>
                                        </p:cTn>
                                        <p:tgtEl>
                                          <p:spTgt spid="1048633"/>
                                        </p:tgtEl>
                                        <p:attrNameLst>
                                          <p:attrName>style.visibility</p:attrName>
                                        </p:attrNameLst>
                                      </p:cBhvr>
                                      <p:to>
                                        <p:strVal val="visible"/>
                                      </p:to>
                                    </p:set>
                                    <p:animEffect transition="in" filter="wipe(left)">
                                      <p:cBhvr>
                                        <p:cTn dur="500" id="41"/>
                                        <p:tgtEl>
                                          <p:spTgt spid="1048633"/>
                                        </p:tgtEl>
                                      </p:cBhvr>
                                    </p:animEffect>
                                  </p:childTnLst>
                                </p:cTn>
                              </p:par>
                            </p:childTnLst>
                          </p:cTn>
                        </p:par>
                        <p:par>
                          <p:cTn fill="hold" id="42">
                            <p:stCondLst>
                              <p:cond delay="500"/>
                            </p:stCondLst>
                            <p:childTnLst>
                              <p:par>
                                <p:cTn fill="hold" grpId="0" id="43" nodeType="afterEffect" presetClass="entr" presetID="22" presetSubtype="8">
                                  <p:stCondLst>
                                    <p:cond delay="0"/>
                                  </p:stCondLst>
                                  <p:childTnLst>
                                    <p:set>
                                      <p:cBhvr>
                                        <p:cTn dur="1" fill="hold" id="44">
                                          <p:stCondLst>
                                            <p:cond delay="0"/>
                                          </p:stCondLst>
                                        </p:cTn>
                                        <p:tgtEl>
                                          <p:spTgt spid="1048636"/>
                                        </p:tgtEl>
                                        <p:attrNameLst>
                                          <p:attrName>style.visibility</p:attrName>
                                        </p:attrNameLst>
                                      </p:cBhvr>
                                      <p:to>
                                        <p:strVal val="visible"/>
                                      </p:to>
                                    </p:set>
                                    <p:animEffect transition="in" filter="wipe(left)">
                                      <p:cBhvr>
                                        <p:cTn dur="500" id="45"/>
                                        <p:tgtEl>
                                          <p:spTgt spid="1048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7" grpId="0" autoUpdateAnimBg="0"/>
      <p:bldP spid="1048629" grpId="0" autoUpdateAnimBg="0"/>
      <p:bldP spid="1048630" grpId="0" autoUpdateAnimBg="0"/>
      <p:bldP spid="1048631" grpId="0" autoUpdateAnimBg="0"/>
      <p:bldP spid="1048632" grpId="0" autoUpdateAnimBg="0"/>
      <p:bldP spid="1048633" grpId="0" autoUpdateAnimBg="0"/>
      <p:bldP spid="1048634" grpId="0" autoUpdateAnimBg="0"/>
      <p:bldP spid="1048635" grpId="0" autoUpdateAnimBg="0"/>
      <p:bldP spid="104863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46" name=""/>
        <p:cNvGrpSpPr/>
        <p:nvPr/>
      </p:nvGrpSpPr>
      <p:grpSpPr>
        <a:xfrm>
          <a:off x="0" y="0"/>
          <a:ext cx="0" cy="0"/>
          <a:chOff x="0" y="0"/>
          <a:chExt cx="0" cy="0"/>
        </a:xfrm>
      </p:grpSpPr>
      <p:sp>
        <p:nvSpPr>
          <p:cNvPr id="1048638" name="Text Box 15"/>
          <p:cNvSpPr txBox="1">
            <a:spLocks noChangeArrowheads="1"/>
          </p:cNvSpPr>
          <p:nvPr/>
        </p:nvSpPr>
        <p:spPr bwMode="auto">
          <a:xfrm>
            <a:off x="1585913" y="95250"/>
            <a:ext cx="7772400"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a:t>
            </a:r>
            <a:r>
              <a:rPr altLang="zh-CN" b="1" sz="2800" lang="en-US"/>
              <a:t>3</a:t>
            </a:r>
            <a:r>
              <a:rPr altLang="en-US" b="1" sz="2800" lang="zh-CN"/>
              <a:t>）可屏蔽中断与非屏蔽中断</a:t>
            </a:r>
          </a:p>
        </p:txBody>
      </p:sp>
      <p:sp>
        <p:nvSpPr>
          <p:cNvPr id="1048639" name="Text Box 17"/>
          <p:cNvSpPr txBox="1">
            <a:spLocks noChangeArrowheads="1"/>
          </p:cNvSpPr>
          <p:nvPr/>
        </p:nvSpPr>
        <p:spPr bwMode="auto">
          <a:xfrm>
            <a:off x="2335213" y="1806575"/>
            <a:ext cx="7802562" cy="954107"/>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可屏蔽中断：可通过屏蔽字屏蔽请求；关中断时不响应请求。</a:t>
            </a:r>
          </a:p>
        </p:txBody>
      </p:sp>
      <p:sp>
        <p:nvSpPr>
          <p:cNvPr id="1048640" name="Text Box 19"/>
          <p:cNvSpPr txBox="1">
            <a:spLocks noChangeArrowheads="1"/>
          </p:cNvSpPr>
          <p:nvPr/>
        </p:nvSpPr>
        <p:spPr bwMode="auto">
          <a:xfrm>
            <a:off x="2351088" y="2940050"/>
            <a:ext cx="7475537" cy="954107"/>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非屏蔽中断：与屏蔽字无关；请求的响应与开</a:t>
            </a:r>
            <a:r>
              <a:rPr altLang="zh-CN" b="1" sz="2800" lang="en-US"/>
              <a:t>/</a:t>
            </a:r>
            <a:r>
              <a:rPr altLang="en-US" b="1" sz="2800" lang="zh-CN"/>
              <a:t>关中断无关。</a:t>
            </a:r>
          </a:p>
        </p:txBody>
      </p:sp>
      <p:sp>
        <p:nvSpPr>
          <p:cNvPr id="1048641" name="Text Box 21"/>
          <p:cNvSpPr txBox="1">
            <a:spLocks noChangeArrowheads="1"/>
          </p:cNvSpPr>
          <p:nvPr/>
        </p:nvSpPr>
        <p:spPr bwMode="auto">
          <a:xfrm>
            <a:off x="1524000" y="4221088"/>
            <a:ext cx="5791200"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a:t>
            </a:r>
            <a:r>
              <a:rPr altLang="zh-CN" b="1" sz="2800" lang="en-US"/>
              <a:t>4</a:t>
            </a:r>
            <a:r>
              <a:rPr altLang="en-US" b="1" sz="2800" lang="zh-CN"/>
              <a:t>）向量中断与非向量中断</a:t>
            </a:r>
          </a:p>
        </p:txBody>
      </p:sp>
      <p:sp>
        <p:nvSpPr>
          <p:cNvPr id="1048642" name="Line 22"/>
          <p:cNvSpPr>
            <a:spLocks noChangeShapeType="1"/>
          </p:cNvSpPr>
          <p:nvPr/>
        </p:nvSpPr>
        <p:spPr bwMode="auto">
          <a:xfrm flipV="1">
            <a:off x="6464299" y="844644"/>
            <a:ext cx="523875" cy="274544"/>
          </a:xfrm>
          <a:prstGeom prst="line"/>
          <a:noFill/>
          <a:ln w="25400">
            <a:solidFill>
              <a:srgbClr val="FF0000"/>
            </a:solidFill>
            <a:round/>
            <a:headEnd/>
            <a:tailEnd/>
          </a:ln>
        </p:spPr>
        <p:txBody>
          <a:bodyPr anchor="ctr" wrap="none"/>
          <a:p>
            <a:endParaRPr altLang="en-US" b="1" sz="2800" lang="zh-CN"/>
          </a:p>
        </p:txBody>
      </p:sp>
      <p:sp>
        <p:nvSpPr>
          <p:cNvPr id="1048643" name="Line 23"/>
          <p:cNvSpPr>
            <a:spLocks noChangeShapeType="1"/>
          </p:cNvSpPr>
          <p:nvPr/>
        </p:nvSpPr>
        <p:spPr bwMode="auto">
          <a:xfrm>
            <a:off x="6461125" y="1171575"/>
            <a:ext cx="527050" cy="215900"/>
          </a:xfrm>
          <a:prstGeom prst="line"/>
          <a:noFill/>
          <a:ln w="25400">
            <a:solidFill>
              <a:srgbClr val="FF0000"/>
            </a:solidFill>
            <a:round/>
            <a:headEnd/>
            <a:tailEnd/>
          </a:ln>
        </p:spPr>
        <p:txBody>
          <a:bodyPr anchor="ctr" wrap="none"/>
          <a:p>
            <a:endParaRPr altLang="en-US" b="1" sz="2800" lang="zh-CN"/>
          </a:p>
        </p:txBody>
      </p:sp>
      <p:sp>
        <p:nvSpPr>
          <p:cNvPr id="1048644" name="Text Box 15"/>
          <p:cNvSpPr txBox="1">
            <a:spLocks noChangeArrowheads="1"/>
          </p:cNvSpPr>
          <p:nvPr/>
        </p:nvSpPr>
        <p:spPr bwMode="auto">
          <a:xfrm>
            <a:off x="2802558" y="889556"/>
            <a:ext cx="3637929" cy="523220"/>
          </a:xfrm>
          <a:prstGeom prst="rect"/>
          <a:noFill/>
          <a:ln w="12700" cap="sq">
            <a:noFill/>
            <a:miter lim="800000"/>
            <a:headEnd type="none" w="sm" len="sm"/>
            <a:tailEnd type="none" w="sm" len="sm"/>
          </a:ln>
        </p:spPr>
        <p:txBody>
          <a:bodyPr wrap="square">
            <a:spAutoFit/>
          </a:bodyPr>
          <a:p>
            <a:pPr eaLnBrk="1" hangingPunct="1">
              <a:spcBef>
                <a:spcPct val="50000"/>
              </a:spcBef>
            </a:pPr>
            <a:r>
              <a:rPr altLang="en-US" b="1" sz="2800" lang="zh-CN"/>
              <a:t>中断允许标志位：</a:t>
            </a:r>
            <a:r>
              <a:rPr altLang="zh-CN" b="1" sz="2800" lang="en-US"/>
              <a:t>IF</a:t>
            </a:r>
            <a:endParaRPr altLang="en-US" b="1" sz="2800" lang="zh-CN"/>
          </a:p>
        </p:txBody>
      </p:sp>
      <p:sp>
        <p:nvSpPr>
          <p:cNvPr id="1048645" name="Text Box 15"/>
          <p:cNvSpPr txBox="1">
            <a:spLocks noChangeArrowheads="1"/>
          </p:cNvSpPr>
          <p:nvPr/>
        </p:nvSpPr>
        <p:spPr bwMode="auto">
          <a:xfrm>
            <a:off x="6988175" y="601524"/>
            <a:ext cx="2676525" cy="523220"/>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=1, </a:t>
            </a:r>
            <a:r>
              <a:rPr altLang="en-US" b="1" sz="2800" lang="zh-CN"/>
              <a:t>开中断</a:t>
            </a:r>
          </a:p>
        </p:txBody>
      </p:sp>
      <p:sp>
        <p:nvSpPr>
          <p:cNvPr id="1048646" name="Text Box 15"/>
          <p:cNvSpPr txBox="1">
            <a:spLocks noChangeArrowheads="1"/>
          </p:cNvSpPr>
          <p:nvPr/>
        </p:nvSpPr>
        <p:spPr bwMode="auto">
          <a:xfrm>
            <a:off x="7008813" y="1177588"/>
            <a:ext cx="2676525" cy="523220"/>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t>=0, </a:t>
            </a:r>
            <a:r>
              <a:rPr altLang="en-US" b="1" sz="2800" lang="zh-CN"/>
              <a:t>关中断</a:t>
            </a:r>
          </a:p>
        </p:txBody>
      </p:sp>
      <p:sp>
        <p:nvSpPr>
          <p:cNvPr id="1048647" name="Text Box 20"/>
          <p:cNvSpPr txBox="1">
            <a:spLocks noChangeArrowheads="1"/>
          </p:cNvSpPr>
          <p:nvPr/>
        </p:nvSpPr>
        <p:spPr bwMode="auto">
          <a:xfrm>
            <a:off x="2492374" y="6103938"/>
            <a:ext cx="7924105" cy="523220"/>
          </a:xfrm>
          <a:prstGeom prst="rect"/>
          <a:noFill/>
          <a:ln w="12700" cap="sq">
            <a:noFill/>
            <a:miter lim="800000"/>
            <a:headEnd type="none" w="sm" len="sm"/>
            <a:tailEnd type="none" w="sm" len="sm"/>
          </a:ln>
        </p:spPr>
        <p:txBody>
          <a:bodyPr wrap="square">
            <a:spAutoFit/>
          </a:bodyPr>
          <a:p>
            <a:pPr eaLnBrk="1" hangingPunct="1">
              <a:spcBef>
                <a:spcPct val="50000"/>
              </a:spcBef>
            </a:pPr>
            <a:r>
              <a:rPr altLang="en-US" b="1" sz="2800" lang="zh-CN"/>
              <a:t>向量中断：由硬件直接提供服务程序入口地址</a:t>
            </a:r>
          </a:p>
        </p:txBody>
      </p:sp>
      <p:sp>
        <p:nvSpPr>
          <p:cNvPr id="1048648" name="Text Box 24"/>
          <p:cNvSpPr txBox="1">
            <a:spLocks noChangeArrowheads="1"/>
          </p:cNvSpPr>
          <p:nvPr/>
        </p:nvSpPr>
        <p:spPr bwMode="auto">
          <a:xfrm>
            <a:off x="2470150" y="5491163"/>
            <a:ext cx="8018338" cy="523220"/>
          </a:xfrm>
          <a:prstGeom prst="rect"/>
          <a:noFill/>
          <a:ln w="12700" cap="sq">
            <a:noFill/>
            <a:miter lim="800000"/>
            <a:headEnd type="none" w="sm" len="sm"/>
            <a:tailEnd type="none" w="sm" len="sm"/>
          </a:ln>
        </p:spPr>
        <p:txBody>
          <a:bodyPr wrap="square">
            <a:spAutoFit/>
          </a:bodyPr>
          <a:p>
            <a:pPr eaLnBrk="1" hangingPunct="1">
              <a:spcBef>
                <a:spcPct val="50000"/>
              </a:spcBef>
            </a:pPr>
            <a:r>
              <a:rPr altLang="en-US" b="1" sz="2800" lang="zh-CN"/>
              <a:t>非向量中断：由软件查询提供服务程序入口地址</a:t>
            </a:r>
          </a:p>
        </p:txBody>
      </p:sp>
      <p:sp>
        <p:nvSpPr>
          <p:cNvPr id="1048649" name="AutoShape 37"/>
          <p:cNvSpPr/>
          <p:nvPr/>
        </p:nvSpPr>
        <p:spPr bwMode="auto">
          <a:xfrm>
            <a:off x="2299841" y="5759450"/>
            <a:ext cx="195759" cy="727075"/>
          </a:xfrm>
          <a:prstGeom prst="leftBrace">
            <a:avLst>
              <a:gd name="adj1" fmla="val 53128"/>
              <a:gd name="adj2" fmla="val 50000"/>
            </a:avLst>
          </a:prstGeom>
          <a:noFill/>
          <a:ln w="38100">
            <a:solidFill>
              <a:schemeClr val="tx1"/>
            </a:solidFill>
            <a:round/>
            <a:headEnd/>
            <a:tailEnd/>
          </a:ln>
        </p:spPr>
        <p:txBody>
          <a:bodyPr anchor="ctr" wrap="none"/>
          <a:p>
            <a:endParaRPr altLang="en-US" b="1" sz="2800" lang="zh-CN"/>
          </a:p>
        </p:txBody>
      </p:sp>
      <p:sp>
        <p:nvSpPr>
          <p:cNvPr id="1048650" name="Text Box 21"/>
          <p:cNvSpPr txBox="1">
            <a:spLocks noChangeArrowheads="1"/>
          </p:cNvSpPr>
          <p:nvPr/>
        </p:nvSpPr>
        <p:spPr bwMode="auto">
          <a:xfrm>
            <a:off x="2482850" y="4846638"/>
            <a:ext cx="6907213"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t>根据中断源获取服务程序入口地址</a:t>
            </a:r>
          </a:p>
        </p:txBody>
      </p:sp>
      <mc:AlternateContent xmlns:mc="http://schemas.openxmlformats.org/markup-compatibility/2006">
        <mc:Choice xmlns:p14="http://schemas.microsoft.com/office/powerpoint/2010/main" Requires="p14">
          <p:contentPart p14:bwMode="auto" r:id="rId1">
            <p14:nvContentPartPr>
              <p14:cNvPr id="1049430" name=""/>
              <p14:cNvContentPartPr/>
              <p14:nvPr/>
            </p14:nvContentPartPr>
            <p14:xfrm>
              <a:off x="12177748" y="6346490"/>
              <a:ext cx="22831" cy="311485"/>
            </p14:xfrm>
          </p:contentPart>
        </mc:Choice>
        <mc:Fallback>
          <p:sp>
            <p:nvSpPr>
              <p:cNvPr id="1049430" name=""/>
              <p:cNvSpPr/>
              <p:nvPr/>
            </p:nvSpPr>
            <p:spPr>
              <a:xfrm>
                <a:off x="12177748" y="6346490"/>
                <a:ext cx="22831" cy="311485"/>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638"/>
                                        </p:tgtEl>
                                        <p:attrNameLst>
                                          <p:attrName>style.visibility</p:attrName>
                                        </p:attrNameLst>
                                      </p:cBhvr>
                                      <p:to>
                                        <p:strVal val="visible"/>
                                      </p:to>
                                    </p:set>
                                    <p:animEffect transition="in" filter="wipe(left)">
                                      <p:cBhvr>
                                        <p:cTn dur="500" id="7"/>
                                        <p:tgtEl>
                                          <p:spTgt spid="104863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644"/>
                                        </p:tgtEl>
                                        <p:attrNameLst>
                                          <p:attrName>style.visibility</p:attrName>
                                        </p:attrNameLst>
                                      </p:cBhvr>
                                      <p:to>
                                        <p:strVal val="visible"/>
                                      </p:to>
                                    </p:set>
                                    <p:animEffect transition="in" filter="wipe(left)">
                                      <p:cBhvr>
                                        <p:cTn dur="500" id="12"/>
                                        <p:tgtEl>
                                          <p:spTgt spid="104864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8642"/>
                                        </p:tgtEl>
                                        <p:attrNameLst>
                                          <p:attrName>style.visibility</p:attrName>
                                        </p:attrNameLst>
                                      </p:cBhvr>
                                      <p:to>
                                        <p:strVal val="visible"/>
                                      </p:to>
                                    </p:set>
                                    <p:animEffect transition="in" filter="wipe(left)">
                                      <p:cBhvr>
                                        <p:cTn dur="500" id="17"/>
                                        <p:tgtEl>
                                          <p:spTgt spid="1048642"/>
                                        </p:tgtEl>
                                      </p:cBhvr>
                                    </p:animEffect>
                                  </p:childTnLst>
                                </p:cTn>
                              </p:par>
                              <p:par>
                                <p:cTn fill="hold" grpId="0" id="18" nodeType="withEffect" presetClass="entr" presetID="22" presetSubtype="8">
                                  <p:stCondLst>
                                    <p:cond delay="0"/>
                                  </p:stCondLst>
                                  <p:childTnLst>
                                    <p:set>
                                      <p:cBhvr>
                                        <p:cTn dur="1" fill="hold" id="19">
                                          <p:stCondLst>
                                            <p:cond delay="0"/>
                                          </p:stCondLst>
                                        </p:cTn>
                                        <p:tgtEl>
                                          <p:spTgt spid="1048645"/>
                                        </p:tgtEl>
                                        <p:attrNameLst>
                                          <p:attrName>style.visibility</p:attrName>
                                        </p:attrNameLst>
                                      </p:cBhvr>
                                      <p:to>
                                        <p:strVal val="visible"/>
                                      </p:to>
                                    </p:set>
                                    <p:animEffect transition="in" filter="wipe(left)">
                                      <p:cBhvr>
                                        <p:cTn dur="500" id="20"/>
                                        <p:tgtEl>
                                          <p:spTgt spid="1048645"/>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8">
                                  <p:stCondLst>
                                    <p:cond delay="0"/>
                                  </p:stCondLst>
                                  <p:childTnLst>
                                    <p:set>
                                      <p:cBhvr>
                                        <p:cTn dur="1" fill="hold" id="24">
                                          <p:stCondLst>
                                            <p:cond delay="0"/>
                                          </p:stCondLst>
                                        </p:cTn>
                                        <p:tgtEl>
                                          <p:spTgt spid="1048643"/>
                                        </p:tgtEl>
                                        <p:attrNameLst>
                                          <p:attrName>style.visibility</p:attrName>
                                        </p:attrNameLst>
                                      </p:cBhvr>
                                      <p:to>
                                        <p:strVal val="visible"/>
                                      </p:to>
                                    </p:set>
                                    <p:animEffect transition="in" filter="wipe(left)">
                                      <p:cBhvr>
                                        <p:cTn dur="500" id="25"/>
                                        <p:tgtEl>
                                          <p:spTgt spid="1048643"/>
                                        </p:tgtEl>
                                      </p:cBhvr>
                                    </p:animEffect>
                                  </p:childTnLst>
                                </p:cTn>
                              </p:par>
                              <p:par>
                                <p:cTn fill="hold" grpId="0" id="26" nodeType="withEffect" presetClass="entr" presetID="22" presetSubtype="8">
                                  <p:stCondLst>
                                    <p:cond delay="0"/>
                                  </p:stCondLst>
                                  <p:childTnLst>
                                    <p:set>
                                      <p:cBhvr>
                                        <p:cTn dur="1" fill="hold" id="27">
                                          <p:stCondLst>
                                            <p:cond delay="0"/>
                                          </p:stCondLst>
                                        </p:cTn>
                                        <p:tgtEl>
                                          <p:spTgt spid="1048646"/>
                                        </p:tgtEl>
                                        <p:attrNameLst>
                                          <p:attrName>style.visibility</p:attrName>
                                        </p:attrNameLst>
                                      </p:cBhvr>
                                      <p:to>
                                        <p:strVal val="visible"/>
                                      </p:to>
                                    </p:set>
                                    <p:animEffect transition="in" filter="wipe(left)">
                                      <p:cBhvr>
                                        <p:cTn dur="500" id="28"/>
                                        <p:tgtEl>
                                          <p:spTgt spid="1048646"/>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1">
                                  <p:stCondLst>
                                    <p:cond delay="0"/>
                                  </p:stCondLst>
                                  <p:childTnLst>
                                    <p:set>
                                      <p:cBhvr>
                                        <p:cTn dur="1" fill="hold" id="32">
                                          <p:stCondLst>
                                            <p:cond delay="0"/>
                                          </p:stCondLst>
                                        </p:cTn>
                                        <p:tgtEl>
                                          <p:spTgt spid="1048639"/>
                                        </p:tgtEl>
                                        <p:attrNameLst>
                                          <p:attrName>style.visibility</p:attrName>
                                        </p:attrNameLst>
                                      </p:cBhvr>
                                      <p:to>
                                        <p:strVal val="visible"/>
                                      </p:to>
                                    </p:set>
                                    <p:animEffect transition="in" filter="wipe(up)">
                                      <p:cBhvr>
                                        <p:cTn dur="500" id="33"/>
                                        <p:tgtEl>
                                          <p:spTgt spid="1048639"/>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1">
                                  <p:stCondLst>
                                    <p:cond delay="0"/>
                                  </p:stCondLst>
                                  <p:childTnLst>
                                    <p:set>
                                      <p:cBhvr>
                                        <p:cTn dur="1" fill="hold" id="37">
                                          <p:stCondLst>
                                            <p:cond delay="0"/>
                                          </p:stCondLst>
                                        </p:cTn>
                                        <p:tgtEl>
                                          <p:spTgt spid="1048640"/>
                                        </p:tgtEl>
                                        <p:attrNameLst>
                                          <p:attrName>style.visibility</p:attrName>
                                        </p:attrNameLst>
                                      </p:cBhvr>
                                      <p:to>
                                        <p:strVal val="visible"/>
                                      </p:to>
                                    </p:set>
                                    <p:animEffect transition="in" filter="wipe(up)">
                                      <p:cBhvr>
                                        <p:cTn dur="500" id="38"/>
                                        <p:tgtEl>
                                          <p:spTgt spid="1048640"/>
                                        </p:tgtEl>
                                      </p:cBhvr>
                                    </p:animEffect>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2" presetSubtype="8">
                                  <p:stCondLst>
                                    <p:cond delay="0"/>
                                  </p:stCondLst>
                                  <p:childTnLst>
                                    <p:set>
                                      <p:cBhvr>
                                        <p:cTn dur="1" fill="hold" id="42">
                                          <p:stCondLst>
                                            <p:cond delay="0"/>
                                          </p:stCondLst>
                                        </p:cTn>
                                        <p:tgtEl>
                                          <p:spTgt spid="1048641"/>
                                        </p:tgtEl>
                                        <p:attrNameLst>
                                          <p:attrName>style.visibility</p:attrName>
                                        </p:attrNameLst>
                                      </p:cBhvr>
                                      <p:to>
                                        <p:strVal val="visible"/>
                                      </p:to>
                                    </p:set>
                                    <p:animEffect transition="in" filter="wipe(left)">
                                      <p:cBhvr>
                                        <p:cTn dur="500" id="43"/>
                                        <p:tgtEl>
                                          <p:spTgt spid="1048641"/>
                                        </p:tgtEl>
                                      </p:cBhvr>
                                    </p:animEffect>
                                  </p:childTnLst>
                                </p:cTn>
                              </p:par>
                            </p:childTnLst>
                          </p:cTn>
                        </p:par>
                      </p:childTnLst>
                    </p:cTn>
                  </p:par>
                  <p:par>
                    <p:cTn fill="hold" id="44">
                      <p:stCondLst>
                        <p:cond delay="indefinite"/>
                      </p:stCondLst>
                      <p:childTnLst>
                        <p:par>
                          <p:cTn fill="hold" id="45">
                            <p:stCondLst>
                              <p:cond delay="0"/>
                            </p:stCondLst>
                            <p:childTnLst>
                              <p:par>
                                <p:cTn fill="hold" grpId="0" id="46" nodeType="clickEffect" presetClass="entr" presetID="22" presetSubtype="8">
                                  <p:stCondLst>
                                    <p:cond delay="0"/>
                                  </p:stCondLst>
                                  <p:childTnLst>
                                    <p:set>
                                      <p:cBhvr>
                                        <p:cTn dur="1" fill="hold" id="47">
                                          <p:stCondLst>
                                            <p:cond delay="0"/>
                                          </p:stCondLst>
                                        </p:cTn>
                                        <p:tgtEl>
                                          <p:spTgt spid="1048650"/>
                                        </p:tgtEl>
                                        <p:attrNameLst>
                                          <p:attrName>style.visibility</p:attrName>
                                        </p:attrNameLst>
                                      </p:cBhvr>
                                      <p:to>
                                        <p:strVal val="visible"/>
                                      </p:to>
                                    </p:set>
                                    <p:animEffect transition="in" filter="wipe(left)">
                                      <p:cBhvr>
                                        <p:cTn dur="500" id="48"/>
                                        <p:tgtEl>
                                          <p:spTgt spid="1048650"/>
                                        </p:tgtEl>
                                      </p:cBhvr>
                                    </p:animEffect>
                                  </p:childTnLst>
                                </p:cTn>
                              </p:par>
                            </p:childTnLst>
                          </p:cTn>
                        </p:par>
                      </p:childTnLst>
                    </p:cTn>
                  </p:par>
                  <p:par>
                    <p:cTn fill="hold" id="49">
                      <p:stCondLst>
                        <p:cond delay="indefinite"/>
                      </p:stCondLst>
                      <p:childTnLst>
                        <p:par>
                          <p:cTn fill="hold" id="50">
                            <p:stCondLst>
                              <p:cond delay="0"/>
                            </p:stCondLst>
                            <p:childTnLst>
                              <p:par>
                                <p:cTn fill="hold" grpId="0" id="51" nodeType="clickEffect" presetClass="entr" presetID="22" presetSubtype="8">
                                  <p:stCondLst>
                                    <p:cond delay="0"/>
                                  </p:stCondLst>
                                  <p:childTnLst>
                                    <p:set>
                                      <p:cBhvr>
                                        <p:cTn dur="1" fill="hold" id="52">
                                          <p:stCondLst>
                                            <p:cond delay="0"/>
                                          </p:stCondLst>
                                        </p:cTn>
                                        <p:tgtEl>
                                          <p:spTgt spid="1048649"/>
                                        </p:tgtEl>
                                        <p:attrNameLst>
                                          <p:attrName>style.visibility</p:attrName>
                                        </p:attrNameLst>
                                      </p:cBhvr>
                                      <p:to>
                                        <p:strVal val="visible"/>
                                      </p:to>
                                    </p:set>
                                    <p:animEffect transition="in" filter="wipe(left)">
                                      <p:cBhvr>
                                        <p:cTn dur="500" id="53"/>
                                        <p:tgtEl>
                                          <p:spTgt spid="1048649"/>
                                        </p:tgtEl>
                                      </p:cBhvr>
                                    </p:animEffect>
                                  </p:childTnLst>
                                </p:cTn>
                              </p:par>
                              <p:par>
                                <p:cTn fill="hold" grpId="0" id="54" nodeType="withEffect" presetClass="entr" presetID="22" presetSubtype="8">
                                  <p:stCondLst>
                                    <p:cond delay="0"/>
                                  </p:stCondLst>
                                  <p:childTnLst>
                                    <p:set>
                                      <p:cBhvr>
                                        <p:cTn dur="1" fill="hold" id="55">
                                          <p:stCondLst>
                                            <p:cond delay="0"/>
                                          </p:stCondLst>
                                        </p:cTn>
                                        <p:tgtEl>
                                          <p:spTgt spid="1048648"/>
                                        </p:tgtEl>
                                        <p:attrNameLst>
                                          <p:attrName>style.visibility</p:attrName>
                                        </p:attrNameLst>
                                      </p:cBhvr>
                                      <p:to>
                                        <p:strVal val="visible"/>
                                      </p:to>
                                    </p:set>
                                    <p:animEffect transition="in" filter="wipe(left)">
                                      <p:cBhvr>
                                        <p:cTn dur="500" id="56"/>
                                        <p:tgtEl>
                                          <p:spTgt spid="1048648"/>
                                        </p:tgtEl>
                                      </p:cBhvr>
                                    </p:animEffect>
                                  </p:childTnLst>
                                </p:cTn>
                              </p:par>
                            </p:childTnLst>
                          </p:cTn>
                        </p:par>
                        <p:par>
                          <p:cTn fill="hold" id="57">
                            <p:stCondLst>
                              <p:cond delay="500"/>
                            </p:stCondLst>
                            <p:childTnLst>
                              <p:par>
                                <p:cTn fill="hold" grpId="0" id="58" nodeType="afterEffect" presetClass="entr" presetID="22" presetSubtype="8">
                                  <p:stCondLst>
                                    <p:cond delay="0"/>
                                  </p:stCondLst>
                                  <p:childTnLst>
                                    <p:set>
                                      <p:cBhvr>
                                        <p:cTn dur="1" fill="hold" id="59">
                                          <p:stCondLst>
                                            <p:cond delay="0"/>
                                          </p:stCondLst>
                                        </p:cTn>
                                        <p:tgtEl>
                                          <p:spTgt spid="1048647"/>
                                        </p:tgtEl>
                                        <p:attrNameLst>
                                          <p:attrName>style.visibility</p:attrName>
                                        </p:attrNameLst>
                                      </p:cBhvr>
                                      <p:to>
                                        <p:strVal val="visible"/>
                                      </p:to>
                                    </p:set>
                                    <p:animEffect transition="in" filter="wipe(left)">
                                      <p:cBhvr>
                                        <p:cTn dur="500" id="60"/>
                                        <p:tgtEl>
                                          <p:spTgt spid="1048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8" grpId="0" autoUpdateAnimBg="0"/>
      <p:bldP spid="1048639" grpId="0" autoUpdateAnimBg="0"/>
      <p:bldP spid="1048640" grpId="0" autoUpdateAnimBg="0"/>
      <p:bldP spid="1048641" grpId="0" autoUpdateAnimBg="0"/>
      <p:bldP spid="1048642" grpId="0" animBg="1"/>
      <p:bldP spid="1048643" grpId="0" animBg="1"/>
      <p:bldP spid="1048644" grpId="0"/>
      <p:bldP spid="1048645" grpId="0" autoUpdateAnimBg="0"/>
      <p:bldP spid="1048646" grpId="0" autoUpdateAnimBg="0"/>
      <p:bldP spid="1048647" grpId="0" autoUpdateAnimBg="0"/>
      <p:bldP spid="1048648" grpId="0" autoUpdateAnimBg="0"/>
      <p:bldP spid="1048649" grpId="0" animBg="1"/>
      <p:bldP spid="104865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47" name=""/>
        <p:cNvGrpSpPr/>
        <p:nvPr/>
      </p:nvGrpSpPr>
      <p:grpSpPr>
        <a:xfrm>
          <a:off x="0" y="0"/>
          <a:ext cx="0" cy="0"/>
          <a:chOff x="0" y="0"/>
          <a:chExt cx="0" cy="0"/>
        </a:xfrm>
      </p:grpSpPr>
      <p:sp>
        <p:nvSpPr>
          <p:cNvPr id="1048651" name="Text Box 49"/>
          <p:cNvSpPr txBox="1">
            <a:spLocks noChangeArrowheads="1"/>
          </p:cNvSpPr>
          <p:nvPr/>
        </p:nvSpPr>
        <p:spPr bwMode="auto">
          <a:xfrm>
            <a:off x="1841500" y="1342355"/>
            <a:ext cx="2222500" cy="461665"/>
          </a:xfrm>
          <a:prstGeom prst="rect"/>
          <a:noFill/>
          <a:ln w="12700" cap="sq">
            <a:noFill/>
            <a:miter lim="800000"/>
            <a:headEnd type="none" w="sm" len="sm"/>
            <a:tailEnd type="none" w="sm" len="sm"/>
          </a:ln>
        </p:spPr>
        <p:txBody>
          <a:bodyPr>
            <a:spAutoFit/>
          </a:bodyPr>
          <a:p>
            <a:pPr eaLnBrk="1" hangingPunct="1">
              <a:spcBef>
                <a:spcPct val="50000"/>
              </a:spcBef>
            </a:pPr>
            <a:r>
              <a:rPr altLang="en-US" b="1" sz="2400" lang="zh-CN">
                <a:solidFill>
                  <a:srgbClr val="0000FF"/>
                </a:solidFill>
                <a:ea typeface="宋体" panose="02010600030101010101" pitchFamily="2" charset="-122"/>
              </a:rPr>
              <a:t>中断向量：</a:t>
            </a:r>
          </a:p>
        </p:txBody>
      </p:sp>
      <p:sp>
        <p:nvSpPr>
          <p:cNvPr id="1048652" name="Text Box 52"/>
          <p:cNvSpPr txBox="1">
            <a:spLocks noChangeArrowheads="1"/>
          </p:cNvSpPr>
          <p:nvPr/>
        </p:nvSpPr>
        <p:spPr bwMode="auto">
          <a:xfrm>
            <a:off x="3431704" y="1340768"/>
            <a:ext cx="3700636" cy="461665"/>
          </a:xfrm>
          <a:prstGeom prst="rect"/>
          <a:noFill/>
          <a:ln w="12700" cap="sq">
            <a:noFill/>
            <a:miter lim="800000"/>
            <a:headEnd type="none" w="sm" len="sm"/>
            <a:tailEnd type="none" w="sm" len="sm"/>
          </a:ln>
        </p:spPr>
        <p:txBody>
          <a:bodyPr wrap="square">
            <a:spAutoFit/>
          </a:bodyPr>
          <a:p>
            <a:pPr eaLnBrk="1" hangingPunct="1">
              <a:spcBef>
                <a:spcPct val="50000"/>
              </a:spcBef>
            </a:pPr>
            <a:r>
              <a:rPr altLang="en-US" b="1" sz="2400" lang="zh-CN">
                <a:ea typeface="宋体" panose="02010600030101010101" pitchFamily="2" charset="-122"/>
              </a:rPr>
              <a:t>中断服务程序入口地址</a:t>
            </a:r>
          </a:p>
        </p:txBody>
      </p:sp>
      <p:sp>
        <p:nvSpPr>
          <p:cNvPr id="1048653" name="Text Box 53"/>
          <p:cNvSpPr txBox="1">
            <a:spLocks noChangeArrowheads="1"/>
          </p:cNvSpPr>
          <p:nvPr/>
        </p:nvSpPr>
        <p:spPr bwMode="auto">
          <a:xfrm>
            <a:off x="1841500" y="1959223"/>
            <a:ext cx="2895600" cy="461665"/>
          </a:xfrm>
          <a:prstGeom prst="rect"/>
          <a:noFill/>
          <a:ln w="12700" cap="sq">
            <a:noFill/>
            <a:miter lim="800000"/>
            <a:headEnd type="none" w="sm" len="sm"/>
            <a:tailEnd type="none" w="sm" len="sm"/>
          </a:ln>
        </p:spPr>
        <p:txBody>
          <a:bodyPr>
            <a:spAutoFit/>
          </a:bodyPr>
          <a:p>
            <a:pPr eaLnBrk="1" hangingPunct="1">
              <a:spcBef>
                <a:spcPct val="50000"/>
              </a:spcBef>
            </a:pPr>
            <a:r>
              <a:rPr altLang="en-US" b="1" sz="2400" lang="zh-CN">
                <a:solidFill>
                  <a:srgbClr val="0000FF"/>
                </a:solidFill>
                <a:ea typeface="宋体" panose="02010600030101010101" pitchFamily="2" charset="-122"/>
              </a:rPr>
              <a:t>中断向量表：</a:t>
            </a:r>
          </a:p>
        </p:txBody>
      </p:sp>
      <p:sp>
        <p:nvSpPr>
          <p:cNvPr id="1048654" name="Text Box 54"/>
          <p:cNvSpPr txBox="1">
            <a:spLocks noChangeArrowheads="1"/>
          </p:cNvSpPr>
          <p:nvPr/>
        </p:nvSpPr>
        <p:spPr bwMode="auto">
          <a:xfrm>
            <a:off x="3719736" y="1959223"/>
            <a:ext cx="6375400" cy="461665"/>
          </a:xfrm>
          <a:prstGeom prst="rect"/>
          <a:noFill/>
          <a:ln w="12700" cap="sq">
            <a:noFill/>
            <a:miter lim="800000"/>
            <a:headEnd type="none" w="sm" len="sm"/>
            <a:tailEnd type="none" w="sm" len="sm"/>
          </a:ln>
        </p:spPr>
        <p:txBody>
          <a:bodyPr>
            <a:spAutoFit/>
          </a:bodyPr>
          <a:p>
            <a:pPr eaLnBrk="1" hangingPunct="1">
              <a:spcBef>
                <a:spcPct val="50000"/>
              </a:spcBef>
            </a:pPr>
            <a:r>
              <a:rPr altLang="en-US" b="1" sz="2400" lang="zh-CN">
                <a:ea typeface="宋体" panose="02010600030101010101" pitchFamily="2" charset="-122"/>
              </a:rPr>
              <a:t>存放各中断服务程序的入口地址的单元</a:t>
            </a:r>
          </a:p>
        </p:txBody>
      </p:sp>
      <p:sp>
        <p:nvSpPr>
          <p:cNvPr id="1048655" name="Text Box 57"/>
          <p:cNvSpPr txBox="1">
            <a:spLocks noChangeArrowheads="1"/>
          </p:cNvSpPr>
          <p:nvPr/>
        </p:nvSpPr>
        <p:spPr bwMode="auto">
          <a:xfrm>
            <a:off x="1885950" y="2564904"/>
            <a:ext cx="2222500" cy="461665"/>
          </a:xfrm>
          <a:prstGeom prst="rect"/>
          <a:noFill/>
          <a:ln w="12700" cap="sq">
            <a:noFill/>
            <a:miter lim="800000"/>
            <a:headEnd type="none" w="sm" len="sm"/>
            <a:tailEnd type="none" w="sm" len="sm"/>
          </a:ln>
        </p:spPr>
        <p:txBody>
          <a:bodyPr>
            <a:spAutoFit/>
          </a:bodyPr>
          <a:p>
            <a:pPr eaLnBrk="1" hangingPunct="1">
              <a:spcBef>
                <a:spcPct val="50000"/>
              </a:spcBef>
            </a:pPr>
            <a:r>
              <a:rPr altLang="en-US" b="1" sz="2400" lang="zh-CN">
                <a:solidFill>
                  <a:srgbClr val="0000FF"/>
                </a:solidFill>
                <a:ea typeface="宋体" panose="02010600030101010101" pitchFamily="2" charset="-122"/>
              </a:rPr>
              <a:t>向量地址：</a:t>
            </a:r>
          </a:p>
        </p:txBody>
      </p:sp>
      <p:sp>
        <p:nvSpPr>
          <p:cNvPr id="1048656" name="Text Box 58"/>
          <p:cNvSpPr txBox="1">
            <a:spLocks noChangeArrowheads="1"/>
          </p:cNvSpPr>
          <p:nvPr/>
        </p:nvSpPr>
        <p:spPr bwMode="auto">
          <a:xfrm>
            <a:off x="3431704" y="2564904"/>
            <a:ext cx="7592994" cy="447040"/>
          </a:xfrm>
          <a:prstGeom prst="rect"/>
          <a:noFill/>
          <a:ln w="12700" cap="sq">
            <a:noFill/>
            <a:miter lim="800000"/>
            <a:headEnd type="none" w="sm" len="sm"/>
            <a:tailEnd type="none" w="sm" len="sm"/>
          </a:ln>
        </p:spPr>
        <p:txBody>
          <a:bodyPr wrap="square">
            <a:spAutoFit/>
          </a:bodyPr>
          <a:p>
            <a:pPr eaLnBrk="1" hangingPunct="1">
              <a:spcBef>
                <a:spcPct val="50000"/>
              </a:spcBef>
            </a:pPr>
            <a:r>
              <a:rPr altLang="en-US" b="1" sz="2400" lang="zh-CN">
                <a:ea typeface="宋体" panose="02010600030101010101" pitchFamily="2" charset="-122"/>
              </a:rPr>
              <a:t>访问中断向量表的地址码</a:t>
            </a:r>
            <a:r>
              <a:rPr altLang="zh-CN" b="1" sz="2400" lang="en-US">
                <a:ea typeface="宋体" panose="02010600030101010101" pitchFamily="2" charset="-122"/>
              </a:rPr>
              <a:t>,</a:t>
            </a:r>
            <a:r>
              <a:rPr altLang="en-US" b="1" sz="2400" lang="zh-CN">
                <a:ea typeface="宋体" panose="02010600030101010101" pitchFamily="2" charset="-122"/>
              </a:rPr>
              <a:t>可通过中断类型码计算得到</a:t>
            </a:r>
          </a:p>
        </p:txBody>
      </p:sp>
      <p:sp>
        <p:nvSpPr>
          <p:cNvPr id="1048657" name="Text Box 49"/>
          <p:cNvSpPr txBox="1">
            <a:spLocks noChangeArrowheads="1"/>
          </p:cNvSpPr>
          <p:nvPr/>
        </p:nvSpPr>
        <p:spPr bwMode="auto">
          <a:xfrm>
            <a:off x="1846263" y="735087"/>
            <a:ext cx="2222500" cy="461665"/>
          </a:xfrm>
          <a:prstGeom prst="rect"/>
          <a:noFill/>
          <a:ln w="12700" cap="sq">
            <a:noFill/>
            <a:miter lim="800000"/>
            <a:headEnd type="none" w="sm" len="sm"/>
            <a:tailEnd type="none" w="sm" len="sm"/>
          </a:ln>
        </p:spPr>
        <p:txBody>
          <a:bodyPr>
            <a:spAutoFit/>
          </a:bodyPr>
          <a:p>
            <a:pPr eaLnBrk="1" hangingPunct="1">
              <a:spcBef>
                <a:spcPct val="50000"/>
              </a:spcBef>
            </a:pPr>
            <a:r>
              <a:rPr altLang="en-US" b="1" sz="2400" lang="zh-CN">
                <a:solidFill>
                  <a:srgbClr val="0000FF"/>
                </a:solidFill>
                <a:ea typeface="宋体" panose="02010600030101010101" pitchFamily="2" charset="-122"/>
              </a:rPr>
              <a:t>中断类型码：</a:t>
            </a:r>
          </a:p>
        </p:txBody>
      </p:sp>
      <p:sp>
        <p:nvSpPr>
          <p:cNvPr id="1048658" name="Text Box 52"/>
          <p:cNvSpPr txBox="1">
            <a:spLocks noChangeArrowheads="1"/>
          </p:cNvSpPr>
          <p:nvPr/>
        </p:nvSpPr>
        <p:spPr bwMode="auto">
          <a:xfrm>
            <a:off x="3719736" y="731912"/>
            <a:ext cx="3413869" cy="461665"/>
          </a:xfrm>
          <a:prstGeom prst="rect"/>
          <a:noFill/>
          <a:ln w="12700" cap="sq">
            <a:noFill/>
            <a:miter lim="800000"/>
            <a:headEnd type="none" w="sm" len="sm"/>
            <a:tailEnd type="none" w="sm" len="sm"/>
          </a:ln>
        </p:spPr>
        <p:txBody>
          <a:bodyPr wrap="square">
            <a:spAutoFit/>
          </a:bodyPr>
          <a:p>
            <a:pPr eaLnBrk="1" hangingPunct="1">
              <a:spcBef>
                <a:spcPct val="50000"/>
              </a:spcBef>
            </a:pPr>
            <a:r>
              <a:rPr altLang="en-US" b="1" sz="2400" lang="zh-CN">
                <a:ea typeface="宋体" panose="02010600030101010101" pitchFamily="2" charset="-122"/>
              </a:rPr>
              <a:t>每个中断源对应的编号</a:t>
            </a:r>
          </a:p>
        </p:txBody>
      </p:sp>
      <p:sp>
        <p:nvSpPr>
          <p:cNvPr id="1048659" name="Text Box 17"/>
          <p:cNvSpPr txBox="1">
            <a:spLocks noChangeArrowheads="1"/>
          </p:cNvSpPr>
          <p:nvPr/>
        </p:nvSpPr>
        <p:spPr bwMode="auto">
          <a:xfrm>
            <a:off x="1840161" y="5611813"/>
            <a:ext cx="2590800" cy="461665"/>
          </a:xfrm>
          <a:prstGeom prst="rect"/>
          <a:noFill/>
          <a:ln w="12700" cap="sq">
            <a:noFill/>
            <a:miter lim="800000"/>
            <a:headEnd type="none" w="sm" len="sm"/>
            <a:tailEnd type="none" w="sm" len="sm"/>
          </a:ln>
        </p:spPr>
        <p:txBody>
          <a:bodyPr>
            <a:spAutoFit/>
          </a:bodyPr>
          <a:p>
            <a:pPr eaLnBrk="1" hangingPunct="1">
              <a:spcBef>
                <a:spcPct val="50000"/>
              </a:spcBef>
            </a:pPr>
            <a:r>
              <a:rPr altLang="en-US" b="1" sz="2400" lang="zh-CN">
                <a:solidFill>
                  <a:srgbClr val="FF0000"/>
                </a:solidFill>
                <a:ea typeface="宋体" panose="02010600030101010101" pitchFamily="2" charset="-122"/>
              </a:rPr>
              <a:t>向量地址</a:t>
            </a:r>
          </a:p>
        </p:txBody>
      </p:sp>
      <p:grpSp>
        <p:nvGrpSpPr>
          <p:cNvPr id="48" name="Group 36"/>
          <p:cNvGrpSpPr/>
          <p:nvPr/>
        </p:nvGrpSpPr>
        <p:grpSpPr bwMode="auto">
          <a:xfrm>
            <a:off x="6108701" y="3684588"/>
            <a:ext cx="4598988" cy="2286000"/>
            <a:chOff x="2815" y="288"/>
            <a:chExt cx="2897" cy="1440"/>
          </a:xfrm>
        </p:grpSpPr>
        <p:sp>
          <p:nvSpPr>
            <p:cNvPr id="1048660" name="Text Box 16"/>
            <p:cNvSpPr txBox="1">
              <a:spLocks noChangeArrowheads="1"/>
            </p:cNvSpPr>
            <p:nvPr/>
          </p:nvSpPr>
          <p:spPr bwMode="auto">
            <a:xfrm>
              <a:off x="2815" y="528"/>
              <a:ext cx="672" cy="291"/>
            </a:xfrm>
            <a:prstGeom prst="rect"/>
            <a:noFill/>
            <a:ln w="12700" cap="sq">
              <a:noFill/>
              <a:miter lim="800000"/>
              <a:headEnd type="none" w="sm" len="sm"/>
              <a:tailEnd type="none" w="sm" len="sm"/>
            </a:ln>
          </p:spPr>
          <p:txBody>
            <a:bodyPr>
              <a:spAutoFit/>
            </a:bodyPr>
            <a:p>
              <a:pPr eaLnBrk="1" hangingPunct="1">
                <a:spcBef>
                  <a:spcPct val="50000"/>
                </a:spcBef>
              </a:pPr>
              <a:r>
                <a:rPr altLang="zh-CN" sz="2400" lang="en-US">
                  <a:latin typeface="黑体" pitchFamily="49" charset="-122"/>
                  <a:ea typeface="黑体" pitchFamily="49" charset="-122"/>
                </a:rPr>
                <a:t>2#</a:t>
              </a:r>
            </a:p>
          </p:txBody>
        </p:sp>
        <p:sp>
          <p:nvSpPr>
            <p:cNvPr id="1048661" name="Text Box 26"/>
            <p:cNvSpPr txBox="1">
              <a:spLocks noChangeArrowheads="1"/>
            </p:cNvSpPr>
            <p:nvPr/>
          </p:nvSpPr>
          <p:spPr bwMode="auto">
            <a:xfrm>
              <a:off x="3408" y="288"/>
              <a:ext cx="960" cy="291"/>
            </a:xfrm>
            <a:prstGeom prst="rect"/>
            <a:noFill/>
            <a:ln w="9525">
              <a:noFill/>
              <a:miter lim="800000"/>
              <a:headEnd/>
              <a:tailEnd/>
            </a:ln>
          </p:spPr>
          <p:txBody>
            <a:bodyPr>
              <a:spAutoFit/>
            </a:bodyPr>
            <a:p>
              <a:pPr eaLnBrk="1" hangingPunct="1">
                <a:spcBef>
                  <a:spcPct val="50000"/>
                </a:spcBef>
              </a:pPr>
              <a:r>
                <a:rPr altLang="en-US" sz="2400" lang="zh-CN">
                  <a:ea typeface="黑体" pitchFamily="49" charset="-122"/>
                </a:rPr>
                <a:t>向量表</a:t>
              </a:r>
            </a:p>
          </p:txBody>
        </p:sp>
        <p:sp>
          <p:nvSpPr>
            <p:cNvPr id="1048662" name="Text Box 28"/>
            <p:cNvSpPr txBox="1">
              <a:spLocks noChangeArrowheads="1"/>
            </p:cNvSpPr>
            <p:nvPr/>
          </p:nvSpPr>
          <p:spPr bwMode="auto">
            <a:xfrm>
              <a:off x="3120" y="576"/>
              <a:ext cx="1488" cy="291"/>
            </a:xfrm>
            <a:prstGeom prst="rect"/>
            <a:solidFill>
              <a:srgbClr val="12DEFA"/>
            </a:solidFill>
            <a:ln w="38100">
              <a:solidFill>
                <a:schemeClr val="tx1"/>
              </a:solidFill>
              <a:miter lim="800000"/>
              <a:headEnd/>
              <a:tailEnd/>
            </a:ln>
          </p:spPr>
          <p:txBody>
            <a:bodyPr>
              <a:spAutoFit/>
            </a:bodyPr>
            <a:p>
              <a:pPr eaLnBrk="1" hangingPunct="1">
                <a:spcBef>
                  <a:spcPct val="50000"/>
                </a:spcBef>
              </a:pPr>
              <a:r>
                <a:rPr altLang="zh-CN" sz="2400" lang="en-US">
                  <a:latin typeface="黑体" pitchFamily="49" charset="-122"/>
                  <a:ea typeface="黑体" pitchFamily="49" charset="-122"/>
                </a:rPr>
                <a:t>  </a:t>
              </a:r>
              <a:r>
                <a:rPr altLang="en-US" sz="2400" lang="zh-CN">
                  <a:latin typeface="黑体" pitchFamily="49" charset="-122"/>
                  <a:ea typeface="黑体" pitchFamily="49" charset="-122"/>
                </a:rPr>
                <a:t>入口地址</a:t>
              </a:r>
              <a:r>
                <a:rPr altLang="zh-CN" sz="2400" lang="en-US">
                  <a:latin typeface="黑体" pitchFamily="49" charset="-122"/>
                  <a:ea typeface="黑体" pitchFamily="49" charset="-122"/>
                </a:rPr>
                <a:t>0</a:t>
              </a:r>
            </a:p>
          </p:txBody>
        </p:sp>
        <p:sp>
          <p:nvSpPr>
            <p:cNvPr id="1048663" name="Text Box 29"/>
            <p:cNvSpPr txBox="1">
              <a:spLocks noChangeArrowheads="1"/>
            </p:cNvSpPr>
            <p:nvPr/>
          </p:nvSpPr>
          <p:spPr bwMode="auto">
            <a:xfrm>
              <a:off x="3120" y="864"/>
              <a:ext cx="1488" cy="291"/>
            </a:xfrm>
            <a:prstGeom prst="rect"/>
            <a:solidFill>
              <a:srgbClr val="12DEFA"/>
            </a:solidFill>
            <a:ln w="38100">
              <a:solidFill>
                <a:schemeClr val="tx1"/>
              </a:solidFill>
              <a:miter lim="800000"/>
              <a:headEnd/>
              <a:tailEnd/>
            </a:ln>
          </p:spPr>
          <p:txBody>
            <a:bodyPr>
              <a:spAutoFit/>
            </a:bodyPr>
            <a:p>
              <a:pPr eaLnBrk="1" hangingPunct="1">
                <a:spcBef>
                  <a:spcPct val="50000"/>
                </a:spcBef>
              </a:pPr>
              <a:r>
                <a:rPr altLang="zh-CN" sz="2400" lang="en-US">
                  <a:latin typeface="黑体" pitchFamily="49" charset="-122"/>
                  <a:ea typeface="黑体" pitchFamily="49" charset="-122"/>
                </a:rPr>
                <a:t>  </a:t>
              </a:r>
              <a:r>
                <a:rPr altLang="en-US" sz="2400" lang="zh-CN">
                  <a:latin typeface="黑体" pitchFamily="49" charset="-122"/>
                  <a:ea typeface="黑体" pitchFamily="49" charset="-122"/>
                </a:rPr>
                <a:t>入口地址</a:t>
              </a:r>
              <a:r>
                <a:rPr altLang="zh-CN" sz="2400" lang="en-US">
                  <a:latin typeface="黑体" pitchFamily="49" charset="-122"/>
                  <a:ea typeface="黑体" pitchFamily="49" charset="-122"/>
                </a:rPr>
                <a:t>1</a:t>
              </a:r>
            </a:p>
          </p:txBody>
        </p:sp>
        <p:sp>
          <p:nvSpPr>
            <p:cNvPr id="1048664" name="Rectangle 30"/>
            <p:cNvSpPr>
              <a:spLocks noChangeArrowheads="1"/>
            </p:cNvSpPr>
            <p:nvPr/>
          </p:nvSpPr>
          <p:spPr bwMode="auto">
            <a:xfrm>
              <a:off x="3120" y="1152"/>
              <a:ext cx="1488" cy="576"/>
            </a:xfrm>
            <a:prstGeom prst="rect"/>
            <a:solidFill>
              <a:srgbClr val="12DEFA"/>
            </a:solidFill>
            <a:ln w="38100">
              <a:solidFill>
                <a:schemeClr val="tx1"/>
              </a:solidFill>
              <a:miter lim="800000"/>
              <a:headEnd/>
              <a:tailEnd/>
            </a:ln>
          </p:spPr>
          <p:txBody>
            <a:bodyPr anchor="ctr" wrap="none"/>
            <a:p>
              <a:endParaRPr altLang="en-US" sz="2400" lang="zh-CN"/>
            </a:p>
          </p:txBody>
        </p:sp>
        <p:sp>
          <p:nvSpPr>
            <p:cNvPr id="1048665" name="Text Box 31"/>
            <p:cNvSpPr txBox="1">
              <a:spLocks noChangeArrowheads="1"/>
            </p:cNvSpPr>
            <p:nvPr/>
          </p:nvSpPr>
          <p:spPr bwMode="auto">
            <a:xfrm>
              <a:off x="2815" y="816"/>
              <a:ext cx="672" cy="291"/>
            </a:xfrm>
            <a:prstGeom prst="rect"/>
            <a:noFill/>
            <a:ln w="12700" cap="sq">
              <a:noFill/>
              <a:miter lim="800000"/>
              <a:headEnd type="none" w="sm" len="sm"/>
              <a:tailEnd type="none" w="sm" len="sm"/>
            </a:ln>
          </p:spPr>
          <p:txBody>
            <a:bodyPr>
              <a:spAutoFit/>
            </a:bodyPr>
            <a:p>
              <a:pPr eaLnBrk="1" hangingPunct="1">
                <a:spcBef>
                  <a:spcPct val="50000"/>
                </a:spcBef>
              </a:pPr>
              <a:r>
                <a:rPr altLang="zh-CN" sz="2400" lang="en-US">
                  <a:latin typeface="黑体" pitchFamily="49" charset="-122"/>
                  <a:ea typeface="黑体" pitchFamily="49" charset="-122"/>
                </a:rPr>
                <a:t>3#</a:t>
              </a:r>
            </a:p>
          </p:txBody>
        </p:sp>
        <p:sp>
          <p:nvSpPr>
            <p:cNvPr id="1048666" name="Text Box 32"/>
            <p:cNvSpPr txBox="1">
              <a:spLocks noChangeArrowheads="1"/>
            </p:cNvSpPr>
            <p:nvPr/>
          </p:nvSpPr>
          <p:spPr bwMode="auto">
            <a:xfrm>
              <a:off x="4608" y="576"/>
              <a:ext cx="1104" cy="291"/>
            </a:xfrm>
            <a:prstGeom prst="rect"/>
            <a:noFill/>
            <a:ln w="12700" cap="sq">
              <a:noFill/>
              <a:miter lim="800000"/>
              <a:headEnd type="none" w="sm" len="sm"/>
              <a:tailEnd type="none" w="sm" len="sm"/>
            </a:ln>
          </p:spPr>
          <p:txBody>
            <a:bodyPr>
              <a:spAutoFit/>
            </a:bodyPr>
            <a:p>
              <a:pPr eaLnBrk="1" hangingPunct="1">
                <a:spcBef>
                  <a:spcPct val="50000"/>
                </a:spcBef>
              </a:pPr>
              <a:r>
                <a:rPr altLang="zh-CN" sz="2400" lang="en-US">
                  <a:latin typeface="黑体" pitchFamily="49" charset="-122"/>
                  <a:ea typeface="黑体" pitchFamily="49" charset="-122"/>
                </a:rPr>
                <a:t>0</a:t>
              </a:r>
              <a:r>
                <a:rPr altLang="en-US" sz="2400" lang="zh-CN">
                  <a:latin typeface="黑体" pitchFamily="49" charset="-122"/>
                  <a:ea typeface="黑体" pitchFamily="49" charset="-122"/>
                </a:rPr>
                <a:t>号中断源</a:t>
              </a:r>
            </a:p>
          </p:txBody>
        </p:sp>
        <p:sp>
          <p:nvSpPr>
            <p:cNvPr id="1048667" name="Text Box 34"/>
            <p:cNvSpPr txBox="1">
              <a:spLocks noChangeArrowheads="1"/>
            </p:cNvSpPr>
            <p:nvPr/>
          </p:nvSpPr>
          <p:spPr bwMode="auto">
            <a:xfrm>
              <a:off x="4608" y="864"/>
              <a:ext cx="1104" cy="291"/>
            </a:xfrm>
            <a:prstGeom prst="rect"/>
            <a:noFill/>
            <a:ln w="12700" cap="sq">
              <a:noFill/>
              <a:miter lim="800000"/>
              <a:headEnd type="none" w="sm" len="sm"/>
              <a:tailEnd type="none" w="sm" len="sm"/>
            </a:ln>
          </p:spPr>
          <p:txBody>
            <a:bodyPr>
              <a:spAutoFit/>
            </a:bodyPr>
            <a:p>
              <a:pPr eaLnBrk="1" hangingPunct="1">
                <a:spcBef>
                  <a:spcPct val="50000"/>
                </a:spcBef>
              </a:pPr>
              <a:r>
                <a:rPr altLang="zh-CN" sz="2400" lang="en-US">
                  <a:latin typeface="黑体" pitchFamily="49" charset="-122"/>
                  <a:ea typeface="黑体" pitchFamily="49" charset="-122"/>
                </a:rPr>
                <a:t>1</a:t>
              </a:r>
              <a:r>
                <a:rPr altLang="en-US" sz="2400" lang="zh-CN">
                  <a:latin typeface="黑体" pitchFamily="49" charset="-122"/>
                  <a:ea typeface="黑体" pitchFamily="49" charset="-122"/>
                </a:rPr>
                <a:t>号中断源</a:t>
              </a:r>
            </a:p>
          </p:txBody>
        </p:sp>
        <p:sp>
          <p:nvSpPr>
            <p:cNvPr id="1048668" name="Line 35"/>
            <p:cNvSpPr>
              <a:spLocks noChangeShapeType="1"/>
            </p:cNvSpPr>
            <p:nvPr/>
          </p:nvSpPr>
          <p:spPr bwMode="auto">
            <a:xfrm>
              <a:off x="3792" y="1200"/>
              <a:ext cx="0" cy="480"/>
            </a:xfrm>
            <a:prstGeom prst="line"/>
            <a:noFill/>
            <a:ln w="38100" cap="rnd">
              <a:solidFill>
                <a:schemeClr val="tx1"/>
              </a:solidFill>
              <a:prstDash val="sysDot"/>
              <a:round/>
              <a:headEnd/>
              <a:tailEnd/>
            </a:ln>
          </p:spPr>
          <p:txBody>
            <a:bodyPr anchor="ctr" wrap="none"/>
            <a:p>
              <a:endParaRPr altLang="en-US" sz="2400" lang="zh-CN"/>
            </a:p>
          </p:txBody>
        </p:sp>
      </p:grpSp>
      <p:sp>
        <p:nvSpPr>
          <p:cNvPr id="1048669" name="Text Box 37"/>
          <p:cNvSpPr txBox="1">
            <a:spLocks noChangeArrowheads="1"/>
          </p:cNvSpPr>
          <p:nvPr/>
        </p:nvSpPr>
        <p:spPr bwMode="auto">
          <a:xfrm>
            <a:off x="1840161" y="6081455"/>
            <a:ext cx="2590800" cy="461665"/>
          </a:xfrm>
          <a:prstGeom prst="rect"/>
          <a:noFill/>
          <a:ln w="12700" cap="sq">
            <a:noFill/>
            <a:miter lim="800000"/>
            <a:headEnd type="none" w="sm" len="sm"/>
            <a:tailEnd type="none" w="sm" len="sm"/>
          </a:ln>
        </p:spPr>
        <p:txBody>
          <a:bodyPr>
            <a:spAutoFit/>
          </a:bodyPr>
          <a:p>
            <a:pPr eaLnBrk="1" hangingPunct="1">
              <a:spcBef>
                <a:spcPct val="50000"/>
              </a:spcBef>
            </a:pPr>
            <a:r>
              <a:rPr altLang="zh-CN" b="1" sz="2400" lang="en-US">
                <a:ea typeface="宋体" panose="02010600030101010101" pitchFamily="2" charset="-122"/>
              </a:rPr>
              <a:t>(</a:t>
            </a:r>
            <a:r>
              <a:rPr altLang="en-US" b="1" sz="2400" lang="zh-CN">
                <a:ea typeface="宋体" panose="02010600030101010101" pitchFamily="2" charset="-122"/>
              </a:rPr>
              <a:t>单元地址</a:t>
            </a:r>
            <a:r>
              <a:rPr altLang="zh-CN" b="1" sz="2400" lang="en-US">
                <a:ea typeface="宋体" panose="02010600030101010101" pitchFamily="2" charset="-122"/>
              </a:rPr>
              <a:t>)</a:t>
            </a:r>
          </a:p>
        </p:txBody>
      </p:sp>
      <p:sp>
        <p:nvSpPr>
          <p:cNvPr id="1048670" name="Text Box 38"/>
          <p:cNvSpPr txBox="1">
            <a:spLocks noChangeArrowheads="1"/>
          </p:cNvSpPr>
          <p:nvPr/>
        </p:nvSpPr>
        <p:spPr bwMode="auto">
          <a:xfrm>
            <a:off x="3215680" y="5640388"/>
            <a:ext cx="2324100" cy="461665"/>
          </a:xfrm>
          <a:prstGeom prst="rect"/>
          <a:noFill/>
          <a:ln w="12700" cap="sq">
            <a:noFill/>
            <a:miter lim="800000"/>
            <a:headEnd type="none" w="sm" len="sm"/>
            <a:tailEnd type="none" w="sm" len="sm"/>
          </a:ln>
        </p:spPr>
        <p:txBody>
          <a:bodyPr>
            <a:spAutoFit/>
          </a:bodyPr>
          <a:p>
            <a:pPr eaLnBrk="1" hangingPunct="1">
              <a:spcBef>
                <a:spcPct val="50000"/>
              </a:spcBef>
            </a:pPr>
            <a:r>
              <a:rPr altLang="zh-CN" b="1" sz="2400" lang="en-US">
                <a:solidFill>
                  <a:srgbClr val="FF0000"/>
                </a:solidFill>
                <a:ea typeface="宋体" panose="02010600030101010101" pitchFamily="2" charset="-122"/>
              </a:rPr>
              <a:t>=</a:t>
            </a:r>
            <a:r>
              <a:rPr altLang="en-US" b="1" sz="2400" lang="zh-CN">
                <a:solidFill>
                  <a:srgbClr val="FF0000"/>
                </a:solidFill>
                <a:ea typeface="宋体" panose="02010600030101010101" pitchFamily="2" charset="-122"/>
              </a:rPr>
              <a:t>中断号</a:t>
            </a:r>
            <a:r>
              <a:rPr altLang="zh-CN" b="1" sz="2400" lang="en-US">
                <a:solidFill>
                  <a:srgbClr val="FF0000"/>
                </a:solidFill>
                <a:ea typeface="宋体" panose="02010600030101010101" pitchFamily="2" charset="-122"/>
              </a:rPr>
              <a:t>+2</a:t>
            </a:r>
          </a:p>
        </p:txBody>
      </p:sp>
      <p:sp>
        <p:nvSpPr>
          <p:cNvPr id="1048671" name="Text Box 68"/>
          <p:cNvSpPr txBox="1">
            <a:spLocks noChangeArrowheads="1"/>
          </p:cNvSpPr>
          <p:nvPr/>
        </p:nvSpPr>
        <p:spPr bwMode="auto">
          <a:xfrm>
            <a:off x="1863973" y="3551238"/>
            <a:ext cx="4010025" cy="461665"/>
          </a:xfrm>
          <a:prstGeom prst="rect"/>
          <a:noFill/>
          <a:ln w="9525">
            <a:noFill/>
            <a:miter lim="800000"/>
            <a:headEnd/>
            <a:tailEnd/>
          </a:ln>
        </p:spPr>
        <p:txBody>
          <a:bodyPr>
            <a:spAutoFit/>
          </a:bodyPr>
          <a:p>
            <a:pPr eaLnBrk="1" hangingPunct="1">
              <a:spcBef>
                <a:spcPct val="50000"/>
              </a:spcBef>
            </a:pPr>
            <a:r>
              <a:rPr altLang="en-US" b="1" sz="2400" lang="zh-CN">
                <a:ea typeface="宋体" panose="02010600030101010101" pitchFamily="2" charset="-122"/>
              </a:rPr>
              <a:t>例</a:t>
            </a:r>
            <a:r>
              <a:rPr altLang="zh-CN" b="1" sz="2400" lang="en-US">
                <a:ea typeface="宋体" panose="02010600030101010101" pitchFamily="2" charset="-122"/>
              </a:rPr>
              <a:t>.</a:t>
            </a:r>
            <a:r>
              <a:rPr altLang="en-US" b="1" sz="2400" lang="zh-CN">
                <a:ea typeface="宋体" panose="02010600030101010101" pitchFamily="2" charset="-122"/>
              </a:rPr>
              <a:t>模型机中断向量表</a:t>
            </a:r>
          </a:p>
        </p:txBody>
      </p:sp>
      <p:sp>
        <p:nvSpPr>
          <p:cNvPr id="1048672" name="Text Box 69"/>
          <p:cNvSpPr txBox="1">
            <a:spLocks noChangeArrowheads="1"/>
          </p:cNvSpPr>
          <p:nvPr/>
        </p:nvSpPr>
        <p:spPr bwMode="auto">
          <a:xfrm>
            <a:off x="1778248" y="4079875"/>
            <a:ext cx="4010025" cy="461665"/>
          </a:xfrm>
          <a:prstGeom prst="rect"/>
          <a:noFill/>
          <a:ln w="12700" cap="sq">
            <a:noFill/>
            <a:miter lim="800000"/>
            <a:headEnd type="none" w="sm" len="sm"/>
            <a:tailEnd type="none" w="sm" len="sm"/>
          </a:ln>
        </p:spPr>
        <p:txBody>
          <a:bodyPr wrap="square">
            <a:spAutoFit/>
          </a:bodyPr>
          <a:p>
            <a:pPr eaLnBrk="1" hangingPunct="1">
              <a:spcBef>
                <a:spcPct val="50000"/>
              </a:spcBef>
            </a:pPr>
            <a:r>
              <a:rPr altLang="zh-CN" b="1" sz="2400" lang="en-US">
                <a:ea typeface="宋体" panose="02010600030101010101" pitchFamily="2" charset="-122"/>
              </a:rPr>
              <a:t>(</a:t>
            </a:r>
            <a:r>
              <a:rPr altLang="en-US" b="1" sz="2400" lang="zh-CN">
                <a:ea typeface="宋体" panose="02010600030101010101" pitchFamily="2" charset="-122"/>
              </a:rPr>
              <a:t>从主存</a:t>
            </a:r>
            <a:r>
              <a:rPr altLang="zh-CN" b="1" sz="2400" lang="en-US">
                <a:ea typeface="宋体" panose="02010600030101010101" pitchFamily="2" charset="-122"/>
              </a:rPr>
              <a:t>2#</a:t>
            </a:r>
            <a:r>
              <a:rPr altLang="en-US" b="1" sz="2400" lang="zh-CN">
                <a:ea typeface="宋体" panose="02010600030101010101" pitchFamily="2" charset="-122"/>
              </a:rPr>
              <a:t>单元开始安排</a:t>
            </a:r>
            <a:r>
              <a:rPr altLang="zh-CN" b="1" sz="2400" lang="en-US">
                <a:ea typeface="宋体" panose="02010600030101010101" pitchFamily="2" charset="-122"/>
              </a:rPr>
              <a:t>)</a:t>
            </a:r>
          </a:p>
        </p:txBody>
      </p:sp>
      <p:sp>
        <p:nvSpPr>
          <p:cNvPr id="1048673" name="Text Box 70"/>
          <p:cNvSpPr txBox="1">
            <a:spLocks noChangeArrowheads="1"/>
          </p:cNvSpPr>
          <p:nvPr/>
        </p:nvSpPr>
        <p:spPr bwMode="auto">
          <a:xfrm>
            <a:off x="1846511" y="4641850"/>
            <a:ext cx="4356100" cy="802640"/>
          </a:xfrm>
          <a:prstGeom prst="rect"/>
          <a:noFill/>
          <a:ln w="12700" cap="sq">
            <a:noFill/>
            <a:miter lim="800000"/>
            <a:headEnd type="none" w="sm" len="sm"/>
            <a:tailEnd type="none" w="sm" len="sm"/>
          </a:ln>
        </p:spPr>
        <p:txBody>
          <a:bodyPr>
            <a:spAutoFit/>
          </a:bodyPr>
          <a:p>
            <a:pPr eaLnBrk="1" hangingPunct="1">
              <a:spcBef>
                <a:spcPct val="50000"/>
              </a:spcBef>
            </a:pPr>
            <a:r>
              <a:rPr altLang="zh-CN" b="1" sz="2400" lang="en-US">
                <a:ea typeface="宋体" panose="02010600030101010101" pitchFamily="2" charset="-122"/>
              </a:rPr>
              <a:t>M</a:t>
            </a:r>
            <a:r>
              <a:rPr altLang="en-US" b="1" sz="2400" lang="zh-CN">
                <a:ea typeface="宋体" panose="02010600030101010101" pitchFamily="2" charset="-122"/>
              </a:rPr>
              <a:t>按字编址。一个入口地址</a:t>
            </a:r>
            <a:r>
              <a:rPr altLang="zh-CN" b="1" sz="2400" lang="en-US">
                <a:ea typeface="宋体" panose="02010600030101010101" pitchFamily="2" charset="-122"/>
              </a:rPr>
              <a:t>16</a:t>
            </a:r>
            <a:r>
              <a:rPr altLang="en-US" b="1" sz="2400" lang="zh-CN">
                <a:ea typeface="宋体" panose="02010600030101010101" pitchFamily="2" charset="-122"/>
              </a:rPr>
              <a:t>位，占一个编址单元。</a:t>
            </a:r>
          </a:p>
        </p:txBody>
      </p:sp>
      <p:sp>
        <p:nvSpPr>
          <p:cNvPr id="1048674" name="Text Box 52"/>
          <p:cNvSpPr txBox="1">
            <a:spLocks noChangeArrowheads="1"/>
          </p:cNvSpPr>
          <p:nvPr/>
        </p:nvSpPr>
        <p:spPr bwMode="auto">
          <a:xfrm>
            <a:off x="1846263" y="159023"/>
            <a:ext cx="4330700" cy="461665"/>
          </a:xfrm>
          <a:prstGeom prst="rect"/>
          <a:noFill/>
          <a:ln w="12700" cap="sq">
            <a:noFill/>
            <a:miter lim="800000"/>
            <a:headEnd type="none" w="sm" len="sm"/>
            <a:tailEnd type="none" w="sm" len="sm"/>
          </a:ln>
        </p:spPr>
        <p:txBody>
          <a:bodyPr>
            <a:spAutoFit/>
          </a:bodyPr>
          <a:p>
            <a:pPr eaLnBrk="1" hangingPunct="1">
              <a:spcBef>
                <a:spcPct val="50000"/>
              </a:spcBef>
            </a:pPr>
            <a:r>
              <a:rPr altLang="en-US" b="1" sz="2400" lang="zh-CN">
                <a:ea typeface="宋体" panose="02010600030101010101" pitchFamily="2" charset="-122"/>
              </a:rPr>
              <a:t>向量中断相关的几个概念：</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657"/>
                                        </p:tgtEl>
                                        <p:attrNameLst>
                                          <p:attrName>style.visibility</p:attrName>
                                        </p:attrNameLst>
                                      </p:cBhvr>
                                      <p:to>
                                        <p:strVal val="visible"/>
                                      </p:to>
                                    </p:set>
                                  </p:childTnLst>
                                </p:cTn>
                              </p:par>
                              <p:par>
                                <p:cTn fill="hold" grpId="0" id="7" nodeType="withEffect" presetClass="entr" presetID="1" presetSubtype="0">
                                  <p:stCondLst>
                                    <p:cond delay="0"/>
                                  </p:stCondLst>
                                  <p:childTnLst>
                                    <p:set>
                                      <p:cBhvr>
                                        <p:cTn dur="1" fill="hold" id="8">
                                          <p:stCondLst>
                                            <p:cond delay="0"/>
                                          </p:stCondLst>
                                        </p:cTn>
                                        <p:tgtEl>
                                          <p:spTgt spid="1048658"/>
                                        </p:tgtEl>
                                        <p:attrNameLst>
                                          <p:attrName>style.visibility</p:attrName>
                                        </p:attrNameLst>
                                      </p:cBhvr>
                                      <p:to>
                                        <p:strVal val="visible"/>
                                      </p:to>
                                    </p:set>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12" presetSubtype="8">
                                  <p:stCondLst>
                                    <p:cond delay="0"/>
                                  </p:stCondLst>
                                  <p:childTnLst>
                                    <p:set>
                                      <p:cBhvr>
                                        <p:cTn dur="1" fill="hold" id="12">
                                          <p:stCondLst>
                                            <p:cond delay="0"/>
                                          </p:stCondLst>
                                        </p:cTn>
                                        <p:tgtEl>
                                          <p:spTgt spid="1048651"/>
                                        </p:tgtEl>
                                        <p:attrNameLst>
                                          <p:attrName>style.visibility</p:attrName>
                                        </p:attrNameLst>
                                      </p:cBhvr>
                                      <p:to>
                                        <p:strVal val="visible"/>
                                      </p:to>
                                    </p:set>
                                    <p:animEffect transition="in" filter="slide(fromLeft)">
                                      <p:cBhvr>
                                        <p:cTn dur="500" id="13"/>
                                        <p:tgtEl>
                                          <p:spTgt spid="1048651"/>
                                        </p:tgtEl>
                                      </p:cBhvr>
                                    </p:animEffect>
                                  </p:childTnLst>
                                </p:cTn>
                              </p:par>
                              <p:par>
                                <p:cTn fill="hold" grpId="0" id="14" nodeType="withEffect" presetClass="entr" presetID="12" presetSubtype="2">
                                  <p:stCondLst>
                                    <p:cond delay="0"/>
                                  </p:stCondLst>
                                  <p:childTnLst>
                                    <p:set>
                                      <p:cBhvr>
                                        <p:cTn dur="1" fill="hold" id="15">
                                          <p:stCondLst>
                                            <p:cond delay="0"/>
                                          </p:stCondLst>
                                        </p:cTn>
                                        <p:tgtEl>
                                          <p:spTgt spid="1048652"/>
                                        </p:tgtEl>
                                        <p:attrNameLst>
                                          <p:attrName>style.visibility</p:attrName>
                                        </p:attrNameLst>
                                      </p:cBhvr>
                                      <p:to>
                                        <p:strVal val="visible"/>
                                      </p:to>
                                    </p:set>
                                    <p:animEffect transition="in" filter="slide(fromRight)">
                                      <p:cBhvr>
                                        <p:cTn dur="500" id="16"/>
                                        <p:tgtEl>
                                          <p:spTgt spid="1048652"/>
                                        </p:tgtEl>
                                      </p:cBhvr>
                                    </p:animEffec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12" presetSubtype="8">
                                  <p:stCondLst>
                                    <p:cond delay="0"/>
                                  </p:stCondLst>
                                  <p:childTnLst>
                                    <p:set>
                                      <p:cBhvr>
                                        <p:cTn dur="1" fill="hold" id="20">
                                          <p:stCondLst>
                                            <p:cond delay="0"/>
                                          </p:stCondLst>
                                        </p:cTn>
                                        <p:tgtEl>
                                          <p:spTgt spid="1048653"/>
                                        </p:tgtEl>
                                        <p:attrNameLst>
                                          <p:attrName>style.visibility</p:attrName>
                                        </p:attrNameLst>
                                      </p:cBhvr>
                                      <p:to>
                                        <p:strVal val="visible"/>
                                      </p:to>
                                    </p:set>
                                    <p:animEffect transition="in" filter="slide(fromLeft)">
                                      <p:cBhvr>
                                        <p:cTn dur="500" id="21"/>
                                        <p:tgtEl>
                                          <p:spTgt spid="1048653"/>
                                        </p:tgtEl>
                                      </p:cBhvr>
                                    </p:animEffect>
                                  </p:childTnLst>
                                </p:cTn>
                              </p:par>
                              <p:par>
                                <p:cTn fill="hold" grpId="0" id="22" nodeType="withEffect" presetClass="entr" presetID="12" presetSubtype="2">
                                  <p:stCondLst>
                                    <p:cond delay="0"/>
                                  </p:stCondLst>
                                  <p:childTnLst>
                                    <p:set>
                                      <p:cBhvr>
                                        <p:cTn dur="1" fill="hold" id="23">
                                          <p:stCondLst>
                                            <p:cond delay="0"/>
                                          </p:stCondLst>
                                        </p:cTn>
                                        <p:tgtEl>
                                          <p:spTgt spid="1048654"/>
                                        </p:tgtEl>
                                        <p:attrNameLst>
                                          <p:attrName>style.visibility</p:attrName>
                                        </p:attrNameLst>
                                      </p:cBhvr>
                                      <p:to>
                                        <p:strVal val="visible"/>
                                      </p:to>
                                    </p:set>
                                    <p:animEffect transition="in" filter="slide(fromRight)">
                                      <p:cBhvr>
                                        <p:cTn dur="500" id="24"/>
                                        <p:tgtEl>
                                          <p:spTgt spid="1048654"/>
                                        </p:tgtEl>
                                      </p:cBhvr>
                                    </p:animEffect>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12" presetSubtype="8">
                                  <p:stCondLst>
                                    <p:cond delay="0"/>
                                  </p:stCondLst>
                                  <p:childTnLst>
                                    <p:set>
                                      <p:cBhvr>
                                        <p:cTn dur="1" fill="hold" id="28">
                                          <p:stCondLst>
                                            <p:cond delay="0"/>
                                          </p:stCondLst>
                                        </p:cTn>
                                        <p:tgtEl>
                                          <p:spTgt spid="1048655"/>
                                        </p:tgtEl>
                                        <p:attrNameLst>
                                          <p:attrName>style.visibility</p:attrName>
                                        </p:attrNameLst>
                                      </p:cBhvr>
                                      <p:to>
                                        <p:strVal val="visible"/>
                                      </p:to>
                                    </p:set>
                                    <p:animEffect transition="in" filter="slide(fromLeft)">
                                      <p:cBhvr>
                                        <p:cTn dur="500" id="29"/>
                                        <p:tgtEl>
                                          <p:spTgt spid="1048655"/>
                                        </p:tgtEl>
                                      </p:cBhvr>
                                    </p:animEffect>
                                  </p:childTnLst>
                                </p:cTn>
                              </p:par>
                              <p:par>
                                <p:cTn fill="hold" grpId="0" id="30" nodeType="withEffect" presetClass="entr" presetID="12" presetSubtype="2">
                                  <p:stCondLst>
                                    <p:cond delay="0"/>
                                  </p:stCondLst>
                                  <p:childTnLst>
                                    <p:set>
                                      <p:cBhvr>
                                        <p:cTn dur="1" fill="hold" id="31">
                                          <p:stCondLst>
                                            <p:cond delay="0"/>
                                          </p:stCondLst>
                                        </p:cTn>
                                        <p:tgtEl>
                                          <p:spTgt spid="1048656"/>
                                        </p:tgtEl>
                                        <p:attrNameLst>
                                          <p:attrName>style.visibility</p:attrName>
                                        </p:attrNameLst>
                                      </p:cBhvr>
                                      <p:to>
                                        <p:strVal val="visible"/>
                                      </p:to>
                                    </p:set>
                                    <p:animEffect transition="in" filter="slide(fromRight)">
                                      <p:cBhvr>
                                        <p:cTn dur="500" id="32"/>
                                        <p:tgtEl>
                                          <p:spTgt spid="1048656"/>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8">
                                  <p:stCondLst>
                                    <p:cond delay="0"/>
                                  </p:stCondLst>
                                  <p:childTnLst>
                                    <p:set>
                                      <p:cBhvr>
                                        <p:cTn dur="1" fill="hold" id="36">
                                          <p:stCondLst>
                                            <p:cond delay="0"/>
                                          </p:stCondLst>
                                        </p:cTn>
                                        <p:tgtEl>
                                          <p:spTgt spid="1048671"/>
                                        </p:tgtEl>
                                        <p:attrNameLst>
                                          <p:attrName>style.visibility</p:attrName>
                                        </p:attrNameLst>
                                      </p:cBhvr>
                                      <p:to>
                                        <p:strVal val="visible"/>
                                      </p:to>
                                    </p:set>
                                    <p:animEffect transition="in" filter="wipe(left)">
                                      <p:cBhvr>
                                        <p:cTn dur="500" id="37"/>
                                        <p:tgtEl>
                                          <p:spTgt spid="1048671"/>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4" presetSubtype="32">
                                  <p:stCondLst>
                                    <p:cond delay="0"/>
                                  </p:stCondLst>
                                  <p:childTnLst>
                                    <p:set>
                                      <p:cBhvr>
                                        <p:cTn dur="1" fill="hold" id="41">
                                          <p:stCondLst>
                                            <p:cond delay="0"/>
                                          </p:stCondLst>
                                        </p:cTn>
                                        <p:tgtEl>
                                          <p:spTgt spid="48"/>
                                        </p:tgtEl>
                                        <p:attrNameLst>
                                          <p:attrName>style.visibility</p:attrName>
                                        </p:attrNameLst>
                                      </p:cBhvr>
                                      <p:to>
                                        <p:strVal val="visible"/>
                                      </p:to>
                                    </p:set>
                                    <p:animEffect transition="in" filter="box(out)">
                                      <p:cBhvr>
                                        <p:cTn dur="500" id="42"/>
                                        <p:tgtEl>
                                          <p:spTgt spid="48"/>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22" presetSubtype="8">
                                  <p:stCondLst>
                                    <p:cond delay="0"/>
                                  </p:stCondLst>
                                  <p:childTnLst>
                                    <p:set>
                                      <p:cBhvr>
                                        <p:cTn dur="1" fill="hold" id="46">
                                          <p:stCondLst>
                                            <p:cond delay="0"/>
                                          </p:stCondLst>
                                        </p:cTn>
                                        <p:tgtEl>
                                          <p:spTgt spid="1048672"/>
                                        </p:tgtEl>
                                        <p:attrNameLst>
                                          <p:attrName>style.visibility</p:attrName>
                                        </p:attrNameLst>
                                      </p:cBhvr>
                                      <p:to>
                                        <p:strVal val="visible"/>
                                      </p:to>
                                    </p:set>
                                    <p:animEffect transition="in" filter="wipe(left)">
                                      <p:cBhvr>
                                        <p:cTn dur="500" id="47"/>
                                        <p:tgtEl>
                                          <p:spTgt spid="1048672"/>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12" presetSubtype="4">
                                  <p:stCondLst>
                                    <p:cond delay="0"/>
                                  </p:stCondLst>
                                  <p:childTnLst>
                                    <p:set>
                                      <p:cBhvr>
                                        <p:cTn dur="1" fill="hold" id="51">
                                          <p:stCondLst>
                                            <p:cond delay="0"/>
                                          </p:stCondLst>
                                        </p:cTn>
                                        <p:tgtEl>
                                          <p:spTgt spid="1048673"/>
                                        </p:tgtEl>
                                        <p:attrNameLst>
                                          <p:attrName>style.visibility</p:attrName>
                                        </p:attrNameLst>
                                      </p:cBhvr>
                                      <p:to>
                                        <p:strVal val="visible"/>
                                      </p:to>
                                    </p:set>
                                    <p:animEffect transition="in" filter="slide(fromBottom)">
                                      <p:cBhvr>
                                        <p:cTn dur="500" id="52"/>
                                        <p:tgtEl>
                                          <p:spTgt spid="1048673"/>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22" presetSubtype="8">
                                  <p:stCondLst>
                                    <p:cond delay="0"/>
                                  </p:stCondLst>
                                  <p:childTnLst>
                                    <p:set>
                                      <p:cBhvr>
                                        <p:cTn dur="1" fill="hold" id="56">
                                          <p:stCondLst>
                                            <p:cond delay="0"/>
                                          </p:stCondLst>
                                        </p:cTn>
                                        <p:tgtEl>
                                          <p:spTgt spid="1048659"/>
                                        </p:tgtEl>
                                        <p:attrNameLst>
                                          <p:attrName>style.visibility</p:attrName>
                                        </p:attrNameLst>
                                      </p:cBhvr>
                                      <p:to>
                                        <p:strVal val="visible"/>
                                      </p:to>
                                    </p:set>
                                    <p:animEffect transition="in" filter="wipe(left)">
                                      <p:cBhvr>
                                        <p:cTn dur="500" id="57"/>
                                        <p:tgtEl>
                                          <p:spTgt spid="1048659"/>
                                        </p:tgtEl>
                                      </p:cBhvr>
                                    </p:animEffect>
                                  </p:childTnLst>
                                </p:cTn>
                              </p:par>
                            </p:childTnLst>
                          </p:cTn>
                        </p:par>
                        <p:par>
                          <p:cTn fill="hold" id="58">
                            <p:stCondLst>
                              <p:cond delay="500"/>
                            </p:stCondLst>
                            <p:childTnLst>
                              <p:par>
                                <p:cTn fill="hold" grpId="0" id="59" nodeType="afterEffect" presetClass="entr" presetID="22" presetSubtype="1">
                                  <p:stCondLst>
                                    <p:cond delay="0"/>
                                  </p:stCondLst>
                                  <p:childTnLst>
                                    <p:set>
                                      <p:cBhvr>
                                        <p:cTn dur="1" fill="hold" id="60">
                                          <p:stCondLst>
                                            <p:cond delay="0"/>
                                          </p:stCondLst>
                                        </p:cTn>
                                        <p:tgtEl>
                                          <p:spTgt spid="1048669"/>
                                        </p:tgtEl>
                                        <p:attrNameLst>
                                          <p:attrName>style.visibility</p:attrName>
                                        </p:attrNameLst>
                                      </p:cBhvr>
                                      <p:to>
                                        <p:strVal val="visible"/>
                                      </p:to>
                                    </p:set>
                                    <p:animEffect transition="in" filter="wipe(up)">
                                      <p:cBhvr>
                                        <p:cTn dur="500" id="61"/>
                                        <p:tgtEl>
                                          <p:spTgt spid="1048669"/>
                                        </p:tgtEl>
                                      </p:cBhvr>
                                    </p:animEffect>
                                  </p:childTnLst>
                                </p:cTn>
                              </p:par>
                            </p:childTnLst>
                          </p:cTn>
                        </p:par>
                        <p:par>
                          <p:cTn fill="hold" id="62">
                            <p:stCondLst>
                              <p:cond delay="1000"/>
                            </p:stCondLst>
                            <p:childTnLst>
                              <p:par>
                                <p:cTn fill="hold" grpId="0" id="63" nodeType="afterEffect" presetClass="entr" presetID="22" presetSubtype="8">
                                  <p:stCondLst>
                                    <p:cond delay="0"/>
                                  </p:stCondLst>
                                  <p:childTnLst>
                                    <p:set>
                                      <p:cBhvr>
                                        <p:cTn dur="1" fill="hold" id="64">
                                          <p:stCondLst>
                                            <p:cond delay="0"/>
                                          </p:stCondLst>
                                        </p:cTn>
                                        <p:tgtEl>
                                          <p:spTgt spid="1048670"/>
                                        </p:tgtEl>
                                        <p:attrNameLst>
                                          <p:attrName>style.visibility</p:attrName>
                                        </p:attrNameLst>
                                      </p:cBhvr>
                                      <p:to>
                                        <p:strVal val="visible"/>
                                      </p:to>
                                    </p:set>
                                    <p:animEffect transition="in" filter="wipe(left)">
                                      <p:cBhvr>
                                        <p:cTn dur="500" id="65"/>
                                        <p:tgtEl>
                                          <p:spTgt spid="1048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1" grpId="0" autoUpdateAnimBg="0"/>
      <p:bldP spid="1048652" grpId="0" autoUpdateAnimBg="0"/>
      <p:bldP spid="1048653" grpId="0" autoUpdateAnimBg="0"/>
      <p:bldP spid="1048654" grpId="0" autoUpdateAnimBg="0"/>
      <p:bldP spid="1048655" grpId="0" autoUpdateAnimBg="0"/>
      <p:bldP spid="1048656" grpId="0" autoUpdateAnimBg="0"/>
      <p:bldP spid="1048657" grpId="0"/>
      <p:bldP spid="1048658" grpId="0"/>
      <p:bldP spid="1048659" grpId="0" autoUpdateAnimBg="0"/>
      <p:bldP spid="1048669" grpId="0" autoUpdateAnimBg="0"/>
      <p:bldP spid="1048670" grpId="0" autoUpdateAnimBg="0"/>
      <p:bldP spid="1048671" grpId="0"/>
      <p:bldP spid="1048672" grpId="0"/>
      <p:bldP spid="104867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49" name=""/>
        <p:cNvGrpSpPr/>
        <p:nvPr/>
      </p:nvGrpSpPr>
      <p:grpSpPr>
        <a:xfrm>
          <a:off x="0" y="0"/>
          <a:ext cx="0" cy="0"/>
          <a:chOff x="0" y="0"/>
          <a:chExt cx="0" cy="0"/>
        </a:xfrm>
      </p:grpSpPr>
      <p:sp>
        <p:nvSpPr>
          <p:cNvPr id="1048675" name="Text Box 23"/>
          <p:cNvSpPr txBox="1">
            <a:spLocks noChangeArrowheads="1"/>
          </p:cNvSpPr>
          <p:nvPr/>
        </p:nvSpPr>
        <p:spPr bwMode="auto">
          <a:xfrm>
            <a:off x="1620142" y="886991"/>
            <a:ext cx="4038600" cy="519112"/>
          </a:xfrm>
          <a:prstGeom prst="rect"/>
          <a:noFill/>
          <a:ln w="9525">
            <a:noFill/>
            <a:miter lim="800000"/>
            <a:headEnd/>
            <a:tailEnd/>
          </a:ln>
        </p:spPr>
        <p:txBody>
          <a:bodyPr>
            <a:spAutoFit/>
          </a:bodyPr>
          <a:p>
            <a:pPr eaLnBrk="1" hangingPunct="1">
              <a:spcBef>
                <a:spcPct val="50000"/>
              </a:spcBef>
            </a:pPr>
            <a:r>
              <a:rPr altLang="en-US" b="1" sz="2800" lang="zh-CN">
                <a:ea typeface="宋体" panose="02010600030101010101" pitchFamily="2" charset="-122"/>
              </a:rPr>
              <a:t>例</a:t>
            </a:r>
            <a:r>
              <a:rPr altLang="zh-CN" b="1" sz="2800" lang="en-US">
                <a:ea typeface="宋体" panose="02010600030101010101" pitchFamily="2" charset="-122"/>
              </a:rPr>
              <a:t>. IBM PC</a:t>
            </a:r>
            <a:r>
              <a:rPr altLang="en-US" b="1" sz="2800" lang="zh-CN">
                <a:ea typeface="宋体" panose="02010600030101010101" pitchFamily="2" charset="-122"/>
              </a:rPr>
              <a:t>向量表</a:t>
            </a:r>
            <a:r>
              <a:rPr altLang="zh-CN" b="1" sz="2800" lang="en-US">
                <a:ea typeface="宋体" panose="02010600030101010101" pitchFamily="2" charset="-122"/>
              </a:rPr>
              <a:t>,</a:t>
            </a:r>
            <a:endParaRPr altLang="en-US" b="1" sz="2800" lang="zh-CN">
              <a:ea typeface="宋体" panose="02010600030101010101" pitchFamily="2" charset="-122"/>
            </a:endParaRPr>
          </a:p>
        </p:txBody>
      </p:sp>
      <p:sp>
        <p:nvSpPr>
          <p:cNvPr id="1048676" name="Text Box 24"/>
          <p:cNvSpPr txBox="1">
            <a:spLocks noChangeArrowheads="1"/>
          </p:cNvSpPr>
          <p:nvPr/>
        </p:nvSpPr>
        <p:spPr bwMode="auto">
          <a:xfrm>
            <a:off x="1794767" y="1542628"/>
            <a:ext cx="8621713" cy="523875"/>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ea typeface="宋体" panose="02010600030101010101" pitchFamily="2" charset="-122"/>
              </a:rPr>
              <a:t>M</a:t>
            </a:r>
            <a:r>
              <a:rPr altLang="en-US" b="1" sz="2800" lang="zh-CN">
                <a:ea typeface="宋体" panose="02010600030101010101" pitchFamily="2" charset="-122"/>
              </a:rPr>
              <a:t>按字节编址。一个入口地址</a:t>
            </a:r>
            <a:r>
              <a:rPr altLang="zh-CN" b="1" sz="2800" lang="en-US">
                <a:ea typeface="宋体" panose="02010600030101010101" pitchFamily="2" charset="-122"/>
              </a:rPr>
              <a:t>32</a:t>
            </a:r>
            <a:r>
              <a:rPr altLang="en-US" b="1" sz="2800" lang="zh-CN">
                <a:ea typeface="宋体" panose="02010600030101010101" pitchFamily="2" charset="-122"/>
              </a:rPr>
              <a:t>位，占</a:t>
            </a:r>
            <a:r>
              <a:rPr altLang="zh-CN" b="1" sz="2800" lang="en-US">
                <a:ea typeface="宋体" panose="02010600030101010101" pitchFamily="2" charset="-122"/>
              </a:rPr>
              <a:t>4</a:t>
            </a:r>
            <a:r>
              <a:rPr altLang="en-US" b="1" sz="2800" lang="zh-CN">
                <a:ea typeface="宋体" panose="02010600030101010101" pitchFamily="2" charset="-122"/>
              </a:rPr>
              <a:t>个编址单元。</a:t>
            </a:r>
          </a:p>
        </p:txBody>
      </p:sp>
      <p:sp>
        <p:nvSpPr>
          <p:cNvPr id="1048677" name="Text Box 25"/>
          <p:cNvSpPr txBox="1">
            <a:spLocks noChangeArrowheads="1"/>
          </p:cNvSpPr>
          <p:nvPr/>
        </p:nvSpPr>
        <p:spPr bwMode="auto">
          <a:xfrm>
            <a:off x="4745186" y="902866"/>
            <a:ext cx="4375150" cy="519112"/>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ea typeface="宋体" panose="02010600030101010101" pitchFamily="2" charset="-122"/>
              </a:rPr>
              <a:t>(</a:t>
            </a:r>
            <a:r>
              <a:rPr altLang="en-US" b="1" sz="2800" lang="zh-CN">
                <a:ea typeface="宋体" panose="02010600030101010101" pitchFamily="2" charset="-122"/>
              </a:rPr>
              <a:t>从主存</a:t>
            </a:r>
            <a:r>
              <a:rPr altLang="zh-CN" b="1" sz="2800" lang="en-US">
                <a:ea typeface="宋体" panose="02010600030101010101" pitchFamily="2" charset="-122"/>
              </a:rPr>
              <a:t>0#</a:t>
            </a:r>
            <a:r>
              <a:rPr altLang="en-US" b="1" sz="2800" lang="zh-CN">
                <a:ea typeface="宋体" panose="02010600030101010101" pitchFamily="2" charset="-122"/>
              </a:rPr>
              <a:t>单元开始安排</a:t>
            </a:r>
            <a:r>
              <a:rPr altLang="zh-CN" b="1" sz="2800" lang="en-US">
                <a:ea typeface="宋体" panose="02010600030101010101" pitchFamily="2" charset="-122"/>
              </a:rPr>
              <a:t>)</a:t>
            </a:r>
          </a:p>
        </p:txBody>
      </p:sp>
      <p:grpSp>
        <p:nvGrpSpPr>
          <p:cNvPr id="50" name="Group 58"/>
          <p:cNvGrpSpPr/>
          <p:nvPr/>
        </p:nvGrpSpPr>
        <p:grpSpPr bwMode="auto">
          <a:xfrm>
            <a:off x="3879155" y="3180928"/>
            <a:ext cx="4800600" cy="3200400"/>
            <a:chOff x="2784" y="2112"/>
            <a:chExt cx="3024" cy="2016"/>
          </a:xfrm>
        </p:grpSpPr>
        <p:sp>
          <p:nvSpPr>
            <p:cNvPr id="1048678" name="Text Box 40"/>
            <p:cNvSpPr txBox="1">
              <a:spLocks noChangeArrowheads="1"/>
            </p:cNvSpPr>
            <p:nvPr/>
          </p:nvSpPr>
          <p:spPr bwMode="auto">
            <a:xfrm>
              <a:off x="2784" y="2304"/>
              <a:ext cx="672" cy="291"/>
            </a:xfrm>
            <a:prstGeom prst="rect"/>
            <a:noFill/>
            <a:ln w="12700" cap="sq">
              <a:noFill/>
              <a:miter lim="800000"/>
              <a:headEnd type="none" w="sm" len="sm"/>
              <a:tailEnd type="none" w="sm" len="sm"/>
            </a:ln>
          </p:spPr>
          <p:txBody>
            <a:bodyPr>
              <a:spAutoFit/>
            </a:bodyPr>
            <a:p>
              <a:pPr eaLnBrk="1" hangingPunct="1">
                <a:spcBef>
                  <a:spcPct val="50000"/>
                </a:spcBef>
              </a:pPr>
              <a:r>
                <a:rPr altLang="zh-CN" sz="2400" lang="en-US">
                  <a:latin typeface="黑体" pitchFamily="49" charset="-122"/>
                  <a:ea typeface="黑体" pitchFamily="49" charset="-122"/>
                </a:rPr>
                <a:t>0#</a:t>
              </a:r>
            </a:p>
          </p:txBody>
        </p:sp>
        <p:sp>
          <p:nvSpPr>
            <p:cNvPr id="1048679" name="Text Box 41"/>
            <p:cNvSpPr txBox="1">
              <a:spLocks noChangeArrowheads="1"/>
            </p:cNvSpPr>
            <p:nvPr/>
          </p:nvSpPr>
          <p:spPr bwMode="auto">
            <a:xfrm>
              <a:off x="3456" y="2112"/>
              <a:ext cx="960" cy="291"/>
            </a:xfrm>
            <a:prstGeom prst="rect"/>
            <a:noFill/>
            <a:ln w="9525">
              <a:noFill/>
              <a:miter lim="800000"/>
              <a:headEnd/>
              <a:tailEnd/>
            </a:ln>
          </p:spPr>
          <p:txBody>
            <a:bodyPr>
              <a:spAutoFit/>
            </a:bodyPr>
            <a:p>
              <a:pPr eaLnBrk="1" hangingPunct="1">
                <a:spcBef>
                  <a:spcPct val="50000"/>
                </a:spcBef>
              </a:pPr>
              <a:r>
                <a:rPr altLang="en-US" sz="2400" lang="zh-CN">
                  <a:ea typeface="黑体" pitchFamily="49" charset="-122"/>
                </a:rPr>
                <a:t>向量表</a:t>
              </a:r>
            </a:p>
          </p:txBody>
        </p:sp>
        <p:sp>
          <p:nvSpPr>
            <p:cNvPr id="1048680" name="Text Box 42"/>
            <p:cNvSpPr txBox="1">
              <a:spLocks noChangeArrowheads="1"/>
            </p:cNvSpPr>
            <p:nvPr/>
          </p:nvSpPr>
          <p:spPr bwMode="auto">
            <a:xfrm>
              <a:off x="3168" y="2400"/>
              <a:ext cx="1488" cy="291"/>
            </a:xfrm>
            <a:prstGeom prst="rect"/>
            <a:solidFill>
              <a:srgbClr val="12DEFA"/>
            </a:solidFill>
            <a:ln w="38100">
              <a:solidFill>
                <a:schemeClr val="tx1"/>
              </a:solidFill>
              <a:miter lim="800000"/>
              <a:headEnd/>
              <a:tailEnd/>
            </a:ln>
          </p:spPr>
          <p:txBody>
            <a:bodyPr>
              <a:spAutoFit/>
            </a:bodyPr>
            <a:p>
              <a:pPr eaLnBrk="1" hangingPunct="1">
                <a:spcBef>
                  <a:spcPct val="50000"/>
                </a:spcBef>
              </a:pPr>
              <a:r>
                <a:rPr altLang="zh-CN" sz="2400" lang="en-US">
                  <a:solidFill>
                    <a:srgbClr val="0000FF"/>
                  </a:solidFill>
                  <a:latin typeface="黑体" pitchFamily="49" charset="-122"/>
                  <a:ea typeface="黑体" pitchFamily="49" charset="-122"/>
                </a:rPr>
                <a:t>  </a:t>
              </a:r>
              <a:r>
                <a:rPr altLang="en-US" sz="2400" lang="zh-CN">
                  <a:solidFill>
                    <a:srgbClr val="0000FF"/>
                  </a:solidFill>
                  <a:latin typeface="黑体" pitchFamily="49" charset="-122"/>
                  <a:ea typeface="黑体" pitchFamily="49" charset="-122"/>
                </a:rPr>
                <a:t>入口偏移</a:t>
              </a:r>
              <a:r>
                <a:rPr altLang="zh-CN" sz="2400" lang="en-US">
                  <a:solidFill>
                    <a:srgbClr val="0000FF"/>
                  </a:solidFill>
                  <a:latin typeface="黑体" pitchFamily="49" charset="-122"/>
                  <a:ea typeface="黑体" pitchFamily="49" charset="-122"/>
                </a:rPr>
                <a:t>0</a:t>
              </a:r>
            </a:p>
          </p:txBody>
        </p:sp>
        <p:sp>
          <p:nvSpPr>
            <p:cNvPr id="1048681" name="Text Box 43"/>
            <p:cNvSpPr txBox="1">
              <a:spLocks noChangeArrowheads="1"/>
            </p:cNvSpPr>
            <p:nvPr/>
          </p:nvSpPr>
          <p:spPr bwMode="auto">
            <a:xfrm>
              <a:off x="3168" y="2688"/>
              <a:ext cx="1488" cy="291"/>
            </a:xfrm>
            <a:prstGeom prst="rect"/>
            <a:solidFill>
              <a:srgbClr val="12DEFA"/>
            </a:solidFill>
            <a:ln w="38100">
              <a:solidFill>
                <a:schemeClr val="tx1"/>
              </a:solidFill>
              <a:miter lim="800000"/>
              <a:headEnd/>
              <a:tailEnd/>
            </a:ln>
          </p:spPr>
          <p:txBody>
            <a:bodyPr>
              <a:spAutoFit/>
            </a:bodyPr>
            <a:p>
              <a:pPr eaLnBrk="1" hangingPunct="1">
                <a:spcBef>
                  <a:spcPct val="50000"/>
                </a:spcBef>
              </a:pPr>
              <a:r>
                <a:rPr altLang="zh-CN" sz="2400" lang="en-US">
                  <a:solidFill>
                    <a:srgbClr val="0000FF"/>
                  </a:solidFill>
                  <a:latin typeface="黑体" pitchFamily="49" charset="-122"/>
                  <a:ea typeface="黑体" pitchFamily="49" charset="-122"/>
                </a:rPr>
                <a:t>  </a:t>
              </a:r>
              <a:r>
                <a:rPr altLang="en-US" sz="2400" lang="zh-CN">
                  <a:solidFill>
                    <a:srgbClr val="0000FF"/>
                  </a:solidFill>
                  <a:latin typeface="黑体" pitchFamily="49" charset="-122"/>
                  <a:ea typeface="黑体" pitchFamily="49" charset="-122"/>
                </a:rPr>
                <a:t>入口基址</a:t>
              </a:r>
              <a:r>
                <a:rPr altLang="zh-CN" sz="2400" lang="en-US">
                  <a:solidFill>
                    <a:srgbClr val="0000FF"/>
                  </a:solidFill>
                  <a:latin typeface="黑体" pitchFamily="49" charset="-122"/>
                  <a:ea typeface="黑体" pitchFamily="49" charset="-122"/>
                </a:rPr>
                <a:t>0</a:t>
              </a:r>
            </a:p>
          </p:txBody>
        </p:sp>
        <p:sp>
          <p:nvSpPr>
            <p:cNvPr id="1048682" name="Rectangle 44"/>
            <p:cNvSpPr>
              <a:spLocks noChangeArrowheads="1"/>
            </p:cNvSpPr>
            <p:nvPr/>
          </p:nvSpPr>
          <p:spPr bwMode="auto">
            <a:xfrm>
              <a:off x="3168" y="3552"/>
              <a:ext cx="1488" cy="576"/>
            </a:xfrm>
            <a:prstGeom prst="rect"/>
            <a:solidFill>
              <a:srgbClr val="12DEFA"/>
            </a:solidFill>
            <a:ln w="38100">
              <a:solidFill>
                <a:schemeClr val="tx1"/>
              </a:solidFill>
              <a:miter lim="800000"/>
              <a:headEnd/>
              <a:tailEnd/>
            </a:ln>
          </p:spPr>
          <p:txBody>
            <a:bodyPr anchor="ctr" wrap="none"/>
            <a:p>
              <a:endParaRPr altLang="en-US" sz="2400" lang="zh-CN"/>
            </a:p>
          </p:txBody>
        </p:sp>
        <p:sp>
          <p:nvSpPr>
            <p:cNvPr id="1048683" name="Text Box 45"/>
            <p:cNvSpPr txBox="1">
              <a:spLocks noChangeArrowheads="1"/>
            </p:cNvSpPr>
            <p:nvPr/>
          </p:nvSpPr>
          <p:spPr bwMode="auto">
            <a:xfrm>
              <a:off x="2784" y="2880"/>
              <a:ext cx="672" cy="291"/>
            </a:xfrm>
            <a:prstGeom prst="rect"/>
            <a:noFill/>
            <a:ln w="12700" cap="sq">
              <a:noFill/>
              <a:miter lim="800000"/>
              <a:headEnd type="none" w="sm" len="sm"/>
              <a:tailEnd type="none" w="sm" len="sm"/>
            </a:ln>
          </p:spPr>
          <p:txBody>
            <a:bodyPr>
              <a:spAutoFit/>
            </a:bodyPr>
            <a:p>
              <a:pPr eaLnBrk="1" hangingPunct="1">
                <a:spcBef>
                  <a:spcPct val="50000"/>
                </a:spcBef>
              </a:pPr>
              <a:r>
                <a:rPr altLang="zh-CN" sz="2400" lang="en-US">
                  <a:latin typeface="黑体" pitchFamily="49" charset="-122"/>
                  <a:ea typeface="黑体" pitchFamily="49" charset="-122"/>
                </a:rPr>
                <a:t>4#</a:t>
              </a:r>
            </a:p>
          </p:txBody>
        </p:sp>
        <p:sp>
          <p:nvSpPr>
            <p:cNvPr id="1048684" name="Text Box 46"/>
            <p:cNvSpPr txBox="1">
              <a:spLocks noChangeArrowheads="1"/>
            </p:cNvSpPr>
            <p:nvPr/>
          </p:nvSpPr>
          <p:spPr bwMode="auto">
            <a:xfrm>
              <a:off x="4704" y="2544"/>
              <a:ext cx="1104" cy="291"/>
            </a:xfrm>
            <a:prstGeom prst="rect"/>
            <a:noFill/>
            <a:ln w="12700" cap="sq">
              <a:noFill/>
              <a:miter lim="800000"/>
              <a:headEnd type="none" w="sm" len="sm"/>
              <a:tailEnd type="none" w="sm" len="sm"/>
            </a:ln>
          </p:spPr>
          <p:txBody>
            <a:bodyPr>
              <a:spAutoFit/>
            </a:bodyPr>
            <a:p>
              <a:pPr eaLnBrk="1" hangingPunct="1">
                <a:spcBef>
                  <a:spcPct val="50000"/>
                </a:spcBef>
              </a:pPr>
              <a:r>
                <a:rPr altLang="zh-CN" sz="2400" lang="en-US">
                  <a:latin typeface="黑体" pitchFamily="49" charset="-122"/>
                  <a:ea typeface="黑体" pitchFamily="49" charset="-122"/>
                </a:rPr>
                <a:t>0</a:t>
              </a:r>
              <a:r>
                <a:rPr altLang="en-US" sz="2400" lang="zh-CN">
                  <a:latin typeface="黑体" pitchFamily="49" charset="-122"/>
                  <a:ea typeface="黑体" pitchFamily="49" charset="-122"/>
                </a:rPr>
                <a:t>号中断源</a:t>
              </a:r>
            </a:p>
          </p:txBody>
        </p:sp>
        <p:sp>
          <p:nvSpPr>
            <p:cNvPr id="1048685" name="Text Box 47"/>
            <p:cNvSpPr txBox="1">
              <a:spLocks noChangeArrowheads="1"/>
            </p:cNvSpPr>
            <p:nvPr/>
          </p:nvSpPr>
          <p:spPr bwMode="auto">
            <a:xfrm>
              <a:off x="4704" y="3072"/>
              <a:ext cx="1104" cy="291"/>
            </a:xfrm>
            <a:prstGeom prst="rect"/>
            <a:noFill/>
            <a:ln w="12700" cap="sq">
              <a:noFill/>
              <a:miter lim="800000"/>
              <a:headEnd type="none" w="sm" len="sm"/>
              <a:tailEnd type="none" w="sm" len="sm"/>
            </a:ln>
          </p:spPr>
          <p:txBody>
            <a:bodyPr>
              <a:spAutoFit/>
            </a:bodyPr>
            <a:p>
              <a:pPr eaLnBrk="1" hangingPunct="1">
                <a:spcBef>
                  <a:spcPct val="50000"/>
                </a:spcBef>
              </a:pPr>
              <a:r>
                <a:rPr altLang="zh-CN" sz="2400" lang="en-US">
                  <a:latin typeface="黑体" pitchFamily="49" charset="-122"/>
                  <a:ea typeface="黑体" pitchFamily="49" charset="-122"/>
                </a:rPr>
                <a:t>1</a:t>
              </a:r>
              <a:r>
                <a:rPr altLang="en-US" sz="2400" lang="zh-CN">
                  <a:latin typeface="黑体" pitchFamily="49" charset="-122"/>
                  <a:ea typeface="黑体" pitchFamily="49" charset="-122"/>
                </a:rPr>
                <a:t>号中断源</a:t>
              </a:r>
            </a:p>
          </p:txBody>
        </p:sp>
        <p:sp>
          <p:nvSpPr>
            <p:cNvPr id="1048686" name="Line 48"/>
            <p:cNvSpPr>
              <a:spLocks noChangeShapeType="1"/>
            </p:cNvSpPr>
            <p:nvPr/>
          </p:nvSpPr>
          <p:spPr bwMode="auto">
            <a:xfrm>
              <a:off x="3888" y="3600"/>
              <a:ext cx="0" cy="480"/>
            </a:xfrm>
            <a:prstGeom prst="line"/>
            <a:noFill/>
            <a:ln w="38100" cap="rnd">
              <a:solidFill>
                <a:schemeClr val="tx1"/>
              </a:solidFill>
              <a:prstDash val="sysDot"/>
              <a:round/>
              <a:headEnd/>
              <a:tailEnd/>
            </a:ln>
          </p:spPr>
          <p:txBody>
            <a:bodyPr anchor="ctr" wrap="none"/>
            <a:p>
              <a:endParaRPr altLang="en-US" sz="2400" lang="zh-CN"/>
            </a:p>
          </p:txBody>
        </p:sp>
        <p:sp>
          <p:nvSpPr>
            <p:cNvPr id="1048687" name="Line 49"/>
            <p:cNvSpPr>
              <a:spLocks noChangeShapeType="1"/>
            </p:cNvSpPr>
            <p:nvPr/>
          </p:nvSpPr>
          <p:spPr bwMode="auto">
            <a:xfrm>
              <a:off x="3168" y="2544"/>
              <a:ext cx="1488" cy="0"/>
            </a:xfrm>
            <a:prstGeom prst="line"/>
            <a:noFill/>
            <a:ln w="19050" cap="rnd">
              <a:solidFill>
                <a:schemeClr val="tx1"/>
              </a:solidFill>
              <a:prstDash val="sysDot"/>
              <a:round/>
              <a:headEnd/>
              <a:tailEnd/>
            </a:ln>
          </p:spPr>
          <p:txBody>
            <a:bodyPr anchor="ctr" wrap="none"/>
            <a:p>
              <a:endParaRPr altLang="en-US" sz="2400" lang="zh-CN"/>
            </a:p>
          </p:txBody>
        </p:sp>
        <p:sp>
          <p:nvSpPr>
            <p:cNvPr id="1048688" name="Line 50"/>
            <p:cNvSpPr>
              <a:spLocks noChangeShapeType="1"/>
            </p:cNvSpPr>
            <p:nvPr/>
          </p:nvSpPr>
          <p:spPr bwMode="auto">
            <a:xfrm>
              <a:off x="3168" y="2832"/>
              <a:ext cx="1488" cy="0"/>
            </a:xfrm>
            <a:prstGeom prst="line"/>
            <a:noFill/>
            <a:ln w="19050" cap="rnd">
              <a:solidFill>
                <a:schemeClr val="tx1"/>
              </a:solidFill>
              <a:prstDash val="sysDot"/>
              <a:round/>
              <a:headEnd/>
              <a:tailEnd/>
            </a:ln>
          </p:spPr>
          <p:txBody>
            <a:bodyPr anchor="ctr" wrap="none"/>
            <a:p>
              <a:endParaRPr altLang="en-US" sz="2400" lang="zh-CN"/>
            </a:p>
          </p:txBody>
        </p:sp>
        <p:sp>
          <p:nvSpPr>
            <p:cNvPr id="1048689" name="Text Box 52"/>
            <p:cNvSpPr txBox="1">
              <a:spLocks noChangeArrowheads="1"/>
            </p:cNvSpPr>
            <p:nvPr/>
          </p:nvSpPr>
          <p:spPr bwMode="auto">
            <a:xfrm>
              <a:off x="3168" y="2976"/>
              <a:ext cx="1488" cy="291"/>
            </a:xfrm>
            <a:prstGeom prst="rect"/>
            <a:solidFill>
              <a:srgbClr val="12DEFA"/>
            </a:solidFill>
            <a:ln w="38100">
              <a:solidFill>
                <a:schemeClr val="tx1"/>
              </a:solidFill>
              <a:miter lim="800000"/>
              <a:headEnd/>
              <a:tailEnd/>
            </a:ln>
          </p:spPr>
          <p:txBody>
            <a:bodyPr>
              <a:spAutoFit/>
            </a:bodyPr>
            <a:p>
              <a:pPr eaLnBrk="1" hangingPunct="1">
                <a:spcBef>
                  <a:spcPct val="50000"/>
                </a:spcBef>
              </a:pPr>
              <a:r>
                <a:rPr altLang="zh-CN" sz="2400" lang="en-US">
                  <a:solidFill>
                    <a:srgbClr val="0000FF"/>
                  </a:solidFill>
                  <a:latin typeface="黑体" pitchFamily="49" charset="-122"/>
                  <a:ea typeface="黑体" pitchFamily="49" charset="-122"/>
                </a:rPr>
                <a:t>  </a:t>
              </a:r>
              <a:r>
                <a:rPr altLang="en-US" sz="2400" lang="zh-CN">
                  <a:solidFill>
                    <a:srgbClr val="0000FF"/>
                  </a:solidFill>
                  <a:latin typeface="黑体" pitchFamily="49" charset="-122"/>
                  <a:ea typeface="黑体" pitchFamily="49" charset="-122"/>
                </a:rPr>
                <a:t>入口偏移</a:t>
              </a:r>
              <a:r>
                <a:rPr altLang="zh-CN" sz="2400" lang="en-US">
                  <a:solidFill>
                    <a:srgbClr val="0000FF"/>
                  </a:solidFill>
                  <a:latin typeface="黑体" pitchFamily="49" charset="-122"/>
                  <a:ea typeface="黑体" pitchFamily="49" charset="-122"/>
                </a:rPr>
                <a:t>1</a:t>
              </a:r>
            </a:p>
          </p:txBody>
        </p:sp>
        <p:sp>
          <p:nvSpPr>
            <p:cNvPr id="1048690" name="Line 53"/>
            <p:cNvSpPr>
              <a:spLocks noChangeShapeType="1"/>
            </p:cNvSpPr>
            <p:nvPr/>
          </p:nvSpPr>
          <p:spPr bwMode="auto">
            <a:xfrm>
              <a:off x="3168" y="3120"/>
              <a:ext cx="1488" cy="0"/>
            </a:xfrm>
            <a:prstGeom prst="line"/>
            <a:noFill/>
            <a:ln w="19050" cap="rnd">
              <a:solidFill>
                <a:schemeClr val="tx1"/>
              </a:solidFill>
              <a:prstDash val="sysDot"/>
              <a:round/>
              <a:headEnd/>
              <a:tailEnd/>
            </a:ln>
          </p:spPr>
          <p:txBody>
            <a:bodyPr anchor="ctr" wrap="none"/>
            <a:p>
              <a:endParaRPr altLang="en-US" sz="2400" lang="zh-CN"/>
            </a:p>
          </p:txBody>
        </p:sp>
        <p:sp>
          <p:nvSpPr>
            <p:cNvPr id="1048691" name="AutoShape 54"/>
            <p:cNvSpPr/>
            <p:nvPr/>
          </p:nvSpPr>
          <p:spPr bwMode="auto">
            <a:xfrm>
              <a:off x="4656" y="2448"/>
              <a:ext cx="96" cy="480"/>
            </a:xfrm>
            <a:prstGeom prst="rightBrace">
              <a:avLst>
                <a:gd name="adj1" fmla="val 41667"/>
                <a:gd name="adj2" fmla="val 50000"/>
              </a:avLst>
            </a:prstGeom>
            <a:noFill/>
            <a:ln w="28575">
              <a:solidFill>
                <a:schemeClr val="bg1"/>
              </a:solidFill>
              <a:round/>
              <a:headEnd/>
              <a:tailEnd/>
            </a:ln>
          </p:spPr>
          <p:txBody>
            <a:bodyPr anchor="ctr" wrap="none"/>
            <a:p>
              <a:endParaRPr altLang="en-US" sz="2400" lang="zh-CN"/>
            </a:p>
          </p:txBody>
        </p:sp>
        <p:sp>
          <p:nvSpPr>
            <p:cNvPr id="1048692" name="AutoShape 55"/>
            <p:cNvSpPr/>
            <p:nvPr/>
          </p:nvSpPr>
          <p:spPr bwMode="auto">
            <a:xfrm>
              <a:off x="4656" y="3024"/>
              <a:ext cx="96" cy="480"/>
            </a:xfrm>
            <a:prstGeom prst="rightBrace">
              <a:avLst>
                <a:gd name="adj1" fmla="val 41667"/>
                <a:gd name="adj2" fmla="val 50000"/>
              </a:avLst>
            </a:prstGeom>
            <a:noFill/>
            <a:ln w="28575">
              <a:solidFill>
                <a:schemeClr val="bg1"/>
              </a:solidFill>
              <a:round/>
              <a:headEnd/>
              <a:tailEnd/>
            </a:ln>
          </p:spPr>
          <p:txBody>
            <a:bodyPr anchor="ctr" wrap="none"/>
            <a:p>
              <a:endParaRPr altLang="en-US" sz="2400" lang="zh-CN"/>
            </a:p>
          </p:txBody>
        </p:sp>
        <p:sp>
          <p:nvSpPr>
            <p:cNvPr id="1048693" name="Text Box 56"/>
            <p:cNvSpPr txBox="1">
              <a:spLocks noChangeArrowheads="1"/>
            </p:cNvSpPr>
            <p:nvPr/>
          </p:nvSpPr>
          <p:spPr bwMode="auto">
            <a:xfrm>
              <a:off x="3168" y="3264"/>
              <a:ext cx="1488" cy="291"/>
            </a:xfrm>
            <a:prstGeom prst="rect"/>
            <a:solidFill>
              <a:srgbClr val="12DEFA"/>
            </a:solidFill>
            <a:ln w="38100">
              <a:solidFill>
                <a:schemeClr val="tx1"/>
              </a:solidFill>
              <a:miter lim="800000"/>
              <a:headEnd/>
              <a:tailEnd/>
            </a:ln>
          </p:spPr>
          <p:txBody>
            <a:bodyPr>
              <a:spAutoFit/>
            </a:bodyPr>
            <a:p>
              <a:pPr eaLnBrk="1" hangingPunct="1">
                <a:spcBef>
                  <a:spcPct val="50000"/>
                </a:spcBef>
              </a:pPr>
              <a:r>
                <a:rPr altLang="zh-CN" sz="2400" lang="en-US">
                  <a:solidFill>
                    <a:srgbClr val="0000FF"/>
                  </a:solidFill>
                  <a:latin typeface="黑体" pitchFamily="49" charset="-122"/>
                  <a:ea typeface="黑体" pitchFamily="49" charset="-122"/>
                </a:rPr>
                <a:t>  </a:t>
              </a:r>
              <a:r>
                <a:rPr altLang="en-US" sz="2400" lang="zh-CN">
                  <a:solidFill>
                    <a:srgbClr val="0000FF"/>
                  </a:solidFill>
                  <a:latin typeface="黑体" pitchFamily="49" charset="-122"/>
                  <a:ea typeface="黑体" pitchFamily="49" charset="-122"/>
                </a:rPr>
                <a:t>入口基址</a:t>
              </a:r>
              <a:r>
                <a:rPr altLang="zh-CN" sz="2400" lang="en-US">
                  <a:solidFill>
                    <a:srgbClr val="0000FF"/>
                  </a:solidFill>
                  <a:latin typeface="黑体" pitchFamily="49" charset="-122"/>
                  <a:ea typeface="黑体" pitchFamily="49" charset="-122"/>
                </a:rPr>
                <a:t>1</a:t>
              </a:r>
            </a:p>
          </p:txBody>
        </p:sp>
        <p:sp>
          <p:nvSpPr>
            <p:cNvPr id="1048694" name="Line 57"/>
            <p:cNvSpPr>
              <a:spLocks noChangeShapeType="1"/>
            </p:cNvSpPr>
            <p:nvPr/>
          </p:nvSpPr>
          <p:spPr bwMode="auto">
            <a:xfrm>
              <a:off x="3168" y="3408"/>
              <a:ext cx="1488" cy="0"/>
            </a:xfrm>
            <a:prstGeom prst="line"/>
            <a:noFill/>
            <a:ln w="19050" cap="rnd">
              <a:solidFill>
                <a:schemeClr val="tx1"/>
              </a:solidFill>
              <a:prstDash val="sysDot"/>
              <a:round/>
              <a:headEnd/>
              <a:tailEnd/>
            </a:ln>
          </p:spPr>
          <p:txBody>
            <a:bodyPr anchor="ctr" wrap="none"/>
            <a:p>
              <a:endParaRPr altLang="en-US" sz="2400" lang="zh-CN"/>
            </a:p>
          </p:txBody>
        </p:sp>
      </p:grpSp>
      <p:sp>
        <p:nvSpPr>
          <p:cNvPr id="1048695" name="Text Box 59"/>
          <p:cNvSpPr txBox="1">
            <a:spLocks noChangeArrowheads="1"/>
          </p:cNvSpPr>
          <p:nvPr/>
        </p:nvSpPr>
        <p:spPr bwMode="auto">
          <a:xfrm>
            <a:off x="1788417" y="2190328"/>
            <a:ext cx="2155825" cy="523220"/>
          </a:xfrm>
          <a:prstGeom prst="rect"/>
          <a:noFill/>
          <a:ln w="12700" cap="sq">
            <a:noFill/>
            <a:miter lim="800000"/>
            <a:headEnd type="none" w="sm" len="sm"/>
            <a:tailEnd type="none" w="sm" len="sm"/>
          </a:ln>
        </p:spPr>
        <p:txBody>
          <a:bodyPr>
            <a:spAutoFit/>
          </a:bodyPr>
          <a:p>
            <a:pPr eaLnBrk="1" hangingPunct="1">
              <a:spcBef>
                <a:spcPct val="50000"/>
              </a:spcBef>
            </a:pPr>
            <a:r>
              <a:rPr altLang="en-US" b="1" sz="2800" lang="zh-CN">
                <a:ea typeface="宋体" panose="02010600030101010101" pitchFamily="2" charset="-122"/>
              </a:rPr>
              <a:t>向量地址</a:t>
            </a:r>
          </a:p>
        </p:txBody>
      </p:sp>
      <p:sp>
        <p:nvSpPr>
          <p:cNvPr id="1048696" name="Text Box 60"/>
          <p:cNvSpPr txBox="1">
            <a:spLocks noChangeArrowheads="1"/>
          </p:cNvSpPr>
          <p:nvPr/>
        </p:nvSpPr>
        <p:spPr bwMode="auto">
          <a:xfrm>
            <a:off x="3541017" y="2190328"/>
            <a:ext cx="2819400" cy="523220"/>
          </a:xfrm>
          <a:prstGeom prst="rect"/>
          <a:noFill/>
          <a:ln w="12700" cap="sq">
            <a:noFill/>
            <a:miter lim="800000"/>
            <a:headEnd type="none" w="sm" len="sm"/>
            <a:tailEnd type="none" w="sm" len="sm"/>
          </a:ln>
        </p:spPr>
        <p:txBody>
          <a:bodyPr>
            <a:spAutoFit/>
          </a:bodyPr>
          <a:p>
            <a:pPr eaLnBrk="1" hangingPunct="1">
              <a:spcBef>
                <a:spcPct val="50000"/>
              </a:spcBef>
            </a:pPr>
            <a:r>
              <a:rPr altLang="zh-CN" b="1" sz="2800" lang="en-US">
                <a:ea typeface="宋体" panose="02010600030101010101" pitchFamily="2" charset="-122"/>
              </a:rPr>
              <a:t>= </a:t>
            </a:r>
            <a:r>
              <a:rPr altLang="en-US" b="1" sz="2800" lang="zh-CN">
                <a:ea typeface="宋体" panose="02010600030101010101" pitchFamily="2" charset="-122"/>
              </a:rPr>
              <a:t>中断号</a:t>
            </a:r>
            <a:r>
              <a:rPr altLang="zh-CN" b="1" sz="2800" lang="en-US">
                <a:ea typeface="宋体" panose="02010600030101010101" pitchFamily="2" charset="-122"/>
              </a:rPr>
              <a:t>×4</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675"/>
                                        </p:tgtEl>
                                        <p:attrNameLst>
                                          <p:attrName>style.visibility</p:attrName>
                                        </p:attrNameLst>
                                      </p:cBhvr>
                                      <p:to>
                                        <p:strVal val="visible"/>
                                      </p:to>
                                    </p:set>
                                    <p:animEffect transition="in" filter="wipe(left)">
                                      <p:cBhvr>
                                        <p:cTn dur="500" id="7"/>
                                        <p:tgtEl>
                                          <p:spTgt spid="1048675"/>
                                        </p:tgtEl>
                                      </p:cBhvr>
                                    </p:animEffect>
                                  </p:childTnLst>
                                </p:cTn>
                              </p:par>
                            </p:childTnLst>
                          </p:cTn>
                        </p:par>
                        <p:par>
                          <p:cTn fill="hold" id="8">
                            <p:stCondLst>
                              <p:cond delay="500"/>
                            </p:stCondLst>
                            <p:childTnLst>
                              <p:par>
                                <p:cTn fill="hold" grpId="0" id="9" nodeType="afterEffect" presetClass="entr" presetID="22" presetSubtype="8">
                                  <p:stCondLst>
                                    <p:cond delay="0"/>
                                  </p:stCondLst>
                                  <p:childTnLst>
                                    <p:set>
                                      <p:cBhvr>
                                        <p:cTn dur="1" fill="hold" id="10">
                                          <p:stCondLst>
                                            <p:cond delay="0"/>
                                          </p:stCondLst>
                                        </p:cTn>
                                        <p:tgtEl>
                                          <p:spTgt spid="1048677"/>
                                        </p:tgtEl>
                                        <p:attrNameLst>
                                          <p:attrName>style.visibility</p:attrName>
                                        </p:attrNameLst>
                                      </p:cBhvr>
                                      <p:to>
                                        <p:strVal val="visible"/>
                                      </p:to>
                                    </p:set>
                                    <p:animEffect transition="in" filter="wipe(left)">
                                      <p:cBhvr>
                                        <p:cTn dur="500" id="11"/>
                                        <p:tgtEl>
                                          <p:spTgt spid="1048677"/>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2" presetSubtype="8">
                                  <p:stCondLst>
                                    <p:cond delay="0"/>
                                  </p:stCondLst>
                                  <p:childTnLst>
                                    <p:set>
                                      <p:cBhvr>
                                        <p:cTn dur="1" fill="hold" id="15">
                                          <p:stCondLst>
                                            <p:cond delay="0"/>
                                          </p:stCondLst>
                                        </p:cTn>
                                        <p:tgtEl>
                                          <p:spTgt spid="1048676"/>
                                        </p:tgtEl>
                                        <p:attrNameLst>
                                          <p:attrName>style.visibility</p:attrName>
                                        </p:attrNameLst>
                                      </p:cBhvr>
                                      <p:to>
                                        <p:strVal val="visible"/>
                                      </p:to>
                                    </p:set>
                                    <p:animEffect transition="in" filter="wipe(left)">
                                      <p:cBhvr>
                                        <p:cTn dur="500" id="16"/>
                                        <p:tgtEl>
                                          <p:spTgt spid="1048676"/>
                                        </p:tgtEl>
                                      </p:cBhvr>
                                    </p:animEffect>
                                  </p:childTnLst>
                                </p:cTn>
                              </p:par>
                            </p:childTnLst>
                          </p:cTn>
                        </p:par>
                      </p:childTnLst>
                    </p:cTn>
                  </p:par>
                  <p:par>
                    <p:cTn fill="hold" id="17">
                      <p:stCondLst>
                        <p:cond delay="indefinite"/>
                      </p:stCondLst>
                      <p:childTnLst>
                        <p:par>
                          <p:cTn fill="hold" id="18">
                            <p:stCondLst>
                              <p:cond delay="0"/>
                            </p:stCondLst>
                            <p:childTnLst>
                              <p:par>
                                <p:cTn fill="hold" id="19" nodeType="clickEffect" presetClass="entr" presetID="22" presetSubtype="1">
                                  <p:stCondLst>
                                    <p:cond delay="0"/>
                                  </p:stCondLst>
                                  <p:childTnLst>
                                    <p:set>
                                      <p:cBhvr>
                                        <p:cTn dur="1" fill="hold" id="20">
                                          <p:stCondLst>
                                            <p:cond delay="0"/>
                                          </p:stCondLst>
                                        </p:cTn>
                                        <p:tgtEl>
                                          <p:spTgt spid="50"/>
                                        </p:tgtEl>
                                        <p:attrNameLst>
                                          <p:attrName>style.visibility</p:attrName>
                                        </p:attrNameLst>
                                      </p:cBhvr>
                                      <p:to>
                                        <p:strVal val="visible"/>
                                      </p:to>
                                    </p:set>
                                    <p:animEffect transition="in" filter="wipe(up)">
                                      <p:cBhvr>
                                        <p:cTn dur="500" id="21"/>
                                        <p:tgtEl>
                                          <p:spTgt spid="50"/>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2" presetSubtype="8">
                                  <p:stCondLst>
                                    <p:cond delay="0"/>
                                  </p:stCondLst>
                                  <p:childTnLst>
                                    <p:set>
                                      <p:cBhvr>
                                        <p:cTn dur="1" fill="hold" id="25">
                                          <p:stCondLst>
                                            <p:cond delay="0"/>
                                          </p:stCondLst>
                                        </p:cTn>
                                        <p:tgtEl>
                                          <p:spTgt spid="1048695"/>
                                        </p:tgtEl>
                                        <p:attrNameLst>
                                          <p:attrName>style.visibility</p:attrName>
                                        </p:attrNameLst>
                                      </p:cBhvr>
                                      <p:to>
                                        <p:strVal val="visible"/>
                                      </p:to>
                                    </p:set>
                                    <p:animEffect transition="in" filter="wipe(left)">
                                      <p:cBhvr>
                                        <p:cTn dur="500" id="26"/>
                                        <p:tgtEl>
                                          <p:spTgt spid="1048695"/>
                                        </p:tgtEl>
                                      </p:cBhvr>
                                    </p:animEffect>
                                  </p:childTnLst>
                                </p:cTn>
                              </p:par>
                            </p:childTnLst>
                          </p:cTn>
                        </p:par>
                        <p:par>
                          <p:cTn fill="hold" id="27">
                            <p:stCondLst>
                              <p:cond delay="500"/>
                            </p:stCondLst>
                            <p:childTnLst>
                              <p:par>
                                <p:cTn fill="hold" grpId="0" id="28" nodeType="afterEffect" presetClass="entr" presetID="22" presetSubtype="8">
                                  <p:stCondLst>
                                    <p:cond delay="0"/>
                                  </p:stCondLst>
                                  <p:childTnLst>
                                    <p:set>
                                      <p:cBhvr>
                                        <p:cTn dur="1" fill="hold" id="29">
                                          <p:stCondLst>
                                            <p:cond delay="0"/>
                                          </p:stCondLst>
                                        </p:cTn>
                                        <p:tgtEl>
                                          <p:spTgt spid="1048696"/>
                                        </p:tgtEl>
                                        <p:attrNameLst>
                                          <p:attrName>style.visibility</p:attrName>
                                        </p:attrNameLst>
                                      </p:cBhvr>
                                      <p:to>
                                        <p:strVal val="visible"/>
                                      </p:to>
                                    </p:set>
                                    <p:animEffect transition="in" filter="wipe(left)">
                                      <p:cBhvr>
                                        <p:cTn dur="500" id="30"/>
                                        <p:tgtEl>
                                          <p:spTgt spid="1048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5" grpId="0" autoUpdateAnimBg="0"/>
      <p:bldP spid="1048676" grpId="0"/>
      <p:bldP spid="1048677" grpId="0" autoUpdateAnimBg="0"/>
      <p:bldP spid="1048695" grpId="0" autoUpdateAnimBg="0"/>
      <p:bldP spid="104869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51" name=""/>
        <p:cNvGrpSpPr/>
        <p:nvPr/>
      </p:nvGrpSpPr>
      <p:grpSpPr>
        <a:xfrm>
          <a:off x="0" y="0"/>
          <a:ext cx="0" cy="0"/>
          <a:chOff x="0" y="0"/>
          <a:chExt cx="0" cy="0"/>
        </a:xfrm>
      </p:grpSpPr>
      <p:sp>
        <p:nvSpPr>
          <p:cNvPr id="1048697" name="Text Box 18"/>
          <p:cNvSpPr txBox="1">
            <a:spLocks noChangeArrowheads="1"/>
          </p:cNvSpPr>
          <p:nvPr/>
        </p:nvSpPr>
        <p:spPr bwMode="auto">
          <a:xfrm>
            <a:off x="2166938" y="1196107"/>
            <a:ext cx="1270000" cy="1300162"/>
          </a:xfrm>
          <a:prstGeom prst="rect"/>
          <a:solidFill>
            <a:srgbClr val="D9FFFF"/>
          </a:solidFill>
          <a:ln w="25400">
            <a:solidFill>
              <a:srgbClr val="003800"/>
            </a:solidFill>
            <a:miter lim="800000"/>
            <a:headEnd/>
            <a:tailEnd/>
          </a:ln>
        </p:spPr>
        <p:txBody>
          <a:bodyPr/>
          <a:p>
            <a:pPr algn="just" eaLnBrk="0" hangingPunct="0">
              <a:lnSpc>
                <a:spcPct val="70000"/>
              </a:lnSpc>
            </a:pPr>
            <a:endParaRPr altLang="zh-CN" b="1" sz="2400" kumimoji="0" lang="en-US"/>
          </a:p>
          <a:p>
            <a:pPr algn="just" eaLnBrk="0" hangingPunct="0"/>
            <a:r>
              <a:rPr altLang="zh-CN" b="1" sz="2400" kumimoji="0" lang="en-US"/>
              <a:t> CPU</a:t>
            </a:r>
          </a:p>
          <a:p>
            <a:pPr algn="just" eaLnBrk="0" hangingPunct="0"/>
            <a:endParaRPr altLang="en-US" b="1" sz="2400" kumimoji="0" lang="zh-CN"/>
          </a:p>
        </p:txBody>
      </p:sp>
      <p:sp>
        <p:nvSpPr>
          <p:cNvPr id="1048698" name="Text Box 35"/>
          <p:cNvSpPr txBox="1">
            <a:spLocks noChangeArrowheads="1"/>
          </p:cNvSpPr>
          <p:nvPr/>
        </p:nvSpPr>
        <p:spPr bwMode="auto">
          <a:xfrm>
            <a:off x="5921375" y="1337331"/>
            <a:ext cx="1730226" cy="548639"/>
          </a:xfrm>
          <a:prstGeom prst="rect"/>
          <a:noFill/>
          <a:ln w="22225">
            <a:solidFill>
              <a:srgbClr val="003800"/>
            </a:solidFill>
            <a:miter lim="800000"/>
            <a:headEnd/>
            <a:tailEnd/>
          </a:ln>
          <a:effectLst/>
        </p:spPr>
        <p:txBody>
          <a:bodyPr wrap="square">
            <a:spAutoFit/>
          </a:bodyPr>
          <a:p>
            <a:pPr algn="ctr">
              <a:lnSpc>
                <a:spcPct val="130000"/>
              </a:lnSpc>
              <a:spcBef>
                <a:spcPts val="1200"/>
              </a:spcBef>
              <a:spcAft>
                <a:spcPts val="4800"/>
              </a:spcAft>
            </a:pPr>
            <a:r>
              <a:rPr altLang="en-US" b="1" sz="2400" lang="zh-CN"/>
              <a:t>中断源</a:t>
            </a:r>
          </a:p>
        </p:txBody>
      </p:sp>
      <p:grpSp>
        <p:nvGrpSpPr>
          <p:cNvPr id="52" name="Group 64"/>
          <p:cNvGrpSpPr/>
          <p:nvPr/>
        </p:nvGrpSpPr>
        <p:grpSpPr bwMode="auto">
          <a:xfrm>
            <a:off x="3427413" y="1166837"/>
            <a:ext cx="2493962" cy="461963"/>
            <a:chOff x="1191" y="96"/>
            <a:chExt cx="1578" cy="291"/>
          </a:xfrm>
        </p:grpSpPr>
        <p:sp>
          <p:nvSpPr>
            <p:cNvPr id="1048699" name="Line 32"/>
            <p:cNvSpPr>
              <a:spLocks noChangeShapeType="1"/>
            </p:cNvSpPr>
            <p:nvPr/>
          </p:nvSpPr>
          <p:spPr bwMode="auto">
            <a:xfrm>
              <a:off x="1191" y="259"/>
              <a:ext cx="970" cy="0"/>
            </a:xfrm>
            <a:prstGeom prst="line"/>
            <a:noFill/>
            <a:ln w="22225">
              <a:solidFill>
                <a:srgbClr val="003800"/>
              </a:solidFill>
              <a:round/>
              <a:headEnd type="triangle" w="med" len="med"/>
              <a:tailEnd/>
            </a:ln>
            <a:effectLst/>
          </p:spPr>
          <p:txBody>
            <a:bodyPr wrap="none"/>
            <a:p>
              <a:endParaRPr altLang="en-US" b="1" sz="2400" lang="zh-CN"/>
            </a:p>
          </p:txBody>
        </p:sp>
        <p:sp>
          <p:nvSpPr>
            <p:cNvPr id="1048700" name="Text Box 34"/>
            <p:cNvSpPr txBox="1">
              <a:spLocks noChangeArrowheads="1"/>
            </p:cNvSpPr>
            <p:nvPr/>
          </p:nvSpPr>
          <p:spPr bwMode="auto">
            <a:xfrm>
              <a:off x="2111" y="96"/>
              <a:ext cx="528" cy="291"/>
            </a:xfrm>
            <a:prstGeom prst="rect"/>
            <a:noFill/>
            <a:ln>
              <a:noFill/>
            </a:ln>
            <a:effectLst/>
          </p:spPr>
          <p:txBody>
            <a:bodyPr>
              <a:spAutoFit/>
            </a:bodyPr>
            <a:p>
              <a:pPr>
                <a:spcBef>
                  <a:spcPct val="50000"/>
                </a:spcBef>
              </a:pPr>
              <a:r>
                <a:rPr altLang="zh-CN" b="1" sz="2400" lang="en-US"/>
                <a:t>INT</a:t>
              </a:r>
            </a:p>
          </p:txBody>
        </p:sp>
        <p:sp>
          <p:nvSpPr>
            <p:cNvPr id="1048701" name="Line 36"/>
            <p:cNvSpPr>
              <a:spLocks noChangeShapeType="1"/>
            </p:cNvSpPr>
            <p:nvPr/>
          </p:nvSpPr>
          <p:spPr bwMode="auto">
            <a:xfrm flipH="1">
              <a:off x="2540" y="261"/>
              <a:ext cx="229" cy="0"/>
            </a:xfrm>
            <a:prstGeom prst="line"/>
            <a:noFill/>
            <a:ln w="22225">
              <a:solidFill>
                <a:srgbClr val="003800"/>
              </a:solidFill>
              <a:round/>
              <a:headEnd/>
              <a:tailEnd/>
            </a:ln>
            <a:effectLst/>
          </p:spPr>
          <p:txBody>
            <a:bodyPr wrap="none"/>
            <a:p>
              <a:endParaRPr altLang="en-US" b="1" sz="2400" lang="zh-CN"/>
            </a:p>
          </p:txBody>
        </p:sp>
      </p:grpSp>
      <p:grpSp>
        <p:nvGrpSpPr>
          <p:cNvPr id="53" name="Group 67"/>
          <p:cNvGrpSpPr/>
          <p:nvPr/>
        </p:nvGrpSpPr>
        <p:grpSpPr bwMode="auto">
          <a:xfrm>
            <a:off x="2347913" y="3869457"/>
            <a:ext cx="2100262" cy="2598737"/>
            <a:chOff x="519" y="1829"/>
            <a:chExt cx="1323" cy="1637"/>
          </a:xfrm>
        </p:grpSpPr>
        <p:grpSp>
          <p:nvGrpSpPr>
            <p:cNvPr id="54" name="Group 66"/>
            <p:cNvGrpSpPr/>
            <p:nvPr/>
          </p:nvGrpSpPr>
          <p:grpSpPr bwMode="auto">
            <a:xfrm>
              <a:off x="562" y="1829"/>
              <a:ext cx="1174" cy="1367"/>
              <a:chOff x="562" y="1829"/>
              <a:chExt cx="1174" cy="1367"/>
            </a:xfrm>
          </p:grpSpPr>
          <p:sp>
            <p:nvSpPr>
              <p:cNvPr id="1048702" name="Text Box 3"/>
              <p:cNvSpPr txBox="1">
                <a:spLocks noChangeArrowheads="1"/>
              </p:cNvSpPr>
              <p:nvPr/>
            </p:nvSpPr>
            <p:spPr bwMode="auto">
              <a:xfrm>
                <a:off x="572" y="1829"/>
                <a:ext cx="1153" cy="1367"/>
              </a:xfrm>
              <a:prstGeom prst="rect"/>
              <a:solidFill>
                <a:srgbClr val="D9FFFF"/>
              </a:solidFill>
              <a:ln w="25400">
                <a:solidFill>
                  <a:srgbClr val="003800"/>
                </a:solidFill>
                <a:miter lim="800000"/>
                <a:headEnd/>
                <a:tailEnd/>
              </a:ln>
            </p:spPr>
            <p:txBody>
              <a:bodyPr/>
              <a:p>
                <a:pPr eaLnBrk="0" hangingPunct="0">
                  <a:lnSpc>
                    <a:spcPct val="120000"/>
                  </a:lnSpc>
                </a:pPr>
                <a:endParaRPr altLang="en-US" b="1" sz="2400" kumimoji="0" lang="zh-CN"/>
              </a:p>
              <a:p>
                <a:pPr eaLnBrk="0" hangingPunct="0">
                  <a:lnSpc>
                    <a:spcPct val="120000"/>
                  </a:lnSpc>
                </a:pPr>
                <a:r>
                  <a:rPr altLang="en-US" b="1" sz="2400" kumimoji="0" lang="zh-CN"/>
                  <a:t> 入口地址</a:t>
                </a:r>
                <a:r>
                  <a:rPr altLang="zh-CN" b="1" sz="2400" kumimoji="0" lang="en-US"/>
                  <a:t>i</a:t>
                </a:r>
              </a:p>
              <a:p>
                <a:pPr eaLnBrk="0" hangingPunct="0">
                  <a:lnSpc>
                    <a:spcPct val="120000"/>
                  </a:lnSpc>
                </a:pPr>
                <a:r>
                  <a:rPr altLang="en-US" b="1" sz="2400" kumimoji="0" lang="zh-CN"/>
                  <a:t> 入口地址</a:t>
                </a:r>
                <a:r>
                  <a:rPr altLang="zh-CN" b="1" sz="2400" kumimoji="0" lang="en-US"/>
                  <a:t>j</a:t>
                </a:r>
              </a:p>
              <a:p>
                <a:pPr eaLnBrk="0" hangingPunct="0">
                  <a:lnSpc>
                    <a:spcPct val="120000"/>
                  </a:lnSpc>
                </a:pPr>
                <a:r>
                  <a:rPr altLang="en-US" b="1" sz="2400" kumimoji="0" lang="zh-CN"/>
                  <a:t> 入口地址</a:t>
                </a:r>
                <a:r>
                  <a:rPr altLang="zh-CN" b="1" sz="2400" kumimoji="0" lang="en-US"/>
                  <a:t>k</a:t>
                </a:r>
              </a:p>
            </p:txBody>
          </p:sp>
          <p:sp>
            <p:nvSpPr>
              <p:cNvPr id="1048703" name="Text Box 7"/>
              <p:cNvSpPr txBox="1">
                <a:spLocks noChangeArrowheads="1"/>
              </p:cNvSpPr>
              <p:nvPr/>
            </p:nvSpPr>
            <p:spPr bwMode="auto">
              <a:xfrm>
                <a:off x="1016" y="1861"/>
                <a:ext cx="427" cy="275"/>
              </a:xfrm>
              <a:prstGeom prst="rect"/>
              <a:noFill/>
              <a:ln>
                <a:noFill/>
              </a:ln>
            </p:spPr>
            <p:txBody>
              <a:bodyPr vert="eaVert"/>
              <a:p>
                <a:pPr algn="just" eaLnBrk="0" hangingPunct="0"/>
                <a:r>
                  <a:rPr altLang="en-US" b="1" sz="2400" kumimoji="0" lang="zh-CN"/>
                  <a:t>...</a:t>
                </a:r>
              </a:p>
            </p:txBody>
          </p:sp>
          <p:sp>
            <p:nvSpPr>
              <p:cNvPr id="1048704" name="Line 4"/>
              <p:cNvSpPr>
                <a:spLocks noChangeShapeType="1"/>
              </p:cNvSpPr>
              <p:nvPr/>
            </p:nvSpPr>
            <p:spPr bwMode="auto">
              <a:xfrm>
                <a:off x="570" y="2662"/>
                <a:ext cx="1162" cy="0"/>
              </a:xfrm>
              <a:prstGeom prst="line"/>
              <a:noFill/>
              <a:ln w="19050">
                <a:solidFill>
                  <a:srgbClr val="000000"/>
                </a:solidFill>
                <a:round/>
                <a:headEnd/>
                <a:tailEnd/>
              </a:ln>
            </p:spPr>
            <p:txBody>
              <a:bodyPr/>
              <a:p>
                <a:endParaRPr altLang="en-US" b="1" sz="2400" lang="zh-CN"/>
              </a:p>
            </p:txBody>
          </p:sp>
          <p:sp>
            <p:nvSpPr>
              <p:cNvPr id="1048705" name="Line 6"/>
              <p:cNvSpPr>
                <a:spLocks noChangeShapeType="1"/>
              </p:cNvSpPr>
              <p:nvPr/>
            </p:nvSpPr>
            <p:spPr bwMode="auto">
              <a:xfrm>
                <a:off x="570" y="2388"/>
                <a:ext cx="1162" cy="0"/>
              </a:xfrm>
              <a:prstGeom prst="line"/>
              <a:noFill/>
              <a:ln w="19050">
                <a:solidFill>
                  <a:srgbClr val="000000"/>
                </a:solidFill>
                <a:round/>
                <a:headEnd/>
                <a:tailEnd/>
              </a:ln>
            </p:spPr>
            <p:txBody>
              <a:bodyPr/>
              <a:p>
                <a:endParaRPr altLang="en-US" b="1" sz="2400" lang="zh-CN"/>
              </a:p>
            </p:txBody>
          </p:sp>
          <p:sp>
            <p:nvSpPr>
              <p:cNvPr id="1048706" name="Line 14"/>
              <p:cNvSpPr>
                <a:spLocks noChangeShapeType="1"/>
              </p:cNvSpPr>
              <p:nvPr/>
            </p:nvSpPr>
            <p:spPr bwMode="auto">
              <a:xfrm>
                <a:off x="574" y="2102"/>
                <a:ext cx="1162" cy="0"/>
              </a:xfrm>
              <a:prstGeom prst="line"/>
              <a:noFill/>
              <a:ln w="19050">
                <a:solidFill>
                  <a:srgbClr val="000000"/>
                </a:solidFill>
                <a:round/>
                <a:headEnd/>
                <a:tailEnd/>
              </a:ln>
            </p:spPr>
            <p:txBody>
              <a:bodyPr/>
              <a:p>
                <a:endParaRPr altLang="en-US" b="1" sz="2400" lang="zh-CN"/>
              </a:p>
            </p:txBody>
          </p:sp>
          <p:sp>
            <p:nvSpPr>
              <p:cNvPr id="1048707" name="Line 38"/>
              <p:cNvSpPr>
                <a:spLocks noChangeShapeType="1"/>
              </p:cNvSpPr>
              <p:nvPr/>
            </p:nvSpPr>
            <p:spPr bwMode="auto">
              <a:xfrm>
                <a:off x="562" y="2923"/>
                <a:ext cx="1162" cy="0"/>
              </a:xfrm>
              <a:prstGeom prst="line"/>
              <a:noFill/>
              <a:ln w="19050">
                <a:solidFill>
                  <a:srgbClr val="000000"/>
                </a:solidFill>
                <a:round/>
                <a:headEnd/>
                <a:tailEnd/>
              </a:ln>
            </p:spPr>
            <p:txBody>
              <a:bodyPr/>
              <a:p>
                <a:endParaRPr altLang="en-US" b="1" sz="2400" lang="zh-CN"/>
              </a:p>
            </p:txBody>
          </p:sp>
          <p:sp>
            <p:nvSpPr>
              <p:cNvPr id="1048708" name="Text Box 39"/>
              <p:cNvSpPr txBox="1">
                <a:spLocks noChangeArrowheads="1"/>
              </p:cNvSpPr>
              <p:nvPr/>
            </p:nvSpPr>
            <p:spPr bwMode="auto">
              <a:xfrm>
                <a:off x="1007" y="2938"/>
                <a:ext cx="427" cy="250"/>
              </a:xfrm>
              <a:prstGeom prst="rect"/>
              <a:noFill/>
              <a:ln>
                <a:noFill/>
              </a:ln>
            </p:spPr>
            <p:txBody>
              <a:bodyPr vert="eaVert"/>
              <a:p>
                <a:pPr algn="just" eaLnBrk="0" hangingPunct="0"/>
                <a:r>
                  <a:rPr altLang="en-US" b="1" sz="2400" kumimoji="0" lang="zh-CN"/>
                  <a:t>...</a:t>
                </a:r>
              </a:p>
            </p:txBody>
          </p:sp>
        </p:grpSp>
        <p:sp>
          <p:nvSpPr>
            <p:cNvPr id="1048709" name="Text Box 41"/>
            <p:cNvSpPr txBox="1">
              <a:spLocks noChangeArrowheads="1"/>
            </p:cNvSpPr>
            <p:nvPr/>
          </p:nvSpPr>
          <p:spPr bwMode="auto">
            <a:xfrm>
              <a:off x="519" y="3175"/>
              <a:ext cx="1323" cy="291"/>
            </a:xfrm>
            <a:prstGeom prst="rect"/>
            <a:noFill/>
            <a:ln>
              <a:noFill/>
            </a:ln>
            <a:effectLst/>
          </p:spPr>
          <p:txBody>
            <a:bodyPr>
              <a:spAutoFit/>
            </a:bodyPr>
            <a:p>
              <a:pPr>
                <a:spcBef>
                  <a:spcPct val="50000"/>
                </a:spcBef>
              </a:pPr>
              <a:r>
                <a:rPr altLang="en-US" b="1" sz="2400" lang="zh-CN"/>
                <a:t>中断向量表</a:t>
              </a:r>
            </a:p>
          </p:txBody>
        </p:sp>
      </p:grpSp>
      <p:sp>
        <p:nvSpPr>
          <p:cNvPr id="1048710" name="Text Box 43"/>
          <p:cNvSpPr txBox="1">
            <a:spLocks noChangeArrowheads="1"/>
          </p:cNvSpPr>
          <p:nvPr/>
        </p:nvSpPr>
        <p:spPr bwMode="auto">
          <a:xfrm>
            <a:off x="6386513" y="2254969"/>
            <a:ext cx="1509712" cy="1564641"/>
          </a:xfrm>
          <a:prstGeom prst="rect"/>
          <a:noFill/>
          <a:ln w="19050">
            <a:solidFill>
              <a:srgbClr val="003800"/>
            </a:solidFill>
            <a:miter lim="800000"/>
            <a:headEnd/>
            <a:tailEnd/>
          </a:ln>
          <a:effectLst/>
        </p:spPr>
        <p:txBody>
          <a:bodyPr>
            <a:spAutoFit/>
          </a:bodyPr>
          <a:p>
            <a:pPr>
              <a:spcBef>
                <a:spcPct val="50000"/>
              </a:spcBef>
            </a:pPr>
            <a:r>
              <a:rPr altLang="en-US" b="1" sz="2400" lang="zh-CN"/>
              <a:t> 主程序</a:t>
            </a:r>
          </a:p>
          <a:p>
            <a:pPr>
              <a:lnSpc>
                <a:spcPct val="50000"/>
              </a:lnSpc>
            </a:pPr>
            <a:r>
              <a:rPr altLang="en-US" b="1" sz="2400" lang="zh-CN"/>
              <a:t>    ….</a:t>
            </a:r>
          </a:p>
          <a:p>
            <a:pPr>
              <a:lnSpc>
                <a:spcPct val="40000"/>
              </a:lnSpc>
            </a:pPr>
            <a:r>
              <a:rPr altLang="en-US" b="1" sz="2400" lang="zh-CN"/>
              <a:t>    ….</a:t>
            </a:r>
          </a:p>
          <a:p>
            <a:pPr>
              <a:lnSpc>
                <a:spcPct val="40000"/>
              </a:lnSpc>
            </a:pPr>
            <a:r>
              <a:rPr altLang="en-US" b="1" sz="2400" lang="zh-CN"/>
              <a:t>    ….</a:t>
            </a:r>
          </a:p>
          <a:p>
            <a:pPr>
              <a:lnSpc>
                <a:spcPct val="40000"/>
              </a:lnSpc>
            </a:pPr>
            <a:r>
              <a:rPr altLang="en-US" b="1" sz="2400" lang="zh-CN"/>
              <a:t>    ….</a:t>
            </a:r>
          </a:p>
          <a:p>
            <a:pPr>
              <a:lnSpc>
                <a:spcPct val="40000"/>
              </a:lnSpc>
            </a:pPr>
            <a:r>
              <a:rPr altLang="en-US" b="1" sz="2400" lang="zh-CN"/>
              <a:t>    ….</a:t>
            </a:r>
          </a:p>
          <a:p>
            <a:pPr>
              <a:lnSpc>
                <a:spcPct val="40000"/>
              </a:lnSpc>
            </a:pPr>
            <a:r>
              <a:rPr altLang="en-US" b="1" sz="2400" lang="zh-CN"/>
              <a:t>    …. </a:t>
            </a:r>
          </a:p>
          <a:p>
            <a:pPr>
              <a:lnSpc>
                <a:spcPct val="40000"/>
              </a:lnSpc>
            </a:pPr>
            <a:r>
              <a:rPr altLang="en-US" b="1" sz="2400" lang="zh-CN"/>
              <a:t>    …. </a:t>
            </a:r>
          </a:p>
          <a:p>
            <a:pPr>
              <a:lnSpc>
                <a:spcPct val="30000"/>
              </a:lnSpc>
            </a:pPr>
            <a:r>
              <a:rPr altLang="en-US" b="1" sz="2400" lang="zh-CN"/>
              <a:t> </a:t>
            </a:r>
          </a:p>
        </p:txBody>
      </p:sp>
      <p:sp>
        <p:nvSpPr>
          <p:cNvPr id="1048711" name="Text Box 44"/>
          <p:cNvSpPr txBox="1">
            <a:spLocks noChangeArrowheads="1"/>
          </p:cNvSpPr>
          <p:nvPr/>
        </p:nvSpPr>
        <p:spPr bwMode="auto">
          <a:xfrm>
            <a:off x="8531225" y="2302594"/>
            <a:ext cx="1417638" cy="1513840"/>
          </a:xfrm>
          <a:prstGeom prst="rect"/>
          <a:noFill/>
          <a:ln w="19050">
            <a:solidFill>
              <a:srgbClr val="003800"/>
            </a:solidFill>
            <a:miter lim="800000"/>
            <a:headEnd/>
            <a:tailEnd/>
          </a:ln>
          <a:effectLst/>
        </p:spPr>
        <p:txBody>
          <a:bodyPr>
            <a:spAutoFit/>
          </a:bodyPr>
          <a:p>
            <a:pPr algn="ctr">
              <a:spcBef>
                <a:spcPct val="50000"/>
              </a:spcBef>
            </a:pPr>
            <a:endParaRPr altLang="en-US" b="1" sz="2400" lang="zh-CN"/>
          </a:p>
          <a:p>
            <a:pPr algn="ctr"/>
            <a:r>
              <a:rPr altLang="en-US" b="1" sz="2400" lang="zh-CN"/>
              <a:t>中断服务程序</a:t>
            </a:r>
          </a:p>
          <a:p>
            <a:pPr algn="ctr"/>
            <a:endParaRPr altLang="en-US" b="1" sz="2400" lang="zh-CN"/>
          </a:p>
        </p:txBody>
      </p:sp>
      <p:sp>
        <p:nvSpPr>
          <p:cNvPr id="1048712" name="Freeform 45"/>
          <p:cNvSpPr/>
          <p:nvPr/>
        </p:nvSpPr>
        <p:spPr bwMode="auto">
          <a:xfrm>
            <a:off x="4303713" y="4513982"/>
            <a:ext cx="1173162" cy="398462"/>
          </a:xfrm>
          <a:custGeom>
            <a:avLst/>
            <a:gdLst>
              <a:gd name="T0" fmla="*/ 0 w 739"/>
              <a:gd name="T1" fmla="*/ 0 h 1498"/>
              <a:gd name="T2" fmla="*/ 288 w 739"/>
              <a:gd name="T3" fmla="*/ 0 h 1498"/>
              <a:gd name="T4" fmla="*/ 288 w 739"/>
              <a:gd name="T5" fmla="*/ 1498 h 1498"/>
              <a:gd name="T6" fmla="*/ 739 w 739"/>
              <a:gd name="T7" fmla="*/ 1498 h 1498"/>
            </a:gdLst>
            <a:ahLst/>
            <a:cxnLst>
              <a:cxn ang="0">
                <a:pos x="T0" y="T1"/>
              </a:cxn>
              <a:cxn ang="0">
                <a:pos x="T2" y="T3"/>
              </a:cxn>
              <a:cxn ang="0">
                <a:pos x="T4" y="T5"/>
              </a:cxn>
              <a:cxn ang="0">
                <a:pos x="T6" y="T7"/>
              </a:cxn>
            </a:cxnLst>
            <a:rect l="0" t="0" r="r" b="b"/>
            <a:pathLst>
              <a:path w="739" h="1498">
                <a:moveTo>
                  <a:pt x="0" y="0"/>
                </a:moveTo>
                <a:lnTo>
                  <a:pt x="288" y="0"/>
                </a:lnTo>
                <a:lnTo>
                  <a:pt x="288" y="1498"/>
                </a:lnTo>
                <a:lnTo>
                  <a:pt x="739" y="1498"/>
                </a:lnTo>
              </a:path>
            </a:pathLst>
          </a:custGeom>
          <a:noFill/>
          <a:ln w="19050">
            <a:solidFill>
              <a:srgbClr val="003800"/>
            </a:solidFill>
            <a:round/>
            <a:headEnd/>
            <a:tailEnd type="triangle" w="sm" len="med"/>
          </a:ln>
          <a:effectLst/>
        </p:spPr>
        <p:txBody>
          <a:bodyPr wrap="none"/>
          <a:p>
            <a:endParaRPr altLang="en-US" b="1" sz="2400" lang="zh-CN"/>
          </a:p>
        </p:txBody>
      </p:sp>
      <p:sp>
        <p:nvSpPr>
          <p:cNvPr id="1048713" name="Text Box 46"/>
          <p:cNvSpPr txBox="1">
            <a:spLocks noChangeArrowheads="1"/>
          </p:cNvSpPr>
          <p:nvPr/>
        </p:nvSpPr>
        <p:spPr bwMode="auto">
          <a:xfrm>
            <a:off x="5503863" y="4695527"/>
            <a:ext cx="1244600" cy="461665"/>
          </a:xfrm>
          <a:prstGeom prst="rect"/>
          <a:noFill/>
          <a:ln w="22225">
            <a:solidFill>
              <a:srgbClr val="003800"/>
            </a:solidFill>
            <a:miter lim="800000"/>
            <a:headEnd/>
            <a:tailEnd/>
          </a:ln>
          <a:effectLst/>
        </p:spPr>
        <p:txBody>
          <a:bodyPr wrap="square">
            <a:spAutoFit/>
          </a:bodyPr>
          <a:p>
            <a:pPr algn="ctr">
              <a:spcBef>
                <a:spcPct val="50000"/>
              </a:spcBef>
            </a:pPr>
            <a:r>
              <a:rPr altLang="zh-CN" b="1" sz="2400" lang="en-US"/>
              <a:t>PC</a:t>
            </a:r>
          </a:p>
        </p:txBody>
      </p:sp>
      <p:sp>
        <p:nvSpPr>
          <p:cNvPr id="1048714" name="Text Box 50"/>
          <p:cNvSpPr txBox="1">
            <a:spLocks noChangeArrowheads="1"/>
          </p:cNvSpPr>
          <p:nvPr/>
        </p:nvSpPr>
        <p:spPr bwMode="auto">
          <a:xfrm>
            <a:off x="2166938" y="2558487"/>
            <a:ext cx="4137025" cy="1158241"/>
          </a:xfrm>
          <a:prstGeom prst="rect"/>
          <a:noFill/>
          <a:ln>
            <a:noFill/>
          </a:ln>
          <a:effectLst/>
        </p:spPr>
        <p:txBody>
          <a:bodyPr>
            <a:spAutoFit/>
          </a:bodyPr>
          <a:p>
            <a:pPr>
              <a:spcBef>
                <a:spcPct val="50000"/>
              </a:spcBef>
            </a:pPr>
            <a:r>
              <a:rPr altLang="en-US" b="1" sz="2400" lang="zh-CN"/>
              <a:t>中断响应周期内, 获取中断号, 访问中断向量表, 得到服务程序入口地址</a:t>
            </a:r>
            <a:endParaRPr altLang="zh-CN" b="1" sz="2400" lang="en-US"/>
          </a:p>
        </p:txBody>
      </p:sp>
      <p:grpSp>
        <p:nvGrpSpPr>
          <p:cNvPr id="55" name="Group 65"/>
          <p:cNvGrpSpPr/>
          <p:nvPr/>
        </p:nvGrpSpPr>
        <p:grpSpPr bwMode="auto">
          <a:xfrm>
            <a:off x="3440113" y="1484784"/>
            <a:ext cx="2481262" cy="461963"/>
            <a:chOff x="1207" y="378"/>
            <a:chExt cx="1563" cy="291"/>
          </a:xfrm>
        </p:grpSpPr>
        <p:sp>
          <p:nvSpPr>
            <p:cNvPr id="1048715" name="Line 56"/>
            <p:cNvSpPr>
              <a:spLocks noChangeShapeType="1"/>
            </p:cNvSpPr>
            <p:nvPr/>
          </p:nvSpPr>
          <p:spPr bwMode="auto">
            <a:xfrm>
              <a:off x="1207" y="551"/>
              <a:ext cx="576" cy="0"/>
            </a:xfrm>
            <a:prstGeom prst="line"/>
            <a:noFill/>
            <a:ln w="22225">
              <a:solidFill>
                <a:srgbClr val="003800"/>
              </a:solidFill>
              <a:round/>
              <a:headEnd type="triangle" w="med" len="med"/>
              <a:tailEnd/>
            </a:ln>
            <a:effectLst/>
          </p:spPr>
          <p:txBody>
            <a:bodyPr wrap="none"/>
            <a:p>
              <a:endParaRPr altLang="en-US" b="1" sz="2400" lang="zh-CN"/>
            </a:p>
          </p:txBody>
        </p:sp>
        <p:sp>
          <p:nvSpPr>
            <p:cNvPr id="1048716" name="Text Box 57"/>
            <p:cNvSpPr txBox="1">
              <a:spLocks noChangeArrowheads="1"/>
            </p:cNvSpPr>
            <p:nvPr/>
          </p:nvSpPr>
          <p:spPr bwMode="auto">
            <a:xfrm>
              <a:off x="1730" y="378"/>
              <a:ext cx="823" cy="291"/>
            </a:xfrm>
            <a:prstGeom prst="rect"/>
            <a:noFill/>
            <a:ln>
              <a:noFill/>
            </a:ln>
            <a:effectLst/>
          </p:spPr>
          <p:txBody>
            <a:bodyPr>
              <a:spAutoFit/>
            </a:bodyPr>
            <a:p>
              <a:pPr>
                <a:spcBef>
                  <a:spcPct val="50000"/>
                </a:spcBef>
              </a:pPr>
              <a:r>
                <a:rPr altLang="en-US" b="1" sz="2400" lang="zh-CN"/>
                <a:t>中断号</a:t>
              </a:r>
            </a:p>
          </p:txBody>
        </p:sp>
        <p:sp>
          <p:nvSpPr>
            <p:cNvPr id="1048717" name="Line 58"/>
            <p:cNvSpPr>
              <a:spLocks noChangeShapeType="1"/>
            </p:cNvSpPr>
            <p:nvPr/>
          </p:nvSpPr>
          <p:spPr bwMode="auto">
            <a:xfrm flipH="1">
              <a:off x="2453" y="561"/>
              <a:ext cx="317" cy="0"/>
            </a:xfrm>
            <a:prstGeom prst="line"/>
            <a:noFill/>
            <a:ln w="22225">
              <a:solidFill>
                <a:srgbClr val="003800"/>
              </a:solidFill>
              <a:round/>
              <a:headEnd/>
              <a:tailEnd/>
            </a:ln>
            <a:effectLst/>
          </p:spPr>
          <p:txBody>
            <a:bodyPr wrap="none"/>
            <a:p>
              <a:endParaRPr altLang="en-US" b="1" sz="2400" lang="zh-CN"/>
            </a:p>
          </p:txBody>
        </p:sp>
      </p:grpSp>
      <p:sp>
        <p:nvSpPr>
          <p:cNvPr id="1048718" name="Freeform 61"/>
          <p:cNvSpPr/>
          <p:nvPr/>
        </p:nvSpPr>
        <p:spPr bwMode="auto">
          <a:xfrm>
            <a:off x="1920875" y="1858094"/>
            <a:ext cx="503238" cy="2708275"/>
          </a:xfrm>
          <a:custGeom>
            <a:avLst/>
            <a:gdLst>
              <a:gd name="T0" fmla="*/ 144 w 317"/>
              <a:gd name="T1" fmla="*/ 0 h 1699"/>
              <a:gd name="T2" fmla="*/ 0 w 317"/>
              <a:gd name="T3" fmla="*/ 0 h 1699"/>
              <a:gd name="T4" fmla="*/ 0 w 317"/>
              <a:gd name="T5" fmla="*/ 1699 h 1699"/>
              <a:gd name="T6" fmla="*/ 317 w 317"/>
              <a:gd name="T7" fmla="*/ 1699 h 1699"/>
            </a:gdLst>
            <a:ahLst/>
            <a:cxnLst>
              <a:cxn ang="0">
                <a:pos x="T0" y="T1"/>
              </a:cxn>
              <a:cxn ang="0">
                <a:pos x="T2" y="T3"/>
              </a:cxn>
              <a:cxn ang="0">
                <a:pos x="T4" y="T5"/>
              </a:cxn>
              <a:cxn ang="0">
                <a:pos x="T6" y="T7"/>
              </a:cxn>
            </a:cxnLst>
            <a:rect l="0" t="0" r="r" b="b"/>
            <a:pathLst>
              <a:path w="317" h="1699">
                <a:moveTo>
                  <a:pt x="144" y="0"/>
                </a:moveTo>
                <a:lnTo>
                  <a:pt x="0" y="0"/>
                </a:lnTo>
                <a:lnTo>
                  <a:pt x="0" y="1699"/>
                </a:lnTo>
                <a:lnTo>
                  <a:pt x="317" y="1699"/>
                </a:lnTo>
              </a:path>
            </a:pathLst>
          </a:custGeom>
          <a:noFill/>
          <a:ln w="19050">
            <a:solidFill>
              <a:srgbClr val="003800"/>
            </a:solidFill>
            <a:round/>
            <a:headEnd type="none" w="med" len="med"/>
            <a:tailEnd type="triangle" w="med" len="med"/>
          </a:ln>
          <a:effectLst/>
        </p:spPr>
        <p:txBody>
          <a:bodyPr wrap="none"/>
          <a:p>
            <a:endParaRPr altLang="en-US" b="1" sz="2400" lang="zh-CN"/>
          </a:p>
        </p:txBody>
      </p:sp>
      <p:sp>
        <p:nvSpPr>
          <p:cNvPr id="1048719" name="Freeform 62"/>
          <p:cNvSpPr/>
          <p:nvPr/>
        </p:nvSpPr>
        <p:spPr bwMode="auto">
          <a:xfrm>
            <a:off x="6748463" y="3143473"/>
            <a:ext cx="3695700" cy="1768971"/>
          </a:xfrm>
          <a:custGeom>
            <a:avLst/>
            <a:gdLst>
              <a:gd name="T0" fmla="*/ 0 w 2378"/>
              <a:gd name="T1" fmla="*/ 1770 h 1770"/>
              <a:gd name="T2" fmla="*/ 2378 w 2378"/>
              <a:gd name="T3" fmla="*/ 1770 h 1770"/>
              <a:gd name="T4" fmla="*/ 2378 w 2378"/>
              <a:gd name="T5" fmla="*/ 0 h 1770"/>
              <a:gd name="T6" fmla="*/ 2066 w 2378"/>
              <a:gd name="T7" fmla="*/ 0 h 1770"/>
            </a:gdLst>
            <a:ahLst/>
            <a:cxnLst>
              <a:cxn ang="0">
                <a:pos x="T0" y="T1"/>
              </a:cxn>
              <a:cxn ang="0">
                <a:pos x="T2" y="T3"/>
              </a:cxn>
              <a:cxn ang="0">
                <a:pos x="T4" y="T5"/>
              </a:cxn>
              <a:cxn ang="0">
                <a:pos x="T6" y="T7"/>
              </a:cxn>
            </a:cxnLst>
            <a:rect l="0" t="0" r="r" b="b"/>
            <a:pathLst>
              <a:path w="2378" h="1770">
                <a:moveTo>
                  <a:pt x="0" y="1770"/>
                </a:moveTo>
                <a:lnTo>
                  <a:pt x="2378" y="1770"/>
                </a:lnTo>
                <a:lnTo>
                  <a:pt x="2378" y="0"/>
                </a:lnTo>
                <a:lnTo>
                  <a:pt x="2066" y="0"/>
                </a:lnTo>
              </a:path>
            </a:pathLst>
          </a:custGeom>
          <a:noFill/>
          <a:ln w="19050">
            <a:solidFill>
              <a:srgbClr val="003800"/>
            </a:solidFill>
            <a:round/>
            <a:headEnd/>
            <a:tailEnd type="triangle" w="med" len="med"/>
          </a:ln>
          <a:effectLst/>
        </p:spPr>
        <p:txBody>
          <a:bodyPr wrap="none"/>
          <a:p>
            <a:endParaRPr altLang="en-US" b="1" sz="2400" lang="zh-CN"/>
          </a:p>
        </p:txBody>
      </p:sp>
      <p:sp>
        <p:nvSpPr>
          <p:cNvPr id="1048720" name="Freeform 63"/>
          <p:cNvSpPr/>
          <p:nvPr/>
        </p:nvSpPr>
        <p:spPr bwMode="auto">
          <a:xfrm>
            <a:off x="7929563" y="3143473"/>
            <a:ext cx="598487" cy="501551"/>
          </a:xfrm>
          <a:custGeom>
            <a:avLst/>
            <a:gdLst>
              <a:gd name="T0" fmla="*/ 469 w 469"/>
              <a:gd name="T1" fmla="*/ 412 h 412"/>
              <a:gd name="T2" fmla="*/ 321 w 469"/>
              <a:gd name="T3" fmla="*/ 412 h 412"/>
              <a:gd name="T4" fmla="*/ 271 w 469"/>
              <a:gd name="T5" fmla="*/ 412 h 412"/>
              <a:gd name="T6" fmla="*/ 271 w 469"/>
              <a:gd name="T7" fmla="*/ 0 h 412"/>
              <a:gd name="T8" fmla="*/ 0 w 469"/>
              <a:gd name="T9" fmla="*/ 0 h 412"/>
            </a:gdLst>
            <a:ahLst/>
            <a:cxnLst>
              <a:cxn ang="0">
                <a:pos x="T0" y="T1"/>
              </a:cxn>
              <a:cxn ang="0">
                <a:pos x="T2" y="T3"/>
              </a:cxn>
              <a:cxn ang="0">
                <a:pos x="T4" y="T5"/>
              </a:cxn>
              <a:cxn ang="0">
                <a:pos x="T6" y="T7"/>
              </a:cxn>
              <a:cxn ang="0">
                <a:pos x="T8" y="T9"/>
              </a:cxn>
            </a:cxnLst>
            <a:rect l="0" t="0" r="r" b="b"/>
            <a:pathLst>
              <a:path w="469" h="412">
                <a:moveTo>
                  <a:pt x="469" y="412"/>
                </a:moveTo>
                <a:lnTo>
                  <a:pt x="321" y="412"/>
                </a:lnTo>
                <a:lnTo>
                  <a:pt x="271" y="412"/>
                </a:lnTo>
                <a:lnTo>
                  <a:pt x="271" y="0"/>
                </a:lnTo>
                <a:lnTo>
                  <a:pt x="0" y="0"/>
                </a:lnTo>
              </a:path>
            </a:pathLst>
          </a:custGeom>
          <a:noFill/>
          <a:ln w="19050">
            <a:solidFill>
              <a:srgbClr val="003800"/>
            </a:solidFill>
            <a:round/>
            <a:headEnd/>
            <a:tailEnd type="triangle" w="med" len="med"/>
          </a:ln>
          <a:effectLst/>
        </p:spPr>
        <p:txBody>
          <a:bodyPr wrap="none"/>
          <a:p>
            <a:endParaRPr altLang="en-US" b="1" sz="2400" lang="zh-CN"/>
          </a:p>
        </p:txBody>
      </p:sp>
      <mc:AlternateContent xmlns:mc="http://schemas.openxmlformats.org/markup-compatibility/2006">
        <mc:Choice xmlns:p14="http://schemas.microsoft.com/office/powerpoint/2010/main" Requires="p14">
          <p:contentPart p14:bwMode="auto" r:id="rId1">
            <p14:nvContentPartPr>
              <p14:cNvPr id="1048721" name=""/>
              <p14:cNvContentPartPr/>
              <p14:nvPr/>
            </p14:nvContentPartPr>
            <p14:xfrm>
              <a:off x="5085052" y="5362739"/>
              <a:ext cx="364693" cy="417758"/>
            </p14:xfrm>
          </p:contentPart>
        </mc:Choice>
        <mc:Fallback>
          <p:sp>
            <p:nvSpPr>
              <p:cNvPr id="1048721" name=""/>
              <p:cNvSpPr/>
              <p:nvPr/>
            </p:nvSpPr>
            <p:spPr>
              <a:xfrm>
                <a:off x="5085052" y="5362739"/>
                <a:ext cx="364693" cy="417758"/>
              </a:xfrm>
            </p:spPr>
          </p:sp>
        </mc:Fallback>
      </mc:AlternateContent>
      <mc:AlternateContent xmlns:mc="http://schemas.openxmlformats.org/markup-compatibility/2006">
        <mc:Choice xmlns:p14="http://schemas.microsoft.com/office/powerpoint/2010/main" Requires="p14">
          <p:contentPart p14:bwMode="auto" r:id="rId2">
            <p14:nvContentPartPr>
              <p14:cNvPr id="1048722" name=""/>
              <p14:cNvContentPartPr/>
              <p14:nvPr/>
            </p14:nvContentPartPr>
            <p14:xfrm>
              <a:off x="5482438" y="5491242"/>
              <a:ext cx="208635" cy="220547"/>
            </p14:xfrm>
          </p:contentPart>
        </mc:Choice>
        <mc:Fallback>
          <p:sp>
            <p:nvSpPr>
              <p:cNvPr id="1048722" name=""/>
              <p:cNvSpPr/>
              <p:nvPr/>
            </p:nvSpPr>
            <p:spPr>
              <a:xfrm>
                <a:off x="5482438" y="5491242"/>
                <a:ext cx="208635" cy="220547"/>
              </a:xfrm>
            </p:spPr>
          </p:sp>
        </mc:Fallback>
      </mc:AlternateContent>
      <mc:AlternateContent xmlns:mc="http://schemas.openxmlformats.org/markup-compatibility/2006">
        <mc:Choice xmlns:p14="http://schemas.microsoft.com/office/powerpoint/2010/main" Requires="p14">
          <p:contentPart p14:bwMode="auto" r:id="rId3">
            <p14:nvContentPartPr>
              <p14:cNvPr id="1048723" name=""/>
              <p14:cNvContentPartPr/>
              <p14:nvPr/>
            </p14:nvContentPartPr>
            <p14:xfrm>
              <a:off x="5550791" y="5463112"/>
              <a:ext cx="244617" cy="247805"/>
            </p14:xfrm>
          </p:contentPart>
        </mc:Choice>
        <mc:Fallback>
          <p:sp>
            <p:nvSpPr>
              <p:cNvPr id="1048723" name=""/>
              <p:cNvSpPr/>
              <p:nvPr/>
            </p:nvSpPr>
            <p:spPr>
              <a:xfrm>
                <a:off x="5550791" y="5463112"/>
                <a:ext cx="244617" cy="247805"/>
              </a:xfrm>
            </p:spPr>
          </p:sp>
        </mc:Fallback>
      </mc:AlternateContent>
      <mc:AlternateContent xmlns:mc="http://schemas.openxmlformats.org/markup-compatibility/2006">
        <mc:Choice xmlns:p14="http://schemas.microsoft.com/office/powerpoint/2010/main" Requires="p14">
          <p:contentPart p14:bwMode="auto" r:id="rId4">
            <p14:nvContentPartPr>
              <p14:cNvPr id="1048724" name=""/>
              <p14:cNvContentPartPr/>
              <p14:nvPr/>
            </p14:nvContentPartPr>
            <p14:xfrm>
              <a:off x="5972403" y="5406853"/>
              <a:ext cx="4847" cy="316387"/>
            </p14:xfrm>
          </p:contentPart>
        </mc:Choice>
        <mc:Fallback>
          <p:sp>
            <p:nvSpPr>
              <p:cNvPr id="1048724" name=""/>
              <p:cNvSpPr/>
              <p:nvPr/>
            </p:nvSpPr>
            <p:spPr>
              <a:xfrm>
                <a:off x="5972403" y="5406853"/>
                <a:ext cx="4847" cy="316387"/>
              </a:xfrm>
            </p:spPr>
          </p:sp>
        </mc:Fallback>
      </mc:AlternateContent>
      <mc:AlternateContent xmlns:mc="http://schemas.openxmlformats.org/markup-compatibility/2006">
        <mc:Choice xmlns:p14="http://schemas.microsoft.com/office/powerpoint/2010/main" Requires="p14">
          <p:contentPart p14:bwMode="auto" r:id="rId5">
            <p14:nvContentPartPr>
              <p14:cNvPr id="1048725" name=""/>
              <p14:cNvContentPartPr/>
              <p14:nvPr/>
            </p14:nvContentPartPr>
            <p14:xfrm>
              <a:off x="5960417" y="5378723"/>
              <a:ext cx="105571" cy="140544"/>
            </p14:xfrm>
          </p:contentPart>
        </mc:Choice>
        <mc:Fallback>
          <p:sp>
            <p:nvSpPr>
              <p:cNvPr id="1048725" name=""/>
              <p:cNvSpPr/>
              <p:nvPr/>
            </p:nvSpPr>
            <p:spPr>
              <a:xfrm>
                <a:off x="5960417" y="5378723"/>
                <a:ext cx="105571" cy="140544"/>
              </a:xfrm>
            </p:spPr>
          </p:sp>
        </mc:Fallback>
      </mc:AlternateContent>
      <mc:AlternateContent xmlns:mc="http://schemas.openxmlformats.org/markup-compatibility/2006">
        <mc:Choice xmlns:p14="http://schemas.microsoft.com/office/powerpoint/2010/main" Requires="p14">
          <p:contentPart p14:bwMode="auto" r:id="rId6">
            <p14:nvContentPartPr>
              <p14:cNvPr id="1048726" name=""/>
              <p14:cNvContentPartPr/>
              <p14:nvPr/>
            </p14:nvContentPartPr>
            <p14:xfrm>
              <a:off x="6146732" y="5407206"/>
              <a:ext cx="194144" cy="274691"/>
            </p14:xfrm>
          </p:contentPart>
        </mc:Choice>
        <mc:Fallback>
          <p:sp>
            <p:nvSpPr>
              <p:cNvPr id="1048726" name=""/>
              <p:cNvSpPr/>
              <p:nvPr/>
            </p:nvSpPr>
            <p:spPr>
              <a:xfrm>
                <a:off x="6146732" y="5407206"/>
                <a:ext cx="194144" cy="274691"/>
              </a:xfrm>
            </p:spPr>
          </p:sp>
        </mc:Fallback>
      </mc:AlternateContent>
      <mc:AlternateContent xmlns:mc="http://schemas.openxmlformats.org/markup-compatibility/2006">
        <mc:Choice xmlns:p14="http://schemas.microsoft.com/office/powerpoint/2010/main" Requires="p14">
          <p:contentPart p14:bwMode="auto" r:id="rId7">
            <p14:nvContentPartPr>
              <p14:cNvPr id="1048727" name=""/>
              <p14:cNvContentPartPr/>
              <p14:nvPr/>
            </p14:nvContentPartPr>
            <p14:xfrm>
              <a:off x="6538382" y="5631890"/>
              <a:ext cx="5611" cy="61355"/>
            </p14:xfrm>
          </p:contentPart>
        </mc:Choice>
        <mc:Fallback>
          <p:sp>
            <p:nvSpPr>
              <p:cNvPr id="1048727" name=""/>
              <p:cNvSpPr/>
              <p:nvPr/>
            </p:nvSpPr>
            <p:spPr>
              <a:xfrm>
                <a:off x="6538382" y="5631890"/>
                <a:ext cx="5611" cy="61355"/>
              </a:xfrm>
            </p:spPr>
          </p:sp>
        </mc:Fallback>
      </mc:AlternateContent>
      <mc:AlternateContent xmlns:mc="http://schemas.openxmlformats.org/markup-compatibility/2006">
        <mc:Choice xmlns:p14="http://schemas.microsoft.com/office/powerpoint/2010/main" Requires="p14">
          <p:contentPart p14:bwMode="auto" r:id="rId8">
            <p14:nvContentPartPr>
              <p14:cNvPr id="1048728" name=""/>
              <p14:cNvContentPartPr/>
              <p14:nvPr/>
            </p14:nvContentPartPr>
            <p14:xfrm>
              <a:off x="6719121" y="5451860"/>
              <a:ext cx="116660" cy="241289"/>
            </p14:xfrm>
          </p:contentPart>
        </mc:Choice>
        <mc:Fallback>
          <p:sp>
            <p:nvSpPr>
              <p:cNvPr id="1048728" name=""/>
              <p:cNvSpPr/>
              <p:nvPr/>
            </p:nvSpPr>
            <p:spPr>
              <a:xfrm>
                <a:off x="6719121" y="5451860"/>
                <a:ext cx="116660" cy="241289"/>
              </a:xfrm>
            </p:spPr>
          </p:sp>
        </mc:Fallback>
      </mc:AlternateContent>
      <mc:AlternateContent xmlns:mc="http://schemas.openxmlformats.org/markup-compatibility/2006">
        <mc:Choice xmlns:p14="http://schemas.microsoft.com/office/powerpoint/2010/main" Requires="p14">
          <p:contentPart p14:bwMode="auto" r:id="rId9">
            <p14:nvContentPartPr>
              <p14:cNvPr id="1048729" name=""/>
              <p14:cNvContentPartPr/>
              <p14:nvPr/>
            </p14:nvContentPartPr>
            <p14:xfrm>
              <a:off x="6796502" y="5446234"/>
              <a:ext cx="251205" cy="290161"/>
            </p14:xfrm>
          </p:contentPart>
        </mc:Choice>
        <mc:Fallback>
          <p:sp>
            <p:nvSpPr>
              <p:cNvPr id="1048729" name=""/>
              <p:cNvSpPr/>
              <p:nvPr/>
            </p:nvSpPr>
            <p:spPr>
              <a:xfrm>
                <a:off x="6796502" y="5446234"/>
                <a:ext cx="251205" cy="290161"/>
              </a:xfrm>
            </p:spPr>
          </p:sp>
        </mc:Fallback>
      </mc:AlternateContent>
      <mc:AlternateContent xmlns:mc="http://schemas.openxmlformats.org/markup-compatibility/2006">
        <mc:Choice xmlns:p14="http://schemas.microsoft.com/office/powerpoint/2010/main" Requires="p14">
          <p:contentPart p14:bwMode="auto" r:id="rId10">
            <p14:nvContentPartPr>
              <p14:cNvPr id="1048730" name=""/>
              <p14:cNvContentPartPr/>
              <p14:nvPr/>
            </p14:nvContentPartPr>
            <p14:xfrm>
              <a:off x="7175764" y="5434982"/>
              <a:ext cx="86476" cy="286476"/>
            </p14:xfrm>
          </p:contentPart>
        </mc:Choice>
        <mc:Fallback>
          <p:sp>
            <p:nvSpPr>
              <p:cNvPr id="1048730" name=""/>
              <p:cNvSpPr/>
              <p:nvPr/>
            </p:nvSpPr>
            <p:spPr>
              <a:xfrm>
                <a:off x="7175764" y="5434982"/>
                <a:ext cx="86476" cy="286476"/>
              </a:xfrm>
            </p:spPr>
          </p:sp>
        </mc:Fallback>
      </mc:AlternateContent>
      <mc:AlternateContent xmlns:mc="http://schemas.openxmlformats.org/markup-compatibility/2006">
        <mc:Choice xmlns:p14="http://schemas.microsoft.com/office/powerpoint/2010/main" Requires="p14">
          <p:contentPart p14:bwMode="auto" r:id="rId11">
            <p14:nvContentPartPr>
              <p14:cNvPr id="1048731" name=""/>
              <p14:cNvContentPartPr/>
              <p14:nvPr/>
            </p14:nvContentPartPr>
            <p14:xfrm>
              <a:off x="7228573" y="5450381"/>
              <a:ext cx="140942" cy="317793"/>
            </p14:xfrm>
          </p:contentPart>
        </mc:Choice>
        <mc:Fallback>
          <p:sp>
            <p:nvSpPr>
              <p:cNvPr id="1048731" name=""/>
              <p:cNvSpPr/>
              <p:nvPr/>
            </p:nvSpPr>
            <p:spPr>
              <a:xfrm>
                <a:off x="7228573" y="5450381"/>
                <a:ext cx="140942" cy="317793"/>
              </a:xfrm>
            </p:spPr>
          </p:sp>
        </mc:Fallback>
      </mc:AlternateContent>
      <mc:AlternateContent xmlns:mc="http://schemas.openxmlformats.org/markup-compatibility/2006">
        <mc:Choice xmlns:p14="http://schemas.microsoft.com/office/powerpoint/2010/main" Requires="p14">
          <p:contentPart p14:bwMode="auto" r:id="rId12">
            <p14:nvContentPartPr>
              <p14:cNvPr id="1048732" name=""/>
              <p14:cNvContentPartPr/>
              <p14:nvPr/>
            </p14:nvContentPartPr>
            <p14:xfrm>
              <a:off x="7220365" y="5645475"/>
              <a:ext cx="83284" cy="14544"/>
            </p14:xfrm>
          </p:contentPart>
        </mc:Choice>
        <mc:Fallback>
          <p:sp>
            <p:nvSpPr>
              <p:cNvPr id="1048732" name=""/>
              <p:cNvSpPr/>
              <p:nvPr/>
            </p:nvSpPr>
            <p:spPr>
              <a:xfrm>
                <a:off x="7220365" y="5645475"/>
                <a:ext cx="83284" cy="14544"/>
              </a:xfrm>
            </p:spPr>
          </p:sp>
        </mc:Fallback>
      </mc:AlternateContent>
      <mc:AlternateContent xmlns:mc="http://schemas.openxmlformats.org/markup-compatibility/2006">
        <mc:Choice xmlns:p14="http://schemas.microsoft.com/office/powerpoint/2010/main" Requires="p14">
          <p:contentPart p14:bwMode="auto" r:id="rId13">
            <p14:nvContentPartPr>
              <p14:cNvPr id="1048733" name=""/>
              <p14:cNvContentPartPr/>
              <p14:nvPr/>
            </p14:nvContentPartPr>
            <p14:xfrm>
              <a:off x="7570863" y="5457486"/>
              <a:ext cx="33668" cy="272312"/>
            </p14:xfrm>
          </p:contentPart>
        </mc:Choice>
        <mc:Fallback>
          <p:sp>
            <p:nvSpPr>
              <p:cNvPr id="1048733" name=""/>
              <p:cNvSpPr/>
              <p:nvPr/>
            </p:nvSpPr>
            <p:spPr>
              <a:xfrm>
                <a:off x="7570863" y="5457486"/>
                <a:ext cx="33668" cy="272312"/>
              </a:xfrm>
            </p:spPr>
          </p:sp>
        </mc:Fallback>
      </mc:AlternateContent>
      <mc:AlternateContent xmlns:mc="http://schemas.openxmlformats.org/markup-compatibility/2006">
        <mc:Choice xmlns:p14="http://schemas.microsoft.com/office/powerpoint/2010/main" Requires="p14">
          <p:contentPart p14:bwMode="auto" r:id="rId14">
            <p14:nvContentPartPr>
              <p14:cNvPr id="1048734" name=""/>
              <p14:cNvContentPartPr/>
              <p14:nvPr/>
            </p14:nvContentPartPr>
            <p14:xfrm>
              <a:off x="7582085" y="5437133"/>
              <a:ext cx="298604" cy="324387"/>
            </p14:xfrm>
          </p:contentPart>
        </mc:Choice>
        <mc:Fallback>
          <p:sp>
            <p:nvSpPr>
              <p:cNvPr id="1048734" name=""/>
              <p:cNvSpPr/>
              <p:nvPr/>
            </p:nvSpPr>
            <p:spPr>
              <a:xfrm>
                <a:off x="7582085" y="5437133"/>
                <a:ext cx="298604" cy="324387"/>
              </a:xfrm>
            </p:spPr>
          </p:sp>
        </mc:Fallback>
      </mc:AlternateContent>
      <mc:AlternateContent xmlns:mc="http://schemas.openxmlformats.org/markup-compatibility/2006">
        <mc:Choice xmlns:p14="http://schemas.microsoft.com/office/powerpoint/2010/main" Requires="p14">
          <p:contentPart p14:bwMode="auto" r:id="rId15">
            <p14:nvContentPartPr>
              <p14:cNvPr id="1048735" name=""/>
              <p14:cNvContentPartPr/>
              <p14:nvPr/>
            </p14:nvContentPartPr>
            <p14:xfrm>
              <a:off x="7609715" y="5502494"/>
              <a:ext cx="11650" cy="326107"/>
            </p14:xfrm>
          </p:contentPart>
        </mc:Choice>
        <mc:Fallback>
          <p:sp>
            <p:nvSpPr>
              <p:cNvPr id="1048735" name=""/>
              <p:cNvSpPr/>
              <p:nvPr/>
            </p:nvSpPr>
            <p:spPr>
              <a:xfrm>
                <a:off x="7609715" y="5502494"/>
                <a:ext cx="11650" cy="326107"/>
              </a:xfrm>
            </p:spPr>
          </p:sp>
        </mc:Fallback>
      </mc:AlternateContent>
      <mc:AlternateContent xmlns:mc="http://schemas.openxmlformats.org/markup-compatibility/2006">
        <mc:Choice xmlns:p14="http://schemas.microsoft.com/office/powerpoint/2010/main" Requires="p14">
          <p:contentPart p14:bwMode="auto" r:id="rId16">
            <p14:nvContentPartPr>
              <p14:cNvPr id="1048736" name=""/>
              <p14:cNvContentPartPr/>
              <p14:nvPr/>
            </p14:nvContentPartPr>
            <p14:xfrm>
              <a:off x="7976494" y="5637516"/>
              <a:ext cx="45599" cy="75540"/>
            </p14:xfrm>
          </p:contentPart>
        </mc:Choice>
        <mc:Fallback>
          <p:sp>
            <p:nvSpPr>
              <p:cNvPr id="1048736" name=""/>
              <p:cNvSpPr/>
              <p:nvPr/>
            </p:nvSpPr>
            <p:spPr>
              <a:xfrm>
                <a:off x="7976494" y="5637516"/>
                <a:ext cx="45599" cy="75540"/>
              </a:xfrm>
            </p:spPr>
          </p:sp>
        </mc:Fallback>
      </mc:AlternateContent>
      <mc:AlternateContent xmlns:mc="http://schemas.openxmlformats.org/markup-compatibility/2006">
        <mc:Choice xmlns:p14="http://schemas.microsoft.com/office/powerpoint/2010/main" Requires="p14">
          <p:contentPart p14:bwMode="auto" r:id="rId17">
            <p14:nvContentPartPr>
              <p14:cNvPr id="1048737" name=""/>
              <p14:cNvContentPartPr/>
              <p14:nvPr/>
            </p14:nvContentPartPr>
            <p14:xfrm>
              <a:off x="8109590" y="5370870"/>
              <a:ext cx="235528" cy="320907"/>
            </p14:xfrm>
          </p:contentPart>
        </mc:Choice>
        <mc:Fallback>
          <p:sp>
            <p:nvSpPr>
              <p:cNvPr id="1048737" name=""/>
              <p:cNvSpPr/>
              <p:nvPr/>
            </p:nvSpPr>
            <p:spPr>
              <a:xfrm>
                <a:off x="8109590" y="5370870"/>
                <a:ext cx="235528" cy="320907"/>
              </a:xfrm>
            </p:spPr>
          </p:sp>
        </mc:Fallback>
      </mc:AlternateContent>
      <mc:AlternateContent xmlns:mc="http://schemas.openxmlformats.org/markup-compatibility/2006">
        <mc:Choice xmlns:p14="http://schemas.microsoft.com/office/powerpoint/2010/main" Requires="p14">
          <p:contentPart p14:bwMode="auto" r:id="rId18">
            <p14:nvContentPartPr>
              <p14:cNvPr id="1048738" name=""/>
              <p14:cNvContentPartPr/>
              <p14:nvPr/>
            </p14:nvContentPartPr>
            <p14:xfrm>
              <a:off x="8317167" y="5387971"/>
              <a:ext cx="306686" cy="329403"/>
            </p14:xfrm>
          </p:contentPart>
        </mc:Choice>
        <mc:Fallback>
          <p:sp>
            <p:nvSpPr>
              <p:cNvPr id="1048738" name=""/>
              <p:cNvSpPr/>
              <p:nvPr/>
            </p:nvSpPr>
            <p:spPr>
              <a:xfrm>
                <a:off x="8317167" y="5387971"/>
                <a:ext cx="306686" cy="329403"/>
              </a:xfrm>
            </p:spPr>
          </p:sp>
        </mc:Fallback>
      </mc:AlternateContent>
      <mc:AlternateContent xmlns:mc="http://schemas.openxmlformats.org/markup-compatibility/2006">
        <mc:Choice xmlns:p14="http://schemas.microsoft.com/office/powerpoint/2010/main" Requires="p14">
          <p:contentPart p14:bwMode="auto" r:id="rId19">
            <p14:nvContentPartPr>
              <p14:cNvPr id="1048739" name=""/>
              <p14:cNvContentPartPr/>
              <p14:nvPr/>
            </p14:nvContentPartPr>
            <p14:xfrm>
              <a:off x="8255663" y="5378723"/>
              <a:ext cx="179342" cy="311132"/>
            </p14:xfrm>
          </p:contentPart>
        </mc:Choice>
        <mc:Fallback>
          <p:sp>
            <p:nvSpPr>
              <p:cNvPr id="1048739" name=""/>
              <p:cNvSpPr/>
              <p:nvPr/>
            </p:nvSpPr>
            <p:spPr>
              <a:xfrm>
                <a:off x="8255663" y="5378723"/>
                <a:ext cx="179342" cy="311132"/>
              </a:xfrm>
            </p:spPr>
          </p:sp>
        </mc:Fallback>
      </mc:AlternateContent>
      <mc:AlternateContent xmlns:mc="http://schemas.openxmlformats.org/markup-compatibility/2006">
        <mc:Choice xmlns:p14="http://schemas.microsoft.com/office/powerpoint/2010/main" Requires="p14">
          <p:contentPart p14:bwMode="auto" r:id="rId20">
            <p14:nvContentPartPr>
              <p14:cNvPr id="1048740" name=""/>
              <p14:cNvContentPartPr/>
              <p14:nvPr/>
            </p14:nvContentPartPr>
            <p14:xfrm>
              <a:off x="8311556" y="5553127"/>
              <a:ext cx="150719" cy="55116"/>
            </p14:xfrm>
          </p:contentPart>
        </mc:Choice>
        <mc:Fallback>
          <p:sp>
            <p:nvSpPr>
              <p:cNvPr id="1048740" name=""/>
              <p:cNvSpPr/>
              <p:nvPr/>
            </p:nvSpPr>
            <p:spPr>
              <a:xfrm>
                <a:off x="8311556" y="5553127"/>
                <a:ext cx="150719" cy="55116"/>
              </a:xfrm>
            </p:spPr>
          </p:sp>
        </mc:Fallback>
      </mc:AlternateContent>
      <mc:AlternateContent xmlns:mc="http://schemas.openxmlformats.org/markup-compatibility/2006">
        <mc:Choice xmlns:p14="http://schemas.microsoft.com/office/powerpoint/2010/main" Requires="p14">
          <p:contentPart p14:bwMode="auto" r:id="rId21">
            <p14:nvContentPartPr>
              <p14:cNvPr id="1048741" name=""/>
              <p14:cNvContentPartPr/>
              <p14:nvPr/>
            </p14:nvContentPartPr>
            <p14:xfrm>
              <a:off x="8638055" y="5387371"/>
              <a:ext cx="144852" cy="338565"/>
            </p14:xfrm>
          </p:contentPart>
        </mc:Choice>
        <mc:Fallback>
          <p:sp>
            <p:nvSpPr>
              <p:cNvPr id="1048741" name=""/>
              <p:cNvSpPr/>
              <p:nvPr/>
            </p:nvSpPr>
            <p:spPr>
              <a:xfrm>
                <a:off x="8638055" y="5387371"/>
                <a:ext cx="144852" cy="338565"/>
              </a:xfrm>
            </p:spPr>
          </p:sp>
        </mc:Fallback>
      </mc:AlternateContent>
      <mc:AlternateContent xmlns:mc="http://schemas.openxmlformats.org/markup-compatibility/2006">
        <mc:Choice xmlns:p14="http://schemas.microsoft.com/office/powerpoint/2010/main" Requires="p14">
          <p:contentPart p14:bwMode="auto" r:id="rId22">
            <p14:nvContentPartPr>
              <p14:cNvPr id="1048742" name=""/>
              <p14:cNvContentPartPr/>
              <p14:nvPr/>
            </p14:nvContentPartPr>
            <p14:xfrm>
              <a:off x="8841721" y="5369002"/>
              <a:ext cx="159053" cy="509150"/>
            </p14:xfrm>
          </p:contentPart>
        </mc:Choice>
        <mc:Fallback>
          <p:sp>
            <p:nvSpPr>
              <p:cNvPr id="1048742" name=""/>
              <p:cNvSpPr/>
              <p:nvPr/>
            </p:nvSpPr>
            <p:spPr>
              <a:xfrm>
                <a:off x="8841721" y="5369002"/>
                <a:ext cx="159053" cy="509150"/>
              </a:xfrm>
            </p:spPr>
          </p:sp>
        </mc:Fallback>
      </mc:AlternateContent>
      <mc:AlternateContent xmlns:mc="http://schemas.openxmlformats.org/markup-compatibility/2006">
        <mc:Choice xmlns:p14="http://schemas.microsoft.com/office/powerpoint/2010/main" Requires="p14">
          <p:contentPart p14:bwMode="auto" r:id="rId23">
            <p14:nvContentPartPr>
              <p14:cNvPr id="1048743" name=""/>
              <p14:cNvContentPartPr/>
              <p14:nvPr/>
            </p14:nvContentPartPr>
            <p14:xfrm>
              <a:off x="9198143" y="5434983"/>
              <a:ext cx="275473" cy="169588"/>
            </p14:xfrm>
          </p:contentPart>
        </mc:Choice>
        <mc:Fallback>
          <p:sp>
            <p:nvSpPr>
              <p:cNvPr id="1048743" name=""/>
              <p:cNvSpPr/>
              <p:nvPr/>
            </p:nvSpPr>
            <p:spPr>
              <a:xfrm>
                <a:off x="9198143" y="5434983"/>
                <a:ext cx="275473" cy="169588"/>
              </a:xfrm>
            </p:spPr>
          </p:sp>
        </mc:Fallback>
      </mc:AlternateContent>
      <mc:AlternateContent xmlns:mc="http://schemas.openxmlformats.org/markup-compatibility/2006">
        <mc:Choice xmlns:p14="http://schemas.microsoft.com/office/powerpoint/2010/main" Requires="p14">
          <p:contentPart p14:bwMode="auto" r:id="rId24">
            <p14:nvContentPartPr>
              <p14:cNvPr id="1048744" name=""/>
              <p14:cNvContentPartPr/>
              <p14:nvPr/>
            </p14:nvContentPartPr>
            <p14:xfrm>
              <a:off x="9350629" y="5367472"/>
              <a:ext cx="38298" cy="479516"/>
            </p14:xfrm>
          </p:contentPart>
        </mc:Choice>
        <mc:Fallback>
          <p:sp>
            <p:nvSpPr>
              <p:cNvPr id="1048744" name=""/>
              <p:cNvSpPr/>
              <p:nvPr/>
            </p:nvSpPr>
            <p:spPr>
              <a:xfrm>
                <a:off x="9350629" y="5367472"/>
                <a:ext cx="38298" cy="479516"/>
              </a:xfrm>
            </p:spPr>
          </p:sp>
        </mc:Fallback>
      </mc:AlternateContent>
      <mc:AlternateContent xmlns:mc="http://schemas.openxmlformats.org/markup-compatibility/2006">
        <mc:Choice xmlns:p14="http://schemas.microsoft.com/office/powerpoint/2010/main" Requires="p14">
          <p:contentPart p14:bwMode="auto" r:id="rId25">
            <p14:nvContentPartPr>
              <p14:cNvPr id="1048745" name=""/>
              <p14:cNvContentPartPr/>
              <p14:nvPr/>
            </p14:nvContentPartPr>
            <p14:xfrm>
              <a:off x="9624603" y="5395601"/>
              <a:ext cx="92560" cy="28087"/>
            </p14:xfrm>
          </p:contentPart>
        </mc:Choice>
        <mc:Fallback>
          <p:sp>
            <p:nvSpPr>
              <p:cNvPr id="1048745" name=""/>
              <p:cNvSpPr/>
              <p:nvPr/>
            </p:nvSpPr>
            <p:spPr>
              <a:xfrm>
                <a:off x="9624603" y="5395601"/>
                <a:ext cx="92560" cy="28087"/>
              </a:xfrm>
            </p:spPr>
          </p:sp>
        </mc:Fallback>
      </mc:AlternateContent>
      <mc:AlternateContent xmlns:mc="http://schemas.openxmlformats.org/markup-compatibility/2006">
        <mc:Choice xmlns:p14="http://schemas.microsoft.com/office/powerpoint/2010/main" Requires="p14">
          <p:contentPart p14:bwMode="auto" r:id="rId26">
            <p14:nvContentPartPr>
              <p14:cNvPr id="1048746" name=""/>
              <p14:cNvContentPartPr/>
              <p14:nvPr/>
            </p14:nvContentPartPr>
            <p14:xfrm>
              <a:off x="9656244" y="5373097"/>
              <a:ext cx="114252" cy="125695"/>
            </p14:xfrm>
          </p:contentPart>
        </mc:Choice>
        <mc:Fallback>
          <p:sp>
            <p:nvSpPr>
              <p:cNvPr id="1048746" name=""/>
              <p:cNvSpPr/>
              <p:nvPr/>
            </p:nvSpPr>
            <p:spPr>
              <a:xfrm>
                <a:off x="9656244" y="5373097"/>
                <a:ext cx="114252" cy="125695"/>
              </a:xfrm>
            </p:spPr>
          </p:sp>
        </mc:Fallback>
      </mc:AlternateContent>
      <mc:AlternateContent xmlns:mc="http://schemas.openxmlformats.org/markup-compatibility/2006">
        <mc:Choice xmlns:p14="http://schemas.microsoft.com/office/powerpoint/2010/main" Requires="p14">
          <p:contentPart p14:bwMode="auto" r:id="rId27">
            <p14:nvContentPartPr>
              <p14:cNvPr id="1048747" name=""/>
              <p14:cNvContentPartPr/>
              <p14:nvPr/>
            </p14:nvContentPartPr>
            <p14:xfrm>
              <a:off x="9562878" y="5359052"/>
              <a:ext cx="280110" cy="288287"/>
            </p14:xfrm>
          </p:contentPart>
        </mc:Choice>
        <mc:Fallback>
          <p:sp>
            <p:nvSpPr>
              <p:cNvPr id="1048747" name=""/>
              <p:cNvSpPr/>
              <p:nvPr/>
            </p:nvSpPr>
            <p:spPr>
              <a:xfrm>
                <a:off x="9562878" y="5359052"/>
                <a:ext cx="280110" cy="288287"/>
              </a:xfrm>
            </p:spPr>
          </p:sp>
        </mc:Fallback>
      </mc:AlternateContent>
      <mc:AlternateContent xmlns:mc="http://schemas.openxmlformats.org/markup-compatibility/2006">
        <mc:Choice xmlns:p14="http://schemas.microsoft.com/office/powerpoint/2010/main" Requires="p14">
          <p:contentPart p14:bwMode="auto" r:id="rId28">
            <p14:nvContentPartPr>
              <p14:cNvPr id="1048748" name=""/>
              <p14:cNvContentPartPr/>
              <p14:nvPr/>
            </p14:nvContentPartPr>
            <p14:xfrm>
              <a:off x="9680716" y="5535702"/>
              <a:ext cx="139964" cy="44794"/>
            </p14:xfrm>
          </p:contentPart>
        </mc:Choice>
        <mc:Fallback>
          <p:sp>
            <p:nvSpPr>
              <p:cNvPr id="1048748" name=""/>
              <p:cNvSpPr/>
              <p:nvPr/>
            </p:nvSpPr>
            <p:spPr>
              <a:xfrm>
                <a:off x="9680716" y="5535702"/>
                <a:ext cx="139964" cy="44794"/>
              </a:xfrm>
            </p:spPr>
          </p:sp>
        </mc:Fallback>
      </mc:AlternateContent>
      <mc:AlternateContent xmlns:mc="http://schemas.openxmlformats.org/markup-compatibility/2006">
        <mc:Choice xmlns:p14="http://schemas.microsoft.com/office/powerpoint/2010/main" Requires="p14">
          <p:contentPart p14:bwMode="auto" r:id="rId29">
            <p14:nvContentPartPr>
              <p14:cNvPr id="1048749" name=""/>
              <p14:cNvContentPartPr/>
              <p14:nvPr/>
            </p14:nvContentPartPr>
            <p14:xfrm>
              <a:off x="9551655" y="5502535"/>
              <a:ext cx="327259" cy="219054"/>
            </p14:xfrm>
          </p:contentPart>
        </mc:Choice>
        <mc:Fallback>
          <p:sp>
            <p:nvSpPr>
              <p:cNvPr id="1048749" name=""/>
              <p:cNvSpPr/>
              <p:nvPr/>
            </p:nvSpPr>
            <p:spPr>
              <a:xfrm>
                <a:off x="9551655" y="5502535"/>
                <a:ext cx="327259" cy="219054"/>
              </a:xfrm>
            </p:spPr>
          </p:sp>
        </mc:Fallback>
      </mc:AlternateContent>
      <mc:AlternateContent xmlns:mc="http://schemas.openxmlformats.org/markup-compatibility/2006">
        <mc:Choice xmlns:p14="http://schemas.microsoft.com/office/powerpoint/2010/main" Requires="p14">
          <p:contentPart p14:bwMode="auto" r:id="rId30">
            <p14:nvContentPartPr>
              <p14:cNvPr id="1048750" name=""/>
              <p14:cNvContentPartPr/>
              <p14:nvPr/>
            </p14:nvContentPartPr>
            <p14:xfrm>
              <a:off x="9815828" y="5378723"/>
              <a:ext cx="207955" cy="516506"/>
            </p14:xfrm>
          </p:contentPart>
        </mc:Choice>
        <mc:Fallback>
          <p:sp>
            <p:nvSpPr>
              <p:cNvPr id="1048750" name=""/>
              <p:cNvSpPr/>
              <p:nvPr/>
            </p:nvSpPr>
            <p:spPr>
              <a:xfrm>
                <a:off x="9815828" y="5378723"/>
                <a:ext cx="207955" cy="516506"/>
              </a:xfrm>
            </p:spPr>
          </p:sp>
        </mc:Fallback>
      </mc:AlternateContent>
      <mc:AlternateContent xmlns:mc="http://schemas.openxmlformats.org/markup-compatibility/2006">
        <mc:Choice xmlns:p14="http://schemas.microsoft.com/office/powerpoint/2010/main" Requires="p14">
          <p:contentPart p14:bwMode="auto" r:id="rId31">
            <p14:nvContentPartPr>
              <p14:cNvPr id="1048751" name=""/>
              <p14:cNvContentPartPr/>
              <p14:nvPr/>
            </p14:nvContentPartPr>
            <p14:xfrm>
              <a:off x="10130039" y="5404626"/>
              <a:ext cx="134253" cy="133904"/>
            </p14:xfrm>
          </p:contentPart>
        </mc:Choice>
        <mc:Fallback>
          <p:sp>
            <p:nvSpPr>
              <p:cNvPr id="1048751" name=""/>
              <p:cNvSpPr/>
              <p:nvPr/>
            </p:nvSpPr>
            <p:spPr>
              <a:xfrm>
                <a:off x="10130039" y="5404626"/>
                <a:ext cx="134253" cy="133904"/>
              </a:xfrm>
            </p:spPr>
          </p:sp>
        </mc:Fallback>
      </mc:AlternateContent>
      <mc:AlternateContent xmlns:mc="http://schemas.openxmlformats.org/markup-compatibility/2006">
        <mc:Choice xmlns:p14="http://schemas.microsoft.com/office/powerpoint/2010/main" Requires="p14">
          <p:contentPart p14:bwMode="auto" r:id="rId32">
            <p14:nvContentPartPr>
              <p14:cNvPr id="1048752" name=""/>
              <p14:cNvContentPartPr/>
              <p14:nvPr/>
            </p14:nvContentPartPr>
            <p14:xfrm>
              <a:off x="10079118" y="5469883"/>
              <a:ext cx="240831" cy="377246"/>
            </p14:xfrm>
          </p:contentPart>
        </mc:Choice>
        <mc:Fallback>
          <p:sp>
            <p:nvSpPr>
              <p:cNvPr id="1048752" name=""/>
              <p:cNvSpPr/>
              <p:nvPr/>
            </p:nvSpPr>
            <p:spPr>
              <a:xfrm>
                <a:off x="10079118" y="5469883"/>
                <a:ext cx="240831" cy="377246"/>
              </a:xfrm>
            </p:spPr>
          </p:sp>
        </mc:Fallback>
      </mc:AlternateContent>
      <mc:AlternateContent xmlns:mc="http://schemas.openxmlformats.org/markup-compatibility/2006">
        <mc:Choice xmlns:p14="http://schemas.microsoft.com/office/powerpoint/2010/main" Requires="p14">
          <p:contentPart p14:bwMode="auto" r:id="rId33">
            <p14:nvContentPartPr>
              <p14:cNvPr id="1048753" name=""/>
              <p14:cNvContentPartPr/>
              <p14:nvPr/>
            </p14:nvContentPartPr>
            <p14:xfrm>
              <a:off x="10292349" y="5468941"/>
              <a:ext cx="190784" cy="340937"/>
            </p14:xfrm>
          </p:contentPart>
        </mc:Choice>
        <mc:Fallback>
          <p:sp>
            <p:nvSpPr>
              <p:cNvPr id="1048753" name=""/>
              <p:cNvSpPr/>
              <p:nvPr/>
            </p:nvSpPr>
            <p:spPr>
              <a:xfrm>
                <a:off x="10292349" y="5468941"/>
                <a:ext cx="190784" cy="340937"/>
              </a:xfrm>
            </p:spPr>
          </p:sp>
        </mc:Fallback>
      </mc:AlternateContent>
      <mc:AlternateContent xmlns:mc="http://schemas.openxmlformats.org/markup-compatibility/2006">
        <mc:Choice xmlns:p14="http://schemas.microsoft.com/office/powerpoint/2010/main" Requires="p14">
          <p:contentPart p14:bwMode="auto" r:id="rId34">
            <p14:nvContentPartPr>
              <p14:cNvPr id="1048754" name=""/>
              <p14:cNvContentPartPr/>
              <p14:nvPr/>
            </p14:nvContentPartPr>
            <p14:xfrm>
              <a:off x="10439425" y="5344968"/>
              <a:ext cx="295529" cy="545073"/>
            </p14:xfrm>
          </p:contentPart>
        </mc:Choice>
        <mc:Fallback>
          <p:sp>
            <p:nvSpPr>
              <p:cNvPr id="1048754" name=""/>
              <p:cNvSpPr/>
              <p:nvPr/>
            </p:nvSpPr>
            <p:spPr>
              <a:xfrm>
                <a:off x="10439425" y="5344968"/>
                <a:ext cx="295529" cy="545073"/>
              </a:xfrm>
            </p:spPr>
          </p:sp>
        </mc:Fallback>
      </mc:AlternateContent>
      <mc:AlternateContent xmlns:mc="http://schemas.openxmlformats.org/markup-compatibility/2006">
        <mc:Choice xmlns:p14="http://schemas.microsoft.com/office/powerpoint/2010/main" Requires="p14">
          <p:contentPart p14:bwMode="auto" r:id="rId35">
            <p14:nvContentPartPr>
              <p14:cNvPr id="1048755" name=""/>
              <p14:cNvContentPartPr/>
              <p14:nvPr/>
            </p14:nvContentPartPr>
            <p14:xfrm>
              <a:off x="10556081" y="5559799"/>
              <a:ext cx="192633" cy="418492"/>
            </p14:xfrm>
          </p:contentPart>
        </mc:Choice>
        <mc:Fallback>
          <p:sp>
            <p:nvSpPr>
              <p:cNvPr id="1048755" name=""/>
              <p:cNvSpPr/>
              <p:nvPr/>
            </p:nvSpPr>
            <p:spPr>
              <a:xfrm>
                <a:off x="10556081" y="5559799"/>
                <a:ext cx="192633" cy="418492"/>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697"/>
                                        </p:tgtEl>
                                        <p:attrNameLst>
                                          <p:attrName>style.visibility</p:attrName>
                                        </p:attrNameLst>
                                      </p:cBhvr>
                                      <p:to>
                                        <p:strVal val="visible"/>
                                      </p:to>
                                    </p:set>
                                    <p:animEffect transition="in" filter="wipe(left)">
                                      <p:cBhvr>
                                        <p:cTn dur="500" id="7"/>
                                        <p:tgtEl>
                                          <p:spTgt spid="104869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1">
                                  <p:stCondLst>
                                    <p:cond delay="0"/>
                                  </p:stCondLst>
                                  <p:childTnLst>
                                    <p:set>
                                      <p:cBhvr>
                                        <p:cTn dur="1" fill="hold" id="11">
                                          <p:stCondLst>
                                            <p:cond delay="0"/>
                                          </p:stCondLst>
                                        </p:cTn>
                                        <p:tgtEl>
                                          <p:spTgt spid="1048710"/>
                                        </p:tgtEl>
                                        <p:attrNameLst>
                                          <p:attrName>style.visibility</p:attrName>
                                        </p:attrNameLst>
                                      </p:cBhvr>
                                      <p:to>
                                        <p:strVal val="visible"/>
                                      </p:to>
                                    </p:set>
                                    <p:animEffect transition="in" filter="wipe(up)">
                                      <p:cBhvr>
                                        <p:cTn dur="500" id="12"/>
                                        <p:tgtEl>
                                          <p:spTgt spid="1048710"/>
                                        </p:tgtEl>
                                      </p:cBhvr>
                                    </p:animEffect>
                                  </p:childTnLst>
                                </p:cTn>
                              </p:par>
                            </p:childTnLst>
                          </p:cTn>
                        </p:par>
                        <p:par>
                          <p:cTn fill="hold" id="13">
                            <p:stCondLst>
                              <p:cond delay="500"/>
                            </p:stCondLst>
                            <p:childTnLst>
                              <p:par>
                                <p:cTn fill="hold" grpId="0" id="14" nodeType="afterEffect" presetClass="entr" presetID="22" presetSubtype="1">
                                  <p:stCondLst>
                                    <p:cond delay="0"/>
                                  </p:stCondLst>
                                  <p:childTnLst>
                                    <p:set>
                                      <p:cBhvr>
                                        <p:cTn dur="1" fill="hold" id="15">
                                          <p:stCondLst>
                                            <p:cond delay="0"/>
                                          </p:stCondLst>
                                        </p:cTn>
                                        <p:tgtEl>
                                          <p:spTgt spid="1048711"/>
                                        </p:tgtEl>
                                        <p:attrNameLst>
                                          <p:attrName>style.visibility</p:attrName>
                                        </p:attrNameLst>
                                      </p:cBhvr>
                                      <p:to>
                                        <p:strVal val="visible"/>
                                      </p:to>
                                    </p:set>
                                    <p:animEffect transition="in" filter="wipe(up)">
                                      <p:cBhvr>
                                        <p:cTn dur="500" id="16"/>
                                        <p:tgtEl>
                                          <p:spTgt spid="1048711"/>
                                        </p:tgtEl>
                                      </p:cBhvr>
                                    </p:animEffec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2" presetSubtype="2">
                                  <p:stCondLst>
                                    <p:cond delay="0"/>
                                  </p:stCondLst>
                                  <p:childTnLst>
                                    <p:set>
                                      <p:cBhvr>
                                        <p:cTn dur="1" fill="hold" id="20">
                                          <p:stCondLst>
                                            <p:cond delay="0"/>
                                          </p:stCondLst>
                                        </p:cTn>
                                        <p:tgtEl>
                                          <p:spTgt spid="1048698"/>
                                        </p:tgtEl>
                                        <p:attrNameLst>
                                          <p:attrName>style.visibility</p:attrName>
                                        </p:attrNameLst>
                                      </p:cBhvr>
                                      <p:to>
                                        <p:strVal val="visible"/>
                                      </p:to>
                                    </p:set>
                                    <p:animEffect transition="in" filter="wipe(right)">
                                      <p:cBhvr>
                                        <p:cTn dur="500" id="21"/>
                                        <p:tgtEl>
                                          <p:spTgt spid="1048698"/>
                                        </p:tgtEl>
                                      </p:cBhvr>
                                    </p:animEffect>
                                  </p:childTnLst>
                                </p:cTn>
                              </p:par>
                            </p:childTnLst>
                          </p:cTn>
                        </p:par>
                      </p:childTnLst>
                    </p:cTn>
                  </p:par>
                  <p:par>
                    <p:cTn fill="hold" id="22">
                      <p:stCondLst>
                        <p:cond delay="indefinite"/>
                      </p:stCondLst>
                      <p:childTnLst>
                        <p:par>
                          <p:cTn fill="hold" id="23">
                            <p:stCondLst>
                              <p:cond delay="0"/>
                            </p:stCondLst>
                            <p:childTnLst>
                              <p:par>
                                <p:cTn fill="hold" id="24" nodeType="clickEffect" presetClass="entr" presetID="22" presetSubtype="2">
                                  <p:stCondLst>
                                    <p:cond delay="0"/>
                                  </p:stCondLst>
                                  <p:childTnLst>
                                    <p:set>
                                      <p:cBhvr>
                                        <p:cTn dur="1" fill="hold" id="25">
                                          <p:stCondLst>
                                            <p:cond delay="0"/>
                                          </p:stCondLst>
                                        </p:cTn>
                                        <p:tgtEl>
                                          <p:spTgt spid="52"/>
                                        </p:tgtEl>
                                        <p:attrNameLst>
                                          <p:attrName>style.visibility</p:attrName>
                                        </p:attrNameLst>
                                      </p:cBhvr>
                                      <p:to>
                                        <p:strVal val="visible"/>
                                      </p:to>
                                    </p:set>
                                    <p:animEffect transition="in" filter="wipe(right)">
                                      <p:cBhvr>
                                        <p:cTn dur="500" id="26"/>
                                        <p:tgtEl>
                                          <p:spTgt spid="52"/>
                                        </p:tgtEl>
                                      </p:cBhvr>
                                    </p:animEffec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2" presetSubtype="2">
                                  <p:stCondLst>
                                    <p:cond delay="0"/>
                                  </p:stCondLst>
                                  <p:childTnLst>
                                    <p:set>
                                      <p:cBhvr>
                                        <p:cTn dur="1" fill="hold" id="30">
                                          <p:stCondLst>
                                            <p:cond delay="0"/>
                                          </p:stCondLst>
                                        </p:cTn>
                                        <p:tgtEl>
                                          <p:spTgt spid="55"/>
                                        </p:tgtEl>
                                        <p:attrNameLst>
                                          <p:attrName>style.visibility</p:attrName>
                                        </p:attrNameLst>
                                      </p:cBhvr>
                                      <p:to>
                                        <p:strVal val="visible"/>
                                      </p:to>
                                    </p:set>
                                    <p:animEffect transition="in" filter="wipe(right)">
                                      <p:cBhvr>
                                        <p:cTn dur="500" id="31"/>
                                        <p:tgtEl>
                                          <p:spTgt spid="55"/>
                                        </p:tgtEl>
                                      </p:cBhvr>
                                    </p:animEffect>
                                  </p:childTnLst>
                                </p:cTn>
                              </p:par>
                            </p:childTnLst>
                          </p:cTn>
                        </p:par>
                      </p:childTnLst>
                    </p:cTn>
                  </p:par>
                  <p:par>
                    <p:cTn fill="hold" id="32">
                      <p:stCondLst>
                        <p:cond delay="indefinite"/>
                      </p:stCondLst>
                      <p:childTnLst>
                        <p:par>
                          <p:cTn fill="hold" id="33">
                            <p:stCondLst>
                              <p:cond delay="0"/>
                            </p:stCondLst>
                            <p:childTnLst>
                              <p:par>
                                <p:cTn fill="hold" id="34" nodeType="clickEffect" presetClass="entr" presetID="22" presetSubtype="1">
                                  <p:stCondLst>
                                    <p:cond delay="0"/>
                                  </p:stCondLst>
                                  <p:childTnLst>
                                    <p:set>
                                      <p:cBhvr>
                                        <p:cTn dur="1" fill="hold" id="35">
                                          <p:stCondLst>
                                            <p:cond delay="0"/>
                                          </p:stCondLst>
                                        </p:cTn>
                                        <p:tgtEl>
                                          <p:spTgt spid="1048718"/>
                                        </p:tgtEl>
                                        <p:attrNameLst>
                                          <p:attrName>style.visibility</p:attrName>
                                        </p:attrNameLst>
                                      </p:cBhvr>
                                      <p:to>
                                        <p:strVal val="visible"/>
                                      </p:to>
                                    </p:set>
                                    <p:animEffect transition="in" filter="wipe(up)">
                                      <p:cBhvr>
                                        <p:cTn dur="500" id="36"/>
                                        <p:tgtEl>
                                          <p:spTgt spid="1048718"/>
                                        </p:tgtEl>
                                      </p:cBhvr>
                                    </p:animEffect>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2" presetSubtype="8">
                                  <p:stCondLst>
                                    <p:cond delay="0"/>
                                  </p:stCondLst>
                                  <p:childTnLst>
                                    <p:set>
                                      <p:cBhvr>
                                        <p:cTn dur="1" fill="hold" id="40">
                                          <p:stCondLst>
                                            <p:cond delay="0"/>
                                          </p:stCondLst>
                                        </p:cTn>
                                        <p:tgtEl>
                                          <p:spTgt spid="1048714">
                                            <p:txEl>
                                              <p:pRg st="0" end="0"/>
                                            </p:txEl>
                                          </p:spTgt>
                                        </p:tgtEl>
                                        <p:attrNameLst>
                                          <p:attrName>style.visibility</p:attrName>
                                        </p:attrNameLst>
                                      </p:cBhvr>
                                      <p:to>
                                        <p:strVal val="visible"/>
                                      </p:to>
                                    </p:set>
                                    <p:animEffect transition="in" filter="wipe(left)">
                                      <p:cBhvr>
                                        <p:cTn dur="500" id="41"/>
                                        <p:tgtEl>
                                          <p:spTgt spid="1048714">
                                            <p:txEl>
                                              <p:pRg st="0" end="0"/>
                                            </p:txEl>
                                          </p:spTgt>
                                        </p:tgtEl>
                                      </p:cBhvr>
                                    </p:animEffect>
                                  </p:childTnLst>
                                </p:cTn>
                              </p:par>
                            </p:childTnLst>
                          </p:cTn>
                        </p:par>
                      </p:childTnLst>
                    </p:cTn>
                  </p:par>
                  <p:par>
                    <p:cTn fill="hold" id="42">
                      <p:stCondLst>
                        <p:cond delay="indefinite"/>
                      </p:stCondLst>
                      <p:childTnLst>
                        <p:par>
                          <p:cTn fill="hold" id="43">
                            <p:stCondLst>
                              <p:cond delay="0"/>
                            </p:stCondLst>
                            <p:childTnLst>
                              <p:par>
                                <p:cTn fill="hold" id="44" nodeType="clickEffect" presetClass="entr" presetID="22" presetSubtype="8">
                                  <p:stCondLst>
                                    <p:cond delay="0"/>
                                  </p:stCondLst>
                                  <p:childTnLst>
                                    <p:set>
                                      <p:cBhvr>
                                        <p:cTn dur="1" fill="hold" id="45">
                                          <p:stCondLst>
                                            <p:cond delay="0"/>
                                          </p:stCondLst>
                                        </p:cTn>
                                        <p:tgtEl>
                                          <p:spTgt spid="53"/>
                                        </p:tgtEl>
                                        <p:attrNameLst>
                                          <p:attrName>style.visibility</p:attrName>
                                        </p:attrNameLst>
                                      </p:cBhvr>
                                      <p:to>
                                        <p:strVal val="visible"/>
                                      </p:to>
                                    </p:set>
                                    <p:animEffect transition="in" filter="wipe(left)">
                                      <p:cBhvr>
                                        <p:cTn dur="500" id="46"/>
                                        <p:tgtEl>
                                          <p:spTgt spid="53"/>
                                        </p:tgtEl>
                                      </p:cBhvr>
                                    </p:animEffect>
                                  </p:childTnLst>
                                </p:cTn>
                              </p:par>
                            </p:childTnLst>
                          </p:cTn>
                        </p:par>
                      </p:childTnLst>
                    </p:cTn>
                  </p:par>
                  <p:par>
                    <p:cTn fill="hold" id="47">
                      <p:stCondLst>
                        <p:cond delay="indefinite"/>
                      </p:stCondLst>
                      <p:childTnLst>
                        <p:par>
                          <p:cTn fill="hold" id="48">
                            <p:stCondLst>
                              <p:cond delay="0"/>
                            </p:stCondLst>
                            <p:childTnLst>
                              <p:par>
                                <p:cTn fill="hold" id="49" nodeType="clickEffect" presetClass="entr" presetID="22" presetSubtype="8">
                                  <p:stCondLst>
                                    <p:cond delay="0"/>
                                  </p:stCondLst>
                                  <p:childTnLst>
                                    <p:set>
                                      <p:cBhvr>
                                        <p:cTn dur="1" fill="hold" id="50">
                                          <p:stCondLst>
                                            <p:cond delay="0"/>
                                          </p:stCondLst>
                                        </p:cTn>
                                        <p:tgtEl>
                                          <p:spTgt spid="1048712"/>
                                        </p:tgtEl>
                                        <p:attrNameLst>
                                          <p:attrName>style.visibility</p:attrName>
                                        </p:attrNameLst>
                                      </p:cBhvr>
                                      <p:to>
                                        <p:strVal val="visible"/>
                                      </p:to>
                                    </p:set>
                                    <p:animEffect transition="in" filter="wipe(left)">
                                      <p:cBhvr>
                                        <p:cTn dur="500" id="51"/>
                                        <p:tgtEl>
                                          <p:spTgt spid="1048712"/>
                                        </p:tgtEl>
                                      </p:cBhvr>
                                    </p:animEffect>
                                  </p:childTnLst>
                                </p:cTn>
                              </p:par>
                            </p:childTnLst>
                          </p:cTn>
                        </p:par>
                        <p:par>
                          <p:cTn fill="hold" id="52">
                            <p:stCondLst>
                              <p:cond delay="500"/>
                            </p:stCondLst>
                            <p:childTnLst>
                              <p:par>
                                <p:cTn fill="hold" grpId="0" id="53" nodeType="afterEffect" presetClass="entr" presetID="22" presetSubtype="8">
                                  <p:stCondLst>
                                    <p:cond delay="0"/>
                                  </p:stCondLst>
                                  <p:childTnLst>
                                    <p:set>
                                      <p:cBhvr>
                                        <p:cTn dur="1" fill="hold" id="54">
                                          <p:stCondLst>
                                            <p:cond delay="0"/>
                                          </p:stCondLst>
                                        </p:cTn>
                                        <p:tgtEl>
                                          <p:spTgt spid="1048713"/>
                                        </p:tgtEl>
                                        <p:attrNameLst>
                                          <p:attrName>style.visibility</p:attrName>
                                        </p:attrNameLst>
                                      </p:cBhvr>
                                      <p:to>
                                        <p:strVal val="visible"/>
                                      </p:to>
                                    </p:set>
                                    <p:animEffect transition="in" filter="wipe(left)">
                                      <p:cBhvr>
                                        <p:cTn dur="500" id="55"/>
                                        <p:tgtEl>
                                          <p:spTgt spid="1048713"/>
                                        </p:tgtEl>
                                      </p:cBhvr>
                                    </p:animEffect>
                                  </p:childTnLst>
                                </p:cTn>
                              </p:par>
                            </p:childTnLst>
                          </p:cTn>
                        </p:par>
                      </p:childTnLst>
                    </p:cTn>
                  </p:par>
                  <p:par>
                    <p:cTn fill="hold" id="56">
                      <p:stCondLst>
                        <p:cond delay="indefinite"/>
                      </p:stCondLst>
                      <p:childTnLst>
                        <p:par>
                          <p:cTn fill="hold" id="57">
                            <p:stCondLst>
                              <p:cond delay="0"/>
                            </p:stCondLst>
                            <p:childTnLst>
                              <p:par>
                                <p:cTn fill="hold" id="58" nodeType="clickEffect" presetClass="entr" presetID="22" presetSubtype="8">
                                  <p:stCondLst>
                                    <p:cond delay="0"/>
                                  </p:stCondLst>
                                  <p:childTnLst>
                                    <p:set>
                                      <p:cBhvr>
                                        <p:cTn dur="1" fill="hold" id="59">
                                          <p:stCondLst>
                                            <p:cond delay="0"/>
                                          </p:stCondLst>
                                        </p:cTn>
                                        <p:tgtEl>
                                          <p:spTgt spid="1048719"/>
                                        </p:tgtEl>
                                        <p:attrNameLst>
                                          <p:attrName>style.visibility</p:attrName>
                                        </p:attrNameLst>
                                      </p:cBhvr>
                                      <p:to>
                                        <p:strVal val="visible"/>
                                      </p:to>
                                    </p:set>
                                    <p:animEffect transition="in" filter="wipe(left)">
                                      <p:cBhvr>
                                        <p:cTn dur="500" id="60"/>
                                        <p:tgtEl>
                                          <p:spTgt spid="1048719"/>
                                        </p:tgtEl>
                                      </p:cBhvr>
                                    </p:animEffect>
                                  </p:childTnLst>
                                </p:cTn>
                              </p:par>
                            </p:childTnLst>
                          </p:cTn>
                        </p:par>
                      </p:childTnLst>
                    </p:cTn>
                  </p:par>
                  <p:par>
                    <p:cTn fill="hold" id="61">
                      <p:stCondLst>
                        <p:cond delay="indefinite"/>
                      </p:stCondLst>
                      <p:childTnLst>
                        <p:par>
                          <p:cTn fill="hold" id="62">
                            <p:stCondLst>
                              <p:cond delay="0"/>
                            </p:stCondLst>
                            <p:childTnLst>
                              <p:par>
                                <p:cTn fill="hold" id="63" nodeType="clickEffect" presetClass="entr" presetID="22" presetSubtype="2">
                                  <p:stCondLst>
                                    <p:cond delay="0"/>
                                  </p:stCondLst>
                                  <p:childTnLst>
                                    <p:set>
                                      <p:cBhvr>
                                        <p:cTn dur="1" fill="hold" id="64">
                                          <p:stCondLst>
                                            <p:cond delay="0"/>
                                          </p:stCondLst>
                                        </p:cTn>
                                        <p:tgtEl>
                                          <p:spTgt spid="1048720"/>
                                        </p:tgtEl>
                                        <p:attrNameLst>
                                          <p:attrName>style.visibility</p:attrName>
                                        </p:attrNameLst>
                                      </p:cBhvr>
                                      <p:to>
                                        <p:strVal val="visible"/>
                                      </p:to>
                                    </p:set>
                                    <p:animEffect transition="in" filter="wipe(right)">
                                      <p:cBhvr>
                                        <p:cTn dur="500" id="65"/>
                                        <p:tgtEl>
                                          <p:spTgt spid="1048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7" grpId="0" animBg="1" autoUpdateAnimBg="0"/>
      <p:bldP spid="1048698" grpId="0" animBg="1" autoUpdateAnimBg="0"/>
      <p:bldP spid="1048710" grpId="0" animBg="1" autoUpdateAnimBg="0"/>
      <p:bldP spid="1048711" grpId="0" animBg="1" autoUpdateAnimBg="0"/>
      <p:bldP spid="1048713" grpId="0" animBg="1" autoUpdateAnimBg="0"/>
      <p:bldP spid="1048714" grpId="0" build="p" autoUpdateAnimBg="0"/>
    </p:bldLst>
  </p:timing>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mp">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自定义设计方案">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幻灯片 1</dc:title>
  <dc:creator>fmp</dc:creator>
  <cp:lastModifiedBy>fmp</cp:lastModifiedBy>
  <dcterms:created xsi:type="dcterms:W3CDTF">2017-01-13T23:54:50Z</dcterms:created>
  <dcterms:modified xsi:type="dcterms:W3CDTF">2020-10-30T09:22:48Z</dcterms:modified>
</cp:coreProperties>
</file>