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ink/ink1.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handoutMasterIdLst>
    <p:handoutMasterId r:id="rId4"/>
  </p:handoutMasterIdLst>
  <p:sldIdLst>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3366FF"/>
    <a:srgbClr val="5EBB57"/>
    <a:srgbClr val="990099"/>
    <a:srgbClr val="18EFFA"/>
    <a:srgbClr val="000000"/>
    <a:srgbClr val="FF3300"/>
    <a:srgbClr val="CC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3" d="100"/>
          <a:sy n="63" d="100"/>
        </p:scale>
        <p:origin x="844"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82"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8783" name="日期占位符 2"/>
          <p:cNvSpPr>
            <a:spLocks noGrp="1"/>
          </p:cNvSpPr>
          <p:nvPr>
            <p:ph type="dt" sz="quarter" idx="1"/>
          </p:nvPr>
        </p:nvSpPr>
        <p:spPr>
          <a:xfrm>
            <a:off x="3884613" y="0"/>
            <a:ext cx="2971800" cy="457200"/>
          </a:xfrm>
          <a:prstGeom prst="rect"/>
        </p:spPr>
        <p:txBody>
          <a:bodyPr bIns="45720" lIns="91440" rIns="91440" rtlCol="0" tIns="45720" vert="horz"/>
          <a:lstStyle>
            <a:lvl1pPr algn="r">
              <a:defRPr sz="1200"/>
            </a:lvl1pPr>
          </a:lstStyle>
          <a:p>
            <a:fld id="{899EF621-2FA7-4D82-B1F5-F4453AAEEB20}" type="datetimeFigureOut">
              <a:rPr altLang="en-US" lang="zh-CN" smtClean="0"/>
              <a:t>2020/7/13</a:t>
            </a:fld>
            <a:endParaRPr altLang="en-US" lang="zh-CN"/>
          </a:p>
        </p:txBody>
      </p:sp>
      <p:sp>
        <p:nvSpPr>
          <p:cNvPr id="1048784" name="页脚占位符 3"/>
          <p:cNvSpPr>
            <a:spLocks noGrp="1"/>
          </p:cNvSpPr>
          <p:nvPr>
            <p:ph type="ftr" sz="quarter" idx="2"/>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8785" name="灯片编号占位符 4"/>
          <p:cNvSpPr>
            <a:spLocks noGrp="1"/>
          </p:cNvSpPr>
          <p:nvPr>
            <p:ph type="sldNum" sz="quarter" idx="3"/>
          </p:nvPr>
        </p:nvSpPr>
        <p:spPr>
          <a:xfrm>
            <a:off x="3884613" y="8685213"/>
            <a:ext cx="2971800" cy="457200"/>
          </a:xfrm>
          <a:prstGeom prst="rect"/>
        </p:spPr>
        <p:txBody>
          <a:bodyPr anchor="b" bIns="45720" lIns="91440" rIns="91440" rtlCol="0" tIns="45720" vert="horz"/>
          <a:lstStyle>
            <a:lvl1pPr algn="r">
              <a:defRPr sz="1200"/>
            </a:lvl1pPr>
          </a:lstStyle>
          <a:p>
            <a:fld id="{478A30EB-9F3D-48B7-A767-0B3956421BBA}"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handoutMaster>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7014.227 827.531 145.331, 7013.706 878.58 161.251</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21718.695 4624.472 136.826, 21698.342 4671.14 230.127, 21763.439 4657.286 287.208, 21811.168 4638.269 306.317, 21868.436 4612.447 319.101, 21924.863 4592.754 328.434, 21976.938 4572.6 333.816, 22025.91 4554.713 337.871, 22090.305 4528.854 342.642, 22141.428 4505.515 342.552, 22093.742 4498.642 502.53, 22044.605 4552.52 618.959, 22001.039 4639.08 669.122, 21967.865 4691.139 687.764, 21935.812 4750.641 699.934, 21888.861 4837.776 705.077, 21866.24 4886.265 702.936, 21843.246 4933.738 699.134, 21817.094 4982.816 683.944, 21784.537 5031.779 659.738, 21746.566 5111.222 610.679</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21916.52 4857.81 146.664, 21976.924 4910.926 192.92, 22011.832 4970.942 226.479, 22037.852 5025.624 261.11, 22053.398 5076.864 296.468, 22066.582 5141.493 345.201, 22059.238 5193.311 374.971, 21999.693 5218.431 326.645, 21954.039 5157.637 230.02, 21927.91 5099.11 179.87, 21914.975 5044.654 153.941, 21916.002 4986.884 140.3, 21929.07 4936.617 136.826, 21972.855 4886.481 136.826, 22023.045 4871.646 136.826, 22072.455 4859.979 142.03, 22126.455 4858.027 156.76, 22184.312 4857.809 186.293, 22238.445 4866.387 228.951, 22303.459 4876.306 304.444, 22302.287 4828.799 368.601</trace>
</ink>
</file>

<file path=ppt/ink/ink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22637.984 4472.803 150.357, 22677.441 4525.35 357.034, 22732.139 4540.767 370.617, 22756.906 4595.921 348.574, 22712.082 4643.388 307.263</trace>
</ink>
</file>

<file path=ppt/ink/ink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22416.891 4799.475 139.546, 22400.646 4851.253 147.925, 22453.607 4898.208 198.787, 22517.889 4897.43 230.985, 22565.779 4893.542 256.661, 22617.088 4885.98 292.744, 22668.322 4891.076 357.721, 22707.586 4964.483 532.436, 22700.994 5053.743 675.84, 22690.57 5104.259 731.419, 22678.535 5165.431 780.05, 22669.498 5222.943 807.229, 22662.467 5279.349 827.047, 22670.949 5336.483 847.665, 22702.162 5280.048 858.926, 22721.941 5210.982 862.507, 22742.467 5139.242 865.741, 22755.584 5077.451 867.332, 22770.344 4989.248 865.309, 22778.986 4919.042 861.175, 22786.809 4832.585 851.351, 22795.254 4769.034 827.842, 22802.861 4708.552 780.967, 22814.293 4648.802 625.043</trace>
</ink>
</file>

<file path=ppt/ink/ink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22882.352 4402.802 141.628, 22936.029 4441.948 395.115, 22947.955 4503.915 392.277, 22912.285 4562.653 362.7, 22873.035 4618.984 339.307, 22834.727 4671.22 317.628, 22806.824 4721.419 302.643, 22784.893 4769.102 289.054, 22765.988 4833.045 311.145, 22825.139 4779.171 427.483, 22871.082 4713.017 469.051, 22929.982 4644.361 504.496, 22986.941 4597.677 533.491, 23049.164 4555.357 560.961, 23060.838 4637.127 708.796, 23026.879 4690.921 754.421, 23001.547 4737.923 779.641, 22968.379 4798.083 793.718, 22945.025 4852.156 797.539, 22920.201 4907.633 784.228, 22894.965 4960.182 706.2, 22940.891 4906.328 315.89, 22989.189 4873.163 382.506, 23053.559 4845.194 451.377, 23136.643 4825.182 524.537, 23216.121 4826.948 579.197, 23268.246 4897.424 621.695, 23275.748 4944.099 647.964, 23262.961 5037.096 726.304, 23249.945 5091.454 762.68, 23231.35 5153.632 793.326, 23212.887 5216.55 812.645, 23192.176 5277.204 827.179, 23172.725 5329.477 839.088, 23073.209 5350.469 831.209, 22987.561 5266.632 795.88, 22960.629 5211.098 733.228, 22954.488 5164.302 361.569</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22812.533 4694.474 136.826, 22855.01 4643.661 495.985, 22951.334 4602.859 735.383, 23000.379 4585.833 783.025, 23064.863 4566.808 814.689, 23119.768 4553.234 832.676, 23178.057 4545.263 845.394, 23237.055 4532.436 854.074, 23295.018 4546.858 857.346, 23347.318 4580.102 238.59</trace>
</ink>
</file>

<file path=ppt/ink/ink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23638.727 4671.14 136.826, 23686.682 4635.509 203.883, 23739.82 4605.422 267.305, 23799.393 4573.728 335.448, 23853.086 4537.711 399.787, 23950.285 4483.987 480.913, 24025.791 4445.108 522.738, 24081.248 4411.387 541.774, 24138.447 4376.798 556.174, 24220.545 4321.475 550.104, 24289.855 4271.606 499.073, 24237.414 4296.381 210.705</trace>
</ink>
</file>

<file path=ppt/ink/ink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23918.004 4402.802 136.826, 23948.541 4352.41 136.826, 23974.762 4303.674 161.473, 23925.285 4335.592 432.313, 23890.084 4396.425 561.908, 23851.646 4477.533 660.811, 23808.594 4562.172 712.445, 23782.207 4611.983 733.111, 23746.582 4680.982 754.892, 23708.598 4747.667 766.968, 23672.289 4819.178 776.536, 23643.516 4869.476 781.657, 23604.33 4931.355 784.532, 23567.539 4998.034 786.412, 23540.188 5047.329 787.25, 23513.834 5096.335 785.443, 23486.58 5150.912 780.365, 23462.492 5207.944 765.028, 23437.078 5257.832 738.607</trace>
</ink>
</file>

<file path=ppt/ink/ink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23662.002 4892.81 136.826, 23608.967 4910.912 136.826, 23666.203 4943.617 164.821, 23713.744 4957.242 184.556, 23766.543 5014.456 274.903, 23786.422 5081.602 378.133, 23800.217 5138.251 476.647, 23812.064 5211.64 621.417, 23806.885 5145.403 599.71, 23802.061 5097.603 432.609</trace>
</ink>
</file>

<file path=ppt/ink/ink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23929.643 4752.808 140.865, 23934.506 4701.163 197.386, 23988.461 4644.96 239.735, 24053.805 4611.569 260.387, 24119.387 4601.56 272.302, 24176.941 4607.968 286.866, 24208.707 4667.251 330.567, 24208.922 4723.76 357.123, 24200.365 4795.202 389.899, 24193.57 4863.937 417.86, 24186.859 4931.001 448.567, 24192.459 5001.778 494.841, 24216.27 5074.894 549.847, 24251.965 5149.504 587.801, 24248.652 5238.134 616.953, 24230.096 5285.317 634.955, 24145.328 5304.239 621.577, 24066.6 5266.53 561.123, 23998.174 5217.773 498.752, 23955.369 5160.811 461.813, 23983.445 5098.753 467.252, 24053.99 5061.266 518.859, 24137.881 5025.226 580.732, 24241.846 4987.684 672.022, 24333.816 4954.092 741.445, 24397.045 4934.68 775.85, 24453.465 4920.051 791.447, 24508.354 4906.85 802.589, 24453.287 4822.81 379.841</trace>
</ink>
</file>

<file path=ppt/ink/ink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21753.607 5826.158 136.826, 21705.857 5883.42 259.887, 21656.365 5957.643 298.807, 21613.312 6007.492 321.56, 21555.656 6061.92 333.354, 21614.717 6098.635 285.184, 21660.43 6169.788 343.444, 21660.514 6228.042 401.864, 21648.881 6293.983 464.96, 21648.881 6241.475 215.804, 21637.24 6185.078 128.819</trace>
</ink>
</file>

<file path=ppt/ink/ink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21613.969 6082.829 139.053, 21668.691 6068.975 157.479, 21723.889 6019.517 192.839, 21761.881 5971.48 222.068, 21804.725 5923.382 258.253, 21838.973 5982.729 305.341, 21845.488 6050.389 324.225, 21846.613 6110.573 349.951, 21853.512 6178.66 378.213, 21857.607 6238.984 402.225, 21868.766 6307.943 424.685, 21880.879 6372.234 438.743, 21833.273 6393.688 394.199, 21770 6330.371 356.336, 21726.602 6281.866 339.854, 21677.57 6238.716 328.903, 21627.85 6191.021 308.558, 21647.76 6140.931 332.76, 21711.607 6096.036 350.966, 21759.939 6074.149 353.667, 21812.52 6077.992 345.203, 21823.01 6126.433 343.429, 21806.926 6186.672 356.104, 21778.283 6245.379 370.93, 21749.039 6298.759 383.269, 21715.076 6348.708 415.4, 21719.748 6281.111 432.132, 21760.443 6214.717 421.216, 21807.951 6146.841 403.102, 21857.498 6082.644 380.079, 21910.855 6023.748 353.106, 21950.773 5975.587 328.892, 21997.363 5926.701 300.863, 22036.943 5870.962 264.321, 21994.537 5943.503 306.671, 21967.57 5996.488 355.625, 22016.449 6011.373 429.79, 22073.643 5973.329 429.978, 22133.748 5933.519 426.757, 22189.76 5910.814 420.727, 22250.621 5918.795 412.016, 22285.574 5974.342 409.248, 22298.361 6033.364 415.154, 22300.441 6102.127 438.551, 22300.525 6181.156 492.95, 22282.498 6251.375 574.085, 22237.162 6325.375 695.56, 22185.268 6321.003 670.788, 22098.977 6273.302 596.284, 22032.547 6220.546 538.482, 22040.014 6158.618 483.882, 22112.025 6134.839 498.88, 22189.141 6109.758 550.674, 22270.076 6078.17 617.796, 22322.012 6064.62 633.785</trace>
</ink>
</file>

<file path=ppt/ink/ink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22742.713 5732.824 136.826, 22789.363 5755.736 660.85, 22841.955 5746.441 753.43, 22888.758 5724.978 751.311, 22937.172 5701.73 630.593, 23005.645 5666.332 401.534, 22945.424 5695.492 468.379, 22885.828 5747.097 532.165, 22824.832 5821.986 589.535, 22773.996 5886.918 624.972, 22865.41 5836.876 701.313, 22962.193 5795.196 769.992, 23012.633 5779.911 773.576, 22941.473 5842.323 399.607, 22894.344 5897.583 286.636</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22544.893 6187.83 138.434, 22492.283 6202.612 140.581, 22567.984 6178.899 647.682, 22623.365 6163.943 740.235, 22691.367 6135.873 809.149, 22755.738 6109.43 839.957, 22833.406 6078.357 854.311, 22896.127 6048.986 858.806, 22971.67 6019.361 860.836, 23028.646 5990.281 861.662, 23089 5964.518 862.181, 23148.773 5936.9 862.272, 23204.9 5910.665 860.882, 23151.963 5965.22 745.078, 23102.119 5994.629 654.116, 23052.805 6016.879 571.217, 22987.082 6047.828 53.78</trace>
</ink>
</file>

<file path=ppt/ink/ink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22800.896 6047.828 144.048, 22778.918 6000.19 159.432, 22812.115 6086.828 586.575, 22812.533 6180.417 681.983, 22809.363 6236.521 619.368</trace>
</ink>
</file>

<file path=ppt/ink/ink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22882.352 5907.826 158.047, 22893.463 5857.395 165.635, 22937.773 5932.755 401.588, 22954.137 5997.318 512.348, 22971.945 6086.441 647.07, 22982.172 6187.275 749.383, 22977.316 6245.26 779.889, 22975.959 6303.253 794.737, 22968.717 6370.192 801.275, 22957.725 6443.256 800.308, 22949.336 6503.365 755.677, 22941.834 6556.916 669.742, 22924.123 6605.876 577.551</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19053.928 6654.505 136.826, 19116.234 6701.172 682.066, 19170.076 6782.108 768.667, 19220.967 6794.507 785.104, 19273.078 6806.174 800.059, 19326.346 6790.367 806.328, 19377.586 6771.26 810.231, 19434.787 6749.053 812.504, 19489.125 6736.258 810.522, 19542.244 6724.506 804.588, 19595.934 6734.959 804.188, 19627.516 6784.942 803.146, 19678.492 6806.174 819.866, 19731.348 6784.792 841.859, 19782.523 6753.89 854.016, 19833.811 6718.096 855.315, 19889.596 6701.258 854.546, 19941.139 6728.224 841.335, 20033.586 6804.961 836.926, 20089 6795.719 850.661, 20139.756 6765.774 856.741, 20190.414 6732.766 860.91, 20252.244 6724.506 859.708, 20313.377 6735.752 856.769, 20365.361 6766.25 854.621, 20417.688 6792.337 854.453, 20477.637 6794.507 856.402, 20537.764 6794.593 858.468, 20595.471 6785.928 860.778, 20643.104 6794.279 568.483</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23650.365 5756.157 145.071, 23601.855 5748.63 255.805, 23554.969 5792.214 291.568, 23495.203 5863.104 324.501, 23458.982 5913.869 340.206, 23418.297 5972.442 352.05, 23378.26 6026.508 295.724</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23627.092 5884.492 136.826, 23638.727 5931.479 140.219, 23604.068 5987.163 184.031, 23563.498 6034.021 227.05, 23511.9 6084.76 266.748, 23445.381 6140.08 308.671, 23395.146 6190.35 341.066, 23331.201 6251.375 380.076, 23280.178 6265.571 334.468</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23405.996 6164.497 136.826, 23462.861 6171.327 165.781, 23506.215 6228.679 268.733, 23511.857 6303.341 346.951, 23506.73 6362.047 383.139, 23493.004 6415.427 406.228, 23490.852 6333.971 470.124, 23506.434 6266.917 395.185, 23535.279 6209.681 248.209, 23572.27 6161.125 72.791</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23824.912 5896.16 159.791, 23855.885 5841.905 214.019, 23915.045 5793.429 267.803, 23985.096 5743.201 317.654, 24032.498 5717.519 340.676, 24081.951 5694.104 360.635, 24028.613 5713.948 317.073, 23975.625 5753.608 300.783, 23924.979 5806.706 255.367, 23894.527 5853.417 176.952</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23743.457 6106.163 145.594, 23806.125 6093.446 416.604, 23878.1 6062.651 497.933, 23963.531 6027.645 539.081, 24052.867 5981.458 569.851, 24134.695 5938.83 596.161, 24228.098 5887.978 619.709, 24306.074 5841.015 594.309, 24257.984 5860.275 189.132</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23941.277 6047.828 149.768, 23975.768 6114.674 401.011, 23985.875 6173.833 529.524, 23987.82 6263.26 659.231, 23987.82 6312.681 700.183, 23987.82 6370.651 739.515, 23987.82 6424.907 766.017, 23987.82 6484.712 781.047, 23987.82 6539.329 790.521, 23977.398 6593.02 797.604, 23966.496 6648.826 804.783, 23940.961 6706.15 796.912, 23917.904 6759.14 746.303, 23893.764 6808.039 700.263, 23870.469 6870.598 661.084, 23846.076 6919.982 587.783, 23815.275 6966.929 362.112</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23813.275 5849.492 136.826, 23766.73 5881.404 177.257, 23817.195 5890.062 359.205, 23868.318 5866.814 385.521, 23915.738 5837.725 391.465, 23966.977 5800.802 387.46, 24013.803 5765.6 381.966, 23953.018 5796.354 313.115, 23886.244 5832.255 307.948, 23826.758 5868.438 298.575, 23780.213 5887.899 288.369, 23789.424 5839.994 361.731, 23845.047 5816.863 376.024, 23902.275 5803.558 380.489, 23949.336 5789.247 185.94</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21881.609 4916.144 136.826, 21903.672 4866.287 136.826, 21928.156 4914.931 244.378, 21939.061 4966.53 258.817, 21959.984 5021.378 274.213, 21974.281 5088.199 285.287, 21985.918 5153.54 293.783, 21986.336 5223.201 316.574, 21954.506 5165.314 432.77, 21940.211 5103.614 446.534, 21928.242 5036.833 447.346, 21916.605 4971.319 443.426, 21916.1 5040.878 429.525, 21926.947 5108.017 433.255, 21928.156 5175.326 437.464, 21939.791 5236.127 444.883, 21904.881 5161.993 555.86, 21904.881 5082.63 570.833, 21916.52 5001.322 554.05, 21928.07 5073.241 469.779, 21939.373 5147.164 460.709, 21939.791 5214.021 457.482, 21961.119 5273.91 467.69, 21930.186 5198.472 578.089, 21917.729 5115.544 599.401, 21906.09 5029.133 607.524, 21936.625 5112.163 492.751, 21943.918 5189.474 489.604, 21959.984 5263.396 501.734, 21982.84 5329.958 524.164, 21997.977 5402.113 551.544, 21963.797 5318.051 672.729, 21953.373 5260.283 693.813, 21942.961 5200.023 712.067, 21940.006 5143.867 724.794, 21939.791 5089.418 729.506, 21939.791 5040.094 728.293, 21931.234 4991.388 718.515, 21928.156 4939.667 698.48, 21934.549 5021.697 568.464, 21946.184 5070.055 562.586, 21954.822 5117.427 559.243, 21966.975 5197.875 558.708, 21981.297 5278.407 565.347, 21997.891 5361.165 585.99, 21945.908 5285.071 730.922, 21933.4 5228.629 758.035, 21920.328 5178.47 770.096, 21910.125 5124.326 775.221, 21905.301 5072.479 777.164, 21898.07 5018.861 774.87, 21949.061 5109.246 625.968, 21958.021 5162.876 614.438, 21962.979 5252.112 606.073, 21963.066 5336.401 614.663, 21951.518 5243.974 753.071, 21944.617 5187.958 771.155, 21940.211 5128.06 778.05, 21931.234 5069.208 780.159, 21924.113 5005.8 778.875, 21916.52 4948.857 772.719, 21960.9 5039.16 642.134, 21971.402 5091.737 622.727, 21974.281 5139.515 609.68, 21985.129 5223.96 598.169, 21996.027 5310.313 605.304, 21956.674 5211.033 757.088, 21947.719 5147.865 769.58, 21940.523 5094.849 773.349, 21931.234 5042.053 773.83, 21919.684 4989.21 772.939, 21909.707 4937.929 765.421, 21949.48 5024.826 609.709, 21968.67 5104.541 588.462, 21985.605 5194.753 578.294, 21997.758 5284.045 578.944, 21997.977 5331.166 584.471, 22002.104 5378.315 595.388, 21964.275 5285.603 751.647, 21963.148 5229.616 765.004, 21956.252 5176.165 772.62, 21952.158 5115.32 775.446, 21951.428 5056.379 774.479, 21951.428 5002.65 734.445, 21973.969 5052.545 596.875, 21993.061 5144.162 568.185, 22006.531 5233.271 555.838, 22016.424 5316.815 558.188, 22021.162 5398.962 568.682, 22021.246 5479.514 592.369, 21981.604 5402.993 735.82, 21996.027 5354.824 717.442, 22041.439 5273.895 301.047</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7987.568 7856.19 136.826, 8059.353 7877.573 451.621, 8124.664 7905.699 471.72, 8183.674 7938.178 485.329, 8243.193 7971.647 518.976, 8313.012 7960.228 610.783, 8383.312 7898.486 742.355, 8479.539 7856.924 785.767, 8534.299 7865.906 787.13, 8584.47 7887.37 784.98, 8631.294 7921.471 782.315, 8714.131 7998.612 785.884, 8765.812 8019.309 792.29, 8821.329 8002.981 805.81, 8913.349 7939.266 821.142, 8967.057 7911.685 829.805, 9024.059 7913.398 831.593, 9081.163 7938.178 828.675, 9132.352 7965.564 826.044, 9191.323 7992.597 825.231, 9250.245 8006.646 828.079, 9308.424 7998.144 834.477, 9363.918 7985.257 840.541, 9419.199 7973.28 844.288, 9484.107 7972.86 844.321, 9546.421 7972.86 843.133, 9603.656 7972.86 842.834, 9664.13 7976.999 843.51, 9725.789 7984.105 844.126, 9787.138 7994.241 842.556, 9844.187 8016.016 839.606, 9897.978 8037.804 838.176, 9962.19 8033.145 843.461, 10020.822 8013.117 851.291, 10076.918 7992.872 854.199, 10133.89 7978.115 854.896, 10196.512 7966.451 855.073, 10263.597 7961.613 855.237, 10334.684 7951.477 855.652, 10401.112 7949.525 855.862, 10459.715 7949.525 855.834, 10516.748 7959.979 855.183, 10579.37 7972.643 854.779, 10636.632 7972.86 856.248, 10698.707 7957.474 858.434, 10755.538 7941.165 859.569, 10817.541 7937.859 859.594, 10875.318 7937.859 859.245, 10934.114 7953.665 858.067, 10993.367 7970.908 857.056, 11051.294 7984.526 856.717, 11105.744 7964.703 860.07, 11109.664 7905.947 731.917, 11129.691 7856.893 203.685</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22998.719 4717.807 136.826, 22948.771 4743.11 150.426, 22928.584 4802.674 154.836, 22914.764 4860.376 158.236, 22902.398 4908.922 160.347, 22887.373 4966.512 163.877, 22868.02 5025.732 168.046, 22845.736 5080.106 173.279, 22824.355 5136.21 180.157, 22795.031 5194.438 192.906, 22796.068 5142.496 226.252, 22807.492 5095.647 231.724, 22820.873 5033.092 229.913, 22833.441 4986.224 225.784, 22850.275 4911.009 217.89, 22865.469 4846.711 206.588, 22870.713 4798.238 195.286, 22895.199 4862.417 175.063, 22877.574 4914.506 177.112, 22858.98 4970.944 180.639, 22839.266 5023.844 184.648, 22819.516 5078.134 190.216, 22801.363 5125.308 195.418, 22781.211 5188.387 204.05, 22775.676 5137.298 233.451, 22789.891 5080.706 238.719, 22802.346 5027.695 242.576, 22821.021 4969.674 244.728, 22842.205 4898.568 244.313, 22859.621 4844.003 241.715, 22877.023 4790.167 234.618, 22853.561 4845.565 196.101, 22839.705 4902.16 197.441, 22822.408 4965.001 199.385, 22808.088 5016.453 201.34, 22788.027 5072.889 204.25, 22766.367 5127.969 207.396, 22742.172 5184.813 211.975, 22744.479 5113.617 250.36, 22764.668 5064.07 253.54, 22783.082 5014.815 255.658, 22807.521 4957.789 255.985, 22834.49 4886.9 254.566, 22868.871 4811.587 248.712, 22898.348 4748.902 239.526, 22919.225 4698.581 230.22, 22961.861 4647.806 189.763</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8749.392 6869.579 137.635, 8792.789 6921.669 170.092, 8822.841 6976.09 203.199, 8848.628 7027.767 225.023, 8865.781 7074.983 242.263, 8894.221 7122.896 265.74, 8941.907 7178.758 306.283, 8998.479 7194.001 345.265, 9074.95 7171.428 397.178, 9149.936 7117.81 444.571, 9220.633 7026.665 493.21, 9280.313 6954.576 530.316, 9342.018 6892.221 560.214, 9422.172 6843.303 594.909, 9513.011 6819.722 613.728, 9604.072 6822.118 610.264, 9689.725 6849.565 587.178, 9752.02 6916.316 571.598, 9827.712 6957.956 619.678, 9915.163 6910.084 676.581, 9999.321 6851.563 705.962, 10048.601 6831.637 715.3, 10106.711 6814.232 721.218, 10159.658 6811.462 719.405, 10208.42 6818.074 703.769, 10258.777 6832.54 662.17, 10353.614 6843.971 645.439, 10444.851 6813.929 686.437, 10498.544 6811.33 691.444, 10550.01 6831.926 674.572, 10625.904 6913.928 648.444, 10675.667 6993.063 646.148, 10745.455 7064.009 667.361, 10836.685 7082.032 724.599, 10890.997 7050.742 755.409, 10945.156 7014.814 773.057, 10992.036 6973.677 781.401, 11085.079 6918.689 789.994, 11140.15 6897.852 792.88, 11194.354 6892.518 791.972, 11266.596 6974.594 802.876, 11321.622 6975.278 825.029, 11379.038 6926.705 794.267, 11425.691 6905.068 8.006</trace>
</ink>
</file>

<file path=ppt/ink/ink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11984.353 6729.576 164.681, 12047.501 6700.625 338.735, 12102.098 6688.167 394.054, 12170.615 6668.735 430.956, 12242.311 6654.044 445.641, 12313.653 6643.988 441.727, 12272.684 6694.633 262.973, 12222.886 6724.872 175.787</trace>
</ink>
</file>

<file path=ppt/ink/ink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11844.714 7091.248 141.783, 11791.81 7144.29 141.622, 11777.077 7195.3 225.881, 11844.373 7196.251 344.501, 11914.575 7183.534 437.024, 11978.985 7163.581 516.166, 12062.242 7122.352 578.496, 12150.623 7084.825 617.615, 12198.865 7063.32 627.312, 12252.271 7046.736 590.268, 12309.261 7029.335 526.419, 12379.211 7012.887 411.868, 12326.129 6998 201.438, 12275.055 6997.915 180.162, 12225.868 6989.335 172.335, 12167.386 6993.077 195.176, 12131.577 7041.984 282.215, 12109.572 7103.181 349.253, 12079.495 7177.831 428.57, 12042.597 7262.567 515.578, 12011.721 7337.28 581.424, 11975.294 7416.153 645.437, 12013.639 7359.381 506.693, 12068.013 7277.865 357.86, 12102.718 7214.033 268.964, 12146.154 7158.707 214.305, 12181.444 7230.972 370.353, 12175.362 7297.699 508.769, 12178.559 7344.701 606.659, 12190.646 7441.651 768.136, 12223.517 7488.775 814.855, 12281.598 7514.358 843.167, 12341.983 7525.849 854.039, 12408.271 7533.855 859.591, 12480.651 7534.589 862.684, 12540.324 7534.589 864.263, 12600.727 7538.728 864.599, 12658.456 7529.712 857.72, 12650.714 7471.757 780.832, 12647.636 7417.92 146.636</trace>
</ink>
</file>

<file path=ppt/ink/ink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13299.282 6822.911 153.424, 13270.491 6768.085 230.196, 13206.12 6764.096 380.055, 13156.798 6799.853 449.1, 13101.221 6870.486 518.897, 13076.154 6924.037 549.099, 13049.496 6975.129 577.784, 13027.475 7036.177 602.69, 13004.641 7102.797 625.548, 12985.771 7171.555 654.776, 12962.229 7262.336 706.334, 12961.506 7327.501 746.901, 12981.117 7383.584 781.712, 13089.777 7449.513 827.226, 13147.105 7445.585 841.08, 13204.947 7429.75 847.204, 13284.396 7394.445 841.182, 13355.117 7365.901 824.563, 13411.086 7339.729 793.682, 13468.423 7308.275 741.151, 13521.802 7278.396 515.281</trace>
</ink>
</file>

<file path=ppt/ink/ink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13671.653 6822.911 140.27, 13682.56 6767.899 155.898, 13713.288 6846.536 431.7, 13717.468 6928.545 502.449, 13717.98 6993.59 546.829, 13714.069 7068.639 592.783, 13709.644 7123.159 636.358, 13707.771 7193.743 685.798, 13706.98 7268.241 727.175, 13699.834 7337.188 757.017, 13696.871 7413.687 778.439, 13695.655 7507.163 794.637, 13695.142 7603.338 804.857, 13694.925 7666.545 813.125, 13694.925 7729.575 821.477, 13694.925 7803.594 833.591, 13712.641 7858.924 850.193, 13734.483 7797.857 838.054, 13743.971 7737.069 811.91, 13749.522 7680.27 761.006, 13755.942 7604.474 681.339, 13761.247 7534.702 597.22, 13763.449 7468.638 514.146, 13757.514 7386.328 367.263, 13754.469 7332.238 130.913</trace>
</ink>
</file>

<file path=ppt/ink/ink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13729.834 7102.916 136.826, 13714.956 7037.614 136.826, 13704.863 6967.332 136.826, 13698.826 6919.132 136.826, 13689.664 6860.93 139.877, 13685.741 6808.752 144.926, 13687.837 6749.068 157.213, 13697.843 6699.351 189.591, 13760.864 6659.994 281.709, 13810.222 6659.575 321.36, 13863.354 6663.713 354.527, 13931.977 6678.607 379.627, 14000.315 6695.12 394.635, 14060.957 6726.715 403.295, 14100.751 6783.011 411.41, 14088.388 6856.613 489.253, 14044.361 6926.687 590.106, 13982.882 6999.16 683.918, 13896.959 7074.223 756.119, 13845.176 7114.156 782.741, 13784.187 7152.144 798.631, 13729.782 7184.015 808.144, 13672.265 7195.83 805.915, 13660.435 7134.332 726.772, 13672.702 7073.275 636.585, 13692.553 6991.003 154.684</trace>
</ink>
</file>

<file path=ppt/ink/ink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14381.482 6799.577 136.826, 14353.766 6850.104 266.538, 14342.522 6901.821 307.529, 14329.84 6965.219 369.921, 14318.94 7032.081 419.893, 14314.426 7101.066 467.191, 14308.481 7150.279 506.31, 14303.323 7204.836 543.834, 14301.235 7257.542 574.94, 14300.445 7305.038 609.318, 14304.153 7397.874 675.324, 14308.581 7446.443 709.972, 14317.742 7500.196 747.706, 14341.501 7553.188 773.693, 14430.008 7615.756 814.237, 14492.812 7592.796 829.511, 14584.005 7516.093 838.967, 14668.864 7424.465 830.643, 14714.429 7370.162 808.311, 14762.384 7313.322 758.04, 14796.635 7262.565 699.043, 14832.933 7214.195 594.074, 14871.281 7139.05 429.024, 14892.457 7075.196 319.28, 14889.361 7024.933 276.69, 14872.164 6957.197 266.583, 14870.217 6907.416 278.883, 14870.217 6842.837 320.21, 14852.189 6916.126 850.502, 14844.026 6986.048 860.01, 14837.472 7051.262 863.963, 14828.914 7127.982 866.741, 14824.879 7201.869 868.739, 14817.075 7264.055 870.13, 14813.243 7331.858 871.314, 14812.034 7397.601 872.622, 14848.179 7346.831 605.726</trace>
</ink>
</file>

<file path=ppt/ink/ink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15545.137 6472.905 152.071, 15544.82 6537.788 326.722, 15505.943 6620.976 393.946, 15468.986 6695.603 439.616, 15425.103 6783.602 474.413, 15389.72 6870.894 559.182, 15488.856 6849.214 794.426, 15544.633 6807.028 803.469, 15608.975 6768.527 809.858, 15655.883 6740.846 811.892, 15712.313 6710.46 812.835, 15775.092 6687.933 808.973, 15827.68 6671.662 790.654, 15822.327 6753.228 561.191, 15773.765 6773.197 204.134</trace>
</ink>
</file>

<file path=ppt/ink/ink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15242.588 7184.583 164.681, 15188.305 7218.285 265.563, 15240.78 7195.931 434.265, 15303.765 7161.093 534.288, 15386.054 7091.042 670.54, 15474.739 7019.917 747.088, 15536.277 6977.304 771.963, 15602.909 6932.221 789.214, 15651.077 6899.883 799.269, 15707.876 6863.296 807.804, 15765.488 6827.646 804.31, 15827.253 6789.107 791.493, 15880.36 6754.746 746.592, 15928.359 6724.769 583.113, 15876.05 6765.045 230.179, 15825.57 6787.444 210.306, 15762.469 6815.615 204.605, 15714.493 6858.75 226.31, 15652.178 6932.112 287.437, 15613.235 6994.556 341.709, 15575.068 7058.091 422.861, 15527.352 7137.011 524.781, 15476.414 7216.86 612.66, 15422.862 7307.116 697.096, 15396.691 7357.812 728.613, 15359.375 7451.071 516.738</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11932.359 7891.191 136.826, 11980.868 7921.137 289.467, 12045.58 7931.028 373.592, 12102.236 7903.02 412.9, 12158.349 7870.628 450.787, 12223.087 7856.277 482.534, 12293.322 7885.935 527.002, 12370.477 7902.857 577.935, 12468.099 7887.784 625.796, 12560.275 7869.809 655.64, 12607.551 7867.858 661.917, 12699.907 7867.858 651.562, 12788.32 7886.354 650.141, 12837.071 7891.106 655.807, 12932.706 7894.062 667.742, 12983.536 7891.41 676.441, 13033.674 7891.191 686.545, 13083.795 7895.331 689.707, 13175.346 7926.107 655.25, 13224.962 7926.191 661.743, 13271.508 7926.191 682.121, 13370.288 7926.191 693.955, 13418.491 7926.191 694.071, 13467.924 7935.906 695.84, 13519.811 7937.859 702.917, 13567.403 7927.405 716.143, 13615.502 7926.191 737.156, 13666.958 7926.191 758.432, 13724.006 7926.191 754.316, 13780.16 7926.191 744.897, 13834.399 7926.191 744.332, 13891.758 7926.191 745.396, 13950.36 7926.191 750.044, 14008.861 7922.053 758.148, 14061.366 7914.945 767.676, 14116.755 7899.14 776.583, 14174.933 7882.613 785.019, 14228.809 7879.524 782.701, 14284.619 7883.663 773.172, 14340.017 7895.331 770.301, 14395.632 7902.771 773.474, 14450.733 7893.143 781.43, 14509.234 7882.613 790.669, 14568.551 7869.896 799.217, 14628.563 7863.718 802.761, 14682.749 7865.189 798.558, 14738.139 7867.858 788.791, 14793.839 7871.997 782.395, 14849.99 7869.723 782.044, 14908.377 7867.858 790.777, 14967.963 7867.858 800.804, 15021.503 7874.687 796.85, 15074.251 7890.458 787.475, 15132.015 7906.577 787.748, 15186.583 7903.06 794.535, 15236.745 7883.345 801.9, 15294.926 7864.452 816.399, 15347.111 7846.692 825.028, 15408.748 7844.523 816.611, 15464.859 7855.458 803.403, 15522.562 7856.19 797.244, 15579.792 7856.19 799.612, 15639.847 7856.19 805.094, 15695.511 7856.19 808.207, 15749.899 7856.19 809.15, 15805.195 7864.769 808.212, 15861.021 7867.858 807.337, 15915.773 7867.858 805.712, 15970.268 7867.858 806.246, 16027.85 7861.029 810.96, 16092.77 7849.781 818.052, 16155.983 7836.365 825.278, 16210.137 7823.562 829.621, 16264.918 7811.56 832.729, 16323.799 7805.084 831.793, 16385.002 7809.438 818.787, 16439.418 7820.456 798.883, 16492.24 7847.93 787.4, 16545.08 7863.019 790.77, 16601.533 7867.858 800.018, 16655.588 7867.858 813.994, 16710.691 7852.052 823.549, 16767.838 7840.383 823.426, 16827.982 7826.027 825.825, 16881.941 7810.735 833.557, 16938.775 7797.857 829.678, 17037.506 7834.07 823.972, 17093.742 7821.189 829.849, 17151.051 7821.189 822.067, 17207.027 7832.436 821.932, 17258.088 7855.458 808.823, 17312.805 7856.19 821.261, 17365.65 7840.601 839.188, 17424.91 7821.921 850.901, 17483.939 7809.944 850.104, 17542.936 7809.523 840.364, 17590.424 7847.231 822.108, 17638.316 7876.218 825.617, 17701.148 7875.386 846.943, 17758.172 7858.36 854.233, 17811.75 7838.114 858.513, 17866.811 7821.61 861.019, 17927.885 7825.329 855.429, 17978.84 7845.876 421.829</trace>
</ink>
</file>

<file path=ppt/ink/ink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15591.683 7126.249 162.437, 15639.141 7094.238 162.33, 15696.332 7056.645 179.626, 15757.533 7026.367 230.613, 15825.619 7014.417 333.858, 15879.54 7009.798 383.952, 15891.797 7059.493 363.871, 15854.046 7107.125 345.517, 15806.849 7168.867 331.422, 15759.391 7233.055 326.993, 15818.238 7217.078 404.679, 15819.23 7286.435 372.067, 15783.106 7333.98 399.481, 15756.021 7387.898 487.117, 15831.895 7384.873 541.746, 15914.566 7371.253 512.664, 15961.688 7430.558 513.244, 15964.052 7516.209 529.663, 15932.517 7607.889 536.57, 15884.091 7694.62 615.345, 15820.372 7771.448 738.873, 15731.779 7841.769 784.824, 15681.464 7766.417 442.762, 15674.227 7718.879 165.181</trace>
</ink>
</file>

<file path=ppt/ink/ink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16801.883 6636.241 143.881, 16756.969 6697.571 404.778, 16726.051 6764.149 470.341, 16704.594 6814.607 510.607, 16657.861 6900.037 584.523, 16639.371 6953.183 619.423, 16620.803 7002.588 653.313, 16607.939 7049.939 700.167, 16594.674 7105.079 755.013, 16619.832 7154.693 808.33, 16682.945 7153.998 825.839, 16746.443 7133.77 835.291, 16810.061 7108.421 839.06, 16864.752 7082.645 840.544, 16918.615 7064.495 838.339, 16983.484 7047.483 831.24, 17049.566 7051.628 798.448, 17104.227 7076.199 745.851, 17169.559 7165.685 653.142, 17173.527 7219.494 628.203, 17170.125 7271.682 629.78, 17141.455 7362.73 650.971, 17126.338 7409.806 672.438, 17109.012 7458.093 694.11, 17092.252 7516.599 717.119, 17074.41 7577.787 738.418, 17057.641 7638.166 760.566, 17040.277 7692.887 775.234, 17016.586 7740.694 796.87, 16965.379 7714.809 835.74, 16929.814 7666.674 841.601, 16888.646 7611.426 831.264, 16856.246 7564.189 809.713, 16788.275 7470.769 736.742, 16746.201 7416.585 691.266, 16708.266 7359.967 649.058, 16652.17 7275.975 552.553, 16632.617 7226.574 492.483, 16617.848 7132.431 380.203, 16620.334 7085.075 322.438, 16628.469 7038.172 231.03</trace>
</ink>
</file>

<file path=ppt/ink/ink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16720.428 6857.911 165.701, 16776.066 6817.599 244.995, 16843.123 6783.111 370.749, 16897.195 6768.085 460.133, 16966.738 6760.523 529.618, 17045.988 6763.363 572.151, 17048.576 6833.615 400.656, 16994.771 6907.397 305.524, 16946.072 6966.634 251.167, 16892.014 7018.927 215.029, 16829.93 7070.754 164.218, 16783.354 7109.825 48.069</trace>
</ink>
</file>

<file path=ppt/ink/ink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16510.971 7324.585 170.463, 16464.41 7364.16 233.327, 16545.525 7365.155 564.757, 16632.893 7347.602 662.508, 16686.029 7334.883 723.103, 16735.943 7324.485 753.556, 16788.135 7313.299 773.904, 16847.09 7304.153 790.788, 16926.84 7293.179 798.141, 16990.074 7281.74 790.214, 17063.225 7271.907 749.986, 17125.654 7267.549 638.802, 17173.131 7266.336 472.219</trace>
</ink>
</file>

<file path=ppt/ink/ink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13985.839 10497.969 136.826, 13938.129 10502.141 156.363, 13995.157 10521.303 787.403, 14048.487 10510.849 809.669, 14109.155 10509.635 832.416, 14169.146 10513.773 846.653, 14238.629 10520.567 855.689, 14297.978 10521.217 858.646, 14381.506 10521.303 861.231, 14466.904 10517.163 862.967, 14536.933 10511.587 864.182, 14621.377 10505.917 865.246, 14689.951 10499.921 865.934, 14767.132 10498.39 866.461, 14840.915 10497.969 866.811, 14922.433 10502.108 867.085, 14983.267 10506.547 867.242, 15055.43 10517.48 867.414, 15131.027 10533.201 867.544, 15187.089 10550.444 867.606, 15255.317 10568.382 867.632, 15324.987 10579.131 867.266, 15385.784 10579.636 866.456, 15452.915 10571.058 865.507, 15513.15 10559.812 864.386, 15577.425 10546.806 863.201, 15515.534 10526.139 869.738, 15456.618 10517.249 871.021, 15397.337 10505.917 871.588, 15335.088 10498.701 871.742, 15268.389 10497.969 871.772, 15198.931 10497.969 871.871, 15131.26 10502.108 871.945, 15051.582 10508.422 872.063, 14973.754 10509.417 872.078, 14913.707 10509.635 872.079, 14849.879 10509.635 872.001, 14790.084 10509.635 871.911, 14718.579 10509.635 871.79, 14654.539 10501.058 871.702, 14589.178 10498.701 871.651, 14511.816 10498.056 871.621, 14445.83 10504.798 871.618, 14371.021 10512.561 871.618, 14309.142 10519.133 871.618, 14244.979 10533.599 871.618, 14184.982 10541.951 871.584, 14111.731 10554.134 871.498, 14042.733 10565.802 871.359, 13977.715 10567.753 871.134, 13914.409 10559.392 870.732, 13858.242 10541.229 869.981, 13800.061 10523.339 869.55, 13748.917 10486.783 241.987</trace>
</ink>
</file>

<file path=ppt/ink/ink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8283.93 11979.658 136.826, 8237.384 11995.466 276.341, 8297.365 12013.927 618.319, 8400.898 11999.586 779.641, 8466.034 11989.226 810.079, 8531.879 11974.26 831.744, 8588.217 11962.593 844.082, 8648.089 11948.165 853.416, 8596.65 11907.688 858.481, 8541.634 11881.128 857.231, 8570.594 11823.932 698.195, 8628.85 11808.695 500.253</trace>
</ink>
</file>

<file path=ppt/ink/ink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9168.308 11571.319 162.437, 9187.451 11618.221 444.701, 9145.631 11679.742 558.508, 9084.904 11747.113 619.457, 9012.022 11841.897 678.119, 8971.703 11895.139 706.286, 8908.301 11972.843 747.253, 8833.043 12054.971 697.036, 8784.273 12082.446 6.97</trace>
</ink>
</file>

<file path=ppt/ink/ink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9110.124 11699.654 136.826, 9158.118 11699.654 136.826, 9206.86 11703.793 142.578, 9262.468 11723.618 177.518, 9310.565 11748.742 247.741, 9369.96 11764.819 352.742, 9345.71 11820.249 338.661, 9279.593 11852.562 231.754, 9223.037 11858.033 165.503, 9171.49 11822.184 136.826, 9179.727 11896.984 369.571, 9179.943 11969.236 474.05, 9179.943 12061.158 587.338, 9179.943 12118.739 660.545, 9179.943 12181.419 725.025, 9179.943 12231.311 764.498, 9179.943 12283.781 788.483, 9179.943 12340.738 802.492, 9179.943 12398.505 812.818, 9186.756 12454.886 823.376, 9195.707 12398.469 835.733, 9202.007 12334.646 803.38, 9209.942 12279.526 709.724, 9224.118 12229.42 532.404</trace>
</ink>
</file>

<file path=ppt/ink/ink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9657.043 11687.987 143.714, 9601.025 11687.991 271.434, 9587.439 11741.952 445.059, 9587.222 11820.792 516.674, 9587.222 11879.3 560.775, 9587.222 11944.849 602.568, 9587.222 11992.756 637.559, 9587.222 12053.625 672.531, 9587.222 12109 703.912, 9587.222 12169.654 740.763, 9587.222 12222.551 765.44, 9596.912 12275.484 791.944, 9587.642 12211.352 627.112, 9587.222 12156.542 525.673, 9570.72 12063.532 400.45, 9561.449 11996.726 335.263, 9551.771 11943.064 301.532, 9545.053 11882.492 278.532, 9535.494 11835.597 262.295, 9530.468 11778.971 255.959, 9537.681 11725.369 272.077, 9591.376 11685.483 369.281, 9655.373 11677.055 466.904, 9742.103 11676.321 576.282, 9793.788 11683.15 627.933, 9845.602 11691.396 666.168, 9911.114 11775.392 727.468, 9901.891 11840.836 755.037, 9880.246 11904.875 785.287, 9854.189 11962.229 806.072, 9818.616 12027.141 826.281, 9784.651 12075.93 840.79, 9700.659 12167.321 857.279, 9653.756 12200.571 862.388, 9594.168 12250.851 865.778, 9535.295 12287.07 868.389, 9538.661 12221.412 843.979, 9588.432 12175.254 778.684, 9635.908 12132.899 647.713, 9710.48 12087.039 128.945</trace>
</ink>
</file>

<file path=ppt/ink/ink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10238.87 11711.321 155.358, 10184.052 11700.868 178.137, 10133.388 11722.087 338.164, 10101.643 11781.612 465.977, 10064.767 11873.339 609.967, 10039.452 11928.634 678.02, 10015.316 11988.596 729.879, 9992.517 12055.268 777.242, 9969.43 12126.127 807.747, 9947.009 12181.589 829.893, 9941.923 12117.091 821.731, 9966.023 12042.288 767.245, 9983.02 11990.861 718.402, 10004.61 11931.765 623.979, 10023.702 11884.641 557.377, 10059.232 11818.478 462.148, 10107.93 11760.745 404.229, 10146.925 11813.915 491.752, 10168.672 11901.33 590.695, 10181.921 11956.226 666.142, 10208.009 12060.001 767.368, 10230.018 12111.009 810.897, 10264.841 12158.823 847.548, 10316.735 12131.709 861.195, 10347.228 12067.992 864.538, 10366.205 11999.209 866.444, 10379.744 11932.598 867.895, 10391.822 11858.087 869.122, 10399.417 11795.132 869.938, 10411.473 11730.068 870.761, 10471.223 11761.057 869.705, 10494.206 11837.182 869.492, 10508.926 11908.628 869.732, 10522.795 11966.773 870.209, 10537.394 12033.031 870.747, 10549.557 12091.337 871.154, 10561.394 12149.654 871.633, 10573.248 12207.652 872.72, 10603.737 12156.693 789.656, 10636.795 12107.559 632.627, 10675.398 12060.568 116.316</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6684.275 9209.545 136.826, 6635.027 9186.633 136.826, 6699.581 9153.162 320.884, 6767.548 9158.127 356.559, 6839.52 9166.282 383.147, 6891.4 9171.236 395.582, 6953.951 9180.161 407.577, 7034.797 9193.359 420.702, 7121.396 9203.758 431.067, 7200.336 9208.247 438.369, 7248.424 9215.954 444.454, 7306.654 9219.175 452.449, 7371.631 9220.48 460.97, 7419.006 9220.995 468.389, 7490.54 9221.213 475.758, 7568.061 9221.213 481.882, 7659.855 9212.635 491.589, 7722.849 9210.758 498.015, 7783.025 9203.137 505.673, 7877.108 9198.61 522.012, 7931.03 9198.095 529.97, 7987.319 9197.879 538.097, 8066.834 9197.879 550.073, 8144.426 9206.458 554.727, 8097.5 9188.598 2.841</trace>
</ink>
</file>

<file path=ppt/ink/ink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11006.883 11699.654 149.379, 10961.979 11748.782 442.749, 10949.814 11797.078 505.529, 10935.271 11850.126 567.859, 10918.279 11905.352 633.577, 10897.476 11969.516 700.164, 10875.209 12033.094 756.68, 10856.087 12101.517 814.402, 10827.144 12172.797 847.549, 10800.683 12225.004 859.877, 10767.837 12273.655 867.366, 10780.065 12197.778 860.634, 10804.058 12136.496 855.698, 10825.16 12072.187 843.683, 10847.64 11993.306 820.343, 10863.768 11937.132 788.292, 10879.95 11883.742 741.398, 10897.579 11827.42 667.536, 10935.667 11731.484 497.66, 10982.81 11671.647 401.127, 11038.644 11694.655 537.865, 11078.922 11805.837 730.765, 11094.736 11869.873 780.986, 11114.31 11943.702 813.604, 11130.814 11998.917 828.9, 11146.857 12055.445 843.942, 11168.259 12117.422 853.831, 11193.403 12177.054 859.361, 11214.912 12236.976 863.751, 11150.915 12234.143 867.596, 11089.623 12203.048 868.28, 11028.061 12168.266 867.114, 10966.775 12137.887 865.146, 10989.017 12079.131 869.395, 11052.591 12056.131 870.587, 11114.998 12033.933 871.153, 11187.088 12018.254 871.524, 11251.163 12014.746 871.609, 11298.391 12027.709 575.637</trace>
</ink>
</file>

<file path=ppt/ink/ink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11635.256 11617.987 136.826, 11689.961 11641.319 845.867, 11748.277 11652.253 856.604, 11768.813 11719.1 864.104, 11751.869 11791.466 866.644, 11738.75 11864.993 868.983, 11732.379 11928.019 870.432, 11722.963 11992.659 871.631, 11718.14 12058.249 872.944, 11716.928 12122.866 874.03, 11731.269 12182.485 875.145, 11752.746 12122.891 846.939, 11743.284 12054.888 806.641, 11733.904 11987.17 754.335, 11723.7 11917.201 697.232, 11715.262 11844.284 636.324, 11709.104 11793.411 574.405, 11706.502 11735.335 499.905, 11709.623 11683.98 421.861, 11722.313 11609.733 303.788, 11749.906 11547.292 227.946, 11781.736 11489.798 210.44, 11836.305 11433.486 417.34, 11902.655 11410.355 676.197, 11953.425 11390.787 806.544, 12012.087 11365.354 855.502, 12071.005 11343.638 864.797, 12129.921 11327.614 868.624, 12191.88 11344.392 870.177, 12257.771 11445.094 870.837, 12275.585 11513.283 871.241, 12289.401 11582.247 871.92, 12300.504 11652.817 872.548, 12307.812 11725.505 873.215, 12316.174 11792.374 873.665, 12326.462 11865.374 874.18, 12335.949 11949.863 874.848, 12348.31 12011.534 875.301, 12360.292 12071.098 875.757, 12373.323 12130.419 876.301, 12391.252 12193.29 876.796, 12409.132 12261.061 877.337, 12423.376 12320.282 877.877, 12354.401 12327.477 878.773, 12286.607 12298.743 878.872, 12224.634 12265.697 876.93, 12172.928 12232.651 873.02, 12122.513 12176.569 862.381, 12077.587 12120.578 825.962, 12044.568 12046.348 726.274, 12031.869 11998.013 645.466, 12018.029 11940.694 520.052, 12009.054 11861.837 370.925, 12000.898 11802.198 272.106, 11996.719 11754.611 200.4, 11984.771 11697.68 170.141, 11982.404 11638.611 442.395, 12044.755 11594.335 615.894, 12009.659 11648.178 334.141, 11999.069 11699.274 383.932, 11970.751 11747.56 344.176, 12021.961 11705.923 755.531, 12071.107 11688.206 738.34, 12074.438 11741.51 516.807, 12047.245 11801.171 383.849, 12015.213 11855.499 305.966, 11977.961 11911.627 272.185, 11961.08 11968.536 257.91, 12010.326 11958.494 332.407, 12019.349 12038.093 525.282, 12085.053 11976.02 815.875, 12112.585 11927.272 798.851, 12141.29 11878.143 641.009, 12170.536 11804.657 189.922</trace>
</ink>
</file>

<file path=ppt/ink/ink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12694.182 11536.319 147.302, 12780.883 11512.151 771.951, 12840.702 11496.123 833.965, 12909.818 11471.534 852.457, 12965.992 11446.048 860.347, 13024.713 11415.178 863.731, 13087.162 11380.607 866.634, 13134.359 11346.288 864.985, 13076.39 11337.766 503.82, 13003.987 11337.982 329.692, 12952.927 11328.268 239.782, 12900.808 11321.479 295.487, 12888.294 11369.952 432.022, 12873.975 11457.802 614.275, 12862.337 11549.434 728.95, 12851.49 11610.164 772.767, 12842.146 11667.592 806.057, 12840.85 11723.239 840.592, 12893.058 11698.599 816.645, 12932.104 11636.278 703.357, 12950.008 11588.104 613.134, 12976.813 11488.372 465.449, 12981.997 11440.166 410.578, 12988.719 11369.118 347.469, 12993.566 11320.79 321.217, 13004.558 11267.844 310.15, 13014.76 11215.159 329.928, 13062.046 11281.945 535.095, 13072.414 11341.5 591.974, 13076.022 11393.911 639.313, 13077.456 11449.963 685.197, 13078.102 11517.94 734.022, 13078.188 11569.833 759.601, 13078.188 11628.959 783.999, 13078.188 11689.254 800.141, 13078.188 11751.371 812.484, 13074.059 11808.699 822.264, 13014.087 11796.372 825.635, 12924.71 11720.357 804.523, 12885.97 11624.255 786.806, 12938.706 11608.271 795.44, 13000.402 11599.492 796.988, 13058.894 11594.871 788.866, 13115.599 11593.439 561.446, 13082.781 11659.497 342.464, 13032.722 11686.672 320.19, 12975.141 11707.636 314.495, 12903.085 11734.681 312.715, 12844.146 11753.385 327.208, 12908.67 11696.207 704.011, 12968.705 11675.171 737.552, 13022.162 11659.255 735.728, 13072.863 11653.072 627.928, 13017.154 11716.012 324.228, 12955.432 11761.067 267.978, 12881.685 11826.769 230.62, 12823.757 11881.825 211, 12773.81 11926.633 197.196, 12708.907 11984.902 184.422, 12653.198 12036.248 178.394, 12592.501 12070.233 191.34, 12642.012 12017.413 448.573, 12701.761 11958.836 583.661, 12796.501 11882.061 703.83, 12846.657 11849.473 742.117, 12896.266 11818.221 768.682, 12951.1 11784.678 788.64, 13010.154 11755.534 802.287, 13073.936 11731.725 810.898, 13133.307 11713.174 763.09, 13102.4 11760.737 313.442, 13042.59 11808.856 273.721, 12986.097 11862.72 243.849, 12922.91 11919.449 216.467, 12870.074 11979.894 197.299, 12846.096 12037.802 201.748, 12897.411 12072.573 284.344, 12965.802 12049.822 349.104, 13013.565 12008.941 350.756, 13072.883 11949.979 298.413, 13124.985 11894.569 249.201, 13168.113 11943.461 352.134, 13179.835 12001.461 523.258, 13171.28 11944.659 77.247</trace>
</ink>
</file>

<file path=ppt/ink/ink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13229.463 11594.653 165.062, 13293.51 11610.247 495.261, 13334.106 11674.15 702.321, 13334.192 11732.845 805.181, 13325.636 11803.649 831.706, 13316.475 11872.605 849.772, 13306.271 11935.247 858.15, 13295.148 12002.448 862.628, 13285.232 12073.537 865.977, 13278.173 12148.303 868.692, 13276.227 12211.619 870.911, 13295.783 12145.689 869.898, 13298.552 12066.878 865.693, 13303.192 12002.179 857.983, 13300.416 11924.252 834.057, 13299.762 11860.776 795.114, 13299.485 11786.591 730.875, 13292.556 11727.24 660.822, 13289.592 11669.81 584.536, 13288.376 11604.792 504.962, 13287.864 11541.088 433.234, 13287.646 11461.492 326.256, 13287.646 11400.173 265.361, 13387.154 11404.579 860.218, 13446.816 11388.472 864.195, 13510.558 11367.583 866.151, 13571.325 11361.4 865.193, 13624.128 11403.903 861.413, 13639.924 11460.392 859.343, 13647.17 11526.162 859.013, 13648.294 11607.988 860.079, 13648.379 11684.476 861.982, 13641.567 11747.924 863.384, 13638.688 11815.505 864.931, 13637.162 11898.985 866.918, 13636.828 11960.292 867.968, 13636.742 12019.804 868.858, 13636.742 12078.398 869.757, 13636.742 12152.045 870.701, 13647.17 12214.801 871.886, 13604.896 12161.351 873.725, 13560.376 12106.484 874.081, 13521.222 12043.838 873.656, 13481.599 11974.705 870.829, 13440.233 11903.617 866.894, 13405.968 11841.486 862.336, 13375.76 11786.707 858.234, 13343.409 11726.842 852.373, 13324.719 11660.976 842.876, 13339.059 11605.564 839.592, 13389.318 11569.43 839.317, 13449.896 11550.358 837.966, 13508.282 11561.84 830.486, 13542.804 11653.01 693.609, 13468.549 11724.277 573.83, 13400.66 11774.968 700.727, 13451.349 11748.653 859.41, 13502.524 11721.279 859.114, 13558.321 11693.014 838.899, 13612.48 11670.111 788.797, 13662.973 11666.187 388.971</trace>
</ink>
</file>

<file path=ppt/ink/ink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13834.564 11582.986 148.802, 13799.141 11647.169 512.092, 13866.198 11694.313 699.945, 13912.761 11688.783 645.368, 13938.247 11631.374 307.697, 13885.913 11592.343 226.298, 13835.068 11544.797 283.755, 13897.767 11518.555 597.38, 14009.783 11506.372 760.546, 14070.033 11502.531 794.719, 14127.168 11494.706 812.358, 14188.028 11490.384 822.8, 14245.428 11489.651 825.295, 14295.23 11515.993 820.638, 14288.999 11581.828 815.472, 14248.719 11640.536 813.399, 14196.59 11687.909 813.567, 14131.985 11736.391 814.609, 14080.83 11774.391 815.639, 14022.09 11815.381 816.684, 13959.151 11849.66 816.755, 13901.453 11864.14 816.716, 13903.105 11769.383 856.917, 13955.571 11745.591 862.953, 14017.578 11730.285 865.758, 14087.466 11719.799 868.116, 14147.022 11706.529 868.368, 14205.994 11693.775 866.669, 14266.022 11672.179 864.068, 14320.469 11645.839 853.038, 14319.987 11585.854 515.855, 14271.871 11537.337 339.126, 14223.993 11489.992 256.373, 14191.256 11432.802 219.235, 14168.439 11384.517 209.229, 14149.232 11331.378 219.97, 14130.069 11271.646 271.264, 14125.477 11333.724 758.61, 14134.034 11406.703 824.157, 14136.384 11477.221 848.675, 14137.028 11563.657 860.606, 14137.114 11629.758 864.539, 14137.114 11718.087 868.114, 14137.114 11811.636 870.431, 14137.114 11916.25 872.392, 14137.114 11992.6 873.858, 14137.114 12085.934 875.294, 14137.114 12190.386 876.624, 14137.114 12281.231 877.65, 14137.114 12369.436 878.463, 14141.241 12456.761 879.212, 14145.67 12529.663 879.778, 14148.02 12595.549 880.333, 14159.178 12657.521 880.947, 14170.813 12593.366 871.138, 14175.936 12520.329 857.209, 14184.709 12456.75 691.97, 14192.925 12406.801 206.697</trace>
</ink>
</file>

<file path=ppt/ink/ink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14800.397 11944.659 195.555, 14818.846 12014.761 425.616, 14834.098 12083.548 782.645, 14835.308 12139.106 861.579, 14802.024 12195.489 870.049, 14736.662 12246.73 872.144, 14676.219 12291.017 872.549, 14623.874 12318.484 869.814, 14575.637 12326.312 574.451</trace>
</ink>
</file>

<file path=ppt/ink/ink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15533.5 11477.984 158.507, 15534.291 11415.723 219.716, 15470.221 11403.147 475.163, 15401.827 11471.265 737.545, 15343.334 11579.521 842.454, 15315.883 11642.928 856.408, 15288.801 11731.552 862.889, 15281.688 11805.897 865.234, 15278.219 11891.1 867.578, 15277.582 11952.984 868.945, 15292.865 12022.464 870.527, 15319.115 12088.33 872.081, 15372.183 12126.935 873.531, 15449.259 12110.341 874.337, 15506.643 12077.976 873.843, 15563.051 12034.902 870.178, 15630.161 11975.783 865.087, 15675.9 11926.27 858.87, 15735.841 11854.98 833.676, 15790.711 11784.181 765.438, 15832.367 11726.131 682.045, 15869.103 11677.33 436.891</trace>
</ink>
</file>

<file path=ppt/ink/ink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15929.143 11477.984 177.251, 15937.7 11557.651 546.156, 15939.57 11606.235 629.623, 15940.563 11667.87 724.672, 15933.968 11738.383 777.5, 15931.09 11826.581 816.558, 15929.874 11893.484 838.483, 15929.359 11982.87 851.487, 15929.145 12074.921 860.231, 15929.145 12144.364 864.665, 15929.145 12209.955 867.494, 15929.145 12280.935 870.107, 15929.145 12346.932 872.139, 15929.145 12409.475 874.056, 15939.57 12472.604 873.823, 15964.371 12417.846 858.387, 15977.055 12360.64 834.062, 15983.298 12301.823 805.301, 15992.711 12232 617.684, 15997.602 12184.285 254.578</trace>
</ink>
</file>

<file path=ppt/ink/ink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15917.506 11454.65 182.209, 15917.506 11395.355 209.311, 15924.317 11343.522 283.485, 15983.446 11355.744 608.956, 16085.229 11398.626 811.958, 16135.794 11423.289 840.545, 16196.077 11455.489 853.407, 16243.445 11494.856 857.206, 16261.441 11557.336 858.853, 16240.809 11613.022 860.14, 16184.248 11663.783 861.715, 16127.78 11713.188 863.597, 16070.025 11764.776 865.506, 16019.101 11800.011 866.843, 15960.578 11842.899 868.445, 15909.852 11871.35 869.677, 15846.835 11874.848 866.927, 15836.049 11816.487 820.183, 15843.319 11764.197 404.449</trace>
</ink>
</file>

<file path=ppt/ink/ink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16441.15 11594.653 154.706, 16441.15 11537.518 163.389, 16430.246 11596.519 722.529, 16429.602 11656.388 793.161, 16429.516 11715.603 824.952, 16429.516 11775.735 840.711, 16429.516 11837.856 850.403, 16429.516 11907.585 857.852, 16433.645 11973.46 862.228, 16439.205 12042.964 865.485, 16453.416 12101.744 868.244, 16482.973 12152.535 871.077, 16544.703 12151.967 873.055, 16602.322 12114.854 873.633, 16655.512 12066.707 873.41, 16702.725 12016.299 872.185, 16749.717 11947.25 870.49, 16788.195 11882.93 866.799, 16825.965 11823.213 862.128, 16858.047 11757.189 847.781, 16887.449 11699.802 813.875, 16909.25 11641.751 740.902, 16920.646 11590.497 645.896, 16927.723 11541.342 574.047, 16929.467 11493.122 528.964, 16911.656 11420.538 510.4, 16894.977 11509.32 865.409, 16894.977 11584.11 870.913, 16890.848 11644.807 874.186, 16885.285 11727.604 876.558, 16883.762 11806.507 878.781, 16876.613 11873.871 880.199, 16873.65 11943.014 881.498, 16872.123 12022.979 883.137, 16871.703 12092.149 884.436, 16875.832 12158.309 885.646, 16916.217 12106.651 875.053, 16918.035 12036.458 775.595, 16935.002 11989.519 382.462</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6661.002 9396.215 180.681, 6714.172 9353.058 280.786, 6775.065 9340.05 314.563, 6859.603 9338.097 350.952, 6927.11 9337.882 376.927, 6996.103 9337.882 393.537, 7072.603 9337.882 409.801, 7124.995 9337.882 422.427, 7194.465 9344.711 433.997, 7275.186 9343.456 451.034, 7322.714 9341.505 459.814, 7393.833 9339.412 475.289, 7440.562 9338.877 483.227, 7491.579 9338.527 491.51, 7541.087 9338.301 502.869, 7593.686 9333.959 514.447, 7648.35 9331.137 526.435, 7722.902 9324.027 545.967, 7819.232 9314.229 568.469, 7868.266 9310.091 581.023, 7920.502 9307.398 593.658, 7974.819 9305.65 606.456, 8053.071 9299.691 626.307, 8142.672 9294.521 646.51, 8223.438 9292.427 666.76, 8285.187 9291.634 683.135, 8339.084 9291.299 696.655, 8391.33 9291.213 709.451, 8451.366 9291.213 725.479, 8505.651 9298.043 727.267, 8562.606 9302.148 723.643, 8611.015 9313.334 706.201, 8560.287 9324.263 416.778</trace>
</ink>
</file>

<file path=ppt/ink/ink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17348.801 11291.314 149.476, 17381.184 11244.092 496.904, 17461.83 11195.468 720.589, 17562.781 11147.675 820.679, 17620.008 11133.322 831.12, 17610.951 11203.807 520, 17559.555 11273.627 405.536, 17513.916 11325.974 196.979</trace>
</ink>
</file>

<file path=ppt/ink/ink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17267.346 11477.984 157.704, 17255.129 11528.37 324.835, 17302.805 11535.897 418.006, 17367.566 11536.319 380.055, 17379.041 11475.876 349.084, 17435.035 11446.873 454.273, 17515.189 11416.013 577.59, 17569.721 11396.985 641.984, 17621.855 11383.414 686.826, 17675.074 11368.61 718.579, 17723.66 11362.949 739.539, 17777.959 11347.547 757.529, 17829.648 11338.2 769.842, 17842.275 11391.502 785.308, 17818.773 11439.136 797.609, 17745.105 11523.904 818.492, 17660.789 11598.812 567.706</trace>
</ink>
</file>

<file path=ppt/ink/ink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17546.623 11466.318 164.302, 17512.1 11407.455 188.334, 17481.117 11351.484 199.795, 17434.154 11405.013 463.681, 17410.484 11482.238 563.523, 17469.65 11496.123 347.481, 17516.174 11443.351 277.561, 17568.281 11392.375 271.212, 17623.572 11396.154 400.659, 17639.301 11455.2 536.073, 17607.664 11541.607 761.81, 17523.926 11610.045 736.852, 17578.482 11613.325 698.838, 17631.951 11597.555 732.341, 17691.922 11578.326 757.773, 17747.439 11571.536 740.349, 17690.756 11603.25 502.531, 17617.701 11637.431 489.195, 17548.93 11670.371 501.294, 17481.67 11707.947 531.517, 17460.344 11776.806 797.579, 17507.645 11809.315 846.384, 17581.943 11902.067 868.242, 17601.221 11960.796 871.716, 17630.043 12013.991 874.227, 17686.418 12036.041 875.891, 17752.543 12042.132 876.595, 17816.631 12061.956 876.703, 17867.793 12093.469 876.36, 17915.719 12135.573 875.924, 17910.217 12065.176 725.451, 17886.938 12009.613 587.591, 17857.975 11933.584 437.118, 17833.705 11865.014 348.615, 17819.594 11814.419 321.212, 17790.029 11887.229 728.339, 17774.17 11941.106 800.846, 17739.35 12000.403 837.463, 17704.254 12050.963 854.617, 17655.098 12095.245 863.295, 17599.717 12135.8 867.085, 17534.428 12162.92 870.041, 17468.195 12169.868 871.632, 17403.314 12145.861 866.776, 17325.516 12049.327 857.225, 17302.678 11995.364 866.514, 17394.258 11914.16 874.145, 17443.234 11873.669 875.044, 17494.072 11843.875 875.736, 17575.127 11803.361 876.196, 17635.996 11778.855 876.382, 17707.289 11751.86 876.36, 17787.99 11725.826 875.82, 17851.277 11710.506 875.182, 17909.047 11695.283 872.138, 17973.312 11677.75 863.959, 18021.773 11680.479 570.584</trace>
</ink>
</file>

<file path=ppt/ink/ink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18640.459 11116.312 153.53, 18630.947 11163.57 706.376, 18601.064 11219.995 777.893, 18575.859 11269.515 817.569, 18543.383 11334.298 841.472, 18506.131 11395.156 856.589, 18474.924 11445.844 862.537, 18533.113 11473.106 870.054, 18583.193 11441.575 870.568, 18648.064 11395.322 870.978, 18720.844 11351.792 871.132, 18782.416 11319.564 870.986, 18846.779 11287.061 870.239, 18912.977 11269.437 867.337, 18944.957 11323.452 859.475, 18845.24 11400.774 850.98, 18793.029 11429.466 814.936, 18741.549 11438.84 401.861</trace>
</ink>
</file>

<file path=ppt/ink/ink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18174.996 11757.989 246.189, 18273.959 11752.14 818.604, 18331.592 11730.577 840.312, 18409.885 11703.14 856.564, 18470.08 11675.949 862.504, 18536.043 11646.811 865.948, 18591.932 11622.47 868.255, 18651.945 11590.435 870.013, 18724.707 11549.673 871.618, 18798.451 11512.237 872.893, 18849.496 11483.001 873.179, 18907.422 11454.466 872.387, 18972.076 11415.171 870.118, 19027.314 11386.455 845.271, 18967.158 11413.878 654.778, 18909.785 11437.959 596.667, 18834.611 11477.589 547.761, 18765.775 11517.398 530.243, 18700.039 11572.702 532.201, 18639.375 11630.945 608.532, 18582.42 11699.95 714.29, 18542.551 11755.131 767.38, 18509.113 11807.028 799.078, 18474.771 11860.138 822.406, 18435.158 11919.893 841.689, 18390.436 11980.391 853.837, 18390.604 11926.249 578.066, 18450.098 11838.973 403.801, 18514.441 11764.221 295.826, 18570.088 11714.892 250.44, 18627.918 11678.703 224.924, 18689.314 11650.788 209.137, 18739.65 11630.633 222.069, 18800.742 11614.145 251.896, 18866.738 11597.555 342.824, 18921.744 11588.042 463.007, 18989.889 11583.205 643.984, 18941.109 11657.965 781.143, 18885.332 11694.154 769.335, 18834.611 11733.814 747.924, 18778.359 11784.622 710.333, 18710.93 11854.81 628.447, 18796.676 11805.319 649.953, 18884.344 11749.514 694.569, 18892.734 11797.283 660.072, 18865.346 11844.051 672.627, 18807.469 11926.461 741.172, 18884.68 11946.827 828.518, 18940.396 11937.552 817.927, 18992.055 11961.94 796.639, 19003.064 12020.905 848.564, 18988.596 12077.464 865.535, 18958.236 12132.838 871.028, 18909.17 12194.796 873.775, 18864.598 12259.656 875.35, 18825.006 12312.725 875.845, 18775.723 12358.914 874.572, 18727.156 12325.717 753.557, 18690.525 12277.471 7.535</trace>
</ink>
</file>

<file path=ppt/ink/ink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19606.293 11512.984 171.284, 19625.9 11465.634 204.203, 19600.887 11540.147 733.108, 19564.967 11594.444 790.013, 19534.986 11653.897 825.58, 19508.969 11704.04 850.391, 19564.42 11720.802 867.821, 19626.439 11687.833 869.797, 19703.113 11655.405 870.785, 19782.939 11630.539 871.363, 19862.648 11616.749 871.592, 19941.562 11607.751 871.666, 20008.732 11620.912 870.946, 20043.156 11672.774 869.124, 20047.977 11734.866 867.719, 20035.799 11819.98 867.243, 20021.074 11890.281 867.388, 20005.523 11949.582 867.887, 19985.334 12004.274 868.526, 19960.479 12061.115 869.466, 19934.947 12123.418 870.597, 19905.908 12178.052 871.855, 19804.473 12203.241 875.874, 19755.879 12164.952 876.734, 19708.086 12113.92 877.341, 19668.635 12060.934 876.873, 19629.928 11984.474 875.961, 19604.477 11916.153 872.642, 19584.41 11856.314 867.911, 19558.768 11773.251 854.675, 19541.797 11695.371 825.953, 19545.535 11638.996 742.081, 19562.447 11586.471 562.04, 19625.975 11534.637 408.018, 19691.945 11510.144 597.042, 19795.984 11491.688 785.023, 19853.445 11485.73 810.382, 19914.711 11479.196 822.646, 19977.086 11477.984 830.094, 19955.932 11530.075 639.759, 19867.332 11587.498 461.753, 19817.025 11627.907 396.888, 19751.123 11681.235 320.523, 19697.713 11728.571 238.696</trace>
</ink>
</file>

<file path=ppt/ink/ink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19524.836 11886.324 155.687, 19473.846 11939.396 173.051, 19413.441 11990.128 242.064, 19499.871 11975.513 722.817, 19557.385 11946.51 813.253, 19614.404 11915.296 847.923, 19667.168 11889.389 859.151, 19725.447 11865.625 862.792, 19786.709 11844.778 857.185, 19841.035 11826.31 828.215, 19894.209 11826.034 408.409</trace>
</ink>
</file>

<file path=ppt/ink/ink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20630.309 11244.647 146.936, 20568.941 11243.913 248.433, 20638.066 11272.818 465.778, 20708.717 11250.303 480.176, 20781.535 11227.581 378.948, 20833.553 11213.553 283.876, 20892.338 11198.712 203.384, 20837.885 11243.665 496.896, 20790.598 11308.334 459.705, 20753.43 11367.098 379.439, 20713.99 11415.903 311.572, 20666.525 11460.009 136.714</trace>
</ink>
</file>

<file path=ppt/ink/ink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20362.67 11641.319 150.062, 20306.109 11663.835 163.494, 20377.332 11622.067 698.723, 20436.199 11599.153 772.48, 20495.17 11578.297 811.778, 20560.676 11555.972 837.63, 20633.623 11529.971 853.579, 20693.314 11508.512 860.318, 20758.893 11485.972 863.703, 20842.518 11466.801 866.69, 20916.197 11448.228 868.36, 20994.551 11426.903 869.655, 21067.199 11408.38 870.909, 21133.578 11394.854 869.29, 21193.715 11385.07 855.521, 21103.816 11446.911 512.676, 21038.9 11466.861 377.224, 20981.43 11484.931 307.577, 20930.305 11505.69 269.046, 20870.213 11536.417 242.728, 20811.299 11577.962 236.644, 20761.791 11640.762 253.564, 20710.865 11703.396 280.455, 20651.682 11774.968 318.153, 20608.119 11825.694 344.807, 20563.586 11887.879 310.477, 20618.008 11844.177 138.39, 20671.301 11875.714 184.413, 20676.77 11936.888 211.545, 20662.301 11986.737 251.34, 20642.367 12044.604 279.703</trace>
</ink>
</file>

<file path=ppt/ink/ink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20665.219 11886.324 164.935, 20665.219 11835.2 164.828, 20674.91 11780.318 181.018, 20685.41 11731.755 262.338, 20758.336 11712.054 459.618, 20840.936 11686.224 606.97, 20890.133 11667.727 662.46, 20944.285 11648.321 713.504, 21042.57 11636.902 757.403, 21103.604 11727.035 727.973, 21106.678 11775.985 721.939, 21107.324 11837.15 720.815, 21107.408 11888.088 729.248, 21107.408 11944.146 743.237, 21107.408 12006.298 757.309, 21107.408 12061.992 769.209, 21107.408 12117.833 776.886, 21103.281 12171.222 787.223, 21048.252 12158.481 802.35, 20998.701 12124.88 803.682, 20951.748 12089.764 800.194, 20904.979 12057.334 791.438, 20854.207 12013.147 772.085, 20779.596 11927.944 706.496, 20727.518 11842.018 672.06, 20746.99 11753.407 683.346, 20841.578 11702.424 669.32, 20890.691 11690.025 648.584, 20928.646 11764.555 548.73, 20879.689 11844.868 484.036, 20818.105 11902.153 473.631, 20762.82 11939.089 635.919, 20861.863 11892.11 807.691, 20916.174 11880.228 808.57, 20976.152 11874.875 804.006, 20984.395 11931.585 608.12, 20908.689 11985.688 491.716, 20829.314 12024.701 452.169, 20760.748 12057.287 496.505, 20836.645 12084.66 806.169, 20895.787 12076.082 811.689, 20959.189 12073.414 813.633, 21024.514 12068.855 812.114, 21088.029 12061.747 805.521, 21096.189 12006.461 468.59</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20624.861 6001.161 137.635, 20684.951 5934.089 346.244, 20733.617 5885.098 364.636, 20805.557 5823.146 388.164, 20876.873 5770.315 408.553, 20954.41 5718.317 429.263, 21011.312 5678.954 446.068, 21078.613 5628.523 462.688, 21147.385 5577.559 478.234, 21222.398 5510.494 494.586, 21274.863 5473.991 499.308, 21326.424 5442.606 501.224, 21391.211 5404.45 498.259, 21462.693 5393.751 464.476, 21415.463 5369.479 241.519</trace>
</ink>
</file>

<file path=ppt/ink/ink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21572.869 11349.649 136.826, 21518.52 11342.562 136.826, 21469.672 11338.2 149.218, 21518.459 11278.411 660.697, 21581.137 11263.611 748.151, 21635.738 11253.808 802.863, 21698.16 11246.817 831.479, 21757.729 11236.49 846.192, 21830.982 11233.402 855.242, 21890.293 11223.265 857.766, 21950.529 11231.767 858.373, 21927.373 11296.609 855.28, 21837.555 11380.785 849.134, 21774.15 11428.013 841.397, 21719.459 11469.777 833.619, 21657.043 11511.673 822.562, 21602.832 11543.332 812.804, 21551.678 11566.207 802.374, 21609.205 11555.196 841.901, 21669.439 11528.25 853.199, 21723.971 11497.106 857.392, 21785.723 11466.801 860.294, 21848.965 11426.903 862.64, 21898.602 11392.897 862.093, 21839.859 11404.162 626.36, 21792.146 11415.744 557.892, 21744.844 11418.832 506.8, 21669.256 11406.934 464.09, 21607.666 11384.105 455.143, 21554.506 11401.512 819.954, 21536.195 11470.752 849.539, 21517.748 11528.702 858.94, 21502.494 11590.604 862.953, 21484.787 11647.44 864.755, 21463.74 11718.966 866.364, 21438.451 11810.375 868.111, 21423.947 11886.751 869.227, 21400.213 11973.211 870.255, 21380.875 12036.453 871.01, 21359.209 12117.388 871.71, 21336.58 12212.457 872.34, 21317.611 12290.064 872.814, 21292.09 12365.988 873.167, 21267.809 12445.505 874.355, 21237.297 12517.895 875.297, 21207.102 12590.487 871.971, 21173.461 12658.578 851.266, 21125.332 12707.193 8.512</trace>
</ink>
</file>

<file path=ppt/ink/ink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21817.238 11676.321 136.826, 21832.916 11627.233 142.415, 21879.469 11585.359 264.854, 21864.025 11636.641 701.814, 21778.82 11725.549 786.983, 21700.479 11815.506 818.52, 21775.15 11816.224 855.389, 21838.123 11789.062 856.27, 21905.934 11759.842 856.147, 21963.705 11738.779 851.781, 21935.695 11790.496 624.414, 21864.182 11857.313 512.914, 21794.787 11917.371 444.416, 21730.332 11975.891 398.005, 21680.643 12017.515 374.668, 21757.877 12009.261 834.339, 21814.875 11987.266 850.97, 21869.213 11965.202 857.974, 21922.178 11942.948 859.628, 21978.363 11921.513 860.537, 22033.711 11894.803 814.339, 21973.914 11876.609 475.31, 21909.848 11860.89 348.767, 21858.803 11836.735 314.259, 21808.68 11945.133 780.033, 21797.775 12010.568 821.913, 21787.57 12083.415 849.027, 21783.539 12150.354 859.908, 21786.543 12219.279 865.11, 21799.568 12279.144 869.427, 21834.367 12329.433 873.939, 21895.646 12347.823 878.011, 21962.926 12329.827 879.704, 22024.062 12301.354 880.57, 22083.555 12271.991 881.177, 22141.818 12234.208 877.514, 22200.027 12191.55 871.894, 22261.684 12143.354 864.44, 22319.967 12100.534 852.469, 22371.383 12080.479 8.592</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21253.236 5219.482 136.826, 21303.633 5212.231 295.493, 21383.477 5199.968 310.562, 21432.229 5190.749 315.252, 21486.738 5180.025 317.794, 21547.203 5165.87 318.733, 21612.854 5161.654 317.371, 21661.367 5161.147 318.197, 21687.883 5221.716 342.837, 21668.838 5281.387 364.149, 21639.297 5353.152 381.66, 21602.477 5421.925 394.165, 21570.521 5474.031 401.744, 21515.58 5551.005 413.678, 21455.295 5620.793 422.914</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76"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8777"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C78CBBD-3C27-499C-A42A-8E50B2D588E8}" type="datetimeFigureOut">
              <a:rPr altLang="en-US" lang="zh-CN" smtClean="0"/>
              <a:t>2020/7/13</a:t>
            </a:fld>
            <a:endParaRPr altLang="en-US" lang="zh-CN"/>
          </a:p>
        </p:txBody>
      </p:sp>
      <p:sp>
        <p:nvSpPr>
          <p:cNvPr id="1048778" name="幻灯片图像占位符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altLang="en-US" lang="zh-CN"/>
          </a:p>
        </p:txBody>
      </p:sp>
      <p:sp>
        <p:nvSpPr>
          <p:cNvPr id="1048779" name="备注占位符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8781" name="灯片编号占位符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85F073A4-FF0A-445A-A3D9-21E3B1F6790F}" type="slidenum">
              <a:rPr altLang="en-US" lang="zh-CN" smtClean="0"/>
              <a:t>‹#›</a:t>
            </a:fld>
            <a:endParaRPr altLang="en-US" lang="zh-CN"/>
          </a:p>
        </p:txBody>
      </p:sp>
    </p:spTree>
  </p:cSld>
  <p:clrMap accent1="accent1" accent2="accent2" accent3="accent3" accent4="accent4" accent5="accent5" accent6="accent6" bg1="lt1" bg2="lt2" tx1="dk1" tx2="dk2" hlink="hlink" folHlink="folHlink"/>
  <p:hf dt="0"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7" name=""/>
        <p:cNvGrpSpPr/>
        <p:nvPr/>
      </p:nvGrpSpPr>
      <p:grpSpPr>
        <a:xfrm>
          <a:off x="0" y="0"/>
          <a:ext cx="0" cy="0"/>
          <a:chOff x="0" y="0"/>
          <a:chExt cx="0" cy="0"/>
        </a:xfrm>
      </p:grpSpPr>
      <p:pic>
        <p:nvPicPr>
          <p:cNvPr id="2097152" name="Picture 2"/>
          <p:cNvPicPr>
            <a:picLocks noChangeAspect="1" noChangeArrowheads="1"/>
          </p:cNvPicPr>
          <p:nvPr userDrawn="1"/>
        </p:nvPicPr>
        <p:blipFill>
          <a:blip xmlns:r="http://schemas.openxmlformats.org/officeDocument/2006/relationships" r:embed="rId1" cstate="print"/>
          <a:srcRect/>
          <a:stretch>
            <a:fillRect/>
          </a:stretch>
        </p:blipFill>
        <p:spPr bwMode="auto">
          <a:xfrm>
            <a:off x="51958" y="51195"/>
            <a:ext cx="1051486" cy="713509"/>
          </a:xfrm>
          <a:prstGeom prst="rect"/>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0" name=""/>
        <p:cNvGrpSpPr/>
        <p:nvPr/>
      </p:nvGrpSpPr>
      <p:grpSpPr>
        <a:xfrm>
          <a:off x="0" y="0"/>
          <a:ext cx="0" cy="0"/>
          <a:chOff x="0" y="0"/>
          <a:chExt cx="0" cy="0"/>
        </a:xfrm>
      </p:grpSpPr>
      <p:sp>
        <p:nvSpPr>
          <p:cNvPr id="1048771" name="Title 1"/>
          <p:cNvSpPr>
            <a:spLocks noGrp="1"/>
          </p:cNvSpPr>
          <p:nvPr>
            <p:ph type="ctrTitle"/>
          </p:nvPr>
        </p:nvSpPr>
        <p:spPr>
          <a:xfrm>
            <a:off x="914400" y="1122363"/>
            <a:ext cx="10363200" cy="2387600"/>
          </a:xfrm>
        </p:spPr>
        <p:txBody>
          <a:bodyPr anchor="b"/>
          <a:lstStyle>
            <a:lvl1pPr algn="ctr">
              <a:defRPr sz="6000"/>
            </a:lvl1pPr>
          </a:lstStyle>
          <a:p>
            <a:r>
              <a:rPr altLang="en-US" lang="zh-CN" smtClean="0"/>
              <a:t>单击此处编辑母版标题样式</a:t>
            </a:r>
            <a:endParaRPr dirty="0" lang="en-US"/>
          </a:p>
        </p:txBody>
      </p:sp>
      <p:sp>
        <p:nvSpPr>
          <p:cNvPr id="104877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773" name="Date Placeholder 3"/>
          <p:cNvSpPr>
            <a:spLocks noGrp="1"/>
          </p:cNvSpPr>
          <p:nvPr>
            <p:ph type="dt" sz="half" idx="10"/>
          </p:nvPr>
        </p:nvSpPr>
        <p:spPr/>
        <p:txBody>
          <a:bodyPr/>
          <a:p>
            <a:fld id="{A346817E-0B45-4720-AA23-C2196F400BBE}" type="datetimeFigureOut">
              <a:rPr altLang="en-US" lang="zh-CN" smtClean="0"/>
              <a:t>2015/2/2</a:t>
            </a:fld>
            <a:endParaRPr altLang="en-US" lang="zh-CN"/>
          </a:p>
        </p:txBody>
      </p:sp>
      <p:sp>
        <p:nvSpPr>
          <p:cNvPr id="1048774" name="Footer Placeholder 4"/>
          <p:cNvSpPr>
            <a:spLocks noGrp="1"/>
          </p:cNvSpPr>
          <p:nvPr>
            <p:ph type="ftr" sz="quarter" idx="11"/>
          </p:nvPr>
        </p:nvSpPr>
        <p:spPr/>
        <p:txBody>
          <a:bodyPr/>
          <a:p>
            <a:endParaRPr altLang="en-US" lang="zh-CN"/>
          </a:p>
        </p:txBody>
      </p:sp>
      <p:sp>
        <p:nvSpPr>
          <p:cNvPr id="1048775" name="Slide Number Placeholder 5"/>
          <p:cNvSpPr>
            <a:spLocks noGrp="1"/>
          </p:cNvSpPr>
          <p:nvPr>
            <p:ph type="sldNum" sz="quarter" idx="12"/>
          </p:nvPr>
        </p:nvSpPr>
        <p:spPr/>
        <p:txBody>
          <a:bodyPr/>
          <a:p>
            <a:fld id="{0279700D-8087-46DD-9E4C-2E27B4C0B8CD}"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576"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8579"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B1C7748E-314A-4332-A808-614A9DA0F03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48" name=""/>
        <p:cNvGrpSpPr/>
        <p:nvPr/>
      </p:nvGrpSpPr>
      <p:grpSpPr>
        <a:xfrm>
          <a:off x="0" y="0"/>
          <a:ext cx="0" cy="0"/>
          <a:chOff x="0" y="0"/>
          <a:chExt cx="0" cy="0"/>
        </a:xfrm>
      </p:grpSpPr>
      <p:sp>
        <p:nvSpPr>
          <p:cNvPr id="1048766" name="标题占位符 1"/>
          <p:cNvSpPr>
            <a:spLocks noGrp="1"/>
          </p:cNvSpPr>
          <p:nvPr>
            <p:ph type="title"/>
          </p:nvPr>
        </p:nvSpPr>
        <p:spPr>
          <a:xfrm>
            <a:off x="609600" y="274638"/>
            <a:ext cx="10972800" cy="1143000"/>
          </a:xfrm>
          <a:prstGeom prst="rect"/>
        </p:spPr>
        <p:txBody>
          <a:bodyPr anchor="ctr" bIns="45720" lIns="91440" rIns="91440" rtlCol="0" tIns="45720" vert="horz">
            <a:normAutofit/>
          </a:bodyPr>
          <a:p>
            <a:r>
              <a:rPr altLang="en-US" lang="zh-CN"/>
              <a:t>单击此处编辑母版标题样式</a:t>
            </a:r>
          </a:p>
        </p:txBody>
      </p:sp>
      <p:sp>
        <p:nvSpPr>
          <p:cNvPr id="1048767" name="文本占位符 2"/>
          <p:cNvSpPr>
            <a:spLocks noGrp="1"/>
          </p:cNvSpPr>
          <p:nvPr>
            <p:ph type="body" idx="1"/>
          </p:nvPr>
        </p:nvSpPr>
        <p:spPr>
          <a:xfrm>
            <a:off x="609600" y="1600200"/>
            <a:ext cx="10972800" cy="4525963"/>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68" name="日期占位符 3"/>
          <p:cNvSpPr>
            <a:spLocks noGrp="1"/>
          </p:cNvSpPr>
          <p:nvPr>
            <p:ph type="dt" sz="half" idx="2"/>
          </p:nvPr>
        </p:nvSpPr>
        <p:spPr>
          <a:xfrm>
            <a:off x="609600" y="6356350"/>
            <a:ext cx="28448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en-US" lang="zh-CN"/>
          </a:p>
        </p:txBody>
      </p:sp>
      <p:sp>
        <p:nvSpPr>
          <p:cNvPr id="1048769" name="页脚占位符 4"/>
          <p:cNvSpPr>
            <a:spLocks noGrp="1"/>
          </p:cNvSpPr>
          <p:nvPr>
            <p:ph type="ftr" sz="quarter" idx="3"/>
          </p:nvPr>
        </p:nvSpPr>
        <p:spPr>
          <a:xfrm>
            <a:off x="4165600" y="6356350"/>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770" name="灯片编号占位符 5"/>
          <p:cNvSpPr>
            <a:spLocks noGrp="1"/>
          </p:cNvSpPr>
          <p:nvPr>
            <p:ph type="sldNum" sz="quarter" idx="4"/>
          </p:nvPr>
        </p:nvSpPr>
        <p:spPr>
          <a:xfrm>
            <a:off x="8737600" y="6356350"/>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5C1240E5-BA70-490E-9935-316F179738A2}"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53" r:id="rId1"/>
  </p:sldLayoutIdLst>
  <p:hf dt="1"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3.xml"/><Relationship Id="rId3" Type="http://schemas.openxmlformats.org/officeDocument/2006/relationships/customXml" Target="../ink/ink4.xml"/><Relationship Id="rId4" Type="http://schemas.openxmlformats.org/officeDocument/2006/relationships/customXml" Target="../ink/ink5.xml"/><Relationship Id="rId5" Type="http://schemas.openxmlformats.org/officeDocument/2006/relationships/customXml" Target="../ink/ink6.xml"/><Relationship Id="rId6" Type="http://schemas.openxmlformats.org/officeDocument/2006/relationships/customXml" Target="../ink/ink7.xml"/><Relationship Id="rId7" Type="http://schemas.openxmlformats.org/officeDocument/2006/relationships/customXml" Target="../ink/ink8.xml"/><Relationship Id="rId8" Type="http://schemas.openxmlformats.org/officeDocument/2006/relationships/customXml" Target="../ink/ink9.xml"/><Relationship Id="rId9" Type="http://schemas.openxmlformats.org/officeDocument/2006/relationships/customXml" Target="../ink/ink10.xml"/><Relationship Id="rId10" Type="http://schemas.openxmlformats.org/officeDocument/2006/relationships/customXml" Target="../ink/ink11.xml"/><Relationship Id="rId11" Type="http://schemas.openxmlformats.org/officeDocument/2006/relationships/customXml" Target="../ink/ink12.xml"/><Relationship Id="rId12" Type="http://schemas.openxmlformats.org/officeDocument/2006/relationships/customXml" Target="../ink/ink13.xml"/><Relationship Id="rId13" Type="http://schemas.openxmlformats.org/officeDocument/2006/relationships/customXml" Target="../ink/ink14.xml"/><Relationship Id="rId14" Type="http://schemas.openxmlformats.org/officeDocument/2006/relationships/customXml" Target="../ink/ink15.xml"/><Relationship Id="rId15" Type="http://schemas.openxmlformats.org/officeDocument/2006/relationships/customXml" Target="../ink/ink16.xml"/><Relationship Id="rId16" Type="http://schemas.openxmlformats.org/officeDocument/2006/relationships/customXml" Target="../ink/ink17.xml"/><Relationship Id="rId17" Type="http://schemas.openxmlformats.org/officeDocument/2006/relationships/customXml" Target="../ink/ink18.xml"/><Relationship Id="rId18" Type="http://schemas.openxmlformats.org/officeDocument/2006/relationships/customXml" Target="../ink/ink19.xml"/><Relationship Id="rId19" Type="http://schemas.openxmlformats.org/officeDocument/2006/relationships/customXml" Target="../ink/ink20.xml"/><Relationship Id="rId20" Type="http://schemas.openxmlformats.org/officeDocument/2006/relationships/customXml" Target="../ink/ink21.xml"/><Relationship Id="rId21" Type="http://schemas.openxmlformats.org/officeDocument/2006/relationships/customXml" Target="../ink/ink22.xml"/><Relationship Id="rId22" Type="http://schemas.openxmlformats.org/officeDocument/2006/relationships/customXml" Target="../ink/ink23.xml"/><Relationship Id="rId23" Type="http://schemas.openxmlformats.org/officeDocument/2006/relationships/customXml" Target="../ink/ink24.xml"/><Relationship Id="rId24" Type="http://schemas.openxmlformats.org/officeDocument/2006/relationships/customXml" Target="../ink/ink25.xml"/><Relationship Id="rId25" Type="http://schemas.openxmlformats.org/officeDocument/2006/relationships/customXml" Target="../ink/ink32.xml"/><Relationship Id="rId26" Type="http://schemas.openxmlformats.org/officeDocument/2006/relationships/customXml" Target="../ink/ink33.xml"/><Relationship Id="rId27" Type="http://schemas.openxmlformats.org/officeDocument/2006/relationships/customXml" Target="../ink/ink34.xml"/><Relationship Id="rId28" Type="http://schemas.openxmlformats.org/officeDocument/2006/relationships/customXml" Target="../ink/ink35.xml"/><Relationship Id="rId29" Type="http://schemas.openxmlformats.org/officeDocument/2006/relationships/customXml" Target="../ink/ink36.xml"/><Relationship Id="rId30" Type="http://schemas.openxmlformats.org/officeDocument/2006/relationships/customXml" Target="../ink/ink37.xml"/><Relationship Id="rId31" Type="http://schemas.openxmlformats.org/officeDocument/2006/relationships/customXml" Target="../ink/ink38.xml"/><Relationship Id="rId32" Type="http://schemas.openxmlformats.org/officeDocument/2006/relationships/customXml" Target="../ink/ink39.xml"/><Relationship Id="rId33" Type="http://schemas.openxmlformats.org/officeDocument/2006/relationships/customXml" Target="../ink/ink40.xml"/><Relationship Id="rId34" Type="http://schemas.openxmlformats.org/officeDocument/2006/relationships/customXml" Target="../ink/ink54.xml"/><Relationship Id="rId35" Type="http://schemas.openxmlformats.org/officeDocument/2006/relationships/customXml" Target="../ink/ink55.xml"/><Relationship Id="rId36" Type="http://schemas.openxmlformats.org/officeDocument/2006/relationships/customXml" Target="../ink/ink56.xml"/><Relationship Id="rId37" Type="http://schemas.openxmlformats.org/officeDocument/2006/relationships/customXml" Target="../ink/ink57.xml"/><Relationship Id="rId38" Type="http://schemas.openxmlformats.org/officeDocument/2006/relationships/customXml" Target="../ink/ink58.xml"/><Relationship Id="rId39" Type="http://schemas.openxmlformats.org/officeDocument/2006/relationships/customXml" Target="../ink/ink59.xml"/><Relationship Id="rId40" Type="http://schemas.openxmlformats.org/officeDocument/2006/relationships/customXml" Target="../ink/ink60.xml"/><Relationship Id="rId41" Type="http://schemas.openxmlformats.org/officeDocument/2006/relationships/customXml" Target="../ink/ink61.xml"/><Relationship Id="rId42" Type="http://schemas.openxmlformats.org/officeDocument/2006/relationships/customXml" Target="../ink/ink62.xml"/><Relationship Id="rId43" Type="http://schemas.openxmlformats.org/officeDocument/2006/relationships/customXml" Target="../ink/ink63.xml"/><Relationship Id="rId44" Type="http://schemas.openxmlformats.org/officeDocument/2006/relationships/customXml" Target="../ink/ink64.xml"/><Relationship Id="rId45" Type="http://schemas.openxmlformats.org/officeDocument/2006/relationships/customXml" Target="../ink/ink65.xml"/><Relationship Id="rId46" Type="http://schemas.openxmlformats.org/officeDocument/2006/relationships/customXml" Target="../ink/ink66.xml"/><Relationship Id="rId47" Type="http://schemas.openxmlformats.org/officeDocument/2006/relationships/customXml" Target="../ink/ink67.xml"/><Relationship Id="rId48" Type="http://schemas.openxmlformats.org/officeDocument/2006/relationships/customXml" Target="../ink/ink68.xml"/><Relationship Id="rId49" Type="http://schemas.openxmlformats.org/officeDocument/2006/relationships/customXml" Target="../ink/ink69.xml"/><Relationship Id="rId50" Type="http://schemas.openxmlformats.org/officeDocument/2006/relationships/customXml" Target="../ink/ink70.xml"/><Relationship Id="rId51" Type="http://schemas.openxmlformats.org/officeDocument/2006/relationships/customXml" Target="../ink/ink71.xml"/><Relationship Id="rId52" Type="http://schemas.openxmlformats.org/officeDocument/2006/relationships/customXml" Target="../ink/ink72.xml"/><Relationship Id="rId53" Type="http://schemas.openxmlformats.org/officeDocument/2006/relationships/customXml" Target="../ink/ink73.xml"/><Relationship Id="rId54" Type="http://schemas.openxmlformats.org/officeDocument/2006/relationships/customXml" Target="../ink/ink74.xml"/><Relationship Id="rId55" Type="http://schemas.openxmlformats.org/officeDocument/2006/relationships/customXml" Target="../ink/ink75.xml"/><Relationship Id="rId56" Type="http://schemas.openxmlformats.org/officeDocument/2006/relationships/customXml" Target="../ink/ink76.xml"/><Relationship Id="rId57" Type="http://schemas.openxmlformats.org/officeDocument/2006/relationships/customXml" Target="../ink/ink77.xml"/><Relationship Id="rId58" Type="http://schemas.openxmlformats.org/officeDocument/2006/relationships/customXml" Target="../ink/ink78.xml"/><Relationship Id="rId59" Type="http://schemas.openxmlformats.org/officeDocument/2006/relationships/customXml" Target="../ink/ink79.xml"/><Relationship Id="rId60" Type="http://schemas.openxmlformats.org/officeDocument/2006/relationships/customXml" Target="../ink/ink80.xml"/><Relationship Id="rId61" Type="http://schemas.openxmlformats.org/officeDocument/2006/relationships/customXml" Target="../ink/ink81.xml"/><Relationship Id="rId6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customXml" Target="../ink/ink41.xml"/><Relationship Id="rId2" Type="http://schemas.openxmlformats.org/officeDocument/2006/relationships/customXml" Target="../ink/ink42.xml"/><Relationship Id="rId3" Type="http://schemas.openxmlformats.org/officeDocument/2006/relationships/customXml" Target="../ink/ink43.xml"/><Relationship Id="rId4" Type="http://schemas.openxmlformats.org/officeDocument/2006/relationships/customXml" Target="../ink/ink44.xml"/><Relationship Id="rId5" Type="http://schemas.openxmlformats.org/officeDocument/2006/relationships/customXml" Target="../ink/ink45.xml"/><Relationship Id="rId6" Type="http://schemas.openxmlformats.org/officeDocument/2006/relationships/customXml" Target="../ink/ink46.xml"/><Relationship Id="rId7" Type="http://schemas.openxmlformats.org/officeDocument/2006/relationships/customXml" Target="../ink/ink47.xml"/><Relationship Id="rId8" Type="http://schemas.openxmlformats.org/officeDocument/2006/relationships/customXml" Target="../ink/ink48.xml"/><Relationship Id="rId9" Type="http://schemas.openxmlformats.org/officeDocument/2006/relationships/customXml" Target="../ink/ink49.xml"/><Relationship Id="rId10" Type="http://schemas.openxmlformats.org/officeDocument/2006/relationships/customXml" Target="../ink/ink50.xml"/><Relationship Id="rId11" Type="http://schemas.openxmlformats.org/officeDocument/2006/relationships/customXml" Target="../ink/ink51.xml"/><Relationship Id="rId12" Type="http://schemas.openxmlformats.org/officeDocument/2006/relationships/customXml" Target="../ink/ink52.xml"/><Relationship Id="rId13" Type="http://schemas.openxmlformats.org/officeDocument/2006/relationships/customXml" Target="../ink/ink53.xml"/><Relationship Id="rId1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18" name=""/>
        <p:cNvGrpSpPr/>
        <p:nvPr/>
      </p:nvGrpSpPr>
      <p:grpSpPr>
        <a:xfrm>
          <a:off x="0" y="0"/>
          <a:ext cx="0" cy="0"/>
          <a:chOff x="0" y="0"/>
          <a:chExt cx="0" cy="0"/>
        </a:xfrm>
      </p:grpSpPr>
      <p:sp>
        <p:nvSpPr>
          <p:cNvPr id="1048581" name="Text Box 56"/>
          <p:cNvSpPr txBox="1">
            <a:spLocks noChangeArrowheads="1"/>
          </p:cNvSpPr>
          <p:nvPr/>
        </p:nvSpPr>
        <p:spPr bwMode="auto">
          <a:xfrm>
            <a:off x="1955192" y="1916832"/>
            <a:ext cx="8281615" cy="3242170"/>
          </a:xfrm>
          <a:prstGeom prst="rect"/>
          <a:noFill/>
          <a:ln w="12700">
            <a:noFill/>
            <a:miter lim="800000"/>
            <a:headEnd type="none" w="sm" len="sm"/>
            <a:tailEnd type="none" w="sm" len="sm"/>
          </a:ln>
        </p:spPr>
        <p:txBody>
          <a:bodyPr wrap="square">
            <a:spAutoFit/>
          </a:bodyPr>
          <a:p>
            <a:pPr algn="just">
              <a:lnSpc>
                <a:spcPct val="150000"/>
              </a:lnSpc>
            </a:pPr>
            <a:r>
              <a:rPr altLang="en-US" b="1" sz="2800" lang="zh-CN"/>
              <a:t>中断方式消除了程序查询方式中</a:t>
            </a:r>
            <a:r>
              <a:rPr altLang="zh-CN" b="1" sz="2800" lang="en-US"/>
              <a:t>CPU</a:t>
            </a:r>
            <a:r>
              <a:rPr altLang="en-US" b="1" sz="2800" lang="zh-CN"/>
              <a:t>空闲等待现象，并且在没有中断处理任务时，</a:t>
            </a:r>
            <a:r>
              <a:rPr altLang="zh-CN" b="1" sz="2800" lang="en-US"/>
              <a:t>CPU</a:t>
            </a:r>
            <a:r>
              <a:rPr altLang="en-US" b="1" sz="2800" lang="zh-CN"/>
              <a:t>和外设可以并行工作。但在中断响应和执行中断服务程序时仍然需要依靠</a:t>
            </a:r>
            <a:r>
              <a:rPr altLang="zh-CN" b="1" sz="2800" lang="en-US"/>
              <a:t>CPU</a:t>
            </a:r>
            <a:r>
              <a:rPr altLang="en-US" b="1" sz="2800" lang="zh-CN"/>
              <a:t>来完成。为了解决高速设备与主存间的大数据量传输问题，因此采用</a:t>
            </a:r>
            <a:r>
              <a:rPr altLang="zh-CN" b="1" sz="2800" lang="en-US"/>
              <a:t>DMA</a:t>
            </a:r>
            <a:r>
              <a:rPr altLang="en-US" b="1" sz="2800" lang="zh-CN"/>
              <a:t>的传送方式。</a:t>
            </a:r>
          </a:p>
        </p:txBody>
      </p:sp>
      <p:grpSp>
        <p:nvGrpSpPr>
          <p:cNvPr id="19" name="组合 4"/>
          <p:cNvGrpSpPr/>
          <p:nvPr/>
        </p:nvGrpSpPr>
        <p:grpSpPr>
          <a:xfrm>
            <a:off x="1098941" y="0"/>
            <a:ext cx="5328592" cy="839639"/>
            <a:chOff x="827584" y="0"/>
            <a:chExt cx="5328592" cy="839639"/>
          </a:xfrm>
        </p:grpSpPr>
        <p:sp>
          <p:nvSpPr>
            <p:cNvPr id="1048582" name="六边形 6"/>
            <p:cNvSpPr/>
            <p:nvPr/>
          </p:nvSpPr>
          <p:spPr>
            <a:xfrm>
              <a:off x="1119858" y="93956"/>
              <a:ext cx="5036318"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9.5   DMA</a:t>
              </a:r>
              <a:r>
                <a:rPr altLang="en-US" b="1" sz="2800" lang="zh-CN">
                  <a:solidFill>
                    <a:schemeClr val="tx1"/>
                  </a:solidFill>
                  <a:latin typeface="微软雅黑" panose="020B0503020204020204" pitchFamily="34" charset="-122"/>
                  <a:ea typeface="微软雅黑" panose="020B0503020204020204" pitchFamily="34" charset="-122"/>
                </a:rPr>
                <a:t>方式与接口</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20" name="组合 7"/>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583"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84" name="椭圆 12"/>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21" name="组合 8"/>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585"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86" name="椭圆 10"/>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mc:AlternateContent xmlns:mc="http://schemas.openxmlformats.org/markup-compatibility/2006">
        <mc:Choice xmlns:p14="http://schemas.microsoft.com/office/powerpoint/2010/main" Requires="p14">
          <p:contentPart p14:bwMode="auto" r:id="rId1">
            <p14:nvContentPartPr>
              <p14:cNvPr id="1048786" name=""/>
              <p14:cNvContentPartPr/>
              <p14:nvPr/>
            </p14:nvContentPartPr>
            <p14:xfrm>
              <a:off x="3366578" y="397214"/>
              <a:ext cx="250" cy="24503"/>
            </p14:xfrm>
          </p:contentPart>
        </mc:Choice>
        <mc:Fallback>
          <p:sp>
            <p:nvSpPr>
              <p:cNvPr id="1048786" name=""/>
              <p:cNvSpPr/>
              <p:nvPr/>
            </p:nvSpPr>
            <p:spPr>
              <a:xfrm>
                <a:off x="3366578" y="397214"/>
                <a:ext cx="250" cy="24503"/>
              </a:xfrm>
            </p:spPr>
          </p:sp>
        </mc:Fallback>
      </mc:AlternateContent>
      <mc:AlternateContent xmlns:mc="http://schemas.openxmlformats.org/markup-compatibility/2006">
        <mc:Choice xmlns:p14="http://schemas.microsoft.com/office/powerpoint/2010/main" Requires="p14">
          <p:contentPart p14:bwMode="auto" r:id="rId2">
            <p14:nvContentPartPr>
              <p14:cNvPr id="1048788" name=""/>
              <p14:cNvContentPartPr/>
              <p14:nvPr/>
            </p14:nvContentPartPr>
            <p14:xfrm>
              <a:off x="9145885" y="3194162"/>
              <a:ext cx="762805" cy="72801"/>
            </p14:xfrm>
          </p:contentPart>
        </mc:Choice>
        <mc:Fallback>
          <p:sp>
            <p:nvSpPr>
              <p:cNvPr id="1048788" name=""/>
              <p:cNvSpPr/>
              <p:nvPr/>
            </p:nvSpPr>
            <p:spPr>
              <a:xfrm>
                <a:off x="9145885" y="3194162"/>
                <a:ext cx="762805" cy="72801"/>
              </a:xfrm>
            </p:spPr>
          </p:sp>
        </mc:Fallback>
      </mc:AlternateContent>
      <mc:AlternateContent xmlns:mc="http://schemas.openxmlformats.org/markup-compatibility/2006">
        <mc:Choice xmlns:p14="http://schemas.microsoft.com/office/powerpoint/2010/main" Requires="p14">
          <p:contentPart p14:bwMode="auto" r:id="rId3">
            <p14:nvContentPartPr>
              <p14:cNvPr id="1048789" name=""/>
              <p14:cNvContentPartPr/>
              <p14:nvPr/>
            </p14:nvContentPartPr>
            <p14:xfrm>
              <a:off x="3834032" y="3770971"/>
              <a:ext cx="1508219" cy="87174"/>
            </p14:xfrm>
          </p:contentPart>
        </mc:Choice>
        <mc:Fallback>
          <p:sp>
            <p:nvSpPr>
              <p:cNvPr id="1048789" name=""/>
              <p:cNvSpPr/>
              <p:nvPr/>
            </p:nvSpPr>
            <p:spPr>
              <a:xfrm>
                <a:off x="3834032" y="3770971"/>
                <a:ext cx="1508219" cy="87174"/>
              </a:xfrm>
            </p:spPr>
          </p:sp>
        </mc:Fallback>
      </mc:AlternateContent>
      <mc:AlternateContent xmlns:mc="http://schemas.openxmlformats.org/markup-compatibility/2006">
        <mc:Choice xmlns:p14="http://schemas.microsoft.com/office/powerpoint/2010/main" Requires="p14">
          <p:contentPart p14:bwMode="auto" r:id="rId4">
            <p14:nvContentPartPr>
              <p14:cNvPr id="1048790" name=""/>
              <p14:cNvContentPartPr/>
              <p14:nvPr/>
            </p14:nvContentPartPr>
            <p14:xfrm>
              <a:off x="5727532" y="3742971"/>
              <a:ext cx="2902311" cy="67200"/>
            </p14:xfrm>
          </p:contentPart>
        </mc:Choice>
        <mc:Fallback>
          <p:sp>
            <p:nvSpPr>
              <p:cNvPr id="1048790" name=""/>
              <p:cNvSpPr/>
              <p:nvPr/>
            </p:nvSpPr>
            <p:spPr>
              <a:xfrm>
                <a:off x="5727532" y="3742971"/>
                <a:ext cx="2902311" cy="67200"/>
              </a:xfrm>
            </p:spPr>
          </p:sp>
        </mc:Fallback>
      </mc:AlternateContent>
      <mc:AlternateContent xmlns:mc="http://schemas.openxmlformats.org/markup-compatibility/2006">
        <mc:Choice xmlns:p14="http://schemas.microsoft.com/office/powerpoint/2010/main" Requires="p14">
          <p:contentPart p14:bwMode="auto" r:id="rId5">
            <p14:nvContentPartPr>
              <p14:cNvPr id="1048791" name=""/>
              <p14:cNvContentPartPr/>
              <p14:nvPr/>
            </p14:nvContentPartPr>
            <p14:xfrm>
              <a:off x="3184813" y="4393518"/>
              <a:ext cx="724511" cy="32664"/>
            </p14:xfrm>
          </p:contentPart>
        </mc:Choice>
        <mc:Fallback>
          <p:sp>
            <p:nvSpPr>
              <p:cNvPr id="1048791" name=""/>
              <p:cNvSpPr/>
              <p:nvPr/>
            </p:nvSpPr>
            <p:spPr>
              <a:xfrm>
                <a:off x="3184813" y="4393518"/>
                <a:ext cx="724511" cy="32664"/>
              </a:xfrm>
            </p:spPr>
          </p:sp>
        </mc:Fallback>
      </mc:AlternateContent>
      <mc:AlternateContent xmlns:mc="http://schemas.openxmlformats.org/markup-compatibility/2006">
        <mc:Choice xmlns:p14="http://schemas.microsoft.com/office/powerpoint/2010/main" Requires="p14">
          <p:contentPart p14:bwMode="auto" r:id="rId6">
            <p14:nvContentPartPr>
              <p14:cNvPr id="1048792" name=""/>
              <p14:cNvContentPartPr/>
              <p14:nvPr/>
            </p14:nvContentPartPr>
            <p14:xfrm>
              <a:off x="3197280" y="4459782"/>
              <a:ext cx="936006" cy="50401"/>
            </p14:xfrm>
          </p:contentPart>
        </mc:Choice>
        <mc:Fallback>
          <p:sp>
            <p:nvSpPr>
              <p:cNvPr id="1048792" name=""/>
              <p:cNvSpPr/>
              <p:nvPr/>
            </p:nvSpPr>
            <p:spPr>
              <a:xfrm>
                <a:off x="3197280" y="4459782"/>
                <a:ext cx="936006" cy="50401"/>
              </a:xfrm>
            </p:spPr>
          </p:sp>
        </mc:Fallback>
      </mc:AlternateContent>
      <mc:AlternateContent xmlns:mc="http://schemas.openxmlformats.org/markup-compatibility/2006">
        <mc:Choice xmlns:p14="http://schemas.microsoft.com/office/powerpoint/2010/main" Requires="p14">
          <p:contentPart p14:bwMode="auto" r:id="rId7">
            <p14:nvContentPartPr>
              <p14:cNvPr id="1048793" name=""/>
              <p14:cNvContentPartPr/>
              <p14:nvPr/>
            </p14:nvContentPartPr>
            <p14:xfrm>
              <a:off x="9899933" y="2577349"/>
              <a:ext cx="402160" cy="303207"/>
            </p14:xfrm>
          </p:contentPart>
        </mc:Choice>
        <mc:Fallback>
          <p:sp>
            <p:nvSpPr>
              <p:cNvPr id="1048793" name=""/>
              <p:cNvSpPr/>
              <p:nvPr/>
            </p:nvSpPr>
            <p:spPr>
              <a:xfrm>
                <a:off x="9899933" y="2577349"/>
                <a:ext cx="402160" cy="303207"/>
              </a:xfrm>
            </p:spPr>
          </p:sp>
        </mc:Fallback>
      </mc:AlternateContent>
      <mc:AlternateContent xmlns:mc="http://schemas.openxmlformats.org/markup-compatibility/2006">
        <mc:Choice xmlns:p14="http://schemas.microsoft.com/office/powerpoint/2010/main" Requires="p14">
          <p:contentPart p14:bwMode="auto" r:id="rId8">
            <p14:nvContentPartPr>
              <p14:cNvPr id="1048794" name=""/>
              <p14:cNvContentPartPr/>
              <p14:nvPr/>
            </p14:nvContentPartPr>
            <p14:xfrm>
              <a:off x="10201553" y="2477350"/>
              <a:ext cx="208631" cy="220630"/>
            </p14:xfrm>
          </p:contentPart>
        </mc:Choice>
        <mc:Fallback>
          <p:sp>
            <p:nvSpPr>
              <p:cNvPr id="1048794" name=""/>
              <p:cNvSpPr/>
              <p:nvPr/>
            </p:nvSpPr>
            <p:spPr>
              <a:xfrm>
                <a:off x="10201553" y="2477350"/>
                <a:ext cx="208631" cy="220630"/>
              </a:xfrm>
            </p:spPr>
          </p:sp>
        </mc:Fallback>
      </mc:AlternateContent>
      <mc:AlternateContent xmlns:mc="http://schemas.openxmlformats.org/markup-compatibility/2006">
        <mc:Choice xmlns:p14="http://schemas.microsoft.com/office/powerpoint/2010/main" Requires="p14">
          <p:contentPart p14:bwMode="auto" r:id="rId9">
            <p14:nvContentPartPr>
              <p14:cNvPr id="1048795" name=""/>
              <p14:cNvContentPartPr/>
              <p14:nvPr/>
            </p14:nvContentPartPr>
            <p14:xfrm>
              <a:off x="10415204" y="2159348"/>
              <a:ext cx="212681" cy="294038"/>
            </p14:xfrm>
          </p:contentPart>
        </mc:Choice>
        <mc:Fallback>
          <p:sp>
            <p:nvSpPr>
              <p:cNvPr id="1048795" name=""/>
              <p:cNvSpPr/>
              <p:nvPr/>
            </p:nvSpPr>
            <p:spPr>
              <a:xfrm>
                <a:off x="10415204" y="2159348"/>
                <a:ext cx="212681" cy="294038"/>
              </a:xfrm>
            </p:spPr>
          </p:sp>
        </mc:Fallback>
      </mc:AlternateContent>
      <mc:AlternateContent xmlns:mc="http://schemas.openxmlformats.org/markup-compatibility/2006">
        <mc:Choice xmlns:p14="http://schemas.microsoft.com/office/powerpoint/2010/main" Requires="p14">
          <p:contentPart p14:bwMode="auto" r:id="rId10">
            <p14:nvContentPartPr>
              <p14:cNvPr id="1048796" name=""/>
              <p14:cNvContentPartPr/>
              <p14:nvPr/>
            </p14:nvContentPartPr>
            <p14:xfrm>
              <a:off x="10519187" y="2317823"/>
              <a:ext cx="186473" cy="187023"/>
            </p14:xfrm>
          </p:contentPart>
        </mc:Choice>
        <mc:Fallback>
          <p:sp>
            <p:nvSpPr>
              <p:cNvPr id="1048796" name=""/>
              <p:cNvSpPr/>
              <p:nvPr/>
            </p:nvSpPr>
            <p:spPr>
              <a:xfrm>
                <a:off x="10519187" y="2317823"/>
                <a:ext cx="186473" cy="187023"/>
              </a:xfrm>
            </p:spPr>
          </p:sp>
        </mc:Fallback>
      </mc:AlternateContent>
      <mc:AlternateContent xmlns:mc="http://schemas.openxmlformats.org/markup-compatibility/2006">
        <mc:Choice xmlns:p14="http://schemas.microsoft.com/office/powerpoint/2010/main" Requires="p14">
          <p:contentPart p14:bwMode="auto" r:id="rId11">
            <p14:nvContentPartPr>
              <p14:cNvPr id="1048797" name=""/>
              <p14:cNvContentPartPr/>
              <p14:nvPr/>
            </p14:nvContentPartPr>
            <p14:xfrm>
              <a:off x="10866232" y="2146945"/>
              <a:ext cx="57083" cy="81880"/>
            </p14:xfrm>
          </p:contentPart>
        </mc:Choice>
        <mc:Fallback>
          <p:sp>
            <p:nvSpPr>
              <p:cNvPr id="1048797" name=""/>
              <p:cNvSpPr/>
              <p:nvPr/>
            </p:nvSpPr>
            <p:spPr>
              <a:xfrm>
                <a:off x="10866232" y="2146945"/>
                <a:ext cx="57083" cy="81880"/>
              </a:xfrm>
            </p:spPr>
          </p:sp>
        </mc:Fallback>
      </mc:AlternateContent>
      <mc:AlternateContent xmlns:mc="http://schemas.openxmlformats.org/markup-compatibility/2006">
        <mc:Choice xmlns:p14="http://schemas.microsoft.com/office/powerpoint/2010/main" Requires="p14">
          <p:contentPart p14:bwMode="auto" r:id="rId12">
            <p14:nvContentPartPr>
              <p14:cNvPr id="1048798" name=""/>
              <p14:cNvContentPartPr/>
              <p14:nvPr/>
            </p14:nvContentPartPr>
            <p14:xfrm>
              <a:off x="10752310" y="2231424"/>
              <a:ext cx="198550" cy="330087"/>
            </p14:xfrm>
          </p:contentPart>
        </mc:Choice>
        <mc:Fallback>
          <p:sp>
            <p:nvSpPr>
              <p:cNvPr id="1048798" name=""/>
              <p:cNvSpPr/>
              <p:nvPr/>
            </p:nvSpPr>
            <p:spPr>
              <a:xfrm>
                <a:off x="10752310" y="2231424"/>
                <a:ext cx="198550" cy="330087"/>
              </a:xfrm>
            </p:spPr>
          </p:sp>
        </mc:Fallback>
      </mc:AlternateContent>
      <mc:AlternateContent xmlns:mc="http://schemas.openxmlformats.org/markup-compatibility/2006">
        <mc:Choice xmlns:p14="http://schemas.microsoft.com/office/powerpoint/2010/main" Requires="p14">
          <p:contentPart p14:bwMode="auto" r:id="rId13">
            <p14:nvContentPartPr>
              <p14:cNvPr id="1048799" name=""/>
              <p14:cNvContentPartPr/>
              <p14:nvPr/>
            </p14:nvContentPartPr>
            <p14:xfrm>
              <a:off x="10927674" y="2113345"/>
              <a:ext cx="244685" cy="454879"/>
            </p14:xfrm>
          </p:contentPart>
        </mc:Choice>
        <mc:Fallback>
          <p:sp>
            <p:nvSpPr>
              <p:cNvPr id="1048799" name=""/>
              <p:cNvSpPr/>
              <p:nvPr/>
            </p:nvSpPr>
            <p:spPr>
              <a:xfrm>
                <a:off x="10927674" y="2113345"/>
                <a:ext cx="244685" cy="454879"/>
              </a:xfrm>
            </p:spPr>
          </p:sp>
        </mc:Fallback>
      </mc:AlternateContent>
      <mc:AlternateContent xmlns:mc="http://schemas.openxmlformats.org/markup-compatibility/2006">
        <mc:Choice xmlns:p14="http://schemas.microsoft.com/office/powerpoint/2010/main" Requires="p14">
          <p:contentPart p14:bwMode="auto" r:id="rId14">
            <p14:nvContentPartPr>
              <p14:cNvPr id="1048800" name=""/>
              <p14:cNvContentPartPr/>
              <p14:nvPr/>
            </p14:nvContentPartPr>
            <p14:xfrm>
              <a:off x="10950016" y="2175569"/>
              <a:ext cx="256697" cy="77778"/>
            </p14:xfrm>
          </p:contentPart>
        </mc:Choice>
        <mc:Fallback>
          <p:sp>
            <p:nvSpPr>
              <p:cNvPr id="1048800" name=""/>
              <p:cNvSpPr/>
              <p:nvPr/>
            </p:nvSpPr>
            <p:spPr>
              <a:xfrm>
                <a:off x="10950016" y="2175569"/>
                <a:ext cx="256697" cy="77778"/>
              </a:xfrm>
            </p:spPr>
          </p:sp>
        </mc:Fallback>
      </mc:AlternateContent>
      <mc:AlternateContent xmlns:mc="http://schemas.openxmlformats.org/markup-compatibility/2006">
        <mc:Choice xmlns:p14="http://schemas.microsoft.com/office/powerpoint/2010/main" Requires="p14">
          <p:contentPart p14:bwMode="auto" r:id="rId15">
            <p14:nvContentPartPr>
              <p14:cNvPr id="1048801" name=""/>
              <p14:cNvContentPartPr/>
              <p14:nvPr/>
            </p14:nvContentPartPr>
            <p14:xfrm>
              <a:off x="11346589" y="2050370"/>
              <a:ext cx="312541" cy="191776"/>
            </p14:xfrm>
          </p:contentPart>
        </mc:Choice>
        <mc:Fallback>
          <p:sp>
            <p:nvSpPr>
              <p:cNvPr id="1048801" name=""/>
              <p:cNvSpPr/>
              <p:nvPr/>
            </p:nvSpPr>
            <p:spPr>
              <a:xfrm>
                <a:off x="11346589" y="2050370"/>
                <a:ext cx="312541" cy="191776"/>
              </a:xfrm>
            </p:spPr>
          </p:sp>
        </mc:Fallback>
      </mc:AlternateContent>
      <mc:AlternateContent xmlns:mc="http://schemas.openxmlformats.org/markup-compatibility/2006">
        <mc:Choice xmlns:p14="http://schemas.microsoft.com/office/powerpoint/2010/main" Requires="p14">
          <p:contentPart p14:bwMode="auto" r:id="rId16">
            <p14:nvContentPartPr>
              <p14:cNvPr id="1048802" name=""/>
              <p14:cNvContentPartPr/>
              <p14:nvPr/>
            </p14:nvContentPartPr>
            <p14:xfrm>
              <a:off x="11249797" y="2065763"/>
              <a:ext cx="258088" cy="457995"/>
            </p14:xfrm>
          </p:contentPart>
        </mc:Choice>
        <mc:Fallback>
          <p:sp>
            <p:nvSpPr>
              <p:cNvPr id="1048802" name=""/>
              <p:cNvSpPr/>
              <p:nvPr/>
            </p:nvSpPr>
            <p:spPr>
              <a:xfrm>
                <a:off x="11249797" y="2065763"/>
                <a:ext cx="258088" cy="457995"/>
              </a:xfrm>
            </p:spPr>
          </p:sp>
        </mc:Fallback>
      </mc:AlternateContent>
      <mc:AlternateContent xmlns:mc="http://schemas.openxmlformats.org/markup-compatibility/2006">
        <mc:Choice xmlns:p14="http://schemas.microsoft.com/office/powerpoint/2010/main" Requires="p14">
          <p:contentPart p14:bwMode="auto" r:id="rId17">
            <p14:nvContentPartPr>
              <p14:cNvPr id="1048803" name=""/>
              <p14:cNvContentPartPr/>
              <p14:nvPr/>
            </p14:nvContentPartPr>
            <p14:xfrm>
              <a:off x="11332304" y="2348548"/>
              <a:ext cx="97487" cy="153038"/>
            </p14:xfrm>
          </p:contentPart>
        </mc:Choice>
        <mc:Fallback>
          <p:sp>
            <p:nvSpPr>
              <p:cNvPr id="1048803" name=""/>
              <p:cNvSpPr/>
              <p:nvPr/>
            </p:nvSpPr>
            <p:spPr>
              <a:xfrm>
                <a:off x="11332304" y="2348548"/>
                <a:ext cx="97487" cy="153038"/>
              </a:xfrm>
            </p:spPr>
          </p:sp>
        </mc:Fallback>
      </mc:AlternateContent>
      <mc:AlternateContent xmlns:mc="http://schemas.openxmlformats.org/markup-compatibility/2006">
        <mc:Choice xmlns:p14="http://schemas.microsoft.com/office/powerpoint/2010/main" Requires="p14">
          <p:contentPart p14:bwMode="auto" r:id="rId18">
            <p14:nvContentPartPr>
              <p14:cNvPr id="1048804" name=""/>
              <p14:cNvContentPartPr/>
              <p14:nvPr/>
            </p14:nvContentPartPr>
            <p14:xfrm>
              <a:off x="11486228" y="2208748"/>
              <a:ext cx="277782" cy="337286"/>
            </p14:xfrm>
          </p:contentPart>
        </mc:Choice>
        <mc:Fallback>
          <p:sp>
            <p:nvSpPr>
              <p:cNvPr id="1048804" name=""/>
              <p:cNvSpPr/>
              <p:nvPr/>
            </p:nvSpPr>
            <p:spPr>
              <a:xfrm>
                <a:off x="11486228" y="2208748"/>
                <a:ext cx="277782" cy="337286"/>
              </a:xfrm>
            </p:spPr>
          </p:sp>
        </mc:Fallback>
      </mc:AlternateContent>
      <mc:AlternateContent xmlns:mc="http://schemas.openxmlformats.org/markup-compatibility/2006">
        <mc:Choice xmlns:p14="http://schemas.microsoft.com/office/powerpoint/2010/main" Requires="p14">
          <p:contentPart p14:bwMode="auto" r:id="rId19">
            <p14:nvContentPartPr>
              <p14:cNvPr id="1048805" name=""/>
              <p14:cNvContentPartPr/>
              <p14:nvPr/>
            </p14:nvContentPartPr>
            <p14:xfrm>
              <a:off x="10346715" y="2796555"/>
              <a:ext cx="95016" cy="224556"/>
            </p14:xfrm>
          </p:contentPart>
        </mc:Choice>
        <mc:Fallback>
          <p:sp>
            <p:nvSpPr>
              <p:cNvPr id="1048805" name=""/>
              <p:cNvSpPr/>
              <p:nvPr/>
            </p:nvSpPr>
            <p:spPr>
              <a:xfrm>
                <a:off x="10346715" y="2796555"/>
                <a:ext cx="95016" cy="224556"/>
              </a:xfrm>
            </p:spPr>
          </p:sp>
        </mc:Fallback>
      </mc:AlternateContent>
      <mc:AlternateContent xmlns:mc="http://schemas.openxmlformats.org/markup-compatibility/2006">
        <mc:Choice xmlns:p14="http://schemas.microsoft.com/office/powerpoint/2010/main" Requires="p14">
          <p:contentPart p14:bwMode="auto" r:id="rId20">
            <p14:nvContentPartPr>
              <p14:cNvPr id="1048806" name=""/>
              <p14:cNvContentPartPr/>
              <p14:nvPr/>
            </p14:nvContentPartPr>
            <p14:xfrm>
              <a:off x="10374705" y="2818061"/>
              <a:ext cx="339860" cy="250908"/>
            </p14:xfrm>
          </p:contentPart>
        </mc:Choice>
        <mc:Fallback>
          <p:sp>
            <p:nvSpPr>
              <p:cNvPr id="1048806" name=""/>
              <p:cNvSpPr/>
              <p:nvPr/>
            </p:nvSpPr>
            <p:spPr>
              <a:xfrm>
                <a:off x="10374705" y="2818061"/>
                <a:ext cx="339860" cy="250908"/>
              </a:xfrm>
            </p:spPr>
          </p:sp>
        </mc:Fallback>
      </mc:AlternateContent>
      <mc:AlternateContent xmlns:mc="http://schemas.openxmlformats.org/markup-compatibility/2006">
        <mc:Choice xmlns:p14="http://schemas.microsoft.com/office/powerpoint/2010/main" Requires="p14">
          <p:contentPart p14:bwMode="auto" r:id="rId21">
            <p14:nvContentPartPr>
              <p14:cNvPr id="1048807" name=""/>
              <p14:cNvContentPartPr/>
              <p14:nvPr/>
            </p14:nvContentPartPr>
            <p14:xfrm>
              <a:off x="10916502" y="2719839"/>
              <a:ext cx="129562" cy="111000"/>
            </p14:xfrm>
          </p:contentPart>
        </mc:Choice>
        <mc:Fallback>
          <p:sp>
            <p:nvSpPr>
              <p:cNvPr id="1048807" name=""/>
              <p:cNvSpPr/>
              <p:nvPr/>
            </p:nvSpPr>
            <p:spPr>
              <a:xfrm>
                <a:off x="10916502" y="2719839"/>
                <a:ext cx="129562" cy="111000"/>
              </a:xfrm>
            </p:spPr>
          </p:sp>
        </mc:Fallback>
      </mc:AlternateContent>
      <mc:AlternateContent xmlns:mc="http://schemas.openxmlformats.org/markup-compatibility/2006">
        <mc:Choice xmlns:p14="http://schemas.microsoft.com/office/powerpoint/2010/main" Requires="p14">
          <p:contentPart p14:bwMode="auto" r:id="rId22">
            <p14:nvContentPartPr>
              <p14:cNvPr id="1048808" name=""/>
              <p14:cNvContentPartPr/>
              <p14:nvPr/>
            </p14:nvContentPartPr>
            <p14:xfrm>
              <a:off x="10796296" y="2837119"/>
              <a:ext cx="342056" cy="140134"/>
            </p14:xfrm>
          </p:contentPart>
        </mc:Choice>
        <mc:Fallback>
          <p:sp>
            <p:nvSpPr>
              <p:cNvPr id="1048808" name=""/>
              <p:cNvSpPr/>
              <p:nvPr/>
            </p:nvSpPr>
            <p:spPr>
              <a:xfrm>
                <a:off x="10796296" y="2837119"/>
                <a:ext cx="342056" cy="140134"/>
              </a:xfrm>
            </p:spPr>
          </p:sp>
        </mc:Fallback>
      </mc:AlternateContent>
      <mc:AlternateContent xmlns:mc="http://schemas.openxmlformats.org/markup-compatibility/2006">
        <mc:Choice xmlns:p14="http://schemas.microsoft.com/office/powerpoint/2010/main" Requires="p14">
          <p:contentPart p14:bwMode="auto" r:id="rId23">
            <p14:nvContentPartPr>
              <p14:cNvPr id="1048809" name=""/>
              <p14:cNvContentPartPr/>
              <p14:nvPr/>
            </p14:nvContentPartPr>
            <p14:xfrm>
              <a:off x="10933880" y="2880091"/>
              <a:ext cx="16136" cy="113439"/>
            </p14:xfrm>
          </p:contentPart>
        </mc:Choice>
        <mc:Fallback>
          <p:sp>
            <p:nvSpPr>
              <p:cNvPr id="1048809" name=""/>
              <p:cNvSpPr/>
              <p:nvPr/>
            </p:nvSpPr>
            <p:spPr>
              <a:xfrm>
                <a:off x="10933880" y="2880091"/>
                <a:ext cx="16136" cy="113439"/>
              </a:xfrm>
            </p:spPr>
          </p:sp>
        </mc:Fallback>
      </mc:AlternateContent>
      <mc:AlternateContent xmlns:mc="http://schemas.openxmlformats.org/markup-compatibility/2006">
        <mc:Choice xmlns:p14="http://schemas.microsoft.com/office/powerpoint/2010/main" Requires="p14">
          <p:contentPart p14:bwMode="auto" r:id="rId24">
            <p14:nvContentPartPr>
              <p14:cNvPr id="1048810" name=""/>
              <p14:cNvContentPartPr/>
              <p14:nvPr/>
            </p14:nvContentPartPr>
            <p14:xfrm>
              <a:off x="10983529" y="2811549"/>
              <a:ext cx="47913" cy="359271"/>
            </p14:xfrm>
          </p:contentPart>
        </mc:Choice>
        <mc:Fallback>
          <p:sp>
            <p:nvSpPr>
              <p:cNvPr id="1048810" name=""/>
              <p:cNvSpPr/>
              <p:nvPr/>
            </p:nvSpPr>
            <p:spPr>
              <a:xfrm>
                <a:off x="10983529" y="2811549"/>
                <a:ext cx="47913" cy="359271"/>
              </a:xfrm>
            </p:spPr>
          </p:sp>
        </mc:Fallback>
      </mc:AlternateContent>
      <mc:AlternateContent xmlns:mc="http://schemas.openxmlformats.org/markup-compatibility/2006">
        <mc:Choice xmlns:p14="http://schemas.microsoft.com/office/powerpoint/2010/main" Requires="p14">
          <p:contentPart p14:bwMode="auto" r:id="rId25">
            <p14:nvContentPartPr>
              <p14:cNvPr id="1048817" name=""/>
              <p14:cNvContentPartPr/>
              <p14:nvPr/>
            </p14:nvContentPartPr>
            <p14:xfrm>
              <a:off x="11221565" y="2759342"/>
              <a:ext cx="130610" cy="133381"/>
            </p14:xfrm>
          </p:contentPart>
        </mc:Choice>
        <mc:Fallback>
          <p:sp>
            <p:nvSpPr>
              <p:cNvPr id="1048817" name=""/>
              <p:cNvSpPr/>
              <p:nvPr/>
            </p:nvSpPr>
            <p:spPr>
              <a:xfrm>
                <a:off x="11221565" y="2759342"/>
                <a:ext cx="130610" cy="133381"/>
              </a:xfrm>
            </p:spPr>
          </p:sp>
        </mc:Fallback>
      </mc:AlternateContent>
      <mc:AlternateContent xmlns:mc="http://schemas.openxmlformats.org/markup-compatibility/2006">
        <mc:Choice xmlns:p14="http://schemas.microsoft.com/office/powerpoint/2010/main" Requires="p14">
          <p:contentPart p14:bwMode="auto" r:id="rId26">
            <p14:nvContentPartPr>
              <p14:cNvPr id="1048818" name=""/>
              <p14:cNvContentPartPr/>
              <p14:nvPr/>
            </p14:nvContentPartPr>
            <p14:xfrm>
              <a:off x="11174485" y="2824556"/>
              <a:ext cx="172104" cy="182918"/>
            </p14:xfrm>
          </p:contentPart>
        </mc:Choice>
        <mc:Fallback>
          <p:sp>
            <p:nvSpPr>
              <p:cNvPr id="1048818" name=""/>
              <p:cNvSpPr/>
              <p:nvPr/>
            </p:nvSpPr>
            <p:spPr>
              <a:xfrm>
                <a:off x="11174485" y="2824556"/>
                <a:ext cx="172104" cy="182918"/>
              </a:xfrm>
            </p:spPr>
          </p:sp>
        </mc:Fallback>
      </mc:AlternateContent>
      <mc:AlternateContent xmlns:mc="http://schemas.openxmlformats.org/markup-compatibility/2006">
        <mc:Choice xmlns:p14="http://schemas.microsoft.com/office/powerpoint/2010/main" Requires="p14">
          <p:contentPart p14:bwMode="auto" r:id="rId27">
            <p14:nvContentPartPr>
              <p14:cNvPr id="1048819" name=""/>
              <p14:cNvContentPartPr/>
              <p14:nvPr/>
            </p14:nvContentPartPr>
            <p14:xfrm>
              <a:off x="11234878" y="2957339"/>
              <a:ext cx="79811" cy="122065"/>
            </p14:xfrm>
          </p:contentPart>
        </mc:Choice>
        <mc:Fallback>
          <p:sp>
            <p:nvSpPr>
              <p:cNvPr id="1048819" name=""/>
              <p:cNvSpPr/>
              <p:nvPr/>
            </p:nvSpPr>
            <p:spPr>
              <a:xfrm>
                <a:off x="11234878" y="2957339"/>
                <a:ext cx="79811" cy="122065"/>
              </a:xfrm>
            </p:spPr>
          </p:sp>
        </mc:Fallback>
      </mc:AlternateContent>
      <mc:AlternateContent xmlns:mc="http://schemas.openxmlformats.org/markup-compatibility/2006">
        <mc:Choice xmlns:p14="http://schemas.microsoft.com/office/powerpoint/2010/main" Requires="p14">
          <p:contentPart p14:bwMode="auto" r:id="rId28">
            <p14:nvContentPartPr>
              <p14:cNvPr id="1048820" name=""/>
              <p14:cNvContentPartPr/>
              <p14:nvPr/>
            </p14:nvContentPartPr>
            <p14:xfrm>
              <a:off x="11435958" y="2733170"/>
              <a:ext cx="123378" cy="96986"/>
            </p14:xfrm>
          </p:contentPart>
        </mc:Choice>
        <mc:Fallback>
          <p:sp>
            <p:nvSpPr>
              <p:cNvPr id="1048820" name=""/>
              <p:cNvSpPr/>
              <p:nvPr/>
            </p:nvSpPr>
            <p:spPr>
              <a:xfrm>
                <a:off x="11435958" y="2733170"/>
                <a:ext cx="123378" cy="96986"/>
              </a:xfrm>
            </p:spPr>
          </p:sp>
        </mc:Fallback>
      </mc:AlternateContent>
      <mc:AlternateContent xmlns:mc="http://schemas.openxmlformats.org/markup-compatibility/2006">
        <mc:Choice xmlns:p14="http://schemas.microsoft.com/office/powerpoint/2010/main" Requires="p14">
          <p:contentPart p14:bwMode="auto" r:id="rId29">
            <p14:nvContentPartPr>
              <p14:cNvPr id="1048821" name=""/>
              <p14:cNvContentPartPr/>
              <p14:nvPr/>
            </p14:nvContentPartPr>
            <p14:xfrm>
              <a:off x="11396859" y="2803687"/>
              <a:ext cx="270056" cy="127270"/>
            </p14:xfrm>
          </p:contentPart>
        </mc:Choice>
        <mc:Fallback>
          <p:sp>
            <p:nvSpPr>
              <p:cNvPr id="1048821" name=""/>
              <p:cNvSpPr/>
              <p:nvPr/>
            </p:nvSpPr>
            <p:spPr>
              <a:xfrm>
                <a:off x="11396859" y="2803687"/>
                <a:ext cx="270056" cy="127270"/>
              </a:xfrm>
            </p:spPr>
          </p:sp>
        </mc:Fallback>
      </mc:AlternateContent>
      <mc:AlternateContent xmlns:mc="http://schemas.openxmlformats.org/markup-compatibility/2006">
        <mc:Choice xmlns:p14="http://schemas.microsoft.com/office/powerpoint/2010/main" Requires="p14">
          <p:contentPart p14:bwMode="auto" r:id="rId30">
            <p14:nvContentPartPr>
              <p14:cNvPr id="1048822" name=""/>
              <p14:cNvContentPartPr/>
              <p14:nvPr/>
            </p14:nvContentPartPr>
            <p14:xfrm>
              <a:off x="11431332" y="2902957"/>
              <a:ext cx="82822" cy="441168"/>
            </p14:xfrm>
          </p:contentPart>
        </mc:Choice>
        <mc:Fallback>
          <p:sp>
            <p:nvSpPr>
              <p:cNvPr id="1048822" name=""/>
              <p:cNvSpPr/>
              <p:nvPr/>
            </p:nvSpPr>
            <p:spPr>
              <a:xfrm>
                <a:off x="11431332" y="2902957"/>
                <a:ext cx="82822" cy="441168"/>
              </a:xfrm>
            </p:spPr>
          </p:sp>
        </mc:Fallback>
      </mc:AlternateContent>
      <mc:AlternateContent xmlns:mc="http://schemas.openxmlformats.org/markup-compatibility/2006">
        <mc:Choice xmlns:p14="http://schemas.microsoft.com/office/powerpoint/2010/main" Requires="p14">
          <p:contentPart p14:bwMode="auto" r:id="rId31">
            <p14:nvContentPartPr>
              <p14:cNvPr id="1048823" name=""/>
              <p14:cNvContentPartPr/>
              <p14:nvPr/>
            </p14:nvContentPartPr>
            <p14:xfrm>
              <a:off x="11408030" y="2767487"/>
              <a:ext cx="118595" cy="59742"/>
            </p14:xfrm>
          </p:contentPart>
        </mc:Choice>
        <mc:Fallback>
          <p:sp>
            <p:nvSpPr>
              <p:cNvPr id="1048823" name=""/>
              <p:cNvSpPr/>
              <p:nvPr/>
            </p:nvSpPr>
            <p:spPr>
              <a:xfrm>
                <a:off x="11408030" y="2767487"/>
                <a:ext cx="118595" cy="59742"/>
              </a:xfrm>
            </p:spPr>
          </p:sp>
        </mc:Fallback>
      </mc:AlternateContent>
      <mc:AlternateContent xmlns:mc="http://schemas.openxmlformats.org/markup-compatibility/2006">
        <mc:Choice xmlns:p14="http://schemas.microsoft.com/office/powerpoint/2010/main" Requires="p14">
          <p:contentPart p14:bwMode="auto" r:id="rId32">
            <p14:nvContentPartPr>
              <p14:cNvPr id="1048824" name=""/>
              <p14:cNvContentPartPr/>
              <p14:nvPr/>
            </p14:nvContentPartPr>
            <p14:xfrm>
              <a:off x="10503172" y="2335817"/>
              <a:ext cx="76719" cy="294349"/>
            </p14:xfrm>
          </p:contentPart>
        </mc:Choice>
        <mc:Fallback>
          <p:sp>
            <p:nvSpPr>
              <p:cNvPr id="1048824" name=""/>
              <p:cNvSpPr/>
              <p:nvPr/>
            </p:nvSpPr>
            <p:spPr>
              <a:xfrm>
                <a:off x="10503172" y="2335817"/>
                <a:ext cx="76719" cy="294349"/>
              </a:xfrm>
            </p:spPr>
          </p:sp>
        </mc:Fallback>
      </mc:AlternateContent>
      <mc:AlternateContent xmlns:mc="http://schemas.openxmlformats.org/markup-compatibility/2006">
        <mc:Choice xmlns:p14="http://schemas.microsoft.com/office/powerpoint/2010/main" Requires="p14">
          <p:contentPart p14:bwMode="auto" r:id="rId33">
            <p14:nvContentPartPr>
              <p14:cNvPr id="1048825" name=""/>
              <p14:cNvContentPartPr/>
              <p14:nvPr/>
            </p14:nvContentPartPr>
            <p14:xfrm>
              <a:off x="10916242" y="2230947"/>
              <a:ext cx="123142" cy="262383"/>
            </p14:xfrm>
          </p:contentPart>
        </mc:Choice>
        <mc:Fallback>
          <p:sp>
            <p:nvSpPr>
              <p:cNvPr id="1048825" name=""/>
              <p:cNvSpPr/>
              <p:nvPr/>
            </p:nvSpPr>
            <p:spPr>
              <a:xfrm>
                <a:off x="10916242" y="2230947"/>
                <a:ext cx="123142" cy="262383"/>
              </a:xfrm>
            </p:spPr>
          </p:sp>
        </mc:Fallback>
      </mc:AlternateContent>
      <mc:AlternateContent xmlns:mc="http://schemas.openxmlformats.org/markup-compatibility/2006">
        <mc:Choice xmlns:p14="http://schemas.microsoft.com/office/powerpoint/2010/main" Requires="p14">
          <p:contentPart p14:bwMode="auto" r:id="rId34">
            <p14:nvContentPartPr>
              <p14:cNvPr id="1048839" name=""/>
              <p14:cNvContentPartPr/>
              <p14:nvPr/>
            </p14:nvContentPartPr>
            <p14:xfrm>
              <a:off x="6599480" y="5033656"/>
              <a:ext cx="877684" cy="44569"/>
            </p14:xfrm>
          </p:contentPart>
        </mc:Choice>
        <mc:Fallback>
          <p:sp>
            <p:nvSpPr>
              <p:cNvPr id="1048839" name=""/>
              <p:cNvSpPr/>
              <p:nvPr/>
            </p:nvSpPr>
            <p:spPr>
              <a:xfrm>
                <a:off x="6599480" y="5033656"/>
                <a:ext cx="877684" cy="44569"/>
              </a:xfrm>
            </p:spPr>
          </p:sp>
        </mc:Fallback>
      </mc:AlternateContent>
      <mc:AlternateContent xmlns:mc="http://schemas.openxmlformats.org/markup-compatibility/2006">
        <mc:Choice xmlns:p14="http://schemas.microsoft.com/office/powerpoint/2010/main" Requires="p14">
          <p:contentPart p14:bwMode="auto" r:id="rId35">
            <p14:nvContentPartPr>
              <p14:cNvPr id="1048840" name=""/>
              <p14:cNvContentPartPr/>
              <p14:nvPr/>
            </p14:nvContentPartPr>
            <p14:xfrm>
              <a:off x="3953944" y="5668173"/>
              <a:ext cx="197138" cy="98511"/>
            </p14:xfrm>
          </p:contentPart>
        </mc:Choice>
        <mc:Fallback>
          <p:sp>
            <p:nvSpPr>
              <p:cNvPr id="1048840" name=""/>
              <p:cNvSpPr/>
              <p:nvPr/>
            </p:nvSpPr>
            <p:spPr>
              <a:xfrm>
                <a:off x="3953944" y="5668173"/>
                <a:ext cx="197138" cy="98511"/>
              </a:xfrm>
            </p:spPr>
          </p:sp>
        </mc:Fallback>
      </mc:AlternateContent>
      <mc:AlternateContent xmlns:mc="http://schemas.openxmlformats.org/markup-compatibility/2006">
        <mc:Choice xmlns:p14="http://schemas.microsoft.com/office/powerpoint/2010/main" Requires="p14">
          <p:contentPart p14:bwMode="auto" r:id="rId36">
            <p14:nvContentPartPr>
              <p14:cNvPr id="1048841" name=""/>
              <p14:cNvContentPartPr/>
              <p14:nvPr/>
            </p14:nvContentPartPr>
            <p14:xfrm>
              <a:off x="4216451" y="5554233"/>
              <a:ext cx="193525" cy="245341"/>
            </p14:xfrm>
          </p:contentPart>
        </mc:Choice>
        <mc:Fallback>
          <p:sp>
            <p:nvSpPr>
              <p:cNvPr id="1048841" name=""/>
              <p:cNvSpPr/>
              <p:nvPr/>
            </p:nvSpPr>
            <p:spPr>
              <a:xfrm>
                <a:off x="4216451" y="5554233"/>
                <a:ext cx="193525" cy="245341"/>
              </a:xfrm>
            </p:spPr>
          </p:sp>
        </mc:Fallback>
      </mc:AlternateContent>
      <mc:AlternateContent xmlns:mc="http://schemas.openxmlformats.org/markup-compatibility/2006">
        <mc:Choice xmlns:p14="http://schemas.microsoft.com/office/powerpoint/2010/main" Requires="p14">
          <p:contentPart p14:bwMode="auto" r:id="rId37">
            <p14:nvContentPartPr>
              <p14:cNvPr id="1048842" name=""/>
              <p14:cNvContentPartPr/>
              <p14:nvPr/>
            </p14:nvContentPartPr>
            <p14:xfrm>
              <a:off x="4372859" y="5615834"/>
              <a:ext cx="124721" cy="362511"/>
            </p14:xfrm>
          </p:contentPart>
        </mc:Choice>
        <mc:Fallback>
          <p:sp>
            <p:nvSpPr>
              <p:cNvPr id="1048842" name=""/>
              <p:cNvSpPr/>
              <p:nvPr/>
            </p:nvSpPr>
            <p:spPr>
              <a:xfrm>
                <a:off x="4372859" y="5615834"/>
                <a:ext cx="124721" cy="362511"/>
              </a:xfrm>
            </p:spPr>
          </p:sp>
        </mc:Fallback>
      </mc:AlternateContent>
      <mc:AlternateContent xmlns:mc="http://schemas.openxmlformats.org/markup-compatibility/2006">
        <mc:Choice xmlns:p14="http://schemas.microsoft.com/office/powerpoint/2010/main" Requires="p14">
          <p:contentPart p14:bwMode="auto" r:id="rId38">
            <p14:nvContentPartPr>
              <p14:cNvPr id="1048843" name=""/>
              <p14:cNvContentPartPr/>
              <p14:nvPr/>
            </p14:nvContentPartPr>
            <p14:xfrm>
              <a:off x="4574624" y="5604634"/>
              <a:ext cx="182710" cy="293159"/>
            </p14:xfrm>
          </p:contentPart>
        </mc:Choice>
        <mc:Fallback>
          <p:sp>
            <p:nvSpPr>
              <p:cNvPr id="1048843" name=""/>
              <p:cNvSpPr/>
              <p:nvPr/>
            </p:nvSpPr>
            <p:spPr>
              <a:xfrm>
                <a:off x="4574624" y="5604634"/>
                <a:ext cx="182710" cy="293159"/>
              </a:xfrm>
            </p:spPr>
          </p:sp>
        </mc:Fallback>
      </mc:AlternateContent>
      <mc:AlternateContent xmlns:mc="http://schemas.openxmlformats.org/markup-compatibility/2006">
        <mc:Choice xmlns:p14="http://schemas.microsoft.com/office/powerpoint/2010/main" Requires="p14">
          <p:contentPart p14:bwMode="auto" r:id="rId39">
            <p14:nvContentPartPr>
              <p14:cNvPr id="1048844" name=""/>
              <p14:cNvContentPartPr/>
              <p14:nvPr/>
            </p14:nvContentPartPr>
            <p14:xfrm>
              <a:off x="4772122" y="5616416"/>
              <a:ext cx="352068" cy="243256"/>
            </p14:xfrm>
          </p:contentPart>
        </mc:Choice>
        <mc:Fallback>
          <p:sp>
            <p:nvSpPr>
              <p:cNvPr id="1048844" name=""/>
              <p:cNvSpPr/>
              <p:nvPr/>
            </p:nvSpPr>
            <p:spPr>
              <a:xfrm>
                <a:off x="4772122" y="5616416"/>
                <a:ext cx="352068" cy="243256"/>
              </a:xfrm>
            </p:spPr>
          </p:sp>
        </mc:Fallback>
      </mc:AlternateContent>
      <mc:AlternateContent xmlns:mc="http://schemas.openxmlformats.org/markup-compatibility/2006">
        <mc:Choice xmlns:p14="http://schemas.microsoft.com/office/powerpoint/2010/main" Requires="p14">
          <p:contentPart p14:bwMode="auto" r:id="rId40">
            <p14:nvContentPartPr>
              <p14:cNvPr id="1048845" name=""/>
              <p14:cNvContentPartPr/>
              <p14:nvPr/>
            </p14:nvContentPartPr>
            <p14:xfrm>
              <a:off x="5168561" y="5602390"/>
              <a:ext cx="254666" cy="288964"/>
            </p14:xfrm>
          </p:contentPart>
        </mc:Choice>
        <mc:Fallback>
          <p:sp>
            <p:nvSpPr>
              <p:cNvPr id="1048845" name=""/>
              <p:cNvSpPr/>
              <p:nvPr/>
            </p:nvSpPr>
            <p:spPr>
              <a:xfrm>
                <a:off x="5168561" y="5602390"/>
                <a:ext cx="254666" cy="288964"/>
              </a:xfrm>
            </p:spPr>
          </p:sp>
        </mc:Fallback>
      </mc:AlternateContent>
      <mc:AlternateContent xmlns:mc="http://schemas.openxmlformats.org/markup-compatibility/2006">
        <mc:Choice xmlns:p14="http://schemas.microsoft.com/office/powerpoint/2010/main" Requires="p14">
          <p:contentPart p14:bwMode="auto" r:id="rId41">
            <p14:nvContentPartPr>
              <p14:cNvPr id="1048846" name=""/>
              <p14:cNvContentPartPr/>
              <p14:nvPr/>
            </p14:nvContentPartPr>
            <p14:xfrm>
              <a:off x="5584922" y="5437254"/>
              <a:ext cx="378298" cy="479934"/>
            </p14:xfrm>
          </p:contentPart>
        </mc:Choice>
        <mc:Fallback>
          <p:sp>
            <p:nvSpPr>
              <p:cNvPr id="1048846" name=""/>
              <p:cNvSpPr/>
              <p:nvPr/>
            </p:nvSpPr>
            <p:spPr>
              <a:xfrm>
                <a:off x="5584922" y="5437254"/>
                <a:ext cx="378298" cy="479934"/>
              </a:xfrm>
            </p:spPr>
          </p:sp>
        </mc:Fallback>
      </mc:AlternateContent>
      <mc:AlternateContent xmlns:mc="http://schemas.openxmlformats.org/markup-compatibility/2006">
        <mc:Choice xmlns:p14="http://schemas.microsoft.com/office/powerpoint/2010/main" Requires="p14">
          <p:contentPart p14:bwMode="auto" r:id="rId42">
            <p14:nvContentPartPr>
              <p14:cNvPr id="1048847" name=""/>
              <p14:cNvContentPartPr/>
              <p14:nvPr/>
            </p14:nvContentPartPr>
            <p14:xfrm>
              <a:off x="6044400" y="5383276"/>
              <a:ext cx="281920" cy="411559"/>
            </p14:xfrm>
          </p:contentPart>
        </mc:Choice>
        <mc:Fallback>
          <p:sp>
            <p:nvSpPr>
              <p:cNvPr id="1048847" name=""/>
              <p:cNvSpPr/>
              <p:nvPr/>
            </p:nvSpPr>
            <p:spPr>
              <a:xfrm>
                <a:off x="6044400" y="5383276"/>
                <a:ext cx="281920" cy="411559"/>
              </a:xfrm>
            </p:spPr>
          </p:sp>
        </mc:Fallback>
      </mc:AlternateContent>
      <mc:AlternateContent xmlns:mc="http://schemas.openxmlformats.org/markup-compatibility/2006">
        <mc:Choice xmlns:p14="http://schemas.microsoft.com/office/powerpoint/2010/main" Requires="p14">
          <p:contentPart p14:bwMode="auto" r:id="rId43">
            <p14:nvContentPartPr>
              <p14:cNvPr id="1048848" name=""/>
              <p14:cNvContentPartPr/>
              <p14:nvPr/>
            </p14:nvContentPartPr>
            <p14:xfrm>
              <a:off x="6350142" y="5453472"/>
              <a:ext cx="208085" cy="409632"/>
            </p14:xfrm>
          </p:contentPart>
        </mc:Choice>
        <mc:Fallback>
          <p:sp>
            <p:nvSpPr>
              <p:cNvPr id="1048848" name=""/>
              <p:cNvSpPr/>
              <p:nvPr/>
            </p:nvSpPr>
            <p:spPr>
              <a:xfrm>
                <a:off x="6350142" y="5453472"/>
                <a:ext cx="208085" cy="409632"/>
              </a:xfrm>
            </p:spPr>
          </p:sp>
        </mc:Fallback>
      </mc:AlternateContent>
      <mc:AlternateContent xmlns:mc="http://schemas.openxmlformats.org/markup-compatibility/2006">
        <mc:Choice xmlns:p14="http://schemas.microsoft.com/office/powerpoint/2010/main" Requires="p14">
          <p:contentPart p14:bwMode="auto" r:id="rId44">
            <p14:nvContentPartPr>
              <p14:cNvPr id="1048849" name=""/>
              <p14:cNvContentPartPr/>
              <p14:nvPr/>
            </p14:nvContentPartPr>
            <p14:xfrm>
              <a:off x="6623587" y="5410389"/>
              <a:ext cx="250237" cy="665220"/>
            </p14:xfrm>
          </p:contentPart>
        </mc:Choice>
        <mc:Fallback>
          <p:sp>
            <p:nvSpPr>
              <p:cNvPr id="1048849" name=""/>
              <p:cNvSpPr/>
              <p:nvPr/>
            </p:nvSpPr>
            <p:spPr>
              <a:xfrm>
                <a:off x="6623587" y="5410389"/>
                <a:ext cx="250237" cy="665220"/>
              </a:xfrm>
            </p:spPr>
          </p:sp>
        </mc:Fallback>
      </mc:AlternateContent>
      <mc:AlternateContent xmlns:mc="http://schemas.openxmlformats.org/markup-compatibility/2006">
        <mc:Choice xmlns:p14="http://schemas.microsoft.com/office/powerpoint/2010/main" Requires="p14">
          <p:contentPart p14:bwMode="auto" r:id="rId45">
            <p14:nvContentPartPr>
              <p14:cNvPr id="1048850" name=""/>
              <p14:cNvContentPartPr/>
              <p14:nvPr/>
            </p14:nvContentPartPr>
            <p14:xfrm>
              <a:off x="6996305" y="5733436"/>
              <a:ext cx="124642" cy="183193"/>
            </p14:xfrm>
          </p:contentPart>
        </mc:Choice>
        <mc:Fallback>
          <p:sp>
            <p:nvSpPr>
              <p:cNvPr id="1048850" name=""/>
              <p:cNvSpPr/>
              <p:nvPr/>
            </p:nvSpPr>
            <p:spPr>
              <a:xfrm>
                <a:off x="6996305" y="5733436"/>
                <a:ext cx="124642" cy="183193"/>
              </a:xfrm>
            </p:spPr>
          </p:sp>
        </mc:Fallback>
      </mc:AlternateContent>
      <mc:AlternateContent xmlns:mc="http://schemas.openxmlformats.org/markup-compatibility/2006">
        <mc:Choice xmlns:p14="http://schemas.microsoft.com/office/powerpoint/2010/main" Requires="p14">
          <p:contentPart p14:bwMode="auto" r:id="rId46">
            <p14:nvContentPartPr>
              <p14:cNvPr id="1048851" name=""/>
              <p14:cNvContentPartPr/>
              <p14:nvPr/>
            </p14:nvContentPartPr>
            <p14:xfrm>
              <a:off x="7333239" y="5473510"/>
              <a:ext cx="283930" cy="347418"/>
            </p14:xfrm>
          </p:contentPart>
        </mc:Choice>
        <mc:Fallback>
          <p:sp>
            <p:nvSpPr>
              <p:cNvPr id="1048851" name=""/>
              <p:cNvSpPr/>
              <p:nvPr/>
            </p:nvSpPr>
            <p:spPr>
              <a:xfrm>
                <a:off x="7333239" y="5473510"/>
                <a:ext cx="283930" cy="347418"/>
              </a:xfrm>
            </p:spPr>
          </p:sp>
        </mc:Fallback>
      </mc:AlternateContent>
      <mc:AlternateContent xmlns:mc="http://schemas.openxmlformats.org/markup-compatibility/2006">
        <mc:Choice xmlns:p14="http://schemas.microsoft.com/office/powerpoint/2010/main" Requires="p14">
          <p:contentPart p14:bwMode="auto" r:id="rId47">
            <p14:nvContentPartPr>
              <p14:cNvPr id="1048852" name=""/>
              <p14:cNvContentPartPr/>
              <p14:nvPr/>
            </p14:nvContentPartPr>
            <p14:xfrm>
              <a:off x="7645988" y="5509432"/>
              <a:ext cx="32860" cy="477417"/>
            </p14:xfrm>
          </p:contentPart>
        </mc:Choice>
        <mc:Fallback>
          <p:sp>
            <p:nvSpPr>
              <p:cNvPr id="1048852" name=""/>
              <p:cNvSpPr/>
              <p:nvPr/>
            </p:nvSpPr>
            <p:spPr>
              <a:xfrm>
                <a:off x="7645988" y="5509432"/>
                <a:ext cx="32860" cy="477417"/>
              </a:xfrm>
            </p:spPr>
          </p:sp>
        </mc:Fallback>
      </mc:AlternateContent>
      <mc:AlternateContent xmlns:mc="http://schemas.openxmlformats.org/markup-compatibility/2006">
        <mc:Choice xmlns:p14="http://schemas.microsoft.com/office/powerpoint/2010/main" Requires="p14">
          <p:contentPart p14:bwMode="auto" r:id="rId48">
            <p14:nvContentPartPr>
              <p14:cNvPr id="1048853" name=""/>
              <p14:cNvContentPartPr/>
              <p14:nvPr/>
            </p14:nvContentPartPr>
            <p14:xfrm>
              <a:off x="7601303" y="5444890"/>
              <a:ext cx="204188" cy="255036"/>
            </p14:xfrm>
          </p:contentPart>
        </mc:Choice>
        <mc:Fallback>
          <p:sp>
            <p:nvSpPr>
              <p:cNvPr id="1048853" name=""/>
              <p:cNvSpPr/>
              <p:nvPr/>
            </p:nvSpPr>
            <p:spPr>
              <a:xfrm>
                <a:off x="7601303" y="5444890"/>
                <a:ext cx="204188" cy="255036"/>
              </a:xfrm>
            </p:spPr>
          </p:sp>
        </mc:Fallback>
      </mc:AlternateContent>
      <mc:AlternateContent xmlns:mc="http://schemas.openxmlformats.org/markup-compatibility/2006">
        <mc:Choice xmlns:p14="http://schemas.microsoft.com/office/powerpoint/2010/main" Requires="p14">
          <p:contentPart p14:bwMode="auto" r:id="rId49">
            <p14:nvContentPartPr>
              <p14:cNvPr id="1048854" name=""/>
              <p14:cNvContentPartPr/>
              <p14:nvPr/>
            </p14:nvContentPartPr>
            <p14:xfrm>
              <a:off x="7886167" y="5481858"/>
              <a:ext cx="242633" cy="354130"/>
            </p14:xfrm>
          </p:contentPart>
        </mc:Choice>
        <mc:Fallback>
          <p:sp>
            <p:nvSpPr>
              <p:cNvPr id="1048854" name=""/>
              <p:cNvSpPr/>
              <p:nvPr/>
            </p:nvSpPr>
            <p:spPr>
              <a:xfrm>
                <a:off x="7886167" y="5481858"/>
                <a:ext cx="242633" cy="354130"/>
              </a:xfrm>
            </p:spPr>
          </p:sp>
        </mc:Fallback>
      </mc:AlternateContent>
      <mc:AlternateContent xmlns:mc="http://schemas.openxmlformats.org/markup-compatibility/2006">
        <mc:Choice xmlns:p14="http://schemas.microsoft.com/office/powerpoint/2010/main" Requires="p14">
          <p:contentPart p14:bwMode="auto" r:id="rId50">
            <p14:nvContentPartPr>
              <p14:cNvPr id="1048855" name=""/>
              <p14:cNvContentPartPr/>
              <p14:nvPr/>
            </p14:nvContentPartPr>
            <p14:xfrm>
              <a:off x="8327424" y="5343994"/>
              <a:ext cx="130179" cy="92472"/>
            </p14:xfrm>
          </p:contentPart>
        </mc:Choice>
        <mc:Fallback>
          <p:sp>
            <p:nvSpPr>
              <p:cNvPr id="1048855" name=""/>
              <p:cNvSpPr/>
              <p:nvPr/>
            </p:nvSpPr>
            <p:spPr>
              <a:xfrm>
                <a:off x="8327424" y="5343994"/>
                <a:ext cx="130179" cy="92472"/>
              </a:xfrm>
            </p:spPr>
          </p:sp>
        </mc:Fallback>
      </mc:AlternateContent>
      <mc:AlternateContent xmlns:mc="http://schemas.openxmlformats.org/markup-compatibility/2006">
        <mc:Choice xmlns:p14="http://schemas.microsoft.com/office/powerpoint/2010/main" Requires="p14">
          <p:contentPart p14:bwMode="auto" r:id="rId51">
            <p14:nvContentPartPr>
              <p14:cNvPr id="1048856" name=""/>
              <p14:cNvContentPartPr/>
              <p14:nvPr/>
            </p14:nvContentPartPr>
            <p14:xfrm>
              <a:off x="8282462" y="5442336"/>
              <a:ext cx="281830" cy="125094"/>
            </p14:xfrm>
          </p:contentPart>
        </mc:Choice>
        <mc:Fallback>
          <p:sp>
            <p:nvSpPr>
              <p:cNvPr id="1048856" name=""/>
              <p:cNvSpPr/>
              <p:nvPr/>
            </p:nvSpPr>
            <p:spPr>
              <a:xfrm>
                <a:off x="8282462" y="5442336"/>
                <a:ext cx="281830" cy="125094"/>
              </a:xfrm>
            </p:spPr>
          </p:sp>
        </mc:Fallback>
      </mc:AlternateContent>
      <mc:AlternateContent xmlns:mc="http://schemas.openxmlformats.org/markup-compatibility/2006">
        <mc:Choice xmlns:p14="http://schemas.microsoft.com/office/powerpoint/2010/main" Requires="p14">
          <p:contentPart p14:bwMode="auto" r:id="rId52">
            <p14:nvContentPartPr>
              <p14:cNvPr id="1048857" name=""/>
              <p14:cNvContentPartPr/>
              <p14:nvPr/>
            </p14:nvContentPartPr>
            <p14:xfrm>
              <a:off x="8305285" y="5448712"/>
              <a:ext cx="345165" cy="392824"/>
            </p14:xfrm>
          </p:contentPart>
        </mc:Choice>
        <mc:Fallback>
          <p:sp>
            <p:nvSpPr>
              <p:cNvPr id="1048857" name=""/>
              <p:cNvSpPr/>
              <p:nvPr/>
            </p:nvSpPr>
            <p:spPr>
              <a:xfrm>
                <a:off x="8305285" y="5448712"/>
                <a:ext cx="345165" cy="392824"/>
              </a:xfrm>
            </p:spPr>
          </p:sp>
        </mc:Fallback>
      </mc:AlternateContent>
      <mc:AlternateContent xmlns:mc="http://schemas.openxmlformats.org/markup-compatibility/2006">
        <mc:Choice xmlns:p14="http://schemas.microsoft.com/office/powerpoint/2010/main" Requires="p14">
          <p:contentPart p14:bwMode="auto" r:id="rId53">
            <p14:nvContentPartPr>
              <p14:cNvPr id="1048858" name=""/>
              <p14:cNvContentPartPr/>
              <p14:nvPr/>
            </p14:nvContentPartPr>
            <p14:xfrm>
              <a:off x="8867963" y="5335829"/>
              <a:ext cx="225616" cy="171261"/>
            </p14:xfrm>
          </p:contentPart>
        </mc:Choice>
        <mc:Fallback>
          <p:sp>
            <p:nvSpPr>
              <p:cNvPr id="1048858" name=""/>
              <p:cNvSpPr/>
              <p:nvPr/>
            </p:nvSpPr>
            <p:spPr>
              <a:xfrm>
                <a:off x="8867963" y="5335829"/>
                <a:ext cx="225616" cy="171261"/>
              </a:xfrm>
            </p:spPr>
          </p:sp>
        </mc:Fallback>
      </mc:AlternateContent>
      <mc:AlternateContent xmlns:mc="http://schemas.openxmlformats.org/markup-compatibility/2006">
        <mc:Choice xmlns:p14="http://schemas.microsoft.com/office/powerpoint/2010/main" Requires="p14">
          <p:contentPart p14:bwMode="auto" r:id="rId54">
            <p14:nvContentPartPr>
              <p14:cNvPr id="1048859" name=""/>
              <p14:cNvContentPartPr/>
              <p14:nvPr/>
            </p14:nvContentPartPr>
            <p14:xfrm>
              <a:off x="8723998" y="5465498"/>
              <a:ext cx="409113" cy="466780"/>
            </p14:xfrm>
          </p:contentPart>
        </mc:Choice>
        <mc:Fallback>
          <p:sp>
            <p:nvSpPr>
              <p:cNvPr id="1048859" name=""/>
              <p:cNvSpPr/>
              <p:nvPr/>
            </p:nvSpPr>
            <p:spPr>
              <a:xfrm>
                <a:off x="8723998" y="5465498"/>
                <a:ext cx="409113" cy="466780"/>
              </a:xfrm>
            </p:spPr>
          </p:sp>
        </mc:Fallback>
      </mc:AlternateContent>
      <mc:AlternateContent xmlns:mc="http://schemas.openxmlformats.org/markup-compatibility/2006">
        <mc:Choice xmlns:p14="http://schemas.microsoft.com/office/powerpoint/2010/main" Requires="p14">
          <p:contentPart p14:bwMode="auto" r:id="rId55">
            <p14:nvContentPartPr>
              <p14:cNvPr id="1048860" name=""/>
              <p14:cNvContentPartPr/>
              <p14:nvPr/>
            </p14:nvContentPartPr>
            <p14:xfrm>
              <a:off x="9364305" y="5503504"/>
              <a:ext cx="258723" cy="354051"/>
            </p14:xfrm>
          </p:contentPart>
        </mc:Choice>
        <mc:Fallback>
          <p:sp>
            <p:nvSpPr>
              <p:cNvPr id="1048860" name=""/>
              <p:cNvSpPr/>
              <p:nvPr/>
            </p:nvSpPr>
            <p:spPr>
              <a:xfrm>
                <a:off x="9364305" y="5503504"/>
                <a:ext cx="258723" cy="354051"/>
              </a:xfrm>
            </p:spPr>
          </p:sp>
        </mc:Fallback>
      </mc:AlternateContent>
      <mc:AlternateContent xmlns:mc="http://schemas.openxmlformats.org/markup-compatibility/2006">
        <mc:Choice xmlns:p14="http://schemas.microsoft.com/office/powerpoint/2010/main" Requires="p14">
          <p:contentPart p14:bwMode="auto" r:id="rId56">
            <p14:nvContentPartPr>
              <p14:cNvPr id="1048861" name=""/>
              <p14:cNvContentPartPr/>
              <p14:nvPr/>
            </p14:nvContentPartPr>
            <p14:xfrm>
              <a:off x="9318451" y="5676496"/>
              <a:ext cx="230769" cy="78765"/>
            </p14:xfrm>
          </p:contentPart>
        </mc:Choice>
        <mc:Fallback>
          <p:sp>
            <p:nvSpPr>
              <p:cNvPr id="1048861" name=""/>
              <p:cNvSpPr/>
              <p:nvPr/>
            </p:nvSpPr>
            <p:spPr>
              <a:xfrm>
                <a:off x="9318451" y="5676496"/>
                <a:ext cx="230769" cy="78765"/>
              </a:xfrm>
            </p:spPr>
          </p:sp>
        </mc:Fallback>
      </mc:AlternateContent>
      <mc:AlternateContent xmlns:mc="http://schemas.openxmlformats.org/markup-compatibility/2006">
        <mc:Choice xmlns:p14="http://schemas.microsoft.com/office/powerpoint/2010/main" Requires="p14">
          <p:contentPart p14:bwMode="auto" r:id="rId57">
            <p14:nvContentPartPr>
              <p14:cNvPr id="1048862" name=""/>
              <p14:cNvContentPartPr/>
              <p14:nvPr/>
            </p14:nvContentPartPr>
            <p14:xfrm>
              <a:off x="9873092" y="5375381"/>
              <a:ext cx="155230" cy="125422"/>
            </p14:xfrm>
          </p:contentPart>
        </mc:Choice>
        <mc:Fallback>
          <p:sp>
            <p:nvSpPr>
              <p:cNvPr id="1048862" name=""/>
              <p:cNvSpPr/>
              <p:nvPr/>
            </p:nvSpPr>
            <p:spPr>
              <a:xfrm>
                <a:off x="9873092" y="5375381"/>
                <a:ext cx="155230" cy="125422"/>
              </a:xfrm>
            </p:spPr>
          </p:sp>
        </mc:Fallback>
      </mc:AlternateContent>
      <mc:AlternateContent xmlns:mc="http://schemas.openxmlformats.org/markup-compatibility/2006">
        <mc:Choice xmlns:p14="http://schemas.microsoft.com/office/powerpoint/2010/main" Requires="p14">
          <p:contentPart p14:bwMode="auto" r:id="rId58">
            <p14:nvContentPartPr>
              <p14:cNvPr id="1048863" name=""/>
              <p14:cNvContentPartPr/>
              <p14:nvPr/>
            </p14:nvContentPartPr>
            <p14:xfrm>
              <a:off x="9746932" y="5464833"/>
              <a:ext cx="426051" cy="316576"/>
            </p14:xfrm>
          </p:contentPart>
        </mc:Choice>
        <mc:Fallback>
          <p:sp>
            <p:nvSpPr>
              <p:cNvPr id="1048863" name=""/>
              <p:cNvSpPr/>
              <p:nvPr/>
            </p:nvSpPr>
            <p:spPr>
              <a:xfrm>
                <a:off x="9746932" y="5464833"/>
                <a:ext cx="426051" cy="316576"/>
              </a:xfrm>
            </p:spPr>
          </p:sp>
        </mc:Fallback>
      </mc:AlternateContent>
      <mc:AlternateContent xmlns:mc="http://schemas.openxmlformats.org/markup-compatibility/2006">
        <mc:Choice xmlns:p14="http://schemas.microsoft.com/office/powerpoint/2010/main" Requires="p14">
          <p:contentPart p14:bwMode="auto" r:id="rId59">
            <p14:nvContentPartPr>
              <p14:cNvPr id="1048864" name=""/>
              <p14:cNvContentPartPr/>
              <p14:nvPr/>
            </p14:nvContentPartPr>
            <p14:xfrm>
              <a:off x="9919305" y="5585713"/>
              <a:ext cx="212251" cy="256473"/>
            </p14:xfrm>
          </p:contentPart>
        </mc:Choice>
        <mc:Fallback>
          <p:sp>
            <p:nvSpPr>
              <p:cNvPr id="1048864" name=""/>
              <p:cNvSpPr/>
              <p:nvPr/>
            </p:nvSpPr>
            <p:spPr>
              <a:xfrm>
                <a:off x="9919305" y="5585713"/>
                <a:ext cx="212251" cy="256473"/>
              </a:xfrm>
            </p:spPr>
          </p:sp>
        </mc:Fallback>
      </mc:AlternateContent>
      <mc:AlternateContent xmlns:mc="http://schemas.openxmlformats.org/markup-compatibility/2006">
        <mc:Choice xmlns:p14="http://schemas.microsoft.com/office/powerpoint/2010/main" Requires="p14">
          <p:contentPart p14:bwMode="auto" r:id="rId60">
            <p14:nvContentPartPr>
              <p14:cNvPr id="1048865" name=""/>
              <p14:cNvContentPartPr/>
              <p14:nvPr/>
            </p14:nvContentPartPr>
            <p14:xfrm>
              <a:off x="10140159" y="5387167"/>
              <a:ext cx="396095" cy="712286"/>
            </p14:xfrm>
          </p:contentPart>
        </mc:Choice>
        <mc:Fallback>
          <p:sp>
            <p:nvSpPr>
              <p:cNvPr id="1048865" name=""/>
              <p:cNvSpPr/>
              <p:nvPr/>
            </p:nvSpPr>
            <p:spPr>
              <a:xfrm>
                <a:off x="10140159" y="5387167"/>
                <a:ext cx="396095" cy="712286"/>
              </a:xfrm>
            </p:spPr>
          </p:sp>
        </mc:Fallback>
      </mc:AlternateContent>
      <mc:AlternateContent xmlns:mc="http://schemas.openxmlformats.org/markup-compatibility/2006">
        <mc:Choice xmlns:p14="http://schemas.microsoft.com/office/powerpoint/2010/main" Requires="p14">
          <p:contentPart p14:bwMode="auto" r:id="rId61">
            <p14:nvContentPartPr>
              <p14:cNvPr id="1048866" name=""/>
              <p14:cNvContentPartPr/>
              <p14:nvPr/>
            </p14:nvContentPartPr>
            <p14:xfrm>
              <a:off x="10406708" y="5560972"/>
              <a:ext cx="331556" cy="365983"/>
            </p14:xfrm>
          </p:contentPart>
        </mc:Choice>
        <mc:Fallback>
          <p:sp>
            <p:nvSpPr>
              <p:cNvPr id="1048866" name=""/>
              <p:cNvSpPr/>
              <p:nvPr/>
            </p:nvSpPr>
            <p:spPr>
              <a:xfrm>
                <a:off x="10406708" y="5560972"/>
                <a:ext cx="331556" cy="36598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581"/>
                                        </p:tgtEl>
                                        <p:attrNameLst>
                                          <p:attrName>style.visibility</p:attrName>
                                        </p:attrNameLst>
                                      </p:cBhvr>
                                      <p:to>
                                        <p:strVal val="visible"/>
                                      </p:to>
                                    </p:set>
                                    <p:animEffect transition="in" filter="wipe(up)">
                                      <p:cBhvr>
                                        <p:cTn dur="500" id="7"/>
                                        <p:tgtEl>
                                          <p:spTgt spid="1048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5" name=""/>
        <p:cNvGrpSpPr/>
        <p:nvPr/>
      </p:nvGrpSpPr>
      <p:grpSpPr>
        <a:xfrm>
          <a:off x="0" y="0"/>
          <a:ext cx="0" cy="0"/>
          <a:chOff x="0" y="0"/>
          <a:chExt cx="0" cy="0"/>
        </a:xfrm>
      </p:grpSpPr>
      <p:sp>
        <p:nvSpPr>
          <p:cNvPr id="1048724" name="Text Box 12"/>
          <p:cNvSpPr txBox="1">
            <a:spLocks noChangeArrowheads="1"/>
          </p:cNvSpPr>
          <p:nvPr/>
        </p:nvSpPr>
        <p:spPr bwMode="auto">
          <a:xfrm>
            <a:off x="4182046" y="6150247"/>
            <a:ext cx="3602831" cy="519113"/>
          </a:xfrm>
          <a:prstGeom prst="rect"/>
          <a:noFill/>
          <a:ln w="9525">
            <a:noFill/>
            <a:miter lim="800000"/>
            <a:headEnd/>
            <a:tailEnd/>
          </a:ln>
          <a:effectLst/>
        </p:spPr>
        <p:txBody>
          <a:bodyPr wrap="square">
            <a:spAutoFit/>
          </a:bodyPr>
          <a:p>
            <a:r>
              <a:rPr altLang="en-US" b="1" sz="2800" lang="zh-CN"/>
              <a:t>执行中断处理程序。</a:t>
            </a:r>
          </a:p>
        </p:txBody>
      </p:sp>
      <p:sp>
        <p:nvSpPr>
          <p:cNvPr id="1048725" name="Text Box 11"/>
          <p:cNvSpPr txBox="1">
            <a:spLocks noChangeArrowheads="1"/>
          </p:cNvSpPr>
          <p:nvPr/>
        </p:nvSpPr>
        <p:spPr bwMode="auto">
          <a:xfrm>
            <a:off x="7392144" y="5407287"/>
            <a:ext cx="2262188" cy="519113"/>
          </a:xfrm>
          <a:prstGeom prst="rect"/>
          <a:noFill/>
          <a:ln w="9525">
            <a:noFill/>
            <a:miter lim="800000"/>
            <a:headEnd/>
            <a:tailEnd/>
          </a:ln>
          <a:effectLst/>
        </p:spPr>
        <p:txBody>
          <a:bodyPr>
            <a:spAutoFit/>
          </a:bodyPr>
          <a:p>
            <a:r>
              <a:rPr altLang="en-US" b="1" sz="2800" lang="zh-CN"/>
              <a:t>(硬件实现)</a:t>
            </a:r>
            <a:endParaRPr altLang="zh-CN" b="1" sz="2800" lang="en-US"/>
          </a:p>
        </p:txBody>
      </p:sp>
      <p:sp>
        <p:nvSpPr>
          <p:cNvPr id="1048726" name="Rectangle 14"/>
          <p:cNvSpPr>
            <a:spLocks noChangeArrowheads="1"/>
          </p:cNvSpPr>
          <p:nvPr/>
        </p:nvSpPr>
        <p:spPr bwMode="auto">
          <a:xfrm>
            <a:off x="2297063" y="5421575"/>
            <a:ext cx="2790825" cy="519112"/>
          </a:xfrm>
          <a:prstGeom prst="rect"/>
          <a:noFill/>
          <a:ln w="9525">
            <a:noFill/>
            <a:miter lim="800000"/>
            <a:headEnd/>
            <a:tailEnd/>
          </a:ln>
          <a:effectLst/>
        </p:spPr>
        <p:txBody>
          <a:bodyPr>
            <a:spAutoFit/>
          </a:bodyPr>
          <a:p>
            <a:r>
              <a:rPr altLang="zh-CN" b="1" sz="2800" lang="en-US"/>
              <a:t>DMA</a:t>
            </a:r>
            <a:r>
              <a:rPr altLang="en-US" b="1" sz="2800" lang="zh-CN"/>
              <a:t>传送:</a:t>
            </a:r>
          </a:p>
        </p:txBody>
      </p:sp>
      <p:sp>
        <p:nvSpPr>
          <p:cNvPr id="1048727" name="Rectangle 15"/>
          <p:cNvSpPr>
            <a:spLocks noChangeArrowheads="1"/>
          </p:cNvSpPr>
          <p:nvPr/>
        </p:nvSpPr>
        <p:spPr bwMode="auto">
          <a:xfrm>
            <a:off x="2293069" y="6150247"/>
            <a:ext cx="2290763" cy="519113"/>
          </a:xfrm>
          <a:prstGeom prst="rect"/>
          <a:noFill/>
          <a:ln w="9525">
            <a:noFill/>
            <a:miter lim="800000"/>
            <a:headEnd/>
            <a:tailEnd/>
          </a:ln>
          <a:effectLst/>
        </p:spPr>
        <p:txBody>
          <a:bodyPr>
            <a:spAutoFit/>
          </a:bodyPr>
          <a:p>
            <a:pPr>
              <a:spcBef>
                <a:spcPct val="50000"/>
              </a:spcBef>
            </a:pPr>
            <a:r>
              <a:rPr altLang="en-US" b="1" sz="2800" lang="zh-CN"/>
              <a:t>善后处理:</a:t>
            </a:r>
          </a:p>
        </p:txBody>
      </p:sp>
      <p:sp>
        <p:nvSpPr>
          <p:cNvPr id="1048728" name="Text Box 9"/>
          <p:cNvSpPr txBox="1">
            <a:spLocks noChangeArrowheads="1"/>
          </p:cNvSpPr>
          <p:nvPr/>
        </p:nvSpPr>
        <p:spPr bwMode="auto">
          <a:xfrm>
            <a:off x="4180458" y="5423162"/>
            <a:ext cx="6236022" cy="523220"/>
          </a:xfrm>
          <a:prstGeom prst="rect"/>
          <a:noFill/>
          <a:ln w="9525">
            <a:noFill/>
            <a:miter lim="800000"/>
            <a:headEnd/>
            <a:tailEnd/>
          </a:ln>
          <a:effectLst/>
        </p:spPr>
        <p:txBody>
          <a:bodyPr wrap="square">
            <a:spAutoFit/>
          </a:bodyPr>
          <a:p>
            <a:r>
              <a:rPr altLang="en-US" b="1" sz="2800" lang="zh-CN"/>
              <a:t>存储器                </a:t>
            </a:r>
            <a:r>
              <a:rPr altLang="zh-CN" b="1" sz="2800" lang="en-US"/>
              <a:t>I/O</a:t>
            </a:r>
            <a:endParaRPr altLang="en-US" b="1" sz="2800" lang="zh-CN"/>
          </a:p>
        </p:txBody>
      </p:sp>
      <p:sp>
        <p:nvSpPr>
          <p:cNvPr id="1048729" name="Line 10"/>
          <p:cNvSpPr>
            <a:spLocks noChangeShapeType="1"/>
          </p:cNvSpPr>
          <p:nvPr/>
        </p:nvSpPr>
        <p:spPr bwMode="auto">
          <a:xfrm>
            <a:off x="5390134" y="5770460"/>
            <a:ext cx="1309687" cy="0"/>
          </a:xfrm>
          <a:prstGeom prst="line"/>
          <a:noFill/>
          <a:ln w="22225">
            <a:solidFill>
              <a:srgbClr val="FF0000"/>
            </a:solidFill>
            <a:round/>
            <a:headEnd type="triangle" w="med" len="med"/>
            <a:tailEnd type="triangle" w="med" len="med"/>
          </a:ln>
          <a:effectLst/>
        </p:spPr>
        <p:txBody>
          <a:bodyPr anchor="ctr" wrap="none"/>
          <a:p>
            <a:endParaRPr altLang="en-US" b="1" sz="2800" lang="zh-CN"/>
          </a:p>
        </p:txBody>
      </p:sp>
      <p:sp>
        <p:nvSpPr>
          <p:cNvPr id="1048730" name="Text Box 31"/>
          <p:cNvSpPr txBox="1">
            <a:spLocks noChangeArrowheads="1"/>
          </p:cNvSpPr>
          <p:nvPr/>
        </p:nvSpPr>
        <p:spPr bwMode="auto">
          <a:xfrm>
            <a:off x="5628259" y="5301208"/>
            <a:ext cx="1071562" cy="523220"/>
          </a:xfrm>
          <a:prstGeom prst="rect"/>
          <a:noFill/>
          <a:ln w="9525">
            <a:noFill/>
            <a:miter lim="800000"/>
            <a:headEnd/>
            <a:tailEnd/>
          </a:ln>
          <a:effectLst/>
        </p:spPr>
        <p:txBody>
          <a:bodyPr wrap="square">
            <a:spAutoFit/>
          </a:bodyPr>
          <a:p>
            <a:pPr>
              <a:spcBef>
                <a:spcPct val="50000"/>
              </a:spcBef>
            </a:pPr>
            <a:r>
              <a:rPr altLang="en-US" b="1" sz="2800" lang="zh-CN">
                <a:solidFill>
                  <a:schemeClr val="tx1"/>
                </a:solidFill>
              </a:rPr>
              <a:t>直传</a:t>
            </a:r>
          </a:p>
        </p:txBody>
      </p:sp>
      <p:sp>
        <p:nvSpPr>
          <p:cNvPr id="1048731" name="Text Box 12"/>
          <p:cNvSpPr txBox="1">
            <a:spLocks noChangeArrowheads="1"/>
          </p:cNvSpPr>
          <p:nvPr/>
        </p:nvSpPr>
        <p:spPr bwMode="auto">
          <a:xfrm>
            <a:off x="4079776" y="4653136"/>
            <a:ext cx="6332959" cy="523220"/>
          </a:xfrm>
          <a:prstGeom prst="rect"/>
          <a:noFill/>
          <a:ln w="9525">
            <a:noFill/>
            <a:miter lim="800000"/>
            <a:headEnd/>
            <a:tailEnd/>
          </a:ln>
          <a:effectLst/>
        </p:spPr>
        <p:txBody>
          <a:bodyPr wrap="square">
            <a:spAutoFit/>
          </a:bodyPr>
          <a:p>
            <a:r>
              <a:rPr altLang="zh-CN" b="1" sz="2800" lang="en-US"/>
              <a:t>DRQ→HRQ →HLDA →DACK</a:t>
            </a:r>
            <a:endParaRPr altLang="en-US" b="1" sz="2800" lang="zh-CN"/>
          </a:p>
        </p:txBody>
      </p:sp>
      <p:sp>
        <p:nvSpPr>
          <p:cNvPr id="1048732" name="Rectangle 15"/>
          <p:cNvSpPr>
            <a:spLocks noChangeArrowheads="1"/>
          </p:cNvSpPr>
          <p:nvPr/>
        </p:nvSpPr>
        <p:spPr bwMode="auto">
          <a:xfrm>
            <a:off x="2279576" y="4653136"/>
            <a:ext cx="2290763" cy="519113"/>
          </a:xfrm>
          <a:prstGeom prst="rect"/>
          <a:noFill/>
          <a:ln w="9525">
            <a:noFill/>
            <a:miter lim="800000"/>
            <a:headEnd/>
            <a:tailEnd/>
          </a:ln>
          <a:effectLst/>
        </p:spPr>
        <p:txBody>
          <a:bodyPr>
            <a:spAutoFit/>
          </a:bodyPr>
          <a:p>
            <a:pPr>
              <a:spcBef>
                <a:spcPct val="50000"/>
              </a:spcBef>
            </a:pPr>
            <a:r>
              <a:rPr altLang="en-US" b="1" sz="2800" lang="zh-CN"/>
              <a:t>传送请求:</a:t>
            </a:r>
          </a:p>
        </p:txBody>
      </p:sp>
      <p:grpSp>
        <p:nvGrpSpPr>
          <p:cNvPr id="46" name="Group 54"/>
          <p:cNvGrpSpPr/>
          <p:nvPr/>
        </p:nvGrpSpPr>
        <p:grpSpPr bwMode="auto">
          <a:xfrm>
            <a:off x="2750914" y="773415"/>
            <a:ext cx="7467600" cy="3509963"/>
            <a:chOff x="249" y="1660"/>
            <a:chExt cx="4704" cy="2211"/>
          </a:xfrm>
        </p:grpSpPr>
        <p:sp>
          <p:nvSpPr>
            <p:cNvPr id="1048733" name="Line 5"/>
            <p:cNvSpPr>
              <a:spLocks noChangeShapeType="1"/>
            </p:cNvSpPr>
            <p:nvPr/>
          </p:nvSpPr>
          <p:spPr bwMode="auto">
            <a:xfrm>
              <a:off x="249" y="1660"/>
              <a:ext cx="4704" cy="0"/>
            </a:xfrm>
            <a:prstGeom prst="line"/>
            <a:noFill/>
            <a:ln w="57150">
              <a:solidFill>
                <a:schemeClr val="tx1"/>
              </a:solidFill>
              <a:round/>
              <a:headEnd type="triangle" w="med" len="med"/>
              <a:tailEnd type="triangle" w="med" len="med"/>
            </a:ln>
          </p:spPr>
          <p:txBody>
            <a:bodyPr anchor="ctr" wrap="none"/>
            <a:p>
              <a:endParaRPr altLang="en-US" lang="zh-CN"/>
            </a:p>
          </p:txBody>
        </p:sp>
        <p:sp>
          <p:nvSpPr>
            <p:cNvPr id="1048734" name="Text Box 7"/>
            <p:cNvSpPr txBox="1">
              <a:spLocks noChangeArrowheads="1"/>
            </p:cNvSpPr>
            <p:nvPr/>
          </p:nvSpPr>
          <p:spPr bwMode="auto">
            <a:xfrm>
              <a:off x="345" y="1996"/>
              <a:ext cx="576" cy="961"/>
            </a:xfrm>
            <a:prstGeom prst="rect"/>
            <a:solidFill>
              <a:srgbClr val="6699FF"/>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spAutoFit/>
            </a:bodyPr>
            <a:p>
              <a:pPr algn="ctr">
                <a:spcBef>
                  <a:spcPct val="50000"/>
                </a:spcBef>
              </a:pPr>
              <a:endParaRPr altLang="zh-CN" b="1" sz="2400" lang="en-US">
                <a:solidFill>
                  <a:schemeClr val="bg2"/>
                </a:solidFill>
                <a:ea typeface="黑体" pitchFamily="2" charset="-122"/>
              </a:endParaRPr>
            </a:p>
            <a:p>
              <a:pPr algn="ctr">
                <a:spcBef>
                  <a:spcPct val="50000"/>
                </a:spcBef>
              </a:pPr>
              <a:r>
                <a:rPr altLang="zh-CN" b="1" sz="2400" lang="en-US">
                  <a:solidFill>
                    <a:schemeClr val="bg2"/>
                  </a:solidFill>
                  <a:ea typeface="黑体" pitchFamily="2" charset="-122"/>
                </a:rPr>
                <a:t>CPU</a:t>
              </a:r>
            </a:p>
            <a:p>
              <a:pPr algn="ctr">
                <a:spcBef>
                  <a:spcPct val="50000"/>
                </a:spcBef>
              </a:pPr>
              <a:endParaRPr altLang="zh-CN" b="1" sz="2400" lang="en-US">
                <a:solidFill>
                  <a:schemeClr val="bg2"/>
                </a:solidFill>
                <a:ea typeface="黑体" pitchFamily="2" charset="-122"/>
              </a:endParaRPr>
            </a:p>
          </p:txBody>
        </p:sp>
        <p:sp>
          <p:nvSpPr>
            <p:cNvPr id="1048735" name="Text Box 8"/>
            <p:cNvSpPr txBox="1">
              <a:spLocks noChangeArrowheads="1"/>
            </p:cNvSpPr>
            <p:nvPr/>
          </p:nvSpPr>
          <p:spPr bwMode="auto">
            <a:xfrm>
              <a:off x="1113" y="1996"/>
              <a:ext cx="576" cy="322"/>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zh-CN" b="1" sz="2800" lang="en-US">
                  <a:solidFill>
                    <a:schemeClr val="bg2"/>
                  </a:solidFill>
                  <a:ea typeface="黑体" pitchFamily="2" charset="-122"/>
                </a:rPr>
                <a:t>M</a:t>
              </a:r>
            </a:p>
          </p:txBody>
        </p:sp>
        <p:sp>
          <p:nvSpPr>
            <p:cNvPr id="1048736" name="Rectangle 9"/>
            <p:cNvSpPr>
              <a:spLocks noChangeArrowheads="1"/>
            </p:cNvSpPr>
            <p:nvPr/>
          </p:nvSpPr>
          <p:spPr bwMode="auto">
            <a:xfrm>
              <a:off x="1881" y="1996"/>
              <a:ext cx="723" cy="1138"/>
            </a:xfrm>
            <a:prstGeom prst="rect"/>
            <a:solidFill>
              <a:schemeClr val="bg1">
                <a:lumMod val="75000"/>
              </a:schemeClr>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nchor="ctr" wrap="none"/>
            <a:p>
              <a:pPr algn="ctr"/>
              <a:r>
                <a:rPr altLang="zh-CN" b="1" lang="en-US">
                  <a:solidFill>
                    <a:schemeClr val="folHlink"/>
                  </a:solidFill>
                  <a:ea typeface="黑体" pitchFamily="2" charset="-122"/>
                </a:rPr>
                <a:t>DMA</a:t>
              </a:r>
            </a:p>
            <a:p>
              <a:pPr algn="ctr"/>
              <a:r>
                <a:rPr altLang="en-US" b="1" lang="zh-CN">
                  <a:solidFill>
                    <a:schemeClr val="folHlink"/>
                  </a:solidFill>
                  <a:latin typeface="黑体" pitchFamily="2" charset="-122"/>
                  <a:ea typeface="黑体" pitchFamily="2" charset="-122"/>
                </a:rPr>
                <a:t>控制器</a:t>
              </a:r>
            </a:p>
          </p:txBody>
        </p:sp>
        <p:sp>
          <p:nvSpPr>
            <p:cNvPr id="1048737" name="Text Box 10"/>
            <p:cNvSpPr txBox="1">
              <a:spLocks noChangeArrowheads="1"/>
            </p:cNvSpPr>
            <p:nvPr/>
          </p:nvSpPr>
          <p:spPr bwMode="auto">
            <a:xfrm>
              <a:off x="2912" y="3333"/>
              <a:ext cx="635" cy="538"/>
            </a:xfrm>
            <a:prstGeom prst="rect"/>
            <a:solidFill>
              <a:srgbClr val="33CC33"/>
            </a:solidFill>
            <a:ln w="38100" algn="ctr">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738" name="Line 11"/>
            <p:cNvSpPr>
              <a:spLocks noChangeShapeType="1"/>
            </p:cNvSpPr>
            <p:nvPr/>
          </p:nvSpPr>
          <p:spPr bwMode="auto">
            <a:xfrm>
              <a:off x="64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739" name="Line 12"/>
            <p:cNvSpPr>
              <a:spLocks noChangeShapeType="1"/>
            </p:cNvSpPr>
            <p:nvPr/>
          </p:nvSpPr>
          <p:spPr bwMode="auto">
            <a:xfrm>
              <a:off x="139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740" name="Line 13"/>
            <p:cNvSpPr>
              <a:spLocks noChangeShapeType="1"/>
            </p:cNvSpPr>
            <p:nvPr/>
          </p:nvSpPr>
          <p:spPr bwMode="auto">
            <a:xfrm>
              <a:off x="3239"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741" name="Text Box 14"/>
            <p:cNvSpPr txBox="1">
              <a:spLocks noChangeArrowheads="1"/>
            </p:cNvSpPr>
            <p:nvPr/>
          </p:nvSpPr>
          <p:spPr bwMode="auto">
            <a:xfrm>
              <a:off x="2912"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742" name="Line 17"/>
            <p:cNvSpPr>
              <a:spLocks noChangeShapeType="1"/>
            </p:cNvSpPr>
            <p:nvPr/>
          </p:nvSpPr>
          <p:spPr bwMode="auto">
            <a:xfrm flipH="1">
              <a:off x="925" y="2726"/>
              <a:ext cx="953" cy="0"/>
            </a:xfrm>
            <a:prstGeom prst="line"/>
            <a:noFill/>
            <a:ln w="19050">
              <a:solidFill>
                <a:schemeClr val="accent1"/>
              </a:solidFill>
              <a:round/>
              <a:headEnd type="none" w="sm" len="sm"/>
              <a:tailEnd type="stealth" w="lg" len="lg"/>
            </a:ln>
          </p:spPr>
          <p:txBody>
            <a:bodyPr wrap="none"/>
            <a:p>
              <a:endParaRPr altLang="en-US" lang="zh-CN"/>
            </a:p>
          </p:txBody>
        </p:sp>
        <p:sp>
          <p:nvSpPr>
            <p:cNvPr id="1048743" name="Line 18"/>
            <p:cNvSpPr>
              <a:spLocks noChangeShapeType="1"/>
            </p:cNvSpPr>
            <p:nvPr/>
          </p:nvSpPr>
          <p:spPr bwMode="auto">
            <a:xfrm flipH="1">
              <a:off x="925" y="2907"/>
              <a:ext cx="953" cy="0"/>
            </a:xfrm>
            <a:prstGeom prst="line"/>
            <a:noFill/>
            <a:ln w="19050">
              <a:solidFill>
                <a:schemeClr val="tx2"/>
              </a:solidFill>
              <a:round/>
              <a:headEnd type="stealth" w="lg" len="lg"/>
              <a:tailEnd/>
            </a:ln>
          </p:spPr>
          <p:txBody>
            <a:bodyPr wrap="none"/>
            <a:p>
              <a:endParaRPr altLang="en-US" lang="zh-CN"/>
            </a:p>
          </p:txBody>
        </p:sp>
        <p:sp>
          <p:nvSpPr>
            <p:cNvPr id="1048744" name="Text Box 19"/>
            <p:cNvSpPr txBox="1">
              <a:spLocks noChangeArrowheads="1"/>
            </p:cNvSpPr>
            <p:nvPr/>
          </p:nvSpPr>
          <p:spPr bwMode="auto">
            <a:xfrm>
              <a:off x="1016" y="2461"/>
              <a:ext cx="831" cy="271"/>
            </a:xfrm>
            <a:prstGeom prst="rect"/>
            <a:noFill/>
            <a:ln w="12700">
              <a:noFill/>
              <a:miter lim="800000"/>
              <a:headEnd type="none" w="sm" len="sm"/>
              <a:tailEnd type="none" w="sm" len="sm"/>
            </a:ln>
          </p:spPr>
          <p:txBody>
            <a:bodyPr wrap="none">
              <a:spAutoFit/>
            </a:bodyPr>
            <a:p>
              <a:r>
                <a:rPr altLang="en-US" b="1" sz="2200" lang="zh-CN">
                  <a:ea typeface="黑体" pitchFamily="2" charset="-122"/>
                </a:rPr>
                <a:t>总线请求</a:t>
              </a:r>
            </a:p>
          </p:txBody>
        </p:sp>
        <p:sp>
          <p:nvSpPr>
            <p:cNvPr id="1048745" name="Text Box 20"/>
            <p:cNvSpPr txBox="1">
              <a:spLocks noChangeArrowheads="1"/>
            </p:cNvSpPr>
            <p:nvPr/>
          </p:nvSpPr>
          <p:spPr bwMode="auto">
            <a:xfrm>
              <a:off x="1016" y="2888"/>
              <a:ext cx="831" cy="271"/>
            </a:xfrm>
            <a:prstGeom prst="rect"/>
            <a:noFill/>
            <a:ln w="12700">
              <a:noFill/>
              <a:miter lim="800000"/>
              <a:headEnd type="none" w="sm" len="sm"/>
              <a:tailEnd type="none" w="sm" len="sm"/>
            </a:ln>
          </p:spPr>
          <p:txBody>
            <a:bodyPr wrap="none">
              <a:spAutoFit/>
            </a:bodyPr>
            <a:p>
              <a:r>
                <a:rPr altLang="en-US" b="1" sz="2200" lang="zh-CN">
                  <a:latin typeface="黑体" pitchFamily="2" charset="-122"/>
                  <a:ea typeface="黑体" pitchFamily="2" charset="-122"/>
                </a:rPr>
                <a:t>总线应答</a:t>
              </a:r>
            </a:p>
          </p:txBody>
        </p:sp>
        <p:sp>
          <p:nvSpPr>
            <p:cNvPr id="1048746" name="Line 23"/>
            <p:cNvSpPr>
              <a:spLocks noChangeShapeType="1"/>
            </p:cNvSpPr>
            <p:nvPr/>
          </p:nvSpPr>
          <p:spPr bwMode="auto">
            <a:xfrm>
              <a:off x="4191"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747" name="Text Box 25"/>
            <p:cNvSpPr txBox="1">
              <a:spLocks noChangeArrowheads="1"/>
            </p:cNvSpPr>
            <p:nvPr/>
          </p:nvSpPr>
          <p:spPr bwMode="auto">
            <a:xfrm>
              <a:off x="3856" y="3333"/>
              <a:ext cx="635" cy="538"/>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748" name="Text Box 29"/>
            <p:cNvSpPr txBox="1">
              <a:spLocks noChangeArrowheads="1"/>
            </p:cNvSpPr>
            <p:nvPr/>
          </p:nvSpPr>
          <p:spPr bwMode="auto">
            <a:xfrm>
              <a:off x="3874"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749" name="Line 30"/>
            <p:cNvSpPr>
              <a:spLocks noChangeShapeType="1"/>
            </p:cNvSpPr>
            <p:nvPr/>
          </p:nvSpPr>
          <p:spPr bwMode="auto">
            <a:xfrm>
              <a:off x="2622" y="2523"/>
              <a:ext cx="408" cy="0"/>
            </a:xfrm>
            <a:prstGeom prst="line"/>
            <a:noFill/>
            <a:ln w="19050">
              <a:solidFill>
                <a:schemeClr val="accent1"/>
              </a:solidFill>
              <a:round/>
              <a:headEnd type="stealth" w="lg" len="lg"/>
              <a:tailEnd type="none" w="sm" len="sm"/>
            </a:ln>
          </p:spPr>
          <p:txBody>
            <a:bodyPr wrap="none"/>
            <a:p>
              <a:endParaRPr altLang="en-US" lang="zh-CN"/>
            </a:p>
          </p:txBody>
        </p:sp>
        <p:sp>
          <p:nvSpPr>
            <p:cNvPr id="1048750" name="Line 31"/>
            <p:cNvSpPr>
              <a:spLocks noChangeShapeType="1"/>
            </p:cNvSpPr>
            <p:nvPr/>
          </p:nvSpPr>
          <p:spPr bwMode="auto">
            <a:xfrm flipH="1">
              <a:off x="3230" y="2324"/>
              <a:ext cx="9" cy="1014"/>
            </a:xfrm>
            <a:prstGeom prst="line"/>
            <a:noFill/>
            <a:ln w="28575">
              <a:solidFill>
                <a:schemeClr val="tx1"/>
              </a:solidFill>
              <a:round/>
              <a:headEnd type="stealth" w="lg" len="lg"/>
              <a:tailEnd type="stealth" w="lg" len="lg"/>
            </a:ln>
          </p:spPr>
          <p:txBody>
            <a:bodyPr wrap="none"/>
            <a:p>
              <a:endParaRPr altLang="en-US" lang="zh-CN"/>
            </a:p>
          </p:txBody>
        </p:sp>
        <p:sp>
          <p:nvSpPr>
            <p:cNvPr id="1048751" name="Line 32"/>
            <p:cNvSpPr>
              <a:spLocks noChangeShapeType="1"/>
            </p:cNvSpPr>
            <p:nvPr/>
          </p:nvSpPr>
          <p:spPr bwMode="auto">
            <a:xfrm>
              <a:off x="3030" y="2342"/>
              <a:ext cx="0" cy="181"/>
            </a:xfrm>
            <a:prstGeom prst="line"/>
            <a:noFill/>
            <a:ln w="19050">
              <a:solidFill>
                <a:schemeClr val="accent1"/>
              </a:solidFill>
              <a:round/>
              <a:headEnd type="none" w="sm" len="sm"/>
              <a:tailEnd type="none" w="sm" len="sm"/>
            </a:ln>
          </p:spPr>
          <p:txBody>
            <a:bodyPr wrap="none"/>
            <a:p>
              <a:endParaRPr altLang="en-US" lang="zh-CN"/>
            </a:p>
          </p:txBody>
        </p:sp>
        <p:sp>
          <p:nvSpPr>
            <p:cNvPr id="1048752" name="Line 33"/>
            <p:cNvSpPr>
              <a:spLocks noChangeShapeType="1"/>
            </p:cNvSpPr>
            <p:nvPr/>
          </p:nvSpPr>
          <p:spPr bwMode="auto">
            <a:xfrm>
              <a:off x="2604" y="2659"/>
              <a:ext cx="816" cy="0"/>
            </a:xfrm>
            <a:prstGeom prst="line"/>
            <a:noFill/>
            <a:ln w="19050">
              <a:solidFill>
                <a:schemeClr val="tx2"/>
              </a:solidFill>
              <a:round/>
              <a:headEnd/>
              <a:tailEnd/>
            </a:ln>
          </p:spPr>
          <p:txBody>
            <a:bodyPr wrap="none"/>
            <a:p>
              <a:endParaRPr altLang="en-US" lang="zh-CN"/>
            </a:p>
          </p:txBody>
        </p:sp>
        <p:sp>
          <p:nvSpPr>
            <p:cNvPr id="1048753" name="Line 35"/>
            <p:cNvSpPr>
              <a:spLocks noChangeShapeType="1"/>
            </p:cNvSpPr>
            <p:nvPr/>
          </p:nvSpPr>
          <p:spPr bwMode="auto">
            <a:xfrm>
              <a:off x="3420" y="2342"/>
              <a:ext cx="0" cy="317"/>
            </a:xfrm>
            <a:prstGeom prst="line"/>
            <a:noFill/>
            <a:ln w="19050">
              <a:solidFill>
                <a:schemeClr val="tx2"/>
              </a:solidFill>
              <a:round/>
              <a:headEnd type="stealth" w="lg" len="lg"/>
              <a:tailEnd/>
            </a:ln>
          </p:spPr>
          <p:txBody>
            <a:bodyPr wrap="none"/>
            <a:p>
              <a:endParaRPr altLang="en-US" lang="zh-CN"/>
            </a:p>
          </p:txBody>
        </p:sp>
        <p:sp>
          <p:nvSpPr>
            <p:cNvPr id="1048754" name="Line 37"/>
            <p:cNvSpPr>
              <a:spLocks noChangeShapeType="1"/>
            </p:cNvSpPr>
            <p:nvPr/>
          </p:nvSpPr>
          <p:spPr bwMode="auto">
            <a:xfrm>
              <a:off x="4182" y="2324"/>
              <a:ext cx="9" cy="1014"/>
            </a:xfrm>
            <a:prstGeom prst="line"/>
            <a:noFill/>
            <a:ln w="28575">
              <a:solidFill>
                <a:schemeClr val="tx1"/>
              </a:solidFill>
              <a:round/>
              <a:headEnd type="stealth" w="lg" len="lg"/>
              <a:tailEnd type="stealth" w="lg" len="lg"/>
            </a:ln>
          </p:spPr>
          <p:txBody>
            <a:bodyPr wrap="none"/>
            <a:p>
              <a:endParaRPr altLang="en-US" lang="zh-CN"/>
            </a:p>
          </p:txBody>
        </p:sp>
        <p:sp>
          <p:nvSpPr>
            <p:cNvPr id="1048755" name="Line 38"/>
            <p:cNvSpPr>
              <a:spLocks noChangeShapeType="1"/>
            </p:cNvSpPr>
            <p:nvPr/>
          </p:nvSpPr>
          <p:spPr bwMode="auto">
            <a:xfrm>
              <a:off x="2622" y="2931"/>
              <a:ext cx="1360" cy="0"/>
            </a:xfrm>
            <a:prstGeom prst="line"/>
            <a:noFill/>
            <a:ln w="19050">
              <a:solidFill>
                <a:schemeClr val="accent1"/>
              </a:solidFill>
              <a:round/>
              <a:headEnd type="stealth" w="lg" len="lg"/>
              <a:tailEnd type="none" w="sm" len="sm"/>
            </a:ln>
          </p:spPr>
          <p:txBody>
            <a:bodyPr wrap="none"/>
            <a:p>
              <a:endParaRPr altLang="en-US" lang="zh-CN"/>
            </a:p>
          </p:txBody>
        </p:sp>
        <p:sp>
          <p:nvSpPr>
            <p:cNvPr id="1048756" name="Line 40"/>
            <p:cNvSpPr>
              <a:spLocks noChangeShapeType="1"/>
            </p:cNvSpPr>
            <p:nvPr/>
          </p:nvSpPr>
          <p:spPr bwMode="auto">
            <a:xfrm>
              <a:off x="3982" y="2342"/>
              <a:ext cx="0" cy="589"/>
            </a:xfrm>
            <a:prstGeom prst="line"/>
            <a:noFill/>
            <a:ln w="19050">
              <a:solidFill>
                <a:schemeClr val="accent1"/>
              </a:solidFill>
              <a:round/>
              <a:headEnd type="none" w="sm" len="sm"/>
              <a:tailEnd type="none" w="sm" len="sm"/>
            </a:ln>
          </p:spPr>
          <p:txBody>
            <a:bodyPr wrap="none"/>
            <a:p>
              <a:endParaRPr altLang="en-US" lang="zh-CN"/>
            </a:p>
          </p:txBody>
        </p:sp>
        <p:sp>
          <p:nvSpPr>
            <p:cNvPr id="1048757" name="Line 41"/>
            <p:cNvSpPr>
              <a:spLocks noChangeShapeType="1"/>
            </p:cNvSpPr>
            <p:nvPr/>
          </p:nvSpPr>
          <p:spPr bwMode="auto">
            <a:xfrm>
              <a:off x="2604" y="3067"/>
              <a:ext cx="1814" cy="0"/>
            </a:xfrm>
            <a:prstGeom prst="line"/>
            <a:noFill/>
            <a:ln w="19050">
              <a:solidFill>
                <a:schemeClr val="tx2"/>
              </a:solidFill>
              <a:round/>
              <a:headEnd type="none" w="sm" len="sm"/>
              <a:tailEnd type="none" w="sm" len="sm"/>
            </a:ln>
          </p:spPr>
          <p:txBody>
            <a:bodyPr wrap="none"/>
            <a:p>
              <a:endParaRPr altLang="en-US" lang="zh-CN"/>
            </a:p>
          </p:txBody>
        </p:sp>
        <p:sp>
          <p:nvSpPr>
            <p:cNvPr id="1048758" name="Line 42"/>
            <p:cNvSpPr>
              <a:spLocks noChangeShapeType="1"/>
            </p:cNvSpPr>
            <p:nvPr/>
          </p:nvSpPr>
          <p:spPr bwMode="auto">
            <a:xfrm>
              <a:off x="4418" y="2342"/>
              <a:ext cx="0" cy="725"/>
            </a:xfrm>
            <a:prstGeom prst="line"/>
            <a:noFill/>
            <a:ln w="19050">
              <a:solidFill>
                <a:schemeClr val="tx2"/>
              </a:solidFill>
              <a:round/>
              <a:headEnd type="stealth" w="lg" len="lg"/>
              <a:tailEnd/>
            </a:ln>
          </p:spPr>
          <p:txBody>
            <a:bodyPr wrap="none"/>
            <a:p>
              <a:endParaRPr altLang="en-US" lang="zh-CN"/>
            </a:p>
          </p:txBody>
        </p:sp>
        <p:sp>
          <p:nvSpPr>
            <p:cNvPr id="1048759" name="Text Box 43"/>
            <p:cNvSpPr txBox="1">
              <a:spLocks noChangeArrowheads="1"/>
            </p:cNvSpPr>
            <p:nvPr/>
          </p:nvSpPr>
          <p:spPr bwMode="auto">
            <a:xfrm>
              <a:off x="3284" y="2681"/>
              <a:ext cx="428" cy="250"/>
            </a:xfrm>
            <a:prstGeom prst="rect"/>
            <a:noFill/>
            <a:ln w="12700">
              <a:noFill/>
              <a:miter lim="800000"/>
              <a:headEnd type="none" w="sm" len="sm"/>
              <a:tailEnd type="none" w="sm" len="sm"/>
            </a:ln>
          </p:spPr>
          <p:txBody>
            <a:bodyPr wrap="none">
              <a:spAutoFit/>
            </a:bodyPr>
            <a:p>
              <a:r>
                <a:rPr altLang="zh-CN" b="1" sz="2000" lang="en-US">
                  <a:solidFill>
                    <a:srgbClr val="0000FF"/>
                  </a:solidFill>
                  <a:latin typeface="黑体" pitchFamily="2" charset="-122"/>
                  <a:ea typeface="黑体" pitchFamily="2" charset="-122"/>
                </a:rPr>
                <a:t>DRQ</a:t>
              </a:r>
              <a:endParaRPr altLang="en-US" b="1" sz="2000" lang="zh-CN">
                <a:solidFill>
                  <a:srgbClr val="0000FF"/>
                </a:solidFill>
                <a:latin typeface="黑体" pitchFamily="2" charset="-122"/>
                <a:ea typeface="黑体" pitchFamily="2" charset="-122"/>
              </a:endParaRPr>
            </a:p>
          </p:txBody>
        </p:sp>
        <p:sp>
          <p:nvSpPr>
            <p:cNvPr id="1048760" name="Text Box 44"/>
            <p:cNvSpPr txBox="1">
              <a:spLocks noChangeArrowheads="1"/>
            </p:cNvSpPr>
            <p:nvPr/>
          </p:nvSpPr>
          <p:spPr bwMode="auto">
            <a:xfrm>
              <a:off x="4417" y="2686"/>
              <a:ext cx="532" cy="250"/>
            </a:xfrm>
            <a:prstGeom prst="rect"/>
            <a:noFill/>
            <a:ln w="12700">
              <a:noFill/>
              <a:miter lim="800000"/>
              <a:headEnd type="none" w="sm" len="sm"/>
              <a:tailEnd type="none" w="sm" len="sm"/>
            </a:ln>
          </p:spPr>
          <p:txBody>
            <a:bodyPr wrap="none">
              <a:spAutoFit/>
            </a:bodyPr>
            <a:p>
              <a:r>
                <a:rPr altLang="zh-CN" b="1" sz="2000" lang="en-US">
                  <a:solidFill>
                    <a:srgbClr val="0000FF"/>
                  </a:solidFill>
                  <a:latin typeface="黑体" pitchFamily="2" charset="-122"/>
                  <a:ea typeface="黑体" pitchFamily="2" charset="-122"/>
                </a:rPr>
                <a:t>DACK</a:t>
              </a:r>
              <a:endParaRPr altLang="en-US" b="1" sz="2000" lang="zh-CN">
                <a:solidFill>
                  <a:srgbClr val="0000FF"/>
                </a:solidFill>
                <a:latin typeface="黑体" pitchFamily="2" charset="-122"/>
                <a:ea typeface="黑体" pitchFamily="2" charset="-122"/>
              </a:endParaRPr>
            </a:p>
          </p:txBody>
        </p:sp>
        <p:sp>
          <p:nvSpPr>
            <p:cNvPr id="1048761" name="Line 49"/>
            <p:cNvSpPr>
              <a:spLocks noChangeShapeType="1"/>
            </p:cNvSpPr>
            <p:nvPr/>
          </p:nvSpPr>
          <p:spPr bwMode="auto">
            <a:xfrm>
              <a:off x="2241" y="1661"/>
              <a:ext cx="0" cy="336"/>
            </a:xfrm>
            <a:prstGeom prst="line"/>
            <a:noFill/>
            <a:ln w="28575">
              <a:solidFill>
                <a:schemeClr val="tx1"/>
              </a:solidFill>
              <a:round/>
              <a:headEnd type="stealth" w="lg" len="lg"/>
              <a:tailEnd type="stealth" w="lg" len="lg"/>
            </a:ln>
          </p:spPr>
          <p:txBody>
            <a:bodyPr anchor="ctr" wrap="none"/>
            <a:p>
              <a:endParaRPr altLang="en-US" lang="zh-CN"/>
            </a:p>
          </p:txBody>
        </p:sp>
      </p:grpSp>
      <p:grpSp>
        <p:nvGrpSpPr>
          <p:cNvPr id="47" name="组合 41"/>
          <p:cNvGrpSpPr/>
          <p:nvPr/>
        </p:nvGrpSpPr>
        <p:grpSpPr>
          <a:xfrm>
            <a:off x="3432075" y="1824223"/>
            <a:ext cx="3825849" cy="1960152"/>
            <a:chOff x="1908076" y="2040246"/>
            <a:chExt cx="2459124" cy="2027840"/>
          </a:xfrm>
        </p:grpSpPr>
        <p:sp>
          <p:nvSpPr>
            <p:cNvPr id="1048762" name="Line 30"/>
            <p:cNvSpPr>
              <a:spLocks noChangeShapeType="1"/>
            </p:cNvSpPr>
            <p:nvPr/>
          </p:nvSpPr>
          <p:spPr bwMode="auto">
            <a:xfrm>
              <a:off x="1908076" y="3645024"/>
              <a:ext cx="2447900" cy="0"/>
            </a:xfrm>
            <a:prstGeom prst="line"/>
            <a:noFill/>
            <a:ln w="38100">
              <a:solidFill>
                <a:srgbClr val="FF0000"/>
              </a:solidFill>
              <a:round/>
              <a:headEnd type="none" w="lg" len="lg"/>
              <a:tailEnd type="none" w="sm" len="sm"/>
            </a:ln>
          </p:spPr>
          <p:txBody>
            <a:bodyPr wrap="none"/>
            <a:p>
              <a:endParaRPr altLang="en-US" lang="zh-CN"/>
            </a:p>
          </p:txBody>
        </p:sp>
        <p:sp>
          <p:nvSpPr>
            <p:cNvPr id="1048763" name="Line 32"/>
            <p:cNvSpPr>
              <a:spLocks noChangeShapeType="1"/>
            </p:cNvSpPr>
            <p:nvPr/>
          </p:nvSpPr>
          <p:spPr bwMode="auto">
            <a:xfrm flipH="1">
              <a:off x="4355976" y="2040246"/>
              <a:ext cx="11224" cy="1604778"/>
            </a:xfrm>
            <a:prstGeom prst="line"/>
            <a:noFill/>
            <a:ln w="38100">
              <a:solidFill>
                <a:srgbClr val="FF0000"/>
              </a:solidFill>
              <a:round/>
              <a:headEnd type="none" w="sm" len="sm"/>
              <a:tailEnd type="none" w="sm" len="sm"/>
            </a:ln>
          </p:spPr>
          <p:txBody>
            <a:bodyPr wrap="none"/>
            <a:p>
              <a:endParaRPr altLang="en-US" lang="zh-CN"/>
            </a:p>
          </p:txBody>
        </p:sp>
        <p:sp>
          <p:nvSpPr>
            <p:cNvPr id="1048764" name="Line 32"/>
            <p:cNvSpPr>
              <a:spLocks noChangeShapeType="1"/>
            </p:cNvSpPr>
            <p:nvPr/>
          </p:nvSpPr>
          <p:spPr bwMode="auto">
            <a:xfrm>
              <a:off x="1908076" y="3068960"/>
              <a:ext cx="0" cy="575370"/>
            </a:xfrm>
            <a:prstGeom prst="line"/>
            <a:noFill/>
            <a:ln w="38100">
              <a:solidFill>
                <a:srgbClr val="FF0000"/>
              </a:solidFill>
              <a:round/>
              <a:headEnd type="stealth" w="lg" len="lg"/>
              <a:tailEnd type="none" w="sm" len="sm"/>
            </a:ln>
          </p:spPr>
          <p:txBody>
            <a:bodyPr wrap="none"/>
            <a:p>
              <a:endParaRPr altLang="en-US" lang="zh-CN"/>
            </a:p>
          </p:txBody>
        </p:sp>
        <p:sp>
          <p:nvSpPr>
            <p:cNvPr id="1048765" name="TextBox 53"/>
            <p:cNvSpPr txBox="1"/>
            <p:nvPr/>
          </p:nvSpPr>
          <p:spPr>
            <a:xfrm>
              <a:off x="2483768" y="3645024"/>
              <a:ext cx="835904" cy="423062"/>
            </a:xfrm>
            <a:prstGeom prst="rect"/>
            <a:noFill/>
          </p:spPr>
          <p:txBody>
            <a:bodyPr rtlCol="0" wrap="none">
              <a:spAutoFit/>
            </a:bodyPr>
            <a:p>
              <a:r>
                <a:rPr altLang="en-US" b="1" sz="2200" lang="zh-CN">
                  <a:latin typeface="黑体" pitchFamily="49" charset="-122"/>
                  <a:ea typeface="黑体" pitchFamily="49" charset="-122"/>
                </a:rPr>
                <a:t>中断请求</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732">
                                            <p:txEl>
                                              <p:pRg st="0" end="0"/>
                                            </p:txEl>
                                          </p:spTgt>
                                        </p:tgtEl>
                                        <p:attrNameLst>
                                          <p:attrName>style.visibility</p:attrName>
                                        </p:attrNameLst>
                                      </p:cBhvr>
                                      <p:to>
                                        <p:strVal val="visible"/>
                                      </p:to>
                                    </p:set>
                                    <p:animEffect transition="in" filter="wipe(left)">
                                      <p:cBhvr>
                                        <p:cTn dur="500" id="7"/>
                                        <p:tgtEl>
                                          <p:spTgt spid="104873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31">
                                            <p:txEl>
                                              <p:pRg st="0" end="0"/>
                                            </p:txEl>
                                          </p:spTgt>
                                        </p:tgtEl>
                                        <p:attrNameLst>
                                          <p:attrName>style.visibility</p:attrName>
                                        </p:attrNameLst>
                                      </p:cBhvr>
                                      <p:to>
                                        <p:strVal val="visible"/>
                                      </p:to>
                                    </p:set>
                                    <p:animEffect transition="in" filter="wipe(left)">
                                      <p:cBhvr>
                                        <p:cTn dur="500" id="12"/>
                                        <p:tgtEl>
                                          <p:spTgt spid="1048731">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26">
                                            <p:txEl>
                                              <p:pRg st="0" end="0"/>
                                            </p:txEl>
                                          </p:spTgt>
                                        </p:tgtEl>
                                        <p:attrNameLst>
                                          <p:attrName>style.visibility</p:attrName>
                                        </p:attrNameLst>
                                      </p:cBhvr>
                                      <p:to>
                                        <p:strVal val="visible"/>
                                      </p:to>
                                    </p:set>
                                    <p:animEffect transition="in" filter="wipe(left)">
                                      <p:cBhvr>
                                        <p:cTn dur="500" id="17"/>
                                        <p:tgtEl>
                                          <p:spTgt spid="1048726">
                                            <p:txEl>
                                              <p:pRg st="0" end="0"/>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28"/>
                                        </p:tgtEl>
                                        <p:attrNameLst>
                                          <p:attrName>style.visibility</p:attrName>
                                        </p:attrNameLst>
                                      </p:cBhvr>
                                      <p:to>
                                        <p:strVal val="visible"/>
                                      </p:to>
                                    </p:set>
                                    <p:animEffect transition="in" filter="wipe(left)">
                                      <p:cBhvr>
                                        <p:cTn dur="500" id="22"/>
                                        <p:tgtEl>
                                          <p:spTgt spid="1048728"/>
                                        </p:tgtEl>
                                      </p:cBhvr>
                                    </p:animEffect>
                                  </p:childTnLst>
                                </p:cTn>
                              </p:par>
                            </p:childTnLst>
                          </p:cTn>
                        </p:par>
                        <p:par>
                          <p:cTn fill="hold" id="23">
                            <p:stCondLst>
                              <p:cond delay="500"/>
                            </p:stCondLst>
                            <p:childTnLst>
                              <p:par>
                                <p:cTn fill="hold" grpId="0" id="24" nodeType="afterEffect" presetClass="entr" presetID="22" presetSubtype="8">
                                  <p:stCondLst>
                                    <p:cond delay="0"/>
                                  </p:stCondLst>
                                  <p:childTnLst>
                                    <p:set>
                                      <p:cBhvr>
                                        <p:cTn dur="1" fill="hold" id="25">
                                          <p:stCondLst>
                                            <p:cond delay="0"/>
                                          </p:stCondLst>
                                        </p:cTn>
                                        <p:tgtEl>
                                          <p:spTgt spid="1048729"/>
                                        </p:tgtEl>
                                        <p:attrNameLst>
                                          <p:attrName>style.visibility</p:attrName>
                                        </p:attrNameLst>
                                      </p:cBhvr>
                                      <p:to>
                                        <p:strVal val="visible"/>
                                      </p:to>
                                    </p:set>
                                    <p:animEffect transition="in" filter="wipe(left)">
                                      <p:cBhvr>
                                        <p:cTn dur="500" id="26"/>
                                        <p:tgtEl>
                                          <p:spTgt spid="1048729"/>
                                        </p:tgtEl>
                                      </p:cBhvr>
                                    </p:animEffect>
                                  </p:childTnLst>
                                </p:cTn>
                              </p:par>
                            </p:childTnLst>
                          </p:cTn>
                        </p:par>
                        <p:par>
                          <p:cTn fill="hold" id="27">
                            <p:stCondLst>
                              <p:cond delay="1000"/>
                            </p:stCondLst>
                            <p:childTnLst>
                              <p:par>
                                <p:cTn fill="hold" grpId="0" id="28" nodeType="afterEffect" presetClass="entr" presetID="22" presetSubtype="8">
                                  <p:stCondLst>
                                    <p:cond delay="0"/>
                                  </p:stCondLst>
                                  <p:childTnLst>
                                    <p:set>
                                      <p:cBhvr>
                                        <p:cTn dur="1" fill="hold" id="29">
                                          <p:stCondLst>
                                            <p:cond delay="0"/>
                                          </p:stCondLst>
                                        </p:cTn>
                                        <p:tgtEl>
                                          <p:spTgt spid="1048730"/>
                                        </p:tgtEl>
                                        <p:attrNameLst>
                                          <p:attrName>style.visibility</p:attrName>
                                        </p:attrNameLst>
                                      </p:cBhvr>
                                      <p:to>
                                        <p:strVal val="visible"/>
                                      </p:to>
                                    </p:set>
                                    <p:animEffect transition="in" filter="wipe(left)">
                                      <p:cBhvr>
                                        <p:cTn dur="500" id="30"/>
                                        <p:tgtEl>
                                          <p:spTgt spid="1048730"/>
                                        </p:tgtEl>
                                      </p:cBhvr>
                                    </p:animEffect>
                                  </p:childTnLst>
                                </p:cTn>
                              </p:par>
                            </p:childTnLst>
                          </p:cTn>
                        </p:par>
                        <p:par>
                          <p:cTn fill="hold" id="31">
                            <p:stCondLst>
                              <p:cond delay="1500"/>
                            </p:stCondLst>
                            <p:childTnLst>
                              <p:par>
                                <p:cTn fill="hold" grpId="0" id="32" nodeType="afterEffect" presetClass="entr" presetID="22" presetSubtype="8">
                                  <p:stCondLst>
                                    <p:cond delay="2000"/>
                                  </p:stCondLst>
                                  <p:childTnLst>
                                    <p:set>
                                      <p:cBhvr>
                                        <p:cTn dur="1" fill="hold" id="33">
                                          <p:stCondLst>
                                            <p:cond delay="0"/>
                                          </p:stCondLst>
                                        </p:cTn>
                                        <p:tgtEl>
                                          <p:spTgt spid="1048725">
                                            <p:txEl>
                                              <p:pRg st="0" end="0"/>
                                            </p:txEl>
                                          </p:spTgt>
                                        </p:tgtEl>
                                        <p:attrNameLst>
                                          <p:attrName>style.visibility</p:attrName>
                                        </p:attrNameLst>
                                      </p:cBhvr>
                                      <p:to>
                                        <p:strVal val="visible"/>
                                      </p:to>
                                    </p:set>
                                    <p:animEffect transition="in" filter="wipe(left)">
                                      <p:cBhvr>
                                        <p:cTn dur="500" id="34"/>
                                        <p:tgtEl>
                                          <p:spTgt spid="1048725">
                                            <p:txEl>
                                              <p:pRg st="0" end="0"/>
                                            </p:txEl>
                                          </p:spTgt>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8">
                                  <p:stCondLst>
                                    <p:cond delay="0"/>
                                  </p:stCondLst>
                                  <p:childTnLst>
                                    <p:set>
                                      <p:cBhvr>
                                        <p:cTn dur="1" fill="hold" id="38">
                                          <p:stCondLst>
                                            <p:cond delay="0"/>
                                          </p:stCondLst>
                                        </p:cTn>
                                        <p:tgtEl>
                                          <p:spTgt spid="1048727">
                                            <p:txEl>
                                              <p:pRg st="0" end="0"/>
                                            </p:txEl>
                                          </p:spTgt>
                                        </p:tgtEl>
                                        <p:attrNameLst>
                                          <p:attrName>style.visibility</p:attrName>
                                        </p:attrNameLst>
                                      </p:cBhvr>
                                      <p:to>
                                        <p:strVal val="visible"/>
                                      </p:to>
                                    </p:set>
                                    <p:animEffect transition="in" filter="wipe(left)">
                                      <p:cBhvr>
                                        <p:cTn dur="500" id="39"/>
                                        <p:tgtEl>
                                          <p:spTgt spid="1048727">
                                            <p:txEl>
                                              <p:pRg st="0" end="0"/>
                                            </p:txEl>
                                          </p:spTgt>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22" presetSubtype="8">
                                  <p:stCondLst>
                                    <p:cond delay="0"/>
                                  </p:stCondLst>
                                  <p:childTnLst>
                                    <p:set>
                                      <p:cBhvr>
                                        <p:cTn dur="1" fill="hold" id="43">
                                          <p:stCondLst>
                                            <p:cond delay="0"/>
                                          </p:stCondLst>
                                        </p:cTn>
                                        <p:tgtEl>
                                          <p:spTgt spid="1048724">
                                            <p:txEl>
                                              <p:pRg st="0" end="0"/>
                                            </p:txEl>
                                          </p:spTgt>
                                        </p:tgtEl>
                                        <p:attrNameLst>
                                          <p:attrName>style.visibility</p:attrName>
                                        </p:attrNameLst>
                                      </p:cBhvr>
                                      <p:to>
                                        <p:strVal val="visible"/>
                                      </p:to>
                                    </p:set>
                                    <p:animEffect transition="in" filter="wipe(left)">
                                      <p:cBhvr>
                                        <p:cTn dur="500" id="44"/>
                                        <p:tgtEl>
                                          <p:spTgt spid="1048724">
                                            <p:txEl>
                                              <p:pRg st="0" end="0"/>
                                            </p:txEl>
                                          </p:spTgt>
                                        </p:tgtEl>
                                      </p:cBhvr>
                                    </p:animEffect>
                                  </p:childTnLst>
                                </p:cTn>
                              </p:par>
                            </p:childTnLst>
                          </p:cTn>
                        </p:par>
                        <p:par>
                          <p:cTn fill="hold" id="45">
                            <p:stCondLst>
                              <p:cond delay="500"/>
                            </p:stCondLst>
                            <p:childTnLst>
                              <p:par>
                                <p:cTn fill="hold" id="46" nodeType="afterEffect" presetClass="entr" presetID="22" presetSubtype="2">
                                  <p:stCondLst>
                                    <p:cond delay="0"/>
                                  </p:stCondLst>
                                  <p:childTnLst>
                                    <p:set>
                                      <p:cBhvr>
                                        <p:cTn dur="1" fill="hold" id="47">
                                          <p:stCondLst>
                                            <p:cond delay="0"/>
                                          </p:stCondLst>
                                        </p:cTn>
                                        <p:tgtEl>
                                          <p:spTgt spid="47"/>
                                        </p:tgtEl>
                                        <p:attrNameLst>
                                          <p:attrName>style.visibility</p:attrName>
                                        </p:attrNameLst>
                                      </p:cBhvr>
                                      <p:to>
                                        <p:strVal val="visible"/>
                                      </p:to>
                                    </p:set>
                                    <p:animEffect transition="in" filter="wipe(right)">
                                      <p:cBhvr>
                                        <p:cTn dur="500" id="48"/>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build="p" autoUpdateAnimBg="0"/>
      <p:bldP spid="1048725" grpId="0" build="p" autoUpdateAnimBg="0" advAuto="2000"/>
      <p:bldP spid="1048726" grpId="0" build="p" autoUpdateAnimBg="0"/>
      <p:bldP spid="1048727" grpId="0" build="p" autoUpdateAnimBg="0"/>
      <p:bldP spid="1048728" grpId="0" autoUpdateAnimBg="0"/>
      <p:bldP spid="1048729" grpId="0" animBg="1"/>
      <p:bldP spid="1048730" grpId="0"/>
      <p:bldP spid="1048731" grpId="0" build="p" autoUpdateAnimBg="0"/>
      <p:bldP spid="104873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2" name=""/>
        <p:cNvGrpSpPr/>
        <p:nvPr/>
      </p:nvGrpSpPr>
      <p:grpSpPr>
        <a:xfrm>
          <a:off x="0" y="0"/>
          <a:ext cx="0" cy="0"/>
          <a:chOff x="0" y="0"/>
          <a:chExt cx="0" cy="0"/>
        </a:xfrm>
      </p:grpSpPr>
      <p:sp>
        <p:nvSpPr>
          <p:cNvPr id="1048587" name="Text Box 56"/>
          <p:cNvSpPr txBox="1">
            <a:spLocks noChangeArrowheads="1"/>
          </p:cNvSpPr>
          <p:nvPr/>
        </p:nvSpPr>
        <p:spPr bwMode="auto">
          <a:xfrm>
            <a:off x="1774825" y="2420888"/>
            <a:ext cx="8569325" cy="1996440"/>
          </a:xfrm>
          <a:prstGeom prst="rect"/>
          <a:noFill/>
          <a:ln w="12700">
            <a:noFill/>
            <a:miter lim="800000"/>
            <a:headEnd type="none" w="sm" len="sm"/>
            <a:tailEnd type="none" w="sm" len="sm"/>
          </a:ln>
        </p:spPr>
        <p:txBody>
          <a:bodyPr>
            <a:spAutoFit/>
          </a:bodyPr>
          <a:p>
            <a:pPr algn="just">
              <a:lnSpc>
                <a:spcPct val="150000"/>
              </a:lnSpc>
            </a:pPr>
            <a:r>
              <a:rPr altLang="en-US" b="1" sz="2800" lang="zh-CN"/>
              <a:t>    直接依靠硬件系统来控制主存与设备之间的数据传送</a:t>
            </a:r>
            <a:r>
              <a:rPr altLang="zh-CN" b="1" sz="2800" lang="en-US"/>
              <a:t>,</a:t>
            </a:r>
            <a:r>
              <a:rPr altLang="en-US" b="1" sz="2800" lang="zh-CN">
                <a:solidFill>
                  <a:srgbClr val="0000FF"/>
                </a:solidFill>
              </a:rPr>
              <a:t>传送期间</a:t>
            </a:r>
            <a:r>
              <a:rPr altLang="en-US" b="1" sz="2800" lang="zh-CN"/>
              <a:t>无需</a:t>
            </a:r>
            <a:r>
              <a:rPr altLang="zh-CN" b="1" sz="2800" lang="en-US"/>
              <a:t>CPU</a:t>
            </a:r>
            <a:r>
              <a:rPr altLang="en-US" b="1" sz="2800" lang="zh-CN"/>
              <a:t>干预，传送结束后通常用中断方式通知</a:t>
            </a:r>
            <a:r>
              <a:rPr altLang="zh-CN" b="1" sz="2800" lang="en-US"/>
              <a:t>CPU</a:t>
            </a:r>
            <a:r>
              <a:rPr altLang="en-US" b="1" sz="2800" lang="zh-CN"/>
              <a:t>。</a:t>
            </a:r>
          </a:p>
        </p:txBody>
      </p:sp>
      <p:grpSp>
        <p:nvGrpSpPr>
          <p:cNvPr id="23" name="组合 4"/>
          <p:cNvGrpSpPr/>
          <p:nvPr/>
        </p:nvGrpSpPr>
        <p:grpSpPr>
          <a:xfrm>
            <a:off x="2351584" y="0"/>
            <a:ext cx="5328592" cy="839639"/>
            <a:chOff x="827584" y="0"/>
            <a:chExt cx="5328592" cy="839639"/>
          </a:xfrm>
        </p:grpSpPr>
        <p:sp>
          <p:nvSpPr>
            <p:cNvPr id="1048588" name="六边形 5"/>
            <p:cNvSpPr/>
            <p:nvPr/>
          </p:nvSpPr>
          <p:spPr>
            <a:xfrm>
              <a:off x="1119858" y="93956"/>
              <a:ext cx="5036318"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9.5.1   DMA</a:t>
              </a:r>
              <a:r>
                <a:rPr altLang="en-US" b="1" sz="2800" lang="zh-CN">
                  <a:solidFill>
                    <a:schemeClr val="tx1"/>
                  </a:solidFill>
                  <a:latin typeface="微软雅黑" panose="020B0503020204020204" pitchFamily="34" charset="-122"/>
                  <a:ea typeface="微软雅黑" panose="020B0503020204020204" pitchFamily="34" charset="-122"/>
                </a:rPr>
                <a:t>基本概念</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24" name="组合 6"/>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589"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90" name="椭圆 11"/>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25" name="组合 7"/>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59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592" name="椭圆 9"/>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
        <p:nvSpPr>
          <p:cNvPr id="1048593" name="文本框 13"/>
          <p:cNvSpPr txBox="1"/>
          <p:nvPr/>
        </p:nvSpPr>
        <p:spPr>
          <a:xfrm>
            <a:off x="2207568" y="1438326"/>
            <a:ext cx="1446230" cy="523220"/>
          </a:xfrm>
          <a:prstGeom prst="rect"/>
          <a:noFill/>
        </p:spPr>
        <p:txBody>
          <a:bodyPr rtlCol="0" wrap="none">
            <a:spAutoFit/>
          </a:bodyPr>
          <a:p>
            <a:r>
              <a:rPr altLang="zh-CN" b="1" sz="2800" lang="en-US"/>
              <a:t>1</a:t>
            </a:r>
            <a:r>
              <a:rPr altLang="en-US" b="1" sz="2800" lang="zh-CN"/>
              <a:t>、定义</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1">
                                  <p:stCondLst>
                                    <p:cond delay="0"/>
                                  </p:stCondLst>
                                  <p:childTnLst>
                                    <p:set>
                                      <p:cBhvr>
                                        <p:cTn dur="1" fill="hold" id="6">
                                          <p:stCondLst>
                                            <p:cond delay="0"/>
                                          </p:stCondLst>
                                        </p:cTn>
                                        <p:tgtEl>
                                          <p:spTgt spid="1048587"/>
                                        </p:tgtEl>
                                        <p:attrNameLst>
                                          <p:attrName>style.visibility</p:attrName>
                                        </p:attrNameLst>
                                      </p:cBhvr>
                                      <p:to>
                                        <p:strVal val="visible"/>
                                      </p:to>
                                    </p:set>
                                    <p:animEffect transition="in" filter="wipe(up)">
                                      <p:cBhvr>
                                        <p:cTn dur="500" id="7"/>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6" name=""/>
        <p:cNvGrpSpPr/>
        <p:nvPr/>
      </p:nvGrpSpPr>
      <p:grpSpPr>
        <a:xfrm>
          <a:off x="0" y="0"/>
          <a:ext cx="0" cy="0"/>
          <a:chOff x="0" y="0"/>
          <a:chExt cx="0" cy="0"/>
        </a:xfrm>
      </p:grpSpPr>
      <p:sp>
        <p:nvSpPr>
          <p:cNvPr id="1048594" name="Line 15"/>
          <p:cNvSpPr>
            <a:spLocks noChangeShapeType="1"/>
          </p:cNvSpPr>
          <p:nvPr/>
        </p:nvSpPr>
        <p:spPr bwMode="auto">
          <a:xfrm>
            <a:off x="3359696" y="1779414"/>
            <a:ext cx="252412" cy="349250"/>
          </a:xfrm>
          <a:prstGeom prst="line"/>
          <a:noFill/>
          <a:ln w="28575">
            <a:solidFill>
              <a:srgbClr val="FF0000"/>
            </a:solidFill>
            <a:round/>
            <a:headEnd/>
            <a:tailEnd type="triangle" w="med" len="med"/>
          </a:ln>
          <a:effectLst/>
        </p:spPr>
        <p:txBody>
          <a:bodyPr wrap="none"/>
          <a:p>
            <a:endParaRPr altLang="en-US" lang="zh-CN">
              <a:latin typeface="黑体" pitchFamily="49" charset="-122"/>
              <a:ea typeface="黑体" pitchFamily="49" charset="-122"/>
            </a:endParaRPr>
          </a:p>
        </p:txBody>
      </p:sp>
      <p:sp>
        <p:nvSpPr>
          <p:cNvPr id="1048595" name="Text Box 16"/>
          <p:cNvSpPr txBox="1">
            <a:spLocks noChangeArrowheads="1"/>
          </p:cNvSpPr>
          <p:nvPr/>
        </p:nvSpPr>
        <p:spPr bwMode="auto">
          <a:xfrm>
            <a:off x="2470150" y="1196752"/>
            <a:ext cx="2806700" cy="519112"/>
          </a:xfrm>
          <a:prstGeom prst="rect"/>
          <a:noFill/>
          <a:ln w="9525">
            <a:noFill/>
            <a:miter lim="800000"/>
            <a:headEnd/>
            <a:tailEnd/>
          </a:ln>
          <a:effectLst/>
        </p:spPr>
        <p:txBody>
          <a:bodyPr>
            <a:spAutoFit/>
          </a:bodyPr>
          <a:p>
            <a:pPr>
              <a:spcBef>
                <a:spcPct val="50000"/>
              </a:spcBef>
            </a:pPr>
            <a:r>
              <a:rPr altLang="en-US" sz="2800" lang="zh-CN">
                <a:latin typeface="黑体" pitchFamily="49" charset="-122"/>
                <a:ea typeface="黑体" pitchFamily="49" charset="-122"/>
              </a:rPr>
              <a:t>逻辑断开</a:t>
            </a:r>
          </a:p>
        </p:txBody>
      </p:sp>
      <p:sp>
        <p:nvSpPr>
          <p:cNvPr id="1048596" name="Line 17"/>
          <p:cNvSpPr>
            <a:spLocks noChangeShapeType="1"/>
          </p:cNvSpPr>
          <p:nvPr/>
        </p:nvSpPr>
        <p:spPr bwMode="auto">
          <a:xfrm flipH="1">
            <a:off x="5231904" y="1796107"/>
            <a:ext cx="767333" cy="476573"/>
          </a:xfrm>
          <a:prstGeom prst="line"/>
          <a:noFill/>
          <a:ln w="25400">
            <a:solidFill>
              <a:srgbClr val="00B050"/>
            </a:solidFill>
            <a:round/>
            <a:headEnd/>
            <a:tailEnd type="triangle" w="med" len="med"/>
          </a:ln>
          <a:effectLst/>
        </p:spPr>
        <p:txBody>
          <a:bodyPr wrap="none"/>
          <a:p>
            <a:endParaRPr altLang="en-US" lang="zh-CN">
              <a:latin typeface="黑体" pitchFamily="49" charset="-122"/>
              <a:ea typeface="黑体" pitchFamily="49" charset="-122"/>
            </a:endParaRPr>
          </a:p>
        </p:txBody>
      </p:sp>
      <p:sp>
        <p:nvSpPr>
          <p:cNvPr id="1048597" name="Text Box 18"/>
          <p:cNvSpPr txBox="1">
            <a:spLocks noChangeArrowheads="1"/>
          </p:cNvSpPr>
          <p:nvPr/>
        </p:nvSpPr>
        <p:spPr bwMode="auto">
          <a:xfrm>
            <a:off x="5591944" y="1254199"/>
            <a:ext cx="2365375" cy="519113"/>
          </a:xfrm>
          <a:prstGeom prst="rect"/>
          <a:noFill/>
          <a:ln w="9525">
            <a:noFill/>
            <a:miter lim="800000"/>
            <a:headEnd/>
            <a:tailEnd/>
          </a:ln>
          <a:effectLst/>
        </p:spPr>
        <p:txBody>
          <a:bodyPr wrap="square">
            <a:spAutoFit/>
          </a:bodyPr>
          <a:p>
            <a:pPr>
              <a:spcBef>
                <a:spcPct val="50000"/>
              </a:spcBef>
            </a:pPr>
            <a:r>
              <a:rPr altLang="zh-CN" sz="2800" lang="en-US">
                <a:latin typeface="黑体" pitchFamily="49" charset="-122"/>
                <a:ea typeface="黑体" pitchFamily="49" charset="-122"/>
              </a:rPr>
              <a:t>DMA</a:t>
            </a:r>
            <a:r>
              <a:rPr altLang="en-US" sz="2800" lang="zh-CN">
                <a:latin typeface="黑体" pitchFamily="49" charset="-122"/>
                <a:ea typeface="黑体" pitchFamily="49" charset="-122"/>
              </a:rPr>
              <a:t>传送</a:t>
            </a:r>
          </a:p>
        </p:txBody>
      </p:sp>
      <p:sp>
        <p:nvSpPr>
          <p:cNvPr id="1048598" name="Text Box 26"/>
          <p:cNvSpPr txBox="1">
            <a:spLocks noChangeArrowheads="1"/>
          </p:cNvSpPr>
          <p:nvPr/>
        </p:nvSpPr>
        <p:spPr bwMode="auto">
          <a:xfrm>
            <a:off x="2326556" y="157149"/>
            <a:ext cx="5408612" cy="523220"/>
          </a:xfrm>
          <a:prstGeom prst="rect"/>
          <a:noFill/>
          <a:ln w="9525">
            <a:noFill/>
            <a:miter lim="800000"/>
            <a:headEnd/>
            <a:tailEnd/>
          </a:ln>
          <a:effectLst/>
        </p:spPr>
        <p:txBody>
          <a:bodyPr>
            <a:spAutoFit/>
          </a:bodyPr>
          <a:p>
            <a:pPr>
              <a:spcBef>
                <a:spcPct val="50000"/>
              </a:spcBef>
            </a:pPr>
            <a:r>
              <a:rPr altLang="zh-CN" b="1" sz="2800" lang="en-US"/>
              <a:t>DMA</a:t>
            </a:r>
            <a:r>
              <a:rPr altLang="en-US" b="1" sz="2800" lang="zh-CN"/>
              <a:t>传送过程示意图:</a:t>
            </a:r>
          </a:p>
        </p:txBody>
      </p:sp>
      <p:sp>
        <p:nvSpPr>
          <p:cNvPr id="1048599" name="Line 35"/>
          <p:cNvSpPr>
            <a:spLocks noChangeShapeType="1"/>
          </p:cNvSpPr>
          <p:nvPr/>
        </p:nvSpPr>
        <p:spPr bwMode="auto">
          <a:xfrm flipH="1">
            <a:off x="3503712" y="4072880"/>
            <a:ext cx="1512888" cy="0"/>
          </a:xfrm>
          <a:prstGeom prst="line"/>
          <a:noFill/>
          <a:ln w="50800">
            <a:solidFill>
              <a:srgbClr val="FF0000"/>
            </a:solidFill>
            <a:round/>
            <a:headEnd type="none" w="sm" len="sm"/>
            <a:tailEnd type="stealth" w="lg" len="lg"/>
          </a:ln>
        </p:spPr>
        <p:txBody>
          <a:bodyPr wrap="none"/>
          <a:p>
            <a:endParaRPr altLang="en-US" lang="zh-CN"/>
          </a:p>
        </p:txBody>
      </p:sp>
      <p:sp>
        <p:nvSpPr>
          <p:cNvPr id="1048600" name="Line 36"/>
          <p:cNvSpPr>
            <a:spLocks noChangeShapeType="1"/>
          </p:cNvSpPr>
          <p:nvPr/>
        </p:nvSpPr>
        <p:spPr bwMode="auto">
          <a:xfrm flipH="1">
            <a:off x="3575000" y="4360912"/>
            <a:ext cx="1512888" cy="0"/>
          </a:xfrm>
          <a:prstGeom prst="line"/>
          <a:noFill/>
          <a:ln w="50800">
            <a:solidFill>
              <a:srgbClr val="00B050"/>
            </a:solidFill>
            <a:round/>
            <a:headEnd type="stealth" w="lg" len="lg"/>
            <a:tailEnd/>
          </a:ln>
        </p:spPr>
        <p:txBody>
          <a:bodyPr wrap="none"/>
          <a:p>
            <a:endParaRPr altLang="en-US" lang="zh-CN"/>
          </a:p>
        </p:txBody>
      </p:sp>
      <p:grpSp>
        <p:nvGrpSpPr>
          <p:cNvPr id="27" name="组合 1"/>
          <p:cNvGrpSpPr/>
          <p:nvPr/>
        </p:nvGrpSpPr>
        <p:grpSpPr>
          <a:xfrm>
            <a:off x="2444825" y="1831305"/>
            <a:ext cx="7467600" cy="4785211"/>
            <a:chOff x="920825" y="1831305"/>
            <a:chExt cx="7467600" cy="4785211"/>
          </a:xfrm>
        </p:grpSpPr>
        <p:grpSp>
          <p:nvGrpSpPr>
            <p:cNvPr id="28" name="Group 42"/>
            <p:cNvGrpSpPr/>
            <p:nvPr/>
          </p:nvGrpSpPr>
          <p:grpSpPr bwMode="auto">
            <a:xfrm>
              <a:off x="920825" y="1831305"/>
              <a:ext cx="7467600" cy="3987800"/>
              <a:chOff x="480" y="956"/>
              <a:chExt cx="4704" cy="2512"/>
            </a:xfrm>
          </p:grpSpPr>
          <p:sp>
            <p:nvSpPr>
              <p:cNvPr id="1048601" name="Line 6"/>
              <p:cNvSpPr>
                <a:spLocks noChangeShapeType="1"/>
              </p:cNvSpPr>
              <p:nvPr/>
            </p:nvSpPr>
            <p:spPr bwMode="auto">
              <a:xfrm>
                <a:off x="480" y="1297"/>
                <a:ext cx="4704" cy="0"/>
              </a:xfrm>
              <a:prstGeom prst="line"/>
              <a:noFill/>
              <a:ln w="57150">
                <a:solidFill>
                  <a:schemeClr val="tx1"/>
                </a:solidFill>
                <a:round/>
                <a:headEnd type="triangle" w="med" len="med"/>
                <a:tailEnd type="triangle" w="med" len="med"/>
              </a:ln>
            </p:spPr>
            <p:txBody>
              <a:bodyPr anchor="ctr" wrap="none"/>
              <a:p>
                <a:endParaRPr altLang="en-US" lang="zh-CN"/>
              </a:p>
            </p:txBody>
          </p:sp>
          <p:sp>
            <p:nvSpPr>
              <p:cNvPr id="1048602" name="Text Box 7"/>
              <p:cNvSpPr txBox="1">
                <a:spLocks noChangeArrowheads="1"/>
              </p:cNvSpPr>
              <p:nvPr/>
            </p:nvSpPr>
            <p:spPr bwMode="auto">
              <a:xfrm>
                <a:off x="3334" y="956"/>
                <a:ext cx="1392" cy="308"/>
              </a:xfrm>
              <a:prstGeom prst="rect"/>
              <a:noFill/>
              <a:ln w="12700" cap="sq">
                <a:noFill/>
                <a:miter lim="800000"/>
                <a:headEnd type="none" w="sm" len="sm"/>
                <a:tailEnd type="none" w="sm" len="sm"/>
              </a:ln>
            </p:spPr>
            <p:txBody>
              <a:bodyPr>
                <a:spAutoFit/>
              </a:bodyPr>
              <a:p>
                <a:pPr algn="ctr">
                  <a:spcBef>
                    <a:spcPct val="50000"/>
                  </a:spcBef>
                </a:pPr>
                <a:r>
                  <a:rPr altLang="en-US" b="1" sz="2600" lang="zh-CN">
                    <a:solidFill>
                      <a:schemeClr val="folHlink"/>
                    </a:solidFill>
                    <a:latin typeface="黑体" pitchFamily="2" charset="-122"/>
                    <a:ea typeface="黑体" pitchFamily="2" charset="-122"/>
                  </a:rPr>
                  <a:t>系统总线</a:t>
                </a:r>
              </a:p>
            </p:txBody>
          </p:sp>
          <p:sp>
            <p:nvSpPr>
              <p:cNvPr id="1048603" name="Text Box 8"/>
              <p:cNvSpPr txBox="1">
                <a:spLocks noChangeArrowheads="1"/>
              </p:cNvSpPr>
              <p:nvPr/>
            </p:nvSpPr>
            <p:spPr bwMode="auto">
              <a:xfrm>
                <a:off x="576" y="1633"/>
                <a:ext cx="576" cy="961"/>
              </a:xfrm>
              <a:prstGeom prst="rect"/>
              <a:solidFill>
                <a:srgbClr val="6699FF"/>
              </a:solidFill>
              <a:ln w="38100">
                <a:solidFill>
                  <a:schemeClr val="tx1"/>
                </a:solidFill>
                <a:miter lim="800000"/>
                <a:headEnd type="none" w="sm" len="sm"/>
                <a:tailEnd type="none" w="sm" len="sm"/>
              </a:ln>
            </p:spPr>
            <p:txBody>
              <a:bodyPr>
                <a:spAutoFit/>
              </a:bodyPr>
              <a:p>
                <a:pPr algn="ctr">
                  <a:spcBef>
                    <a:spcPct val="50000"/>
                  </a:spcBef>
                </a:pPr>
                <a:endParaRPr altLang="zh-CN" b="1" sz="2400" lang="en-US">
                  <a:solidFill>
                    <a:schemeClr val="bg2"/>
                  </a:solidFill>
                  <a:latin typeface="黑体" pitchFamily="2" charset="-122"/>
                  <a:ea typeface="黑体" pitchFamily="2" charset="-122"/>
                </a:endParaRPr>
              </a:p>
              <a:p>
                <a:pPr algn="ctr">
                  <a:spcBef>
                    <a:spcPct val="50000"/>
                  </a:spcBef>
                </a:pPr>
                <a:r>
                  <a:rPr altLang="zh-CN" b="1" sz="2400" lang="en-US">
                    <a:solidFill>
                      <a:schemeClr val="bg2"/>
                    </a:solidFill>
                    <a:ea typeface="黑体" pitchFamily="2" charset="-122"/>
                  </a:rPr>
                  <a:t>CPU</a:t>
                </a:r>
              </a:p>
              <a:p>
                <a:pPr algn="ctr">
                  <a:spcBef>
                    <a:spcPct val="50000"/>
                  </a:spcBef>
                </a:pPr>
                <a:endParaRPr altLang="zh-CN" b="1" sz="2400" lang="en-US">
                  <a:solidFill>
                    <a:schemeClr val="bg2"/>
                  </a:solidFill>
                  <a:latin typeface="黑体" pitchFamily="2" charset="-122"/>
                  <a:ea typeface="黑体" pitchFamily="2" charset="-122"/>
                </a:endParaRPr>
              </a:p>
            </p:txBody>
          </p:sp>
          <p:sp>
            <p:nvSpPr>
              <p:cNvPr id="1048604" name="Text Box 9"/>
              <p:cNvSpPr txBox="1">
                <a:spLocks noChangeArrowheads="1"/>
              </p:cNvSpPr>
              <p:nvPr/>
            </p:nvSpPr>
            <p:spPr bwMode="auto">
              <a:xfrm>
                <a:off x="1344" y="1633"/>
                <a:ext cx="576" cy="322"/>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zh-CN" b="1" sz="2800" lang="en-US">
                    <a:solidFill>
                      <a:schemeClr val="bg2"/>
                    </a:solidFill>
                    <a:ea typeface="黑体" pitchFamily="2" charset="-122"/>
                  </a:rPr>
                  <a:t>M</a:t>
                </a:r>
              </a:p>
            </p:txBody>
          </p:sp>
          <p:sp>
            <p:nvSpPr>
              <p:cNvPr id="1048605" name="Rectangle 11"/>
              <p:cNvSpPr>
                <a:spLocks noChangeArrowheads="1"/>
              </p:cNvSpPr>
              <p:nvPr/>
            </p:nvSpPr>
            <p:spPr bwMode="auto">
              <a:xfrm>
                <a:off x="2112" y="1633"/>
                <a:ext cx="2809" cy="1138"/>
              </a:xfrm>
              <a:prstGeom prst="rect"/>
              <a:solidFill>
                <a:schemeClr val="bg1">
                  <a:lumMod val="85000"/>
                </a:schemeClr>
              </a:solidFill>
              <a:ln w="38100">
                <a:solidFill>
                  <a:schemeClr val="tx1"/>
                </a:solidFill>
                <a:miter lim="800000"/>
                <a:headEnd type="none" w="sm" len="sm"/>
                <a:tailEnd type="none" w="sm" len="sm"/>
              </a:ln>
            </p:spPr>
            <p:txBody>
              <a:bodyPr anchor="ctr" wrap="none"/>
              <a:p>
                <a:pPr algn="ctr"/>
                <a:endParaRPr altLang="zh-CN" b="1" lang="zh-CN">
                  <a:latin typeface="黑体" pitchFamily="2" charset="-122"/>
                  <a:ea typeface="黑体" pitchFamily="2" charset="-122"/>
                </a:endParaRPr>
              </a:p>
            </p:txBody>
          </p:sp>
          <p:sp>
            <p:nvSpPr>
              <p:cNvPr id="1048606" name="Text Box 16"/>
              <p:cNvSpPr txBox="1">
                <a:spLocks noChangeArrowheads="1"/>
              </p:cNvSpPr>
              <p:nvPr/>
            </p:nvSpPr>
            <p:spPr bwMode="auto">
              <a:xfrm>
                <a:off x="2871" y="3170"/>
                <a:ext cx="1180" cy="298"/>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607" name="Line 17"/>
              <p:cNvSpPr>
                <a:spLocks noChangeShapeType="1"/>
              </p:cNvSpPr>
              <p:nvPr/>
            </p:nvSpPr>
            <p:spPr bwMode="auto">
              <a:xfrm>
                <a:off x="879" y="1297"/>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08" name="Line 18"/>
              <p:cNvSpPr>
                <a:spLocks noChangeShapeType="1"/>
              </p:cNvSpPr>
              <p:nvPr/>
            </p:nvSpPr>
            <p:spPr bwMode="auto">
              <a:xfrm>
                <a:off x="1629" y="1297"/>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09" name="Line 19"/>
              <p:cNvSpPr>
                <a:spLocks noChangeShapeType="1"/>
              </p:cNvSpPr>
              <p:nvPr/>
            </p:nvSpPr>
            <p:spPr bwMode="auto">
              <a:xfrm>
                <a:off x="3152" y="1298"/>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10" name="Text Box 31"/>
              <p:cNvSpPr txBox="1">
                <a:spLocks noChangeArrowheads="1"/>
              </p:cNvSpPr>
              <p:nvPr/>
            </p:nvSpPr>
            <p:spPr bwMode="auto">
              <a:xfrm>
                <a:off x="2835" y="2378"/>
                <a:ext cx="1166"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设备接口</a:t>
                </a:r>
              </a:p>
            </p:txBody>
          </p:sp>
          <p:sp>
            <p:nvSpPr>
              <p:cNvPr id="1048611" name="Text Box 32"/>
              <p:cNvSpPr txBox="1">
                <a:spLocks noChangeArrowheads="1"/>
              </p:cNvSpPr>
              <p:nvPr/>
            </p:nvSpPr>
            <p:spPr bwMode="auto">
              <a:xfrm>
                <a:off x="2562" y="1728"/>
                <a:ext cx="1710" cy="365"/>
              </a:xfrm>
              <a:prstGeom prst="rect"/>
              <a:noFill/>
              <a:ln w="38100">
                <a:noFill/>
                <a:miter lim="800000"/>
                <a:headEnd type="none" w="sm" len="sm"/>
                <a:tailEnd type="none" w="sm" len="sm"/>
              </a:ln>
            </p:spPr>
            <p:txBody>
              <a:bodyPr>
                <a:spAutoFit/>
              </a:bodyPr>
              <a:p>
                <a:pPr algn="ctr">
                  <a:spcBef>
                    <a:spcPct val="50000"/>
                  </a:spcBef>
                </a:pPr>
                <a:r>
                  <a:rPr altLang="zh-CN" b="1" sz="3200" lang="en-US">
                    <a:latin typeface="黑体" pitchFamily="2" charset="-122"/>
                    <a:ea typeface="黑体" pitchFamily="2" charset="-122"/>
                  </a:rPr>
                  <a:t>DMA</a:t>
                </a:r>
                <a:r>
                  <a:rPr altLang="en-US" b="1" sz="3200" lang="zh-CN">
                    <a:latin typeface="黑体" pitchFamily="2" charset="-122"/>
                    <a:ea typeface="黑体" pitchFamily="2" charset="-122"/>
                  </a:rPr>
                  <a:t>控制器</a:t>
                </a:r>
              </a:p>
            </p:txBody>
          </p:sp>
          <p:sp>
            <p:nvSpPr>
              <p:cNvPr id="1048612" name="AutoShape 34"/>
              <p:cNvSpPr>
                <a:spLocks noChangeArrowheads="1"/>
              </p:cNvSpPr>
              <p:nvPr/>
            </p:nvSpPr>
            <p:spPr bwMode="auto">
              <a:xfrm>
                <a:off x="3334" y="2816"/>
                <a:ext cx="91" cy="317"/>
              </a:xfrm>
              <a:prstGeom prst="upDownArrow">
                <a:avLst>
                  <a:gd name="adj1" fmla="val 50000"/>
                  <a:gd name="adj2" fmla="val 23309"/>
                </a:avLst>
              </a:prstGeom>
              <a:solidFill>
                <a:schemeClr val="accent1"/>
              </a:solidFill>
              <a:ln w="12700">
                <a:solidFill>
                  <a:schemeClr val="tx1"/>
                </a:solidFill>
                <a:miter lim="800000"/>
                <a:headEnd type="none" w="sm" len="sm"/>
                <a:tailEnd type="none" w="sm" len="sm"/>
              </a:ln>
            </p:spPr>
            <p:txBody>
              <a:bodyPr anchor="ctr" vert="eaVert" wrap="none"/>
              <a:p>
                <a:endParaRPr altLang="en-US" lang="zh-CN"/>
              </a:p>
            </p:txBody>
          </p:sp>
          <p:sp>
            <p:nvSpPr>
              <p:cNvPr id="1048613" name="Line 35"/>
              <p:cNvSpPr>
                <a:spLocks noChangeShapeType="1"/>
              </p:cNvSpPr>
              <p:nvPr/>
            </p:nvSpPr>
            <p:spPr bwMode="auto">
              <a:xfrm flipH="1">
                <a:off x="1156" y="2363"/>
                <a:ext cx="953" cy="0"/>
              </a:xfrm>
              <a:prstGeom prst="line"/>
              <a:noFill/>
              <a:ln w="25400">
                <a:solidFill>
                  <a:schemeClr val="accent1"/>
                </a:solidFill>
                <a:round/>
                <a:headEnd type="none" w="sm" len="sm"/>
                <a:tailEnd type="stealth" w="lg" len="lg"/>
              </a:ln>
            </p:spPr>
            <p:txBody>
              <a:bodyPr wrap="none"/>
              <a:p>
                <a:endParaRPr altLang="en-US" lang="zh-CN"/>
              </a:p>
            </p:txBody>
          </p:sp>
          <p:sp>
            <p:nvSpPr>
              <p:cNvPr id="1048614" name="Line 36"/>
              <p:cNvSpPr>
                <a:spLocks noChangeShapeType="1"/>
              </p:cNvSpPr>
              <p:nvPr/>
            </p:nvSpPr>
            <p:spPr bwMode="auto">
              <a:xfrm flipH="1">
                <a:off x="1156" y="2544"/>
                <a:ext cx="953" cy="0"/>
              </a:xfrm>
              <a:prstGeom prst="line"/>
              <a:noFill/>
              <a:ln w="25400">
                <a:solidFill>
                  <a:schemeClr val="tx2"/>
                </a:solidFill>
                <a:round/>
                <a:headEnd type="stealth" w="lg" len="lg"/>
                <a:tailEnd/>
              </a:ln>
            </p:spPr>
            <p:txBody>
              <a:bodyPr wrap="none"/>
              <a:p>
                <a:endParaRPr altLang="en-US" lang="zh-CN"/>
              </a:p>
            </p:txBody>
          </p:sp>
          <p:sp>
            <p:nvSpPr>
              <p:cNvPr id="1048615" name="Text Box 37"/>
              <p:cNvSpPr txBox="1">
                <a:spLocks noChangeArrowheads="1"/>
              </p:cNvSpPr>
              <p:nvPr/>
            </p:nvSpPr>
            <p:spPr bwMode="auto">
              <a:xfrm>
                <a:off x="1247" y="2090"/>
                <a:ext cx="907" cy="233"/>
              </a:xfrm>
              <a:prstGeom prst="rect"/>
              <a:noFill/>
              <a:ln w="12700">
                <a:noFill/>
                <a:miter lim="800000"/>
                <a:headEnd type="none" w="sm" len="sm"/>
                <a:tailEnd type="none" w="sm" len="sm"/>
              </a:ln>
            </p:spPr>
            <p:txBody>
              <a:bodyPr>
                <a:spAutoFit/>
              </a:bodyPr>
              <a:p>
                <a:r>
                  <a:rPr altLang="en-US" b="1" lang="zh-CN">
                    <a:latin typeface="黑体" pitchFamily="2" charset="-122"/>
                    <a:ea typeface="黑体" pitchFamily="2" charset="-122"/>
                  </a:rPr>
                  <a:t>总线请求</a:t>
                </a:r>
              </a:p>
            </p:txBody>
          </p:sp>
          <p:sp>
            <p:nvSpPr>
              <p:cNvPr id="1048616" name="Text Box 38"/>
              <p:cNvSpPr txBox="1">
                <a:spLocks noChangeArrowheads="1"/>
              </p:cNvSpPr>
              <p:nvPr/>
            </p:nvSpPr>
            <p:spPr bwMode="auto">
              <a:xfrm>
                <a:off x="1247" y="2508"/>
                <a:ext cx="998" cy="233"/>
              </a:xfrm>
              <a:prstGeom prst="rect"/>
              <a:noFill/>
              <a:ln w="12700">
                <a:noFill/>
                <a:miter lim="800000"/>
                <a:headEnd type="none" w="sm" len="sm"/>
                <a:tailEnd type="none" w="sm" len="sm"/>
              </a:ln>
            </p:spPr>
            <p:txBody>
              <a:bodyPr>
                <a:spAutoFit/>
              </a:bodyPr>
              <a:p>
                <a:r>
                  <a:rPr altLang="en-US" b="1" lang="zh-CN">
                    <a:latin typeface="黑体" pitchFamily="2" charset="-122"/>
                    <a:ea typeface="黑体" pitchFamily="2" charset="-122"/>
                  </a:rPr>
                  <a:t>总线批准</a:t>
                </a:r>
                <a:endParaRPr altLang="zh-CN" b="1" lang="en-US">
                  <a:latin typeface="黑体" pitchFamily="2" charset="-122"/>
                  <a:ea typeface="黑体" pitchFamily="2" charset="-122"/>
                </a:endParaRPr>
              </a:p>
            </p:txBody>
          </p:sp>
          <p:sp>
            <p:nvSpPr>
              <p:cNvPr id="1048617" name="Line 41"/>
              <p:cNvSpPr>
                <a:spLocks noChangeShapeType="1"/>
              </p:cNvSpPr>
              <p:nvPr/>
            </p:nvSpPr>
            <p:spPr bwMode="auto">
              <a:xfrm>
                <a:off x="4014" y="1298"/>
                <a:ext cx="0" cy="336"/>
              </a:xfrm>
              <a:prstGeom prst="line"/>
              <a:noFill/>
              <a:ln w="28575">
                <a:solidFill>
                  <a:schemeClr val="tx1"/>
                </a:solidFill>
                <a:round/>
                <a:headEnd type="none" w="lg" len="lg"/>
                <a:tailEnd type="stealth" w="lg" len="lg"/>
              </a:ln>
            </p:spPr>
            <p:txBody>
              <a:bodyPr anchor="ctr" wrap="none"/>
              <a:p>
                <a:endParaRPr altLang="en-US" lang="zh-CN"/>
              </a:p>
            </p:txBody>
          </p:sp>
        </p:grpSp>
        <p:sp>
          <p:nvSpPr>
            <p:cNvPr id="1048618" name="Text Box 26"/>
            <p:cNvSpPr txBox="1">
              <a:spLocks noChangeArrowheads="1"/>
            </p:cNvSpPr>
            <p:nvPr/>
          </p:nvSpPr>
          <p:spPr bwMode="auto">
            <a:xfrm>
              <a:off x="2736156" y="6093296"/>
              <a:ext cx="4068092" cy="523220"/>
            </a:xfrm>
            <a:prstGeom prst="rect"/>
            <a:noFill/>
            <a:ln w="9525">
              <a:noFill/>
              <a:miter lim="800000"/>
              <a:headEnd/>
              <a:tailEnd/>
            </a:ln>
            <a:effectLst/>
          </p:spPr>
          <p:txBody>
            <a:bodyPr wrap="square">
              <a:spAutoFit/>
            </a:bodyPr>
            <a:p>
              <a:pPr>
                <a:spcBef>
                  <a:spcPct val="50000"/>
                </a:spcBef>
              </a:pPr>
              <a:r>
                <a:rPr altLang="en-US" b="1" sz="2800" lang="zh-CN"/>
                <a:t>单路型</a:t>
              </a:r>
              <a:r>
                <a:rPr altLang="zh-CN" b="1" sz="2800" lang="en-US"/>
                <a:t>DMA</a:t>
              </a:r>
              <a:r>
                <a:rPr altLang="en-US" b="1" sz="2800" lang="zh-CN"/>
                <a:t>控制器接口</a:t>
              </a:r>
            </a:p>
          </p:txBody>
        </p:sp>
      </p:grpSp>
      <p:sp>
        <p:nvSpPr>
          <p:cNvPr id="1048619" name="AutoShape 14"/>
          <p:cNvSpPr>
            <a:spLocks noChangeArrowheads="1"/>
          </p:cNvSpPr>
          <p:nvPr/>
        </p:nvSpPr>
        <p:spPr bwMode="auto">
          <a:xfrm rot="16200000">
            <a:off x="3530973" y="2073184"/>
            <a:ext cx="711487" cy="293687"/>
          </a:xfrm>
          <a:prstGeom prst="wave">
            <a:avLst>
              <a:gd name="adj1" fmla="val 13005"/>
              <a:gd name="adj2" fmla="val 0"/>
            </a:avLst>
          </a:prstGeom>
          <a:solidFill>
            <a:schemeClr val="bg1"/>
          </a:solidFill>
          <a:ln w="9525">
            <a:noFill/>
            <a:round/>
            <a:headEnd/>
            <a:tailEnd/>
          </a:ln>
          <a:effectLst/>
        </p:spPr>
        <p:txBody>
          <a:bodyPr anchor="ctr" vert="eaVert" wrap="none"/>
          <a:p>
            <a:pPr algn="ctr"/>
            <a:endParaRPr altLang="en-US" lang="zh-CN">
              <a:latin typeface="黑体" pitchFamily="49" charset="-122"/>
              <a:ea typeface="黑体" pitchFamily="49"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7"/>
                                        </p:tgtEl>
                                        <p:attrNameLst>
                                          <p:attrName>style.visibility</p:attrName>
                                        </p:attrNameLst>
                                      </p:cBhvr>
                                      <p:to>
                                        <p:strVal val="visible"/>
                                      </p:to>
                                    </p:set>
                                    <p:animEffect transition="in" filter="wipe(down)">
                                      <p:cBhvr>
                                        <p:cTn dur="500" id="7"/>
                                        <p:tgtEl>
                                          <p:spTgt spid="2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2">
                                  <p:stCondLst>
                                    <p:cond delay="0"/>
                                  </p:stCondLst>
                                  <p:childTnLst>
                                    <p:set>
                                      <p:cBhvr>
                                        <p:cTn dur="1" fill="hold" id="11">
                                          <p:stCondLst>
                                            <p:cond delay="0"/>
                                          </p:stCondLst>
                                        </p:cTn>
                                        <p:tgtEl>
                                          <p:spTgt spid="1048599"/>
                                        </p:tgtEl>
                                        <p:attrNameLst>
                                          <p:attrName>style.visibility</p:attrName>
                                        </p:attrNameLst>
                                      </p:cBhvr>
                                      <p:to>
                                        <p:strVal val="visible"/>
                                      </p:to>
                                    </p:set>
                                    <p:animEffect transition="in" filter="wipe(right)">
                                      <p:cBhvr>
                                        <p:cTn dur="500" id="12"/>
                                        <p:tgtEl>
                                          <p:spTgt spid="104859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00"/>
                                        </p:tgtEl>
                                        <p:attrNameLst>
                                          <p:attrName>style.visibility</p:attrName>
                                        </p:attrNameLst>
                                      </p:cBhvr>
                                      <p:to>
                                        <p:strVal val="visible"/>
                                      </p:to>
                                    </p:set>
                                    <p:animEffect transition="in" filter="wipe(left)">
                                      <p:cBhvr>
                                        <p:cTn dur="500" id="17"/>
                                        <p:tgtEl>
                                          <p:spTgt spid="104860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1">
                                  <p:stCondLst>
                                    <p:cond delay="0"/>
                                  </p:stCondLst>
                                  <p:childTnLst>
                                    <p:set>
                                      <p:cBhvr>
                                        <p:cTn dur="1" fill="hold" id="21">
                                          <p:stCondLst>
                                            <p:cond delay="0"/>
                                          </p:stCondLst>
                                        </p:cTn>
                                        <p:tgtEl>
                                          <p:spTgt spid="1048595"/>
                                        </p:tgtEl>
                                        <p:attrNameLst>
                                          <p:attrName>style.visibility</p:attrName>
                                        </p:attrNameLst>
                                      </p:cBhvr>
                                      <p:to>
                                        <p:strVal val="visible"/>
                                      </p:to>
                                    </p:set>
                                    <p:animEffect transition="in" filter="wipe(up)">
                                      <p:cBhvr>
                                        <p:cTn dur="500" id="22"/>
                                        <p:tgtEl>
                                          <p:spTgt spid="1048595"/>
                                        </p:tgtEl>
                                      </p:cBhvr>
                                    </p:animEffect>
                                  </p:childTnLst>
                                </p:cTn>
                              </p:par>
                            </p:childTnLst>
                          </p:cTn>
                        </p:par>
                        <p:par>
                          <p:cTn fill="hold" id="23">
                            <p:stCondLst>
                              <p:cond delay="500"/>
                            </p:stCondLst>
                            <p:childTnLst>
                              <p:par>
                                <p:cTn fill="hold" grpId="0" id="24" nodeType="afterEffect" presetClass="entr" presetID="22" presetSubtype="1">
                                  <p:stCondLst>
                                    <p:cond delay="0"/>
                                  </p:stCondLst>
                                  <p:childTnLst>
                                    <p:set>
                                      <p:cBhvr>
                                        <p:cTn dur="1" fill="hold" id="25">
                                          <p:stCondLst>
                                            <p:cond delay="0"/>
                                          </p:stCondLst>
                                        </p:cTn>
                                        <p:tgtEl>
                                          <p:spTgt spid="1048594"/>
                                        </p:tgtEl>
                                        <p:attrNameLst>
                                          <p:attrName>style.visibility</p:attrName>
                                        </p:attrNameLst>
                                      </p:cBhvr>
                                      <p:to>
                                        <p:strVal val="visible"/>
                                      </p:to>
                                    </p:set>
                                    <p:animEffect transition="in" filter="wipe(up)">
                                      <p:cBhvr>
                                        <p:cTn dur="500" id="26"/>
                                        <p:tgtEl>
                                          <p:spTgt spid="1048594"/>
                                        </p:tgtEl>
                                      </p:cBhvr>
                                    </p:animEffect>
                                  </p:childTnLst>
                                </p:cTn>
                              </p:par>
                            </p:childTnLst>
                          </p:cTn>
                        </p:par>
                        <p:par>
                          <p:cTn fill="hold" id="27">
                            <p:stCondLst>
                              <p:cond delay="1000"/>
                            </p:stCondLst>
                            <p:childTnLst>
                              <p:par>
                                <p:cTn fill="hold" grpId="0" id="28" nodeType="afterEffect" presetClass="entr" presetID="22" presetSubtype="1">
                                  <p:stCondLst>
                                    <p:cond delay="0"/>
                                  </p:stCondLst>
                                  <p:childTnLst>
                                    <p:set>
                                      <p:cBhvr>
                                        <p:cTn dur="1" fill="hold" id="29">
                                          <p:stCondLst>
                                            <p:cond delay="0"/>
                                          </p:stCondLst>
                                        </p:cTn>
                                        <p:tgtEl>
                                          <p:spTgt spid="1048619"/>
                                        </p:tgtEl>
                                        <p:attrNameLst>
                                          <p:attrName>style.visibility</p:attrName>
                                        </p:attrNameLst>
                                      </p:cBhvr>
                                      <p:to>
                                        <p:strVal val="visible"/>
                                      </p:to>
                                    </p:set>
                                    <p:animEffect transition="in" filter="wipe(up)">
                                      <p:cBhvr>
                                        <p:cTn dur="500" id="30"/>
                                        <p:tgtEl>
                                          <p:spTgt spid="1048619"/>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1">
                                  <p:stCondLst>
                                    <p:cond delay="0"/>
                                  </p:stCondLst>
                                  <p:childTnLst>
                                    <p:set>
                                      <p:cBhvr>
                                        <p:cTn dur="1" fill="hold" id="34">
                                          <p:stCondLst>
                                            <p:cond delay="0"/>
                                          </p:stCondLst>
                                        </p:cTn>
                                        <p:tgtEl>
                                          <p:spTgt spid="1048597"/>
                                        </p:tgtEl>
                                        <p:attrNameLst>
                                          <p:attrName>style.visibility</p:attrName>
                                        </p:attrNameLst>
                                      </p:cBhvr>
                                      <p:to>
                                        <p:strVal val="visible"/>
                                      </p:to>
                                    </p:set>
                                    <p:animEffect transition="in" filter="wipe(up)">
                                      <p:cBhvr>
                                        <p:cTn dur="500" id="35"/>
                                        <p:tgtEl>
                                          <p:spTgt spid="1048597"/>
                                        </p:tgtEl>
                                      </p:cBhvr>
                                    </p:animEffect>
                                  </p:childTnLst>
                                </p:cTn>
                              </p:par>
                            </p:childTnLst>
                          </p:cTn>
                        </p:par>
                        <p:par>
                          <p:cTn fill="hold" id="36">
                            <p:stCondLst>
                              <p:cond delay="500"/>
                            </p:stCondLst>
                            <p:childTnLst>
                              <p:par>
                                <p:cTn fill="hold" grpId="0" id="37" nodeType="afterEffect" presetClass="entr" presetID="22" presetSubtype="1">
                                  <p:stCondLst>
                                    <p:cond delay="0"/>
                                  </p:stCondLst>
                                  <p:childTnLst>
                                    <p:set>
                                      <p:cBhvr>
                                        <p:cTn dur="1" fill="hold" id="38">
                                          <p:stCondLst>
                                            <p:cond delay="0"/>
                                          </p:stCondLst>
                                        </p:cTn>
                                        <p:tgtEl>
                                          <p:spTgt spid="1048596"/>
                                        </p:tgtEl>
                                        <p:attrNameLst>
                                          <p:attrName>style.visibility</p:attrName>
                                        </p:attrNameLst>
                                      </p:cBhvr>
                                      <p:to>
                                        <p:strVal val="visible"/>
                                      </p:to>
                                    </p:set>
                                    <p:animEffect transition="in" filter="wipe(up)">
                                      <p:cBhvr>
                                        <p:cTn dur="500" id="39"/>
                                        <p:tgtEl>
                                          <p:spTgt spid="104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animBg="1"/>
      <p:bldP spid="1048595" grpId="0" autoUpdateAnimBg="0"/>
      <p:bldP spid="1048596" grpId="0" animBg="1"/>
      <p:bldP spid="1048597" grpId="0" autoUpdateAnimBg="0"/>
      <p:bldP spid="1048599" grpId="0" animBg="1"/>
      <p:bldP spid="1048600" grpId="0" animBg="1"/>
      <p:bldP spid="104861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29" name=""/>
        <p:cNvGrpSpPr/>
        <p:nvPr/>
      </p:nvGrpSpPr>
      <p:grpSpPr>
        <a:xfrm>
          <a:off x="0" y="0"/>
          <a:ext cx="0" cy="0"/>
          <a:chOff x="0" y="0"/>
          <a:chExt cx="0" cy="0"/>
        </a:xfrm>
      </p:grpSpPr>
      <p:sp>
        <p:nvSpPr>
          <p:cNvPr id="1048620" name="Text Box 58"/>
          <p:cNvSpPr txBox="1">
            <a:spLocks noChangeArrowheads="1"/>
          </p:cNvSpPr>
          <p:nvPr/>
        </p:nvSpPr>
        <p:spPr bwMode="auto">
          <a:xfrm>
            <a:off x="1631504" y="823352"/>
            <a:ext cx="8784976" cy="2631441"/>
          </a:xfrm>
          <a:prstGeom prst="rect"/>
          <a:noFill/>
          <a:ln w="12700">
            <a:noFill/>
            <a:miter lim="800000"/>
            <a:headEnd type="none" w="sm" len="sm"/>
            <a:tailEnd type="none" w="sm" len="sm"/>
          </a:ln>
        </p:spPr>
        <p:txBody>
          <a:bodyPr wrap="square">
            <a:spAutoFit/>
          </a:bodyPr>
          <a:p>
            <a:pPr>
              <a:lnSpc>
                <a:spcPct val="150000"/>
              </a:lnSpc>
            </a:pPr>
            <a:r>
              <a:rPr altLang="zh-CN" b="1" sz="2800" lang="en-US">
                <a:solidFill>
                  <a:srgbClr val="0000FF"/>
                </a:solidFill>
              </a:rPr>
              <a:t>2</a:t>
            </a:r>
            <a:r>
              <a:rPr altLang="en-US" b="1" sz="2800" lang="zh-CN">
                <a:solidFill>
                  <a:srgbClr val="0000FF"/>
                </a:solidFill>
              </a:rPr>
              <a:t>、特点</a:t>
            </a:r>
          </a:p>
          <a:p>
            <a:pPr>
              <a:lnSpc>
                <a:spcPct val="150000"/>
              </a:lnSpc>
              <a:buClr>
                <a:schemeClr val="tx2"/>
              </a:buClr>
              <a:buFont typeface="Wingdings" pitchFamily="2" charset="2"/>
              <a:buChar char="ü"/>
            </a:pPr>
            <a:r>
              <a:rPr altLang="en-US" b="1" sz="2800" lang="zh-CN"/>
              <a:t>响应随机请求</a:t>
            </a:r>
          </a:p>
          <a:p>
            <a:pPr>
              <a:lnSpc>
                <a:spcPct val="150000"/>
              </a:lnSpc>
              <a:buClr>
                <a:schemeClr val="tx2"/>
              </a:buClr>
              <a:buFont typeface="Wingdings" pitchFamily="2" charset="2"/>
              <a:buChar char="ü"/>
            </a:pPr>
            <a:r>
              <a:rPr altLang="en-US" b="1" sz="2800" lang="zh-CN"/>
              <a:t>不影响</a:t>
            </a:r>
            <a:r>
              <a:rPr altLang="zh-CN" b="1" sz="2800" lang="en-US"/>
              <a:t>CPU</a:t>
            </a:r>
            <a:r>
              <a:rPr altLang="en-US" b="1" sz="2800" lang="zh-CN"/>
              <a:t>程序的执行，仅占用总线、无程序切换</a:t>
            </a:r>
          </a:p>
          <a:p>
            <a:pPr>
              <a:lnSpc>
                <a:spcPct val="150000"/>
              </a:lnSpc>
              <a:buClr>
                <a:schemeClr val="tx2"/>
              </a:buClr>
              <a:buFont typeface="Wingdings" pitchFamily="2" charset="2"/>
              <a:buChar char="ü"/>
            </a:pPr>
            <a:r>
              <a:rPr altLang="en-US" b="1" sz="2800" lang="zh-CN"/>
              <a:t>大批量数据的简单传送</a:t>
            </a:r>
          </a:p>
        </p:txBody>
      </p:sp>
      <p:sp>
        <p:nvSpPr>
          <p:cNvPr id="1048621" name="Text Box 4"/>
          <p:cNvSpPr txBox="1">
            <a:spLocks noChangeArrowheads="1"/>
          </p:cNvSpPr>
          <p:nvPr/>
        </p:nvSpPr>
        <p:spPr bwMode="auto">
          <a:xfrm>
            <a:off x="1775717" y="3715097"/>
            <a:ext cx="8640763" cy="2631441"/>
          </a:xfrm>
          <a:prstGeom prst="rect"/>
          <a:noFill/>
          <a:ln w="12700">
            <a:noFill/>
            <a:miter lim="800000"/>
            <a:headEnd type="none" w="sm" len="sm"/>
            <a:tailEnd type="none" w="sm" len="sm"/>
          </a:ln>
        </p:spPr>
        <p:txBody>
          <a:bodyPr>
            <a:spAutoFit/>
          </a:bodyPr>
          <a:p>
            <a:pPr>
              <a:lnSpc>
                <a:spcPct val="150000"/>
              </a:lnSpc>
            </a:pPr>
            <a:r>
              <a:rPr altLang="zh-CN" b="1" sz="2800" lang="en-US">
                <a:solidFill>
                  <a:srgbClr val="0000FF"/>
                </a:solidFill>
              </a:rPr>
              <a:t>3</a:t>
            </a:r>
            <a:r>
              <a:rPr altLang="en-US" b="1" sz="2800" lang="zh-CN">
                <a:solidFill>
                  <a:srgbClr val="0000FF"/>
                </a:solidFill>
              </a:rPr>
              <a:t>、典型的应用</a:t>
            </a:r>
            <a:endParaRPr altLang="zh-CN" b="1" sz="2800" lang="en-US">
              <a:solidFill>
                <a:srgbClr val="0000FF"/>
              </a:solidFill>
            </a:endParaRPr>
          </a:p>
          <a:p>
            <a:pPr>
              <a:lnSpc>
                <a:spcPct val="150000"/>
              </a:lnSpc>
              <a:buClr>
                <a:schemeClr val="tx2"/>
              </a:buClr>
              <a:buFont typeface="Wingdings" pitchFamily="2" charset="2"/>
              <a:buChar char="ü"/>
            </a:pPr>
            <a:r>
              <a:rPr altLang="en-US" b="1" sz="2800" lang="zh-CN"/>
              <a:t>主存与高速</a:t>
            </a:r>
            <a:r>
              <a:rPr altLang="zh-CN" b="1" sz="2800" lang="en-US"/>
              <a:t>I/O</a:t>
            </a:r>
            <a:r>
              <a:rPr altLang="en-US" b="1" sz="2800" lang="zh-CN"/>
              <a:t>设备之间的简单数据传送</a:t>
            </a:r>
          </a:p>
          <a:p>
            <a:pPr>
              <a:lnSpc>
                <a:spcPct val="150000"/>
              </a:lnSpc>
              <a:buClr>
                <a:schemeClr val="tx2"/>
              </a:buClr>
              <a:buFont typeface="Wingdings" pitchFamily="2" charset="2"/>
              <a:buChar char="ü"/>
            </a:pPr>
            <a:r>
              <a:rPr altLang="en-US" b="1" sz="2800" lang="zh-CN"/>
              <a:t>大批量数据采集系统</a:t>
            </a:r>
          </a:p>
          <a:p>
            <a:pPr>
              <a:lnSpc>
                <a:spcPct val="150000"/>
              </a:lnSpc>
              <a:buClr>
                <a:schemeClr val="tx2"/>
              </a:buClr>
              <a:buFont typeface="Wingdings" pitchFamily="2" charset="2"/>
              <a:buChar char="ü"/>
            </a:pPr>
            <a:r>
              <a:rPr altLang="en-US" b="1" sz="2800" lang="zh-CN"/>
              <a:t>动态存储器（</a:t>
            </a:r>
            <a:r>
              <a:rPr altLang="zh-CN" b="1" sz="2800" lang="en-US"/>
              <a:t>DRAM</a:t>
            </a:r>
            <a:r>
              <a:rPr altLang="en-US" b="1" sz="2800" lang="zh-CN"/>
              <a:t>）的自动刷新</a:t>
            </a:r>
          </a:p>
        </p:txBody>
      </p:sp>
      <mc:AlternateContent xmlns:mc="http://schemas.openxmlformats.org/markup-compatibility/2006">
        <mc:Choice xmlns:p14="http://schemas.microsoft.com/office/powerpoint/2010/main" Requires="p14">
          <p:contentPart p14:bwMode="auto" r:id="rId1">
            <p14:nvContentPartPr>
              <p14:cNvPr id="1048826" name=""/>
              <p14:cNvContentPartPr/>
              <p14:nvPr/>
            </p14:nvContentPartPr>
            <p14:xfrm>
              <a:off x="4199708" y="3269438"/>
              <a:ext cx="1284624" cy="183682"/>
            </p14:xfrm>
          </p:contentPart>
        </mc:Choice>
        <mc:Fallback>
          <p:sp>
            <p:nvSpPr>
              <p:cNvPr id="1048826" name=""/>
              <p:cNvSpPr/>
              <p:nvPr/>
            </p:nvSpPr>
            <p:spPr>
              <a:xfrm>
                <a:off x="4199708" y="3269438"/>
                <a:ext cx="1284624" cy="183682"/>
              </a:xfrm>
            </p:spPr>
          </p:sp>
        </mc:Fallback>
      </mc:AlternateContent>
      <mc:AlternateContent xmlns:mc="http://schemas.openxmlformats.org/markup-compatibility/2006">
        <mc:Choice xmlns:p14="http://schemas.microsoft.com/office/powerpoint/2010/main" Requires="p14">
          <p:contentPart p14:bwMode="auto" r:id="rId2">
            <p14:nvContentPartPr>
              <p14:cNvPr id="1048827" name=""/>
              <p14:cNvContentPartPr/>
              <p14:nvPr/>
            </p14:nvContentPartPr>
            <p14:xfrm>
              <a:off x="5752489" y="3189114"/>
              <a:ext cx="158064" cy="41082"/>
            </p14:xfrm>
          </p:contentPart>
        </mc:Choice>
        <mc:Fallback>
          <p:sp>
            <p:nvSpPr>
              <p:cNvPr id="1048827" name=""/>
              <p:cNvSpPr/>
              <p:nvPr/>
            </p:nvSpPr>
            <p:spPr>
              <a:xfrm>
                <a:off x="5752489" y="3189114"/>
                <a:ext cx="158064" cy="41082"/>
              </a:xfrm>
            </p:spPr>
          </p:sp>
        </mc:Fallback>
      </mc:AlternateContent>
      <mc:AlternateContent xmlns:mc="http://schemas.openxmlformats.org/markup-compatibility/2006">
        <mc:Choice xmlns:p14="http://schemas.microsoft.com/office/powerpoint/2010/main" Requires="p14">
          <p:contentPart p14:bwMode="auto" r:id="rId3">
            <p14:nvContentPartPr>
              <p14:cNvPr id="1048828" name=""/>
              <p14:cNvContentPartPr/>
              <p14:nvPr/>
            </p14:nvContentPartPr>
            <p14:xfrm>
              <a:off x="5652997" y="3354881"/>
              <a:ext cx="423061" cy="263708"/>
            </p14:xfrm>
          </p:contentPart>
        </mc:Choice>
        <mc:Fallback>
          <p:sp>
            <p:nvSpPr>
              <p:cNvPr id="1048828" name=""/>
              <p:cNvSpPr/>
              <p:nvPr/>
            </p:nvSpPr>
            <p:spPr>
              <a:xfrm>
                <a:off x="5652997" y="3354881"/>
                <a:ext cx="423061" cy="263708"/>
              </a:xfrm>
            </p:spPr>
          </p:sp>
        </mc:Fallback>
      </mc:AlternateContent>
      <mc:AlternateContent xmlns:mc="http://schemas.openxmlformats.org/markup-compatibility/2006">
        <mc:Choice xmlns:p14="http://schemas.microsoft.com/office/powerpoint/2010/main" Requires="p14">
          <p:contentPart p14:bwMode="auto" r:id="rId4">
            <p14:nvContentPartPr>
              <p14:cNvPr id="1048829" name=""/>
              <p14:cNvContentPartPr/>
              <p14:nvPr/>
            </p14:nvContentPartPr>
            <p14:xfrm>
              <a:off x="6221522" y="3246766"/>
              <a:ext cx="268942" cy="329000"/>
            </p14:xfrm>
          </p:contentPart>
        </mc:Choice>
        <mc:Fallback>
          <p:sp>
            <p:nvSpPr>
              <p:cNvPr id="1048829" name=""/>
              <p:cNvSpPr/>
              <p:nvPr/>
            </p:nvSpPr>
            <p:spPr>
              <a:xfrm>
                <a:off x="6221522" y="3246766"/>
                <a:ext cx="268942" cy="329000"/>
              </a:xfrm>
            </p:spPr>
          </p:sp>
        </mc:Fallback>
      </mc:AlternateContent>
      <mc:AlternateContent xmlns:mc="http://schemas.openxmlformats.org/markup-compatibility/2006">
        <mc:Choice xmlns:p14="http://schemas.microsoft.com/office/powerpoint/2010/main" Requires="p14">
          <p:contentPart p14:bwMode="auto" r:id="rId5">
            <p14:nvContentPartPr>
              <p14:cNvPr id="1048830" name=""/>
              <p14:cNvContentPartPr/>
              <p14:nvPr/>
            </p14:nvContentPartPr>
            <p14:xfrm>
              <a:off x="6562393" y="3248591"/>
              <a:ext cx="44062" cy="523692"/>
            </p14:xfrm>
          </p:contentPart>
        </mc:Choice>
        <mc:Fallback>
          <p:sp>
            <p:nvSpPr>
              <p:cNvPr id="1048830" name=""/>
              <p:cNvSpPr/>
              <p:nvPr/>
            </p:nvSpPr>
            <p:spPr>
              <a:xfrm>
                <a:off x="6562393" y="3248591"/>
                <a:ext cx="44062" cy="523692"/>
              </a:xfrm>
            </p:spPr>
          </p:sp>
        </mc:Fallback>
      </mc:AlternateContent>
      <mc:AlternateContent xmlns:mc="http://schemas.openxmlformats.org/markup-compatibility/2006">
        <mc:Choice xmlns:p14="http://schemas.microsoft.com/office/powerpoint/2010/main" Requires="p14">
          <p:contentPart p14:bwMode="auto" r:id="rId6">
            <p14:nvContentPartPr>
              <p14:cNvPr id="1048831" name=""/>
              <p14:cNvContentPartPr/>
              <p14:nvPr/>
            </p14:nvContentPartPr>
            <p14:xfrm>
              <a:off x="6557008" y="3196595"/>
              <a:ext cx="211352" cy="257402"/>
            </p14:xfrm>
          </p:contentPart>
        </mc:Choice>
        <mc:Fallback>
          <p:sp>
            <p:nvSpPr>
              <p:cNvPr id="1048831" name=""/>
              <p:cNvSpPr/>
              <p:nvPr/>
            </p:nvSpPr>
            <p:spPr>
              <a:xfrm>
                <a:off x="6557008" y="3196595"/>
                <a:ext cx="211352" cy="257402"/>
              </a:xfrm>
            </p:spPr>
          </p:sp>
        </mc:Fallback>
      </mc:AlternateContent>
      <mc:AlternateContent xmlns:mc="http://schemas.openxmlformats.org/markup-compatibility/2006">
        <mc:Choice xmlns:p14="http://schemas.microsoft.com/office/powerpoint/2010/main" Requires="p14">
          <p:contentPart p14:bwMode="auto" r:id="rId7">
            <p14:nvContentPartPr>
              <p14:cNvPr id="1048832" name=""/>
              <p14:cNvContentPartPr/>
              <p14:nvPr/>
            </p14:nvContentPartPr>
            <p14:xfrm>
              <a:off x="6864213" y="3263797"/>
              <a:ext cx="284165" cy="391766"/>
            </p14:xfrm>
          </p:contentPart>
        </mc:Choice>
        <mc:Fallback>
          <p:sp>
            <p:nvSpPr>
              <p:cNvPr id="1048832" name=""/>
              <p:cNvSpPr/>
              <p:nvPr/>
            </p:nvSpPr>
            <p:spPr>
              <a:xfrm>
                <a:off x="6864213" y="3263797"/>
                <a:ext cx="284165" cy="391766"/>
              </a:xfrm>
            </p:spPr>
          </p:sp>
        </mc:Fallback>
      </mc:AlternateContent>
      <mc:AlternateContent xmlns:mc="http://schemas.openxmlformats.org/markup-compatibility/2006">
        <mc:Choice xmlns:p14="http://schemas.microsoft.com/office/powerpoint/2010/main" Requires="p14">
          <p:contentPart p14:bwMode="auto" r:id="rId8">
            <p14:nvContentPartPr>
              <p14:cNvPr id="1048833" name=""/>
              <p14:cNvContentPartPr/>
              <p14:nvPr/>
            </p14:nvContentPartPr>
            <p14:xfrm>
              <a:off x="7387065" y="3106994"/>
              <a:ext cx="210220" cy="191034"/>
            </p14:xfrm>
          </p:contentPart>
        </mc:Choice>
        <mc:Fallback>
          <p:sp>
            <p:nvSpPr>
              <p:cNvPr id="1048833" name=""/>
              <p:cNvSpPr/>
              <p:nvPr/>
            </p:nvSpPr>
            <p:spPr>
              <a:xfrm>
                <a:off x="7387065" y="3106994"/>
                <a:ext cx="210220" cy="191034"/>
              </a:xfrm>
            </p:spPr>
          </p:sp>
        </mc:Fallback>
      </mc:AlternateContent>
      <mc:AlternateContent xmlns:mc="http://schemas.openxmlformats.org/markup-compatibility/2006">
        <mc:Choice xmlns:p14="http://schemas.microsoft.com/office/powerpoint/2010/main" Requires="p14">
          <p:contentPart p14:bwMode="auto" r:id="rId9">
            <p14:nvContentPartPr>
              <p14:cNvPr id="1048834" name=""/>
              <p14:cNvContentPartPr/>
              <p14:nvPr/>
            </p14:nvContentPartPr>
            <p14:xfrm>
              <a:off x="7290386" y="3227888"/>
              <a:ext cx="355226" cy="348625"/>
            </p14:xfrm>
          </p:contentPart>
        </mc:Choice>
        <mc:Fallback>
          <p:sp>
            <p:nvSpPr>
              <p:cNvPr id="1048834" name=""/>
              <p:cNvSpPr/>
              <p:nvPr/>
            </p:nvSpPr>
            <p:spPr>
              <a:xfrm>
                <a:off x="7290386" y="3227888"/>
                <a:ext cx="355226" cy="348625"/>
              </a:xfrm>
            </p:spPr>
          </p:sp>
        </mc:Fallback>
      </mc:AlternateContent>
      <mc:AlternateContent xmlns:mc="http://schemas.openxmlformats.org/markup-compatibility/2006">
        <mc:Choice xmlns:p14="http://schemas.microsoft.com/office/powerpoint/2010/main" Requires="p14">
          <p:contentPart p14:bwMode="auto" r:id="rId10">
            <p14:nvContentPartPr>
              <p14:cNvPr id="1048835" name=""/>
              <p14:cNvContentPartPr/>
              <p14:nvPr/>
            </p14:nvContentPartPr>
            <p14:xfrm>
              <a:off x="7484007" y="3364703"/>
              <a:ext cx="178737" cy="399345"/>
            </p14:xfrm>
          </p:contentPart>
        </mc:Choice>
        <mc:Fallback>
          <p:sp>
            <p:nvSpPr>
              <p:cNvPr id="1048835" name=""/>
              <p:cNvSpPr/>
              <p:nvPr/>
            </p:nvSpPr>
            <p:spPr>
              <a:xfrm>
                <a:off x="7484007" y="3364703"/>
                <a:ext cx="178737" cy="399345"/>
              </a:xfrm>
            </p:spPr>
          </p:sp>
        </mc:Fallback>
      </mc:AlternateContent>
      <mc:AlternateContent xmlns:mc="http://schemas.openxmlformats.org/markup-compatibility/2006">
        <mc:Choice xmlns:p14="http://schemas.microsoft.com/office/powerpoint/2010/main" Requires="p14">
          <p:contentPart p14:bwMode="auto" r:id="rId11">
            <p14:nvContentPartPr>
              <p14:cNvPr id="1048836" name=""/>
              <p14:cNvContentPartPr/>
              <p14:nvPr/>
            </p14:nvContentPartPr>
            <p14:xfrm>
              <a:off x="7965443" y="3185395"/>
              <a:ext cx="277849" cy="530137"/>
            </p14:xfrm>
          </p:contentPart>
        </mc:Choice>
        <mc:Fallback>
          <p:sp>
            <p:nvSpPr>
              <p:cNvPr id="1048836" name=""/>
              <p:cNvSpPr/>
              <p:nvPr/>
            </p:nvSpPr>
            <p:spPr>
              <a:xfrm>
                <a:off x="7965443" y="3185395"/>
                <a:ext cx="277849" cy="530137"/>
              </a:xfrm>
            </p:spPr>
          </p:sp>
        </mc:Fallback>
      </mc:AlternateContent>
      <mc:AlternateContent xmlns:mc="http://schemas.openxmlformats.org/markup-compatibility/2006">
        <mc:Choice xmlns:p14="http://schemas.microsoft.com/office/powerpoint/2010/main" Requires="p14">
          <p:contentPart p14:bwMode="auto" r:id="rId12">
            <p14:nvContentPartPr>
              <p14:cNvPr id="1048837" name=""/>
              <p14:cNvContentPartPr/>
              <p14:nvPr/>
            </p14:nvContentPartPr>
            <p14:xfrm>
              <a:off x="8025805" y="3245051"/>
              <a:ext cx="157511" cy="167665"/>
            </p14:xfrm>
          </p:contentPart>
        </mc:Choice>
        <mc:Fallback>
          <p:sp>
            <p:nvSpPr>
              <p:cNvPr id="1048837" name=""/>
              <p:cNvSpPr/>
              <p:nvPr/>
            </p:nvSpPr>
            <p:spPr>
              <a:xfrm>
                <a:off x="8025805" y="3245051"/>
                <a:ext cx="157511" cy="167665"/>
              </a:xfrm>
            </p:spPr>
          </p:sp>
        </mc:Fallback>
      </mc:AlternateContent>
      <mc:AlternateContent xmlns:mc="http://schemas.openxmlformats.org/markup-compatibility/2006">
        <mc:Choice xmlns:p14="http://schemas.microsoft.com/office/powerpoint/2010/main" Requires="p14">
          <p:contentPart p14:bwMode="auto" r:id="rId13">
            <p14:nvContentPartPr>
              <p14:cNvPr id="1048838" name=""/>
              <p14:cNvContentPartPr/>
              <p14:nvPr/>
            </p14:nvContentPartPr>
            <p14:xfrm>
              <a:off x="7902917" y="3487841"/>
              <a:ext cx="340186" cy="47433"/>
            </p14:xfrm>
          </p:contentPart>
        </mc:Choice>
        <mc:Fallback>
          <p:sp>
            <p:nvSpPr>
              <p:cNvPr id="1048838" name=""/>
              <p:cNvSpPr/>
              <p:nvPr/>
            </p:nvSpPr>
            <p:spPr>
              <a:xfrm>
                <a:off x="7902917" y="3487841"/>
                <a:ext cx="340186" cy="4743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620">
                                            <p:txEl>
                                              <p:pRg st="0" end="0"/>
                                            </p:txEl>
                                          </p:spTgt>
                                        </p:tgtEl>
                                        <p:attrNameLst>
                                          <p:attrName>style.visibility</p:attrName>
                                        </p:attrNameLst>
                                      </p:cBhvr>
                                      <p:to>
                                        <p:strVal val="visible"/>
                                      </p:to>
                                    </p:set>
                                    <p:animEffect transition="in" filter="wipe(left)">
                                      <p:cBhvr>
                                        <p:cTn dur="500" id="7"/>
                                        <p:tgtEl>
                                          <p:spTgt spid="104862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48620">
                                            <p:txEl>
                                              <p:pRg st="1" end="1"/>
                                            </p:txEl>
                                          </p:spTgt>
                                        </p:tgtEl>
                                        <p:attrNameLst>
                                          <p:attrName>style.visibility</p:attrName>
                                        </p:attrNameLst>
                                      </p:cBhvr>
                                      <p:to>
                                        <p:strVal val="visible"/>
                                      </p:to>
                                    </p:set>
                                    <p:animEffect transition="in" filter="wipe(left)">
                                      <p:cBhvr>
                                        <p:cTn dur="500" id="12"/>
                                        <p:tgtEl>
                                          <p:spTgt spid="104862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1048620">
                                            <p:txEl>
                                              <p:pRg st="2" end="2"/>
                                            </p:txEl>
                                          </p:spTgt>
                                        </p:tgtEl>
                                        <p:attrNameLst>
                                          <p:attrName>style.visibility</p:attrName>
                                        </p:attrNameLst>
                                      </p:cBhvr>
                                      <p:to>
                                        <p:strVal val="visible"/>
                                      </p:to>
                                    </p:set>
                                    <p:animEffect transition="in" filter="wipe(left)">
                                      <p:cBhvr>
                                        <p:cTn dur="500" id="17"/>
                                        <p:tgtEl>
                                          <p:spTgt spid="104862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1048620">
                                            <p:txEl>
                                              <p:pRg st="3" end="3"/>
                                            </p:txEl>
                                          </p:spTgt>
                                        </p:tgtEl>
                                        <p:attrNameLst>
                                          <p:attrName>style.visibility</p:attrName>
                                        </p:attrNameLst>
                                      </p:cBhvr>
                                      <p:to>
                                        <p:strVal val="visible"/>
                                      </p:to>
                                    </p:set>
                                    <p:animEffect transition="in" filter="wipe(left)">
                                      <p:cBhvr>
                                        <p:cTn dur="500" id="22"/>
                                        <p:tgtEl>
                                          <p:spTgt spid="1048620">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8">
                                  <p:stCondLst>
                                    <p:cond delay="0"/>
                                  </p:stCondLst>
                                  <p:childTnLst>
                                    <p:set>
                                      <p:cBhvr>
                                        <p:cTn dur="1" fill="hold" id="26">
                                          <p:stCondLst>
                                            <p:cond delay="0"/>
                                          </p:stCondLst>
                                        </p:cTn>
                                        <p:tgtEl>
                                          <p:spTgt spid="1048621">
                                            <p:txEl>
                                              <p:pRg st="0" end="0"/>
                                            </p:txEl>
                                          </p:spTgt>
                                        </p:tgtEl>
                                        <p:attrNameLst>
                                          <p:attrName>style.visibility</p:attrName>
                                        </p:attrNameLst>
                                      </p:cBhvr>
                                      <p:to>
                                        <p:strVal val="visible"/>
                                      </p:to>
                                    </p:set>
                                    <p:animEffect transition="in" filter="wipe(left)">
                                      <p:cBhvr>
                                        <p:cTn dur="500" id="27"/>
                                        <p:tgtEl>
                                          <p:spTgt spid="1048621">
                                            <p:txEl>
                                              <p:pRg st="0" end="0"/>
                                            </p:txEl>
                                          </p:spTgt>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1048621">
                                            <p:txEl>
                                              <p:pRg st="1" end="1"/>
                                            </p:txEl>
                                          </p:spTgt>
                                        </p:tgtEl>
                                        <p:attrNameLst>
                                          <p:attrName>style.visibility</p:attrName>
                                        </p:attrNameLst>
                                      </p:cBhvr>
                                      <p:to>
                                        <p:strVal val="visible"/>
                                      </p:to>
                                    </p:set>
                                    <p:animEffect transition="in" filter="wipe(left)">
                                      <p:cBhvr>
                                        <p:cTn dur="500" id="32"/>
                                        <p:tgtEl>
                                          <p:spTgt spid="1048621">
                                            <p:txEl>
                                              <p:pRg st="1" end="1"/>
                                            </p:txEl>
                                          </p:spTgt>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8">
                                  <p:stCondLst>
                                    <p:cond delay="0"/>
                                  </p:stCondLst>
                                  <p:childTnLst>
                                    <p:set>
                                      <p:cBhvr>
                                        <p:cTn dur="1" fill="hold" id="36">
                                          <p:stCondLst>
                                            <p:cond delay="0"/>
                                          </p:stCondLst>
                                        </p:cTn>
                                        <p:tgtEl>
                                          <p:spTgt spid="1048621">
                                            <p:txEl>
                                              <p:pRg st="2" end="2"/>
                                            </p:txEl>
                                          </p:spTgt>
                                        </p:tgtEl>
                                        <p:attrNameLst>
                                          <p:attrName>style.visibility</p:attrName>
                                        </p:attrNameLst>
                                      </p:cBhvr>
                                      <p:to>
                                        <p:strVal val="visible"/>
                                      </p:to>
                                    </p:set>
                                    <p:animEffect transition="in" filter="wipe(left)">
                                      <p:cBhvr>
                                        <p:cTn dur="500" id="37"/>
                                        <p:tgtEl>
                                          <p:spTgt spid="1048621">
                                            <p:txEl>
                                              <p:pRg st="2" end="2"/>
                                            </p:txEl>
                                          </p:spTgt>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8">
                                  <p:stCondLst>
                                    <p:cond delay="0"/>
                                  </p:stCondLst>
                                  <p:childTnLst>
                                    <p:set>
                                      <p:cBhvr>
                                        <p:cTn dur="1" fill="hold" id="41">
                                          <p:stCondLst>
                                            <p:cond delay="0"/>
                                          </p:stCondLst>
                                        </p:cTn>
                                        <p:tgtEl>
                                          <p:spTgt spid="1048621">
                                            <p:txEl>
                                              <p:pRg st="3" end="3"/>
                                            </p:txEl>
                                          </p:spTgt>
                                        </p:tgtEl>
                                        <p:attrNameLst>
                                          <p:attrName>style.visibility</p:attrName>
                                        </p:attrNameLst>
                                      </p:cBhvr>
                                      <p:to>
                                        <p:strVal val="visible"/>
                                      </p:to>
                                    </p:set>
                                    <p:animEffect transition="in" filter="wipe(left)">
                                      <p:cBhvr>
                                        <p:cTn dur="500" id="42"/>
                                        <p:tgtEl>
                                          <p:spTgt spid="10486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0" name=""/>
        <p:cNvGrpSpPr/>
        <p:nvPr/>
      </p:nvGrpSpPr>
      <p:grpSpPr>
        <a:xfrm>
          <a:off x="0" y="0"/>
          <a:ext cx="0" cy="0"/>
          <a:chOff x="0" y="0"/>
          <a:chExt cx="0" cy="0"/>
        </a:xfrm>
      </p:grpSpPr>
      <p:sp>
        <p:nvSpPr>
          <p:cNvPr id="1048622" name="Text Box 5"/>
          <p:cNvSpPr txBox="1">
            <a:spLocks noChangeArrowheads="1"/>
          </p:cNvSpPr>
          <p:nvPr/>
        </p:nvSpPr>
        <p:spPr bwMode="auto">
          <a:xfrm>
            <a:off x="1558925" y="836712"/>
            <a:ext cx="8713788" cy="4777740"/>
          </a:xfrm>
          <a:prstGeom prst="rect"/>
          <a:noFill/>
          <a:ln w="12700">
            <a:noFill/>
            <a:miter lim="800000"/>
            <a:headEnd type="none" w="sm" len="sm"/>
            <a:tailEnd type="none" w="sm" len="sm"/>
          </a:ln>
        </p:spPr>
        <p:txBody>
          <a:bodyPr>
            <a:spAutoFit/>
          </a:bodyPr>
          <a:p>
            <a:pPr algn="just">
              <a:lnSpc>
                <a:spcPct val="125000"/>
              </a:lnSpc>
            </a:pPr>
            <a:r>
              <a:rPr altLang="zh-CN" b="1" sz="2800" lang="en-US"/>
              <a:t>4</a:t>
            </a:r>
            <a:r>
              <a:rPr altLang="en-US" b="1" sz="2800" lang="zh-CN"/>
              <a:t>、</a:t>
            </a:r>
            <a:r>
              <a:rPr altLang="zh-CN" b="1" sz="2800" lang="en-US"/>
              <a:t>DMA</a:t>
            </a:r>
            <a:r>
              <a:rPr altLang="en-US" b="1" sz="2800" lang="zh-CN"/>
              <a:t>的数据传送模式</a:t>
            </a:r>
          </a:p>
          <a:p>
            <a:pPr algn="just">
              <a:lnSpc>
                <a:spcPct val="125000"/>
              </a:lnSpc>
              <a:buClr>
                <a:schemeClr val="tx2"/>
              </a:buClr>
              <a:buFont typeface="Wingdings" pitchFamily="2" charset="2"/>
              <a:buNone/>
            </a:pPr>
            <a:r>
              <a:rPr altLang="en-US" b="1" sz="2800" lang="zh-CN">
                <a:solidFill>
                  <a:srgbClr val="0000FF"/>
                </a:solidFill>
              </a:rPr>
              <a:t>（</a:t>
            </a:r>
            <a:r>
              <a:rPr altLang="zh-CN" b="1" sz="2800" lang="en-US">
                <a:solidFill>
                  <a:srgbClr val="0000FF"/>
                </a:solidFill>
              </a:rPr>
              <a:t>1</a:t>
            </a:r>
            <a:r>
              <a:rPr altLang="en-US" b="1" sz="2800" lang="zh-CN">
                <a:solidFill>
                  <a:srgbClr val="0000FF"/>
                </a:solidFill>
              </a:rPr>
              <a:t>）单字传送</a:t>
            </a:r>
          </a:p>
          <a:p>
            <a:pPr algn="just">
              <a:lnSpc>
                <a:spcPct val="125000"/>
              </a:lnSpc>
              <a:buClr>
                <a:schemeClr val="tx2"/>
              </a:buClr>
              <a:buFont typeface="Wingdings" pitchFamily="2" charset="2"/>
              <a:buNone/>
            </a:pPr>
            <a:r>
              <a:rPr altLang="zh-CN" b="1" sz="2800" lang="en-US"/>
              <a:t>DMA</a:t>
            </a:r>
            <a:r>
              <a:rPr altLang="en-US" b="1" sz="2800" lang="zh-CN"/>
              <a:t>请求获得批准后，</a:t>
            </a:r>
            <a:r>
              <a:rPr altLang="zh-CN" b="1" sz="2800" lang="en-US"/>
              <a:t>CPU</a:t>
            </a:r>
            <a:r>
              <a:rPr altLang="en-US" b="1" sz="2800" lang="zh-CN"/>
              <a:t>让出一个总线周期用于字或字节的传送，再回收并重新判断下一个周期的总线控制权，也称为周期挪用或窃取。</a:t>
            </a:r>
            <a:endParaRPr altLang="zh-CN" b="1" sz="2800" lang="en-US"/>
          </a:p>
          <a:p>
            <a:pPr algn="just">
              <a:lnSpc>
                <a:spcPct val="125000"/>
              </a:lnSpc>
              <a:buClr>
                <a:schemeClr val="tx2"/>
              </a:buClr>
              <a:buFont typeface="Wingdings" pitchFamily="2" charset="2"/>
              <a:buNone/>
            </a:pPr>
            <a:endParaRPr altLang="en-US" b="1" sz="2800" lang="zh-CN"/>
          </a:p>
          <a:p>
            <a:pPr algn="just">
              <a:lnSpc>
                <a:spcPct val="125000"/>
              </a:lnSpc>
              <a:buClr>
                <a:schemeClr val="tx2"/>
              </a:buClr>
              <a:buFont typeface="Wingdings" pitchFamily="2" charset="2"/>
              <a:buNone/>
            </a:pPr>
            <a:r>
              <a:rPr altLang="en-US" b="1" sz="2800" lang="zh-CN">
                <a:solidFill>
                  <a:srgbClr val="0000FF"/>
                </a:solidFill>
              </a:rPr>
              <a:t>（</a:t>
            </a:r>
            <a:r>
              <a:rPr altLang="zh-CN" b="1" sz="2800" lang="en-US">
                <a:solidFill>
                  <a:srgbClr val="0000FF"/>
                </a:solidFill>
              </a:rPr>
              <a:t>2</a:t>
            </a:r>
            <a:r>
              <a:rPr altLang="en-US" b="1" sz="2800" lang="zh-CN">
                <a:solidFill>
                  <a:srgbClr val="0000FF"/>
                </a:solidFill>
              </a:rPr>
              <a:t>）块传送方式（成组连续传送）</a:t>
            </a:r>
          </a:p>
          <a:p>
            <a:pPr algn="just">
              <a:lnSpc>
                <a:spcPct val="125000"/>
              </a:lnSpc>
              <a:buClr>
                <a:schemeClr val="tx2"/>
              </a:buClr>
              <a:buFont typeface="Wingdings" pitchFamily="2" charset="2"/>
              <a:buNone/>
            </a:pPr>
            <a:r>
              <a:rPr altLang="zh-CN" b="1" sz="2800" lang="en-US"/>
              <a:t>DMA</a:t>
            </a:r>
            <a:r>
              <a:rPr altLang="en-US" b="1" sz="2800" lang="zh-CN"/>
              <a:t>被批准后，连续占用若干个总线周期，连续批量地传送数据，结束后将总线的控制权交回给</a:t>
            </a:r>
            <a:r>
              <a:rPr altLang="zh-CN" b="1" sz="2800" lang="en-US"/>
              <a:t>CPU</a:t>
            </a:r>
            <a:r>
              <a:rPr altLang="en-US" b="1" sz="2800" lang="zh-CN"/>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048622">
                                            <p:txEl>
                                              <p:pRg st="0" end="0"/>
                                            </p:txEl>
                                          </p:spTgt>
                                        </p:tgtEl>
                                        <p:attrNameLst>
                                          <p:attrName>style.visibility</p:attrName>
                                        </p:attrNameLst>
                                      </p:cBhvr>
                                      <p:to>
                                        <p:strVal val="visible"/>
                                      </p:to>
                                    </p:set>
                                    <p:animEffect transition="in" filter="wipe(left)">
                                      <p:cBhvr>
                                        <p:cTn dur="500" id="7"/>
                                        <p:tgtEl>
                                          <p:spTgt spid="1048622">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048622">
                                            <p:txEl>
                                              <p:pRg st="1" end="1"/>
                                            </p:txEl>
                                          </p:spTgt>
                                        </p:tgtEl>
                                        <p:attrNameLst>
                                          <p:attrName>style.visibility</p:attrName>
                                        </p:attrNameLst>
                                      </p:cBhvr>
                                      <p:to>
                                        <p:strVal val="visible"/>
                                      </p:to>
                                    </p:set>
                                    <p:animEffect transition="in" filter="wipe(left)">
                                      <p:cBhvr>
                                        <p:cTn dur="500" id="12"/>
                                        <p:tgtEl>
                                          <p:spTgt spid="1048622">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1">
                                  <p:stCondLst>
                                    <p:cond delay="0"/>
                                  </p:stCondLst>
                                  <p:childTnLst>
                                    <p:set>
                                      <p:cBhvr>
                                        <p:cTn dur="1" fill="hold" id="16">
                                          <p:stCondLst>
                                            <p:cond delay="0"/>
                                          </p:stCondLst>
                                        </p:cTn>
                                        <p:tgtEl>
                                          <p:spTgt spid="1048622">
                                            <p:txEl>
                                              <p:pRg st="2" end="2"/>
                                            </p:txEl>
                                          </p:spTgt>
                                        </p:tgtEl>
                                        <p:attrNameLst>
                                          <p:attrName>style.visibility</p:attrName>
                                        </p:attrNameLst>
                                      </p:cBhvr>
                                      <p:to>
                                        <p:strVal val="visible"/>
                                      </p:to>
                                    </p:set>
                                    <p:animEffect transition="in" filter="wipe(up)">
                                      <p:cBhvr>
                                        <p:cTn dur="500" id="17"/>
                                        <p:tgtEl>
                                          <p:spTgt spid="1048622">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1048622">
                                            <p:txEl>
                                              <p:pRg st="4" end="4"/>
                                            </p:txEl>
                                          </p:spTgt>
                                        </p:tgtEl>
                                        <p:attrNameLst>
                                          <p:attrName>style.visibility</p:attrName>
                                        </p:attrNameLst>
                                      </p:cBhvr>
                                      <p:to>
                                        <p:strVal val="visible"/>
                                      </p:to>
                                    </p:set>
                                    <p:animEffect transition="in" filter="wipe(left)">
                                      <p:cBhvr>
                                        <p:cTn dur="500" id="22"/>
                                        <p:tgtEl>
                                          <p:spTgt spid="1048622">
                                            <p:txEl>
                                              <p:pRg st="4" end="4"/>
                                            </p:txEl>
                                          </p:spTgt>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1">
                                  <p:stCondLst>
                                    <p:cond delay="0"/>
                                  </p:stCondLst>
                                  <p:childTnLst>
                                    <p:set>
                                      <p:cBhvr>
                                        <p:cTn dur="1" fill="hold" id="26">
                                          <p:stCondLst>
                                            <p:cond delay="0"/>
                                          </p:stCondLst>
                                        </p:cTn>
                                        <p:tgtEl>
                                          <p:spTgt spid="1048622">
                                            <p:txEl>
                                              <p:pRg st="5" end="5"/>
                                            </p:txEl>
                                          </p:spTgt>
                                        </p:tgtEl>
                                        <p:attrNameLst>
                                          <p:attrName>style.visibility</p:attrName>
                                        </p:attrNameLst>
                                      </p:cBhvr>
                                      <p:to>
                                        <p:strVal val="visible"/>
                                      </p:to>
                                    </p:set>
                                    <p:animEffect transition="in" filter="wipe(up)">
                                      <p:cBhvr>
                                        <p:cTn dur="500" id="27"/>
                                        <p:tgtEl>
                                          <p:spTgt spid="10486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1" name=""/>
        <p:cNvGrpSpPr/>
        <p:nvPr/>
      </p:nvGrpSpPr>
      <p:grpSpPr>
        <a:xfrm>
          <a:off x="0" y="0"/>
          <a:ext cx="0" cy="0"/>
          <a:chOff x="0" y="0"/>
          <a:chExt cx="0" cy="0"/>
        </a:xfrm>
      </p:grpSpPr>
      <p:grpSp>
        <p:nvGrpSpPr>
          <p:cNvPr id="32" name="Group 54"/>
          <p:cNvGrpSpPr/>
          <p:nvPr/>
        </p:nvGrpSpPr>
        <p:grpSpPr bwMode="auto">
          <a:xfrm>
            <a:off x="2366963" y="1196752"/>
            <a:ext cx="7854950" cy="4394200"/>
            <a:chOff x="249" y="1253"/>
            <a:chExt cx="4948" cy="2768"/>
          </a:xfrm>
        </p:grpSpPr>
        <p:sp>
          <p:nvSpPr>
            <p:cNvPr id="1048623" name="Line 5"/>
            <p:cNvSpPr>
              <a:spLocks noChangeShapeType="1"/>
            </p:cNvSpPr>
            <p:nvPr/>
          </p:nvSpPr>
          <p:spPr bwMode="auto">
            <a:xfrm>
              <a:off x="249" y="1660"/>
              <a:ext cx="4704" cy="0"/>
            </a:xfrm>
            <a:prstGeom prst="line"/>
            <a:noFill/>
            <a:ln w="57150">
              <a:solidFill>
                <a:schemeClr val="tx1"/>
              </a:solidFill>
              <a:round/>
              <a:headEnd type="triangle" w="med" len="med"/>
              <a:tailEnd type="triangle" w="med" len="med"/>
            </a:ln>
          </p:spPr>
          <p:txBody>
            <a:bodyPr anchor="ctr" wrap="none"/>
            <a:p>
              <a:endParaRPr altLang="en-US" lang="zh-CN"/>
            </a:p>
          </p:txBody>
        </p:sp>
        <p:sp>
          <p:nvSpPr>
            <p:cNvPr id="1048624" name="Text Box 6"/>
            <p:cNvSpPr txBox="1">
              <a:spLocks noChangeArrowheads="1"/>
            </p:cNvSpPr>
            <p:nvPr/>
          </p:nvSpPr>
          <p:spPr bwMode="auto">
            <a:xfrm>
              <a:off x="336" y="1253"/>
              <a:ext cx="1392" cy="308"/>
            </a:xfrm>
            <a:prstGeom prst="rect"/>
            <a:noFill/>
            <a:ln w="12700" cap="sq">
              <a:noFill/>
              <a:miter lim="800000"/>
              <a:headEnd type="none" w="sm" len="sm"/>
              <a:tailEnd type="none" w="sm" len="sm"/>
            </a:ln>
          </p:spPr>
          <p:txBody>
            <a:bodyPr>
              <a:spAutoFit/>
            </a:bodyPr>
            <a:p>
              <a:pPr algn="ctr">
                <a:spcBef>
                  <a:spcPct val="50000"/>
                </a:spcBef>
              </a:pPr>
              <a:r>
                <a:rPr altLang="en-US" b="1" sz="2600" lang="zh-CN">
                  <a:solidFill>
                    <a:schemeClr val="folHlink"/>
                  </a:solidFill>
                  <a:latin typeface="黑体" pitchFamily="2" charset="-122"/>
                  <a:ea typeface="黑体" pitchFamily="2" charset="-122"/>
                </a:rPr>
                <a:t>系统总线</a:t>
              </a:r>
            </a:p>
          </p:txBody>
        </p:sp>
        <p:sp>
          <p:nvSpPr>
            <p:cNvPr id="1048625" name="Text Box 7"/>
            <p:cNvSpPr txBox="1">
              <a:spLocks noChangeArrowheads="1"/>
            </p:cNvSpPr>
            <p:nvPr/>
          </p:nvSpPr>
          <p:spPr bwMode="auto">
            <a:xfrm>
              <a:off x="345" y="1996"/>
              <a:ext cx="576" cy="960"/>
            </a:xfrm>
            <a:prstGeom prst="rect"/>
            <a:solidFill>
              <a:srgbClr val="6699FF"/>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spAutoFit/>
            </a:bodyPr>
            <a:p>
              <a:pPr algn="ctr">
                <a:spcBef>
                  <a:spcPct val="50000"/>
                </a:spcBef>
              </a:pPr>
              <a:endParaRPr altLang="zh-CN" b="1" sz="2400" lang="en-US">
                <a:solidFill>
                  <a:schemeClr val="bg2"/>
                </a:solidFill>
                <a:ea typeface="黑体" pitchFamily="2" charset="-122"/>
              </a:endParaRPr>
            </a:p>
            <a:p>
              <a:pPr algn="ctr">
                <a:spcBef>
                  <a:spcPct val="50000"/>
                </a:spcBef>
              </a:pPr>
              <a:r>
                <a:rPr altLang="zh-CN" b="1" sz="2400" lang="en-US">
                  <a:solidFill>
                    <a:schemeClr val="bg2"/>
                  </a:solidFill>
                  <a:ea typeface="黑体" pitchFamily="2" charset="-122"/>
                </a:rPr>
                <a:t>CPU</a:t>
              </a:r>
            </a:p>
            <a:p>
              <a:pPr algn="ctr">
                <a:spcBef>
                  <a:spcPct val="50000"/>
                </a:spcBef>
              </a:pPr>
              <a:endParaRPr altLang="zh-CN" b="1" sz="2400" lang="en-US">
                <a:solidFill>
                  <a:schemeClr val="bg2"/>
                </a:solidFill>
                <a:ea typeface="黑体" pitchFamily="2" charset="-122"/>
              </a:endParaRPr>
            </a:p>
          </p:txBody>
        </p:sp>
        <p:sp>
          <p:nvSpPr>
            <p:cNvPr id="1048626" name="Text Box 8"/>
            <p:cNvSpPr txBox="1">
              <a:spLocks noChangeArrowheads="1"/>
            </p:cNvSpPr>
            <p:nvPr/>
          </p:nvSpPr>
          <p:spPr bwMode="auto">
            <a:xfrm>
              <a:off x="1113" y="1996"/>
              <a:ext cx="576" cy="322"/>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zh-CN" b="1" sz="2800" lang="en-US">
                  <a:solidFill>
                    <a:schemeClr val="bg2"/>
                  </a:solidFill>
                  <a:ea typeface="黑体" pitchFamily="2" charset="-122"/>
                </a:rPr>
                <a:t>M</a:t>
              </a:r>
            </a:p>
          </p:txBody>
        </p:sp>
        <p:sp>
          <p:nvSpPr>
            <p:cNvPr id="1048627" name="Rectangle 9"/>
            <p:cNvSpPr>
              <a:spLocks noChangeArrowheads="1"/>
            </p:cNvSpPr>
            <p:nvPr/>
          </p:nvSpPr>
          <p:spPr bwMode="auto">
            <a:xfrm>
              <a:off x="1881" y="1996"/>
              <a:ext cx="723" cy="1138"/>
            </a:xfrm>
            <a:prstGeom prst="rect"/>
            <a:solidFill>
              <a:schemeClr val="bg1">
                <a:lumMod val="75000"/>
              </a:schemeClr>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nchor="ctr" wrap="none"/>
            <a:p>
              <a:pPr algn="ctr"/>
              <a:r>
                <a:rPr altLang="zh-CN" b="1" lang="en-US">
                  <a:solidFill>
                    <a:schemeClr val="folHlink"/>
                  </a:solidFill>
                  <a:ea typeface="黑体" pitchFamily="2" charset="-122"/>
                </a:rPr>
                <a:t>DMA</a:t>
              </a:r>
            </a:p>
            <a:p>
              <a:pPr algn="ctr"/>
              <a:r>
                <a:rPr altLang="en-US" b="1" lang="zh-CN">
                  <a:solidFill>
                    <a:schemeClr val="folHlink"/>
                  </a:solidFill>
                  <a:latin typeface="黑体" pitchFamily="2" charset="-122"/>
                  <a:ea typeface="黑体" pitchFamily="2" charset="-122"/>
                </a:rPr>
                <a:t>控制器</a:t>
              </a:r>
            </a:p>
          </p:txBody>
        </p:sp>
        <p:sp>
          <p:nvSpPr>
            <p:cNvPr id="1048628" name="Text Box 10"/>
            <p:cNvSpPr txBox="1">
              <a:spLocks noChangeArrowheads="1"/>
            </p:cNvSpPr>
            <p:nvPr/>
          </p:nvSpPr>
          <p:spPr bwMode="auto">
            <a:xfrm>
              <a:off x="2912" y="3483"/>
              <a:ext cx="635" cy="538"/>
            </a:xfrm>
            <a:prstGeom prst="rect"/>
            <a:solidFill>
              <a:srgbClr val="33CC33"/>
            </a:solidFill>
            <a:ln w="38100" algn="ctr">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629" name="Line 11"/>
            <p:cNvSpPr>
              <a:spLocks noChangeShapeType="1"/>
            </p:cNvSpPr>
            <p:nvPr/>
          </p:nvSpPr>
          <p:spPr bwMode="auto">
            <a:xfrm>
              <a:off x="64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30" name="Line 12"/>
            <p:cNvSpPr>
              <a:spLocks noChangeShapeType="1"/>
            </p:cNvSpPr>
            <p:nvPr/>
          </p:nvSpPr>
          <p:spPr bwMode="auto">
            <a:xfrm>
              <a:off x="139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31" name="Line 13"/>
            <p:cNvSpPr>
              <a:spLocks noChangeShapeType="1"/>
            </p:cNvSpPr>
            <p:nvPr/>
          </p:nvSpPr>
          <p:spPr bwMode="auto">
            <a:xfrm>
              <a:off x="3239"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32" name="Text Box 14"/>
            <p:cNvSpPr txBox="1">
              <a:spLocks noChangeArrowheads="1"/>
            </p:cNvSpPr>
            <p:nvPr/>
          </p:nvSpPr>
          <p:spPr bwMode="auto">
            <a:xfrm>
              <a:off x="2912"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633" name="Line 17"/>
            <p:cNvSpPr>
              <a:spLocks noChangeShapeType="1"/>
            </p:cNvSpPr>
            <p:nvPr/>
          </p:nvSpPr>
          <p:spPr bwMode="auto">
            <a:xfrm flipH="1">
              <a:off x="925" y="2726"/>
              <a:ext cx="953" cy="0"/>
            </a:xfrm>
            <a:prstGeom prst="line"/>
            <a:noFill/>
            <a:ln w="19050">
              <a:solidFill>
                <a:schemeClr val="accent1"/>
              </a:solidFill>
              <a:round/>
              <a:headEnd type="none" w="sm" len="sm"/>
              <a:tailEnd type="stealth" w="lg" len="lg"/>
            </a:ln>
          </p:spPr>
          <p:txBody>
            <a:bodyPr wrap="none"/>
            <a:p>
              <a:endParaRPr altLang="en-US" lang="zh-CN"/>
            </a:p>
          </p:txBody>
        </p:sp>
        <p:sp>
          <p:nvSpPr>
            <p:cNvPr id="1048634" name="Line 18"/>
            <p:cNvSpPr>
              <a:spLocks noChangeShapeType="1"/>
            </p:cNvSpPr>
            <p:nvPr/>
          </p:nvSpPr>
          <p:spPr bwMode="auto">
            <a:xfrm flipH="1">
              <a:off x="925" y="2907"/>
              <a:ext cx="953" cy="0"/>
            </a:xfrm>
            <a:prstGeom prst="line"/>
            <a:noFill/>
            <a:ln w="19050">
              <a:solidFill>
                <a:schemeClr val="tx2"/>
              </a:solidFill>
              <a:round/>
              <a:headEnd type="stealth" w="lg" len="lg"/>
              <a:tailEnd/>
            </a:ln>
          </p:spPr>
          <p:txBody>
            <a:bodyPr wrap="none"/>
            <a:p>
              <a:endParaRPr altLang="en-US" lang="zh-CN"/>
            </a:p>
          </p:txBody>
        </p:sp>
        <p:sp>
          <p:nvSpPr>
            <p:cNvPr id="1048635" name="Text Box 19"/>
            <p:cNvSpPr txBox="1">
              <a:spLocks noChangeArrowheads="1"/>
            </p:cNvSpPr>
            <p:nvPr/>
          </p:nvSpPr>
          <p:spPr bwMode="auto">
            <a:xfrm>
              <a:off x="1016" y="2461"/>
              <a:ext cx="831" cy="271"/>
            </a:xfrm>
            <a:prstGeom prst="rect"/>
            <a:noFill/>
            <a:ln w="12700">
              <a:noFill/>
              <a:miter lim="800000"/>
              <a:headEnd type="none" w="sm" len="sm"/>
              <a:tailEnd type="none" w="sm" len="sm"/>
            </a:ln>
          </p:spPr>
          <p:txBody>
            <a:bodyPr wrap="none">
              <a:spAutoFit/>
            </a:bodyPr>
            <a:p>
              <a:r>
                <a:rPr altLang="en-US" b="1" sz="2200" lang="zh-CN">
                  <a:ea typeface="黑体" pitchFamily="2" charset="-122"/>
                </a:rPr>
                <a:t>总线请求</a:t>
              </a:r>
            </a:p>
          </p:txBody>
        </p:sp>
        <p:sp>
          <p:nvSpPr>
            <p:cNvPr id="1048636" name="Text Box 20"/>
            <p:cNvSpPr txBox="1">
              <a:spLocks noChangeArrowheads="1"/>
            </p:cNvSpPr>
            <p:nvPr/>
          </p:nvSpPr>
          <p:spPr bwMode="auto">
            <a:xfrm>
              <a:off x="1016" y="2888"/>
              <a:ext cx="831" cy="271"/>
            </a:xfrm>
            <a:prstGeom prst="rect"/>
            <a:noFill/>
            <a:ln w="12700">
              <a:noFill/>
              <a:miter lim="800000"/>
              <a:headEnd type="none" w="sm" len="sm"/>
              <a:tailEnd type="none" w="sm" len="sm"/>
            </a:ln>
          </p:spPr>
          <p:txBody>
            <a:bodyPr wrap="none">
              <a:spAutoFit/>
            </a:bodyPr>
            <a:p>
              <a:r>
                <a:rPr altLang="en-US" b="1" sz="2200" lang="zh-CN">
                  <a:latin typeface="黑体" pitchFamily="2" charset="-122"/>
                  <a:ea typeface="黑体" pitchFamily="2" charset="-122"/>
                </a:rPr>
                <a:t>总线批准</a:t>
              </a:r>
            </a:p>
          </p:txBody>
        </p:sp>
        <p:sp>
          <p:nvSpPr>
            <p:cNvPr id="1048637" name="Line 23"/>
            <p:cNvSpPr>
              <a:spLocks noChangeShapeType="1"/>
            </p:cNvSpPr>
            <p:nvPr/>
          </p:nvSpPr>
          <p:spPr bwMode="auto">
            <a:xfrm>
              <a:off x="4191"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38" name="Text Box 25"/>
            <p:cNvSpPr txBox="1">
              <a:spLocks noChangeArrowheads="1"/>
            </p:cNvSpPr>
            <p:nvPr/>
          </p:nvSpPr>
          <p:spPr bwMode="auto">
            <a:xfrm>
              <a:off x="3856" y="3483"/>
              <a:ext cx="635" cy="538"/>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639" name="Text Box 29"/>
            <p:cNvSpPr txBox="1">
              <a:spLocks noChangeArrowheads="1"/>
            </p:cNvSpPr>
            <p:nvPr/>
          </p:nvSpPr>
          <p:spPr bwMode="auto">
            <a:xfrm>
              <a:off x="3874"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640" name="Line 30"/>
            <p:cNvSpPr>
              <a:spLocks noChangeShapeType="1"/>
            </p:cNvSpPr>
            <p:nvPr/>
          </p:nvSpPr>
          <p:spPr bwMode="auto">
            <a:xfrm>
              <a:off x="2622" y="2523"/>
              <a:ext cx="408" cy="0"/>
            </a:xfrm>
            <a:prstGeom prst="line"/>
            <a:noFill/>
            <a:ln w="19050">
              <a:solidFill>
                <a:schemeClr val="accent1"/>
              </a:solidFill>
              <a:round/>
              <a:headEnd type="stealth" w="lg" len="lg"/>
              <a:tailEnd type="none" w="sm" len="sm"/>
            </a:ln>
          </p:spPr>
          <p:txBody>
            <a:bodyPr wrap="none"/>
            <a:p>
              <a:endParaRPr altLang="en-US" lang="zh-CN"/>
            </a:p>
          </p:txBody>
        </p:sp>
        <p:sp>
          <p:nvSpPr>
            <p:cNvPr id="1048641" name="Line 31"/>
            <p:cNvSpPr>
              <a:spLocks noChangeShapeType="1"/>
            </p:cNvSpPr>
            <p:nvPr/>
          </p:nvSpPr>
          <p:spPr bwMode="auto">
            <a:xfrm>
              <a:off x="3239" y="2324"/>
              <a:ext cx="0" cy="1152"/>
            </a:xfrm>
            <a:prstGeom prst="line"/>
            <a:noFill/>
            <a:ln w="28575">
              <a:solidFill>
                <a:schemeClr val="tx1"/>
              </a:solidFill>
              <a:round/>
              <a:headEnd type="stealth" w="lg" len="lg"/>
              <a:tailEnd type="stealth" w="lg" len="lg"/>
            </a:ln>
          </p:spPr>
          <p:txBody>
            <a:bodyPr wrap="none"/>
            <a:p>
              <a:endParaRPr altLang="en-US" lang="zh-CN"/>
            </a:p>
          </p:txBody>
        </p:sp>
        <p:sp>
          <p:nvSpPr>
            <p:cNvPr id="1048642" name="Line 32"/>
            <p:cNvSpPr>
              <a:spLocks noChangeShapeType="1"/>
            </p:cNvSpPr>
            <p:nvPr/>
          </p:nvSpPr>
          <p:spPr bwMode="auto">
            <a:xfrm>
              <a:off x="3030" y="2342"/>
              <a:ext cx="0" cy="181"/>
            </a:xfrm>
            <a:prstGeom prst="line"/>
            <a:noFill/>
            <a:ln w="19050">
              <a:solidFill>
                <a:schemeClr val="accent1"/>
              </a:solidFill>
              <a:round/>
              <a:headEnd type="none" w="sm" len="sm"/>
              <a:tailEnd type="none" w="sm" len="sm"/>
            </a:ln>
          </p:spPr>
          <p:txBody>
            <a:bodyPr wrap="none"/>
            <a:p>
              <a:endParaRPr altLang="en-US" lang="zh-CN"/>
            </a:p>
          </p:txBody>
        </p:sp>
        <p:sp>
          <p:nvSpPr>
            <p:cNvPr id="1048643" name="Line 33"/>
            <p:cNvSpPr>
              <a:spLocks noChangeShapeType="1"/>
            </p:cNvSpPr>
            <p:nvPr/>
          </p:nvSpPr>
          <p:spPr bwMode="auto">
            <a:xfrm>
              <a:off x="2604" y="2659"/>
              <a:ext cx="816" cy="0"/>
            </a:xfrm>
            <a:prstGeom prst="line"/>
            <a:noFill/>
            <a:ln w="19050">
              <a:solidFill>
                <a:schemeClr val="tx2"/>
              </a:solidFill>
              <a:round/>
              <a:headEnd/>
              <a:tailEnd/>
            </a:ln>
          </p:spPr>
          <p:txBody>
            <a:bodyPr wrap="none"/>
            <a:p>
              <a:endParaRPr altLang="en-US" lang="zh-CN"/>
            </a:p>
          </p:txBody>
        </p:sp>
        <p:sp>
          <p:nvSpPr>
            <p:cNvPr id="1048644" name="Line 35"/>
            <p:cNvSpPr>
              <a:spLocks noChangeShapeType="1"/>
            </p:cNvSpPr>
            <p:nvPr/>
          </p:nvSpPr>
          <p:spPr bwMode="auto">
            <a:xfrm>
              <a:off x="3420" y="2342"/>
              <a:ext cx="0" cy="317"/>
            </a:xfrm>
            <a:prstGeom prst="line"/>
            <a:noFill/>
            <a:ln w="19050">
              <a:solidFill>
                <a:schemeClr val="tx2"/>
              </a:solidFill>
              <a:round/>
              <a:headEnd type="stealth" w="lg" len="lg"/>
              <a:tailEnd/>
            </a:ln>
          </p:spPr>
          <p:txBody>
            <a:bodyPr wrap="none"/>
            <a:p>
              <a:endParaRPr altLang="en-US" lang="zh-CN"/>
            </a:p>
          </p:txBody>
        </p:sp>
        <p:sp>
          <p:nvSpPr>
            <p:cNvPr id="1048645" name="Line 37"/>
            <p:cNvSpPr>
              <a:spLocks noChangeShapeType="1"/>
            </p:cNvSpPr>
            <p:nvPr/>
          </p:nvSpPr>
          <p:spPr bwMode="auto">
            <a:xfrm>
              <a:off x="4182" y="2324"/>
              <a:ext cx="0" cy="1152"/>
            </a:xfrm>
            <a:prstGeom prst="line"/>
            <a:noFill/>
            <a:ln w="28575">
              <a:solidFill>
                <a:schemeClr val="tx1"/>
              </a:solidFill>
              <a:round/>
              <a:headEnd type="stealth" w="lg" len="lg"/>
              <a:tailEnd type="stealth" w="lg" len="lg"/>
            </a:ln>
          </p:spPr>
          <p:txBody>
            <a:bodyPr wrap="none"/>
            <a:p>
              <a:endParaRPr altLang="en-US" lang="zh-CN"/>
            </a:p>
          </p:txBody>
        </p:sp>
        <p:sp>
          <p:nvSpPr>
            <p:cNvPr id="1048646" name="Line 38"/>
            <p:cNvSpPr>
              <a:spLocks noChangeShapeType="1"/>
            </p:cNvSpPr>
            <p:nvPr/>
          </p:nvSpPr>
          <p:spPr bwMode="auto">
            <a:xfrm>
              <a:off x="2622" y="2931"/>
              <a:ext cx="1360" cy="0"/>
            </a:xfrm>
            <a:prstGeom prst="line"/>
            <a:noFill/>
            <a:ln w="19050">
              <a:solidFill>
                <a:schemeClr val="accent1"/>
              </a:solidFill>
              <a:round/>
              <a:headEnd type="stealth" w="lg" len="lg"/>
              <a:tailEnd type="none" w="sm" len="sm"/>
            </a:ln>
          </p:spPr>
          <p:txBody>
            <a:bodyPr wrap="none"/>
            <a:p>
              <a:endParaRPr altLang="en-US" lang="zh-CN"/>
            </a:p>
          </p:txBody>
        </p:sp>
        <p:sp>
          <p:nvSpPr>
            <p:cNvPr id="1048647" name="Line 40"/>
            <p:cNvSpPr>
              <a:spLocks noChangeShapeType="1"/>
            </p:cNvSpPr>
            <p:nvPr/>
          </p:nvSpPr>
          <p:spPr bwMode="auto">
            <a:xfrm>
              <a:off x="3982" y="2342"/>
              <a:ext cx="0" cy="589"/>
            </a:xfrm>
            <a:prstGeom prst="line"/>
            <a:noFill/>
            <a:ln w="19050">
              <a:solidFill>
                <a:schemeClr val="accent1"/>
              </a:solidFill>
              <a:round/>
              <a:headEnd type="none" w="sm" len="sm"/>
              <a:tailEnd type="none" w="sm" len="sm"/>
            </a:ln>
          </p:spPr>
          <p:txBody>
            <a:bodyPr wrap="none"/>
            <a:p>
              <a:endParaRPr altLang="en-US" lang="zh-CN"/>
            </a:p>
          </p:txBody>
        </p:sp>
        <p:sp>
          <p:nvSpPr>
            <p:cNvPr id="1048648" name="Line 41"/>
            <p:cNvSpPr>
              <a:spLocks noChangeShapeType="1"/>
            </p:cNvSpPr>
            <p:nvPr/>
          </p:nvSpPr>
          <p:spPr bwMode="auto">
            <a:xfrm>
              <a:off x="2604" y="3067"/>
              <a:ext cx="1814" cy="0"/>
            </a:xfrm>
            <a:prstGeom prst="line"/>
            <a:noFill/>
            <a:ln w="19050">
              <a:solidFill>
                <a:schemeClr val="tx2"/>
              </a:solidFill>
              <a:round/>
              <a:headEnd type="none" w="sm" len="sm"/>
              <a:tailEnd type="none" w="sm" len="sm"/>
            </a:ln>
          </p:spPr>
          <p:txBody>
            <a:bodyPr wrap="none"/>
            <a:p>
              <a:endParaRPr altLang="en-US" lang="zh-CN"/>
            </a:p>
          </p:txBody>
        </p:sp>
        <p:sp>
          <p:nvSpPr>
            <p:cNvPr id="1048649" name="Line 42"/>
            <p:cNvSpPr>
              <a:spLocks noChangeShapeType="1"/>
            </p:cNvSpPr>
            <p:nvPr/>
          </p:nvSpPr>
          <p:spPr bwMode="auto">
            <a:xfrm>
              <a:off x="4418" y="2342"/>
              <a:ext cx="0" cy="725"/>
            </a:xfrm>
            <a:prstGeom prst="line"/>
            <a:noFill/>
            <a:ln w="19050">
              <a:solidFill>
                <a:schemeClr val="tx2"/>
              </a:solidFill>
              <a:round/>
              <a:headEnd type="stealth" w="lg" len="lg"/>
              <a:tailEnd/>
            </a:ln>
          </p:spPr>
          <p:txBody>
            <a:bodyPr wrap="none"/>
            <a:p>
              <a:endParaRPr altLang="en-US" lang="zh-CN"/>
            </a:p>
          </p:txBody>
        </p:sp>
        <p:sp>
          <p:nvSpPr>
            <p:cNvPr id="1048650" name="Text Box 43"/>
            <p:cNvSpPr txBox="1">
              <a:spLocks noChangeArrowheads="1"/>
            </p:cNvSpPr>
            <p:nvPr/>
          </p:nvSpPr>
          <p:spPr bwMode="auto">
            <a:xfrm>
              <a:off x="3284" y="2681"/>
              <a:ext cx="780" cy="250"/>
            </a:xfrm>
            <a:prstGeom prst="rect"/>
            <a:noFill/>
            <a:ln w="12700">
              <a:noFill/>
              <a:miter lim="800000"/>
              <a:headEnd type="none" w="sm" len="sm"/>
              <a:tailEnd type="none" w="sm" len="sm"/>
            </a:ln>
          </p:spPr>
          <p:txBody>
            <a:bodyPr wrap="none">
              <a:spAutoFit/>
            </a:bodyPr>
            <a:p>
              <a:r>
                <a:rPr altLang="zh-CN" b="1" sz="2000" lang="en-US">
                  <a:solidFill>
                    <a:srgbClr val="FF0000"/>
                  </a:solidFill>
                  <a:latin typeface="黑体" pitchFamily="2" charset="-122"/>
                  <a:ea typeface="黑体" pitchFamily="2" charset="-122"/>
                </a:rPr>
                <a:t>DMA</a:t>
              </a:r>
              <a:r>
                <a:rPr altLang="en-US" b="1" sz="2000" lang="zh-CN">
                  <a:solidFill>
                    <a:srgbClr val="FF0000"/>
                  </a:solidFill>
                  <a:latin typeface="黑体" pitchFamily="2" charset="-122"/>
                  <a:ea typeface="黑体" pitchFamily="2" charset="-122"/>
                </a:rPr>
                <a:t>请求</a:t>
              </a:r>
            </a:p>
          </p:txBody>
        </p:sp>
        <p:sp>
          <p:nvSpPr>
            <p:cNvPr id="1048651" name="Text Box 44"/>
            <p:cNvSpPr txBox="1">
              <a:spLocks noChangeArrowheads="1"/>
            </p:cNvSpPr>
            <p:nvPr/>
          </p:nvSpPr>
          <p:spPr bwMode="auto">
            <a:xfrm>
              <a:off x="4417" y="2686"/>
              <a:ext cx="780" cy="250"/>
            </a:xfrm>
            <a:prstGeom prst="rect"/>
            <a:noFill/>
            <a:ln w="12700">
              <a:noFill/>
              <a:miter lim="800000"/>
              <a:headEnd type="none" w="sm" len="sm"/>
              <a:tailEnd type="none" w="sm" len="sm"/>
            </a:ln>
          </p:spPr>
          <p:txBody>
            <a:bodyPr wrap="none">
              <a:spAutoFit/>
            </a:bodyPr>
            <a:p>
              <a:r>
                <a:rPr altLang="zh-CN" b="1" sz="2000" lang="en-US">
                  <a:solidFill>
                    <a:srgbClr val="FF0000"/>
                  </a:solidFill>
                  <a:latin typeface="黑体" pitchFamily="2" charset="-122"/>
                  <a:ea typeface="黑体" pitchFamily="2" charset="-122"/>
                </a:rPr>
                <a:t>DMA</a:t>
              </a:r>
              <a:r>
                <a:rPr altLang="en-US" b="1" sz="2000" lang="zh-CN">
                  <a:solidFill>
                    <a:srgbClr val="FF0000"/>
                  </a:solidFill>
                  <a:latin typeface="黑体" pitchFamily="2" charset="-122"/>
                  <a:ea typeface="黑体" pitchFamily="2" charset="-122"/>
                </a:rPr>
                <a:t>批准</a:t>
              </a:r>
            </a:p>
          </p:txBody>
        </p:sp>
        <p:sp>
          <p:nvSpPr>
            <p:cNvPr id="1048652" name="Line 49"/>
            <p:cNvSpPr>
              <a:spLocks noChangeShapeType="1"/>
            </p:cNvSpPr>
            <p:nvPr/>
          </p:nvSpPr>
          <p:spPr bwMode="auto">
            <a:xfrm>
              <a:off x="2241" y="1661"/>
              <a:ext cx="0" cy="336"/>
            </a:xfrm>
            <a:prstGeom prst="line"/>
            <a:noFill/>
            <a:ln w="28575">
              <a:solidFill>
                <a:schemeClr val="tx1"/>
              </a:solidFill>
              <a:round/>
              <a:headEnd type="stealth" w="lg" len="lg"/>
              <a:tailEnd type="stealth" w="lg" len="lg"/>
            </a:ln>
          </p:spPr>
          <p:txBody>
            <a:bodyPr anchor="ctr" wrap="none"/>
            <a:p>
              <a:endParaRPr altLang="en-US" lang="zh-CN"/>
            </a:p>
          </p:txBody>
        </p:sp>
      </p:grpSp>
      <p:sp>
        <p:nvSpPr>
          <p:cNvPr id="1048653" name="Text Box 26"/>
          <p:cNvSpPr txBox="1">
            <a:spLocks noChangeArrowheads="1"/>
          </p:cNvSpPr>
          <p:nvPr/>
        </p:nvSpPr>
        <p:spPr bwMode="auto">
          <a:xfrm>
            <a:off x="4151784" y="6021288"/>
            <a:ext cx="4364732" cy="523220"/>
          </a:xfrm>
          <a:prstGeom prst="rect"/>
          <a:noFill/>
          <a:ln w="9525">
            <a:noFill/>
            <a:miter lim="800000"/>
            <a:headEnd/>
            <a:tailEnd/>
          </a:ln>
          <a:effectLst/>
        </p:spPr>
        <p:txBody>
          <a:bodyPr wrap="square">
            <a:spAutoFit/>
          </a:bodyPr>
          <a:p>
            <a:pPr>
              <a:spcBef>
                <a:spcPct val="50000"/>
              </a:spcBef>
            </a:pPr>
            <a:r>
              <a:rPr altLang="en-US" b="1" sz="2800" lang="zh-CN"/>
              <a:t>多路型</a:t>
            </a:r>
            <a:r>
              <a:rPr altLang="zh-CN" b="1" sz="2800" lang="en-US"/>
              <a:t>DMA</a:t>
            </a:r>
            <a:r>
              <a:rPr altLang="en-US" b="1" sz="2800" lang="zh-CN"/>
              <a:t>控制器接口</a:t>
            </a:r>
          </a:p>
        </p:txBody>
      </p:sp>
      <p:grpSp>
        <p:nvGrpSpPr>
          <p:cNvPr id="33" name="组合 34"/>
          <p:cNvGrpSpPr/>
          <p:nvPr/>
        </p:nvGrpSpPr>
        <p:grpSpPr>
          <a:xfrm>
            <a:off x="2351584" y="0"/>
            <a:ext cx="6632080" cy="839639"/>
            <a:chOff x="827584" y="0"/>
            <a:chExt cx="6632080" cy="839639"/>
          </a:xfrm>
        </p:grpSpPr>
        <p:sp>
          <p:nvSpPr>
            <p:cNvPr id="1048654" name="六边形 35"/>
            <p:cNvSpPr/>
            <p:nvPr/>
          </p:nvSpPr>
          <p:spPr>
            <a:xfrm>
              <a:off x="1119858" y="93956"/>
              <a:ext cx="6339806"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9.5.2   DMA</a:t>
              </a:r>
              <a:r>
                <a:rPr altLang="en-US" b="1" sz="2800" lang="zh-CN">
                  <a:solidFill>
                    <a:schemeClr val="tx1"/>
                  </a:solidFill>
                  <a:latin typeface="微软雅黑" panose="020B0503020204020204" pitchFamily="34" charset="-122"/>
                  <a:ea typeface="微软雅黑" panose="020B0503020204020204" pitchFamily="34" charset="-122"/>
                </a:rPr>
                <a:t>控制器与接口功能</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34" name="组合 36"/>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655"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656" name="椭圆 41"/>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35" name="组合 37"/>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657"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658" name="椭圆 39"/>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3" presetSubtype="16">
                                  <p:stCondLst>
                                    <p:cond delay="0"/>
                                  </p:stCondLst>
                                  <p:childTnLst>
                                    <p:set>
                                      <p:cBhvr>
                                        <p:cTn dur="1" fill="hold" id="6">
                                          <p:stCondLst>
                                            <p:cond delay="0"/>
                                          </p:stCondLst>
                                        </p:cTn>
                                        <p:tgtEl>
                                          <p:spTgt spid="32"/>
                                        </p:tgtEl>
                                        <p:attrNameLst>
                                          <p:attrName>style.visibility</p:attrName>
                                        </p:attrNameLst>
                                      </p:cBhvr>
                                      <p:to>
                                        <p:strVal val="visible"/>
                                      </p:to>
                                    </p:set>
                                    <p:anim calcmode="lin" valueType="num">
                                      <p:cBhvr>
                                        <p:cTn dur="500" fill="hold" id="7"/>
                                        <p:tgtEl>
                                          <p:spTgt spid="32"/>
                                        </p:tgtEl>
                                        <p:attrNameLst>
                                          <p:attrName>ppt_w</p:attrName>
                                        </p:attrNameLst>
                                      </p:cBhvr>
                                      <p:tavLst>
                                        <p:tav tm="0">
                                          <p:val>
                                            <p:fltVal val="0.0"/>
                                          </p:val>
                                        </p:tav>
                                        <p:tav tm="100000">
                                          <p:val>
                                            <p:strVal val="#ppt_w"/>
                                          </p:val>
                                        </p:tav>
                                      </p:tavLst>
                                    </p:anim>
                                    <p:anim calcmode="lin" valueType="num">
                                      <p:cBhvr>
                                        <p:cTn dur="500" fill="hold" id="8"/>
                                        <p:tgtEl>
                                          <p:spTgt spid="32"/>
                                        </p:tgtEl>
                                        <p:attrNameLst>
                                          <p:attrName>ppt_h</p:attrName>
                                        </p:attrNameLst>
                                      </p:cBhvr>
                                      <p:tavLst>
                                        <p:tav tm="0">
                                          <p:val>
                                            <p:fltVal val="0.0"/>
                                          </p:val>
                                        </p:tav>
                                        <p:tav tm="100000">
                                          <p:val>
                                            <p:strVal val="#ppt_h"/>
                                          </p:val>
                                        </p:tav>
                                      </p:tavLst>
                                    </p:anim>
                                  </p:childTnLst>
                                </p:cTn>
                              </p:par>
                            </p:childTnLst>
                          </p:cTn>
                        </p:par>
                        <p:par>
                          <p:cTn fill="hold" id="9">
                            <p:stCondLst>
                              <p:cond delay="500"/>
                            </p:stCondLst>
                            <p:childTnLst>
                              <p:par>
                                <p:cTn fill="hold" grpId="0" id="10" nodeType="afterEffect" presetClass="entr" presetID="22" presetSubtype="1">
                                  <p:stCondLst>
                                    <p:cond delay="0"/>
                                  </p:stCondLst>
                                  <p:childTnLst>
                                    <p:set>
                                      <p:cBhvr>
                                        <p:cTn dur="1" fill="hold" id="11">
                                          <p:stCondLst>
                                            <p:cond delay="0"/>
                                          </p:stCondLst>
                                        </p:cTn>
                                        <p:tgtEl>
                                          <p:spTgt spid="1048653"/>
                                        </p:tgtEl>
                                        <p:attrNameLst>
                                          <p:attrName>style.visibility</p:attrName>
                                        </p:attrNameLst>
                                      </p:cBhvr>
                                      <p:to>
                                        <p:strVal val="visible"/>
                                      </p:to>
                                    </p:set>
                                    <p:animEffect transition="in" filter="wipe(up)">
                                      <p:cBhvr>
                                        <p:cTn dur="500" id="12"/>
                                        <p:tgtEl>
                                          <p:spTgt spid="1048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6" name=""/>
        <p:cNvGrpSpPr/>
        <p:nvPr/>
      </p:nvGrpSpPr>
      <p:grpSpPr>
        <a:xfrm>
          <a:off x="0" y="0"/>
          <a:ext cx="0" cy="0"/>
          <a:chOff x="0" y="0"/>
          <a:chExt cx="0" cy="0"/>
        </a:xfrm>
      </p:grpSpPr>
      <p:sp>
        <p:nvSpPr>
          <p:cNvPr id="1048659" name="Text Box 56"/>
          <p:cNvSpPr txBox="1">
            <a:spLocks noChangeArrowheads="1"/>
          </p:cNvSpPr>
          <p:nvPr/>
        </p:nvSpPr>
        <p:spPr bwMode="auto">
          <a:xfrm>
            <a:off x="1631504" y="3049796"/>
            <a:ext cx="4032448"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(1) 接收</a:t>
            </a:r>
            <a:r>
              <a:rPr altLang="zh-CN" b="1" sz="2800" lang="en-US"/>
              <a:t>CPU</a:t>
            </a:r>
            <a:r>
              <a:rPr altLang="en-US" b="1" sz="2800" lang="zh-CN"/>
              <a:t>初始化信息</a:t>
            </a:r>
          </a:p>
        </p:txBody>
      </p:sp>
      <p:sp>
        <p:nvSpPr>
          <p:cNvPr id="1048660" name="Text Box 57"/>
          <p:cNvSpPr txBox="1">
            <a:spLocks noChangeArrowheads="1"/>
          </p:cNvSpPr>
          <p:nvPr/>
        </p:nvSpPr>
        <p:spPr bwMode="auto">
          <a:xfrm>
            <a:off x="5375920" y="3049796"/>
            <a:ext cx="5184576"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(传送方向、主存首址、交换量)</a:t>
            </a:r>
          </a:p>
        </p:txBody>
      </p:sp>
      <p:sp>
        <p:nvSpPr>
          <p:cNvPr id="1048661" name="Line 58"/>
          <p:cNvSpPr>
            <a:spLocks noChangeShapeType="1"/>
          </p:cNvSpPr>
          <p:nvPr/>
        </p:nvSpPr>
        <p:spPr bwMode="auto">
          <a:xfrm flipV="1">
            <a:off x="8448476" y="2835533"/>
            <a:ext cx="645863" cy="229319"/>
          </a:xfrm>
          <a:prstGeom prst="line"/>
          <a:noFill/>
          <a:ln w="25400">
            <a:solidFill>
              <a:srgbClr val="7030A0"/>
            </a:solidFill>
            <a:round/>
            <a:headEnd type="none" w="sm" len="sm"/>
            <a:tailEnd type="none" w="sm" len="sm"/>
          </a:ln>
          <a:effectLst/>
        </p:spPr>
        <p:txBody>
          <a:bodyPr anchor="ctr" wrap="none"/>
          <a:p>
            <a:endParaRPr altLang="en-US" b="1" sz="2800" lang="zh-CN"/>
          </a:p>
        </p:txBody>
      </p:sp>
      <p:sp>
        <p:nvSpPr>
          <p:cNvPr id="1048662" name="Text Box 59"/>
          <p:cNvSpPr txBox="1">
            <a:spLocks noChangeArrowheads="1"/>
          </p:cNvSpPr>
          <p:nvPr/>
        </p:nvSpPr>
        <p:spPr bwMode="auto">
          <a:xfrm>
            <a:off x="9071747" y="2526576"/>
            <a:ext cx="1617663" cy="523220"/>
          </a:xfrm>
          <a:prstGeom prst="rect"/>
          <a:noFill/>
          <a:ln w="12700">
            <a:noFill/>
            <a:miter lim="800000"/>
            <a:headEnd type="none" w="sm" len="sm"/>
            <a:tailEnd type="none" w="sm" len="sm"/>
          </a:ln>
          <a:effectLst/>
        </p:spPr>
        <p:txBody>
          <a:bodyPr>
            <a:spAutoFit/>
          </a:bodyPr>
          <a:p>
            <a:pPr>
              <a:spcBef>
                <a:spcPct val="50000"/>
              </a:spcBef>
            </a:pPr>
            <a:r>
              <a:rPr altLang="en-US" b="1" sz="2800" lang="zh-CN">
                <a:solidFill>
                  <a:srgbClr val="0000FF"/>
                </a:solidFill>
              </a:rPr>
              <a:t>初始化</a:t>
            </a:r>
          </a:p>
        </p:txBody>
      </p:sp>
      <p:sp>
        <p:nvSpPr>
          <p:cNvPr id="1048663" name="Text Box 60"/>
          <p:cNvSpPr txBox="1">
            <a:spLocks noChangeArrowheads="1"/>
          </p:cNvSpPr>
          <p:nvPr/>
        </p:nvSpPr>
        <p:spPr bwMode="auto">
          <a:xfrm>
            <a:off x="1631504" y="3769876"/>
            <a:ext cx="7583487" cy="523220"/>
          </a:xfrm>
          <a:prstGeom prst="rect"/>
          <a:noFill/>
          <a:ln w="12700">
            <a:noFill/>
            <a:miter lim="800000"/>
            <a:headEnd type="none" w="sm" len="sm"/>
            <a:tailEnd type="none" w="sm" len="sm"/>
          </a:ln>
          <a:effectLst/>
        </p:spPr>
        <p:txBody>
          <a:bodyPr>
            <a:spAutoFit/>
          </a:bodyPr>
          <a:p>
            <a:pPr>
              <a:spcBef>
                <a:spcPct val="50000"/>
              </a:spcBef>
            </a:pPr>
            <a:r>
              <a:rPr altLang="en-US" b="1" sz="2800" lang="zh-CN"/>
              <a:t>(2) 接收外设</a:t>
            </a:r>
            <a:r>
              <a:rPr altLang="zh-CN" b="1" sz="2800" lang="en-US"/>
              <a:t>DMA</a:t>
            </a:r>
            <a:r>
              <a:rPr altLang="en-US" b="1" sz="2800" lang="zh-CN"/>
              <a:t>请求, 判优, 向</a:t>
            </a:r>
            <a:r>
              <a:rPr altLang="zh-CN" b="1" sz="2800" lang="en-US"/>
              <a:t>CPU</a:t>
            </a:r>
            <a:r>
              <a:rPr altLang="en-US" b="1" sz="2800" lang="zh-CN"/>
              <a:t>申请总线</a:t>
            </a:r>
          </a:p>
        </p:txBody>
      </p:sp>
      <p:sp>
        <p:nvSpPr>
          <p:cNvPr id="1048664" name="Line 61"/>
          <p:cNvSpPr>
            <a:spLocks noChangeShapeType="1"/>
          </p:cNvSpPr>
          <p:nvPr/>
        </p:nvSpPr>
        <p:spPr bwMode="auto">
          <a:xfrm>
            <a:off x="8864872" y="4041338"/>
            <a:ext cx="471488"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65" name="Text Box 62"/>
          <p:cNvSpPr txBox="1">
            <a:spLocks noChangeArrowheads="1"/>
          </p:cNvSpPr>
          <p:nvPr/>
        </p:nvSpPr>
        <p:spPr bwMode="auto">
          <a:xfrm>
            <a:off x="9354986" y="3753306"/>
            <a:ext cx="1709566"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solidFill>
                  <a:srgbClr val="0000FF"/>
                </a:solidFill>
              </a:rPr>
              <a:t>传送前</a:t>
            </a:r>
          </a:p>
        </p:txBody>
      </p:sp>
      <p:sp>
        <p:nvSpPr>
          <p:cNvPr id="1048666" name="Text Box 63"/>
          <p:cNvSpPr txBox="1">
            <a:spLocks noChangeArrowheads="1"/>
          </p:cNvSpPr>
          <p:nvPr/>
        </p:nvSpPr>
        <p:spPr bwMode="auto">
          <a:xfrm>
            <a:off x="1621564" y="4581128"/>
            <a:ext cx="6652543" cy="820738"/>
          </a:xfrm>
          <a:prstGeom prst="rect"/>
          <a:noFill/>
          <a:ln w="12700">
            <a:noFill/>
            <a:miter lim="800000"/>
            <a:headEnd type="none" w="sm" len="sm"/>
            <a:tailEnd type="none" w="sm" len="sm"/>
          </a:ln>
          <a:effectLst/>
        </p:spPr>
        <p:txBody>
          <a:bodyPr wrap="square">
            <a:spAutoFit/>
          </a:bodyPr>
          <a:p>
            <a:pPr>
              <a:lnSpc>
                <a:spcPts val="2000"/>
              </a:lnSpc>
              <a:spcBef>
                <a:spcPct val="50000"/>
              </a:spcBef>
            </a:pPr>
            <a:r>
              <a:rPr altLang="en-US" b="1" sz="2800" lang="zh-CN"/>
              <a:t>(3) 接管总线权,发总线地址、读/写命令</a:t>
            </a:r>
            <a:endParaRPr altLang="zh-CN" b="1" sz="2800" lang="en-US"/>
          </a:p>
          <a:p>
            <a:pPr>
              <a:lnSpc>
                <a:spcPts val="2000"/>
              </a:lnSpc>
              <a:spcBef>
                <a:spcPct val="50000"/>
              </a:spcBef>
            </a:pPr>
            <a:r>
              <a:rPr altLang="zh-CN" b="1" sz="2800" lang="en-US"/>
              <a:t>    </a:t>
            </a:r>
            <a:r>
              <a:rPr altLang="en-US" b="1" sz="2800" lang="zh-CN"/>
              <a:t>并向</a:t>
            </a:r>
            <a:r>
              <a:rPr altLang="zh-CN" b="1" sz="2800" lang="en-US"/>
              <a:t>I/O</a:t>
            </a:r>
            <a:r>
              <a:rPr altLang="en-US" b="1" sz="2800" lang="zh-CN"/>
              <a:t>接口发出响应信号</a:t>
            </a:r>
          </a:p>
        </p:txBody>
      </p:sp>
      <p:sp>
        <p:nvSpPr>
          <p:cNvPr id="1048667" name="Line 64"/>
          <p:cNvSpPr>
            <a:spLocks noChangeShapeType="1"/>
          </p:cNvSpPr>
          <p:nvPr/>
        </p:nvSpPr>
        <p:spPr bwMode="auto">
          <a:xfrm>
            <a:off x="8648848" y="4910262"/>
            <a:ext cx="471488"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68" name="Text Box 65"/>
          <p:cNvSpPr txBox="1">
            <a:spLocks noChangeArrowheads="1"/>
          </p:cNvSpPr>
          <p:nvPr/>
        </p:nvSpPr>
        <p:spPr bwMode="auto">
          <a:xfrm>
            <a:off x="9027665" y="4630515"/>
            <a:ext cx="1754188" cy="523220"/>
          </a:xfrm>
          <a:prstGeom prst="rect"/>
          <a:noFill/>
          <a:ln w="12700">
            <a:noFill/>
            <a:miter lim="800000"/>
            <a:headEnd type="none" w="sm" len="sm"/>
            <a:tailEnd type="none" w="sm" len="sm"/>
          </a:ln>
          <a:effectLst/>
        </p:spPr>
        <p:txBody>
          <a:bodyPr>
            <a:spAutoFit/>
          </a:bodyPr>
          <a:p>
            <a:pPr>
              <a:spcBef>
                <a:spcPct val="50000"/>
              </a:spcBef>
            </a:pPr>
            <a:r>
              <a:rPr altLang="en-US" b="1" sz="2800" lang="zh-CN">
                <a:solidFill>
                  <a:srgbClr val="0000FF"/>
                </a:solidFill>
              </a:rPr>
              <a:t>传送期间</a:t>
            </a:r>
          </a:p>
        </p:txBody>
      </p:sp>
      <p:sp>
        <p:nvSpPr>
          <p:cNvPr id="1048669" name="Text Box 76"/>
          <p:cNvSpPr txBox="1">
            <a:spLocks noChangeArrowheads="1"/>
          </p:cNvSpPr>
          <p:nvPr/>
        </p:nvSpPr>
        <p:spPr bwMode="auto">
          <a:xfrm>
            <a:off x="1674365" y="1052736"/>
            <a:ext cx="8886825" cy="946150"/>
          </a:xfrm>
          <a:prstGeom prst="rect"/>
          <a:noFill/>
          <a:ln w="9525">
            <a:noFill/>
            <a:miter lim="800000"/>
            <a:headEnd/>
            <a:tailEnd/>
          </a:ln>
          <a:effectLst/>
        </p:spPr>
        <p:txBody>
          <a:bodyPr>
            <a:spAutoFit/>
          </a:bodyPr>
          <a:p>
            <a:pPr>
              <a:spcBef>
                <a:spcPct val="50000"/>
              </a:spcBef>
            </a:pPr>
            <a:r>
              <a:rPr altLang="en-US" b="1" sz="2800" lang="zh-CN"/>
              <a:t>现代计算机一般设置专用</a:t>
            </a:r>
            <a:r>
              <a:rPr altLang="zh-CN" b="1" sz="2800" lang="en-US"/>
              <a:t>DMA</a:t>
            </a:r>
            <a:r>
              <a:rPr altLang="en-US" b="1" sz="2800" lang="zh-CN"/>
              <a:t>控制器, </a:t>
            </a:r>
            <a:r>
              <a:rPr altLang="zh-CN" b="1" sz="2800" lang="en-US"/>
              <a:t>DMA</a:t>
            </a:r>
            <a:r>
              <a:rPr altLang="en-US" b="1" sz="2800" lang="zh-CN"/>
              <a:t>控制器和接口各自的功能是:</a:t>
            </a:r>
          </a:p>
        </p:txBody>
      </p:sp>
      <p:sp>
        <p:nvSpPr>
          <p:cNvPr id="1048670" name="Text Box 56"/>
          <p:cNvSpPr txBox="1">
            <a:spLocks noChangeArrowheads="1"/>
          </p:cNvSpPr>
          <p:nvPr/>
        </p:nvSpPr>
        <p:spPr bwMode="auto">
          <a:xfrm>
            <a:off x="1631504" y="5570076"/>
            <a:ext cx="7017344"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a:t>
            </a:r>
            <a:r>
              <a:rPr altLang="zh-CN" b="1" sz="2800" lang="en-US"/>
              <a:t>4</a:t>
            </a:r>
            <a:r>
              <a:rPr altLang="en-US" b="1" sz="2800" lang="zh-CN"/>
              <a:t>) 向</a:t>
            </a:r>
            <a:r>
              <a:rPr altLang="zh-CN" b="1" sz="2800" lang="en-US"/>
              <a:t>CPU</a:t>
            </a:r>
            <a:r>
              <a:rPr altLang="en-US" b="1" sz="2800" lang="zh-CN"/>
              <a:t>撤销请求，并向</a:t>
            </a:r>
            <a:r>
              <a:rPr altLang="zh-CN" b="1" sz="2800" lang="en-US"/>
              <a:t>I/O</a:t>
            </a:r>
            <a:r>
              <a:rPr altLang="en-US" b="1" sz="2800" lang="zh-CN"/>
              <a:t>发结束信号</a:t>
            </a:r>
          </a:p>
        </p:txBody>
      </p:sp>
      <p:sp>
        <p:nvSpPr>
          <p:cNvPr id="1048671" name="Line 61"/>
          <p:cNvSpPr>
            <a:spLocks noChangeShapeType="1"/>
          </p:cNvSpPr>
          <p:nvPr/>
        </p:nvSpPr>
        <p:spPr bwMode="auto">
          <a:xfrm>
            <a:off x="8328248" y="5838944"/>
            <a:ext cx="471488"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72" name="Text Box 62"/>
          <p:cNvSpPr txBox="1">
            <a:spLocks noChangeArrowheads="1"/>
          </p:cNvSpPr>
          <p:nvPr/>
        </p:nvSpPr>
        <p:spPr bwMode="auto">
          <a:xfrm>
            <a:off x="8924553" y="5550912"/>
            <a:ext cx="1851967"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solidFill>
                  <a:srgbClr val="0000FF"/>
                </a:solidFill>
              </a:rPr>
              <a:t>传送结束</a:t>
            </a:r>
          </a:p>
        </p:txBody>
      </p:sp>
      <p:grpSp>
        <p:nvGrpSpPr>
          <p:cNvPr id="37" name="组合 17"/>
          <p:cNvGrpSpPr/>
          <p:nvPr/>
        </p:nvGrpSpPr>
        <p:grpSpPr>
          <a:xfrm>
            <a:off x="1920999" y="2213149"/>
            <a:ext cx="3958977" cy="519112"/>
            <a:chOff x="396999" y="2213149"/>
            <a:chExt cx="3958977" cy="519112"/>
          </a:xfrm>
        </p:grpSpPr>
        <p:sp>
          <p:nvSpPr>
            <p:cNvPr id="1048673" name="Text Box 55"/>
            <p:cNvSpPr txBox="1">
              <a:spLocks noChangeArrowheads="1"/>
            </p:cNvSpPr>
            <p:nvPr/>
          </p:nvSpPr>
          <p:spPr bwMode="auto">
            <a:xfrm>
              <a:off x="937304" y="2213149"/>
              <a:ext cx="3418672" cy="519112"/>
            </a:xfrm>
            <a:prstGeom prst="rect"/>
            <a:noFill/>
            <a:ln w="12700">
              <a:noFill/>
              <a:miter lim="800000"/>
              <a:headEnd type="none" w="sm" len="sm"/>
              <a:tailEnd type="none" w="sm" len="sm"/>
            </a:ln>
            <a:effectLst/>
          </p:spPr>
          <p:txBody>
            <a:bodyPr wrap="square">
              <a:spAutoFit/>
            </a:bodyPr>
            <a:p>
              <a:pPr>
                <a:spcBef>
                  <a:spcPct val="50000"/>
                </a:spcBef>
              </a:pPr>
              <a:r>
                <a:rPr altLang="zh-CN" b="1" sz="2800" lang="en-US"/>
                <a:t>DMA</a:t>
              </a:r>
              <a:r>
                <a:rPr altLang="en-US" b="1" sz="2800" lang="zh-CN"/>
                <a:t>控制器的功能</a:t>
              </a:r>
            </a:p>
          </p:txBody>
        </p:sp>
        <p:pic>
          <p:nvPicPr>
            <p:cNvPr id="2097153" name="Picture 4" descr="C:\Users\Administrator\Desktop\微立体创业计划\004.png"/>
            <p:cNvPicPr>
              <a:picLocks noChangeAspect="1" noChangeArrowheads="1"/>
            </p:cNvPicPr>
            <p:nvPr/>
          </p:nvPicPr>
          <p:blipFill>
            <a:blip xmlns:r="http://schemas.openxmlformats.org/officeDocument/2006/relationships" r:embed="rId1" cstate="print"/>
            <a:srcRect/>
            <a:stretch>
              <a:fillRect/>
            </a:stretch>
          </p:blipFill>
          <p:spPr bwMode="auto">
            <a:xfrm>
              <a:off x="396999" y="2219770"/>
              <a:ext cx="457340" cy="457340"/>
            </a:xfrm>
            <a:prstGeom prst="rect"/>
            <a:noFill/>
            <a:effectLst>
              <a:outerShdw algn="tl" blurRad="127000" dir="3000000" dist="63500" rotWithShape="0" sx="104000" sy="104000">
                <a:prstClr val="black">
                  <a:alpha val="34000"/>
                </a:prstClr>
              </a:outerShdw>
            </a:effectLst>
          </p:spPr>
        </p:pic>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37"/>
                                        </p:tgtEl>
                                        <p:attrNameLst>
                                          <p:attrName>style.visibility</p:attrName>
                                        </p:attrNameLst>
                                      </p:cBhvr>
                                      <p:to>
                                        <p:strVal val="visible"/>
                                      </p:to>
                                    </p:set>
                                    <p:animEffect transition="in" filter="wipe(left)">
                                      <p:cBhvr>
                                        <p:cTn dur="500" id="7"/>
                                        <p:tgtEl>
                                          <p:spTgt spid="3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59">
                                            <p:txEl>
                                              <p:pRg st="0" end="0"/>
                                            </p:txEl>
                                          </p:spTgt>
                                        </p:tgtEl>
                                        <p:attrNameLst>
                                          <p:attrName>style.visibility</p:attrName>
                                        </p:attrNameLst>
                                      </p:cBhvr>
                                      <p:to>
                                        <p:strVal val="visible"/>
                                      </p:to>
                                    </p:set>
                                    <p:animEffect transition="in" filter="wipe(left)">
                                      <p:cBhvr>
                                        <p:cTn dur="500" id="12"/>
                                        <p:tgtEl>
                                          <p:spTgt spid="1048659">
                                            <p:txEl>
                                              <p:pRg st="0" end="0"/>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60">
                                            <p:txEl>
                                              <p:pRg st="0" end="0"/>
                                            </p:txEl>
                                          </p:spTgt>
                                        </p:tgtEl>
                                        <p:attrNameLst>
                                          <p:attrName>style.visibility</p:attrName>
                                        </p:attrNameLst>
                                      </p:cBhvr>
                                      <p:to>
                                        <p:strVal val="visible"/>
                                      </p:to>
                                    </p:set>
                                    <p:animEffect transition="in" filter="wipe(left)">
                                      <p:cBhvr>
                                        <p:cTn dur="500" id="17"/>
                                        <p:tgtEl>
                                          <p:spTgt spid="1048660">
                                            <p:txEl>
                                              <p:pRg st="0" end="0"/>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661"/>
                                        </p:tgtEl>
                                        <p:attrNameLst>
                                          <p:attrName>style.visibility</p:attrName>
                                        </p:attrNameLst>
                                      </p:cBhvr>
                                      <p:to>
                                        <p:strVal val="visible"/>
                                      </p:to>
                                    </p:set>
                                    <p:animEffect transition="in" filter="wipe(left)">
                                      <p:cBhvr>
                                        <p:cTn dur="500" id="22"/>
                                        <p:tgtEl>
                                          <p:spTgt spid="1048661"/>
                                        </p:tgtEl>
                                      </p:cBhvr>
                                    </p:animEffect>
                                  </p:childTnLst>
                                </p:cTn>
                              </p:par>
                            </p:childTnLst>
                          </p:cTn>
                        </p:par>
                        <p:par>
                          <p:cTn fill="hold" id="23">
                            <p:stCondLst>
                              <p:cond delay="500"/>
                            </p:stCondLst>
                            <p:childTnLst>
                              <p:par>
                                <p:cTn fill="hold" grpId="0" id="24" nodeType="afterEffect" presetClass="entr" presetID="22" presetSubtype="8">
                                  <p:stCondLst>
                                    <p:cond delay="0"/>
                                  </p:stCondLst>
                                  <p:childTnLst>
                                    <p:set>
                                      <p:cBhvr>
                                        <p:cTn dur="1" fill="hold" id="25">
                                          <p:stCondLst>
                                            <p:cond delay="0"/>
                                          </p:stCondLst>
                                        </p:cTn>
                                        <p:tgtEl>
                                          <p:spTgt spid="1048662">
                                            <p:txEl>
                                              <p:pRg st="0" end="0"/>
                                            </p:txEl>
                                          </p:spTgt>
                                        </p:tgtEl>
                                        <p:attrNameLst>
                                          <p:attrName>style.visibility</p:attrName>
                                        </p:attrNameLst>
                                      </p:cBhvr>
                                      <p:to>
                                        <p:strVal val="visible"/>
                                      </p:to>
                                    </p:set>
                                    <p:animEffect transition="in" filter="wipe(left)">
                                      <p:cBhvr>
                                        <p:cTn dur="500" id="26"/>
                                        <p:tgtEl>
                                          <p:spTgt spid="1048662">
                                            <p:txEl>
                                              <p:pRg st="0" end="0"/>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8">
                                  <p:stCondLst>
                                    <p:cond delay="0"/>
                                  </p:stCondLst>
                                  <p:childTnLst>
                                    <p:set>
                                      <p:cBhvr>
                                        <p:cTn dur="1" fill="hold" id="30">
                                          <p:stCondLst>
                                            <p:cond delay="0"/>
                                          </p:stCondLst>
                                        </p:cTn>
                                        <p:tgtEl>
                                          <p:spTgt spid="1048663">
                                            <p:txEl>
                                              <p:pRg st="0" end="0"/>
                                            </p:txEl>
                                          </p:spTgt>
                                        </p:tgtEl>
                                        <p:attrNameLst>
                                          <p:attrName>style.visibility</p:attrName>
                                        </p:attrNameLst>
                                      </p:cBhvr>
                                      <p:to>
                                        <p:strVal val="visible"/>
                                      </p:to>
                                    </p:set>
                                    <p:animEffect transition="in" filter="wipe(left)">
                                      <p:cBhvr>
                                        <p:cTn dur="500" id="31"/>
                                        <p:tgtEl>
                                          <p:spTgt spid="1048663">
                                            <p:txEl>
                                              <p:pRg st="0" end="0"/>
                                            </p:txEl>
                                          </p:spTgt>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8664"/>
                                        </p:tgtEl>
                                        <p:attrNameLst>
                                          <p:attrName>style.visibility</p:attrName>
                                        </p:attrNameLst>
                                      </p:cBhvr>
                                      <p:to>
                                        <p:strVal val="visible"/>
                                      </p:to>
                                    </p:set>
                                    <p:animEffect transition="in" filter="wipe(left)">
                                      <p:cBhvr>
                                        <p:cTn dur="500" id="36"/>
                                        <p:tgtEl>
                                          <p:spTgt spid="1048664"/>
                                        </p:tgtEl>
                                      </p:cBhvr>
                                    </p:animEffect>
                                  </p:childTnLst>
                                </p:cTn>
                              </p:par>
                            </p:childTnLst>
                          </p:cTn>
                        </p:par>
                        <p:par>
                          <p:cTn fill="hold" id="37">
                            <p:stCondLst>
                              <p:cond delay="500"/>
                            </p:stCondLst>
                            <p:childTnLst>
                              <p:par>
                                <p:cTn fill="hold" grpId="0" id="38" nodeType="afterEffect" presetClass="entr" presetID="22" presetSubtype="8">
                                  <p:stCondLst>
                                    <p:cond delay="0"/>
                                  </p:stCondLst>
                                  <p:childTnLst>
                                    <p:set>
                                      <p:cBhvr>
                                        <p:cTn dur="1" fill="hold" id="39">
                                          <p:stCondLst>
                                            <p:cond delay="0"/>
                                          </p:stCondLst>
                                        </p:cTn>
                                        <p:tgtEl>
                                          <p:spTgt spid="1048665">
                                            <p:txEl>
                                              <p:pRg st="0" end="0"/>
                                            </p:txEl>
                                          </p:spTgt>
                                        </p:tgtEl>
                                        <p:attrNameLst>
                                          <p:attrName>style.visibility</p:attrName>
                                        </p:attrNameLst>
                                      </p:cBhvr>
                                      <p:to>
                                        <p:strVal val="visible"/>
                                      </p:to>
                                    </p:set>
                                    <p:animEffect transition="in" filter="wipe(left)">
                                      <p:cBhvr>
                                        <p:cTn dur="500" id="40"/>
                                        <p:tgtEl>
                                          <p:spTgt spid="1048665">
                                            <p:txEl>
                                              <p:pRg st="0" end="0"/>
                                            </p:txEl>
                                          </p:spTgt>
                                        </p:tgtEl>
                                      </p:cBhvr>
                                    </p:animEffec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2" presetSubtype="8">
                                  <p:stCondLst>
                                    <p:cond delay="0"/>
                                  </p:stCondLst>
                                  <p:childTnLst>
                                    <p:set>
                                      <p:cBhvr>
                                        <p:cTn dur="1" fill="hold" id="44">
                                          <p:stCondLst>
                                            <p:cond delay="0"/>
                                          </p:stCondLst>
                                        </p:cTn>
                                        <p:tgtEl>
                                          <p:spTgt spid="1048666">
                                            <p:txEl>
                                              <p:pRg st="0" end="0"/>
                                            </p:txEl>
                                          </p:spTgt>
                                        </p:tgtEl>
                                        <p:attrNameLst>
                                          <p:attrName>style.visibility</p:attrName>
                                        </p:attrNameLst>
                                      </p:cBhvr>
                                      <p:to>
                                        <p:strVal val="visible"/>
                                      </p:to>
                                    </p:set>
                                    <p:animEffect transition="in" filter="wipe(left)">
                                      <p:cBhvr>
                                        <p:cTn dur="500" id="45"/>
                                        <p:tgtEl>
                                          <p:spTgt spid="1048666">
                                            <p:txEl>
                                              <p:pRg st="0" end="0"/>
                                            </p:txEl>
                                          </p:spTgt>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8">
                                  <p:stCondLst>
                                    <p:cond delay="0"/>
                                  </p:stCondLst>
                                  <p:childTnLst>
                                    <p:set>
                                      <p:cBhvr>
                                        <p:cTn dur="1" fill="hold" id="49">
                                          <p:stCondLst>
                                            <p:cond delay="0"/>
                                          </p:stCondLst>
                                        </p:cTn>
                                        <p:tgtEl>
                                          <p:spTgt spid="1048666">
                                            <p:txEl>
                                              <p:pRg st="1" end="1"/>
                                            </p:txEl>
                                          </p:spTgt>
                                        </p:tgtEl>
                                        <p:attrNameLst>
                                          <p:attrName>style.visibility</p:attrName>
                                        </p:attrNameLst>
                                      </p:cBhvr>
                                      <p:to>
                                        <p:strVal val="visible"/>
                                      </p:to>
                                    </p:set>
                                    <p:animEffect transition="in" filter="wipe(left)">
                                      <p:cBhvr>
                                        <p:cTn dur="500" id="50"/>
                                        <p:tgtEl>
                                          <p:spTgt spid="1048666">
                                            <p:txEl>
                                              <p:pRg st="1" end="1"/>
                                            </p:txEl>
                                          </p:spTgt>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2" presetSubtype="8">
                                  <p:stCondLst>
                                    <p:cond delay="0"/>
                                  </p:stCondLst>
                                  <p:childTnLst>
                                    <p:set>
                                      <p:cBhvr>
                                        <p:cTn dur="1" fill="hold" id="54">
                                          <p:stCondLst>
                                            <p:cond delay="0"/>
                                          </p:stCondLst>
                                        </p:cTn>
                                        <p:tgtEl>
                                          <p:spTgt spid="1048667"/>
                                        </p:tgtEl>
                                        <p:attrNameLst>
                                          <p:attrName>style.visibility</p:attrName>
                                        </p:attrNameLst>
                                      </p:cBhvr>
                                      <p:to>
                                        <p:strVal val="visible"/>
                                      </p:to>
                                    </p:set>
                                    <p:animEffect transition="in" filter="wipe(left)">
                                      <p:cBhvr>
                                        <p:cTn dur="500" id="55"/>
                                        <p:tgtEl>
                                          <p:spTgt spid="1048667"/>
                                        </p:tgtEl>
                                      </p:cBhvr>
                                    </p:animEffect>
                                  </p:childTnLst>
                                </p:cTn>
                              </p:par>
                            </p:childTnLst>
                          </p:cTn>
                        </p:par>
                        <p:par>
                          <p:cTn fill="hold" id="56">
                            <p:stCondLst>
                              <p:cond delay="500"/>
                            </p:stCondLst>
                            <p:childTnLst>
                              <p:par>
                                <p:cTn fill="hold" grpId="0" id="57" nodeType="afterEffect" presetClass="entr" presetID="22" presetSubtype="8">
                                  <p:stCondLst>
                                    <p:cond delay="0"/>
                                  </p:stCondLst>
                                  <p:childTnLst>
                                    <p:set>
                                      <p:cBhvr>
                                        <p:cTn dur="1" fill="hold" id="58">
                                          <p:stCondLst>
                                            <p:cond delay="0"/>
                                          </p:stCondLst>
                                        </p:cTn>
                                        <p:tgtEl>
                                          <p:spTgt spid="1048668">
                                            <p:txEl>
                                              <p:pRg st="0" end="0"/>
                                            </p:txEl>
                                          </p:spTgt>
                                        </p:tgtEl>
                                        <p:attrNameLst>
                                          <p:attrName>style.visibility</p:attrName>
                                        </p:attrNameLst>
                                      </p:cBhvr>
                                      <p:to>
                                        <p:strVal val="visible"/>
                                      </p:to>
                                    </p:set>
                                    <p:animEffect transition="in" filter="wipe(left)">
                                      <p:cBhvr>
                                        <p:cTn dur="500" id="59"/>
                                        <p:tgtEl>
                                          <p:spTgt spid="1048668">
                                            <p:txEl>
                                              <p:pRg st="0" end="0"/>
                                            </p:txEl>
                                          </p:spTgt>
                                        </p:tgtEl>
                                      </p:cBhvr>
                                    </p:animEffec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22" presetSubtype="8">
                                  <p:stCondLst>
                                    <p:cond delay="0"/>
                                  </p:stCondLst>
                                  <p:childTnLst>
                                    <p:set>
                                      <p:cBhvr>
                                        <p:cTn dur="1" fill="hold" id="63">
                                          <p:stCondLst>
                                            <p:cond delay="0"/>
                                          </p:stCondLst>
                                        </p:cTn>
                                        <p:tgtEl>
                                          <p:spTgt spid="1048670">
                                            <p:txEl>
                                              <p:pRg st="0" end="0"/>
                                            </p:txEl>
                                          </p:spTgt>
                                        </p:tgtEl>
                                        <p:attrNameLst>
                                          <p:attrName>style.visibility</p:attrName>
                                        </p:attrNameLst>
                                      </p:cBhvr>
                                      <p:to>
                                        <p:strVal val="visible"/>
                                      </p:to>
                                    </p:set>
                                    <p:animEffect transition="in" filter="wipe(left)">
                                      <p:cBhvr>
                                        <p:cTn dur="500" id="64"/>
                                        <p:tgtEl>
                                          <p:spTgt spid="1048670">
                                            <p:txEl>
                                              <p:pRg st="0" end="0"/>
                                            </p:txEl>
                                          </p:spTgt>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22" presetSubtype="8">
                                  <p:stCondLst>
                                    <p:cond delay="0"/>
                                  </p:stCondLst>
                                  <p:childTnLst>
                                    <p:set>
                                      <p:cBhvr>
                                        <p:cTn dur="1" fill="hold" id="68">
                                          <p:stCondLst>
                                            <p:cond delay="0"/>
                                          </p:stCondLst>
                                        </p:cTn>
                                        <p:tgtEl>
                                          <p:spTgt spid="1048671"/>
                                        </p:tgtEl>
                                        <p:attrNameLst>
                                          <p:attrName>style.visibility</p:attrName>
                                        </p:attrNameLst>
                                      </p:cBhvr>
                                      <p:to>
                                        <p:strVal val="visible"/>
                                      </p:to>
                                    </p:set>
                                    <p:animEffect transition="in" filter="wipe(left)">
                                      <p:cBhvr>
                                        <p:cTn dur="500" id="69"/>
                                        <p:tgtEl>
                                          <p:spTgt spid="1048671"/>
                                        </p:tgtEl>
                                      </p:cBhvr>
                                    </p:animEffect>
                                  </p:childTnLst>
                                </p:cTn>
                              </p:par>
                            </p:childTnLst>
                          </p:cTn>
                        </p:par>
                        <p:par>
                          <p:cTn fill="hold" id="70">
                            <p:stCondLst>
                              <p:cond delay="500"/>
                            </p:stCondLst>
                            <p:childTnLst>
                              <p:par>
                                <p:cTn fill="hold" grpId="0" id="71" nodeType="afterEffect" presetClass="entr" presetID="22" presetSubtype="8">
                                  <p:stCondLst>
                                    <p:cond delay="0"/>
                                  </p:stCondLst>
                                  <p:childTnLst>
                                    <p:set>
                                      <p:cBhvr>
                                        <p:cTn dur="1" fill="hold" id="72">
                                          <p:stCondLst>
                                            <p:cond delay="0"/>
                                          </p:stCondLst>
                                        </p:cTn>
                                        <p:tgtEl>
                                          <p:spTgt spid="1048672">
                                            <p:txEl>
                                              <p:pRg st="0" end="0"/>
                                            </p:txEl>
                                          </p:spTgt>
                                        </p:tgtEl>
                                        <p:attrNameLst>
                                          <p:attrName>style.visibility</p:attrName>
                                        </p:attrNameLst>
                                      </p:cBhvr>
                                      <p:to>
                                        <p:strVal val="visible"/>
                                      </p:to>
                                    </p:set>
                                    <p:animEffect transition="in" filter="wipe(left)">
                                      <p:cBhvr>
                                        <p:cTn dur="500" id="73"/>
                                        <p:tgtEl>
                                          <p:spTgt spid="10486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9" grpId="0" build="p" autoUpdateAnimBg="0"/>
      <p:bldP spid="1048660" grpId="0" build="p" autoUpdateAnimBg="0" advAuto="2000"/>
      <p:bldP spid="1048661" grpId="0" animBg="1"/>
      <p:bldP spid="1048662" grpId="0" build="p" autoUpdateAnimBg="0" advAuto="0"/>
      <p:bldP spid="1048663" grpId="0" build="p" autoUpdateAnimBg="0"/>
      <p:bldP spid="1048664" grpId="0" animBg="1"/>
      <p:bldP spid="1048665" grpId="0" build="p" autoUpdateAnimBg="0" advAuto="0"/>
      <p:bldP spid="1048666" grpId="0" build="p" autoUpdateAnimBg="0"/>
      <p:bldP spid="1048667" grpId="0" animBg="1"/>
      <p:bldP spid="1048668" grpId="0" build="p" autoUpdateAnimBg="0" advAuto="0"/>
      <p:bldP spid="1048670" grpId="0" build="p" autoUpdateAnimBg="0"/>
      <p:bldP spid="1048671" grpId="0" animBg="1"/>
      <p:bldP spid="1048672"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38" name=""/>
        <p:cNvGrpSpPr/>
        <p:nvPr/>
      </p:nvGrpSpPr>
      <p:grpSpPr>
        <a:xfrm>
          <a:off x="0" y="0"/>
          <a:ext cx="0" cy="0"/>
          <a:chOff x="0" y="0"/>
          <a:chExt cx="0" cy="0"/>
        </a:xfrm>
      </p:grpSpPr>
      <p:sp>
        <p:nvSpPr>
          <p:cNvPr id="1048674" name="Text Box 67"/>
          <p:cNvSpPr txBox="1">
            <a:spLocks noChangeArrowheads="1"/>
          </p:cNvSpPr>
          <p:nvPr/>
        </p:nvSpPr>
        <p:spPr bwMode="auto">
          <a:xfrm>
            <a:off x="1831208" y="1988840"/>
            <a:ext cx="6989762"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(1) 接收</a:t>
            </a:r>
            <a:r>
              <a:rPr altLang="zh-CN" b="1" sz="2800" lang="en-US"/>
              <a:t>CPU</a:t>
            </a:r>
            <a:r>
              <a:rPr altLang="en-US" b="1" sz="2800" lang="zh-CN"/>
              <a:t>初始化信息(外设寻址信息)</a:t>
            </a:r>
          </a:p>
        </p:txBody>
      </p:sp>
      <p:sp>
        <p:nvSpPr>
          <p:cNvPr id="1048675" name="Line 68"/>
          <p:cNvSpPr>
            <a:spLocks noChangeShapeType="1"/>
          </p:cNvSpPr>
          <p:nvPr/>
        </p:nvSpPr>
        <p:spPr bwMode="auto">
          <a:xfrm>
            <a:off x="8336783" y="2266652"/>
            <a:ext cx="471487"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76" name="Text Box 69"/>
          <p:cNvSpPr txBox="1">
            <a:spLocks noChangeArrowheads="1"/>
          </p:cNvSpPr>
          <p:nvPr/>
        </p:nvSpPr>
        <p:spPr bwMode="auto">
          <a:xfrm>
            <a:off x="8820970" y="2011521"/>
            <a:ext cx="1617663" cy="523220"/>
          </a:xfrm>
          <a:prstGeom prst="rect"/>
          <a:noFill/>
          <a:ln w="12700">
            <a:noFill/>
            <a:miter lim="800000"/>
            <a:headEnd type="none" w="sm" len="sm"/>
            <a:tailEnd type="none" w="sm" len="sm"/>
          </a:ln>
          <a:effectLst/>
        </p:spPr>
        <p:txBody>
          <a:bodyPr>
            <a:spAutoFit/>
          </a:bodyPr>
          <a:p>
            <a:pPr>
              <a:spcBef>
                <a:spcPct val="50000"/>
              </a:spcBef>
            </a:pPr>
            <a:r>
              <a:rPr altLang="en-US" b="1" sz="2800" lang="zh-CN">
                <a:solidFill>
                  <a:srgbClr val="0000FF"/>
                </a:solidFill>
              </a:rPr>
              <a:t>初始化</a:t>
            </a:r>
          </a:p>
        </p:txBody>
      </p:sp>
      <p:sp>
        <p:nvSpPr>
          <p:cNvPr id="1048677" name="Text Box 70"/>
          <p:cNvSpPr txBox="1">
            <a:spLocks noChangeArrowheads="1"/>
          </p:cNvSpPr>
          <p:nvPr/>
        </p:nvSpPr>
        <p:spPr bwMode="auto">
          <a:xfrm>
            <a:off x="1831208" y="2614212"/>
            <a:ext cx="4383087" cy="523220"/>
          </a:xfrm>
          <a:prstGeom prst="rect"/>
          <a:noFill/>
          <a:ln w="12700">
            <a:noFill/>
            <a:miter lim="800000"/>
            <a:headEnd type="none" w="sm" len="sm"/>
            <a:tailEnd type="none" w="sm" len="sm"/>
          </a:ln>
          <a:effectLst/>
        </p:spPr>
        <p:txBody>
          <a:bodyPr>
            <a:spAutoFit/>
          </a:bodyPr>
          <a:p>
            <a:pPr>
              <a:spcBef>
                <a:spcPct val="50000"/>
              </a:spcBef>
            </a:pPr>
            <a:r>
              <a:rPr altLang="en-US" b="1" sz="2800" lang="zh-CN"/>
              <a:t>(2) 向</a:t>
            </a:r>
            <a:r>
              <a:rPr altLang="zh-CN" b="1" sz="2800" lang="en-US"/>
              <a:t>DMA</a:t>
            </a:r>
            <a:r>
              <a:rPr altLang="en-US" b="1" sz="2800" lang="zh-CN"/>
              <a:t>控制器发请求</a:t>
            </a:r>
          </a:p>
        </p:txBody>
      </p:sp>
      <p:sp>
        <p:nvSpPr>
          <p:cNvPr id="1048678" name="Line 71"/>
          <p:cNvSpPr>
            <a:spLocks noChangeShapeType="1"/>
          </p:cNvSpPr>
          <p:nvPr/>
        </p:nvSpPr>
        <p:spPr bwMode="auto">
          <a:xfrm>
            <a:off x="5881938" y="2920837"/>
            <a:ext cx="471488"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79" name="Text Box 72"/>
          <p:cNvSpPr txBox="1">
            <a:spLocks noChangeArrowheads="1"/>
          </p:cNvSpPr>
          <p:nvPr/>
        </p:nvSpPr>
        <p:spPr bwMode="auto">
          <a:xfrm>
            <a:off x="6458002" y="2632805"/>
            <a:ext cx="3799656"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solidFill>
                  <a:srgbClr val="0000FF"/>
                </a:solidFill>
              </a:rPr>
              <a:t>传送前, 外设准备好</a:t>
            </a:r>
          </a:p>
        </p:txBody>
      </p:sp>
      <p:sp>
        <p:nvSpPr>
          <p:cNvPr id="1048680" name="Text Box 73"/>
          <p:cNvSpPr txBox="1">
            <a:spLocks noChangeArrowheads="1"/>
          </p:cNvSpPr>
          <p:nvPr/>
        </p:nvSpPr>
        <p:spPr bwMode="auto">
          <a:xfrm>
            <a:off x="1837558" y="3198213"/>
            <a:ext cx="3756348"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(3) 向总线传送数据</a:t>
            </a:r>
          </a:p>
        </p:txBody>
      </p:sp>
      <p:sp>
        <p:nvSpPr>
          <p:cNvPr id="1048681" name="Line 74"/>
          <p:cNvSpPr>
            <a:spLocks noChangeShapeType="1"/>
          </p:cNvSpPr>
          <p:nvPr/>
        </p:nvSpPr>
        <p:spPr bwMode="auto">
          <a:xfrm>
            <a:off x="5881938" y="3564926"/>
            <a:ext cx="471487"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82" name="Text Box 75"/>
          <p:cNvSpPr txBox="1">
            <a:spLocks noChangeArrowheads="1"/>
          </p:cNvSpPr>
          <p:nvPr/>
        </p:nvSpPr>
        <p:spPr bwMode="auto">
          <a:xfrm>
            <a:off x="6450858" y="3261713"/>
            <a:ext cx="2311400" cy="523220"/>
          </a:xfrm>
          <a:prstGeom prst="rect"/>
          <a:noFill/>
          <a:ln w="12700">
            <a:noFill/>
            <a:miter lim="800000"/>
            <a:headEnd type="none" w="sm" len="sm"/>
            <a:tailEnd type="none" w="sm" len="sm"/>
          </a:ln>
          <a:effectLst/>
        </p:spPr>
        <p:txBody>
          <a:bodyPr>
            <a:spAutoFit/>
          </a:bodyPr>
          <a:p>
            <a:pPr>
              <a:spcBef>
                <a:spcPct val="50000"/>
              </a:spcBef>
            </a:pPr>
            <a:r>
              <a:rPr altLang="en-US" b="1" sz="2800" lang="zh-CN">
                <a:solidFill>
                  <a:srgbClr val="0000FF"/>
                </a:solidFill>
              </a:rPr>
              <a:t>传送期间</a:t>
            </a:r>
          </a:p>
        </p:txBody>
      </p:sp>
      <p:sp>
        <p:nvSpPr>
          <p:cNvPr id="1048683" name="Text Box 56"/>
          <p:cNvSpPr txBox="1">
            <a:spLocks noChangeArrowheads="1"/>
          </p:cNvSpPr>
          <p:nvPr/>
        </p:nvSpPr>
        <p:spPr bwMode="auto">
          <a:xfrm>
            <a:off x="1849490" y="3822720"/>
            <a:ext cx="3771900" cy="523220"/>
          </a:xfrm>
          <a:prstGeom prst="rect"/>
          <a:noFill/>
          <a:ln w="12700">
            <a:noFill/>
            <a:miter lim="800000"/>
            <a:headEnd type="none" w="sm" len="sm"/>
            <a:tailEnd type="none" w="sm" len="sm"/>
          </a:ln>
          <a:effectLst/>
        </p:spPr>
        <p:txBody>
          <a:bodyPr>
            <a:spAutoFit/>
          </a:bodyPr>
          <a:p>
            <a:pPr>
              <a:spcBef>
                <a:spcPct val="50000"/>
              </a:spcBef>
            </a:pPr>
            <a:r>
              <a:rPr altLang="en-US" b="1" sz="2800" lang="zh-CN"/>
              <a:t>(</a:t>
            </a:r>
            <a:r>
              <a:rPr altLang="zh-CN" b="1" sz="2800" lang="en-US"/>
              <a:t>4</a:t>
            </a:r>
            <a:r>
              <a:rPr altLang="en-US" b="1" sz="2800" lang="zh-CN"/>
              <a:t>) 向</a:t>
            </a:r>
            <a:r>
              <a:rPr altLang="zh-CN" b="1" sz="2800" lang="en-US"/>
              <a:t>CPU</a:t>
            </a:r>
            <a:r>
              <a:rPr altLang="en-US" b="1" sz="2800" lang="zh-CN"/>
              <a:t>发中断请求</a:t>
            </a:r>
          </a:p>
        </p:txBody>
      </p:sp>
      <p:sp>
        <p:nvSpPr>
          <p:cNvPr id="1048684" name="Line 61"/>
          <p:cNvSpPr>
            <a:spLocks noChangeShapeType="1"/>
          </p:cNvSpPr>
          <p:nvPr/>
        </p:nvSpPr>
        <p:spPr bwMode="auto">
          <a:xfrm>
            <a:off x="5881938" y="4129916"/>
            <a:ext cx="471488" cy="0"/>
          </a:xfrm>
          <a:prstGeom prst="line"/>
          <a:noFill/>
          <a:ln w="25400">
            <a:solidFill>
              <a:srgbClr val="990099"/>
            </a:solidFill>
            <a:round/>
            <a:headEnd type="none" w="sm" len="sm"/>
            <a:tailEnd type="none" w="sm" len="sm"/>
          </a:ln>
          <a:effectLst/>
        </p:spPr>
        <p:txBody>
          <a:bodyPr anchor="ctr" wrap="none"/>
          <a:p>
            <a:endParaRPr altLang="en-US" b="1" sz="2800" lang="zh-CN"/>
          </a:p>
        </p:txBody>
      </p:sp>
      <p:sp>
        <p:nvSpPr>
          <p:cNvPr id="1048685" name="Text Box 62"/>
          <p:cNvSpPr txBox="1">
            <a:spLocks noChangeArrowheads="1"/>
          </p:cNvSpPr>
          <p:nvPr/>
        </p:nvSpPr>
        <p:spPr bwMode="auto">
          <a:xfrm>
            <a:off x="6478243" y="3841884"/>
            <a:ext cx="1851967" cy="523220"/>
          </a:xfrm>
          <a:prstGeom prst="rect"/>
          <a:noFill/>
          <a:ln w="12700">
            <a:noFill/>
            <a:miter lim="800000"/>
            <a:headEnd type="none" w="sm" len="sm"/>
            <a:tailEnd type="none" w="sm" len="sm"/>
          </a:ln>
          <a:effectLst/>
        </p:spPr>
        <p:txBody>
          <a:bodyPr wrap="square">
            <a:spAutoFit/>
          </a:bodyPr>
          <a:p>
            <a:pPr>
              <a:spcBef>
                <a:spcPct val="50000"/>
              </a:spcBef>
            </a:pPr>
            <a:r>
              <a:rPr altLang="en-US" b="1" sz="2800" lang="zh-CN">
                <a:solidFill>
                  <a:srgbClr val="0000FF"/>
                </a:solidFill>
              </a:rPr>
              <a:t>传送结束</a:t>
            </a:r>
          </a:p>
        </p:txBody>
      </p:sp>
      <p:grpSp>
        <p:nvGrpSpPr>
          <p:cNvPr id="39" name="组合 15"/>
          <p:cNvGrpSpPr/>
          <p:nvPr/>
        </p:nvGrpSpPr>
        <p:grpSpPr>
          <a:xfrm>
            <a:off x="2174964" y="1196752"/>
            <a:ext cx="2336860" cy="519113"/>
            <a:chOff x="650964" y="1196752"/>
            <a:chExt cx="2336860" cy="519113"/>
          </a:xfrm>
        </p:grpSpPr>
        <p:sp>
          <p:nvSpPr>
            <p:cNvPr id="1048686" name="Text Box 66"/>
            <p:cNvSpPr txBox="1">
              <a:spLocks noChangeArrowheads="1"/>
            </p:cNvSpPr>
            <p:nvPr/>
          </p:nvSpPr>
          <p:spPr bwMode="auto">
            <a:xfrm>
              <a:off x="1115616" y="1196752"/>
              <a:ext cx="1872208" cy="519113"/>
            </a:xfrm>
            <a:prstGeom prst="rect"/>
            <a:noFill/>
            <a:ln w="12700">
              <a:noFill/>
              <a:miter lim="800000"/>
              <a:headEnd type="none" w="sm" len="sm"/>
              <a:tailEnd type="none" w="sm" len="sm"/>
            </a:ln>
            <a:effectLst/>
          </p:spPr>
          <p:txBody>
            <a:bodyPr wrap="square">
              <a:spAutoFit/>
            </a:bodyPr>
            <a:p>
              <a:pPr>
                <a:spcBef>
                  <a:spcPct val="50000"/>
                </a:spcBef>
              </a:pPr>
              <a:r>
                <a:rPr altLang="en-US" b="1" sz="2800" lang="zh-CN"/>
                <a:t>接口功能</a:t>
              </a:r>
            </a:p>
          </p:txBody>
        </p:sp>
        <p:pic>
          <p:nvPicPr>
            <p:cNvPr id="2097154" name="Picture 4" descr="C:\Users\Administrator\Desktop\微立体创业计划\004.png"/>
            <p:cNvPicPr>
              <a:picLocks noChangeAspect="1" noChangeArrowheads="1"/>
            </p:cNvPicPr>
            <p:nvPr/>
          </p:nvPicPr>
          <p:blipFill>
            <a:blip xmlns:r="http://schemas.openxmlformats.org/officeDocument/2006/relationships" r:embed="rId1" cstate="print"/>
            <a:srcRect/>
            <a:stretch>
              <a:fillRect/>
            </a:stretch>
          </p:blipFill>
          <p:spPr bwMode="auto">
            <a:xfrm>
              <a:off x="650964" y="1214160"/>
              <a:ext cx="457340" cy="457340"/>
            </a:xfrm>
            <a:prstGeom prst="rect"/>
            <a:noFill/>
            <a:effectLst>
              <a:outerShdw algn="tl" blurRad="127000" dir="3000000" dist="63500" rotWithShape="0" sx="104000" sy="104000">
                <a:prstClr val="black">
                  <a:alpha val="34000"/>
                </a:prstClr>
              </a:outerShdw>
            </a:effectLst>
          </p:spPr>
        </p:pic>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74">
                                            <p:txEl>
                                              <p:pRg st="0" end="0"/>
                                            </p:txEl>
                                          </p:spTgt>
                                        </p:tgtEl>
                                        <p:attrNameLst>
                                          <p:attrName>style.visibility</p:attrName>
                                        </p:attrNameLst>
                                      </p:cBhvr>
                                      <p:to>
                                        <p:strVal val="visible"/>
                                      </p:to>
                                    </p:set>
                                    <p:animEffect transition="in" filter="wipe(left)">
                                      <p:cBhvr>
                                        <p:cTn dur="500" id="7"/>
                                        <p:tgtEl>
                                          <p:spTgt spid="104867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75"/>
                                        </p:tgtEl>
                                        <p:attrNameLst>
                                          <p:attrName>style.visibility</p:attrName>
                                        </p:attrNameLst>
                                      </p:cBhvr>
                                      <p:to>
                                        <p:strVal val="visible"/>
                                      </p:to>
                                    </p:set>
                                    <p:animEffect transition="in" filter="wipe(left)">
                                      <p:cBhvr>
                                        <p:cTn dur="500" id="12"/>
                                        <p:tgtEl>
                                          <p:spTgt spid="1048675"/>
                                        </p:tgtEl>
                                      </p:cBhvr>
                                    </p:animEffect>
                                  </p:childTnLst>
                                </p:cTn>
                              </p:par>
                            </p:childTnLst>
                          </p:cTn>
                        </p:par>
                        <p:par>
                          <p:cTn fill="hold" id="13">
                            <p:stCondLst>
                              <p:cond delay="500"/>
                            </p:stCondLst>
                            <p:childTnLst>
                              <p:par>
                                <p:cTn fill="hold" grpId="0" id="14" nodeType="afterEffect" presetClass="entr" presetID="22" presetSubtype="8">
                                  <p:stCondLst>
                                    <p:cond delay="0"/>
                                  </p:stCondLst>
                                  <p:childTnLst>
                                    <p:set>
                                      <p:cBhvr>
                                        <p:cTn dur="1" fill="hold" id="15">
                                          <p:stCondLst>
                                            <p:cond delay="0"/>
                                          </p:stCondLst>
                                        </p:cTn>
                                        <p:tgtEl>
                                          <p:spTgt spid="1048676">
                                            <p:txEl>
                                              <p:pRg st="0" end="0"/>
                                            </p:txEl>
                                          </p:spTgt>
                                        </p:tgtEl>
                                        <p:attrNameLst>
                                          <p:attrName>style.visibility</p:attrName>
                                        </p:attrNameLst>
                                      </p:cBhvr>
                                      <p:to>
                                        <p:strVal val="visible"/>
                                      </p:to>
                                    </p:set>
                                    <p:animEffect transition="in" filter="wipe(left)">
                                      <p:cBhvr>
                                        <p:cTn dur="500" id="16"/>
                                        <p:tgtEl>
                                          <p:spTgt spid="1048676">
                                            <p:txEl>
                                              <p:pRg st="0" end="0"/>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8">
                                  <p:stCondLst>
                                    <p:cond delay="0"/>
                                  </p:stCondLst>
                                  <p:childTnLst>
                                    <p:set>
                                      <p:cBhvr>
                                        <p:cTn dur="1" fill="hold" id="20">
                                          <p:stCondLst>
                                            <p:cond delay="0"/>
                                          </p:stCondLst>
                                        </p:cTn>
                                        <p:tgtEl>
                                          <p:spTgt spid="1048677">
                                            <p:txEl>
                                              <p:pRg st="0" end="0"/>
                                            </p:txEl>
                                          </p:spTgt>
                                        </p:tgtEl>
                                        <p:attrNameLst>
                                          <p:attrName>style.visibility</p:attrName>
                                        </p:attrNameLst>
                                      </p:cBhvr>
                                      <p:to>
                                        <p:strVal val="visible"/>
                                      </p:to>
                                    </p:set>
                                    <p:animEffect transition="in" filter="wipe(left)">
                                      <p:cBhvr>
                                        <p:cTn dur="500" id="21"/>
                                        <p:tgtEl>
                                          <p:spTgt spid="1048677">
                                            <p:txEl>
                                              <p:pRg st="0" end="0"/>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678"/>
                                        </p:tgtEl>
                                        <p:attrNameLst>
                                          <p:attrName>style.visibility</p:attrName>
                                        </p:attrNameLst>
                                      </p:cBhvr>
                                      <p:to>
                                        <p:strVal val="visible"/>
                                      </p:to>
                                    </p:set>
                                    <p:animEffect transition="in" filter="wipe(left)">
                                      <p:cBhvr>
                                        <p:cTn dur="500" id="26"/>
                                        <p:tgtEl>
                                          <p:spTgt spid="1048678"/>
                                        </p:tgtEl>
                                      </p:cBhvr>
                                    </p:animEffect>
                                  </p:childTnLst>
                                </p:cTn>
                              </p:par>
                            </p:childTnLst>
                          </p:cTn>
                        </p:par>
                        <p:par>
                          <p:cTn fill="hold" id="27">
                            <p:stCondLst>
                              <p:cond delay="500"/>
                            </p:stCondLst>
                            <p:childTnLst>
                              <p:par>
                                <p:cTn fill="hold" grpId="0" id="28" nodeType="afterEffect" presetClass="entr" presetID="22" presetSubtype="8">
                                  <p:stCondLst>
                                    <p:cond delay="0"/>
                                  </p:stCondLst>
                                  <p:childTnLst>
                                    <p:set>
                                      <p:cBhvr>
                                        <p:cTn dur="1" fill="hold" id="29">
                                          <p:stCondLst>
                                            <p:cond delay="0"/>
                                          </p:stCondLst>
                                        </p:cTn>
                                        <p:tgtEl>
                                          <p:spTgt spid="1048679">
                                            <p:txEl>
                                              <p:pRg st="0" end="0"/>
                                            </p:txEl>
                                          </p:spTgt>
                                        </p:tgtEl>
                                        <p:attrNameLst>
                                          <p:attrName>style.visibility</p:attrName>
                                        </p:attrNameLst>
                                      </p:cBhvr>
                                      <p:to>
                                        <p:strVal val="visible"/>
                                      </p:to>
                                    </p:set>
                                    <p:animEffect transition="in" filter="wipe(left)">
                                      <p:cBhvr>
                                        <p:cTn dur="500" id="30"/>
                                        <p:tgtEl>
                                          <p:spTgt spid="1048679">
                                            <p:txEl>
                                              <p:pRg st="0" end="0"/>
                                            </p:txEl>
                                          </p:spTgt>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8">
                                  <p:stCondLst>
                                    <p:cond delay="0"/>
                                  </p:stCondLst>
                                  <p:childTnLst>
                                    <p:set>
                                      <p:cBhvr>
                                        <p:cTn dur="1" fill="hold" id="34">
                                          <p:stCondLst>
                                            <p:cond delay="0"/>
                                          </p:stCondLst>
                                        </p:cTn>
                                        <p:tgtEl>
                                          <p:spTgt spid="1048680">
                                            <p:txEl>
                                              <p:pRg st="0" end="0"/>
                                            </p:txEl>
                                          </p:spTgt>
                                        </p:tgtEl>
                                        <p:attrNameLst>
                                          <p:attrName>style.visibility</p:attrName>
                                        </p:attrNameLst>
                                      </p:cBhvr>
                                      <p:to>
                                        <p:strVal val="visible"/>
                                      </p:to>
                                    </p:set>
                                    <p:animEffect transition="in" filter="wipe(left)">
                                      <p:cBhvr>
                                        <p:cTn dur="500" id="35"/>
                                        <p:tgtEl>
                                          <p:spTgt spid="1048680">
                                            <p:txEl>
                                              <p:pRg st="0" end="0"/>
                                            </p:txEl>
                                          </p:spTgt>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8">
                                  <p:stCondLst>
                                    <p:cond delay="0"/>
                                  </p:stCondLst>
                                  <p:childTnLst>
                                    <p:set>
                                      <p:cBhvr>
                                        <p:cTn dur="1" fill="hold" id="39">
                                          <p:stCondLst>
                                            <p:cond delay="0"/>
                                          </p:stCondLst>
                                        </p:cTn>
                                        <p:tgtEl>
                                          <p:spTgt spid="1048681"/>
                                        </p:tgtEl>
                                        <p:attrNameLst>
                                          <p:attrName>style.visibility</p:attrName>
                                        </p:attrNameLst>
                                      </p:cBhvr>
                                      <p:to>
                                        <p:strVal val="visible"/>
                                      </p:to>
                                    </p:set>
                                    <p:animEffect transition="in" filter="wipe(left)">
                                      <p:cBhvr>
                                        <p:cTn dur="500" id="40"/>
                                        <p:tgtEl>
                                          <p:spTgt spid="1048681"/>
                                        </p:tgtEl>
                                      </p:cBhvr>
                                    </p:animEffect>
                                  </p:childTnLst>
                                </p:cTn>
                              </p:par>
                            </p:childTnLst>
                          </p:cTn>
                        </p:par>
                        <p:par>
                          <p:cTn fill="hold" id="41">
                            <p:stCondLst>
                              <p:cond delay="500"/>
                            </p:stCondLst>
                            <p:childTnLst>
                              <p:par>
                                <p:cTn fill="hold" grpId="0" id="42" nodeType="afterEffect" presetClass="entr" presetID="22" presetSubtype="8">
                                  <p:stCondLst>
                                    <p:cond delay="0"/>
                                  </p:stCondLst>
                                  <p:childTnLst>
                                    <p:set>
                                      <p:cBhvr>
                                        <p:cTn dur="1" fill="hold" id="43">
                                          <p:stCondLst>
                                            <p:cond delay="0"/>
                                          </p:stCondLst>
                                        </p:cTn>
                                        <p:tgtEl>
                                          <p:spTgt spid="1048682">
                                            <p:txEl>
                                              <p:pRg st="0" end="0"/>
                                            </p:txEl>
                                          </p:spTgt>
                                        </p:tgtEl>
                                        <p:attrNameLst>
                                          <p:attrName>style.visibility</p:attrName>
                                        </p:attrNameLst>
                                      </p:cBhvr>
                                      <p:to>
                                        <p:strVal val="visible"/>
                                      </p:to>
                                    </p:set>
                                    <p:animEffect transition="in" filter="wipe(left)">
                                      <p:cBhvr>
                                        <p:cTn dur="500" id="44"/>
                                        <p:tgtEl>
                                          <p:spTgt spid="1048682">
                                            <p:txEl>
                                              <p:pRg st="0" end="0"/>
                                            </p:txEl>
                                          </p:spTgt>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2" presetSubtype="8">
                                  <p:stCondLst>
                                    <p:cond delay="0"/>
                                  </p:stCondLst>
                                  <p:childTnLst>
                                    <p:set>
                                      <p:cBhvr>
                                        <p:cTn dur="1" fill="hold" id="48">
                                          <p:stCondLst>
                                            <p:cond delay="0"/>
                                          </p:stCondLst>
                                        </p:cTn>
                                        <p:tgtEl>
                                          <p:spTgt spid="1048683">
                                            <p:txEl>
                                              <p:pRg st="0" end="0"/>
                                            </p:txEl>
                                          </p:spTgt>
                                        </p:tgtEl>
                                        <p:attrNameLst>
                                          <p:attrName>style.visibility</p:attrName>
                                        </p:attrNameLst>
                                      </p:cBhvr>
                                      <p:to>
                                        <p:strVal val="visible"/>
                                      </p:to>
                                    </p:set>
                                    <p:animEffect transition="in" filter="wipe(left)">
                                      <p:cBhvr>
                                        <p:cTn dur="500" id="49"/>
                                        <p:tgtEl>
                                          <p:spTgt spid="1048683">
                                            <p:txEl>
                                              <p:pRg st="0" end="0"/>
                                            </p:txEl>
                                          </p:spTgt>
                                        </p:tgtEl>
                                      </p:cBhvr>
                                    </p:animEffect>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22" presetSubtype="8">
                                  <p:stCondLst>
                                    <p:cond delay="0"/>
                                  </p:stCondLst>
                                  <p:childTnLst>
                                    <p:set>
                                      <p:cBhvr>
                                        <p:cTn dur="1" fill="hold" id="53">
                                          <p:stCondLst>
                                            <p:cond delay="0"/>
                                          </p:stCondLst>
                                        </p:cTn>
                                        <p:tgtEl>
                                          <p:spTgt spid="1048684"/>
                                        </p:tgtEl>
                                        <p:attrNameLst>
                                          <p:attrName>style.visibility</p:attrName>
                                        </p:attrNameLst>
                                      </p:cBhvr>
                                      <p:to>
                                        <p:strVal val="visible"/>
                                      </p:to>
                                    </p:set>
                                    <p:animEffect transition="in" filter="wipe(left)">
                                      <p:cBhvr>
                                        <p:cTn dur="500" id="54"/>
                                        <p:tgtEl>
                                          <p:spTgt spid="1048684"/>
                                        </p:tgtEl>
                                      </p:cBhvr>
                                    </p:animEffect>
                                  </p:childTnLst>
                                </p:cTn>
                              </p:par>
                            </p:childTnLst>
                          </p:cTn>
                        </p:par>
                        <p:par>
                          <p:cTn fill="hold" id="55">
                            <p:stCondLst>
                              <p:cond delay="500"/>
                            </p:stCondLst>
                            <p:childTnLst>
                              <p:par>
                                <p:cTn fill="hold" grpId="0" id="56" nodeType="afterEffect" presetClass="entr" presetID="22" presetSubtype="8">
                                  <p:stCondLst>
                                    <p:cond delay="0"/>
                                  </p:stCondLst>
                                  <p:childTnLst>
                                    <p:set>
                                      <p:cBhvr>
                                        <p:cTn dur="1" fill="hold" id="57">
                                          <p:stCondLst>
                                            <p:cond delay="0"/>
                                          </p:stCondLst>
                                        </p:cTn>
                                        <p:tgtEl>
                                          <p:spTgt spid="1048685">
                                            <p:txEl>
                                              <p:pRg st="0" end="0"/>
                                            </p:txEl>
                                          </p:spTgt>
                                        </p:tgtEl>
                                        <p:attrNameLst>
                                          <p:attrName>style.visibility</p:attrName>
                                        </p:attrNameLst>
                                      </p:cBhvr>
                                      <p:to>
                                        <p:strVal val="visible"/>
                                      </p:to>
                                    </p:set>
                                    <p:animEffect transition="in" filter="wipe(left)">
                                      <p:cBhvr>
                                        <p:cTn dur="500" id="58"/>
                                        <p:tgtEl>
                                          <p:spTgt spid="1048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4" grpId="0" build="p" autoUpdateAnimBg="0"/>
      <p:bldP spid="1048675" grpId="0" animBg="1"/>
      <p:bldP spid="1048676" grpId="0" build="p" autoUpdateAnimBg="0" advAuto="0"/>
      <p:bldP spid="1048677" grpId="0" build="p" autoUpdateAnimBg="0"/>
      <p:bldP spid="1048678" grpId="0" animBg="1"/>
      <p:bldP spid="1048679" grpId="0" build="p" autoUpdateAnimBg="0" advAuto="0"/>
      <p:bldP spid="1048680" grpId="0" build="p" autoUpdateAnimBg="0"/>
      <p:bldP spid="1048681" grpId="0" animBg="1"/>
      <p:bldP spid="1048682" grpId="0" build="p" autoUpdateAnimBg="0" advAuto="0"/>
      <p:bldP spid="1048683" grpId="0" build="p" autoUpdateAnimBg="0"/>
      <p:bldP spid="1048684" grpId="0" animBg="1"/>
      <p:bldP spid="1048685"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5CD"/>
        </a:solidFill>
      </p:bgPr>
    </p:bg>
    <p:spTree>
      <p:nvGrpSpPr>
        <p:cNvPr id="40" name=""/>
        <p:cNvGrpSpPr/>
        <p:nvPr/>
      </p:nvGrpSpPr>
      <p:grpSpPr>
        <a:xfrm>
          <a:off x="0" y="0"/>
          <a:ext cx="0" cy="0"/>
          <a:chOff x="0" y="0"/>
          <a:chExt cx="0" cy="0"/>
        </a:xfrm>
      </p:grpSpPr>
      <p:grpSp>
        <p:nvGrpSpPr>
          <p:cNvPr id="41" name="Group 54"/>
          <p:cNvGrpSpPr/>
          <p:nvPr/>
        </p:nvGrpSpPr>
        <p:grpSpPr bwMode="auto">
          <a:xfrm>
            <a:off x="2639616" y="1268760"/>
            <a:ext cx="7467600" cy="3509963"/>
            <a:chOff x="249" y="1660"/>
            <a:chExt cx="4704" cy="2211"/>
          </a:xfrm>
        </p:grpSpPr>
        <p:sp>
          <p:nvSpPr>
            <p:cNvPr id="1048687" name="Line 5"/>
            <p:cNvSpPr>
              <a:spLocks noChangeShapeType="1"/>
            </p:cNvSpPr>
            <p:nvPr/>
          </p:nvSpPr>
          <p:spPr bwMode="auto">
            <a:xfrm>
              <a:off x="249" y="1660"/>
              <a:ext cx="4704" cy="0"/>
            </a:xfrm>
            <a:prstGeom prst="line"/>
            <a:noFill/>
            <a:ln w="57150">
              <a:solidFill>
                <a:schemeClr val="tx1"/>
              </a:solidFill>
              <a:round/>
              <a:headEnd type="triangle" w="med" len="med"/>
              <a:tailEnd type="triangle" w="med" len="med"/>
            </a:ln>
          </p:spPr>
          <p:txBody>
            <a:bodyPr anchor="ctr" wrap="none"/>
            <a:p>
              <a:endParaRPr altLang="en-US" lang="zh-CN"/>
            </a:p>
          </p:txBody>
        </p:sp>
        <p:sp>
          <p:nvSpPr>
            <p:cNvPr id="1048688" name="Text Box 7"/>
            <p:cNvSpPr txBox="1">
              <a:spLocks noChangeArrowheads="1"/>
            </p:cNvSpPr>
            <p:nvPr/>
          </p:nvSpPr>
          <p:spPr bwMode="auto">
            <a:xfrm>
              <a:off x="345" y="1996"/>
              <a:ext cx="576" cy="961"/>
            </a:xfrm>
            <a:prstGeom prst="rect"/>
            <a:solidFill>
              <a:srgbClr val="6699FF"/>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spAutoFit/>
            </a:bodyPr>
            <a:p>
              <a:pPr algn="ctr">
                <a:spcBef>
                  <a:spcPct val="50000"/>
                </a:spcBef>
              </a:pPr>
              <a:endParaRPr altLang="zh-CN" b="1" sz="2400" lang="en-US">
                <a:solidFill>
                  <a:schemeClr val="bg2"/>
                </a:solidFill>
                <a:ea typeface="黑体" pitchFamily="2" charset="-122"/>
              </a:endParaRPr>
            </a:p>
            <a:p>
              <a:pPr algn="ctr">
                <a:spcBef>
                  <a:spcPct val="50000"/>
                </a:spcBef>
              </a:pPr>
              <a:r>
                <a:rPr altLang="zh-CN" b="1" sz="2400" lang="en-US">
                  <a:solidFill>
                    <a:schemeClr val="bg2"/>
                  </a:solidFill>
                  <a:ea typeface="黑体" pitchFamily="2" charset="-122"/>
                </a:rPr>
                <a:t>CPU</a:t>
              </a:r>
            </a:p>
            <a:p>
              <a:pPr algn="ctr">
                <a:spcBef>
                  <a:spcPct val="50000"/>
                </a:spcBef>
              </a:pPr>
              <a:endParaRPr altLang="zh-CN" b="1" sz="2400" lang="en-US">
                <a:solidFill>
                  <a:schemeClr val="bg2"/>
                </a:solidFill>
                <a:ea typeface="黑体" pitchFamily="2" charset="-122"/>
              </a:endParaRPr>
            </a:p>
          </p:txBody>
        </p:sp>
        <p:sp>
          <p:nvSpPr>
            <p:cNvPr id="1048689" name="Text Box 8"/>
            <p:cNvSpPr txBox="1">
              <a:spLocks noChangeArrowheads="1"/>
            </p:cNvSpPr>
            <p:nvPr/>
          </p:nvSpPr>
          <p:spPr bwMode="auto">
            <a:xfrm>
              <a:off x="1113" y="1996"/>
              <a:ext cx="576" cy="322"/>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zh-CN" b="1" sz="2800" lang="en-US">
                  <a:solidFill>
                    <a:schemeClr val="bg2"/>
                  </a:solidFill>
                  <a:ea typeface="黑体" pitchFamily="2" charset="-122"/>
                </a:rPr>
                <a:t>M</a:t>
              </a:r>
            </a:p>
          </p:txBody>
        </p:sp>
        <p:sp>
          <p:nvSpPr>
            <p:cNvPr id="1048690" name="Rectangle 9"/>
            <p:cNvSpPr>
              <a:spLocks noChangeArrowheads="1"/>
            </p:cNvSpPr>
            <p:nvPr/>
          </p:nvSpPr>
          <p:spPr bwMode="auto">
            <a:xfrm>
              <a:off x="1881" y="1996"/>
              <a:ext cx="723" cy="1138"/>
            </a:xfrm>
            <a:prstGeom prst="rect"/>
            <a:solidFill>
              <a:schemeClr val="bg1">
                <a:lumMod val="75000"/>
              </a:schemeClr>
            </a:solidFill>
            <a:ln w="38100">
              <a:solidFill>
                <a:schemeClr val="tx1"/>
              </a:solidFill>
              <a:miter lim="800000"/>
              <a:headEnd type="none" w="sm" len="sm"/>
              <a:tailEnd type="none" w="sm" len="sm"/>
            </a:ln>
            <a:effectLst>
              <a:outerShdw algn="ctr" dir="2700000" dist="107763" rotWithShape="0">
                <a:schemeClr val="bg2">
                  <a:alpha val="50000"/>
                </a:schemeClr>
              </a:outerShdw>
            </a:effectLst>
          </p:spPr>
          <p:txBody>
            <a:bodyPr anchor="ctr" wrap="none"/>
            <a:p>
              <a:pPr algn="ctr"/>
              <a:r>
                <a:rPr altLang="zh-CN" b="1" lang="en-US">
                  <a:solidFill>
                    <a:schemeClr val="folHlink"/>
                  </a:solidFill>
                  <a:ea typeface="黑体" pitchFamily="2" charset="-122"/>
                </a:rPr>
                <a:t>DMA</a:t>
              </a:r>
            </a:p>
            <a:p>
              <a:pPr algn="ctr"/>
              <a:r>
                <a:rPr altLang="en-US" b="1" lang="zh-CN">
                  <a:solidFill>
                    <a:schemeClr val="folHlink"/>
                  </a:solidFill>
                  <a:latin typeface="黑体" pitchFamily="2" charset="-122"/>
                  <a:ea typeface="黑体" pitchFamily="2" charset="-122"/>
                </a:rPr>
                <a:t>控制器</a:t>
              </a:r>
            </a:p>
          </p:txBody>
        </p:sp>
        <p:sp>
          <p:nvSpPr>
            <p:cNvPr id="1048691" name="Text Box 10"/>
            <p:cNvSpPr txBox="1">
              <a:spLocks noChangeArrowheads="1"/>
            </p:cNvSpPr>
            <p:nvPr/>
          </p:nvSpPr>
          <p:spPr bwMode="auto">
            <a:xfrm>
              <a:off x="2912" y="3333"/>
              <a:ext cx="635" cy="538"/>
            </a:xfrm>
            <a:prstGeom prst="rect"/>
            <a:solidFill>
              <a:srgbClr val="33CC33"/>
            </a:solidFill>
            <a:ln w="38100" algn="ctr">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692" name="Line 11"/>
            <p:cNvSpPr>
              <a:spLocks noChangeShapeType="1"/>
            </p:cNvSpPr>
            <p:nvPr/>
          </p:nvSpPr>
          <p:spPr bwMode="auto">
            <a:xfrm>
              <a:off x="64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93" name="Line 12"/>
            <p:cNvSpPr>
              <a:spLocks noChangeShapeType="1"/>
            </p:cNvSpPr>
            <p:nvPr/>
          </p:nvSpPr>
          <p:spPr bwMode="auto">
            <a:xfrm>
              <a:off x="1398" y="1660"/>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94" name="Line 13"/>
            <p:cNvSpPr>
              <a:spLocks noChangeShapeType="1"/>
            </p:cNvSpPr>
            <p:nvPr/>
          </p:nvSpPr>
          <p:spPr bwMode="auto">
            <a:xfrm>
              <a:off x="3239"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695" name="Text Box 14"/>
            <p:cNvSpPr txBox="1">
              <a:spLocks noChangeArrowheads="1"/>
            </p:cNvSpPr>
            <p:nvPr/>
          </p:nvSpPr>
          <p:spPr bwMode="auto">
            <a:xfrm>
              <a:off x="2912"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696" name="Line 17"/>
            <p:cNvSpPr>
              <a:spLocks noChangeShapeType="1"/>
            </p:cNvSpPr>
            <p:nvPr/>
          </p:nvSpPr>
          <p:spPr bwMode="auto">
            <a:xfrm flipH="1">
              <a:off x="925" y="2726"/>
              <a:ext cx="953" cy="0"/>
            </a:xfrm>
            <a:prstGeom prst="line"/>
            <a:noFill/>
            <a:ln w="19050">
              <a:solidFill>
                <a:schemeClr val="accent1"/>
              </a:solidFill>
              <a:round/>
              <a:headEnd type="none" w="sm" len="sm"/>
              <a:tailEnd type="stealth" w="lg" len="lg"/>
            </a:ln>
          </p:spPr>
          <p:txBody>
            <a:bodyPr wrap="none"/>
            <a:p>
              <a:endParaRPr altLang="en-US" lang="zh-CN"/>
            </a:p>
          </p:txBody>
        </p:sp>
        <p:sp>
          <p:nvSpPr>
            <p:cNvPr id="1048697" name="Line 18"/>
            <p:cNvSpPr>
              <a:spLocks noChangeShapeType="1"/>
            </p:cNvSpPr>
            <p:nvPr/>
          </p:nvSpPr>
          <p:spPr bwMode="auto">
            <a:xfrm flipH="1">
              <a:off x="925" y="2907"/>
              <a:ext cx="953" cy="0"/>
            </a:xfrm>
            <a:prstGeom prst="line"/>
            <a:noFill/>
            <a:ln w="19050">
              <a:solidFill>
                <a:schemeClr val="tx2"/>
              </a:solidFill>
              <a:round/>
              <a:headEnd type="stealth" w="lg" len="lg"/>
              <a:tailEnd/>
            </a:ln>
          </p:spPr>
          <p:txBody>
            <a:bodyPr wrap="none"/>
            <a:p>
              <a:endParaRPr altLang="en-US" lang="zh-CN"/>
            </a:p>
          </p:txBody>
        </p:sp>
        <p:sp>
          <p:nvSpPr>
            <p:cNvPr id="1048698" name="Text Box 19"/>
            <p:cNvSpPr txBox="1">
              <a:spLocks noChangeArrowheads="1"/>
            </p:cNvSpPr>
            <p:nvPr/>
          </p:nvSpPr>
          <p:spPr bwMode="auto">
            <a:xfrm>
              <a:off x="1016" y="2461"/>
              <a:ext cx="831" cy="271"/>
            </a:xfrm>
            <a:prstGeom prst="rect"/>
            <a:noFill/>
            <a:ln w="12700">
              <a:noFill/>
              <a:miter lim="800000"/>
              <a:headEnd type="none" w="sm" len="sm"/>
              <a:tailEnd type="none" w="sm" len="sm"/>
            </a:ln>
          </p:spPr>
          <p:txBody>
            <a:bodyPr wrap="none">
              <a:spAutoFit/>
            </a:bodyPr>
            <a:p>
              <a:r>
                <a:rPr altLang="en-US" b="1" sz="2200" lang="zh-CN">
                  <a:ea typeface="黑体" pitchFamily="2" charset="-122"/>
                </a:rPr>
                <a:t>总线请求</a:t>
              </a:r>
            </a:p>
          </p:txBody>
        </p:sp>
        <p:sp>
          <p:nvSpPr>
            <p:cNvPr id="1048699" name="Text Box 20"/>
            <p:cNvSpPr txBox="1">
              <a:spLocks noChangeArrowheads="1"/>
            </p:cNvSpPr>
            <p:nvPr/>
          </p:nvSpPr>
          <p:spPr bwMode="auto">
            <a:xfrm>
              <a:off x="1016" y="2888"/>
              <a:ext cx="831" cy="271"/>
            </a:xfrm>
            <a:prstGeom prst="rect"/>
            <a:noFill/>
            <a:ln w="12700">
              <a:noFill/>
              <a:miter lim="800000"/>
              <a:headEnd type="none" w="sm" len="sm"/>
              <a:tailEnd type="none" w="sm" len="sm"/>
            </a:ln>
          </p:spPr>
          <p:txBody>
            <a:bodyPr wrap="none">
              <a:spAutoFit/>
            </a:bodyPr>
            <a:p>
              <a:r>
                <a:rPr altLang="en-US" b="1" sz="2200" lang="zh-CN">
                  <a:latin typeface="黑体" pitchFamily="2" charset="-122"/>
                  <a:ea typeface="黑体" pitchFamily="2" charset="-122"/>
                </a:rPr>
                <a:t>总线应答</a:t>
              </a:r>
            </a:p>
          </p:txBody>
        </p:sp>
        <p:sp>
          <p:nvSpPr>
            <p:cNvPr id="1048700" name="Line 23"/>
            <p:cNvSpPr>
              <a:spLocks noChangeShapeType="1"/>
            </p:cNvSpPr>
            <p:nvPr/>
          </p:nvSpPr>
          <p:spPr bwMode="auto">
            <a:xfrm>
              <a:off x="4191" y="1661"/>
              <a:ext cx="0" cy="336"/>
            </a:xfrm>
            <a:prstGeom prst="line"/>
            <a:noFill/>
            <a:ln w="28575">
              <a:solidFill>
                <a:schemeClr val="tx1"/>
              </a:solidFill>
              <a:round/>
              <a:headEnd type="stealth" w="lg" len="lg"/>
              <a:tailEnd type="stealth" w="lg" len="lg"/>
            </a:ln>
          </p:spPr>
          <p:txBody>
            <a:bodyPr anchor="ctr" wrap="none"/>
            <a:p>
              <a:endParaRPr altLang="en-US" lang="zh-CN"/>
            </a:p>
          </p:txBody>
        </p:sp>
        <p:sp>
          <p:nvSpPr>
            <p:cNvPr id="1048701" name="Text Box 25"/>
            <p:cNvSpPr txBox="1">
              <a:spLocks noChangeArrowheads="1"/>
            </p:cNvSpPr>
            <p:nvPr/>
          </p:nvSpPr>
          <p:spPr bwMode="auto">
            <a:xfrm>
              <a:off x="3856" y="3333"/>
              <a:ext cx="635" cy="538"/>
            </a:xfrm>
            <a:prstGeom prst="rect"/>
            <a:solidFill>
              <a:srgbClr val="33CC33"/>
            </a:solidFill>
            <a:ln w="38100">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外围设备</a:t>
              </a:r>
            </a:p>
          </p:txBody>
        </p:sp>
        <p:sp>
          <p:nvSpPr>
            <p:cNvPr id="1048702" name="Text Box 29"/>
            <p:cNvSpPr txBox="1">
              <a:spLocks noChangeArrowheads="1"/>
            </p:cNvSpPr>
            <p:nvPr/>
          </p:nvSpPr>
          <p:spPr bwMode="auto">
            <a:xfrm>
              <a:off x="3874" y="1997"/>
              <a:ext cx="635" cy="298"/>
            </a:xfrm>
            <a:prstGeom prst="rect"/>
            <a:solidFill>
              <a:srgbClr val="6699FF"/>
            </a:solidFill>
            <a:ln w="28575">
              <a:solidFill>
                <a:schemeClr val="tx1"/>
              </a:solidFill>
              <a:miter lim="800000"/>
              <a:headEnd type="none" w="sm" len="sm"/>
              <a:tailEnd type="none" w="sm" len="sm"/>
            </a:ln>
          </p:spPr>
          <p:txBody>
            <a:bodyPr>
              <a:spAutoFit/>
            </a:bodyPr>
            <a:p>
              <a:pPr algn="ctr">
                <a:spcBef>
                  <a:spcPct val="50000"/>
                </a:spcBef>
              </a:pPr>
              <a:r>
                <a:rPr altLang="en-US" b="1" sz="2600" lang="zh-CN">
                  <a:solidFill>
                    <a:schemeClr val="bg2"/>
                  </a:solidFill>
                  <a:latin typeface="黑体" pitchFamily="2" charset="-122"/>
                  <a:ea typeface="黑体" pitchFamily="2" charset="-122"/>
                </a:rPr>
                <a:t>接口</a:t>
              </a:r>
            </a:p>
          </p:txBody>
        </p:sp>
        <p:sp>
          <p:nvSpPr>
            <p:cNvPr id="1048703" name="Line 30"/>
            <p:cNvSpPr>
              <a:spLocks noChangeShapeType="1"/>
            </p:cNvSpPr>
            <p:nvPr/>
          </p:nvSpPr>
          <p:spPr bwMode="auto">
            <a:xfrm>
              <a:off x="2622" y="2523"/>
              <a:ext cx="408" cy="0"/>
            </a:xfrm>
            <a:prstGeom prst="line"/>
            <a:noFill/>
            <a:ln w="19050">
              <a:solidFill>
                <a:schemeClr val="accent1"/>
              </a:solidFill>
              <a:round/>
              <a:headEnd type="stealth" w="lg" len="lg"/>
              <a:tailEnd type="none" w="sm" len="sm"/>
            </a:ln>
          </p:spPr>
          <p:txBody>
            <a:bodyPr wrap="none"/>
            <a:p>
              <a:endParaRPr altLang="en-US" lang="zh-CN"/>
            </a:p>
          </p:txBody>
        </p:sp>
        <p:sp>
          <p:nvSpPr>
            <p:cNvPr id="1048704" name="Line 31"/>
            <p:cNvSpPr>
              <a:spLocks noChangeShapeType="1"/>
            </p:cNvSpPr>
            <p:nvPr/>
          </p:nvSpPr>
          <p:spPr bwMode="auto">
            <a:xfrm flipH="1">
              <a:off x="3230" y="2324"/>
              <a:ext cx="9" cy="1014"/>
            </a:xfrm>
            <a:prstGeom prst="line"/>
            <a:noFill/>
            <a:ln w="28575">
              <a:solidFill>
                <a:schemeClr val="tx1"/>
              </a:solidFill>
              <a:round/>
              <a:headEnd type="stealth" w="lg" len="lg"/>
              <a:tailEnd type="stealth" w="lg" len="lg"/>
            </a:ln>
          </p:spPr>
          <p:txBody>
            <a:bodyPr wrap="none"/>
            <a:p>
              <a:endParaRPr altLang="en-US" lang="zh-CN"/>
            </a:p>
          </p:txBody>
        </p:sp>
        <p:sp>
          <p:nvSpPr>
            <p:cNvPr id="1048705" name="Line 32"/>
            <p:cNvSpPr>
              <a:spLocks noChangeShapeType="1"/>
            </p:cNvSpPr>
            <p:nvPr/>
          </p:nvSpPr>
          <p:spPr bwMode="auto">
            <a:xfrm>
              <a:off x="3030" y="2342"/>
              <a:ext cx="0" cy="181"/>
            </a:xfrm>
            <a:prstGeom prst="line"/>
            <a:noFill/>
            <a:ln w="19050">
              <a:solidFill>
                <a:schemeClr val="accent1"/>
              </a:solidFill>
              <a:round/>
              <a:headEnd type="none" w="sm" len="sm"/>
              <a:tailEnd type="none" w="sm" len="sm"/>
            </a:ln>
          </p:spPr>
          <p:txBody>
            <a:bodyPr wrap="none"/>
            <a:p>
              <a:endParaRPr altLang="en-US" lang="zh-CN"/>
            </a:p>
          </p:txBody>
        </p:sp>
        <p:sp>
          <p:nvSpPr>
            <p:cNvPr id="1048706" name="Line 33"/>
            <p:cNvSpPr>
              <a:spLocks noChangeShapeType="1"/>
            </p:cNvSpPr>
            <p:nvPr/>
          </p:nvSpPr>
          <p:spPr bwMode="auto">
            <a:xfrm>
              <a:off x="2604" y="2659"/>
              <a:ext cx="816" cy="0"/>
            </a:xfrm>
            <a:prstGeom prst="line"/>
            <a:noFill/>
            <a:ln w="19050">
              <a:solidFill>
                <a:schemeClr val="tx2"/>
              </a:solidFill>
              <a:round/>
              <a:headEnd/>
              <a:tailEnd/>
            </a:ln>
          </p:spPr>
          <p:txBody>
            <a:bodyPr wrap="none"/>
            <a:p>
              <a:endParaRPr altLang="en-US" lang="zh-CN"/>
            </a:p>
          </p:txBody>
        </p:sp>
        <p:sp>
          <p:nvSpPr>
            <p:cNvPr id="1048707" name="Line 35"/>
            <p:cNvSpPr>
              <a:spLocks noChangeShapeType="1"/>
            </p:cNvSpPr>
            <p:nvPr/>
          </p:nvSpPr>
          <p:spPr bwMode="auto">
            <a:xfrm>
              <a:off x="3420" y="2342"/>
              <a:ext cx="0" cy="317"/>
            </a:xfrm>
            <a:prstGeom prst="line"/>
            <a:noFill/>
            <a:ln w="19050">
              <a:solidFill>
                <a:schemeClr val="tx2"/>
              </a:solidFill>
              <a:round/>
              <a:headEnd type="stealth" w="lg" len="lg"/>
              <a:tailEnd/>
            </a:ln>
          </p:spPr>
          <p:txBody>
            <a:bodyPr wrap="none"/>
            <a:p>
              <a:endParaRPr altLang="en-US" lang="zh-CN"/>
            </a:p>
          </p:txBody>
        </p:sp>
        <p:sp>
          <p:nvSpPr>
            <p:cNvPr id="1048708" name="Line 37"/>
            <p:cNvSpPr>
              <a:spLocks noChangeShapeType="1"/>
            </p:cNvSpPr>
            <p:nvPr/>
          </p:nvSpPr>
          <p:spPr bwMode="auto">
            <a:xfrm>
              <a:off x="4182" y="2324"/>
              <a:ext cx="9" cy="1014"/>
            </a:xfrm>
            <a:prstGeom prst="line"/>
            <a:noFill/>
            <a:ln w="28575">
              <a:solidFill>
                <a:schemeClr val="tx1"/>
              </a:solidFill>
              <a:round/>
              <a:headEnd type="stealth" w="lg" len="lg"/>
              <a:tailEnd type="stealth" w="lg" len="lg"/>
            </a:ln>
          </p:spPr>
          <p:txBody>
            <a:bodyPr wrap="none"/>
            <a:p>
              <a:endParaRPr altLang="en-US" lang="zh-CN"/>
            </a:p>
          </p:txBody>
        </p:sp>
        <p:sp>
          <p:nvSpPr>
            <p:cNvPr id="1048709" name="Line 38"/>
            <p:cNvSpPr>
              <a:spLocks noChangeShapeType="1"/>
            </p:cNvSpPr>
            <p:nvPr/>
          </p:nvSpPr>
          <p:spPr bwMode="auto">
            <a:xfrm>
              <a:off x="2622" y="2931"/>
              <a:ext cx="1360" cy="0"/>
            </a:xfrm>
            <a:prstGeom prst="line"/>
            <a:noFill/>
            <a:ln w="19050">
              <a:solidFill>
                <a:schemeClr val="accent1"/>
              </a:solidFill>
              <a:round/>
              <a:headEnd type="stealth" w="lg" len="lg"/>
              <a:tailEnd type="none" w="sm" len="sm"/>
            </a:ln>
          </p:spPr>
          <p:txBody>
            <a:bodyPr wrap="none"/>
            <a:p>
              <a:endParaRPr altLang="en-US" lang="zh-CN"/>
            </a:p>
          </p:txBody>
        </p:sp>
        <p:sp>
          <p:nvSpPr>
            <p:cNvPr id="1048710" name="Line 40"/>
            <p:cNvSpPr>
              <a:spLocks noChangeShapeType="1"/>
            </p:cNvSpPr>
            <p:nvPr/>
          </p:nvSpPr>
          <p:spPr bwMode="auto">
            <a:xfrm>
              <a:off x="3982" y="2342"/>
              <a:ext cx="0" cy="589"/>
            </a:xfrm>
            <a:prstGeom prst="line"/>
            <a:noFill/>
            <a:ln w="19050">
              <a:solidFill>
                <a:schemeClr val="accent1"/>
              </a:solidFill>
              <a:round/>
              <a:headEnd type="none" w="sm" len="sm"/>
              <a:tailEnd type="none" w="sm" len="sm"/>
            </a:ln>
          </p:spPr>
          <p:txBody>
            <a:bodyPr wrap="none"/>
            <a:p>
              <a:endParaRPr altLang="en-US" lang="zh-CN"/>
            </a:p>
          </p:txBody>
        </p:sp>
        <p:sp>
          <p:nvSpPr>
            <p:cNvPr id="1048711" name="Line 41"/>
            <p:cNvSpPr>
              <a:spLocks noChangeShapeType="1"/>
            </p:cNvSpPr>
            <p:nvPr/>
          </p:nvSpPr>
          <p:spPr bwMode="auto">
            <a:xfrm>
              <a:off x="2604" y="3067"/>
              <a:ext cx="1814" cy="0"/>
            </a:xfrm>
            <a:prstGeom prst="line"/>
            <a:noFill/>
            <a:ln w="19050">
              <a:solidFill>
                <a:schemeClr val="tx2"/>
              </a:solidFill>
              <a:round/>
              <a:headEnd type="none" w="sm" len="sm"/>
              <a:tailEnd type="none" w="sm" len="sm"/>
            </a:ln>
          </p:spPr>
          <p:txBody>
            <a:bodyPr wrap="none"/>
            <a:p>
              <a:endParaRPr altLang="en-US" lang="zh-CN"/>
            </a:p>
          </p:txBody>
        </p:sp>
        <p:sp>
          <p:nvSpPr>
            <p:cNvPr id="1048712" name="Line 42"/>
            <p:cNvSpPr>
              <a:spLocks noChangeShapeType="1"/>
            </p:cNvSpPr>
            <p:nvPr/>
          </p:nvSpPr>
          <p:spPr bwMode="auto">
            <a:xfrm>
              <a:off x="4418" y="2342"/>
              <a:ext cx="0" cy="725"/>
            </a:xfrm>
            <a:prstGeom prst="line"/>
            <a:noFill/>
            <a:ln w="19050">
              <a:solidFill>
                <a:schemeClr val="tx2"/>
              </a:solidFill>
              <a:round/>
              <a:headEnd type="stealth" w="lg" len="lg"/>
              <a:tailEnd/>
            </a:ln>
          </p:spPr>
          <p:txBody>
            <a:bodyPr wrap="none"/>
            <a:p>
              <a:endParaRPr altLang="en-US" lang="zh-CN"/>
            </a:p>
          </p:txBody>
        </p:sp>
        <p:sp>
          <p:nvSpPr>
            <p:cNvPr id="1048713" name="Text Box 43"/>
            <p:cNvSpPr txBox="1">
              <a:spLocks noChangeArrowheads="1"/>
            </p:cNvSpPr>
            <p:nvPr/>
          </p:nvSpPr>
          <p:spPr bwMode="auto">
            <a:xfrm>
              <a:off x="3284" y="2681"/>
              <a:ext cx="428" cy="250"/>
            </a:xfrm>
            <a:prstGeom prst="rect"/>
            <a:noFill/>
            <a:ln w="12700">
              <a:noFill/>
              <a:miter lim="800000"/>
              <a:headEnd type="none" w="sm" len="sm"/>
              <a:tailEnd type="none" w="sm" len="sm"/>
            </a:ln>
          </p:spPr>
          <p:txBody>
            <a:bodyPr wrap="none">
              <a:spAutoFit/>
            </a:bodyPr>
            <a:p>
              <a:r>
                <a:rPr altLang="zh-CN" b="1" sz="2000" lang="en-US">
                  <a:solidFill>
                    <a:srgbClr val="0000FF"/>
                  </a:solidFill>
                  <a:latin typeface="黑体" pitchFamily="2" charset="-122"/>
                  <a:ea typeface="黑体" pitchFamily="2" charset="-122"/>
                </a:rPr>
                <a:t>DRQ</a:t>
              </a:r>
              <a:endParaRPr altLang="en-US" b="1" sz="2000" lang="zh-CN">
                <a:solidFill>
                  <a:srgbClr val="0000FF"/>
                </a:solidFill>
                <a:latin typeface="黑体" pitchFamily="2" charset="-122"/>
                <a:ea typeface="黑体" pitchFamily="2" charset="-122"/>
              </a:endParaRPr>
            </a:p>
          </p:txBody>
        </p:sp>
        <p:sp>
          <p:nvSpPr>
            <p:cNvPr id="1048714" name="Text Box 44"/>
            <p:cNvSpPr txBox="1">
              <a:spLocks noChangeArrowheads="1"/>
            </p:cNvSpPr>
            <p:nvPr/>
          </p:nvSpPr>
          <p:spPr bwMode="auto">
            <a:xfrm>
              <a:off x="4417" y="2686"/>
              <a:ext cx="532" cy="250"/>
            </a:xfrm>
            <a:prstGeom prst="rect"/>
            <a:noFill/>
            <a:ln w="12700">
              <a:noFill/>
              <a:miter lim="800000"/>
              <a:headEnd type="none" w="sm" len="sm"/>
              <a:tailEnd type="none" w="sm" len="sm"/>
            </a:ln>
          </p:spPr>
          <p:txBody>
            <a:bodyPr wrap="none">
              <a:spAutoFit/>
            </a:bodyPr>
            <a:p>
              <a:r>
                <a:rPr altLang="zh-CN" b="1" sz="2000" lang="en-US">
                  <a:solidFill>
                    <a:srgbClr val="0000FF"/>
                  </a:solidFill>
                  <a:latin typeface="黑体" pitchFamily="2" charset="-122"/>
                  <a:ea typeface="黑体" pitchFamily="2" charset="-122"/>
                </a:rPr>
                <a:t>DACK</a:t>
              </a:r>
              <a:endParaRPr altLang="en-US" b="1" sz="2000" lang="zh-CN">
                <a:solidFill>
                  <a:srgbClr val="0000FF"/>
                </a:solidFill>
                <a:latin typeface="黑体" pitchFamily="2" charset="-122"/>
                <a:ea typeface="黑体" pitchFamily="2" charset="-122"/>
              </a:endParaRPr>
            </a:p>
          </p:txBody>
        </p:sp>
        <p:sp>
          <p:nvSpPr>
            <p:cNvPr id="1048715" name="Line 49"/>
            <p:cNvSpPr>
              <a:spLocks noChangeShapeType="1"/>
            </p:cNvSpPr>
            <p:nvPr/>
          </p:nvSpPr>
          <p:spPr bwMode="auto">
            <a:xfrm>
              <a:off x="2241" y="1661"/>
              <a:ext cx="0" cy="336"/>
            </a:xfrm>
            <a:prstGeom prst="line"/>
            <a:noFill/>
            <a:ln w="28575">
              <a:solidFill>
                <a:schemeClr val="tx1"/>
              </a:solidFill>
              <a:round/>
              <a:headEnd type="stealth" w="lg" len="lg"/>
              <a:tailEnd type="stealth" w="lg" len="lg"/>
            </a:ln>
          </p:spPr>
          <p:txBody>
            <a:bodyPr anchor="ctr" wrap="none"/>
            <a:p>
              <a:endParaRPr altLang="en-US" lang="zh-CN"/>
            </a:p>
          </p:txBody>
        </p:sp>
      </p:grpSp>
      <p:sp>
        <p:nvSpPr>
          <p:cNvPr id="1048716" name="Rectangle 4"/>
          <p:cNvSpPr>
            <a:spLocks noChangeArrowheads="1"/>
          </p:cNvSpPr>
          <p:nvPr/>
        </p:nvSpPr>
        <p:spPr bwMode="auto">
          <a:xfrm>
            <a:off x="1629069" y="4998912"/>
            <a:ext cx="5207000" cy="523220"/>
          </a:xfrm>
          <a:prstGeom prst="rect"/>
          <a:noFill/>
          <a:ln w="9525">
            <a:noFill/>
            <a:miter lim="800000"/>
            <a:headEnd/>
            <a:tailEnd/>
          </a:ln>
          <a:effectLst/>
        </p:spPr>
        <p:txBody>
          <a:bodyPr>
            <a:spAutoFit/>
          </a:bodyPr>
          <a:p>
            <a:r>
              <a:rPr altLang="en-US" b="1" sz="2800" lang="zh-CN">
                <a:solidFill>
                  <a:schemeClr val="tx1"/>
                </a:solidFill>
                <a:sym typeface="Symbol" pitchFamily="18" charset="2"/>
              </a:rPr>
              <a:t> 操作</a:t>
            </a:r>
            <a:r>
              <a:rPr altLang="en-US" b="1" sz="2800" lang="zh-CN">
                <a:solidFill>
                  <a:schemeClr val="tx1"/>
                </a:solidFill>
              </a:rPr>
              <a:t>过程 (四个阶段) </a:t>
            </a:r>
          </a:p>
        </p:txBody>
      </p:sp>
      <p:sp>
        <p:nvSpPr>
          <p:cNvPr id="1048717" name="Text Box 6"/>
          <p:cNvSpPr txBox="1">
            <a:spLocks noChangeArrowheads="1"/>
          </p:cNvSpPr>
          <p:nvPr/>
        </p:nvSpPr>
        <p:spPr bwMode="auto">
          <a:xfrm>
            <a:off x="3833961" y="5733256"/>
            <a:ext cx="6654800" cy="519113"/>
          </a:xfrm>
          <a:prstGeom prst="rect"/>
          <a:noFill/>
          <a:ln w="9525">
            <a:noFill/>
            <a:miter lim="800000"/>
            <a:headEnd/>
            <a:tailEnd/>
          </a:ln>
          <a:effectLst/>
        </p:spPr>
        <p:txBody>
          <a:bodyPr>
            <a:spAutoFit/>
          </a:bodyPr>
          <a:p>
            <a:r>
              <a:rPr altLang="en-US" b="1" sz="2800" lang="zh-CN"/>
              <a:t>主程序实现初始化(对</a:t>
            </a:r>
            <a:r>
              <a:rPr altLang="zh-CN" b="1" sz="2800" lang="en-US"/>
              <a:t>DMA</a:t>
            </a:r>
            <a:r>
              <a:rPr altLang="en-US" b="1" sz="2800" lang="zh-CN"/>
              <a:t>控制器和接口);</a:t>
            </a:r>
          </a:p>
        </p:txBody>
      </p:sp>
      <p:sp>
        <p:nvSpPr>
          <p:cNvPr id="1048718" name="Text Box 7"/>
          <p:cNvSpPr txBox="1">
            <a:spLocks noChangeArrowheads="1"/>
          </p:cNvSpPr>
          <p:nvPr/>
        </p:nvSpPr>
        <p:spPr bwMode="auto">
          <a:xfrm>
            <a:off x="2135560" y="5733257"/>
            <a:ext cx="2527300" cy="519113"/>
          </a:xfrm>
          <a:prstGeom prst="rect"/>
          <a:noFill/>
          <a:ln w="9525">
            <a:noFill/>
            <a:miter lim="800000"/>
            <a:headEnd/>
            <a:tailEnd/>
          </a:ln>
          <a:effectLst/>
        </p:spPr>
        <p:txBody>
          <a:bodyPr>
            <a:spAutoFit/>
          </a:bodyPr>
          <a:p>
            <a:pPr>
              <a:spcBef>
                <a:spcPct val="10000"/>
              </a:spcBef>
            </a:pPr>
            <a:r>
              <a:rPr altLang="en-US" b="1" sz="2800" lang="zh-CN"/>
              <a:t>程序准备:</a:t>
            </a:r>
          </a:p>
        </p:txBody>
      </p:sp>
      <p:grpSp>
        <p:nvGrpSpPr>
          <p:cNvPr id="42" name="组合 65"/>
          <p:cNvGrpSpPr/>
          <p:nvPr/>
        </p:nvGrpSpPr>
        <p:grpSpPr>
          <a:xfrm>
            <a:off x="2351584" y="0"/>
            <a:ext cx="5328592" cy="839639"/>
            <a:chOff x="827584" y="0"/>
            <a:chExt cx="5328592" cy="839639"/>
          </a:xfrm>
        </p:grpSpPr>
        <p:sp>
          <p:nvSpPr>
            <p:cNvPr id="1048719" name="六边形 66"/>
            <p:cNvSpPr/>
            <p:nvPr/>
          </p:nvSpPr>
          <p:spPr>
            <a:xfrm>
              <a:off x="1119858" y="93956"/>
              <a:ext cx="5036318" cy="649825"/>
            </a:xfrm>
            <a:prstGeom prst="hexagon"/>
            <a:gradFill flip="none" rotWithShape="1">
              <a:gsLst>
                <a:gs pos="0">
                  <a:schemeClr val="bg1">
                    <a:lumMod val="85000"/>
                    <a:lumOff val="15000"/>
                  </a:schemeClr>
                </a:gs>
                <a:gs pos="100000">
                  <a:schemeClr val="bg1">
                    <a:lumMod val="85000"/>
                  </a:schemeClr>
                </a:gs>
              </a:gsLst>
              <a:lin ang="13500000" scaled="1"/>
            </a:gradFill>
            <a:ln>
              <a:gradFill>
                <a:gsLst>
                  <a:gs pos="0">
                    <a:schemeClr val="bg1">
                      <a:lumMod val="71000"/>
                      <a:lumOff val="29000"/>
                    </a:schemeClr>
                  </a:gs>
                  <a:gs pos="100000">
                    <a:schemeClr val="bg1">
                      <a:lumMod val="85000"/>
                    </a:schemeClr>
                  </a:gs>
                </a:gsLst>
                <a:lin ang="5400000" scaled="0"/>
              </a:gradFill>
            </a:ln>
            <a:effectLst>
              <a:outerShdw algn="tl" blurRad="482600" dir="2700000" dist="241300"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800" lang="en-US">
                  <a:solidFill>
                    <a:schemeClr val="tx1"/>
                  </a:solidFill>
                  <a:latin typeface="微软雅黑" panose="020B0503020204020204" pitchFamily="34" charset="-122"/>
                  <a:ea typeface="微软雅黑" panose="020B0503020204020204" pitchFamily="34" charset="-122"/>
                </a:rPr>
                <a:t>9.5.2   DMA</a:t>
              </a:r>
              <a:r>
                <a:rPr altLang="en-US" b="1" sz="2800" lang="zh-CN">
                  <a:solidFill>
                    <a:schemeClr val="tx1"/>
                  </a:solidFill>
                  <a:latin typeface="微软雅黑" panose="020B0503020204020204" pitchFamily="34" charset="-122"/>
                  <a:ea typeface="微软雅黑" panose="020B0503020204020204" pitchFamily="34" charset="-122"/>
                </a:rPr>
                <a:t>传送过程</a:t>
              </a:r>
              <a:endParaRPr altLang="en-US" b="1" dirty="0" sz="2800" lang="zh-CN">
                <a:solidFill>
                  <a:schemeClr val="tx1"/>
                </a:solidFill>
                <a:latin typeface="微软雅黑" panose="020B0503020204020204" pitchFamily="34" charset="-122"/>
                <a:ea typeface="微软雅黑" panose="020B0503020204020204" pitchFamily="34" charset="-122"/>
              </a:endParaRPr>
            </a:p>
          </p:txBody>
        </p:sp>
        <p:grpSp>
          <p:nvGrpSpPr>
            <p:cNvPr id="43" name="组合 67"/>
            <p:cNvGrpSpPr/>
            <p:nvPr/>
          </p:nvGrpSpPr>
          <p:grpSpPr>
            <a:xfrm>
              <a:off x="827584" y="0"/>
              <a:ext cx="864096" cy="839639"/>
              <a:chOff x="304800" y="673100"/>
              <a:chExt cx="4000500" cy="4000500"/>
            </a:xfrm>
            <a:effectLst>
              <a:outerShdw algn="tr" blurRad="444500" dir="6840000" dist="254000" rotWithShape="0">
                <a:prstClr val="black">
                  <a:alpha val="50000"/>
                </a:prstClr>
              </a:outerShdw>
            </a:effectLst>
          </p:grpSpPr>
          <p:sp>
            <p:nvSpPr>
              <p:cNvPr id="1048720"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721" name="椭圆 72"/>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nvGrpSpPr>
            <p:cNvPr id="44" name="组合 68"/>
            <p:cNvGrpSpPr/>
            <p:nvPr/>
          </p:nvGrpSpPr>
          <p:grpSpPr>
            <a:xfrm>
              <a:off x="1043607" y="174509"/>
              <a:ext cx="449306" cy="473563"/>
              <a:chOff x="304800" y="673100"/>
              <a:chExt cx="4000500" cy="4000500"/>
            </a:xfrm>
            <a:effectLst>
              <a:outerShdw algn="tr" blurRad="444500" dir="6840000" dist="254000" rotWithShape="0">
                <a:prstClr val="black">
                  <a:alpha val="50000"/>
                </a:prstClr>
              </a:outerShdw>
            </a:effectLst>
          </p:grpSpPr>
          <p:sp>
            <p:nvSpPr>
              <p:cNvPr id="1048722"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sp>
            <p:nvSpPr>
              <p:cNvPr id="1048723" name="椭圆 70"/>
              <p:cNvSpPr/>
              <p:nvPr/>
            </p:nvSpPr>
            <p:spPr>
              <a:xfrm>
                <a:off x="392113" y="760413"/>
                <a:ext cx="3825874" cy="3825874"/>
              </a:xfrm>
              <a:prstGeom prst="ellipse"/>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rgbClr val="C00000"/>
                  </a:solidFill>
                  <a:ea typeface="微软雅黑" pitchFamily="34"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3" presetSubtype="16">
                                  <p:stCondLst>
                                    <p:cond delay="0"/>
                                  </p:stCondLst>
                                  <p:childTnLst>
                                    <p:set>
                                      <p:cBhvr>
                                        <p:cTn dur="1" fill="hold" id="6">
                                          <p:stCondLst>
                                            <p:cond delay="0"/>
                                          </p:stCondLst>
                                        </p:cTn>
                                        <p:tgtEl>
                                          <p:spTgt spid="41"/>
                                        </p:tgtEl>
                                        <p:attrNameLst>
                                          <p:attrName>style.visibility</p:attrName>
                                        </p:attrNameLst>
                                      </p:cBhvr>
                                      <p:to>
                                        <p:strVal val="visible"/>
                                      </p:to>
                                    </p:set>
                                    <p:anim calcmode="lin" valueType="num">
                                      <p:cBhvr>
                                        <p:cTn dur="500" fill="hold" id="7"/>
                                        <p:tgtEl>
                                          <p:spTgt spid="41"/>
                                        </p:tgtEl>
                                        <p:attrNameLst>
                                          <p:attrName>ppt_w</p:attrName>
                                        </p:attrNameLst>
                                      </p:cBhvr>
                                      <p:tavLst>
                                        <p:tav tm="0">
                                          <p:val>
                                            <p:fltVal val="0.0"/>
                                          </p:val>
                                        </p:tav>
                                        <p:tav tm="100000">
                                          <p:val>
                                            <p:strVal val="#ppt_w"/>
                                          </p:val>
                                        </p:tav>
                                      </p:tavLst>
                                    </p:anim>
                                    <p:anim calcmode="lin" valueType="num">
                                      <p:cBhvr>
                                        <p:cTn dur="500" fill="hold" id="8"/>
                                        <p:tgtEl>
                                          <p:spTgt spid="41"/>
                                        </p:tgtEl>
                                        <p:attrNameLst>
                                          <p:attrName>ppt_h</p:attrName>
                                        </p:attrNameLst>
                                      </p:cBhvr>
                                      <p:tavLst>
                                        <p:tav tm="0">
                                          <p:val>
                                            <p:fltVal val="0.0"/>
                                          </p:val>
                                        </p:tav>
                                        <p:tav tm="100000">
                                          <p:val>
                                            <p:strVal val="#ppt_h"/>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2" presetSubtype="8">
                                  <p:stCondLst>
                                    <p:cond delay="0"/>
                                  </p:stCondLst>
                                  <p:childTnLst>
                                    <p:set>
                                      <p:cBhvr>
                                        <p:cTn dur="1" fill="hold" id="12">
                                          <p:stCondLst>
                                            <p:cond delay="0"/>
                                          </p:stCondLst>
                                        </p:cTn>
                                        <p:tgtEl>
                                          <p:spTgt spid="1048716">
                                            <p:txEl>
                                              <p:pRg st="0" end="0"/>
                                            </p:txEl>
                                          </p:spTgt>
                                        </p:tgtEl>
                                        <p:attrNameLst>
                                          <p:attrName>style.visibility</p:attrName>
                                        </p:attrNameLst>
                                      </p:cBhvr>
                                      <p:to>
                                        <p:strVal val="visible"/>
                                      </p:to>
                                    </p:set>
                                    <p:animEffect transition="in" filter="wipe(left)">
                                      <p:cBhvr>
                                        <p:cTn dur="500" id="13"/>
                                        <p:tgtEl>
                                          <p:spTgt spid="1048716">
                                            <p:txEl>
                                              <p:pRg st="0" end="0"/>
                                            </p:txEl>
                                          </p:spTgt>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8">
                                  <p:stCondLst>
                                    <p:cond delay="0"/>
                                  </p:stCondLst>
                                  <p:childTnLst>
                                    <p:set>
                                      <p:cBhvr>
                                        <p:cTn dur="1" fill="hold" id="17">
                                          <p:stCondLst>
                                            <p:cond delay="0"/>
                                          </p:stCondLst>
                                        </p:cTn>
                                        <p:tgtEl>
                                          <p:spTgt spid="1048718">
                                            <p:txEl>
                                              <p:pRg st="0" end="0"/>
                                            </p:txEl>
                                          </p:spTgt>
                                        </p:tgtEl>
                                        <p:attrNameLst>
                                          <p:attrName>style.visibility</p:attrName>
                                        </p:attrNameLst>
                                      </p:cBhvr>
                                      <p:to>
                                        <p:strVal val="visible"/>
                                      </p:to>
                                    </p:set>
                                    <p:animEffect transition="in" filter="wipe(left)">
                                      <p:cBhvr>
                                        <p:cTn dur="500" id="18"/>
                                        <p:tgtEl>
                                          <p:spTgt spid="1048718">
                                            <p:txEl>
                                              <p:pRg st="0" end="0"/>
                                            </p:txEl>
                                          </p:spTgt>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8">
                                  <p:stCondLst>
                                    <p:cond delay="0"/>
                                  </p:stCondLst>
                                  <p:childTnLst>
                                    <p:set>
                                      <p:cBhvr>
                                        <p:cTn dur="1" fill="hold" id="22">
                                          <p:stCondLst>
                                            <p:cond delay="0"/>
                                          </p:stCondLst>
                                        </p:cTn>
                                        <p:tgtEl>
                                          <p:spTgt spid="1048717">
                                            <p:txEl>
                                              <p:pRg st="0" end="0"/>
                                            </p:txEl>
                                          </p:spTgt>
                                        </p:tgtEl>
                                        <p:attrNameLst>
                                          <p:attrName>style.visibility</p:attrName>
                                        </p:attrNameLst>
                                      </p:cBhvr>
                                      <p:to>
                                        <p:strVal val="visible"/>
                                      </p:to>
                                    </p:set>
                                    <p:animEffect transition="in" filter="wipe(left)">
                                      <p:cBhvr>
                                        <p:cTn dur="500" id="23"/>
                                        <p:tgtEl>
                                          <p:spTgt spid="1048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6" grpId="0" build="p" autoUpdateAnimBg="0"/>
      <p:bldP spid="1048717" grpId="0" build="p" autoUpdateAnimBg="0"/>
      <p:bldP spid="1048718" grpId="0" build="p" autoUpdateAnimBg="0"/>
    </p:bld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mp">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自定义设计方案">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fmp</dc:creator>
  <cp:lastModifiedBy>fmp</cp:lastModifiedBy>
  <dcterms:created xsi:type="dcterms:W3CDTF">2017-01-14T15:54:50Z</dcterms:created>
  <dcterms:modified xsi:type="dcterms:W3CDTF">2020-10-28T13:47:06Z</dcterms:modified>
</cp:coreProperties>
</file>